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69" r:id="rId2"/>
    <p:sldId id="450" r:id="rId3"/>
    <p:sldId id="424" r:id="rId4"/>
    <p:sldId id="453" r:id="rId5"/>
    <p:sldId id="454" r:id="rId6"/>
    <p:sldId id="481" r:id="rId7"/>
    <p:sldId id="483" r:id="rId8"/>
    <p:sldId id="457" r:id="rId9"/>
    <p:sldId id="460" r:id="rId10"/>
    <p:sldId id="461" r:id="rId11"/>
    <p:sldId id="464" r:id="rId12"/>
    <p:sldId id="462" r:id="rId13"/>
    <p:sldId id="386" r:id="rId14"/>
    <p:sldId id="324" r:id="rId15"/>
    <p:sldId id="431" r:id="rId16"/>
    <p:sldId id="518" r:id="rId17"/>
    <p:sldId id="439" r:id="rId18"/>
    <p:sldId id="414" r:id="rId19"/>
    <p:sldId id="466" r:id="rId20"/>
    <p:sldId id="472" r:id="rId21"/>
    <p:sldId id="473" r:id="rId22"/>
    <p:sldId id="510" r:id="rId23"/>
    <p:sldId id="511" r:id="rId24"/>
    <p:sldId id="476" r:id="rId25"/>
    <p:sldId id="477" r:id="rId26"/>
    <p:sldId id="440" r:id="rId27"/>
    <p:sldId id="452" r:id="rId28"/>
    <p:sldId id="495" r:id="rId29"/>
    <p:sldId id="514" r:id="rId30"/>
    <p:sldId id="517" r:id="rId31"/>
    <p:sldId id="516" r:id="rId32"/>
    <p:sldId id="499" r:id="rId33"/>
    <p:sldId id="506" r:id="rId34"/>
    <p:sldId id="475" r:id="rId35"/>
    <p:sldId id="508" r:id="rId36"/>
    <p:sldId id="524" r:id="rId37"/>
    <p:sldId id="521" r:id="rId38"/>
    <p:sldId id="520" r:id="rId39"/>
    <p:sldId id="505" r:id="rId40"/>
    <p:sldId id="500" r:id="rId41"/>
    <p:sldId id="519" r:id="rId42"/>
    <p:sldId id="502" r:id="rId43"/>
    <p:sldId id="503" r:id="rId44"/>
    <p:sldId id="512" r:id="rId45"/>
    <p:sldId id="474" r:id="rId46"/>
    <p:sldId id="437" r:id="rId47"/>
    <p:sldId id="438" r:id="rId48"/>
    <p:sldId id="509" r:id="rId49"/>
    <p:sldId id="468" r:id="rId50"/>
    <p:sldId id="469" r:id="rId51"/>
    <p:sldId id="497" r:id="rId52"/>
    <p:sldId id="471" r:id="rId53"/>
    <p:sldId id="513" r:id="rId54"/>
    <p:sldId id="470" r:id="rId55"/>
    <p:sldId id="490" r:id="rId56"/>
    <p:sldId id="522" r:id="rId57"/>
    <p:sldId id="523" r:id="rId58"/>
    <p:sldId id="525" r:id="rId5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81"/>
            <p14:sldId id="483"/>
            <p14:sldId id="457"/>
            <p14:sldId id="460"/>
            <p14:sldId id="461"/>
            <p14:sldId id="464"/>
            <p14:sldId id="462"/>
            <p14:sldId id="386"/>
            <p14:sldId id="324"/>
            <p14:sldId id="431"/>
            <p14:sldId id="518"/>
          </p14:sldIdLst>
        </p14:section>
        <p14:section name="Slot # 1" id="{0D0A01B1-94C3-4827-AD70-68E3B663E205}">
          <p14:sldIdLst>
            <p14:sldId id="439"/>
            <p14:sldId id="414"/>
            <p14:sldId id="466"/>
            <p14:sldId id="472"/>
            <p14:sldId id="473"/>
            <p14:sldId id="510"/>
            <p14:sldId id="511"/>
            <p14:sldId id="476"/>
            <p14:sldId id="477"/>
          </p14:sldIdLst>
        </p14:section>
        <p14:section name="slot # 2" id="{9FF98140-4C1B-4383-ADB2-DBEA75783455}">
          <p14:sldIdLst>
            <p14:sldId id="440"/>
            <p14:sldId id="452"/>
            <p14:sldId id="495"/>
            <p14:sldId id="514"/>
            <p14:sldId id="517"/>
            <p14:sldId id="516"/>
          </p14:sldIdLst>
        </p14:section>
        <p14:section name="Slot # 3" id="{60FA5EE1-DE1B-4356-9B5B-216ACEB41BD9}">
          <p14:sldIdLst>
            <p14:sldId id="499"/>
            <p14:sldId id="506"/>
            <p14:sldId id="475"/>
            <p14:sldId id="508"/>
            <p14:sldId id="524"/>
            <p14:sldId id="521"/>
            <p14:sldId id="520"/>
          </p14:sldIdLst>
        </p14:section>
        <p14:section name="slot # 4" id="{997EA274-D484-43CD-BC35-1CCBB34C8B1F}">
          <p14:sldIdLst>
            <p14:sldId id="505"/>
            <p14:sldId id="500"/>
            <p14:sldId id="519"/>
            <p14:sldId id="502"/>
            <p14:sldId id="503"/>
            <p14:sldId id="512"/>
            <p14:sldId id="474"/>
            <p14:sldId id="437"/>
            <p14:sldId id="438"/>
            <p14:sldId id="509"/>
            <p14:sldId id="468"/>
            <p14:sldId id="469"/>
            <p14:sldId id="497"/>
            <p14:sldId id="471"/>
            <p14:sldId id="513"/>
            <p14:sldId id="470"/>
          </p14:sldIdLst>
        </p14:section>
        <p14:section name="Motions" id="{2AC6200A-91BF-4285-9E04-9CF49F794098}">
          <p14:sldIdLst>
            <p14:sldId id="490"/>
            <p14:sldId id="522"/>
            <p14:sldId id="523"/>
            <p14:sldId id="5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1" autoAdjust="0"/>
    <p:restoredTop sz="94660"/>
  </p:normalViewPr>
  <p:slideViewPr>
    <p:cSldViewPr>
      <p:cViewPr>
        <p:scale>
          <a:sx n="75" d="100"/>
          <a:sy n="75" d="100"/>
        </p:scale>
        <p:origin x="1248" y="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212" y="-259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2541984"/>
        <c:axId val="417586112"/>
        <c:axId val="0"/>
      </c:bar3DChart>
      <c:catAx>
        <c:axId val="42254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1758611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4175861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225419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767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60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7552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6607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7896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56297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July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8757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5756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37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DA101E8-EA3F-4B99-90C1-1B626CB46BA1}" type="slidenum">
              <a:rPr lang="en-US" altLang="en-US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8450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44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1868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811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47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002FF6C7-43AB-471A-BC74-E20EA4AED205}" type="slidenum">
              <a:rPr lang="en-US" altLang="en-US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736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July 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676F76-F6EF-4979-82CE-9FC6C3EB2CAC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32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July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July 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3860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802.11-15/0752r5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75-00-0ngp-vancouver-meeting-minut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675-00-0ngp-vancouver-meeting-minutes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ntor.ieee.org/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mob/preparslides.pp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opman/sect6.html#6.3" TargetMode="External"/><Relationship Id="rId2" Type="http://schemas.openxmlformats.org/officeDocument/2006/relationships/hyperlink" Target="http://standards.ieee.org/develop/polici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ment.standards.ieee.org/myproject/Public/mytools/mob/slideset.ppt" TargetMode="External"/><Relationship Id="rId5" Type="http://schemas.openxmlformats.org/officeDocument/2006/relationships/hyperlink" Target="http://standards.ieee.org/about/sasb/patcom/index.html" TargetMode="External"/><Relationship Id="rId4" Type="http://schemas.openxmlformats.org/officeDocument/2006/relationships/hyperlink" Target="http://standards.ieee.org/about/sasb/patcom/material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July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07-13-2015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2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>
                <a:hlinkClick r:id="rId7"/>
              </a:rPr>
              <a:t>https://</a:t>
            </a:r>
            <a:r>
              <a:rPr lang="en-US" altLang="en-US" sz="1200" dirty="0" smtClean="0">
                <a:hlinkClick r:id="rId7"/>
              </a:rPr>
              <a:t>mentor.ieee.org/802.11/dcn/14/11-14-0629-10-0000-802-11-operations-manual.docx</a:t>
            </a:r>
            <a:r>
              <a:rPr lang="en-US" altLang="en-US" sz="1200" dirty="0" smtClean="0"/>
              <a:t> </a:t>
            </a:r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07954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 meeting minutes (</a:t>
            </a:r>
            <a:r>
              <a:rPr lang="en-US" altLang="en-US" sz="2000" dirty="0" smtClean="0">
                <a:hlinkClick r:id="rId3"/>
              </a:rPr>
              <a:t>11-15-0675-ngp</a:t>
            </a:r>
            <a:r>
              <a:rPr lang="en-US" altLang="en-US" sz="2000" dirty="0" smtClean="0"/>
              <a:t>). 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Resolve PAR and CSD comments.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modified PAR and CSD for WG motion.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Continued development of the use case documents.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Channel models 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Review TG process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Study group extension.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 as needed.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000" dirty="0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41507"/>
              </p:ext>
            </p:extLst>
          </p:nvPr>
        </p:nvGraphicFramePr>
        <p:xfrm>
          <a:off x="381000" y="1371601"/>
          <a:ext cx="8458200" cy="47184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733800"/>
                <a:gridCol w="1752600"/>
              </a:tblGrid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332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11-15/0752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July 2015 Agenda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Agenda</a:t>
                      </a:r>
                      <a:r>
                        <a:rPr lang="en-US" sz="1400" baseline="0" dirty="0" smtClean="0"/>
                        <a:t> Deck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6500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11-15/030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WG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approved PAR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65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11-15/0262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Working approved CSD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CSD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15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Privacy ECSG overview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Privacy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15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11-15/0561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87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11-15/0834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Use Cases for Next Generation Positioning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11-15-0784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Sabita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Nahata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Simulation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results using 11n 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11-15-848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 Chun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11-15-838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Yasantha Rajakarunanayake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AOA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11-15-820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Dang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Meimei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 home 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84933"/>
              </p:ext>
            </p:extLst>
          </p:nvPr>
        </p:nvGraphicFramePr>
        <p:xfrm>
          <a:off x="304800" y="1752600"/>
          <a:ext cx="8382000" cy="2461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352800"/>
                <a:gridCol w="2057400"/>
              </a:tblGrid>
              <a:tr h="492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11-15-919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Chittabrata Ghosh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Chenchen</a:t>
                      </a:r>
                      <a:r>
                        <a:rPr lang="en-US" sz="1400" baseline="0" dirty="0" smtClean="0"/>
                        <a:t> Liu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Positioning for Spectrum Management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11-15/634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Venkatesan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Recap of NGP proposed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11-15/907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Allan Zhu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UAV Positioning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6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(3min)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Approval of previous meeting minutes (2min)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strike="sngStrike" dirty="0" smtClean="0"/>
              <a:t>Review any PAR or CSD comments received by this time (as needed)</a:t>
            </a:r>
            <a:r>
              <a:rPr lang="en-US" altLang="en-US" sz="2400" b="1" dirty="0" smtClean="0"/>
              <a:t> – no early comments received.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Privacy ECSG overview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Review use case related submissions (CID 561, 834) (35min)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order 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251047"/>
              </p:ext>
            </p:extLst>
          </p:nvPr>
        </p:nvGraphicFramePr>
        <p:xfrm>
          <a:off x="685800" y="1752600"/>
          <a:ext cx="7772400" cy="31902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2590800"/>
                <a:gridCol w="19050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11-15/0752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Jonathan Segev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July 2015 Agenda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Agenda</a:t>
                      </a:r>
                      <a:r>
                        <a:rPr lang="en-US" sz="1600" baseline="0" dirty="0" smtClean="0"/>
                        <a:t> Deck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Comments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11-15/0262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Brian Hart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CSD Comments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CSD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PrivECSG-15/0025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Juan Carlos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Privacy ECSG overview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Privacy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11-15/0561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11-15/0834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Handte 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Use Cases for Next Generation Positioning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Kona, Hawaii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July 12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-17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 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</a:t>
            </a:r>
            <a:r>
              <a:rPr lang="en-US" altLang="en-US" sz="1600" b="0" dirty="0" smtClean="0">
                <a:cs typeface="Times New Roman" panose="02020603050405020304" pitchFamily="18" charset="0"/>
              </a:rPr>
              <a:t>Intel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James Wang (stand in) (</a:t>
            </a:r>
            <a:r>
              <a:rPr lang="en-US" altLang="en-US" sz="16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2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0027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Approval of previous meeting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meeting minutes </a:t>
            </a:r>
            <a:r>
              <a:rPr lang="en-US" altLang="en-US" dirty="0">
                <a:hlinkClick r:id="rId2"/>
              </a:rPr>
              <a:t>11-15-0675-ngp </a:t>
            </a:r>
            <a:r>
              <a:rPr lang="en-US" altLang="en-US" dirty="0" smtClean="0"/>
              <a:t> dated May 13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Motion:</a:t>
            </a:r>
          </a:p>
          <a:p>
            <a:pPr marL="0" indent="0">
              <a:buNone/>
            </a:pPr>
            <a:r>
              <a:rPr lang="en-US" altLang="en-US" dirty="0" smtClean="0"/>
              <a:t>We approve document 11-15/0675 as our meeting minutes for the Vancouver meeting.</a:t>
            </a:r>
          </a:p>
          <a:p>
            <a:pPr marL="0" indent="0">
              <a:buNone/>
            </a:pPr>
            <a:r>
              <a:rPr lang="en-US" altLang="en-US" dirty="0" smtClean="0"/>
              <a:t>Move: Steve Pope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Allan Zhu 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unanimous consent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5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on submission 561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3,4 of submission 11-15/561r2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 Thomas Handte 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Bill Carney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16	 	N: 1		A: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3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on submission 561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5,6 of submission 11-15/561r2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 Thomas Handte 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Bill Carney 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16	 	N: 0 		A:  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7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400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979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84210"/>
              </p:ext>
            </p:extLst>
          </p:nvPr>
        </p:nvGraphicFramePr>
        <p:xfrm>
          <a:off x="685800" y="1752600"/>
          <a:ext cx="7772400" cy="2153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2819400"/>
                <a:gridCol w="16764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185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11-15/0752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Jonathan Segev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July 2015 Agenda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Agenda</a:t>
                      </a:r>
                      <a:r>
                        <a:rPr lang="en-US" sz="1600" baseline="0" dirty="0" smtClean="0"/>
                        <a:t> Deck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18540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11-15/0262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Brian Hart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NGP CSD draft</a:t>
                      </a:r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CSD</a:t>
                      </a:r>
                      <a:endParaRPr lang="en-US" sz="16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CSD/PAR feedback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5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  <a:endParaRPr lang="en-US" altLang="en-US" dirty="0" smtClean="0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</a:p>
          <a:p>
            <a:pPr marL="0" indent="0" algn="just">
              <a:spcBef>
                <a:spcPts val="1225"/>
              </a:spcBef>
              <a:buNone/>
            </a:pP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Ganesh Venkatesan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Allan Zhu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Y: 20 	N: 0 	A: 0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July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</a:t>
            </a:r>
            <a:r>
              <a:rPr lang="en-US" altLang="en-US" sz="3200" b="1" dirty="0">
                <a:solidFill>
                  <a:schemeClr val="tx2"/>
                </a:solidFill>
              </a:rPr>
              <a:t>NGP</a:t>
            </a:r>
            <a:r>
              <a:rPr lang="en-US" altLang="en-US" sz="3200" dirty="0" smtClean="0">
                <a:solidFill>
                  <a:schemeClr val="tx2"/>
                </a:solidFill>
              </a:rPr>
              <a:t>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  <a:endParaRPr lang="en-US" altLang="en-US" dirty="0" smtClean="0"/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Brian Hart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Ganesh Venkatesan 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Y: 20	N: 0	A: 0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comment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  <a:endParaRPr lang="en-US" altLang="en-US" dirty="0" smtClean="0"/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US" altLang="en-US" dirty="0" smtClean="0"/>
              <a:t>Move to approve document 11-15/928 as response to the comments received from 802.3.</a:t>
            </a:r>
            <a:endParaRPr lang="en-GB" altLang="en-US" dirty="0" smtClean="0"/>
          </a:p>
          <a:p>
            <a:pPr marL="0" indent="0" algn="just">
              <a:spcBef>
                <a:spcPts val="1225"/>
              </a:spcBef>
              <a:buNone/>
            </a:pP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 Rosdahl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Brian Hart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Y:	20	N:	0	A: 0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8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</a:t>
            </a:r>
            <a:r>
              <a:rPr lang="en-US" altLang="en-US" sz="3600" b="1" dirty="0" smtClean="0"/>
              <a:t>#3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10877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3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07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</a:t>
            </a:r>
            <a:r>
              <a:rPr lang="en-US" altLang="en-US" sz="2400" dirty="0" smtClean="0"/>
              <a:t>and 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strike="sngStrike" dirty="0" smtClean="0"/>
              <a:t>Continue review PAR and CSD comments received from other WGs and IEEE-SA members (1hr</a:t>
            </a:r>
            <a:r>
              <a:rPr lang="en-US" altLang="en-US" sz="2400" strike="sngStrike" dirty="0" smtClean="0"/>
              <a:t>)</a:t>
            </a:r>
            <a:r>
              <a:rPr lang="en-US" altLang="en-US" sz="2400" dirty="0" smtClean="0"/>
              <a:t> – completed</a:t>
            </a:r>
            <a:endParaRPr lang="en-US" altLang="en-US" sz="2400" strike="sngStrike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strike="sngStrike" dirty="0" smtClean="0"/>
              <a:t>Approve PAR and CSD documents for WG motion (10min</a:t>
            </a:r>
            <a:r>
              <a:rPr lang="en-US" altLang="en-US" sz="2400" strike="sngStrike" dirty="0" smtClean="0"/>
              <a:t>)</a:t>
            </a:r>
            <a:r>
              <a:rPr lang="en-US" altLang="en-US" sz="2400" dirty="0" smtClean="0"/>
              <a:t> – completed.</a:t>
            </a:r>
            <a:endParaRPr lang="en-US" altLang="en-US" sz="2400" strike="sngStrike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Continue submission review (1’45’’) – 25min each (</a:t>
            </a:r>
            <a:r>
              <a:rPr lang="en-US" altLang="en-US" sz="2400" dirty="0" err="1" smtClean="0"/>
              <a:t>inc.</a:t>
            </a:r>
            <a:r>
              <a:rPr lang="en-US" altLang="en-US" sz="2400" dirty="0" smtClean="0"/>
              <a:t> discussion).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Recess</a:t>
            </a:r>
            <a:endParaRPr lang="en-US" altLang="en-US" sz="24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40813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3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26492"/>
              </p:ext>
            </p:extLst>
          </p:nvPr>
        </p:nvGraphicFramePr>
        <p:xfrm>
          <a:off x="381000" y="1371601"/>
          <a:ext cx="8382000" cy="30620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352800"/>
                <a:gridCol w="2057400"/>
              </a:tblGrid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33273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11-15/0752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Segev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July 2015 Agenda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Agenda</a:t>
                      </a:r>
                      <a:r>
                        <a:rPr lang="en-US" sz="1400" baseline="0" dirty="0" smtClean="0"/>
                        <a:t> Deck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0132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11-15-0784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Sabita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Nahata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Simulation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results using 11n 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Channel model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11-15-848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 Chun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11-15-838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Yasantha Rajakarunanayake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AOA use cases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 cases</a:t>
                      </a:r>
                      <a:endParaRPr lang="en-US" sz="1400" dirty="0"/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11-15-820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Dang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Meimei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Smart home 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11-15/634</a:t>
                      </a:r>
                      <a:endParaRPr lang="en-US" sz="1400" strike="no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Venkatesan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Recap of NGP proposed use case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1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51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Strawpoll#1 on submission 838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Should we </a:t>
            </a:r>
            <a:r>
              <a:rPr lang="en-US" altLang="en-US" dirty="0" smtClean="0"/>
              <a:t>include reference to </a:t>
            </a:r>
            <a:r>
              <a:rPr lang="en-US" altLang="en-US" dirty="0" smtClean="0"/>
              <a:t>angular measurement use cases in the NGP use case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Y</a:t>
            </a:r>
            <a:r>
              <a:rPr lang="en-US" altLang="en-US" dirty="0" smtClean="0"/>
              <a:t>: </a:t>
            </a:r>
            <a:r>
              <a:rPr lang="en-US" altLang="en-US" dirty="0" smtClean="0"/>
              <a:t>26</a:t>
            </a:r>
            <a:r>
              <a:rPr lang="en-US" altLang="en-US" dirty="0" smtClean="0"/>
              <a:t>	 	N: </a:t>
            </a:r>
            <a:r>
              <a:rPr lang="en-US" altLang="en-US" dirty="0" smtClean="0"/>
              <a:t>1</a:t>
            </a:r>
            <a:r>
              <a:rPr lang="en-US" altLang="en-US" dirty="0" smtClean="0"/>
              <a:t>		A: </a:t>
            </a:r>
            <a:r>
              <a:rPr lang="en-US" altLang="en-US" dirty="0" smtClean="0"/>
              <a:t>5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Attendance remainder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1266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</a:t>
            </a:r>
            <a:r>
              <a:rPr lang="en-US" altLang="en-US" sz="3600" b="1" dirty="0" smtClean="0"/>
              <a:t>#4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3000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4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077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</a:t>
            </a:r>
            <a:r>
              <a:rPr lang="en-US" altLang="en-US" sz="2400" dirty="0" smtClean="0"/>
              <a:t>and 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Study group extension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Continue submission </a:t>
            </a:r>
            <a:r>
              <a:rPr lang="en-US" altLang="en-US" sz="2400" dirty="0" err="1" smtClean="0"/>
              <a:t>reviewal</a:t>
            </a:r>
            <a:r>
              <a:rPr lang="en-US" altLang="en-US" sz="2400" dirty="0" smtClean="0"/>
              <a:t> (1hr 10min – 25min each)</a:t>
            </a:r>
            <a:endParaRPr lang="en-US" altLang="en-US" sz="2400" dirty="0" smtClean="0"/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Use case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Technical submissions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Approve </a:t>
            </a:r>
            <a:r>
              <a:rPr lang="en-US" altLang="en-US" sz="2400" dirty="0" err="1" smtClean="0"/>
              <a:t>telecons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(3min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SG timelines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(3min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goals for Sep. </a:t>
            </a:r>
            <a:r>
              <a:rPr lang="en-US" altLang="en-US" sz="2400" dirty="0" smtClean="0"/>
              <a:t>(3min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Adjourn</a:t>
            </a:r>
            <a:endParaRPr lang="en-US" altLang="en-US" sz="24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9392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Meeting Slot #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4 </a:t>
            </a:r>
            <a:r>
              <a:rPr lang="en-US" altLang="en-US" sz="3200" b="1" dirty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28918"/>
              </p:ext>
            </p:extLst>
          </p:nvPr>
        </p:nvGraphicFramePr>
        <p:xfrm>
          <a:off x="304800" y="1752600"/>
          <a:ext cx="8382000" cy="31628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6776"/>
                <a:gridCol w="1645024"/>
                <a:gridCol w="3352800"/>
                <a:gridCol w="2057400"/>
              </a:tblGrid>
              <a:tr h="492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Document No.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Presenter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Title</a:t>
                      </a:r>
                      <a:endParaRPr lang="en-US" sz="1400" dirty="0"/>
                    </a:p>
                  </a:txBody>
                  <a:tcPr marR="36000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Topic</a:t>
                      </a:r>
                      <a:endParaRPr lang="en-US" sz="1400" dirty="0"/>
                    </a:p>
                  </a:txBody>
                  <a:tcPr marR="36000" marT="45712" marB="45712"/>
                </a:tc>
              </a:tr>
              <a:tr h="24618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11-15/0752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Jonathan Segev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July 2015 Agenda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Deck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24618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11-15-919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Chittabrata Ghosh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 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strike="sngStrike" dirty="0" smtClean="0"/>
                        <a:t>11-15/634</a:t>
                      </a:r>
                      <a:endParaRPr lang="en-US" sz="1400" strike="sng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sng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Venkatesan</a:t>
                      </a:r>
                      <a:endParaRPr lang="en-US" sz="1400" strike="sng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sng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Recap of NGP proposed use case</a:t>
                      </a:r>
                      <a:endParaRPr lang="en-US" sz="1400" strike="sng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sng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strike="sng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11-15/907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Allan Zhu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UAV Positioning use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11-15/902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Chenchen</a:t>
                      </a:r>
                      <a:r>
                        <a:rPr lang="en-US" sz="1400" baseline="0" dirty="0" smtClean="0"/>
                        <a:t> Liu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Positioning for Spectrum Management</a:t>
                      </a:r>
                      <a:endParaRPr lang="en-US" sz="1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492360"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11-15/634</a:t>
                      </a:r>
                      <a:endParaRPr lang="en-US" sz="1400" strike="no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Venkatesan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Recap of NGP proposed use case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cases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22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A998A2D-61C5-4059-AD59-2321A4344035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4403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Study Group extension</a:t>
            </a:r>
          </a:p>
        </p:txBody>
      </p:sp>
      <p:sp>
        <p:nvSpPr>
          <p:cNvPr id="4403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In case extra time is necessary to response to comments on PAR and CSD from 802 EC and </a:t>
            </a:r>
            <a:r>
              <a:rPr lang="en-US" altLang="en-US" sz="2400" b="1" dirty="0" err="1" smtClean="0"/>
              <a:t>NesCom</a:t>
            </a:r>
            <a:r>
              <a:rPr lang="en-US" altLang="en-US" sz="2400" b="1" dirty="0" smtClean="0"/>
              <a:t>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r>
              <a:rPr lang="en-GB" altLang="en-US" sz="2400" b="1" dirty="0"/>
              <a:t>    </a:t>
            </a:r>
            <a:endParaRPr lang="en-US" altLang="en-US" sz="2000" dirty="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(Intel)</a:t>
            </a:r>
          </a:p>
        </p:txBody>
      </p:sp>
      <p:sp>
        <p:nvSpPr>
          <p:cNvPr id="440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7780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Group Extension Motion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GB" dirty="0" smtClean="0"/>
              <a:t>Motion</a:t>
            </a: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Request </a:t>
            </a:r>
            <a:r>
              <a:rPr lang="en-GB" dirty="0"/>
              <a:t>the IEEE 802 LMSC to extend the 802.11 </a:t>
            </a:r>
            <a:r>
              <a:rPr lang="en-GB" dirty="0" smtClean="0"/>
              <a:t>Next Generation Positioning (NGP) Study </a:t>
            </a:r>
            <a:r>
              <a:rPr lang="en-GB" dirty="0"/>
              <a:t>Group</a:t>
            </a:r>
            <a:r>
              <a:rPr lang="en-GB" dirty="0" smtClean="0"/>
              <a:t>.</a:t>
            </a:r>
          </a:p>
          <a:p>
            <a:pPr marL="0" lvl="0" indent="0" algn="just">
              <a:buNone/>
            </a:pP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Moved: </a:t>
            </a:r>
          </a:p>
          <a:p>
            <a:pPr marL="0" lvl="0" indent="0" algn="just">
              <a:buNone/>
            </a:pP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:</a:t>
            </a:r>
          </a:p>
          <a:p>
            <a:pPr marL="0" lvl="0" indent="0" algn="just">
              <a:buNone/>
            </a:pP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Y:		N:		A: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38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 - modified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417411"/>
              </p:ext>
            </p:extLst>
          </p:nvPr>
        </p:nvGraphicFramePr>
        <p:xfrm>
          <a:off x="685800" y="1447801"/>
          <a:ext cx="8077200" cy="4910179"/>
        </p:xfrm>
        <a:graphic>
          <a:graphicData uri="http://schemas.openxmlformats.org/drawingml/2006/table">
            <a:tbl>
              <a:tblPr/>
              <a:tblGrid>
                <a:gridCol w="2375647"/>
                <a:gridCol w="5701553"/>
              </a:tblGrid>
              <a:tr h="357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8805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792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1027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1027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57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Approval on PAR and CSD 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(July 24/Sep. 4th submittal deadline)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57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Nov. </a:t>
                      </a:r>
                      <a:r>
                        <a:rPr kumimoji="0" lang="en-US" altLang="en-US" sz="16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Sep.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sz="2400" dirty="0"/>
              <a:t>Subject to approval </a:t>
            </a:r>
            <a:r>
              <a:rPr lang="en-US" altLang="en-US" sz="2400" dirty="0" smtClean="0"/>
              <a:t>of </a:t>
            </a:r>
            <a:r>
              <a:rPr lang="en-US" altLang="en-US" sz="2400" dirty="0"/>
              <a:t>PAR by EC and </a:t>
            </a:r>
            <a:r>
              <a:rPr lang="en-US" altLang="en-US" sz="2400" dirty="0" err="1"/>
              <a:t>NesCom</a:t>
            </a:r>
            <a:r>
              <a:rPr lang="en-US" altLang="en-US" sz="2400" dirty="0"/>
              <a:t>, continue with discussion and presentations that are relevant to the Study Group </a:t>
            </a:r>
            <a:r>
              <a:rPr lang="en-US" altLang="en-US" sz="2400" dirty="0" smtClean="0"/>
              <a:t>topics.</a:t>
            </a:r>
            <a:endParaRPr lang="en-US" altLang="en-US" sz="2400" dirty="0"/>
          </a:p>
          <a:p>
            <a:pPr lvl="0" eaLnBrk="1" hangingPunct="1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Sep. 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 10:00 ET for 1hr.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err="1"/>
              <a:t>Strawpoll</a:t>
            </a:r>
            <a:r>
              <a:rPr lang="en-US" altLang="en-US" sz="2000" dirty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Y:</a:t>
            </a: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Sep. 2</a:t>
            </a:r>
            <a:r>
              <a:rPr lang="en-US" altLang="en-US" sz="2400" b="1" baseline="30000" dirty="0" smtClean="0"/>
              <a:t>nd</a:t>
            </a:r>
            <a:r>
              <a:rPr lang="en-US" altLang="en-US" sz="2400" b="1" dirty="0" smtClean="0"/>
              <a:t> 10:00 ET for 1hr.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Motion:</a:t>
            </a: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Move: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2</a:t>
            </a:r>
            <a:r>
              <a:rPr lang="en-US" altLang="en-US" sz="2000" baseline="30000" dirty="0" smtClean="0"/>
              <a:t>nd</a:t>
            </a:r>
            <a:r>
              <a:rPr lang="en-US" altLang="en-US" sz="2000" dirty="0" smtClean="0"/>
              <a:t>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Results: Y:	N:	A:</a:t>
            </a: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July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146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Logistics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/>
              <a:t>Attendance:</a:t>
            </a:r>
            <a:endParaRPr lang="en-US" altLang="en-US" dirty="0" smtClean="0">
              <a:hlinkClick r:id="rId2"/>
            </a:endParaRPr>
          </a:p>
          <a:p>
            <a:pPr marL="857250" lvl="1" indent="-457200"/>
            <a:r>
              <a:rPr lang="en-US" altLang="en-US" dirty="0" smtClean="0">
                <a:hlinkClick r:id="rId2"/>
              </a:rPr>
              <a:t>https</a:t>
            </a:r>
            <a:r>
              <a:rPr lang="en-US" altLang="en-US" dirty="0">
                <a:hlinkClick r:id="rId2"/>
              </a:rPr>
              <a:t>://imat.ieee.org</a:t>
            </a:r>
            <a:r>
              <a:rPr lang="en-US" altLang="en-US" dirty="0" smtClean="0"/>
              <a:t> </a:t>
            </a:r>
            <a:endParaRPr lang="en-US" altLang="en-US" sz="3200" dirty="0" smtClean="0"/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r>
              <a:rPr lang="en-US" altLang="en-US" dirty="0"/>
              <a:t>Documentation</a:t>
            </a:r>
          </a:p>
          <a:p>
            <a:pPr lvl="1"/>
            <a:r>
              <a:rPr lang="en-US" altLang="en-US" dirty="0">
                <a:hlinkClick r:id="rId3"/>
              </a:rPr>
              <a:t>http://mentor.ieee.org</a:t>
            </a:r>
            <a:endParaRPr lang="en-US" altLang="en-US" dirty="0"/>
          </a:p>
          <a:p>
            <a:pPr lvl="1"/>
            <a:r>
              <a:rPr lang="en-US" altLang="en-US" dirty="0"/>
              <a:t>Use </a:t>
            </a:r>
            <a:r>
              <a:rPr lang="en-US" altLang="en-US" dirty="0" smtClean="0"/>
              <a:t>“NGP” folder for </a:t>
            </a:r>
            <a:r>
              <a:rPr lang="en-US" altLang="en-US" dirty="0"/>
              <a:t>documents relating to the </a:t>
            </a:r>
            <a:r>
              <a:rPr lang="en-US" altLang="en-US" dirty="0" smtClean="0"/>
              <a:t>NGP SG activity.</a:t>
            </a:r>
            <a:endParaRPr lang="en-US" altLang="en-US" dirty="0"/>
          </a:p>
          <a:p>
            <a:endParaRPr lang="en-US" altLang="en-US" dirty="0" smtClean="0"/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0568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45C951F-0A00-4EBE-9D2C-4309155E175F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450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Motion: </a:t>
            </a:r>
            <a:r>
              <a:rPr lang="en-US" altLang="en-US" sz="3200" b="1" dirty="0">
                <a:solidFill>
                  <a:schemeClr val="tx2"/>
                </a:solidFill>
              </a:rPr>
              <a:t>Study Group extension</a:t>
            </a:r>
          </a:p>
        </p:txBody>
      </p:sp>
      <p:sp>
        <p:nvSpPr>
          <p:cNvPr id="45060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Study </a:t>
            </a:r>
            <a:r>
              <a:rPr lang="en-US" altLang="en-US" sz="2400" b="1" dirty="0"/>
              <a:t>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r>
              <a:rPr lang="en-GB" altLang="en-US" sz="2400" b="1" dirty="0"/>
              <a:t>    [Moved by &lt;name&gt; on behalf of &lt;group&gt;</a:t>
            </a:r>
            <a:r>
              <a:rPr lang="en-US" altLang="en-US" sz="2400" b="1" dirty="0"/>
              <a:t>]</a:t>
            </a:r>
            <a:endParaRPr lang="en-GB" altLang="en-US" sz="2400" b="1" dirty="0"/>
          </a:p>
          <a:p>
            <a:r>
              <a:rPr lang="en-GB" altLang="en-US" sz="2400" b="1" dirty="0"/>
              <a:t>    </a:t>
            </a:r>
            <a:r>
              <a:rPr lang="en-GB" altLang="en-US" sz="2400" b="1" dirty="0" smtClean="0"/>
              <a:t>NGP </a:t>
            </a:r>
            <a:r>
              <a:rPr lang="en-GB" altLang="en-US" sz="2400" b="1" dirty="0"/>
              <a:t>Study Group vote: 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Move:  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Second: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Results</a:t>
            </a:r>
            <a:r>
              <a:rPr lang="en-US" altLang="en-US" sz="2400" b="1" dirty="0" smtClean="0"/>
              <a:t>: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mtClean="0"/>
              <a:t>Edward Au (Marvell Semiconductor)</a:t>
            </a:r>
          </a:p>
        </p:txBody>
      </p:sp>
      <p:sp>
        <p:nvSpPr>
          <p:cNvPr id="450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5642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54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and </a:t>
            </a:r>
            <a:r>
              <a:rPr lang="en-US" dirty="0" err="1" smtClean="0"/>
              <a:t>strawpolls</a:t>
            </a:r>
            <a:r>
              <a:rPr lang="en-US" dirty="0" smtClean="0"/>
              <a:t> as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Motion/</a:t>
            </a:r>
            <a:r>
              <a:rPr lang="en-US" altLang="en-US" dirty="0" err="1" smtClean="0"/>
              <a:t>strawpoll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x y z of submission </a:t>
            </a:r>
            <a:r>
              <a:rPr lang="en-US" altLang="en-US" dirty="0" err="1" smtClean="0"/>
              <a:t>abc</a:t>
            </a:r>
            <a:r>
              <a:rPr lang="en-US" altLang="en-US" dirty="0" smtClean="0"/>
              <a:t> to the use case working draft document.</a:t>
            </a:r>
          </a:p>
          <a:p>
            <a:pPr marL="0" indent="0">
              <a:buNone/>
            </a:pPr>
            <a:r>
              <a:rPr lang="en-US" altLang="en-US" dirty="0" smtClean="0"/>
              <a:t>Move: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13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Strawpoll#1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We </a:t>
            </a:r>
            <a:r>
              <a:rPr lang="en-US" altLang="en-US" dirty="0" smtClean="0"/>
              <a:t>support the </a:t>
            </a:r>
            <a:r>
              <a:rPr lang="en-US" altLang="en-US" dirty="0" smtClean="0"/>
              <a:t>addition of use </a:t>
            </a:r>
            <a:r>
              <a:rPr lang="en-US" altLang="en-US" dirty="0" smtClean="0"/>
              <a:t>cases depicted by slides </a:t>
            </a:r>
            <a:r>
              <a:rPr lang="en-US" altLang="en-US" dirty="0" err="1" smtClean="0"/>
              <a:t>a,b</a:t>
            </a:r>
            <a:r>
              <a:rPr lang="en-US" altLang="en-US" dirty="0" err="1" smtClean="0"/>
              <a:t>,c</a:t>
            </a:r>
            <a:r>
              <a:rPr lang="en-US" altLang="en-US" dirty="0" smtClean="0"/>
              <a:t> </a:t>
            </a:r>
            <a:r>
              <a:rPr lang="en-US" altLang="en-US" dirty="0" smtClean="0"/>
              <a:t>of </a:t>
            </a:r>
            <a:r>
              <a:rPr lang="en-US" altLang="en-US" dirty="0" smtClean="0"/>
              <a:t>submission </a:t>
            </a:r>
            <a:r>
              <a:rPr lang="en-US" altLang="en-US" dirty="0" smtClean="0"/>
              <a:t>11-15/</a:t>
            </a:r>
            <a:r>
              <a:rPr lang="en-US" altLang="en-US" dirty="0" err="1" smtClean="0"/>
              <a:t>XYZrN</a:t>
            </a:r>
            <a:r>
              <a:rPr lang="en-US" altLang="en-US" dirty="0" smtClean="0"/>
              <a:t> </a:t>
            </a:r>
            <a:r>
              <a:rPr lang="en-US" altLang="en-US" dirty="0" smtClean="0"/>
              <a:t>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Y</a:t>
            </a:r>
            <a:r>
              <a:rPr lang="en-US" altLang="en-US" dirty="0" smtClean="0"/>
              <a:t>: 	 	N: 		A: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7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Motions on submission 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</a:t>
            </a:r>
            <a:r>
              <a:rPr lang="en-US" altLang="en-US" dirty="0" err="1" smtClean="0"/>
              <a:t>a,b</a:t>
            </a:r>
            <a:r>
              <a:rPr lang="en-US" altLang="en-US" dirty="0" smtClean="0"/>
              <a:t> </a:t>
            </a:r>
            <a:r>
              <a:rPr lang="en-US" altLang="en-US" dirty="0" smtClean="0"/>
              <a:t>of submission </a:t>
            </a:r>
            <a:r>
              <a:rPr lang="en-US" altLang="en-US" dirty="0" smtClean="0"/>
              <a:t>11-15/</a:t>
            </a:r>
            <a:r>
              <a:rPr lang="en-US" altLang="en-US" dirty="0" err="1" smtClean="0"/>
              <a:t>XYZrN</a:t>
            </a:r>
            <a:r>
              <a:rPr lang="en-US" altLang="en-US" dirty="0" smtClean="0"/>
              <a:t> </a:t>
            </a:r>
            <a:r>
              <a:rPr lang="en-US" altLang="en-US" dirty="0" smtClean="0"/>
              <a:t>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Move: 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</a:p>
          <a:p>
            <a:pPr marL="0" indent="0">
              <a:buNone/>
            </a:pPr>
            <a:r>
              <a:rPr lang="en-US" altLang="en-US" dirty="0" smtClean="0"/>
              <a:t>Y</a:t>
            </a:r>
            <a:r>
              <a:rPr lang="en-US" altLang="en-US" dirty="0" smtClean="0"/>
              <a:t>: 	 	N: 		A: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2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Strawpoll#1 submission 634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We </a:t>
            </a:r>
            <a:r>
              <a:rPr lang="en-US" altLang="en-US" dirty="0" smtClean="0"/>
              <a:t>support the </a:t>
            </a:r>
            <a:r>
              <a:rPr lang="en-US" altLang="en-US" dirty="0" smtClean="0"/>
              <a:t>addition of use </a:t>
            </a:r>
            <a:r>
              <a:rPr lang="en-US" altLang="en-US" dirty="0" smtClean="0"/>
              <a:t>cases depicted by slides </a:t>
            </a:r>
            <a:r>
              <a:rPr lang="en-US" altLang="en-US" dirty="0" err="1" smtClean="0"/>
              <a:t>a,b</a:t>
            </a:r>
            <a:r>
              <a:rPr lang="en-US" altLang="en-US" dirty="0" err="1" smtClean="0"/>
              <a:t>,c</a:t>
            </a:r>
            <a:r>
              <a:rPr lang="en-US" altLang="en-US" dirty="0" smtClean="0"/>
              <a:t> </a:t>
            </a:r>
            <a:r>
              <a:rPr lang="en-US" altLang="en-US" dirty="0" smtClean="0"/>
              <a:t>of </a:t>
            </a:r>
            <a:r>
              <a:rPr lang="en-US" altLang="en-US" dirty="0" smtClean="0"/>
              <a:t>submission </a:t>
            </a:r>
            <a:r>
              <a:rPr lang="en-US" altLang="en-US" dirty="0" smtClean="0"/>
              <a:t>11-15/</a:t>
            </a:r>
            <a:r>
              <a:rPr lang="en-US" altLang="en-US" dirty="0" err="1" smtClean="0"/>
              <a:t>XYZrN</a:t>
            </a:r>
            <a:r>
              <a:rPr lang="en-US" altLang="en-US" dirty="0" smtClean="0"/>
              <a:t> </a:t>
            </a:r>
            <a:r>
              <a:rPr lang="en-US" altLang="en-US" dirty="0" smtClean="0"/>
              <a:t>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Y</a:t>
            </a:r>
            <a:r>
              <a:rPr lang="en-US" altLang="en-US" dirty="0" smtClean="0"/>
              <a:t>: 	 	N: 		A: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8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</a:t>
            </a:r>
            <a:r>
              <a:rPr lang="en-US" altLang="en-US" sz="1200" b="1" dirty="0">
                <a:hlinkClick r:id="rId3"/>
              </a:rPr>
              <a:t>http://</a:t>
            </a:r>
            <a:r>
              <a:rPr lang="en-US" altLang="en-US" sz="1200" b="1" dirty="0" smtClean="0">
                <a:hlinkClick r:id="rId3"/>
              </a:rPr>
              <a:t>standards.ieee.org/about/sasb/patcom/index.html</a:t>
            </a:r>
            <a:r>
              <a:rPr lang="en-US" altLang="en-US" sz="1200" b="1" dirty="0" smtClean="0"/>
              <a:t> </a:t>
            </a:r>
            <a:r>
              <a:rPr lang="en-US" altLang="en-US" sz="1200" b="1" dirty="0"/>
              <a:t/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</a:t>
            </a:r>
            <a:r>
              <a:rPr lang="en-US" altLang="en-US" sz="1200" b="1" dirty="0">
                <a:hlinkClick r:id="rId4"/>
              </a:rPr>
              <a:t>https://</a:t>
            </a:r>
            <a:r>
              <a:rPr lang="en-US" altLang="en-US" sz="1200" b="1" dirty="0" smtClean="0">
                <a:hlinkClick r:id="rId4"/>
              </a:rPr>
              <a:t>development.standards.ieee.org/myproject/Public/mytools/mob/preparslides.ppt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85800" y="6154579"/>
            <a:ext cx="2005357" cy="246221"/>
          </a:xfrm>
        </p:spPr>
        <p:txBody>
          <a:bodyPr/>
          <a:lstStyle/>
          <a:p>
            <a:pPr>
              <a:defRPr/>
            </a:pPr>
            <a:r>
              <a:rPr lang="en-US" sz="800" b="1" dirty="0" smtClean="0">
                <a:solidFill>
                  <a:schemeClr val="accent6"/>
                </a:solidFill>
              </a:rPr>
              <a:t>March </a:t>
            </a:r>
            <a:r>
              <a:rPr lang="en-US" sz="800" b="1" dirty="0">
                <a:solidFill>
                  <a:schemeClr val="accent6"/>
                </a:solidFill>
              </a:rPr>
              <a:t>2015</a:t>
            </a:r>
          </a:p>
          <a:p>
            <a:pPr>
              <a:defRPr/>
            </a:pPr>
            <a:r>
              <a:rPr lang="en-US" sz="800" b="1" dirty="0">
                <a:solidFill>
                  <a:schemeClr val="accent6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04012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GB" altLang="en-US" u="sng" dirty="0" smtClean="0"/>
              <a:t>Patent Related Links</a:t>
            </a:r>
            <a:endParaRPr lang="en-US" altLang="en-US" u="sng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3886200"/>
          </a:xfrm>
        </p:spPr>
        <p:txBody>
          <a:bodyPr/>
          <a:lstStyle/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	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GB" altLang="en-US" sz="2400" dirty="0" smtClean="0"/>
              <a:t>		IEEE-SA Standards Boards Bylaws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100" dirty="0" smtClean="0"/>
              <a:t>		</a:t>
            </a:r>
            <a:r>
              <a:rPr lang="en-US" altLang="en-US" sz="2100" i="1" dirty="0" smtClean="0">
                <a:hlinkClick r:id="rId2"/>
              </a:rPr>
              <a:t>http://standards.ieee.org/develop/policies/bylaws/sect6-7.html#6</a:t>
            </a:r>
            <a:r>
              <a:rPr lang="en-US" altLang="en-US" sz="2100" i="1" dirty="0" smtClean="0"/>
              <a:t> 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GB" altLang="en-US" sz="2400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/>
              <a:t>		</a:t>
            </a:r>
            <a:r>
              <a:rPr lang="en-US" altLang="en-US" sz="2100" i="1" dirty="0" smtClean="0">
                <a:hlinkClick r:id="rId3"/>
              </a:rPr>
              <a:t>http://standards.ieee.org/develop/policies/opman/sect6.html#6.3</a:t>
            </a:r>
            <a:r>
              <a:rPr lang="en-US" altLang="en-US" sz="2100" i="1" dirty="0" smtClean="0"/>
              <a:t> </a:t>
            </a:r>
            <a:endParaRPr lang="en-US" altLang="en-US" sz="2400" dirty="0" smtClean="0"/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sz="2400" dirty="0" smtClean="0"/>
              <a:t> </a:t>
            </a:r>
          </a:p>
          <a:p>
            <a:pPr lvl="1">
              <a:lnSpc>
                <a:spcPct val="90000"/>
              </a:lnSpc>
              <a:buFont typeface="Monotype Sorts"/>
              <a:buNone/>
            </a:pPr>
            <a:r>
              <a:rPr lang="en-US" altLang="en-US" sz="2400" dirty="0" smtClean="0"/>
              <a:t>		</a:t>
            </a:r>
            <a:r>
              <a:rPr lang="en-US" altLang="en-US" sz="2100" i="1" dirty="0" smtClean="0">
                <a:hlinkClick r:id="rId4"/>
              </a:rPr>
              <a:t>http://standards.ieee.org/about/sasb/patcom/materials.html</a:t>
            </a:r>
            <a:r>
              <a:rPr lang="en-US" altLang="en-US" sz="2100" i="1" dirty="0" smtClean="0"/>
              <a:t> 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1295400" y="5181600"/>
            <a:ext cx="67818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</a:t>
            </a:r>
            <a:r>
              <a:rPr lang="en-US" altLang="en-US" sz="1200" b="1" dirty="0">
                <a:hlinkClick r:id="rId5"/>
              </a:rPr>
              <a:t>http://</a:t>
            </a:r>
            <a:r>
              <a:rPr lang="en-US" altLang="en-US" sz="1200" b="1" dirty="0" smtClean="0">
                <a:hlinkClick r:id="rId5"/>
              </a:rPr>
              <a:t>standards.ieee.org/about/sasb/patcom/index.html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/>
              <a:buNone/>
            </a:pPr>
            <a:r>
              <a:rPr lang="en-US" altLang="en-US" sz="1200" b="1" dirty="0"/>
              <a:t>This slide set is available at </a:t>
            </a:r>
            <a:r>
              <a:rPr lang="en-US" altLang="en-US" sz="1200" b="1" dirty="0">
                <a:hlinkClick r:id="rId6"/>
              </a:rPr>
              <a:t>https://</a:t>
            </a:r>
            <a:r>
              <a:rPr lang="en-US" altLang="en-US" sz="1200" b="1" dirty="0" smtClean="0">
                <a:hlinkClick r:id="rId6"/>
              </a:rPr>
              <a:t>development.standards.ieee.org/myproject/Public/mytools/mob/slideset.ppt</a:t>
            </a:r>
            <a:r>
              <a:rPr lang="en-US" altLang="en-US" sz="1200" b="1" dirty="0" smtClean="0"/>
              <a:t> </a:t>
            </a:r>
            <a:endParaRPr lang="en-US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052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2014)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July 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45202</TotalTime>
  <Words>2865</Words>
  <Application>Microsoft Office PowerPoint</Application>
  <PresentationFormat>On-screen Show (4:3)</PresentationFormat>
  <Paragraphs>762</Paragraphs>
  <Slides>58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MS PGothic</vt:lpstr>
      <vt:lpstr>MS PGothic</vt:lpstr>
      <vt:lpstr>Arial</vt:lpstr>
      <vt:lpstr>Helvetica</vt:lpstr>
      <vt:lpstr>Monotype Sorts</vt:lpstr>
      <vt:lpstr>Times New Roman</vt:lpstr>
      <vt:lpstr>802-11-Submission</vt:lpstr>
      <vt:lpstr>Document</vt:lpstr>
      <vt:lpstr>NGP SG July Agenda</vt:lpstr>
      <vt:lpstr>IEEE 802.11 Next Generation Positioning  Study Group</vt:lpstr>
      <vt:lpstr>PowerPoint Presentation</vt:lpstr>
      <vt:lpstr>Attendance, Voting &amp; Document Status</vt:lpstr>
      <vt:lpstr>Logistics</vt:lpstr>
      <vt:lpstr>Guidelines for IEEE-SA Meetings</vt:lpstr>
      <vt:lpstr>Patent Related Links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Approval of previous meeting minutes</vt:lpstr>
      <vt:lpstr>Presentations</vt:lpstr>
      <vt:lpstr>Motions on submission 561</vt:lpstr>
      <vt:lpstr>Motions on submission 561</vt:lpstr>
      <vt:lpstr>Remainder to do attendance</vt:lpstr>
      <vt:lpstr>Recess</vt:lpstr>
      <vt:lpstr>PowerPoint Presentation</vt:lpstr>
      <vt:lpstr>PowerPoint Presentation</vt:lpstr>
      <vt:lpstr>CSD/PAR feedback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Presentations</vt:lpstr>
      <vt:lpstr>Strawpoll#1 on submission 838</vt:lpstr>
      <vt:lpstr>Attendance remainder</vt:lpstr>
      <vt:lpstr>Recess</vt:lpstr>
      <vt:lpstr>PowerPoint Presentation</vt:lpstr>
      <vt:lpstr>PowerPoint Presentation</vt:lpstr>
      <vt:lpstr>PowerPoint Presentation</vt:lpstr>
      <vt:lpstr>Presentations</vt:lpstr>
      <vt:lpstr>PowerPoint Presentation</vt:lpstr>
      <vt:lpstr>Study Group Extension Motion</vt:lpstr>
      <vt:lpstr>PowerPoint Presentation</vt:lpstr>
      <vt:lpstr>PowerPoint Presentation</vt:lpstr>
      <vt:lpstr>PowerPoint Presentation</vt:lpstr>
      <vt:lpstr>PowerPoint Presentation</vt:lpstr>
      <vt:lpstr>Remainder to do attendance</vt:lpstr>
      <vt:lpstr>AOB?</vt:lpstr>
      <vt:lpstr>Adjourned</vt:lpstr>
      <vt:lpstr>Backup</vt:lpstr>
      <vt:lpstr>PowerPoint Presentation</vt:lpstr>
      <vt:lpstr>Some history</vt:lpstr>
      <vt:lpstr>Motions and strawpolls as needed</vt:lpstr>
      <vt:lpstr>Strawpoll#1</vt:lpstr>
      <vt:lpstr>Motions on submission xxx</vt:lpstr>
      <vt:lpstr>Strawpoll#1 submission 634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Agenda`</dc:title>
  <dc:subject/>
  <dc:creator>Jonathan Segev</dc:creator>
  <cp:keywords/>
  <dc:description/>
  <cp:lastModifiedBy>Segev, Jonathan</cp:lastModifiedBy>
  <cp:revision>1562</cp:revision>
  <cp:lastPrinted>2014-11-04T15:04:57Z</cp:lastPrinted>
  <dcterms:created xsi:type="dcterms:W3CDTF">2007-04-17T18:10:23Z</dcterms:created>
  <dcterms:modified xsi:type="dcterms:W3CDTF">2015-07-16T13:49:37Z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