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69" r:id="rId2"/>
    <p:sldId id="450" r:id="rId3"/>
    <p:sldId id="424" r:id="rId4"/>
    <p:sldId id="453" r:id="rId5"/>
    <p:sldId id="454" r:id="rId6"/>
    <p:sldId id="481" r:id="rId7"/>
    <p:sldId id="483" r:id="rId8"/>
    <p:sldId id="457" r:id="rId9"/>
    <p:sldId id="460" r:id="rId10"/>
    <p:sldId id="461" r:id="rId11"/>
    <p:sldId id="464" r:id="rId12"/>
    <p:sldId id="462" r:id="rId13"/>
    <p:sldId id="386" r:id="rId14"/>
    <p:sldId id="324" r:id="rId15"/>
    <p:sldId id="431" r:id="rId16"/>
    <p:sldId id="518" r:id="rId17"/>
    <p:sldId id="439" r:id="rId18"/>
    <p:sldId id="414" r:id="rId19"/>
    <p:sldId id="466" r:id="rId20"/>
    <p:sldId id="472" r:id="rId21"/>
    <p:sldId id="473" r:id="rId22"/>
    <p:sldId id="510" r:id="rId23"/>
    <p:sldId id="511" r:id="rId24"/>
    <p:sldId id="476" r:id="rId25"/>
    <p:sldId id="477" r:id="rId26"/>
    <p:sldId id="440" r:id="rId27"/>
    <p:sldId id="452" r:id="rId28"/>
    <p:sldId id="495" r:id="rId29"/>
    <p:sldId id="514" r:id="rId30"/>
    <p:sldId id="517" r:id="rId31"/>
    <p:sldId id="516" r:id="rId32"/>
    <p:sldId id="499" r:id="rId33"/>
    <p:sldId id="506" r:id="rId34"/>
    <p:sldId id="475" r:id="rId35"/>
    <p:sldId id="508" r:id="rId36"/>
    <p:sldId id="524" r:id="rId37"/>
    <p:sldId id="521" r:id="rId38"/>
    <p:sldId id="520" r:id="rId39"/>
    <p:sldId id="505" r:id="rId40"/>
    <p:sldId id="500" r:id="rId41"/>
    <p:sldId id="519" r:id="rId42"/>
    <p:sldId id="502" r:id="rId43"/>
    <p:sldId id="503" r:id="rId44"/>
    <p:sldId id="512" r:id="rId45"/>
    <p:sldId id="474" r:id="rId46"/>
    <p:sldId id="437" r:id="rId47"/>
    <p:sldId id="438" r:id="rId48"/>
    <p:sldId id="509" r:id="rId49"/>
    <p:sldId id="468" r:id="rId50"/>
    <p:sldId id="469" r:id="rId51"/>
    <p:sldId id="497" r:id="rId52"/>
    <p:sldId id="471" r:id="rId53"/>
    <p:sldId id="513" r:id="rId54"/>
    <p:sldId id="470" r:id="rId55"/>
    <p:sldId id="490" r:id="rId56"/>
    <p:sldId id="522" r:id="rId57"/>
    <p:sldId id="523" r:id="rId58"/>
    <p:sldId id="525" r:id="rId5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54"/>
            <p14:sldId id="481"/>
            <p14:sldId id="483"/>
            <p14:sldId id="457"/>
            <p14:sldId id="460"/>
            <p14:sldId id="461"/>
            <p14:sldId id="464"/>
            <p14:sldId id="462"/>
            <p14:sldId id="386"/>
            <p14:sldId id="324"/>
            <p14:sldId id="431"/>
            <p14:sldId id="518"/>
          </p14:sldIdLst>
        </p14:section>
        <p14:section name="Slot # 1" id="{0D0A01B1-94C3-4827-AD70-68E3B663E205}">
          <p14:sldIdLst>
            <p14:sldId id="439"/>
            <p14:sldId id="414"/>
            <p14:sldId id="466"/>
            <p14:sldId id="472"/>
            <p14:sldId id="473"/>
            <p14:sldId id="510"/>
            <p14:sldId id="511"/>
            <p14:sldId id="476"/>
            <p14:sldId id="477"/>
          </p14:sldIdLst>
        </p14:section>
        <p14:section name="slot # 2" id="{9FF98140-4C1B-4383-ADB2-DBEA75783455}">
          <p14:sldIdLst>
            <p14:sldId id="440"/>
            <p14:sldId id="452"/>
            <p14:sldId id="495"/>
            <p14:sldId id="514"/>
            <p14:sldId id="517"/>
            <p14:sldId id="516"/>
          </p14:sldIdLst>
        </p14:section>
        <p14:section name="Slot # 3" id="{60FA5EE1-DE1B-4356-9B5B-216ACEB41BD9}">
          <p14:sldIdLst>
            <p14:sldId id="499"/>
            <p14:sldId id="506"/>
            <p14:sldId id="475"/>
            <p14:sldId id="508"/>
            <p14:sldId id="524"/>
            <p14:sldId id="521"/>
            <p14:sldId id="520"/>
          </p14:sldIdLst>
        </p14:section>
        <p14:section name="slot # 4" id="{997EA274-D484-43CD-BC35-1CCBB34C8B1F}">
          <p14:sldIdLst>
            <p14:sldId id="505"/>
            <p14:sldId id="500"/>
            <p14:sldId id="519"/>
            <p14:sldId id="502"/>
            <p14:sldId id="503"/>
            <p14:sldId id="512"/>
            <p14:sldId id="474"/>
            <p14:sldId id="437"/>
            <p14:sldId id="438"/>
            <p14:sldId id="509"/>
            <p14:sldId id="468"/>
            <p14:sldId id="469"/>
            <p14:sldId id="497"/>
            <p14:sldId id="471"/>
            <p14:sldId id="513"/>
            <p14:sldId id="470"/>
          </p14:sldIdLst>
        </p14:section>
        <p14:section name="Motions" id="{2AC6200A-91BF-4285-9E04-9CF49F794098}">
          <p14:sldIdLst>
            <p14:sldId id="490"/>
            <p14:sldId id="522"/>
            <p14:sldId id="523"/>
            <p14:sldId id="5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4660"/>
  </p:normalViewPr>
  <p:slideViewPr>
    <p:cSldViewPr>
      <p:cViewPr>
        <p:scale>
          <a:sx n="75" d="100"/>
          <a:sy n="75" d="100"/>
        </p:scale>
        <p:origin x="1248" y="5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1212" y="-259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7.%20Location\01.%20WLS\Next%20Gen\11-07-1952-21-0000-non-procedural-letter-ballot-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60788347402521E-2"/>
          <c:y val="1.1428600721784777E-2"/>
          <c:w val="0.84552694426710173"/>
          <c:h val="0.93233841863517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'802.11'!$GE$1</c:f>
              <c:strCache>
                <c:ptCount val="1"/>
                <c:pt idx="0">
                  <c:v>Months between PAR Approval and start of first WG ballot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'802.11'!$GE$2:$GE$33</c:f>
              <c:numCache>
                <c:formatCode>General</c:formatCode>
                <c:ptCount val="32"/>
                <c:pt idx="0" formatCode="0.00">
                  <c:v>18.818929016189291</c:v>
                </c:pt>
                <c:pt idx="6" formatCode="0.00">
                  <c:v>12.197260273972603</c:v>
                </c:pt>
                <c:pt idx="7" formatCode="0.00">
                  <c:v>12.197260273972603</c:v>
                </c:pt>
                <c:pt idx="8" formatCode="0.00">
                  <c:v>16.339726027397262</c:v>
                </c:pt>
                <c:pt idx="9" formatCode="0.00">
                  <c:v>7.5616438356164384</c:v>
                </c:pt>
                <c:pt idx="10" formatCode="0.00">
                  <c:v>12.197260273972603</c:v>
                </c:pt>
                <c:pt idx="11" formatCode="0.00">
                  <c:v>0.69041095890410964</c:v>
                </c:pt>
                <c:pt idx="12" formatCode="0.00">
                  <c:v>19.726027397260275</c:v>
                </c:pt>
                <c:pt idx="13" formatCode="0.00">
                  <c:v>24.328767123287673</c:v>
                </c:pt>
                <c:pt idx="14" formatCode="0.00">
                  <c:v>30.246575342465754</c:v>
                </c:pt>
                <c:pt idx="15" formatCode="0.00">
                  <c:v>17.260273972602739</c:v>
                </c:pt>
                <c:pt idx="16" formatCode="0.00">
                  <c:v>18.443835616438356</c:v>
                </c:pt>
                <c:pt idx="17" formatCode="0.00">
                  <c:v>30.838356164383562</c:v>
                </c:pt>
                <c:pt idx="19" formatCode="0.00">
                  <c:v>29.983561643835614</c:v>
                </c:pt>
                <c:pt idx="20" formatCode="0.00">
                  <c:v>31.726027397260275</c:v>
                </c:pt>
                <c:pt idx="21" formatCode="0.00">
                  <c:v>18.706849315068492</c:v>
                </c:pt>
                <c:pt idx="22" formatCode="0.00">
                  <c:v>8.7780821917808218</c:v>
                </c:pt>
                <c:pt idx="23" formatCode="0.00">
                  <c:v>7.397260273972603</c:v>
                </c:pt>
                <c:pt idx="24" formatCode="0.00">
                  <c:v>25.906849315068492</c:v>
                </c:pt>
                <c:pt idx="25" formatCode="0.00">
                  <c:v>26.465753424657535</c:v>
                </c:pt>
                <c:pt idx="26" formatCode="0.00">
                  <c:v>31.956164383561646</c:v>
                </c:pt>
                <c:pt idx="27" formatCode="0.00">
                  <c:v>21.468493150684932</c:v>
                </c:pt>
                <c:pt idx="28" formatCode="0.00">
                  <c:v>9.6000000000000014</c:v>
                </c:pt>
                <c:pt idx="29" formatCode="0.00">
                  <c:v>13.545205479452054</c:v>
                </c:pt>
              </c:numCache>
            </c:numRef>
          </c:val>
        </c:ser>
        <c:ser>
          <c:idx val="1"/>
          <c:order val="1"/>
          <c:tx>
            <c:strRef>
              <c:f>'802.11'!$GF$1</c:f>
              <c:strCache>
                <c:ptCount val="1"/>
                <c:pt idx="0">
                  <c:v>Months between start of first WG ballot and end of last WG ballot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'802.11'!$GF$2:$GF$33</c:f>
              <c:numCache>
                <c:formatCode>General</c:formatCode>
                <c:ptCount val="32"/>
                <c:pt idx="0" formatCode="0.00">
                  <c:v>21.589539227895393</c:v>
                </c:pt>
                <c:pt idx="6" formatCode="0.00">
                  <c:v>35.178082191780824</c:v>
                </c:pt>
                <c:pt idx="7" formatCode="0.00">
                  <c:v>14.367123287671234</c:v>
                </c:pt>
                <c:pt idx="8" formatCode="0.00">
                  <c:v>12.131506849315068</c:v>
                </c:pt>
                <c:pt idx="9" formatCode="0.00">
                  <c:v>15.254794520547946</c:v>
                </c:pt>
                <c:pt idx="10" formatCode="0.00">
                  <c:v>31.002739726027396</c:v>
                </c:pt>
                <c:pt idx="11" formatCode="0.00">
                  <c:v>15.616438356164384</c:v>
                </c:pt>
                <c:pt idx="12" formatCode="0.00">
                  <c:v>33.07397260273973</c:v>
                </c:pt>
                <c:pt idx="13" formatCode="0.00">
                  <c:v>5.720547945205479</c:v>
                </c:pt>
                <c:pt idx="14" formatCode="0.00">
                  <c:v>32.515068493150686</c:v>
                </c:pt>
                <c:pt idx="15" formatCode="0.00">
                  <c:v>43.331506849315069</c:v>
                </c:pt>
                <c:pt idx="16" formatCode="0.00">
                  <c:v>18.575342465753423</c:v>
                </c:pt>
                <c:pt idx="17" formatCode="0.00">
                  <c:v>44.219178082191782</c:v>
                </c:pt>
                <c:pt idx="19" formatCode="0.00">
                  <c:v>26.367123287671234</c:v>
                </c:pt>
                <c:pt idx="20" formatCode="0.00">
                  <c:v>24.263013698630136</c:v>
                </c:pt>
                <c:pt idx="21" formatCode="0.00">
                  <c:v>18.279452054794518</c:v>
                </c:pt>
                <c:pt idx="22" formatCode="0.00">
                  <c:v>12</c:v>
                </c:pt>
                <c:pt idx="23" formatCode="0.00">
                  <c:v>16.767123287671232</c:v>
                </c:pt>
                <c:pt idx="24" formatCode="0.00">
                  <c:v>15.057534246575342</c:v>
                </c:pt>
                <c:pt idx="25" formatCode="0.00">
                  <c:v>14.695890410958903</c:v>
                </c:pt>
                <c:pt idx="26" formatCode="0.00">
                  <c:v>22.323287671232876</c:v>
                </c:pt>
                <c:pt idx="27" formatCode="0.00">
                  <c:v>14.005479452054796</c:v>
                </c:pt>
                <c:pt idx="28" formatCode="0.00">
                  <c:v>10.224657534246576</c:v>
                </c:pt>
                <c:pt idx="29" formatCode="0.00">
                  <c:v>30.213698630136989</c:v>
                </c:pt>
              </c:numCache>
            </c:numRef>
          </c:val>
        </c:ser>
        <c:ser>
          <c:idx val="2"/>
          <c:order val="2"/>
          <c:tx>
            <c:strRef>
              <c:f>'802.11'!$GG$1</c:f>
              <c:strCache>
                <c:ptCount val="1"/>
                <c:pt idx="0">
                  <c:v>Months between end of last WG ballot and start of first Sponsor Ballot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'802.11'!$GG$2:$GG$33</c:f>
              <c:numCache>
                <c:formatCode>General</c:formatCode>
                <c:ptCount val="32"/>
                <c:pt idx="0" formatCode="0.00">
                  <c:v>1.1970112079701123</c:v>
                </c:pt>
                <c:pt idx="6" formatCode="0.00">
                  <c:v>0.92054794520547945</c:v>
                </c:pt>
                <c:pt idx="7" formatCode="0.00">
                  <c:v>3.0904109589041093</c:v>
                </c:pt>
                <c:pt idx="8" formatCode="0.00">
                  <c:v>6.5753424657534254E-2</c:v>
                </c:pt>
                <c:pt idx="9" formatCode="0.00">
                  <c:v>1.3479452054794521</c:v>
                </c:pt>
                <c:pt idx="10" formatCode="0.00">
                  <c:v>0.52602739726027403</c:v>
                </c:pt>
                <c:pt idx="11" formatCode="0.00">
                  <c:v>1.4136986301369863</c:v>
                </c:pt>
                <c:pt idx="12" formatCode="0.00">
                  <c:v>2.2027397260273971</c:v>
                </c:pt>
                <c:pt idx="13" formatCode="0.00">
                  <c:v>1.0520547945205481</c:v>
                </c:pt>
                <c:pt idx="14" formatCode="0.00">
                  <c:v>0.29589041095890412</c:v>
                </c:pt>
                <c:pt idx="15" formatCode="0.00">
                  <c:v>0.42739726027397262</c:v>
                </c:pt>
                <c:pt idx="16" formatCode="0.00">
                  <c:v>1.5780821917808217</c:v>
                </c:pt>
                <c:pt idx="17" formatCode="0.00">
                  <c:v>1.6438356164383561</c:v>
                </c:pt>
                <c:pt idx="19" formatCode="0.00">
                  <c:v>1.6767123287671235</c:v>
                </c:pt>
                <c:pt idx="20" formatCode="0.00">
                  <c:v>2.0383561643835617</c:v>
                </c:pt>
                <c:pt idx="21" formatCode="0.00">
                  <c:v>4.1424657534246574</c:v>
                </c:pt>
                <c:pt idx="22" formatCode="0.00">
                  <c:v>0.42739726027397262</c:v>
                </c:pt>
                <c:pt idx="23" formatCode="0.00">
                  <c:v>1.3808219178082193</c:v>
                </c:pt>
                <c:pt idx="24" formatCode="0.00">
                  <c:v>1.0849315068493151</c:v>
                </c:pt>
                <c:pt idx="25" formatCode="0.00">
                  <c:v>0.39452054794520541</c:v>
                </c:pt>
                <c:pt idx="26" formatCode="0.00">
                  <c:v>3.2876712328767127E-2</c:v>
                </c:pt>
                <c:pt idx="27" formatCode="0.00">
                  <c:v>0.39452054794520541</c:v>
                </c:pt>
                <c:pt idx="28" formatCode="0.00">
                  <c:v>0.19726027397260271</c:v>
                </c:pt>
                <c:pt idx="29" formatCode="0.00">
                  <c:v>0.36164383561643837</c:v>
                </c:pt>
              </c:numCache>
            </c:numRef>
          </c:val>
        </c:ser>
        <c:ser>
          <c:idx val="3"/>
          <c:order val="3"/>
          <c:tx>
            <c:strRef>
              <c:f>'802.11'!$GH$1</c:f>
              <c:strCache>
                <c:ptCount val="1"/>
                <c:pt idx="0">
                  <c:v>Months between start of first Sponsor ballot and end of last Sponsor ballot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'802.11'!$GH$2:$GH$33</c:f>
              <c:numCache>
                <c:formatCode>General</c:formatCode>
                <c:ptCount val="32"/>
                <c:pt idx="0" formatCode="0.00">
                  <c:v>7.9621419676214167</c:v>
                </c:pt>
                <c:pt idx="6" formatCode="0.00">
                  <c:v>12.295890410958904</c:v>
                </c:pt>
                <c:pt idx="7" formatCode="0.00">
                  <c:v>6.6410958904109583</c:v>
                </c:pt>
                <c:pt idx="8" formatCode="0.00">
                  <c:v>3.1890410958904112</c:v>
                </c:pt>
                <c:pt idx="9" formatCode="0.00">
                  <c:v>6.4438356164383563</c:v>
                </c:pt>
                <c:pt idx="10" formatCode="0.00">
                  <c:v>5.5890410958904102</c:v>
                </c:pt>
                <c:pt idx="11" formatCode="0.00">
                  <c:v>2.4000000000000004</c:v>
                </c:pt>
                <c:pt idx="12" formatCode="0.00">
                  <c:v>8.2520547945205465</c:v>
                </c:pt>
                <c:pt idx="13" formatCode="0.00">
                  <c:v>12.55890410958904</c:v>
                </c:pt>
                <c:pt idx="14" formatCode="0.00">
                  <c:v>6.706849315068494</c:v>
                </c:pt>
                <c:pt idx="15" formatCode="0.00">
                  <c:v>5.4575342465753423</c:v>
                </c:pt>
                <c:pt idx="16" formatCode="0.00">
                  <c:v>6.0821917808219181</c:v>
                </c:pt>
                <c:pt idx="17" formatCode="0.00">
                  <c:v>8.0547945205479454</c:v>
                </c:pt>
                <c:pt idx="19" formatCode="0.00">
                  <c:v>13.446575342465753</c:v>
                </c:pt>
                <c:pt idx="20" formatCode="0.00">
                  <c:v>13.24931506849315</c:v>
                </c:pt>
                <c:pt idx="21" formatCode="0.00">
                  <c:v>10.191780821917808</c:v>
                </c:pt>
                <c:pt idx="22" formatCode="0.00">
                  <c:v>5.9835616438356167</c:v>
                </c:pt>
                <c:pt idx="23" formatCode="0.00">
                  <c:v>10.717808219178082</c:v>
                </c:pt>
                <c:pt idx="24" formatCode="0.00">
                  <c:v>13.742465753424657</c:v>
                </c:pt>
                <c:pt idx="25" formatCode="0.00">
                  <c:v>4.5041095890410965</c:v>
                </c:pt>
                <c:pt idx="26" formatCode="0.00">
                  <c:v>6.6082191780821908</c:v>
                </c:pt>
                <c:pt idx="27" formatCode="0.00">
                  <c:v>8.2191780821917799</c:v>
                </c:pt>
                <c:pt idx="28" formatCode="0.00">
                  <c:v>4.8328767123287673</c:v>
                </c:pt>
                <c:pt idx="29" formatCode="0.00">
                  <c:v>2.5972602739726027</c:v>
                </c:pt>
              </c:numCache>
            </c:numRef>
          </c:val>
        </c:ser>
        <c:ser>
          <c:idx val="4"/>
          <c:order val="4"/>
          <c:tx>
            <c:strRef>
              <c:f>'802.11'!$GI$1</c:f>
              <c:strCache>
                <c:ptCount val="1"/>
                <c:pt idx="0">
                  <c:v>Months between end of last Sponsor ballot and IEEE SASB approval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'802.11'!$GI$2:$GI$33</c:f>
              <c:numCache>
                <c:formatCode>General</c:formatCode>
                <c:ptCount val="32"/>
                <c:pt idx="0" formatCode="0.00">
                  <c:v>2.4403486924034867</c:v>
                </c:pt>
                <c:pt idx="6" formatCode="0.00">
                  <c:v>5.2273972602739729</c:v>
                </c:pt>
                <c:pt idx="7" formatCode="0.00">
                  <c:v>2.1369863013698627</c:v>
                </c:pt>
                <c:pt idx="8" formatCode="0.00">
                  <c:v>0.95342465753424666</c:v>
                </c:pt>
                <c:pt idx="9" formatCode="0.00">
                  <c:v>2.5315068493150683</c:v>
                </c:pt>
                <c:pt idx="10" formatCode="0.00">
                  <c:v>1.5452054794520547</c:v>
                </c:pt>
                <c:pt idx="11" formatCode="0.00">
                  <c:v>1.3150684931506849</c:v>
                </c:pt>
                <c:pt idx="12" formatCode="0.00">
                  <c:v>1.7095890410958905</c:v>
                </c:pt>
                <c:pt idx="13" formatCode="0.00">
                  <c:v>3.978082191780822</c:v>
                </c:pt>
                <c:pt idx="14" formatCode="0.00">
                  <c:v>2.3013698630136985</c:v>
                </c:pt>
                <c:pt idx="15" formatCode="0.00">
                  <c:v>2.3342465753424659</c:v>
                </c:pt>
                <c:pt idx="16" formatCode="0.00">
                  <c:v>3.2219178082191782</c:v>
                </c:pt>
                <c:pt idx="17" formatCode="0.00">
                  <c:v>3.2219178082191782</c:v>
                </c:pt>
                <c:pt idx="19" formatCode="0.00">
                  <c:v>2.4000000000000004</c:v>
                </c:pt>
                <c:pt idx="20" formatCode="0.00">
                  <c:v>2.5972602739726027</c:v>
                </c:pt>
                <c:pt idx="21" formatCode="0.00">
                  <c:v>2.4657534246575343</c:v>
                </c:pt>
                <c:pt idx="22" formatCode="0.00">
                  <c:v>3.2219178082191782</c:v>
                </c:pt>
                <c:pt idx="23" formatCode="0.00">
                  <c:v>1.0520547945205481</c:v>
                </c:pt>
                <c:pt idx="24" formatCode="0.00">
                  <c:v>2.7945205479452051</c:v>
                </c:pt>
                <c:pt idx="25" formatCode="0.00">
                  <c:v>2.0383561643835617</c:v>
                </c:pt>
                <c:pt idx="26" formatCode="0.00">
                  <c:v>1.6109589041095891</c:v>
                </c:pt>
                <c:pt idx="27" formatCode="0.00">
                  <c:v>2.2356164383561645</c:v>
                </c:pt>
                <c:pt idx="28" formatCode="0.00">
                  <c:v>2.7945205479452051</c:v>
                </c:pt>
                <c:pt idx="29" formatCode="0.00">
                  <c:v>1.3808219178082193</c:v>
                </c:pt>
              </c:numCache>
            </c:numRef>
          </c:val>
        </c:ser>
        <c:ser>
          <c:idx val="5"/>
          <c:order val="5"/>
          <c:tx>
            <c:strRef>
              <c:f>'802.11'!$GJ$1</c:f>
              <c:strCache>
                <c:ptCount val="1"/>
                <c:pt idx="0">
                  <c:v>Months between IEEE SASB Approval and publish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'802.11'!$GJ$2:$GJ$33</c:f>
              <c:numCache>
                <c:formatCode>General</c:formatCode>
                <c:ptCount val="32"/>
                <c:pt idx="0" formatCode="0.00">
                  <c:v>1.150684931506849</c:v>
                </c:pt>
                <c:pt idx="6" formatCode="0.00">
                  <c:v>1.6438356164383561</c:v>
                </c:pt>
                <c:pt idx="7" formatCode="0.00">
                  <c:v>1.0520547945205481</c:v>
                </c:pt>
                <c:pt idx="8" formatCode="0.00">
                  <c:v>0.49315068493150682</c:v>
                </c:pt>
                <c:pt idx="9" formatCode="0.00">
                  <c:v>1.0849315068493151</c:v>
                </c:pt>
                <c:pt idx="10" formatCode="0.00">
                  <c:v>0.98630136986301364</c:v>
                </c:pt>
                <c:pt idx="11" formatCode="0.00">
                  <c:v>1.1835616438356165</c:v>
                </c:pt>
                <c:pt idx="12" formatCode="0.00">
                  <c:v>1.1178082191780823</c:v>
                </c:pt>
                <c:pt idx="13" formatCode="0.00">
                  <c:v>3.1561643835616433</c:v>
                </c:pt>
                <c:pt idx="14" formatCode="0.00">
                  <c:v>1.5780821917808217</c:v>
                </c:pt>
                <c:pt idx="15" formatCode="0.00">
                  <c:v>0.92054794520547945</c:v>
                </c:pt>
                <c:pt idx="16" formatCode="0.00">
                  <c:v>2.2027397260273971</c:v>
                </c:pt>
                <c:pt idx="17" formatCode="0.00">
                  <c:v>0</c:v>
                </c:pt>
                <c:pt idx="19" formatCode="0.00">
                  <c:v>0.75616438356164384</c:v>
                </c:pt>
                <c:pt idx="20" formatCode="0.00">
                  <c:v>0.23013698630136986</c:v>
                </c:pt>
                <c:pt idx="21" formatCode="0.00">
                  <c:v>0.62465753424657533</c:v>
                </c:pt>
                <c:pt idx="22" formatCode="0.00">
                  <c:v>1.3479452054794521</c:v>
                </c:pt>
                <c:pt idx="23" formatCode="0.00">
                  <c:v>0.46027397260273972</c:v>
                </c:pt>
                <c:pt idx="24" formatCode="0.00">
                  <c:v>1.7095890410958905</c:v>
                </c:pt>
                <c:pt idx="25" formatCode="0.00">
                  <c:v>2.0054794520547947</c:v>
                </c:pt>
                <c:pt idx="26" formatCode="0.00">
                  <c:v>0.19726027397260271</c:v>
                </c:pt>
                <c:pt idx="27" formatCode="0.00">
                  <c:v>2.3013698630136985</c:v>
                </c:pt>
                <c:pt idx="28" formatCode="0.00">
                  <c:v>0.26301369863013702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2541984"/>
        <c:axId val="417586112"/>
        <c:axId val="0"/>
      </c:bar3DChart>
      <c:catAx>
        <c:axId val="42254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1758611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17586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225419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71587125416204"/>
          <c:y val="3.0995151029850083E-2"/>
          <c:w val="0.13873473917869028"/>
          <c:h val="0.92169651674896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14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767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DD95C456-E260-4087-99E1-6E1F5C27EDA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116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598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60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7552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6607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7896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5629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875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5756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37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DA101E8-EA3F-4B99-90C1-1B626CB46BA1}" type="slidenum">
              <a:rPr lang="en-US" altLang="en-US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845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44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1868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0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4FBF73-3EAB-418C-9B21-376FE708E63E}" type="slidenum">
              <a:rPr lang="en-US" altLang="en-US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253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119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8118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47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002FF6C7-43AB-471A-BC74-E20EA4AED205}" type="slidenum">
              <a:rPr lang="en-US" altLang="en-US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73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98295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July 2015 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676F76-F6EF-4979-82CE-9FC6C3EB2CAC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3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98295" cy="2154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July 2015 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F23AE01-AA0F-4D19-B16D-13A7A917785A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6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3860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802.11-15/0752r5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75-00-0ngp-vancouver-meeting-minute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675-00-0ngp-vancouver-meeting-minutes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ntor.ieee.org/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mob/preparslides.pp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opman/sect6.html#6.3" TargetMode="External"/><Relationship Id="rId2" Type="http://schemas.openxmlformats.org/officeDocument/2006/relationships/hyperlink" Target="http://standards.ieee.org/develop/polici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ment.standards.ieee.org/myproject/Public/mytools/mob/slideset.ppt" TargetMode="External"/><Relationship Id="rId5" Type="http://schemas.openxmlformats.org/officeDocument/2006/relationships/hyperlink" Target="http://standards.ieee.org/about/sasb/patcom/index.html" TargetMode="External"/><Relationship Id="rId4" Type="http://schemas.openxmlformats.org/officeDocument/2006/relationships/hyperlink" Target="http://standards.ieee.org/about/sasb/patcom/material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July Agenda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07-13-2015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2" name="Document" r:id="rId4" imgW="8248271" imgH="996595" progId="Word.Document.8">
                  <p:embed/>
                </p:oleObj>
              </mc:Choice>
              <mc:Fallback>
                <p:oleObj name="Document" r:id="rId4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dirty="0" smtClean="0">
                <a:hlinkClick r:id="rId2"/>
              </a:rPr>
              <a:t>IEEE 802 Policies &amp; Procedures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 smtClean="0"/>
              <a:t>(link to </a:t>
            </a:r>
            <a:r>
              <a:rPr lang="en-US" altLang="en-US" sz="1600" dirty="0" err="1" smtClean="0"/>
              <a:t>AudCom</a:t>
            </a:r>
            <a:r>
              <a:rPr lang="en-US" altLang="en-US" sz="1600" dirty="0" smtClean="0"/>
              <a:t>, approved by IEEE-SA Standards Board Dec 2012)</a:t>
            </a:r>
            <a:r>
              <a:rPr lang="en-US" altLang="en-US" sz="1800" dirty="0" smtClean="0"/>
              <a:t> </a:t>
            </a:r>
          </a:p>
          <a:p>
            <a:pPr lvl="1"/>
            <a:r>
              <a:rPr lang="en-US" altLang="en-US" sz="1400" dirty="0" smtClean="0">
                <a:hlinkClick r:id="rId2"/>
              </a:rPr>
              <a:t>http://standards.ieee.org/board/aud/LMSC.pdf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3"/>
              </a:rPr>
              <a:t>IEEE 802 Operations Manual </a:t>
            </a:r>
            <a:r>
              <a:rPr lang="en-US" altLang="en-US" sz="1600" dirty="0" smtClean="0"/>
              <a:t>(effective 16 Nov 2012), </a:t>
            </a:r>
            <a:endParaRPr lang="en-US" altLang="en-US" sz="2000" dirty="0" smtClean="0"/>
          </a:p>
          <a:p>
            <a:pPr lvl="1"/>
            <a:r>
              <a:rPr lang="en-US" altLang="en-US" sz="1200" dirty="0" smtClean="0">
                <a:hlinkClick r:id="rId4"/>
              </a:rPr>
              <a:t>http://grouper.ieee.org/groups/802/PNP/approved/IEEE_802_OM_v11.pdf</a:t>
            </a: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r>
              <a:rPr lang="en-US" altLang="en-US" sz="2000" dirty="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dirty="0" smtClean="0"/>
              <a:t> </a:t>
            </a:r>
            <a:r>
              <a:rPr lang="en-US" altLang="en-US" sz="1600" dirty="0" smtClean="0"/>
              <a:t>(effective 16 Nov 2012) </a:t>
            </a:r>
            <a:endParaRPr lang="en-US" altLang="en-US" sz="2000" dirty="0" smtClean="0"/>
          </a:p>
          <a:p>
            <a:pPr lvl="1"/>
            <a:r>
              <a:rPr lang="en-US" altLang="en-US" sz="1400" dirty="0" smtClean="0">
                <a:hlinkClick r:id="rId6"/>
              </a:rPr>
              <a:t>http://grouper.ieee.org/groups/802/PNP/approved/IEEE_802_WG_PandP_v12.pdf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7" tooltip="802.11 WG Operation Manual"/>
              </a:rPr>
              <a:t>IEEE 802.11 WG OM</a:t>
            </a:r>
            <a:r>
              <a:rPr lang="en-US" altLang="en-US" sz="1800" dirty="0" smtClean="0"/>
              <a:t>: (Approved January 2015)</a:t>
            </a:r>
          </a:p>
          <a:p>
            <a:pPr lvl="1"/>
            <a:r>
              <a:rPr lang="en-US" altLang="en-US" sz="1200" dirty="0">
                <a:hlinkClick r:id="rId7"/>
              </a:rPr>
              <a:t>https://</a:t>
            </a:r>
            <a:r>
              <a:rPr lang="en-US" altLang="en-US" sz="1200" dirty="0" smtClean="0">
                <a:hlinkClick r:id="rId7"/>
              </a:rPr>
              <a:t>mentor.ieee.org/802.11/dcn/14/11-14-0629-10-0000-802-11-operations-manual.docx</a:t>
            </a:r>
            <a:r>
              <a:rPr lang="en-US" altLang="en-US" sz="1200" dirty="0" smtClean="0"/>
              <a:t> </a:t>
            </a:r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2000" dirty="0" smtClean="0"/>
              <a:t>Policies and Procedures hierarchy</a:t>
            </a:r>
          </a:p>
          <a:p>
            <a:pPr lvl="1"/>
            <a:r>
              <a:rPr lang="en-US" altLang="en-US" sz="1800" dirty="0" smtClean="0">
                <a:hlinkClick r:id="rId8"/>
              </a:rPr>
              <a:t>http://www.ieee802.org/11/Rules/rules.shtml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dirty="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http://standards.ieee.org/faqs/affiliationFAQ.html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4"/>
              </a:rPr>
              <a:t>http://standards.ieee.org/resources/antitrust-guidelines.pdf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5"/>
              </a:rPr>
              <a:t>http://www.ieee.org/web/membership/ethics/code_ethics.html</a:t>
            </a:r>
            <a:r>
              <a:rPr lang="en-US" alt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6"/>
              </a:rPr>
              <a:t>http://standards.ieee.org/board/pat/pat-slideset.ppt</a:t>
            </a:r>
            <a:endParaRPr lang="en-US" altLang="en-US" dirty="0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Next Generation Positioning  SG 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7BE6D980-3516-4EC6-A0B2-C3DAE4DB208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>
                <a:solidFill>
                  <a:schemeClr val="tx2"/>
                </a:solidFill>
              </a:rPr>
              <a:t>SG Schedule in a Glance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07954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15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15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Agenda Items for the Week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Approve previous meeting minutes (</a:t>
            </a:r>
            <a:r>
              <a:rPr lang="en-US" altLang="en-US" sz="2000" dirty="0" smtClean="0">
                <a:hlinkClick r:id="rId3"/>
              </a:rPr>
              <a:t>11-15-0675-ngp</a:t>
            </a:r>
            <a:r>
              <a:rPr lang="en-US" altLang="en-US" sz="2000" dirty="0" smtClean="0"/>
              <a:t>). 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Resolve PAR and CSD comments.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Approve modified PAR and CSD for WG motion.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Presentations to inform the SG: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Continued development of the use case documents.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Channel models 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Review TG process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Study group extension.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Schedule teleconference times as needed.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000" dirty="0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List for 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141507"/>
              </p:ext>
            </p:extLst>
          </p:nvPr>
        </p:nvGraphicFramePr>
        <p:xfrm>
          <a:off x="381000" y="1371601"/>
          <a:ext cx="8458200" cy="47184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776"/>
                <a:gridCol w="1645024"/>
                <a:gridCol w="3733800"/>
                <a:gridCol w="1752600"/>
              </a:tblGrid>
              <a:tr h="3327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Document No.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Presenter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dirty="0"/>
                    </a:p>
                  </a:txBody>
                  <a:tcPr marR="36000" marT="45712" marB="45712"/>
                </a:tc>
              </a:tr>
              <a:tr h="33273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11-15/0752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Segev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July 2015 Agenda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Agenda</a:t>
                      </a:r>
                      <a:r>
                        <a:rPr lang="en-US" sz="1400" baseline="0" dirty="0" smtClean="0"/>
                        <a:t> Deck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6500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11-15/030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approved PAR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65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11-15/0262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Working approved CSD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CSD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152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Privacy ECSG overview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Privacy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152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11-15/0561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Handte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87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11-15/0834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Handte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Further Use Cases for Next Generation Positioning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11-15-0784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Sabita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Nahata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Simulation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results using 11n channel model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11-15-848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 Chun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Use Cases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11-15-838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Yasantha Rajakarunanayake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AOA use cases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11-15-820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Dang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Meimei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 home 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List for 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84933"/>
              </p:ext>
            </p:extLst>
          </p:nvPr>
        </p:nvGraphicFramePr>
        <p:xfrm>
          <a:off x="304800" y="1752600"/>
          <a:ext cx="8382000" cy="2461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776"/>
                <a:gridCol w="1645024"/>
                <a:gridCol w="3352800"/>
                <a:gridCol w="2057400"/>
              </a:tblGrid>
              <a:tr h="492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Document No.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Presenter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dirty="0"/>
                    </a:p>
                  </a:txBody>
                  <a:tcPr marR="36000"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11-15-919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Chittabrata Ghosh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IOT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11-15/902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Chenchen</a:t>
                      </a:r>
                      <a:r>
                        <a:rPr lang="en-US" sz="1400" baseline="0" dirty="0" smtClean="0"/>
                        <a:t> Liu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Positioning for Spectrum Management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11-15/634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Venkatesan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Recap of NGP proposed use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11-15/907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Allan Zhu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UAV Positioning use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6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CDA4F24-F3A0-498F-A3B3-1601B3055CD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1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1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Meeting to </a:t>
            </a:r>
            <a:r>
              <a:rPr lang="en-US" altLang="en-US" sz="2400" b="1" dirty="0" smtClean="0"/>
              <a:t>Order (1min)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Patent Policy and </a:t>
            </a:r>
            <a:r>
              <a:rPr lang="en-US" altLang="en-US" sz="2400" b="1" dirty="0" smtClean="0"/>
              <a:t>Logistics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for </a:t>
            </a:r>
            <a:r>
              <a:rPr lang="en-US" altLang="en-US" sz="2400" b="1" dirty="0" smtClean="0"/>
              <a:t>Submission (3min)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Agenda </a:t>
            </a:r>
            <a:r>
              <a:rPr lang="en-US" altLang="en-US" sz="2400" b="1" dirty="0" smtClean="0"/>
              <a:t>Setting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Approval of previous meeting minutes (2min)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strike="sngStrike" dirty="0" smtClean="0"/>
              <a:t>Review any PAR or CSD comments received by this time (as needed)</a:t>
            </a:r>
            <a:r>
              <a:rPr lang="en-US" altLang="en-US" sz="2400" b="1" dirty="0" smtClean="0"/>
              <a:t> – no early comments received.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Privacy ECSG overview (30min)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Review use case related submissions (CID 561, 834) (35min)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Recess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order – Slot 1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51047"/>
              </p:ext>
            </p:extLst>
          </p:nvPr>
        </p:nvGraphicFramePr>
        <p:xfrm>
          <a:off x="685800" y="1752600"/>
          <a:ext cx="7772400" cy="31902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2590800"/>
                <a:gridCol w="19050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11-15/0752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Jonathan Segev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NGP July 2015 Agenda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Agenda</a:t>
                      </a:r>
                      <a:r>
                        <a:rPr lang="en-US" sz="1600" baseline="0" dirty="0" smtClean="0"/>
                        <a:t> Deck</a:t>
                      </a:r>
                      <a:endParaRPr lang="en-US" sz="16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11-15/0030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PAR Comments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11-15/0262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Brian Hart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NGP CSD Comments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CSD</a:t>
                      </a:r>
                      <a:endParaRPr lang="en-US" sz="16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PrivECSG-15/0025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Juan Carlos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Privacy ECSG overview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Privacy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11-15/0561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Handte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11-15/0834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Handte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Further Use Cases for Next Generation Positioning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Kona, Hawaii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July 12</a:t>
            </a:r>
            <a:r>
              <a:rPr lang="en-US" altLang="en-US" sz="3000" baseline="30000" dirty="0" smtClean="0">
                <a:cs typeface="Times New Roman" panose="02020603050405020304" pitchFamily="18" charset="0"/>
              </a:rPr>
              <a:t>th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-17</a:t>
            </a:r>
            <a:r>
              <a:rPr lang="en-US" altLang="en-US" sz="3000" baseline="30000" dirty="0" smtClean="0">
                <a:cs typeface="Times New Roman" panose="02020603050405020304" pitchFamily="18" charset="0"/>
              </a:rPr>
              <a:t>th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 , 2015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</a:t>
            </a:r>
            <a:r>
              <a:rPr lang="en-US" altLang="en-US" sz="1600" b="0" dirty="0" smtClean="0">
                <a:cs typeface="Times New Roman" panose="02020603050405020304" pitchFamily="18" charset="0"/>
              </a:rPr>
              <a:t>Intel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James Wang (stand in) (</a:t>
            </a:r>
            <a:r>
              <a:rPr lang="en-US" altLang="en-US" sz="16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  <a:endParaRPr lang="en-US" altLang="en-US" sz="12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0027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Approval of previous meeting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meeting minutes </a:t>
            </a:r>
            <a:r>
              <a:rPr lang="en-US" altLang="en-US" dirty="0">
                <a:hlinkClick r:id="rId2"/>
              </a:rPr>
              <a:t>11-15-0675-ngp </a:t>
            </a:r>
            <a:r>
              <a:rPr lang="en-US" altLang="en-US" dirty="0" smtClean="0"/>
              <a:t> dated May 13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Motion:</a:t>
            </a:r>
          </a:p>
          <a:p>
            <a:pPr marL="0" indent="0">
              <a:buNone/>
            </a:pPr>
            <a:r>
              <a:rPr lang="en-US" altLang="en-US" dirty="0" smtClean="0"/>
              <a:t>We approve document 11-15/0675 as our meeting minutes for the Vancouver meeting.</a:t>
            </a:r>
          </a:p>
          <a:p>
            <a:pPr marL="0" indent="0">
              <a:buNone/>
            </a:pPr>
            <a:r>
              <a:rPr lang="en-US" altLang="en-US" dirty="0" smtClean="0"/>
              <a:t>Move: Steve Pope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 Allan Zhu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unanimous consent	N: 	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5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Motions on submission 561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</a:t>
            </a:r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3,4 of submission 11-15/561r2 to the use case working draft document.</a:t>
            </a:r>
          </a:p>
          <a:p>
            <a:pPr marL="0" indent="0">
              <a:buNone/>
            </a:pPr>
            <a:r>
              <a:rPr lang="en-US" altLang="en-US" dirty="0" smtClean="0"/>
              <a:t>Move: Thomas Handte 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 Bill Carney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16	 	N: 1		A: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3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Motions on submission 561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</a:t>
            </a:r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5,6 of submission 11-15/561r2 to the use case working draft document.</a:t>
            </a:r>
          </a:p>
          <a:p>
            <a:pPr marL="0" indent="0">
              <a:buNone/>
            </a:pPr>
            <a:r>
              <a:rPr lang="en-US" altLang="en-US" dirty="0" smtClean="0"/>
              <a:t>Move: Thomas Handte 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 Bill Carney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16	 	N: 0 		A:  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7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400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979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2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for slot # 2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84210"/>
              </p:ext>
            </p:extLst>
          </p:nvPr>
        </p:nvGraphicFramePr>
        <p:xfrm>
          <a:off x="685800" y="1752600"/>
          <a:ext cx="7772400" cy="2153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2819400"/>
                <a:gridCol w="16764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185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11-15/0752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Jonathan Segev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NGP July 2015 Agenda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Agenda</a:t>
                      </a:r>
                      <a:r>
                        <a:rPr lang="en-US" sz="1600" baseline="0" dirty="0" smtClean="0"/>
                        <a:t> Deck</a:t>
                      </a:r>
                      <a:endParaRPr lang="en-US" sz="1600" dirty="0"/>
                    </a:p>
                  </a:txBody>
                  <a:tcPr marT="45712" marB="45712"/>
                </a:tc>
              </a:tr>
              <a:tr h="18540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11-15/0030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PAR draft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11-15/0262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Brian Hart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NGP CSD draft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CSD</a:t>
                      </a:r>
                      <a:endParaRPr lang="en-US" sz="16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CSD/PAR feedback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5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  <a:endParaRPr lang="en-US" altLang="en-US" dirty="0" smtClean="0"/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11-15/0030r9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</a:p>
          <a:p>
            <a:pPr marL="0" indent="0" algn="just">
              <a:spcBef>
                <a:spcPts val="1225"/>
              </a:spcBef>
              <a:buNone/>
            </a:pP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Ganesh Venkatesan 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Allan Zhu 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Y: 20 	N: 0 	A: 0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the </a:t>
            </a:r>
            <a:r>
              <a:rPr lang="en-US" altLang="en-US" sz="2400" b="1" dirty="0" smtClean="0"/>
              <a:t>July session</a:t>
            </a:r>
            <a:r>
              <a:rPr lang="en-US" altLang="en-US" sz="2400" b="1" dirty="0"/>
              <a:t>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</a:t>
            </a:r>
            <a:r>
              <a:rPr lang="en-US" altLang="en-US" sz="3200" b="1" dirty="0">
                <a:solidFill>
                  <a:schemeClr val="tx2"/>
                </a:solidFill>
              </a:rPr>
              <a:t>NGP</a:t>
            </a:r>
            <a:r>
              <a:rPr lang="en-US" altLang="en-US" sz="3200" dirty="0" smtClean="0">
                <a:solidFill>
                  <a:schemeClr val="tx2"/>
                </a:solidFill>
              </a:rPr>
              <a:t>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  <a:endParaRPr lang="en-US" altLang="en-US" dirty="0" smtClean="0"/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11-15/0262r4 be posted to the IEEE 802 Executive Committee (EC) agenda for EC approval.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Brian Hart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Ganesh Venkatesan 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Y: 20	N: 0	A: 0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comment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  <a:endParaRPr lang="en-US" altLang="en-US" dirty="0" smtClean="0"/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US" altLang="en-US" dirty="0" smtClean="0"/>
              <a:t>Move to approve document 11-15/928 as response to the comments received from 802.3.</a:t>
            </a:r>
            <a:endParaRPr lang="en-GB" altLang="en-US" dirty="0" smtClean="0"/>
          </a:p>
          <a:p>
            <a:pPr marL="0" indent="0" algn="just">
              <a:spcBef>
                <a:spcPts val="1225"/>
              </a:spcBef>
              <a:buNone/>
            </a:pP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 Rosdahl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Brian Hart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Y:	20	N:	0	A: 0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</a:t>
            </a:r>
            <a:r>
              <a:rPr lang="en-US" altLang="en-US" sz="3600" b="1" dirty="0" smtClean="0"/>
              <a:t>#3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10877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3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07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Call Meeting to </a:t>
            </a:r>
            <a:r>
              <a:rPr lang="en-US" altLang="en-US" sz="2400" dirty="0" smtClean="0"/>
              <a:t>Order (1min)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Patent Policy </a:t>
            </a:r>
            <a:r>
              <a:rPr lang="en-US" altLang="en-US" sz="2400" dirty="0" smtClean="0"/>
              <a:t>and Logistics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strike="sngStrike" dirty="0" smtClean="0"/>
              <a:t>Continue review PAR and CSD comments received from other WGs and IEEE-SA members (1hr</a:t>
            </a:r>
            <a:r>
              <a:rPr lang="en-US" altLang="en-US" sz="2400" strike="sngStrike" dirty="0" smtClean="0"/>
              <a:t>)</a:t>
            </a:r>
            <a:r>
              <a:rPr lang="en-US" altLang="en-US" sz="2400" dirty="0" smtClean="0"/>
              <a:t> – completed</a:t>
            </a:r>
            <a:endParaRPr lang="en-US" altLang="en-US" sz="2400" strike="sngStrike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strike="sngStrike" dirty="0" smtClean="0"/>
              <a:t>Approve PAR and CSD documents for WG motion (10min</a:t>
            </a:r>
            <a:r>
              <a:rPr lang="en-US" altLang="en-US" sz="2400" strike="sngStrike" dirty="0" smtClean="0"/>
              <a:t>)</a:t>
            </a:r>
            <a:r>
              <a:rPr lang="en-US" altLang="en-US" sz="2400" dirty="0" smtClean="0"/>
              <a:t> – completed.</a:t>
            </a:r>
            <a:endParaRPr lang="en-US" altLang="en-US" sz="2400" strike="sngStrike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Continue submission review (1’45’’) – 25min each (</a:t>
            </a:r>
            <a:r>
              <a:rPr lang="en-US" altLang="en-US" sz="2400" dirty="0" err="1" smtClean="0"/>
              <a:t>inc.</a:t>
            </a:r>
            <a:r>
              <a:rPr lang="en-US" altLang="en-US" sz="2400" dirty="0" smtClean="0"/>
              <a:t> discussion).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Recess</a:t>
            </a:r>
            <a:endParaRPr lang="en-US" altLang="en-US" sz="24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40813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3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26492"/>
              </p:ext>
            </p:extLst>
          </p:nvPr>
        </p:nvGraphicFramePr>
        <p:xfrm>
          <a:off x="381000" y="1371601"/>
          <a:ext cx="8382000" cy="30620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776"/>
                <a:gridCol w="1645024"/>
                <a:gridCol w="3352800"/>
                <a:gridCol w="2057400"/>
              </a:tblGrid>
              <a:tr h="3327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Document No.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Presenter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dirty="0"/>
                    </a:p>
                  </a:txBody>
                  <a:tcPr marR="36000" marT="45712" marB="45712"/>
                </a:tc>
              </a:tr>
              <a:tr h="33273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11-15/0752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Segev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July 2015 Agenda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Agenda</a:t>
                      </a:r>
                      <a:r>
                        <a:rPr lang="en-US" sz="1400" baseline="0" dirty="0" smtClean="0"/>
                        <a:t> Deck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013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11-15-0784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Sabita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Nahata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Simulation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results using 11n channel model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11-15-848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 Chun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Use Cases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11-15-838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Yasantha Rajakarunanayake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AOA use cases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11-15-820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Dang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Meimei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 home 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11-15/634</a:t>
                      </a:r>
                      <a:endParaRPr lang="en-US" sz="1400" strike="noStrike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Venkatesan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Recap of NGP proposed use case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1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5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Strawpoll#1 on submission 838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Should we </a:t>
            </a:r>
            <a:r>
              <a:rPr lang="en-US" altLang="en-US" dirty="0" smtClean="0"/>
              <a:t>include reference to </a:t>
            </a:r>
            <a:r>
              <a:rPr lang="en-US" altLang="en-US" dirty="0" smtClean="0"/>
              <a:t>angular measurement use cases in the NGP use case document.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Y</a:t>
            </a:r>
            <a:r>
              <a:rPr lang="en-US" altLang="en-US" dirty="0" smtClean="0"/>
              <a:t>: </a:t>
            </a:r>
            <a:r>
              <a:rPr lang="en-US" altLang="en-US" dirty="0" smtClean="0"/>
              <a:t>26</a:t>
            </a:r>
            <a:r>
              <a:rPr lang="en-US" altLang="en-US" dirty="0" smtClean="0"/>
              <a:t>	 	N: </a:t>
            </a:r>
            <a:r>
              <a:rPr lang="en-US" altLang="en-US" dirty="0" smtClean="0"/>
              <a:t>1</a:t>
            </a:r>
            <a:r>
              <a:rPr lang="en-US" altLang="en-US" dirty="0" smtClean="0"/>
              <a:t>		A: </a:t>
            </a:r>
            <a:r>
              <a:rPr lang="en-US" altLang="en-US" dirty="0" smtClean="0"/>
              <a:t>5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Attendance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126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</a:t>
            </a:r>
            <a:r>
              <a:rPr lang="en-US" altLang="en-US" sz="3600" b="1" dirty="0" smtClean="0"/>
              <a:t>#4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23000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Make sure your badges are correct 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announce your affiliation when you first address the group during a meeting slot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 plan to make a submission be sure it does not contain company logos or advertising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Questions on Voting status, Ballot pool, Access to Reflector, Documentation,  member</a:t>
            </a:r>
            <a:r>
              <a:rPr lang="ja-JP" altLang="en-US" sz="2000" b="0" dirty="0" smtClean="0"/>
              <a:t>’</a:t>
            </a:r>
            <a:r>
              <a:rPr lang="en-US" altLang="ja-JP" sz="2000" b="0" dirty="0" smtClean="0"/>
              <a:t>s area</a:t>
            </a:r>
          </a:p>
          <a:p>
            <a:pPr lvl="1"/>
            <a:r>
              <a:rPr lang="en-US" altLang="en-US" dirty="0" smtClean="0"/>
              <a:t>see Jon Rosdahl – Jon.Rosdahl@csr.com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r>
              <a:rPr lang="en-US" altLang="en-US" sz="2000" b="0" dirty="0" smtClean="0"/>
              <a:t>Cell Phones Silent or Off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4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07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Call Meeting to </a:t>
            </a:r>
            <a:r>
              <a:rPr lang="en-US" altLang="en-US" sz="2400" dirty="0" smtClean="0"/>
              <a:t>Order (1min)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Patent Policy </a:t>
            </a:r>
            <a:r>
              <a:rPr lang="en-US" altLang="en-US" sz="2400" dirty="0" smtClean="0"/>
              <a:t>and Logistics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Study group extension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Continue submission </a:t>
            </a:r>
            <a:r>
              <a:rPr lang="en-US" altLang="en-US" sz="2400" dirty="0" err="1" smtClean="0"/>
              <a:t>reviewal</a:t>
            </a:r>
            <a:r>
              <a:rPr lang="en-US" altLang="en-US" sz="2400" dirty="0" smtClean="0"/>
              <a:t> (1hr 10min – 25min each)</a:t>
            </a:r>
            <a:endParaRPr lang="en-US" altLang="en-US" sz="2400" dirty="0" smtClean="0"/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Use case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Technical submissions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Approve </a:t>
            </a:r>
            <a:r>
              <a:rPr lang="en-US" altLang="en-US" sz="2400" dirty="0" err="1" smtClean="0"/>
              <a:t>telecons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(3min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Review SG timelines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(3min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Review goals for Sep. </a:t>
            </a:r>
            <a:r>
              <a:rPr lang="en-US" altLang="en-US" sz="2400" dirty="0" smtClean="0"/>
              <a:t>(3min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Adjourn</a:t>
            </a:r>
            <a:endParaRPr lang="en-US" altLang="en-US" sz="24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9392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Meeting Slot #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4 </a:t>
            </a:r>
            <a:r>
              <a:rPr lang="en-US" altLang="en-US" sz="3200" b="1" dirty="0">
                <a:solidFill>
                  <a:schemeClr val="tx2"/>
                </a:solidFill>
              </a:rPr>
              <a:t>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828918"/>
              </p:ext>
            </p:extLst>
          </p:nvPr>
        </p:nvGraphicFramePr>
        <p:xfrm>
          <a:off x="304800" y="1752600"/>
          <a:ext cx="8382000" cy="31628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776"/>
                <a:gridCol w="1645024"/>
                <a:gridCol w="3352800"/>
                <a:gridCol w="2057400"/>
              </a:tblGrid>
              <a:tr h="492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Document No.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Presenter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dirty="0"/>
                    </a:p>
                  </a:txBody>
                  <a:tcPr marR="36000" marT="45712" marB="45712"/>
                </a:tc>
              </a:tr>
              <a:tr h="24618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11-15/0752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Jonathan Segev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July 2015 Agenda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Deck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24618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11-15-919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Chittabrata Ghosh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IOT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strike="sngStrike" dirty="0" smtClean="0"/>
                        <a:t>11-15/634</a:t>
                      </a:r>
                      <a:endParaRPr lang="en-US" sz="1400" strike="sngStrike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strike="sng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Venkatesan</a:t>
                      </a:r>
                      <a:endParaRPr lang="en-US" sz="1400" strike="sng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strike="sng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Recap of NGP proposed use case</a:t>
                      </a:r>
                      <a:endParaRPr lang="en-US" sz="1400" strike="sng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strike="sng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strike="sng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11-15/907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Allan Zhu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UAV Positioning use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11-15/902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Chenchen</a:t>
                      </a:r>
                      <a:r>
                        <a:rPr lang="en-US" sz="1400" baseline="0" dirty="0" smtClean="0"/>
                        <a:t> Liu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Positioning for Spectrum Management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11-15/634</a:t>
                      </a:r>
                      <a:endParaRPr lang="en-US" sz="1400" strike="noStrike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Venkatesan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Recap of NGP proposed use case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22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A998A2D-61C5-4059-AD59-2321A4344035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4403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Study Group extension</a:t>
            </a:r>
          </a:p>
        </p:txBody>
      </p:sp>
      <p:sp>
        <p:nvSpPr>
          <p:cNvPr id="4403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In case extra time is necessary to response to comments on PAR and CSD from 802 EC and </a:t>
            </a:r>
            <a:r>
              <a:rPr lang="en-US" altLang="en-US" sz="2400" b="1" dirty="0" err="1" smtClean="0"/>
              <a:t>NesCom</a:t>
            </a:r>
            <a:r>
              <a:rPr lang="en-US" altLang="en-US" sz="2400" b="1" dirty="0" smtClean="0"/>
              <a:t>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r>
              <a:rPr lang="en-GB" altLang="en-US" sz="2400" b="1" dirty="0"/>
              <a:t>    </a:t>
            </a:r>
            <a:endParaRPr lang="en-US" altLang="en-US" sz="2000" dirty="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(Intel)</a:t>
            </a:r>
          </a:p>
        </p:txBody>
      </p:sp>
      <p:sp>
        <p:nvSpPr>
          <p:cNvPr id="440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7780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Group Extension Motion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GB" dirty="0" smtClean="0"/>
              <a:t>Motion</a:t>
            </a:r>
            <a:endParaRPr lang="en-GB" dirty="0"/>
          </a:p>
          <a:p>
            <a:pPr marL="0" lvl="0" indent="0" algn="just">
              <a:buNone/>
            </a:pPr>
            <a:r>
              <a:rPr lang="en-GB" dirty="0" smtClean="0"/>
              <a:t>Request </a:t>
            </a:r>
            <a:r>
              <a:rPr lang="en-GB" dirty="0"/>
              <a:t>the IEEE 802 LMSC to extend the 802.11 </a:t>
            </a:r>
            <a:r>
              <a:rPr lang="en-GB" dirty="0" smtClean="0"/>
              <a:t>Next Generation Positioning (NGP) Study </a:t>
            </a:r>
            <a:r>
              <a:rPr lang="en-GB" dirty="0"/>
              <a:t>Group</a:t>
            </a:r>
            <a:r>
              <a:rPr lang="en-GB" dirty="0" smtClean="0"/>
              <a:t>.</a:t>
            </a:r>
          </a:p>
          <a:p>
            <a:pPr marL="0" lvl="0" indent="0" algn="just">
              <a:buNone/>
            </a:pPr>
            <a:endParaRPr lang="en-GB" dirty="0"/>
          </a:p>
          <a:p>
            <a:pPr marL="0" lvl="0" indent="0" algn="just">
              <a:buNone/>
            </a:pPr>
            <a:r>
              <a:rPr lang="en-GB" dirty="0" smtClean="0"/>
              <a:t>Moved: </a:t>
            </a:r>
          </a:p>
          <a:p>
            <a:pPr marL="0" lvl="0" indent="0" algn="just">
              <a:buNone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:</a:t>
            </a:r>
          </a:p>
          <a:p>
            <a:pPr marL="0" lvl="0" indent="0" algn="just">
              <a:buNone/>
            </a:pPr>
            <a:endParaRPr lang="en-GB" dirty="0"/>
          </a:p>
          <a:p>
            <a:pPr marL="0" lvl="0" indent="0" algn="just">
              <a:buNone/>
            </a:pPr>
            <a:r>
              <a:rPr lang="en-GB" dirty="0" smtClean="0"/>
              <a:t>Y:		N:		A: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38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 - modified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417411"/>
              </p:ext>
            </p:extLst>
          </p:nvPr>
        </p:nvGraphicFramePr>
        <p:xfrm>
          <a:off x="685800" y="1447801"/>
          <a:ext cx="8077200" cy="4910179"/>
        </p:xfrm>
        <a:graphic>
          <a:graphicData uri="http://schemas.openxmlformats.org/drawingml/2006/table">
            <a:tbl>
              <a:tblPr/>
              <a:tblGrid>
                <a:gridCol w="2375647"/>
                <a:gridCol w="5701553"/>
              </a:tblGrid>
              <a:tr h="35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805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792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0272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0272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5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Approval on PAR and CSD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(July 24/Sep. 4th submittal deadline)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5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Nov. </a:t>
                      </a:r>
                      <a:r>
                        <a:rPr kumimoji="0" lang="en-US" altLang="en-US" sz="16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3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0FEA408-62FF-4705-9186-989F2FD22D62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5939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Goals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Sep.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sz="2400" dirty="0"/>
              <a:t>Subject to approval </a:t>
            </a:r>
            <a:r>
              <a:rPr lang="en-US" altLang="en-US" sz="2400" dirty="0" smtClean="0"/>
              <a:t>of </a:t>
            </a:r>
            <a:r>
              <a:rPr lang="en-US" altLang="en-US" sz="2400" dirty="0"/>
              <a:t>PAR by EC and </a:t>
            </a:r>
            <a:r>
              <a:rPr lang="en-US" altLang="en-US" sz="2400" dirty="0" err="1"/>
              <a:t>NesCom</a:t>
            </a:r>
            <a:r>
              <a:rPr lang="en-US" altLang="en-US" sz="2400" dirty="0"/>
              <a:t>, continue with discussion and presentations that are relevant to the Study Group </a:t>
            </a:r>
            <a:r>
              <a:rPr lang="en-US" altLang="en-US" sz="2400" dirty="0" smtClean="0"/>
              <a:t>topics.</a:t>
            </a:r>
            <a:endParaRPr lang="en-US" altLang="en-US" sz="2400" dirty="0"/>
          </a:p>
          <a:p>
            <a:pPr lvl="0" eaLnBrk="1" hangingPunct="1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Sep. 2</a:t>
            </a:r>
            <a:r>
              <a:rPr lang="en-US" altLang="en-US" sz="2400" b="1" baseline="30000" dirty="0" smtClean="0"/>
              <a:t>nd</a:t>
            </a:r>
            <a:r>
              <a:rPr lang="en-US" altLang="en-US" sz="2400" b="1" dirty="0" smtClean="0"/>
              <a:t> 10:00 ET for 1hr.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Do we need anymore calls?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err="1"/>
              <a:t>Strawpoll</a:t>
            </a:r>
            <a:r>
              <a:rPr lang="en-US" altLang="en-US" sz="2000" dirty="0"/>
              <a:t>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Y:</a:t>
            </a: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N: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A: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Sep. 2</a:t>
            </a:r>
            <a:r>
              <a:rPr lang="en-US" altLang="en-US" sz="2400" b="1" baseline="30000" dirty="0" smtClean="0"/>
              <a:t>nd</a:t>
            </a:r>
            <a:r>
              <a:rPr lang="en-US" altLang="en-US" sz="2400" b="1" dirty="0" smtClean="0"/>
              <a:t> 10:00 ET for 1hr.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Do we need anymore calls?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Motion:</a:t>
            </a: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Move: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2</a:t>
            </a:r>
            <a:r>
              <a:rPr lang="en-US" altLang="en-US" sz="2000" baseline="30000" dirty="0" smtClean="0"/>
              <a:t>nd</a:t>
            </a:r>
            <a:r>
              <a:rPr lang="en-US" altLang="en-US" sz="2000" dirty="0" smtClean="0"/>
              <a:t>: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Results: Y:	N:	A:</a:t>
            </a:r>
            <a:endParaRPr lang="en-US" altLang="en-US" sz="2000" dirty="0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2146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3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FA5A62-D7B0-4208-A932-9928D69165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0791D5A-D10E-445B-8C5C-84CD74A60AC3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Logistics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en-US" dirty="0" smtClean="0"/>
              <a:t>Attendance:</a:t>
            </a:r>
            <a:endParaRPr lang="en-US" altLang="en-US" dirty="0" smtClean="0">
              <a:hlinkClick r:id="rId2"/>
            </a:endParaRPr>
          </a:p>
          <a:p>
            <a:pPr marL="857250" lvl="1" indent="-457200"/>
            <a:r>
              <a:rPr lang="en-US" altLang="en-US" dirty="0" smtClean="0">
                <a:hlinkClick r:id="rId2"/>
              </a:rPr>
              <a:t>https</a:t>
            </a:r>
            <a:r>
              <a:rPr lang="en-US" altLang="en-US" dirty="0">
                <a:hlinkClick r:id="rId2"/>
              </a:rPr>
              <a:t>://imat.ieee.org</a:t>
            </a:r>
            <a:r>
              <a:rPr lang="en-US" altLang="en-US" dirty="0" smtClean="0"/>
              <a:t> </a:t>
            </a:r>
            <a:endParaRPr lang="en-US" altLang="en-US" sz="3200" dirty="0" smtClean="0"/>
          </a:p>
          <a:p>
            <a:pPr lvl="1"/>
            <a:r>
              <a:rPr lang="en-US" altLang="en-US" dirty="0" smtClean="0"/>
              <a:t>You must register before logging attendance.</a:t>
            </a:r>
          </a:p>
          <a:p>
            <a:pPr lvl="1"/>
            <a:r>
              <a:rPr lang="en-US" altLang="en-US" dirty="0" smtClean="0"/>
              <a:t>You must log attendance during each 2 hour session.</a:t>
            </a:r>
          </a:p>
          <a:p>
            <a:r>
              <a:rPr lang="en-US" altLang="en-US" dirty="0"/>
              <a:t>Documentation</a:t>
            </a:r>
          </a:p>
          <a:p>
            <a:pPr lvl="1"/>
            <a:r>
              <a:rPr lang="en-US" altLang="en-US" dirty="0">
                <a:hlinkClick r:id="rId3"/>
              </a:rPr>
              <a:t>http://mentor.ieee.org</a:t>
            </a:r>
            <a:endParaRPr lang="en-US" altLang="en-US" dirty="0"/>
          </a:p>
          <a:p>
            <a:pPr lvl="1"/>
            <a:r>
              <a:rPr lang="en-US" altLang="en-US" dirty="0"/>
              <a:t>Use </a:t>
            </a:r>
            <a:r>
              <a:rPr lang="en-US" altLang="en-US" dirty="0" smtClean="0"/>
              <a:t>“NGP” folder for </a:t>
            </a:r>
            <a:r>
              <a:rPr lang="en-US" altLang="en-US" dirty="0"/>
              <a:t>documents relating to the </a:t>
            </a:r>
            <a:r>
              <a:rPr lang="en-US" altLang="en-US" dirty="0" smtClean="0"/>
              <a:t>NGP SG activity.</a:t>
            </a:r>
            <a:endParaRPr lang="en-US" altLang="en-US" dirty="0"/>
          </a:p>
          <a:p>
            <a:endParaRPr lang="en-US" altLang="en-US" dirty="0" smtClean="0"/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5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13502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293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0568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45C951F-0A00-4EBE-9D2C-4309155E175F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450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Motion: </a:t>
            </a:r>
            <a:r>
              <a:rPr lang="en-US" altLang="en-US" sz="3200" b="1" dirty="0">
                <a:solidFill>
                  <a:schemeClr val="tx2"/>
                </a:solidFill>
              </a:rPr>
              <a:t>Study Group extension</a:t>
            </a:r>
          </a:p>
        </p:txBody>
      </p:sp>
      <p:sp>
        <p:nvSpPr>
          <p:cNvPr id="45060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</a:t>
            </a:r>
            <a:r>
              <a:rPr lang="en-US" altLang="en-US" sz="2400" b="1" dirty="0" smtClean="0"/>
              <a:t>NGP Study </a:t>
            </a:r>
            <a:r>
              <a:rPr lang="en-US" altLang="en-US" sz="2400" b="1" dirty="0"/>
              <a:t>Group.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r>
              <a:rPr lang="en-GB" altLang="en-US" sz="2400" b="1" dirty="0"/>
              <a:t>    [Moved by &lt;name&gt; on behalf of &lt;group&gt;</a:t>
            </a:r>
            <a:r>
              <a:rPr lang="en-US" altLang="en-US" sz="2400" b="1" dirty="0"/>
              <a:t>]</a:t>
            </a:r>
            <a:endParaRPr lang="en-GB" altLang="en-US" sz="2400" b="1" dirty="0"/>
          </a:p>
          <a:p>
            <a:r>
              <a:rPr lang="en-GB" altLang="en-US" sz="2400" b="1" dirty="0"/>
              <a:t>    </a:t>
            </a:r>
            <a:r>
              <a:rPr lang="en-GB" altLang="en-US" sz="2400" b="1" dirty="0" smtClean="0"/>
              <a:t>NGP </a:t>
            </a:r>
            <a:r>
              <a:rPr lang="en-GB" altLang="en-US" sz="2400" b="1" dirty="0"/>
              <a:t>Study Group vote: 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Move:  </a:t>
            </a: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Second: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Results</a:t>
            </a:r>
            <a:r>
              <a:rPr lang="en-US" altLang="en-US" sz="2400" b="1" dirty="0" smtClean="0"/>
              <a:t>: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mtClean="0"/>
              <a:t>Edward Au (Marvell Semiconductor)</a:t>
            </a:r>
          </a:p>
        </p:txBody>
      </p:sp>
      <p:sp>
        <p:nvSpPr>
          <p:cNvPr id="450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5642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54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18996"/>
              </p:ext>
            </p:extLst>
          </p:nvPr>
        </p:nvGraphicFramePr>
        <p:xfrm>
          <a:off x="0" y="1219199"/>
          <a:ext cx="91440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Motions and </a:t>
            </a:r>
            <a:r>
              <a:rPr lang="en-US" dirty="0" err="1" smtClean="0"/>
              <a:t>strawpolls</a:t>
            </a:r>
            <a:r>
              <a:rPr lang="en-US" dirty="0" smtClean="0"/>
              <a:t>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Motion/</a:t>
            </a:r>
            <a:r>
              <a:rPr lang="en-US" altLang="en-US" dirty="0" err="1" smtClean="0"/>
              <a:t>strawpoll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x y z of submission </a:t>
            </a:r>
            <a:r>
              <a:rPr lang="en-US" altLang="en-US" dirty="0" err="1" smtClean="0"/>
              <a:t>abc</a:t>
            </a:r>
            <a:r>
              <a:rPr lang="en-US" altLang="en-US" dirty="0" smtClean="0"/>
              <a:t> to the use case working draft document.</a:t>
            </a:r>
          </a:p>
          <a:p>
            <a:pPr marL="0" indent="0">
              <a:buNone/>
            </a:pPr>
            <a:r>
              <a:rPr lang="en-US" altLang="en-US" dirty="0" smtClean="0"/>
              <a:t>Move: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	N: 	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1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Strawpoll#1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We </a:t>
            </a:r>
            <a:r>
              <a:rPr lang="en-US" altLang="en-US" dirty="0" smtClean="0"/>
              <a:t>support the </a:t>
            </a:r>
            <a:r>
              <a:rPr lang="en-US" altLang="en-US" dirty="0" smtClean="0"/>
              <a:t>addition of use </a:t>
            </a:r>
            <a:r>
              <a:rPr lang="en-US" altLang="en-US" dirty="0" smtClean="0"/>
              <a:t>cases depicted by slides </a:t>
            </a:r>
            <a:r>
              <a:rPr lang="en-US" altLang="en-US" dirty="0" err="1" smtClean="0"/>
              <a:t>a,b</a:t>
            </a:r>
            <a:r>
              <a:rPr lang="en-US" altLang="en-US" dirty="0" err="1" smtClean="0"/>
              <a:t>,c</a:t>
            </a:r>
            <a:r>
              <a:rPr lang="en-US" altLang="en-US" dirty="0" smtClean="0"/>
              <a:t> </a:t>
            </a:r>
            <a:r>
              <a:rPr lang="en-US" altLang="en-US" dirty="0" smtClean="0"/>
              <a:t>of </a:t>
            </a:r>
            <a:r>
              <a:rPr lang="en-US" altLang="en-US" dirty="0" smtClean="0"/>
              <a:t>submission </a:t>
            </a:r>
            <a:r>
              <a:rPr lang="en-US" altLang="en-US" dirty="0" smtClean="0"/>
              <a:t>11-15/</a:t>
            </a:r>
            <a:r>
              <a:rPr lang="en-US" altLang="en-US" dirty="0" err="1" smtClean="0"/>
              <a:t>XYZrN</a:t>
            </a:r>
            <a:r>
              <a:rPr lang="en-US" altLang="en-US" dirty="0" smtClean="0"/>
              <a:t> </a:t>
            </a:r>
            <a:r>
              <a:rPr lang="en-US" altLang="en-US" dirty="0" smtClean="0"/>
              <a:t>to the use case working draft document.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Y</a:t>
            </a:r>
            <a:r>
              <a:rPr lang="en-US" altLang="en-US" dirty="0" smtClean="0"/>
              <a:t>: 	 	N: 		A: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7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Motions on submission 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</a:t>
            </a:r>
            <a:r>
              <a:rPr lang="en-US" altLang="en-US" dirty="0" err="1" smtClean="0"/>
              <a:t>a,b</a:t>
            </a:r>
            <a:r>
              <a:rPr lang="en-US" altLang="en-US" dirty="0" smtClean="0"/>
              <a:t> </a:t>
            </a:r>
            <a:r>
              <a:rPr lang="en-US" altLang="en-US" dirty="0" smtClean="0"/>
              <a:t>of submission </a:t>
            </a:r>
            <a:r>
              <a:rPr lang="en-US" altLang="en-US" dirty="0" smtClean="0"/>
              <a:t>11-15/</a:t>
            </a:r>
            <a:r>
              <a:rPr lang="en-US" altLang="en-US" dirty="0" err="1" smtClean="0"/>
              <a:t>XYZrN</a:t>
            </a:r>
            <a:r>
              <a:rPr lang="en-US" altLang="en-US" dirty="0" smtClean="0"/>
              <a:t> </a:t>
            </a:r>
            <a:r>
              <a:rPr lang="en-US" altLang="en-US" dirty="0" smtClean="0"/>
              <a:t>to the use case working draft document.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Move: 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</a:t>
            </a:r>
          </a:p>
          <a:p>
            <a:pPr marL="0" indent="0">
              <a:buNone/>
            </a:pPr>
            <a:r>
              <a:rPr lang="en-US" altLang="en-US" dirty="0" smtClean="0"/>
              <a:t>Y</a:t>
            </a:r>
            <a:r>
              <a:rPr lang="en-US" altLang="en-US" dirty="0" smtClean="0"/>
              <a:t>: 	 	N: 		A: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2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Strawpoll#1 submission 634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We </a:t>
            </a:r>
            <a:r>
              <a:rPr lang="en-US" altLang="en-US" dirty="0" smtClean="0"/>
              <a:t>support the </a:t>
            </a:r>
            <a:r>
              <a:rPr lang="en-US" altLang="en-US" dirty="0" smtClean="0"/>
              <a:t>addition of use </a:t>
            </a:r>
            <a:r>
              <a:rPr lang="en-US" altLang="en-US" dirty="0" smtClean="0"/>
              <a:t>cases depicted by slides </a:t>
            </a:r>
            <a:r>
              <a:rPr lang="en-US" altLang="en-US" dirty="0" err="1" smtClean="0"/>
              <a:t>a,b</a:t>
            </a:r>
            <a:r>
              <a:rPr lang="en-US" altLang="en-US" dirty="0" err="1" smtClean="0"/>
              <a:t>,c</a:t>
            </a:r>
            <a:r>
              <a:rPr lang="en-US" altLang="en-US" dirty="0" smtClean="0"/>
              <a:t> </a:t>
            </a:r>
            <a:r>
              <a:rPr lang="en-US" altLang="en-US" dirty="0" smtClean="0"/>
              <a:t>of </a:t>
            </a:r>
            <a:r>
              <a:rPr lang="en-US" altLang="en-US" dirty="0" smtClean="0"/>
              <a:t>submission </a:t>
            </a:r>
            <a:r>
              <a:rPr lang="en-US" altLang="en-US" dirty="0" smtClean="0"/>
              <a:t>11-15/</a:t>
            </a:r>
            <a:r>
              <a:rPr lang="en-US" altLang="en-US" dirty="0" err="1" smtClean="0"/>
              <a:t>XYZrN</a:t>
            </a:r>
            <a:r>
              <a:rPr lang="en-US" altLang="en-US" dirty="0" smtClean="0"/>
              <a:t> </a:t>
            </a:r>
            <a:r>
              <a:rPr lang="en-US" altLang="en-US" dirty="0" smtClean="0"/>
              <a:t>to the use case working draft document.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Y</a:t>
            </a:r>
            <a:r>
              <a:rPr lang="en-US" altLang="en-US" dirty="0" smtClean="0"/>
              <a:t>: 	 	N: 		A: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8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</a:t>
            </a:r>
            <a:r>
              <a:rPr lang="en-US" altLang="en-US" sz="1200" b="1" dirty="0">
                <a:hlinkClick r:id="rId3"/>
              </a:rPr>
              <a:t>http://</a:t>
            </a:r>
            <a:r>
              <a:rPr lang="en-US" altLang="en-US" sz="1200" b="1" dirty="0" smtClean="0">
                <a:hlinkClick r:id="rId3"/>
              </a:rPr>
              <a:t>standards.ieee.org/about/sasb/patcom/index.html</a:t>
            </a:r>
            <a:r>
              <a:rPr lang="en-US" altLang="en-US" sz="1200" b="1" dirty="0" smtClean="0"/>
              <a:t> </a:t>
            </a:r>
            <a:r>
              <a:rPr lang="en-US" altLang="en-US" sz="1200" b="1" dirty="0"/>
              <a:t/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</a:t>
            </a:r>
            <a:r>
              <a:rPr lang="en-US" altLang="en-US" sz="1200" b="1" dirty="0">
                <a:hlinkClick r:id="rId4"/>
              </a:rPr>
              <a:t>https://</a:t>
            </a:r>
            <a:r>
              <a:rPr lang="en-US" altLang="en-US" sz="1200" b="1" dirty="0" smtClean="0">
                <a:hlinkClick r:id="rId4"/>
              </a:rPr>
              <a:t>development.standards.ieee.org/myproject/Public/mytools/mob/preparslides.ppt</a:t>
            </a:r>
            <a:r>
              <a:rPr lang="en-US" altLang="en-US" sz="1200" b="1" dirty="0" smtClean="0"/>
              <a:t> </a:t>
            </a:r>
            <a:endParaRPr lang="en-US" altLang="en-US" sz="12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85800" y="6154579"/>
            <a:ext cx="2005357" cy="246221"/>
          </a:xfrm>
        </p:spPr>
        <p:txBody>
          <a:bodyPr/>
          <a:lstStyle/>
          <a:p>
            <a:pPr>
              <a:defRPr/>
            </a:pPr>
            <a:r>
              <a:rPr lang="en-US" sz="800" b="1" dirty="0" smtClean="0">
                <a:solidFill>
                  <a:schemeClr val="accent6"/>
                </a:solidFill>
              </a:rPr>
              <a:t>March </a:t>
            </a:r>
            <a:r>
              <a:rPr lang="en-US" sz="800" b="1" dirty="0">
                <a:solidFill>
                  <a:schemeClr val="accent6"/>
                </a:solidFill>
              </a:rPr>
              <a:t>2015</a:t>
            </a:r>
          </a:p>
          <a:p>
            <a:pPr>
              <a:defRPr/>
            </a:pPr>
            <a:r>
              <a:rPr lang="en-US" sz="800" b="1" dirty="0">
                <a:solidFill>
                  <a:schemeClr val="accent6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040129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GB" altLang="en-US" u="sng" dirty="0" smtClean="0"/>
              <a:t>Patent Related Links</a:t>
            </a:r>
            <a:endParaRPr lang="en-US" altLang="en-US" u="sng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3886200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	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GB" altLang="en-US" sz="2400" dirty="0" smtClean="0"/>
              <a:t>		IEEE-SA Standards Boards Bylaws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100" dirty="0" smtClean="0"/>
              <a:t>		</a:t>
            </a:r>
            <a:r>
              <a:rPr lang="en-US" altLang="en-US" sz="2100" i="1" dirty="0" smtClean="0">
                <a:hlinkClick r:id="rId2"/>
              </a:rPr>
              <a:t>http://standards.ieee.org/develop/policies/bylaws/sect6-7.html#6</a:t>
            </a:r>
            <a:r>
              <a:rPr lang="en-US" altLang="en-US" sz="2100" i="1" dirty="0" smtClean="0"/>
              <a:t> 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GB" altLang="en-US" sz="2400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/>
              <a:t>		</a:t>
            </a:r>
            <a:r>
              <a:rPr lang="en-US" altLang="en-US" sz="2100" i="1" dirty="0" smtClean="0">
                <a:hlinkClick r:id="rId3"/>
              </a:rPr>
              <a:t>http://standards.ieee.org/develop/policies/opman/sect6.html#6.3</a:t>
            </a:r>
            <a:r>
              <a:rPr lang="en-US" altLang="en-US" sz="2100" i="1" dirty="0" smtClean="0"/>
              <a:t> </a:t>
            </a:r>
            <a:endParaRPr lang="en-US" altLang="en-US" sz="2400" dirty="0" smtClean="0"/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sz="2400" dirty="0" smtClean="0"/>
              <a:t> 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/>
              <a:t>		</a:t>
            </a:r>
            <a:r>
              <a:rPr lang="en-US" altLang="en-US" sz="2100" i="1" dirty="0" smtClean="0">
                <a:hlinkClick r:id="rId4"/>
              </a:rPr>
              <a:t>http://standards.ieee.org/about/sasb/patcom/materials.html</a:t>
            </a:r>
            <a:r>
              <a:rPr lang="en-US" altLang="en-US" sz="2100" i="1" dirty="0" smtClean="0"/>
              <a:t> 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1295400" y="5181600"/>
            <a:ext cx="67818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</a:t>
            </a:r>
            <a:r>
              <a:rPr lang="en-US" altLang="en-US" sz="1200" b="1" dirty="0">
                <a:hlinkClick r:id="rId5"/>
              </a:rPr>
              <a:t>http://</a:t>
            </a:r>
            <a:r>
              <a:rPr lang="en-US" altLang="en-US" sz="1200" b="1" dirty="0" smtClean="0">
                <a:hlinkClick r:id="rId5"/>
              </a:rPr>
              <a:t>standards.ieee.org/about/sasb/patcom/index.html</a:t>
            </a:r>
            <a:r>
              <a:rPr lang="en-US" altLang="en-US" sz="1200" b="1" dirty="0" smtClean="0"/>
              <a:t> </a:t>
            </a: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This slide set is available at </a:t>
            </a:r>
            <a:r>
              <a:rPr lang="en-US" altLang="en-US" sz="1200" b="1" dirty="0">
                <a:hlinkClick r:id="rId6"/>
              </a:rPr>
              <a:t>https://</a:t>
            </a:r>
            <a:r>
              <a:rPr lang="en-US" altLang="en-US" sz="1200" b="1" dirty="0" smtClean="0">
                <a:hlinkClick r:id="rId6"/>
              </a:rPr>
              <a:t>development.standards.ieee.org/myproject/Public/mytools/mob/slideset.ppt</a:t>
            </a:r>
            <a:r>
              <a:rPr lang="en-US" altLang="en-US" sz="1200" b="1" dirty="0" smtClean="0"/>
              <a:t> </a:t>
            </a:r>
            <a:endParaRPr lang="en-US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052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http://standards.ieee.org/guides/bylaws/sect6-7.html#6</a:t>
            </a:r>
            <a:r>
              <a:rPr lang="en-US" altLang="en-US" sz="1900" i="1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http://standards.ieee.org/board/pat/pat-material.html</a:t>
            </a:r>
            <a:r>
              <a:rPr lang="en-US" altLang="en-US" sz="1900" i="1" dirty="0" smtClean="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2014)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45202</TotalTime>
  <Words>2865</Words>
  <Application>Microsoft Office PowerPoint</Application>
  <PresentationFormat>On-screen Show (4:3)</PresentationFormat>
  <Paragraphs>762</Paragraphs>
  <Slides>58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MS PGothic</vt:lpstr>
      <vt:lpstr>MS PGothic</vt:lpstr>
      <vt:lpstr>Arial</vt:lpstr>
      <vt:lpstr>Helvetica</vt:lpstr>
      <vt:lpstr>Monotype Sorts</vt:lpstr>
      <vt:lpstr>Times New Roman</vt:lpstr>
      <vt:lpstr>802-11-Submission</vt:lpstr>
      <vt:lpstr>Document</vt:lpstr>
      <vt:lpstr>NGP SG July Agenda</vt:lpstr>
      <vt:lpstr>IEEE 802.11 Next Generation Positioning  Study Group</vt:lpstr>
      <vt:lpstr>PowerPoint Presentation</vt:lpstr>
      <vt:lpstr>Attendance, Voting &amp; Document Status</vt:lpstr>
      <vt:lpstr>Logistics</vt:lpstr>
      <vt:lpstr>Guidelines for IEEE-SA Meetings</vt:lpstr>
      <vt:lpstr>Patent Related Links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Approval of previous meeting minutes</vt:lpstr>
      <vt:lpstr>Presentations</vt:lpstr>
      <vt:lpstr>Motions on submission 561</vt:lpstr>
      <vt:lpstr>Motions on submission 561</vt:lpstr>
      <vt:lpstr>Remainder to do attendance</vt:lpstr>
      <vt:lpstr>Recess</vt:lpstr>
      <vt:lpstr>PowerPoint Presentation</vt:lpstr>
      <vt:lpstr>PowerPoint Presentation</vt:lpstr>
      <vt:lpstr>CSD/PAR feedback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Presentations</vt:lpstr>
      <vt:lpstr>Strawpoll#1 on submission 838</vt:lpstr>
      <vt:lpstr>Attendance remainder</vt:lpstr>
      <vt:lpstr>Recess</vt:lpstr>
      <vt:lpstr>PowerPoint Presentation</vt:lpstr>
      <vt:lpstr>PowerPoint Presentation</vt:lpstr>
      <vt:lpstr>PowerPoint Presentation</vt:lpstr>
      <vt:lpstr>Presentations</vt:lpstr>
      <vt:lpstr>PowerPoint Presentation</vt:lpstr>
      <vt:lpstr>Study Group Extension Motion</vt:lpstr>
      <vt:lpstr>PowerPoint Presentation</vt:lpstr>
      <vt:lpstr>PowerPoint Presentation</vt:lpstr>
      <vt:lpstr>PowerPoint Presentation</vt:lpstr>
      <vt:lpstr>PowerPoint Presentation</vt:lpstr>
      <vt:lpstr>Remainder to do attendance</vt:lpstr>
      <vt:lpstr>AOB?</vt:lpstr>
      <vt:lpstr>Adjourned</vt:lpstr>
      <vt:lpstr>Backup</vt:lpstr>
      <vt:lpstr>PowerPoint Presentation</vt:lpstr>
      <vt:lpstr>Some history</vt:lpstr>
      <vt:lpstr>Motions and strawpolls as needed</vt:lpstr>
      <vt:lpstr>Strawpoll#1</vt:lpstr>
      <vt:lpstr>Motions on submission xxx</vt:lpstr>
      <vt:lpstr>Strawpoll#1 submission 634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2015 Agenda`</dc:title>
  <dc:subject/>
  <dc:creator>Jonathan Segev</dc:creator>
  <cp:keywords/>
  <dc:description/>
  <cp:lastModifiedBy>Segev, Jonathan</cp:lastModifiedBy>
  <cp:revision>1562</cp:revision>
  <cp:lastPrinted>2014-11-04T15:04:57Z</cp:lastPrinted>
  <dcterms:created xsi:type="dcterms:W3CDTF">2007-04-17T18:10:23Z</dcterms:created>
  <dcterms:modified xsi:type="dcterms:W3CDTF">2015-07-16T13:49:37Z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