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7"/>
  </p:notesMasterIdLst>
  <p:handoutMasterIdLst>
    <p:handoutMasterId r:id="rId58"/>
  </p:handoutMasterIdLst>
  <p:sldIdLst>
    <p:sldId id="269" r:id="rId2"/>
    <p:sldId id="450" r:id="rId3"/>
    <p:sldId id="424" r:id="rId4"/>
    <p:sldId id="453" r:id="rId5"/>
    <p:sldId id="454" r:id="rId6"/>
    <p:sldId id="481" r:id="rId7"/>
    <p:sldId id="483" r:id="rId8"/>
    <p:sldId id="457" r:id="rId9"/>
    <p:sldId id="460" r:id="rId10"/>
    <p:sldId id="461" r:id="rId11"/>
    <p:sldId id="464" r:id="rId12"/>
    <p:sldId id="462" r:id="rId13"/>
    <p:sldId id="386" r:id="rId14"/>
    <p:sldId id="324" r:id="rId15"/>
    <p:sldId id="431" r:id="rId16"/>
    <p:sldId id="518" r:id="rId17"/>
    <p:sldId id="439" r:id="rId18"/>
    <p:sldId id="414" r:id="rId19"/>
    <p:sldId id="466" r:id="rId20"/>
    <p:sldId id="472" r:id="rId21"/>
    <p:sldId id="473" r:id="rId22"/>
    <p:sldId id="510" r:id="rId23"/>
    <p:sldId id="511" r:id="rId24"/>
    <p:sldId id="476" r:id="rId25"/>
    <p:sldId id="477" r:id="rId26"/>
    <p:sldId id="440" r:id="rId27"/>
    <p:sldId id="452" r:id="rId28"/>
    <p:sldId id="495" r:id="rId29"/>
    <p:sldId id="514" r:id="rId30"/>
    <p:sldId id="517" r:id="rId31"/>
    <p:sldId id="516" r:id="rId32"/>
    <p:sldId id="499" r:id="rId33"/>
    <p:sldId id="506" r:id="rId34"/>
    <p:sldId id="475" r:id="rId35"/>
    <p:sldId id="508" r:id="rId36"/>
    <p:sldId id="521" r:id="rId37"/>
    <p:sldId id="520" r:id="rId38"/>
    <p:sldId id="505" r:id="rId39"/>
    <p:sldId id="500" r:id="rId40"/>
    <p:sldId id="519" r:id="rId41"/>
    <p:sldId id="502" r:id="rId42"/>
    <p:sldId id="503" r:id="rId43"/>
    <p:sldId id="512" r:id="rId44"/>
    <p:sldId id="474" r:id="rId45"/>
    <p:sldId id="437" r:id="rId46"/>
    <p:sldId id="438" r:id="rId47"/>
    <p:sldId id="509" r:id="rId48"/>
    <p:sldId id="468" r:id="rId49"/>
    <p:sldId id="469" r:id="rId50"/>
    <p:sldId id="497" r:id="rId51"/>
    <p:sldId id="471" r:id="rId52"/>
    <p:sldId id="513" r:id="rId53"/>
    <p:sldId id="470" r:id="rId54"/>
    <p:sldId id="491" r:id="rId55"/>
    <p:sldId id="490" r:id="rId5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9AFEBC2-E566-4BD5-B577-A5ED147DA853}">
          <p14:sldIdLst>
            <p14:sldId id="269"/>
            <p14:sldId id="450"/>
            <p14:sldId id="424"/>
            <p14:sldId id="453"/>
            <p14:sldId id="454"/>
            <p14:sldId id="481"/>
            <p14:sldId id="483"/>
            <p14:sldId id="457"/>
            <p14:sldId id="460"/>
            <p14:sldId id="461"/>
            <p14:sldId id="464"/>
            <p14:sldId id="462"/>
            <p14:sldId id="386"/>
            <p14:sldId id="324"/>
            <p14:sldId id="431"/>
            <p14:sldId id="518"/>
          </p14:sldIdLst>
        </p14:section>
        <p14:section name="Slot # 1" id="{0D0A01B1-94C3-4827-AD70-68E3B663E205}">
          <p14:sldIdLst>
            <p14:sldId id="439"/>
            <p14:sldId id="414"/>
            <p14:sldId id="466"/>
            <p14:sldId id="472"/>
            <p14:sldId id="473"/>
            <p14:sldId id="510"/>
            <p14:sldId id="511"/>
            <p14:sldId id="476"/>
            <p14:sldId id="477"/>
          </p14:sldIdLst>
        </p14:section>
        <p14:section name="slot # 2" id="{9FF98140-4C1B-4383-ADB2-DBEA75783455}">
          <p14:sldIdLst>
            <p14:sldId id="440"/>
            <p14:sldId id="452"/>
            <p14:sldId id="495"/>
            <p14:sldId id="514"/>
            <p14:sldId id="517"/>
            <p14:sldId id="516"/>
          </p14:sldIdLst>
        </p14:section>
        <p14:section name="Slot # 3" id="{60FA5EE1-DE1B-4356-9B5B-216ACEB41BD9}">
          <p14:sldIdLst>
            <p14:sldId id="499"/>
            <p14:sldId id="506"/>
            <p14:sldId id="475"/>
            <p14:sldId id="508"/>
            <p14:sldId id="521"/>
            <p14:sldId id="520"/>
          </p14:sldIdLst>
        </p14:section>
        <p14:section name="slot # 4" id="{997EA274-D484-43CD-BC35-1CCBB34C8B1F}">
          <p14:sldIdLst>
            <p14:sldId id="505"/>
            <p14:sldId id="500"/>
            <p14:sldId id="519"/>
            <p14:sldId id="502"/>
            <p14:sldId id="503"/>
            <p14:sldId id="512"/>
            <p14:sldId id="474"/>
            <p14:sldId id="437"/>
            <p14:sldId id="438"/>
            <p14:sldId id="509"/>
            <p14:sldId id="468"/>
            <p14:sldId id="469"/>
            <p14:sldId id="497"/>
            <p14:sldId id="471"/>
            <p14:sldId id="513"/>
            <p14:sldId id="470"/>
            <p14:sldId id="491"/>
            <p14:sldId id="490"/>
          </p14:sldIdLst>
        </p14:section>
        <p14:section name="Motions" id="{2AC6200A-91BF-4285-9E04-9CF49F79409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82" autoAdjust="0"/>
    <p:restoredTop sz="94660"/>
  </p:normalViewPr>
  <p:slideViewPr>
    <p:cSldViewPr>
      <p:cViewPr varScale="1">
        <p:scale>
          <a:sx n="71" d="100"/>
          <a:sy n="71" d="100"/>
        </p:scale>
        <p:origin x="1554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1212" y="-259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segev\07.%20Location\01.%20WLS\Next%20Gen\11-07-1952-21-0000-non-procedural-letter-ballot-result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7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3.760788347402521E-2"/>
          <c:y val="1.1428600721784777E-2"/>
          <c:w val="0.84552694426710173"/>
          <c:h val="0.9323384186351706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'802.11'!$GE$1</c:f>
              <c:strCache>
                <c:ptCount val="1"/>
                <c:pt idx="0">
                  <c:v>Months between PAR Approval and start of first WG ballot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'802.11'!$GE$2:$GE$33</c:f>
              <c:numCache>
                <c:formatCode>General</c:formatCode>
                <c:ptCount val="32"/>
                <c:pt idx="0" formatCode="0.00">
                  <c:v>18.818929016189291</c:v>
                </c:pt>
                <c:pt idx="6" formatCode="0.00">
                  <c:v>12.197260273972603</c:v>
                </c:pt>
                <c:pt idx="7" formatCode="0.00">
                  <c:v>12.197260273972603</c:v>
                </c:pt>
                <c:pt idx="8" formatCode="0.00">
                  <c:v>16.339726027397262</c:v>
                </c:pt>
                <c:pt idx="9" formatCode="0.00">
                  <c:v>7.5616438356164384</c:v>
                </c:pt>
                <c:pt idx="10" formatCode="0.00">
                  <c:v>12.197260273972603</c:v>
                </c:pt>
                <c:pt idx="11" formatCode="0.00">
                  <c:v>0.69041095890410964</c:v>
                </c:pt>
                <c:pt idx="12" formatCode="0.00">
                  <c:v>19.726027397260275</c:v>
                </c:pt>
                <c:pt idx="13" formatCode="0.00">
                  <c:v>24.328767123287673</c:v>
                </c:pt>
                <c:pt idx="14" formatCode="0.00">
                  <c:v>30.246575342465754</c:v>
                </c:pt>
                <c:pt idx="15" formatCode="0.00">
                  <c:v>17.260273972602739</c:v>
                </c:pt>
                <c:pt idx="16" formatCode="0.00">
                  <c:v>18.443835616438356</c:v>
                </c:pt>
                <c:pt idx="17" formatCode="0.00">
                  <c:v>30.838356164383562</c:v>
                </c:pt>
                <c:pt idx="19" formatCode="0.00">
                  <c:v>29.983561643835614</c:v>
                </c:pt>
                <c:pt idx="20" formatCode="0.00">
                  <c:v>31.726027397260275</c:v>
                </c:pt>
                <c:pt idx="21" formatCode="0.00">
                  <c:v>18.706849315068492</c:v>
                </c:pt>
                <c:pt idx="22" formatCode="0.00">
                  <c:v>8.7780821917808218</c:v>
                </c:pt>
                <c:pt idx="23" formatCode="0.00">
                  <c:v>7.397260273972603</c:v>
                </c:pt>
                <c:pt idx="24" formatCode="0.00">
                  <c:v>25.906849315068492</c:v>
                </c:pt>
                <c:pt idx="25" formatCode="0.00">
                  <c:v>26.465753424657535</c:v>
                </c:pt>
                <c:pt idx="26" formatCode="0.00">
                  <c:v>31.956164383561646</c:v>
                </c:pt>
                <c:pt idx="27" formatCode="0.00">
                  <c:v>21.468493150684932</c:v>
                </c:pt>
                <c:pt idx="28" formatCode="0.00">
                  <c:v>9.6000000000000014</c:v>
                </c:pt>
                <c:pt idx="29" formatCode="0.00">
                  <c:v>13.545205479452054</c:v>
                </c:pt>
              </c:numCache>
            </c:numRef>
          </c:val>
        </c:ser>
        <c:ser>
          <c:idx val="1"/>
          <c:order val="1"/>
          <c:tx>
            <c:strRef>
              <c:f>'802.11'!$GF$1</c:f>
              <c:strCache>
                <c:ptCount val="1"/>
                <c:pt idx="0">
                  <c:v>Months between start of first WG ballot and end of last WG ballot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'802.11'!$GF$2:$GF$33</c:f>
              <c:numCache>
                <c:formatCode>General</c:formatCode>
                <c:ptCount val="32"/>
                <c:pt idx="0" formatCode="0.00">
                  <c:v>21.589539227895393</c:v>
                </c:pt>
                <c:pt idx="6" formatCode="0.00">
                  <c:v>35.178082191780824</c:v>
                </c:pt>
                <c:pt idx="7" formatCode="0.00">
                  <c:v>14.367123287671234</c:v>
                </c:pt>
                <c:pt idx="8" formatCode="0.00">
                  <c:v>12.131506849315068</c:v>
                </c:pt>
                <c:pt idx="9" formatCode="0.00">
                  <c:v>15.254794520547946</c:v>
                </c:pt>
                <c:pt idx="10" formatCode="0.00">
                  <c:v>31.002739726027396</c:v>
                </c:pt>
                <c:pt idx="11" formatCode="0.00">
                  <c:v>15.616438356164384</c:v>
                </c:pt>
                <c:pt idx="12" formatCode="0.00">
                  <c:v>33.07397260273973</c:v>
                </c:pt>
                <c:pt idx="13" formatCode="0.00">
                  <c:v>5.720547945205479</c:v>
                </c:pt>
                <c:pt idx="14" formatCode="0.00">
                  <c:v>32.515068493150686</c:v>
                </c:pt>
                <c:pt idx="15" formatCode="0.00">
                  <c:v>43.331506849315069</c:v>
                </c:pt>
                <c:pt idx="16" formatCode="0.00">
                  <c:v>18.575342465753423</c:v>
                </c:pt>
                <c:pt idx="17" formatCode="0.00">
                  <c:v>44.219178082191782</c:v>
                </c:pt>
                <c:pt idx="19" formatCode="0.00">
                  <c:v>26.367123287671234</c:v>
                </c:pt>
                <c:pt idx="20" formatCode="0.00">
                  <c:v>24.263013698630136</c:v>
                </c:pt>
                <c:pt idx="21" formatCode="0.00">
                  <c:v>18.279452054794518</c:v>
                </c:pt>
                <c:pt idx="22" formatCode="0.00">
                  <c:v>12</c:v>
                </c:pt>
                <c:pt idx="23" formatCode="0.00">
                  <c:v>16.767123287671232</c:v>
                </c:pt>
                <c:pt idx="24" formatCode="0.00">
                  <c:v>15.057534246575342</c:v>
                </c:pt>
                <c:pt idx="25" formatCode="0.00">
                  <c:v>14.695890410958903</c:v>
                </c:pt>
                <c:pt idx="26" formatCode="0.00">
                  <c:v>22.323287671232876</c:v>
                </c:pt>
                <c:pt idx="27" formatCode="0.00">
                  <c:v>14.005479452054796</c:v>
                </c:pt>
                <c:pt idx="28" formatCode="0.00">
                  <c:v>10.224657534246576</c:v>
                </c:pt>
                <c:pt idx="29" formatCode="0.00">
                  <c:v>30.213698630136989</c:v>
                </c:pt>
              </c:numCache>
            </c:numRef>
          </c:val>
        </c:ser>
        <c:ser>
          <c:idx val="2"/>
          <c:order val="2"/>
          <c:tx>
            <c:strRef>
              <c:f>'802.11'!$GG$1</c:f>
              <c:strCache>
                <c:ptCount val="1"/>
                <c:pt idx="0">
                  <c:v>Months between end of last WG ballot and start of first Sponsor Ballot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'802.11'!$GG$2:$GG$33</c:f>
              <c:numCache>
                <c:formatCode>General</c:formatCode>
                <c:ptCount val="32"/>
                <c:pt idx="0" formatCode="0.00">
                  <c:v>1.1970112079701123</c:v>
                </c:pt>
                <c:pt idx="6" formatCode="0.00">
                  <c:v>0.92054794520547945</c:v>
                </c:pt>
                <c:pt idx="7" formatCode="0.00">
                  <c:v>3.0904109589041093</c:v>
                </c:pt>
                <c:pt idx="8" formatCode="0.00">
                  <c:v>6.5753424657534254E-2</c:v>
                </c:pt>
                <c:pt idx="9" formatCode="0.00">
                  <c:v>1.3479452054794521</c:v>
                </c:pt>
                <c:pt idx="10" formatCode="0.00">
                  <c:v>0.52602739726027403</c:v>
                </c:pt>
                <c:pt idx="11" formatCode="0.00">
                  <c:v>1.4136986301369863</c:v>
                </c:pt>
                <c:pt idx="12" formatCode="0.00">
                  <c:v>2.2027397260273971</c:v>
                </c:pt>
                <c:pt idx="13" formatCode="0.00">
                  <c:v>1.0520547945205481</c:v>
                </c:pt>
                <c:pt idx="14" formatCode="0.00">
                  <c:v>0.29589041095890412</c:v>
                </c:pt>
                <c:pt idx="15" formatCode="0.00">
                  <c:v>0.42739726027397262</c:v>
                </c:pt>
                <c:pt idx="16" formatCode="0.00">
                  <c:v>1.5780821917808217</c:v>
                </c:pt>
                <c:pt idx="17" formatCode="0.00">
                  <c:v>1.6438356164383561</c:v>
                </c:pt>
                <c:pt idx="19" formatCode="0.00">
                  <c:v>1.6767123287671235</c:v>
                </c:pt>
                <c:pt idx="20" formatCode="0.00">
                  <c:v>2.0383561643835617</c:v>
                </c:pt>
                <c:pt idx="21" formatCode="0.00">
                  <c:v>4.1424657534246574</c:v>
                </c:pt>
                <c:pt idx="22" formatCode="0.00">
                  <c:v>0.42739726027397262</c:v>
                </c:pt>
                <c:pt idx="23" formatCode="0.00">
                  <c:v>1.3808219178082193</c:v>
                </c:pt>
                <c:pt idx="24" formatCode="0.00">
                  <c:v>1.0849315068493151</c:v>
                </c:pt>
                <c:pt idx="25" formatCode="0.00">
                  <c:v>0.39452054794520541</c:v>
                </c:pt>
                <c:pt idx="26" formatCode="0.00">
                  <c:v>3.2876712328767127E-2</c:v>
                </c:pt>
                <c:pt idx="27" formatCode="0.00">
                  <c:v>0.39452054794520541</c:v>
                </c:pt>
                <c:pt idx="28" formatCode="0.00">
                  <c:v>0.19726027397260271</c:v>
                </c:pt>
                <c:pt idx="29" formatCode="0.00">
                  <c:v>0.36164383561643837</c:v>
                </c:pt>
              </c:numCache>
            </c:numRef>
          </c:val>
        </c:ser>
        <c:ser>
          <c:idx val="3"/>
          <c:order val="3"/>
          <c:tx>
            <c:strRef>
              <c:f>'802.11'!$GH$1</c:f>
              <c:strCache>
                <c:ptCount val="1"/>
                <c:pt idx="0">
                  <c:v>Months between start of first Sponsor ballot and end of last Sponsor ballot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'802.11'!$GH$2:$GH$33</c:f>
              <c:numCache>
                <c:formatCode>General</c:formatCode>
                <c:ptCount val="32"/>
                <c:pt idx="0" formatCode="0.00">
                  <c:v>7.9621419676214167</c:v>
                </c:pt>
                <c:pt idx="6" formatCode="0.00">
                  <c:v>12.295890410958904</c:v>
                </c:pt>
                <c:pt idx="7" formatCode="0.00">
                  <c:v>6.6410958904109583</c:v>
                </c:pt>
                <c:pt idx="8" formatCode="0.00">
                  <c:v>3.1890410958904112</c:v>
                </c:pt>
                <c:pt idx="9" formatCode="0.00">
                  <c:v>6.4438356164383563</c:v>
                </c:pt>
                <c:pt idx="10" formatCode="0.00">
                  <c:v>5.5890410958904102</c:v>
                </c:pt>
                <c:pt idx="11" formatCode="0.00">
                  <c:v>2.4000000000000004</c:v>
                </c:pt>
                <c:pt idx="12" formatCode="0.00">
                  <c:v>8.2520547945205465</c:v>
                </c:pt>
                <c:pt idx="13" formatCode="0.00">
                  <c:v>12.55890410958904</c:v>
                </c:pt>
                <c:pt idx="14" formatCode="0.00">
                  <c:v>6.706849315068494</c:v>
                </c:pt>
                <c:pt idx="15" formatCode="0.00">
                  <c:v>5.4575342465753423</c:v>
                </c:pt>
                <c:pt idx="16" formatCode="0.00">
                  <c:v>6.0821917808219181</c:v>
                </c:pt>
                <c:pt idx="17" formatCode="0.00">
                  <c:v>8.0547945205479454</c:v>
                </c:pt>
                <c:pt idx="19" formatCode="0.00">
                  <c:v>13.446575342465753</c:v>
                </c:pt>
                <c:pt idx="20" formatCode="0.00">
                  <c:v>13.24931506849315</c:v>
                </c:pt>
                <c:pt idx="21" formatCode="0.00">
                  <c:v>10.191780821917808</c:v>
                </c:pt>
                <c:pt idx="22" formatCode="0.00">
                  <c:v>5.9835616438356167</c:v>
                </c:pt>
                <c:pt idx="23" formatCode="0.00">
                  <c:v>10.717808219178082</c:v>
                </c:pt>
                <c:pt idx="24" formatCode="0.00">
                  <c:v>13.742465753424657</c:v>
                </c:pt>
                <c:pt idx="25" formatCode="0.00">
                  <c:v>4.5041095890410965</c:v>
                </c:pt>
                <c:pt idx="26" formatCode="0.00">
                  <c:v>6.6082191780821908</c:v>
                </c:pt>
                <c:pt idx="27" formatCode="0.00">
                  <c:v>8.2191780821917799</c:v>
                </c:pt>
                <c:pt idx="28" formatCode="0.00">
                  <c:v>4.8328767123287673</c:v>
                </c:pt>
                <c:pt idx="29" formatCode="0.00">
                  <c:v>2.5972602739726027</c:v>
                </c:pt>
              </c:numCache>
            </c:numRef>
          </c:val>
        </c:ser>
        <c:ser>
          <c:idx val="4"/>
          <c:order val="4"/>
          <c:tx>
            <c:strRef>
              <c:f>'802.11'!$GI$1</c:f>
              <c:strCache>
                <c:ptCount val="1"/>
                <c:pt idx="0">
                  <c:v>Months between end of last Sponsor ballot and IEEE SASB approval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'802.11'!$GI$2:$GI$33</c:f>
              <c:numCache>
                <c:formatCode>General</c:formatCode>
                <c:ptCount val="32"/>
                <c:pt idx="0" formatCode="0.00">
                  <c:v>2.4403486924034867</c:v>
                </c:pt>
                <c:pt idx="6" formatCode="0.00">
                  <c:v>5.2273972602739729</c:v>
                </c:pt>
                <c:pt idx="7" formatCode="0.00">
                  <c:v>2.1369863013698627</c:v>
                </c:pt>
                <c:pt idx="8" formatCode="0.00">
                  <c:v>0.95342465753424666</c:v>
                </c:pt>
                <c:pt idx="9" formatCode="0.00">
                  <c:v>2.5315068493150683</c:v>
                </c:pt>
                <c:pt idx="10" formatCode="0.00">
                  <c:v>1.5452054794520547</c:v>
                </c:pt>
                <c:pt idx="11" formatCode="0.00">
                  <c:v>1.3150684931506849</c:v>
                </c:pt>
                <c:pt idx="12" formatCode="0.00">
                  <c:v>1.7095890410958905</c:v>
                </c:pt>
                <c:pt idx="13" formatCode="0.00">
                  <c:v>3.978082191780822</c:v>
                </c:pt>
                <c:pt idx="14" formatCode="0.00">
                  <c:v>2.3013698630136985</c:v>
                </c:pt>
                <c:pt idx="15" formatCode="0.00">
                  <c:v>2.3342465753424659</c:v>
                </c:pt>
                <c:pt idx="16" formatCode="0.00">
                  <c:v>3.2219178082191782</c:v>
                </c:pt>
                <c:pt idx="17" formatCode="0.00">
                  <c:v>3.2219178082191782</c:v>
                </c:pt>
                <c:pt idx="19" formatCode="0.00">
                  <c:v>2.4000000000000004</c:v>
                </c:pt>
                <c:pt idx="20" formatCode="0.00">
                  <c:v>2.5972602739726027</c:v>
                </c:pt>
                <c:pt idx="21" formatCode="0.00">
                  <c:v>2.4657534246575343</c:v>
                </c:pt>
                <c:pt idx="22" formatCode="0.00">
                  <c:v>3.2219178082191782</c:v>
                </c:pt>
                <c:pt idx="23" formatCode="0.00">
                  <c:v>1.0520547945205481</c:v>
                </c:pt>
                <c:pt idx="24" formatCode="0.00">
                  <c:v>2.7945205479452051</c:v>
                </c:pt>
                <c:pt idx="25" formatCode="0.00">
                  <c:v>2.0383561643835617</c:v>
                </c:pt>
                <c:pt idx="26" formatCode="0.00">
                  <c:v>1.6109589041095891</c:v>
                </c:pt>
                <c:pt idx="27" formatCode="0.00">
                  <c:v>2.2356164383561645</c:v>
                </c:pt>
                <c:pt idx="28" formatCode="0.00">
                  <c:v>2.7945205479452051</c:v>
                </c:pt>
                <c:pt idx="29" formatCode="0.00">
                  <c:v>1.3808219178082193</c:v>
                </c:pt>
              </c:numCache>
            </c:numRef>
          </c:val>
        </c:ser>
        <c:ser>
          <c:idx val="5"/>
          <c:order val="5"/>
          <c:tx>
            <c:strRef>
              <c:f>'802.11'!$GJ$1</c:f>
              <c:strCache>
                <c:ptCount val="1"/>
                <c:pt idx="0">
                  <c:v>Months between IEEE SASB Approval and publish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'802.11'!$GJ$2:$GJ$33</c:f>
              <c:numCache>
                <c:formatCode>General</c:formatCode>
                <c:ptCount val="32"/>
                <c:pt idx="0" formatCode="0.00">
                  <c:v>1.150684931506849</c:v>
                </c:pt>
                <c:pt idx="6" formatCode="0.00">
                  <c:v>1.6438356164383561</c:v>
                </c:pt>
                <c:pt idx="7" formatCode="0.00">
                  <c:v>1.0520547945205481</c:v>
                </c:pt>
                <c:pt idx="8" formatCode="0.00">
                  <c:v>0.49315068493150682</c:v>
                </c:pt>
                <c:pt idx="9" formatCode="0.00">
                  <c:v>1.0849315068493151</c:v>
                </c:pt>
                <c:pt idx="10" formatCode="0.00">
                  <c:v>0.98630136986301364</c:v>
                </c:pt>
                <c:pt idx="11" formatCode="0.00">
                  <c:v>1.1835616438356165</c:v>
                </c:pt>
                <c:pt idx="12" formatCode="0.00">
                  <c:v>1.1178082191780823</c:v>
                </c:pt>
                <c:pt idx="13" formatCode="0.00">
                  <c:v>3.1561643835616433</c:v>
                </c:pt>
                <c:pt idx="14" formatCode="0.00">
                  <c:v>1.5780821917808217</c:v>
                </c:pt>
                <c:pt idx="15" formatCode="0.00">
                  <c:v>0.92054794520547945</c:v>
                </c:pt>
                <c:pt idx="16" formatCode="0.00">
                  <c:v>2.2027397260273971</c:v>
                </c:pt>
                <c:pt idx="17" formatCode="0.00">
                  <c:v>0</c:v>
                </c:pt>
                <c:pt idx="19" formatCode="0.00">
                  <c:v>0.75616438356164384</c:v>
                </c:pt>
                <c:pt idx="20" formatCode="0.00">
                  <c:v>0.23013698630136986</c:v>
                </c:pt>
                <c:pt idx="21" formatCode="0.00">
                  <c:v>0.62465753424657533</c:v>
                </c:pt>
                <c:pt idx="22" formatCode="0.00">
                  <c:v>1.3479452054794521</c:v>
                </c:pt>
                <c:pt idx="23" formatCode="0.00">
                  <c:v>0.46027397260273972</c:v>
                </c:pt>
                <c:pt idx="24" formatCode="0.00">
                  <c:v>1.7095890410958905</c:v>
                </c:pt>
                <c:pt idx="25" formatCode="0.00">
                  <c:v>2.0054794520547947</c:v>
                </c:pt>
                <c:pt idx="26" formatCode="0.00">
                  <c:v>0.19726027397260271</c:v>
                </c:pt>
                <c:pt idx="27" formatCode="0.00">
                  <c:v>2.3013698630136985</c:v>
                </c:pt>
                <c:pt idx="28" formatCode="0.00">
                  <c:v>0.26301369863013702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2541984"/>
        <c:axId val="417586112"/>
        <c:axId val="0"/>
      </c:bar3DChart>
      <c:catAx>
        <c:axId val="422541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417586112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41758611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42254198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5571587125416204"/>
          <c:y val="3.0995151029850083E-2"/>
          <c:w val="0.13873473917869028"/>
          <c:h val="0.9216965167489658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7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802.11-12/xxxxr1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3943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30049" y="8982075"/>
            <a:ext cx="13882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en-US"/>
              <a:t>Page </a:t>
            </a:r>
            <a:fld id="{36529394-E395-40E9-8CDC-A4132978430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0318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3943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431873" y="8985250"/>
            <a:ext cx="184986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75B6E629-8893-4ED0-853E-3284F5DDE2A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300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July 2015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/>
            <a:r>
              <a:rPr lang="en-US" altLang="en-US" dirty="0" smtClean="0"/>
              <a:t>Jonathan Segev (Intel)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BA28F7E2-EC68-428D-9E12-BB0DE03FF11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916171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4403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FB5F22E2-07AD-4C33-A57D-25F3B7DD7A2D}" type="slidenum">
              <a:rPr lang="en-US" altLang="en-US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90142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4403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FB5F22E2-07AD-4C33-A57D-25F3B7DD7A2D}" type="slidenum">
              <a:rPr lang="en-US" altLang="en-US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27675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July 2015</a:t>
            </a:r>
          </a:p>
        </p:txBody>
      </p:sp>
      <p:sp>
        <p:nvSpPr>
          <p:cNvPr id="26627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/>
            <a:r>
              <a:rPr lang="en-US" altLang="en-US" dirty="0" smtClean="0"/>
              <a:t>Jonathan Segev (Intel)</a:t>
            </a:r>
          </a:p>
        </p:txBody>
      </p:sp>
      <p:sp>
        <p:nvSpPr>
          <p:cNvPr id="2662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DD95C456-E260-4087-99E1-6E1F5C27EDA7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66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241166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July 2015</a:t>
            </a:r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/>
            <a:r>
              <a:rPr lang="en-US" altLang="en-US" dirty="0" smtClean="0"/>
              <a:t>Jonathan Segev (Intel)</a:t>
            </a:r>
          </a:p>
        </p:txBody>
      </p:sp>
      <p:sp>
        <p:nvSpPr>
          <p:cNvPr id="542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ED912AB-BDF9-4199-B334-BD96DEF2039D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542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395984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75B6E629-8893-4ED0-853E-3284F5DDE2A2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0608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802.11-15/0513r3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8F9DAA82-BCFA-43C4-A20D-4A7FB81629FF}" type="slidenum">
              <a:rPr lang="en-US" altLang="en-US" smtClean="0"/>
              <a:pPr/>
              <a:t>29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875527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802.11-15/0513r3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6ACDDC85-B01E-450C-B910-0EC4EEDC110B}" type="slidenum">
              <a:rPr lang="en-US" altLang="en-US" smtClean="0"/>
              <a:pPr/>
              <a:t>30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566077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802.11-15/0513r3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8F9DAA82-BCFA-43C4-A20D-4A7FB81629FF}" type="slidenum">
              <a:rPr lang="en-US" altLang="en-US" smtClean="0"/>
              <a:pPr/>
              <a:t>31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778966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July 2015</a:t>
            </a:r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/>
            <a:r>
              <a:rPr lang="en-US" altLang="en-US" dirty="0" smtClean="0"/>
              <a:t>Jonathan Segev (Intel)</a:t>
            </a:r>
          </a:p>
        </p:txBody>
      </p:sp>
      <p:sp>
        <p:nvSpPr>
          <p:cNvPr id="542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ED912AB-BDF9-4199-B334-BD96DEF2039D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542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156297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July 2015</a:t>
            </a:r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/>
            <a:r>
              <a:rPr lang="en-US" altLang="en-US" dirty="0" smtClean="0"/>
              <a:t>Jonathan Segev (Intel)</a:t>
            </a:r>
          </a:p>
        </p:txBody>
      </p:sp>
      <p:sp>
        <p:nvSpPr>
          <p:cNvPr id="542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ED912AB-BDF9-4199-B334-BD96DEF2039D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542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98757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1843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3D56C145-5ECB-4843-A1C3-3DFC39C790A0}" type="slidenum">
              <a:rPr lang="en-US" altLang="en-US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8154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4403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FB5F22E2-07AD-4C33-A57D-25F3B7DD7A2D}" type="slidenum">
              <a:rPr lang="en-US" altLang="en-US"/>
              <a:pPr/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75756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373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FDA101E8-EA3F-4B99-90C1-1B626CB46BA1}" type="slidenum">
              <a:rPr lang="en-US" altLang="en-US"/>
              <a:pPr/>
              <a:t>42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28450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43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418685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042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314FBF73-3EAB-418C-9B21-376FE708E63E}" type="slidenum">
              <a:rPr lang="en-US" altLang="en-US"/>
              <a:pPr/>
              <a:t>45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35253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24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BAA4928-820C-41B5-A5B2-D791594638F7}" type="slidenum">
              <a:rPr lang="en-US" altLang="en-US"/>
              <a:pPr/>
              <a:t>46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141193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24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BAA4928-820C-41B5-A5B2-D791594638F7}" type="slidenum">
              <a:rPr lang="en-US" altLang="en-US"/>
              <a:pPr/>
              <a:t>47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58118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47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002FF6C7-43AB-471A-BC74-E20EA4AED205}" type="slidenum">
              <a:rPr lang="en-US" altLang="en-US"/>
              <a:pPr/>
              <a:t>52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6736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98295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July 2015 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06926A6-8258-4ECD-91B0-B43CB6A91D2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04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4397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0676F76-F6EF-4979-82CE-9FC6C3EB2CAC}" type="slidenum">
              <a:rPr lang="en-US" altLang="en-US" sz="1300"/>
              <a:pPr/>
              <a:t>6</a:t>
            </a:fld>
            <a:endParaRPr lang="en-US" altLang="en-US" sz="13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432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July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 smtClean="0"/>
              <a:t>Jonathan Segev (Intel)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650B8387-5C4E-4399-8684-9398267016A5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28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en-US" smtClean="0"/>
          </a:p>
        </p:txBody>
      </p:sp>
    </p:spTree>
    <p:extLst>
      <p:ext uri="{BB962C8B-B14F-4D97-AF65-F5344CB8AC3E}">
        <p14:creationId xmlns:p14="http://schemas.microsoft.com/office/powerpoint/2010/main" val="86349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813" y="95250"/>
            <a:ext cx="2193925" cy="21590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1400"/>
              <a:t>doc.: IEEE 802.11-14/1031r5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98295" cy="215444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July 2015 </a:t>
            </a:r>
            <a:endParaRPr lang="en-GB" sz="1400" dirty="0"/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48175" y="8985250"/>
            <a:ext cx="1833563" cy="18415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994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/>
              <a:t>Page </a:t>
            </a:r>
            <a:fld id="{A08B36B0-62B3-4EE6-8D7F-DC8824BA5674}" type="slidenum">
              <a:rPr lang="en-GB" altLang="en-US"/>
              <a:pPr/>
              <a:t>11</a:t>
            </a:fld>
            <a:endParaRPr lang="en-GB" altLang="en-US"/>
          </a:p>
        </p:txBody>
      </p:sp>
      <p:sp>
        <p:nvSpPr>
          <p:cNvPr id="399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07252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75B6E629-8893-4ED0-853E-3284F5DDE2A2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20575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22534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FF23AE01-AA0F-4D19-B16D-13A7A917785A}" type="slidenum">
              <a:rPr lang="en-US" altLang="en-US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0698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2458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31546DB0-B394-4902-B345-342EDBBE1F58}" type="slidenum">
              <a:rPr lang="en-US" altLang="en-US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7170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8F02483-6CB9-4EDD-B5DC-2E9571431E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209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7CBC703-1F47-45FB-8C1A-11E517A907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766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53860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 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2D68415-2515-476A-8F70-CC6537E8DD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7808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152BCA7-89AC-46D4-818E-AB7EE2363C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051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CC989CE-3408-4D97-8E27-4599A217B5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0367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46E5529-AF7F-43DD-99E8-5FA51CD3AD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25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A4F8711-2182-4E93-917F-A64048038B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240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2428D76-CD5B-4012-A8EA-1F800D26C4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4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48AC4D-17AF-4CEE-AE36-F58382D908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169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EB95E7-BA1B-4250-B528-3CF394CF2D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967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F60165E-0A82-4B03-B861-83DFBC6460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7937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0027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3876AB2F-9FEE-40B4-9C72-38E527384AF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</a:t>
            </a:r>
            <a:r>
              <a:rPr lang="en-US" altLang="en-US" sz="1800" b="1" dirty="0" smtClean="0"/>
              <a:t>IEEE </a:t>
            </a:r>
            <a:r>
              <a:rPr lang="en-US" altLang="en-US" sz="1800" b="1" dirty="0" smtClean="0"/>
              <a:t>802.11-15/0752r4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1/Rules/rules.shtml" TargetMode="External"/><Relationship Id="rId3" Type="http://schemas.openxmlformats.org/officeDocument/2006/relationships/hyperlink" Target="http://grouper.ieee.org/groups/802/PNP/approved/IEEE_802_LMSC_OM_approved_120725.pdf" TargetMode="External"/><Relationship Id="rId7" Type="http://schemas.openxmlformats.org/officeDocument/2006/relationships/hyperlink" Target="https://mentor.ieee.org/802.11/dcn/14/11-14-0629-10-0000-802-11-operations-manual.docx" TargetMode="External"/><Relationship Id="rId2" Type="http://schemas.openxmlformats.org/officeDocument/2006/relationships/hyperlink" Target="http://standards.ieee.org/board/aud/LMSC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PNP/approved/IEEE_802_WG_PandP_v12.pdf" TargetMode="External"/><Relationship Id="rId5" Type="http://schemas.openxmlformats.org/officeDocument/2006/relationships/hyperlink" Target="http://grouper.ieee.org/groups/802/PNP/approved/IEEE_802_LMSC_WG_PandP_approved_120604-v1.pdf" TargetMode="External"/><Relationship Id="rId4" Type="http://schemas.openxmlformats.org/officeDocument/2006/relationships/hyperlink" Target="http://grouper.ieee.org/groups/802/PNP/approved/IEEE_802_OM_v11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675-00-0ngp-vancouver-meeting-minutes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0675-00-0ngp-vancouver-meeting-minutes.doc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entor.ieee.org/" TargetMode="External"/><Relationship Id="rId2" Type="http://schemas.openxmlformats.org/officeDocument/2006/relationships/hyperlink" Target="https://imat.ieee.org/" TargetMode="Externa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about/sasb/patcom/index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mob/preparslides.ppt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opman/sect6.html#6.3" TargetMode="External"/><Relationship Id="rId2" Type="http://schemas.openxmlformats.org/officeDocument/2006/relationships/hyperlink" Target="http://standards.ieee.org/develop/policies/bylaws/sect6-7.html#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velopment.standards.ieee.org/myproject/Public/mytools/mob/slideset.ppt" TargetMode="External"/><Relationship Id="rId5" Type="http://schemas.openxmlformats.org/officeDocument/2006/relationships/hyperlink" Target="http://standards.ieee.org/about/sasb/patcom/index.html" TargetMode="External"/><Relationship Id="rId4" Type="http://schemas.openxmlformats.org/officeDocument/2006/relationships/hyperlink" Target="http://standards.ieee.org/about/sasb/patcom/materials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#6.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bylaws/sb_bylaws.pdf" TargetMode="External"/><Relationship Id="rId2" Type="http://schemas.openxmlformats.org/officeDocument/2006/relationships/hyperlink" Target="http://standards.ieee.org/develop/policies/bylaws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develop/policies/policy_rev.pdf" TargetMode="External"/><Relationship Id="rId5" Type="http://schemas.openxmlformats.org/officeDocument/2006/relationships/hyperlink" Target="http://standards.ieee.org/develop/policies/opman/sb_om.pdf" TargetMode="External"/><Relationship Id="rId4" Type="http://schemas.openxmlformats.org/officeDocument/2006/relationships/hyperlink" Target="http://standards.ieee.org/develop/policies/opman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</a:t>
            </a:r>
          </a:p>
        </p:txBody>
      </p:sp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54459566-AFFC-4868-92A2-DD99D1F3084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altLang="en-US" dirty="0" smtClean="0"/>
              <a:t>NGP SG July Agenda</a:t>
            </a:r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07-13-2015</a:t>
            </a:r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861567"/>
              </p:ext>
            </p:extLst>
          </p:nvPr>
        </p:nvGraphicFramePr>
        <p:xfrm>
          <a:off x="677863" y="2671763"/>
          <a:ext cx="7716837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07" name="Document" r:id="rId4" imgW="8248271" imgH="996595" progId="Word.Document.8">
                  <p:embed/>
                </p:oleObj>
              </mc:Choice>
              <mc:Fallback>
                <p:oleObj name="Document" r:id="rId4" imgW="8248271" imgH="99659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63" y="2671763"/>
                        <a:ext cx="7716837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000" b="1"/>
              <a:t> Authors:</a:t>
            </a:r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AC6D41-902D-4176-9538-54E8CF60934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en-US" smtClean="0"/>
              <a:t>Current IEEE 802 Procedures 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181600"/>
          </a:xfrm>
        </p:spPr>
        <p:txBody>
          <a:bodyPr/>
          <a:lstStyle/>
          <a:p>
            <a:r>
              <a:rPr lang="en-US" altLang="en-US" sz="2000" dirty="0" smtClean="0">
                <a:hlinkClick r:id="rId2"/>
              </a:rPr>
              <a:t>IEEE 802 Policies &amp; Procedures</a:t>
            </a:r>
            <a:r>
              <a:rPr lang="en-US" altLang="en-US" sz="2000" dirty="0" smtClean="0"/>
              <a:t> </a:t>
            </a:r>
          </a:p>
          <a:p>
            <a:pPr lvl="1"/>
            <a:r>
              <a:rPr lang="en-US" altLang="en-US" sz="1600" dirty="0" smtClean="0"/>
              <a:t>(link to </a:t>
            </a:r>
            <a:r>
              <a:rPr lang="en-US" altLang="en-US" sz="1600" dirty="0" err="1" smtClean="0"/>
              <a:t>AudCom</a:t>
            </a:r>
            <a:r>
              <a:rPr lang="en-US" altLang="en-US" sz="1600" dirty="0" smtClean="0"/>
              <a:t>, approved by IEEE-SA Standards Board Dec 2012)</a:t>
            </a:r>
            <a:r>
              <a:rPr lang="en-US" altLang="en-US" sz="1800" dirty="0" smtClean="0"/>
              <a:t> </a:t>
            </a:r>
          </a:p>
          <a:p>
            <a:pPr lvl="1"/>
            <a:r>
              <a:rPr lang="en-US" altLang="en-US" sz="1400" dirty="0" smtClean="0">
                <a:hlinkClick r:id="rId2"/>
              </a:rPr>
              <a:t>http://standards.ieee.org/board/aud/LMSC.pdf</a:t>
            </a:r>
            <a:endParaRPr lang="en-US" altLang="en-US" sz="1400" dirty="0" smtClean="0"/>
          </a:p>
          <a:p>
            <a:pPr lvl="1"/>
            <a:endParaRPr lang="en-US" altLang="en-US" sz="1400" dirty="0" smtClean="0"/>
          </a:p>
          <a:p>
            <a:r>
              <a:rPr lang="en-US" altLang="en-US" sz="2000" dirty="0" smtClean="0">
                <a:hlinkClick r:id="rId3"/>
              </a:rPr>
              <a:t>IEEE 802 Operations Manual </a:t>
            </a:r>
            <a:r>
              <a:rPr lang="en-US" altLang="en-US" sz="1600" dirty="0" smtClean="0"/>
              <a:t>(effective 16 Nov 2012), </a:t>
            </a:r>
            <a:endParaRPr lang="en-US" altLang="en-US" sz="2000" dirty="0" smtClean="0"/>
          </a:p>
          <a:p>
            <a:pPr lvl="1"/>
            <a:r>
              <a:rPr lang="en-US" altLang="en-US" sz="1200" dirty="0" smtClean="0">
                <a:hlinkClick r:id="rId4"/>
              </a:rPr>
              <a:t>http://grouper.ieee.org/groups/802/PNP/approved/IEEE_802_OM_v11.pdf</a:t>
            </a:r>
            <a:endParaRPr lang="en-US" altLang="en-US" sz="1200" dirty="0" smtClean="0"/>
          </a:p>
          <a:p>
            <a:pPr lvl="1">
              <a:buFontTx/>
              <a:buNone/>
            </a:pPr>
            <a:endParaRPr lang="en-US" altLang="en-US" sz="1200" dirty="0" smtClean="0"/>
          </a:p>
          <a:p>
            <a:r>
              <a:rPr lang="en-US" altLang="en-US" sz="2000" dirty="0" smtClean="0">
                <a:hlinkClick r:id="rId5" action="ppaction://hlinkfile"/>
              </a:rPr>
              <a:t>IEEE 802 Working Group Policies and Procedures</a:t>
            </a:r>
            <a:r>
              <a:rPr lang="en-US" altLang="en-US" sz="2000" dirty="0" smtClean="0"/>
              <a:t> </a:t>
            </a:r>
            <a:r>
              <a:rPr lang="en-US" altLang="en-US" sz="1600" dirty="0" smtClean="0"/>
              <a:t>(effective 16 Nov 2012) </a:t>
            </a:r>
            <a:endParaRPr lang="en-US" altLang="en-US" sz="2000" dirty="0" smtClean="0"/>
          </a:p>
          <a:p>
            <a:pPr lvl="1"/>
            <a:r>
              <a:rPr lang="en-US" altLang="en-US" sz="1400" dirty="0" smtClean="0">
                <a:hlinkClick r:id="rId6"/>
              </a:rPr>
              <a:t>http://grouper.ieee.org/groups/802/PNP/approved/IEEE_802_WG_PandP_v12.pdf</a:t>
            </a:r>
            <a:endParaRPr lang="en-US" altLang="en-US" sz="1400" dirty="0" smtClean="0"/>
          </a:p>
          <a:p>
            <a:pPr lvl="1"/>
            <a:endParaRPr lang="en-US" altLang="en-US" sz="1400" dirty="0" smtClean="0"/>
          </a:p>
          <a:p>
            <a:r>
              <a:rPr lang="en-US" altLang="en-US" sz="2000" dirty="0" smtClean="0">
                <a:hlinkClick r:id="rId7" tooltip="802.11 WG Operation Manual"/>
              </a:rPr>
              <a:t>IEEE 802.11 WG OM</a:t>
            </a:r>
            <a:r>
              <a:rPr lang="en-US" altLang="en-US" sz="1800" dirty="0" smtClean="0"/>
              <a:t>: (Approved January 2015)</a:t>
            </a:r>
          </a:p>
          <a:p>
            <a:pPr lvl="1"/>
            <a:r>
              <a:rPr lang="en-US" altLang="en-US" sz="1200" dirty="0">
                <a:hlinkClick r:id="rId7"/>
              </a:rPr>
              <a:t>https://</a:t>
            </a:r>
            <a:r>
              <a:rPr lang="en-US" altLang="en-US" sz="1200" dirty="0" smtClean="0">
                <a:hlinkClick r:id="rId7"/>
              </a:rPr>
              <a:t>mentor.ieee.org/802.11/dcn/14/11-14-0629-10-0000-802-11-operations-manual.docx</a:t>
            </a:r>
            <a:r>
              <a:rPr lang="en-US" altLang="en-US" sz="1200" dirty="0" smtClean="0"/>
              <a:t> </a:t>
            </a:r>
          </a:p>
          <a:p>
            <a:endParaRPr lang="en-US" altLang="en-US" sz="1800" dirty="0" smtClean="0"/>
          </a:p>
          <a:p>
            <a:pPr>
              <a:buFontTx/>
              <a:buNone/>
            </a:pPr>
            <a:r>
              <a:rPr lang="en-US" altLang="en-US" sz="2000" dirty="0" smtClean="0"/>
              <a:t>Policies and Procedures hierarchy</a:t>
            </a:r>
          </a:p>
          <a:p>
            <a:pPr lvl="1"/>
            <a:r>
              <a:rPr lang="en-US" altLang="en-US" sz="1800" dirty="0" smtClean="0">
                <a:hlinkClick r:id="rId8"/>
              </a:rPr>
              <a:t>http://www.ieee802.org/11/Rules/rules.shtml</a:t>
            </a:r>
            <a:endParaRPr lang="en-US" altLang="en-US" sz="1800" dirty="0" smtClean="0"/>
          </a:p>
          <a:p>
            <a:pPr lvl="1"/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133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July 2015 </a:t>
            </a:r>
          </a:p>
        </p:txBody>
      </p:sp>
    </p:spTree>
    <p:extLst>
      <p:ext uri="{BB962C8B-B14F-4D97-AF65-F5344CB8AC3E}">
        <p14:creationId xmlns:p14="http://schemas.microsoft.com/office/powerpoint/2010/main" val="224467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/>
              <a:t>Slide </a:t>
            </a:r>
            <a:fld id="{E1B09420-2B25-43B5-8E77-F98B5002837F}" type="slidenum">
              <a:rPr lang="en-GB" altLang="en-US"/>
              <a:pPr/>
              <a:t>11</a:t>
            </a:fld>
            <a:endParaRPr lang="en-GB" altLang="en-US"/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671888"/>
          </a:xfrm>
        </p:spPr>
        <p:txBody>
          <a:bodyPr/>
          <a:lstStyle/>
          <a:p>
            <a:r>
              <a:rPr lang="en-US" altLang="en-US" sz="2000" dirty="0" smtClean="0"/>
              <a:t>Link to IEEE Disclosure of Affiliation 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3"/>
              </a:rPr>
              <a:t>http://standards.ieee.org/faqs/affiliationFAQ.html</a:t>
            </a:r>
            <a:endParaRPr lang="en-US" altLang="en-US" dirty="0" smtClean="0"/>
          </a:p>
          <a:p>
            <a:pPr>
              <a:spcBef>
                <a:spcPts val="1200"/>
              </a:spcBef>
            </a:pPr>
            <a:r>
              <a:rPr lang="en-US" altLang="en-US" sz="2000" dirty="0" smtClean="0"/>
              <a:t>Links to IEEE Antitrust Guidelines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4"/>
              </a:rPr>
              <a:t>http://standards.ieee.org/resources/antitrust-guidelines.pdf</a:t>
            </a:r>
            <a:endParaRPr lang="en-US" altLang="en-US" dirty="0" smtClean="0"/>
          </a:p>
          <a:p>
            <a:pPr>
              <a:spcBef>
                <a:spcPts val="1200"/>
              </a:spcBef>
            </a:pPr>
            <a:r>
              <a:rPr lang="en-US" altLang="en-US" sz="2000" dirty="0" smtClean="0"/>
              <a:t>Link to IEEE Code of Ethics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5"/>
              </a:rPr>
              <a:t>http://www.ieee.org/web/membership/ethics/code_ethics.html</a:t>
            </a:r>
            <a:r>
              <a:rPr lang="en-US" altLang="en-US" dirty="0" smtClean="0"/>
              <a:t> </a:t>
            </a:r>
          </a:p>
          <a:p>
            <a:pPr>
              <a:spcBef>
                <a:spcPts val="1200"/>
              </a:spcBef>
            </a:pPr>
            <a:r>
              <a:rPr lang="en-US" altLang="en-US" sz="2000" dirty="0" smtClean="0"/>
              <a:t>Link to IEEE Patent Policy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6"/>
              </a:rPr>
              <a:t>http://standards.ieee.org/board/pat/pat-slideset.ppt</a:t>
            </a:r>
            <a:endParaRPr lang="en-US" altLang="en-US" dirty="0" smtClean="0"/>
          </a:p>
        </p:txBody>
      </p:sp>
      <p:sp>
        <p:nvSpPr>
          <p:cNvPr id="3891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chemeClr val="tx2"/>
                </a:solidFill>
              </a:rPr>
              <a:t>Resources – URLs</a:t>
            </a:r>
          </a:p>
        </p:txBody>
      </p:sp>
      <p:sp>
        <p:nvSpPr>
          <p:cNvPr id="389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389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  <p:extLst>
      <p:ext uri="{BB962C8B-B14F-4D97-AF65-F5344CB8AC3E}">
        <p14:creationId xmlns:p14="http://schemas.microsoft.com/office/powerpoint/2010/main" val="308245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mtClean="0"/>
              <a:t>Reminder of SG rules</a:t>
            </a:r>
            <a:endParaRPr lang="en-US" altLang="en-US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 Next Generation Positioning  SG operates under the rules defined in the 802 LMSC Policy &amp; Procedures </a:t>
            </a:r>
            <a:r>
              <a:rPr lang="en-US" altLang="en-US" dirty="0" err="1" smtClean="0"/>
              <a:t>subclause</a:t>
            </a:r>
            <a:r>
              <a:rPr lang="en-US" altLang="en-US" dirty="0" smtClean="0"/>
              <a:t> 5.3, 802 LMSC Operations Manual </a:t>
            </a:r>
            <a:r>
              <a:rPr lang="en-US" altLang="en-US" dirty="0" err="1" smtClean="0"/>
              <a:t>subclause</a:t>
            </a:r>
            <a:r>
              <a:rPr lang="en-US" altLang="en-US" dirty="0" smtClean="0"/>
              <a:t> 4.3, and 802.11 Operations Manual clause 5</a:t>
            </a:r>
          </a:p>
          <a:p>
            <a:pPr lvl="1"/>
            <a:r>
              <a:rPr lang="en-US" altLang="en-US" dirty="0" smtClean="0"/>
              <a:t>Participation is open to all</a:t>
            </a:r>
          </a:p>
          <a:p>
            <a:pPr lvl="1"/>
            <a:r>
              <a:rPr lang="en-US" altLang="en-US" dirty="0" smtClean="0"/>
              <a:t>802.11 voting rights is NOT required to attend, participate, motion and vote on NGP SG matters</a:t>
            </a:r>
          </a:p>
          <a:p>
            <a:pPr lvl="1"/>
            <a:r>
              <a:rPr lang="en-US" altLang="en-US" dirty="0" smtClean="0"/>
              <a:t>All votes on motions require 75% approval to pass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8C5EEAF-9A8C-4F86-92DC-58D489E13B7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65047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7BE6D980-3516-4EC6-A0B2-C3DAE4DB2089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1506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NGP </a:t>
            </a:r>
            <a:r>
              <a:rPr lang="en-US" altLang="en-US" sz="3200" b="1" dirty="0">
                <a:solidFill>
                  <a:schemeClr val="tx2"/>
                </a:solidFill>
              </a:rPr>
              <a:t>SG Schedule in a Glance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707954"/>
              </p:ext>
            </p:extLst>
          </p:nvPr>
        </p:nvGraphicFramePr>
        <p:xfrm>
          <a:off x="685800" y="1828800"/>
          <a:ext cx="7620000" cy="22760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70000"/>
                <a:gridCol w="1270000"/>
                <a:gridCol w="1270000"/>
                <a:gridCol w="1270000"/>
                <a:gridCol w="1270000"/>
                <a:gridCol w="1270000"/>
              </a:tblGrid>
              <a:tr h="37105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MON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TUE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WED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THU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FRI</a:t>
                      </a:r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42079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EVE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</a:tbl>
          </a:graphicData>
        </a:graphic>
      </p:graphicFrame>
      <p:sp>
        <p:nvSpPr>
          <p:cNvPr id="2155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2155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EB6160AC-AE34-4155-AFC8-18519305C87F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355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chemeClr val="tx2"/>
                </a:solidFill>
              </a:rPr>
              <a:t>Agenda Items for the Week</a:t>
            </a:r>
          </a:p>
        </p:txBody>
      </p:sp>
      <p:sp>
        <p:nvSpPr>
          <p:cNvPr id="2355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Patent policy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Approve previous meeting minutes (</a:t>
            </a:r>
            <a:r>
              <a:rPr lang="en-US" altLang="en-US" sz="2000" dirty="0" smtClean="0">
                <a:hlinkClick r:id="rId3"/>
              </a:rPr>
              <a:t>11-15-0675-ngp</a:t>
            </a:r>
            <a:r>
              <a:rPr lang="en-US" altLang="en-US" sz="2000" dirty="0" smtClean="0"/>
              <a:t>).  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Resolve PAR and CSD comments.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Approve modified PAR and CSD for WG motion.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Presentations to inform the SG: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1800" dirty="0" smtClean="0"/>
              <a:t>Continued development of the use case documents.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1800" dirty="0" smtClean="0"/>
              <a:t>Problems statements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1800" dirty="0" smtClean="0"/>
              <a:t>Channel models 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1800" dirty="0" smtClean="0"/>
              <a:t>Review TG process 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Study group extension.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Schedule teleconference times as needed.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000" dirty="0" smtClean="0"/>
          </a:p>
        </p:txBody>
      </p:sp>
      <p:sp>
        <p:nvSpPr>
          <p:cNvPr id="2355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1E99B28-9172-4ABC-8742-31E48F5585A0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4301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Submission List for the week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141507"/>
              </p:ext>
            </p:extLst>
          </p:nvPr>
        </p:nvGraphicFramePr>
        <p:xfrm>
          <a:off x="381000" y="1371601"/>
          <a:ext cx="8458200" cy="47184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26776"/>
                <a:gridCol w="1645024"/>
                <a:gridCol w="3733800"/>
                <a:gridCol w="1752600"/>
              </a:tblGrid>
              <a:tr h="3327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Document No.</a:t>
                      </a:r>
                      <a:endParaRPr lang="en-US" sz="1400" dirty="0"/>
                    </a:p>
                  </a:txBody>
                  <a:tcPr marR="3600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Presenter</a:t>
                      </a:r>
                      <a:endParaRPr lang="en-US" sz="1400" dirty="0"/>
                    </a:p>
                  </a:txBody>
                  <a:tcPr marR="3600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Title</a:t>
                      </a:r>
                      <a:endParaRPr lang="en-US" sz="1400" dirty="0"/>
                    </a:p>
                  </a:txBody>
                  <a:tcPr marR="3600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Topic</a:t>
                      </a:r>
                      <a:endParaRPr lang="en-US" sz="1400" dirty="0"/>
                    </a:p>
                  </a:txBody>
                  <a:tcPr marR="36000" marT="45712" marB="45712"/>
                </a:tc>
              </a:tr>
              <a:tr h="33273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11-15/0752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Jonathan Segev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NGP July 2015 Agenda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Agenda</a:t>
                      </a:r>
                      <a:r>
                        <a:rPr lang="en-US" sz="1400" baseline="0" dirty="0" smtClean="0"/>
                        <a:t> Deck</a:t>
                      </a:r>
                      <a:endParaRPr lang="en-US" sz="1400" dirty="0"/>
                    </a:p>
                  </a:txBody>
                  <a:tcPr marT="45712" marB="45712"/>
                </a:tc>
              </a:tr>
              <a:tr h="465008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11-15/030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Brian Hart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WG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approved PAR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4650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11-15/0262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Brian Hart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Working approved CSD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CSD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1523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Juan Carlos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Privacy ECSG overview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Privacy</a:t>
                      </a:r>
                      <a:endParaRPr lang="en-US" sz="1400" dirty="0"/>
                    </a:p>
                  </a:txBody>
                  <a:tcPr marT="45712" marB="45712"/>
                </a:tc>
              </a:tr>
              <a:tr h="1523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11-15/0561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Thomas Handte 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3876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11-15/0834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Thomas Handte 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Further Use Cases for Next Generation Positioning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492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11-15-0784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Sabita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Nahata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Simulation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results using 11n channel model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Channel model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492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11-15-848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Chao Chun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NGP Use Cases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Use cases</a:t>
                      </a:r>
                      <a:endParaRPr lang="en-US" sz="1400" dirty="0"/>
                    </a:p>
                  </a:txBody>
                  <a:tcPr marT="45712" marB="45712"/>
                </a:tc>
              </a:tr>
              <a:tr h="492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11-15-838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Yasantha Rajakarunanayake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NGP AOA use cases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Use cases</a:t>
                      </a:r>
                      <a:endParaRPr lang="en-US" sz="1400" dirty="0"/>
                    </a:p>
                  </a:txBody>
                  <a:tcPr marT="45712" marB="45712"/>
                </a:tc>
              </a:tr>
              <a:tr h="492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11-15-820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Dang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Meimei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Smart home use cases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</a:tbl>
          </a:graphicData>
        </a:graphic>
      </p:graphicFrame>
      <p:sp>
        <p:nvSpPr>
          <p:cNvPr id="4305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4305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1E99B28-9172-4ABC-8742-31E48F5585A0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4301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Submission List for the week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4305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4305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684933"/>
              </p:ext>
            </p:extLst>
          </p:nvPr>
        </p:nvGraphicFramePr>
        <p:xfrm>
          <a:off x="304800" y="1752600"/>
          <a:ext cx="8382000" cy="2461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26776"/>
                <a:gridCol w="1645024"/>
                <a:gridCol w="3352800"/>
                <a:gridCol w="2057400"/>
              </a:tblGrid>
              <a:tr h="4923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Document No.</a:t>
                      </a:r>
                      <a:endParaRPr lang="en-US" sz="1400" dirty="0"/>
                    </a:p>
                  </a:txBody>
                  <a:tcPr marR="3600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Presenter</a:t>
                      </a:r>
                      <a:endParaRPr lang="en-US" sz="1400" dirty="0"/>
                    </a:p>
                  </a:txBody>
                  <a:tcPr marR="3600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Title</a:t>
                      </a:r>
                      <a:endParaRPr lang="en-US" sz="1400" dirty="0"/>
                    </a:p>
                  </a:txBody>
                  <a:tcPr marR="3600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Topic</a:t>
                      </a:r>
                      <a:endParaRPr lang="en-US" sz="1400" dirty="0"/>
                    </a:p>
                  </a:txBody>
                  <a:tcPr marR="36000" marT="45712" marB="45712"/>
                </a:tc>
              </a:tr>
              <a:tr h="49236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11-15-919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Chittabrata Ghosh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Agricultural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IOT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 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492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11-15/902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Chenchen</a:t>
                      </a:r>
                      <a:r>
                        <a:rPr lang="en-US" sz="1400" baseline="0" dirty="0" smtClean="0"/>
                        <a:t> Liu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Positioning for Spectrum Management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492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11-15/634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Ganesh Venkatesan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Recap of NGP proposed use case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492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11-15/907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Allan Zhu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UAV Positioning use case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168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ACDA4F24-F3A0-498F-A3B3-1601B3055CD2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5602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3600" b="1" dirty="0"/>
              <a:t>Meeting Slot #</a:t>
            </a:r>
            <a:r>
              <a:rPr lang="en-US" altLang="en-US" sz="3600" b="1" dirty="0" smtClean="0"/>
              <a:t>1</a:t>
            </a: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2560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2560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462E4FA0-472C-4C8C-AB51-C96392349BB6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765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Meeting Slot # 1 Agenda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2765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Call Meeting to </a:t>
            </a:r>
            <a:r>
              <a:rPr lang="en-US" altLang="en-US" sz="2400" b="1" dirty="0" smtClean="0"/>
              <a:t>Order (1min)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Patent Policy and </a:t>
            </a:r>
            <a:r>
              <a:rPr lang="en-US" altLang="en-US" sz="2400" b="1" dirty="0" smtClean="0"/>
              <a:t>Logistics (5min)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Call for </a:t>
            </a:r>
            <a:r>
              <a:rPr lang="en-US" altLang="en-US" sz="2400" b="1" dirty="0" smtClean="0"/>
              <a:t>Submission (3min)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Agenda </a:t>
            </a:r>
            <a:r>
              <a:rPr lang="en-US" altLang="en-US" sz="2400" b="1" dirty="0" smtClean="0"/>
              <a:t>Setting (5min)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Approval of previous meeting minutes (2min)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strike="sngStrike" dirty="0" smtClean="0"/>
              <a:t>Review any PAR or CSD comments received by this time (as needed)</a:t>
            </a:r>
            <a:r>
              <a:rPr lang="en-US" altLang="en-US" sz="2400" b="1" dirty="0" smtClean="0"/>
              <a:t> – no early comments received.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Privacy ECSG overview (30min)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Review use case related submissions (CID 561, 834) (35min)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Recess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b="1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348D5383-51DE-4EB6-8AF7-9A2E11F028E2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5632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Submission order – Slot 1</a:t>
            </a:r>
            <a:endParaRPr lang="en-US" alt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251047"/>
              </p:ext>
            </p:extLst>
          </p:nvPr>
        </p:nvGraphicFramePr>
        <p:xfrm>
          <a:off x="685800" y="1752600"/>
          <a:ext cx="7772400" cy="319020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0624"/>
                <a:gridCol w="1895976"/>
                <a:gridCol w="2590800"/>
                <a:gridCol w="1905000"/>
              </a:tblGrid>
              <a:tr h="37080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Document No.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Presenter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Title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Topic</a:t>
                      </a:r>
                      <a:endParaRPr lang="en-US" sz="1500" dirty="0"/>
                    </a:p>
                  </a:txBody>
                  <a:tcPr marT="45715" marB="45715"/>
                </a:tc>
              </a:tr>
              <a:tr h="54880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11-15/0752</a:t>
                      </a:r>
                      <a:endParaRPr lang="en-US" sz="16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Jonathan Segev</a:t>
                      </a:r>
                      <a:endParaRPr lang="en-US" sz="16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NGP July 2015 Agenda</a:t>
                      </a:r>
                      <a:endParaRPr lang="en-US" sz="16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Agenda</a:t>
                      </a:r>
                      <a:r>
                        <a:rPr lang="en-US" sz="1600" baseline="0" dirty="0" smtClean="0"/>
                        <a:t> Deck</a:t>
                      </a:r>
                      <a:endParaRPr lang="en-US" sz="1600" dirty="0"/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11-15/0030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Brian Hart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NGP PAR Comments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11-15/0262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Brian Hart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NGP CSD Comments</a:t>
                      </a:r>
                      <a:endParaRPr lang="en-US" sz="16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CSD</a:t>
                      </a:r>
                      <a:endParaRPr lang="en-US" sz="1600" dirty="0"/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PrivECSG-15/0025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Juan Carlos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Privacy ECSG overview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Privacy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11-15/0561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Thomas Handte 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cases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11-15/0834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Thomas Handte 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Further Use Cases for Next Generation Positioning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cases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87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382000" cy="10668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Next Generation Positioning 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Study Group</a:t>
            </a:r>
            <a:endParaRPr lang="en-CA" altLang="en-US" sz="3600" dirty="0" smtClean="0">
              <a:cs typeface="Times New Roman" panose="02020603050405020304" pitchFamily="18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533400" y="2971800"/>
            <a:ext cx="8305800" cy="31242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000" dirty="0" smtClean="0">
                <a:cs typeface="Times New Roman" panose="02020603050405020304" pitchFamily="18" charset="0"/>
              </a:rPr>
              <a:t>Kona, Hawaii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000" dirty="0" smtClean="0">
                <a:cs typeface="Times New Roman" panose="02020603050405020304" pitchFamily="18" charset="0"/>
              </a:rPr>
              <a:t>July 12</a:t>
            </a:r>
            <a:r>
              <a:rPr lang="en-US" altLang="en-US" sz="3000" baseline="30000" dirty="0" smtClean="0">
                <a:cs typeface="Times New Roman" panose="02020603050405020304" pitchFamily="18" charset="0"/>
              </a:rPr>
              <a:t>th</a:t>
            </a:r>
            <a:r>
              <a:rPr lang="en-US" altLang="en-US" sz="3000" dirty="0" smtClean="0">
                <a:cs typeface="Times New Roman" panose="02020603050405020304" pitchFamily="18" charset="0"/>
              </a:rPr>
              <a:t>-17</a:t>
            </a:r>
            <a:r>
              <a:rPr lang="en-US" altLang="en-US" sz="3000" baseline="30000" dirty="0" smtClean="0">
                <a:cs typeface="Times New Roman" panose="02020603050405020304" pitchFamily="18" charset="0"/>
              </a:rPr>
              <a:t>th</a:t>
            </a:r>
            <a:r>
              <a:rPr lang="en-US" altLang="en-US" sz="3000" dirty="0" smtClean="0">
                <a:cs typeface="Times New Roman" panose="02020603050405020304" pitchFamily="18" charset="0"/>
              </a:rPr>
              <a:t> , 2015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2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cs typeface="Times New Roman" panose="02020603050405020304" pitchFamily="18" charset="0"/>
              </a:rPr>
              <a:t>Chair: 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Jonathan Segev (</a:t>
            </a:r>
            <a:r>
              <a:rPr lang="en-US" altLang="en-US" sz="1600" b="0" dirty="0" smtClean="0">
                <a:cs typeface="Times New Roman" panose="02020603050405020304" pitchFamily="18" charset="0"/>
              </a:rPr>
              <a:t>Intel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cs typeface="Times New Roman" panose="02020603050405020304" pitchFamily="18" charset="0"/>
              </a:rPr>
              <a:t>Secretary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: James Wang (stand in) (</a:t>
            </a:r>
            <a:r>
              <a:rPr lang="en-US" altLang="en-US" sz="1600" b="0" dirty="0" err="1" smtClean="0">
                <a:cs typeface="Times New Roman" panose="02020603050405020304" pitchFamily="18" charset="0"/>
              </a:rPr>
              <a:t>MediaTek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)</a:t>
            </a:r>
            <a:endParaRPr lang="en-US" altLang="en-US" sz="1200" b="0" dirty="0" smtClean="0">
              <a:cs typeface="Times New Roman" panose="02020603050405020304" pitchFamily="18" charset="0"/>
            </a:endParaRP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C0DD7BF1-6316-4B11-9FE1-A04A16D60D2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1741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0027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Approval of previous meeting minutes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meeting minutes </a:t>
            </a:r>
            <a:r>
              <a:rPr lang="en-US" altLang="en-US" dirty="0">
                <a:hlinkClick r:id="rId2"/>
              </a:rPr>
              <a:t>11-15-0675-ngp </a:t>
            </a:r>
            <a:r>
              <a:rPr lang="en-US" altLang="en-US" dirty="0" smtClean="0"/>
              <a:t> dated May 13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.</a:t>
            </a:r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Motion:</a:t>
            </a:r>
          </a:p>
          <a:p>
            <a:pPr marL="0" indent="0">
              <a:buNone/>
            </a:pPr>
            <a:r>
              <a:rPr lang="en-US" altLang="en-US" dirty="0" smtClean="0"/>
              <a:t>We approve document 11-15/0675 as our meeting minutes for the Vancouver meeting.</a:t>
            </a:r>
          </a:p>
          <a:p>
            <a:pPr marL="0" indent="0">
              <a:buNone/>
            </a:pPr>
            <a:r>
              <a:rPr lang="en-US" altLang="en-US" dirty="0" smtClean="0"/>
              <a:t>Move: Steve Pope</a:t>
            </a:r>
          </a:p>
          <a:p>
            <a:pPr marL="0" indent="0">
              <a:buNone/>
            </a:pPr>
            <a:r>
              <a:rPr lang="en-US" altLang="en-US" dirty="0" smtClean="0"/>
              <a:t>2</a:t>
            </a:r>
            <a:r>
              <a:rPr lang="en-US" altLang="en-US" baseline="30000" dirty="0" smtClean="0"/>
              <a:t>nd</a:t>
            </a:r>
            <a:r>
              <a:rPr lang="en-US" altLang="en-US" dirty="0" smtClean="0"/>
              <a:t>: Allan Zhu 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 smtClean="0"/>
              <a:t>Y: unanimous consent	N: 	A: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00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257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Motions on submission 561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Motion</a:t>
            </a:r>
          </a:p>
          <a:p>
            <a:pPr marL="0" indent="0">
              <a:buNone/>
            </a:pPr>
            <a:r>
              <a:rPr lang="en-US" altLang="en-US" dirty="0" smtClean="0"/>
              <a:t>To instruct the use case document editor to add use cases depicted by slides 3,4 of submission 11-15/561r2 to the use case working draft document.</a:t>
            </a:r>
          </a:p>
          <a:p>
            <a:pPr marL="0" indent="0">
              <a:buNone/>
            </a:pPr>
            <a:r>
              <a:rPr lang="en-US" altLang="en-US" dirty="0" smtClean="0"/>
              <a:t>Move: Thomas Handte </a:t>
            </a:r>
          </a:p>
          <a:p>
            <a:pPr marL="0" indent="0">
              <a:buNone/>
            </a:pPr>
            <a:r>
              <a:rPr lang="en-US" altLang="en-US" dirty="0" smtClean="0"/>
              <a:t>2</a:t>
            </a:r>
            <a:r>
              <a:rPr lang="en-US" altLang="en-US" baseline="30000" dirty="0" smtClean="0"/>
              <a:t>nd</a:t>
            </a:r>
            <a:r>
              <a:rPr lang="en-US" altLang="en-US" dirty="0" smtClean="0"/>
              <a:t>: Bill Carney 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 smtClean="0"/>
              <a:t>Y: 16	 	N: 1		A: 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633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Motions on submission 561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Motion</a:t>
            </a:r>
          </a:p>
          <a:p>
            <a:pPr marL="0" indent="0">
              <a:buNone/>
            </a:pPr>
            <a:r>
              <a:rPr lang="en-US" altLang="en-US" dirty="0" smtClean="0"/>
              <a:t>To instruct the use case document editor to add use cases depicted by slides 5,6 of submission 11-15/561r2 to the use case working draft document.</a:t>
            </a:r>
          </a:p>
          <a:p>
            <a:pPr marL="0" indent="0">
              <a:buNone/>
            </a:pPr>
            <a:r>
              <a:rPr lang="en-US" altLang="en-US" dirty="0" smtClean="0"/>
              <a:t>Move: Thomas Handte </a:t>
            </a:r>
          </a:p>
          <a:p>
            <a:pPr marL="0" indent="0">
              <a:buNone/>
            </a:pPr>
            <a:r>
              <a:rPr lang="en-US" altLang="en-US" dirty="0" smtClean="0"/>
              <a:t>2</a:t>
            </a:r>
            <a:r>
              <a:rPr lang="en-US" altLang="en-US" baseline="30000" dirty="0" smtClean="0"/>
              <a:t>nd</a:t>
            </a:r>
            <a:r>
              <a:rPr lang="en-US" altLang="en-US" dirty="0" smtClean="0"/>
              <a:t>: Bill Carney 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 smtClean="0"/>
              <a:t>Y: 16	 	N: 0 		A:  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375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Remainder to do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44000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59793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48914D3-121B-4B63-BECF-67A59DB1EC1F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53250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3600" b="1" dirty="0"/>
              <a:t>Meeting Slot #</a:t>
            </a:r>
            <a:r>
              <a:rPr lang="en-US" altLang="en-US" sz="3600" b="1" dirty="0" smtClean="0"/>
              <a:t>2</a:t>
            </a: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5325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348D5383-51DE-4EB6-8AF7-9A2E11F028E2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5632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Presentations for slot # 2</a:t>
            </a:r>
            <a:endParaRPr lang="en-US" alt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284210"/>
              </p:ext>
            </p:extLst>
          </p:nvPr>
        </p:nvGraphicFramePr>
        <p:xfrm>
          <a:off x="685800" y="1752600"/>
          <a:ext cx="7772400" cy="21537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0624"/>
                <a:gridCol w="1895976"/>
                <a:gridCol w="2819400"/>
                <a:gridCol w="1676400"/>
              </a:tblGrid>
              <a:tr h="37080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Document No.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Presenter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Title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Topic</a:t>
                      </a:r>
                      <a:endParaRPr lang="en-US" sz="1500" dirty="0"/>
                    </a:p>
                  </a:txBody>
                  <a:tcPr marT="45715" marB="45715"/>
                </a:tc>
              </a:tr>
              <a:tr h="185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11-15/0752</a:t>
                      </a:r>
                      <a:endParaRPr lang="en-US" sz="16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Jonathan Segev</a:t>
                      </a:r>
                      <a:endParaRPr lang="en-US" sz="16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NGP July 2015 Agenda</a:t>
                      </a:r>
                      <a:endParaRPr lang="en-US" sz="16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Agenda</a:t>
                      </a:r>
                      <a:r>
                        <a:rPr lang="en-US" sz="1600" baseline="0" dirty="0" smtClean="0"/>
                        <a:t> Deck</a:t>
                      </a:r>
                      <a:endParaRPr lang="en-US" sz="1600" dirty="0"/>
                    </a:p>
                  </a:txBody>
                  <a:tcPr marT="45712" marB="45712"/>
                </a:tc>
              </a:tr>
              <a:tr h="185400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11-15/0030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Brian Hart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NGP PAR draft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11-15/0262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Brian Hart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NGP CSD draft</a:t>
                      </a:r>
                      <a:endParaRPr lang="en-US" sz="16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CSD</a:t>
                      </a:r>
                      <a:endParaRPr lang="en-US" sz="1600" dirty="0"/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4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45712" marB="45712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CSD/PAR feedback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255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Motion – NGP PAR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  <a:endParaRPr lang="en-US" altLang="en-US" dirty="0" smtClean="0"/>
          </a:p>
        </p:txBody>
      </p:sp>
      <p:sp>
        <p:nvSpPr>
          <p:cNvPr id="13317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53000"/>
          </a:xfrm>
        </p:spPr>
        <p:txBody>
          <a:bodyPr/>
          <a:lstStyle/>
          <a:p>
            <a:pPr algn="just"/>
            <a:r>
              <a:rPr lang="en-GB" altLang="en-US" dirty="0" smtClean="0"/>
              <a:t>Believing that the PAR contained in the document referenced below meets IEEE-SA guidelines,</a:t>
            </a:r>
            <a:endParaRPr lang="en-CA" altLang="en-US" dirty="0" smtClean="0"/>
          </a:p>
          <a:p>
            <a:pPr algn="just">
              <a:spcBef>
                <a:spcPts val="1225"/>
              </a:spcBef>
            </a:pPr>
            <a:r>
              <a:rPr lang="en-GB" altLang="en-US" dirty="0" smtClean="0"/>
              <a:t>Request that the PAR contained in 11-15/0030r9 be posted to the IEEE 802 Executive Committee (EC) agenda for EC approval to submit to </a:t>
            </a:r>
            <a:r>
              <a:rPr lang="en-GB" altLang="en-US" dirty="0" err="1" smtClean="0"/>
              <a:t>NesCom</a:t>
            </a:r>
            <a:r>
              <a:rPr lang="en-GB" altLang="en-US" dirty="0" smtClean="0"/>
              <a:t>.</a:t>
            </a:r>
          </a:p>
          <a:p>
            <a:pPr marL="0" indent="0" algn="just">
              <a:spcBef>
                <a:spcPts val="1225"/>
              </a:spcBef>
              <a:buNone/>
            </a:pPr>
            <a:endParaRPr lang="en-CA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 smtClean="0"/>
              <a:t>Moved by: Ganesh Venkatesan </a:t>
            </a:r>
          </a:p>
          <a:p>
            <a:pPr>
              <a:spcBef>
                <a:spcPts val="1225"/>
              </a:spcBef>
            </a:pPr>
            <a:r>
              <a:rPr lang="en-GB" altLang="en-US" dirty="0" smtClean="0"/>
              <a:t>Seconded: Allan Zhu </a:t>
            </a:r>
          </a:p>
          <a:p>
            <a:pPr>
              <a:spcBef>
                <a:spcPts val="1225"/>
              </a:spcBef>
            </a:pPr>
            <a:r>
              <a:rPr lang="en-GB" altLang="en-US" dirty="0" smtClean="0"/>
              <a:t>Result: Y: 20 	N: 0 	A: 0</a:t>
            </a:r>
          </a:p>
          <a:p>
            <a:pPr>
              <a:spcBef>
                <a:spcPts val="1225"/>
              </a:spcBef>
            </a:pPr>
            <a:endParaRPr lang="en-GB" altLang="en-US" dirty="0"/>
          </a:p>
        </p:txBody>
      </p:sp>
      <p:sp>
        <p:nvSpPr>
          <p:cNvPr id="133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dirty="0" smtClean="0"/>
              <a:t>July 2015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2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DF4F4C1-1DB8-4661-868B-D1F31CE9BFB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2400" b="1" dirty="0"/>
              <a:t>This presentation contains the IEEE 802.11 </a:t>
            </a:r>
            <a:r>
              <a:rPr lang="en-US" altLang="en-US" sz="2400" b="1" dirty="0" smtClean="0"/>
              <a:t>NGP (Next Generation Positioning) Study </a:t>
            </a:r>
            <a:r>
              <a:rPr lang="en-US" altLang="en-US" sz="2400" b="1" dirty="0"/>
              <a:t>Group agenda for the </a:t>
            </a:r>
            <a:r>
              <a:rPr lang="en-US" altLang="en-US" sz="2400" b="1" dirty="0" smtClean="0"/>
              <a:t>July session</a:t>
            </a:r>
            <a:r>
              <a:rPr lang="en-US" altLang="en-US" sz="2400" b="1" dirty="0"/>
              <a:t>.</a:t>
            </a:r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Motion </a:t>
            </a:r>
            <a:r>
              <a:rPr lang="en-US" altLang="en-US" sz="3200" dirty="0" smtClean="0">
                <a:solidFill>
                  <a:schemeClr val="tx2"/>
                </a:solidFill>
              </a:rPr>
              <a:t>– </a:t>
            </a:r>
            <a:r>
              <a:rPr lang="en-US" altLang="en-US" sz="3200" b="1" dirty="0">
                <a:solidFill>
                  <a:schemeClr val="tx2"/>
                </a:solidFill>
              </a:rPr>
              <a:t>NGP</a:t>
            </a:r>
            <a:r>
              <a:rPr lang="en-US" altLang="en-US" sz="3200" dirty="0" smtClean="0">
                <a:solidFill>
                  <a:schemeClr val="tx2"/>
                </a:solidFill>
              </a:rPr>
              <a:t>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CSD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  <a:endParaRPr lang="en-US" altLang="en-US" dirty="0" smtClean="0"/>
          </a:p>
        </p:txBody>
      </p:sp>
      <p:sp>
        <p:nvSpPr>
          <p:cNvPr id="14341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53000"/>
          </a:xfrm>
        </p:spPr>
        <p:txBody>
          <a:bodyPr/>
          <a:lstStyle/>
          <a:p>
            <a:pPr algn="just"/>
            <a:r>
              <a:rPr lang="en-GB" altLang="en-US" dirty="0" smtClean="0"/>
              <a:t>Believing that the CSD contained in the document referenced below meets IEEE-SA guidelines,</a:t>
            </a:r>
            <a:endParaRPr lang="en-CA" altLang="en-US" dirty="0" smtClean="0"/>
          </a:p>
          <a:p>
            <a:pPr algn="just">
              <a:spcBef>
                <a:spcPts val="1225"/>
              </a:spcBef>
            </a:pPr>
            <a:r>
              <a:rPr lang="en-GB" altLang="en-US" dirty="0" smtClean="0"/>
              <a:t>Request that the CSD contained in 11-15/0262r4 be posted to the IEEE 802 Executive Committee (EC) agenda for EC approval.</a:t>
            </a:r>
            <a:endParaRPr lang="en-CA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/>
              <a:t>Moved by: </a:t>
            </a:r>
            <a:r>
              <a:rPr lang="en-GB" altLang="en-US" dirty="0" smtClean="0"/>
              <a:t>Brian Hart</a:t>
            </a:r>
          </a:p>
          <a:p>
            <a:pPr>
              <a:spcBef>
                <a:spcPts val="1225"/>
              </a:spcBef>
            </a:pPr>
            <a:r>
              <a:rPr lang="en-GB" altLang="en-US" dirty="0" smtClean="0"/>
              <a:t>Seconded: Ganesh Venkatesan </a:t>
            </a: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dirty="0"/>
              <a:t>Result</a:t>
            </a:r>
            <a:r>
              <a:rPr lang="en-GB" altLang="en-US" dirty="0" smtClean="0"/>
              <a:t>: Y: 20	N: 0	A: 0</a:t>
            </a:r>
            <a:endParaRPr lang="en-GB" altLang="en-US" dirty="0"/>
          </a:p>
          <a:p>
            <a:pPr>
              <a:spcBef>
                <a:spcPts val="1225"/>
              </a:spcBef>
            </a:pPr>
            <a:endParaRPr lang="en-GB" altLang="en-US" dirty="0"/>
          </a:p>
        </p:txBody>
      </p:sp>
      <p:sp>
        <p:nvSpPr>
          <p:cNvPr id="143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dirty="0" smtClean="0"/>
              <a:t>July 2015</a:t>
            </a:r>
            <a:endParaRPr lang="en-US" alt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96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Motion – comment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  <a:endParaRPr lang="en-US" altLang="en-US" dirty="0" smtClean="0"/>
          </a:p>
        </p:txBody>
      </p:sp>
      <p:sp>
        <p:nvSpPr>
          <p:cNvPr id="13317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53000"/>
          </a:xfrm>
        </p:spPr>
        <p:txBody>
          <a:bodyPr/>
          <a:lstStyle/>
          <a:p>
            <a:pPr algn="just"/>
            <a:r>
              <a:rPr lang="en-US" altLang="en-US" dirty="0" smtClean="0"/>
              <a:t>Move to approve document 11-15/928 as response to the comments received from 802.3.</a:t>
            </a:r>
            <a:endParaRPr lang="en-GB" altLang="en-US" dirty="0" smtClean="0"/>
          </a:p>
          <a:p>
            <a:pPr marL="0" indent="0" algn="just">
              <a:spcBef>
                <a:spcPts val="1225"/>
              </a:spcBef>
              <a:buNone/>
            </a:pPr>
            <a:endParaRPr lang="en-CA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 smtClean="0"/>
              <a:t>Moved by: Jon Rosdahl</a:t>
            </a:r>
          </a:p>
          <a:p>
            <a:pPr>
              <a:spcBef>
                <a:spcPts val="1225"/>
              </a:spcBef>
            </a:pPr>
            <a:r>
              <a:rPr lang="en-GB" altLang="en-US" dirty="0" smtClean="0"/>
              <a:t>Seconded: Brian Hart</a:t>
            </a:r>
          </a:p>
          <a:p>
            <a:pPr>
              <a:spcBef>
                <a:spcPts val="1225"/>
              </a:spcBef>
            </a:pPr>
            <a:r>
              <a:rPr lang="en-GB" altLang="en-US" dirty="0" smtClean="0"/>
              <a:t>Result: Y:	20	N:	0	A: 0</a:t>
            </a:r>
          </a:p>
          <a:p>
            <a:pPr>
              <a:spcBef>
                <a:spcPts val="1225"/>
              </a:spcBef>
            </a:pPr>
            <a:endParaRPr lang="en-GB" altLang="en-US" dirty="0"/>
          </a:p>
        </p:txBody>
      </p:sp>
      <p:sp>
        <p:nvSpPr>
          <p:cNvPr id="133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dirty="0" smtClean="0"/>
              <a:t>July 2015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8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48914D3-121B-4B63-BECF-67A59DB1EC1F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53250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3600" b="1" dirty="0"/>
              <a:t>Meeting Slot </a:t>
            </a:r>
            <a:r>
              <a:rPr lang="en-US" altLang="en-US" sz="3600" b="1" dirty="0" smtClean="0"/>
              <a:t>#3</a:t>
            </a: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5325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  <p:extLst>
      <p:ext uri="{BB962C8B-B14F-4D97-AF65-F5344CB8AC3E}">
        <p14:creationId xmlns:p14="http://schemas.microsoft.com/office/powerpoint/2010/main" val="108775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462E4FA0-472C-4C8C-AB51-C96392349BB6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2765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Meeting Slot # 3 Agenda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2765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8077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/>
              <a:t>Call Meeting to </a:t>
            </a:r>
            <a:r>
              <a:rPr lang="en-US" altLang="en-US" sz="2400" dirty="0" smtClean="0"/>
              <a:t>Order (1min)</a:t>
            </a:r>
            <a:endParaRPr lang="en-US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/>
              <a:t>Patent Policy </a:t>
            </a:r>
            <a:r>
              <a:rPr lang="en-US" altLang="en-US" sz="2400" dirty="0" smtClean="0"/>
              <a:t>and Logistics (5min)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strike="sngStrike" dirty="0" smtClean="0"/>
              <a:t>Continue review PAR and CSD comments received from other WGs and IEEE-SA members (1hr</a:t>
            </a:r>
            <a:r>
              <a:rPr lang="en-US" altLang="en-US" sz="2400" strike="sngStrike" dirty="0" smtClean="0"/>
              <a:t>)</a:t>
            </a:r>
            <a:r>
              <a:rPr lang="en-US" altLang="en-US" sz="2400" dirty="0" smtClean="0"/>
              <a:t> – completed</a:t>
            </a:r>
            <a:endParaRPr lang="en-US" altLang="en-US" sz="2400" strike="sngStrike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strike="sngStrike" dirty="0" smtClean="0"/>
              <a:t>Approve PAR and CSD documents for WG motion (10min</a:t>
            </a:r>
            <a:r>
              <a:rPr lang="en-US" altLang="en-US" sz="2400" strike="sngStrike" dirty="0" smtClean="0"/>
              <a:t>)</a:t>
            </a:r>
            <a:r>
              <a:rPr lang="en-US" altLang="en-US" sz="2400" dirty="0" smtClean="0"/>
              <a:t> – completed.</a:t>
            </a:r>
            <a:endParaRPr lang="en-US" altLang="en-US" sz="2400" strike="sngStrike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Continue submission review (1’45’’) – 25min each (</a:t>
            </a:r>
            <a:r>
              <a:rPr lang="en-US" altLang="en-US" sz="2400" dirty="0" err="1" smtClean="0"/>
              <a:t>inc.</a:t>
            </a:r>
            <a:r>
              <a:rPr lang="en-US" altLang="en-US" sz="2400" dirty="0" smtClean="0"/>
              <a:t> discussion).</a:t>
            </a:r>
            <a:endParaRPr lang="en-US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Recess</a:t>
            </a:r>
            <a:endParaRPr lang="en-US" altLang="en-US" sz="2400" dirty="0"/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  <p:extLst>
      <p:ext uri="{BB962C8B-B14F-4D97-AF65-F5344CB8AC3E}">
        <p14:creationId xmlns:p14="http://schemas.microsoft.com/office/powerpoint/2010/main" val="408134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462E4FA0-472C-4C8C-AB51-C96392349BB6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2765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Meeting Slot #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3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Agenda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353502"/>
              </p:ext>
            </p:extLst>
          </p:nvPr>
        </p:nvGraphicFramePr>
        <p:xfrm>
          <a:off x="381000" y="1371601"/>
          <a:ext cx="8382000" cy="266070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26776"/>
                <a:gridCol w="1645024"/>
                <a:gridCol w="3352800"/>
                <a:gridCol w="2057400"/>
              </a:tblGrid>
              <a:tr h="3327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Document No.</a:t>
                      </a:r>
                      <a:endParaRPr lang="en-US" sz="1400" dirty="0"/>
                    </a:p>
                  </a:txBody>
                  <a:tcPr marR="3600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Presenter</a:t>
                      </a:r>
                      <a:endParaRPr lang="en-US" sz="1400" dirty="0"/>
                    </a:p>
                  </a:txBody>
                  <a:tcPr marR="3600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Title</a:t>
                      </a:r>
                      <a:endParaRPr lang="en-US" sz="1400" dirty="0"/>
                    </a:p>
                  </a:txBody>
                  <a:tcPr marR="3600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Topic</a:t>
                      </a:r>
                      <a:endParaRPr lang="en-US" sz="1400" dirty="0"/>
                    </a:p>
                  </a:txBody>
                  <a:tcPr marR="36000" marT="45712" marB="45712"/>
                </a:tc>
              </a:tr>
              <a:tr h="33273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11-15/0752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Jonathan Segev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NGP July 2015 Agenda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Agenda</a:t>
                      </a:r>
                      <a:r>
                        <a:rPr lang="en-US" sz="1400" baseline="0" dirty="0" smtClean="0"/>
                        <a:t> Deck</a:t>
                      </a:r>
                      <a:endParaRPr lang="en-US" sz="1400" dirty="0"/>
                    </a:p>
                  </a:txBody>
                  <a:tcPr marT="45712" marB="45712"/>
                </a:tc>
              </a:tr>
              <a:tr h="492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11-15-0784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Sabita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Nahata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Simulation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results using 11n channel model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Channel model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492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11-15-848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Chao Chun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NGP Use Cases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Use cases</a:t>
                      </a:r>
                      <a:endParaRPr lang="en-US" sz="1400" dirty="0"/>
                    </a:p>
                  </a:txBody>
                  <a:tcPr marT="45712" marB="45712"/>
                </a:tc>
              </a:tr>
              <a:tr h="492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11-15-838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Yasantha Rajakarunanayake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NGP AOA use cases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Use cases</a:t>
                      </a:r>
                      <a:endParaRPr lang="en-US" sz="1400" dirty="0"/>
                    </a:p>
                  </a:txBody>
                  <a:tcPr marT="45712" marB="45712"/>
                </a:tc>
              </a:tr>
              <a:tr h="492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11-15-820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Dang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Meimei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Smart home use cases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17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151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Attendance remainder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83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1266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48914D3-121B-4B63-BECF-67A59DB1EC1F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53250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3600" b="1" dirty="0"/>
              <a:t>Meeting Slot </a:t>
            </a:r>
            <a:r>
              <a:rPr lang="en-US" altLang="en-US" sz="3600" b="1" dirty="0" smtClean="0"/>
              <a:t>#4</a:t>
            </a: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5325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  <p:extLst>
      <p:ext uri="{BB962C8B-B14F-4D97-AF65-F5344CB8AC3E}">
        <p14:creationId xmlns:p14="http://schemas.microsoft.com/office/powerpoint/2010/main" val="230005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462E4FA0-472C-4C8C-AB51-C96392349BB6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2765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Meeting Slot # 4 Agenda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2765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8077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/>
              <a:t>Call Meeting to </a:t>
            </a:r>
            <a:r>
              <a:rPr lang="en-US" altLang="en-US" sz="2400" dirty="0" smtClean="0"/>
              <a:t>Order (1min)</a:t>
            </a:r>
            <a:endParaRPr lang="en-US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/>
              <a:t>Patent Policy </a:t>
            </a:r>
            <a:r>
              <a:rPr lang="en-US" altLang="en-US" sz="2400" dirty="0" smtClean="0"/>
              <a:t>and Logistics (5min)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/>
              <a:t>Study group extension (5min)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Continue submission </a:t>
            </a:r>
            <a:r>
              <a:rPr lang="en-US" altLang="en-US" sz="2400" dirty="0" err="1" smtClean="0"/>
              <a:t>reviewal</a:t>
            </a:r>
            <a:r>
              <a:rPr lang="en-US" altLang="en-US" sz="2400" dirty="0" smtClean="0"/>
              <a:t> (1hr 10min – 25min each)</a:t>
            </a:r>
            <a:endParaRPr lang="en-US" altLang="en-US" sz="2400" dirty="0" smtClean="0"/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Use case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Technical submissions 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Approve </a:t>
            </a:r>
            <a:r>
              <a:rPr lang="en-US" altLang="en-US" sz="2400" dirty="0" err="1" smtClean="0"/>
              <a:t>telecons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(3min</a:t>
            </a:r>
            <a:r>
              <a:rPr lang="en-US" altLang="en-US" sz="2400" dirty="0" smtClean="0"/>
              <a:t>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Review SG timelines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(3min</a:t>
            </a:r>
            <a:r>
              <a:rPr lang="en-US" altLang="en-US" sz="2400" dirty="0" smtClean="0"/>
              <a:t>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Review goals for Sep. </a:t>
            </a:r>
            <a:r>
              <a:rPr lang="en-US" altLang="en-US" sz="2400" dirty="0" smtClean="0"/>
              <a:t>(3min</a:t>
            </a:r>
            <a:r>
              <a:rPr lang="en-US" altLang="en-US" sz="2400" dirty="0" smtClean="0"/>
              <a:t>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Adjourn</a:t>
            </a:r>
            <a:endParaRPr lang="en-US" altLang="en-US" sz="2400" dirty="0"/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  <p:extLst>
      <p:ext uri="{BB962C8B-B14F-4D97-AF65-F5344CB8AC3E}">
        <p14:creationId xmlns:p14="http://schemas.microsoft.com/office/powerpoint/2010/main" val="393925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4BC39666-1D8A-4A99-B298-3D26DD768C8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4099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0715A751-83D8-4AAE-BCB8-0604CB515304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en-US" smtClean="0"/>
              <a:t>Attendance, Voting &amp; Document Status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752600"/>
            <a:ext cx="8686800" cy="4724400"/>
          </a:xfrm>
        </p:spPr>
        <p:txBody>
          <a:bodyPr/>
          <a:lstStyle/>
          <a:p>
            <a:r>
              <a:rPr lang="en-US" altLang="en-US" sz="2000" b="0" dirty="0" smtClean="0"/>
              <a:t>Make sure your badges are correct </a:t>
            </a:r>
          </a:p>
          <a:p>
            <a:endParaRPr lang="en-US" altLang="en-US" sz="2000" b="0" dirty="0" smtClean="0"/>
          </a:p>
          <a:p>
            <a:r>
              <a:rPr lang="en-US" altLang="en-US" sz="2000" b="0" dirty="0" smtClean="0"/>
              <a:t>Please announce your affiliation when you first address the group during a meeting slot</a:t>
            </a:r>
          </a:p>
          <a:p>
            <a:endParaRPr lang="en-US" altLang="en-US" sz="2000" b="0" dirty="0" smtClean="0"/>
          </a:p>
          <a:p>
            <a:r>
              <a:rPr lang="en-US" altLang="en-US" sz="2000" b="0" dirty="0" smtClean="0"/>
              <a:t>If you plan to make a submission be sure it does not contain company logos or advertising</a:t>
            </a:r>
          </a:p>
          <a:p>
            <a:endParaRPr lang="en-US" altLang="en-US" sz="2000" b="0" dirty="0" smtClean="0"/>
          </a:p>
          <a:p>
            <a:r>
              <a:rPr lang="en-US" altLang="en-US" sz="2000" b="0" dirty="0" smtClean="0"/>
              <a:t>Questions on Voting status, Ballot pool, Access to Reflector, Documentation,  member</a:t>
            </a:r>
            <a:r>
              <a:rPr lang="ja-JP" altLang="en-US" sz="2000" b="0" dirty="0" smtClean="0"/>
              <a:t>’</a:t>
            </a:r>
            <a:r>
              <a:rPr lang="en-US" altLang="ja-JP" sz="2000" b="0" dirty="0" smtClean="0"/>
              <a:t>s area</a:t>
            </a:r>
          </a:p>
          <a:p>
            <a:pPr lvl="1"/>
            <a:r>
              <a:rPr lang="en-US" altLang="en-US" dirty="0" smtClean="0"/>
              <a:t>see Jon Rosdahl – Jon.Rosdahl@csr.com</a:t>
            </a:r>
            <a:endParaRPr lang="en-US" altLang="en-US" sz="1800" dirty="0" smtClean="0"/>
          </a:p>
          <a:p>
            <a:pPr lvl="1"/>
            <a:endParaRPr lang="en-US" altLang="en-US" sz="1800" dirty="0" smtClean="0"/>
          </a:p>
          <a:p>
            <a:r>
              <a:rPr lang="en-US" altLang="en-US" sz="2000" b="0" dirty="0" smtClean="0"/>
              <a:t>Cell Phones Silent or Off</a:t>
            </a:r>
          </a:p>
          <a:p>
            <a:pPr lvl="1"/>
            <a:endParaRPr lang="en-US" altLang="en-US" sz="1800" dirty="0" smtClean="0"/>
          </a:p>
        </p:txBody>
      </p:sp>
      <p:sp>
        <p:nvSpPr>
          <p:cNvPr id="41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410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July 2015 </a:t>
            </a:r>
          </a:p>
        </p:txBody>
      </p:sp>
    </p:spTree>
    <p:extLst>
      <p:ext uri="{BB962C8B-B14F-4D97-AF65-F5344CB8AC3E}">
        <p14:creationId xmlns:p14="http://schemas.microsoft.com/office/powerpoint/2010/main" val="36125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1E99B28-9172-4ABC-8742-31E48F5585A0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4301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Meeting Slot #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4 </a:t>
            </a:r>
            <a:r>
              <a:rPr lang="en-US" altLang="en-US" sz="3200" b="1" dirty="0">
                <a:solidFill>
                  <a:schemeClr val="tx2"/>
                </a:solidFill>
              </a:rPr>
              <a:t>Agenda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4305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4305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505343"/>
              </p:ext>
            </p:extLst>
          </p:nvPr>
        </p:nvGraphicFramePr>
        <p:xfrm>
          <a:off x="304800" y="1752600"/>
          <a:ext cx="8382000" cy="26704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26776"/>
                <a:gridCol w="1645024"/>
                <a:gridCol w="3352800"/>
                <a:gridCol w="2057400"/>
              </a:tblGrid>
              <a:tr h="4923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Document No.</a:t>
                      </a:r>
                      <a:endParaRPr lang="en-US" sz="1400" dirty="0"/>
                    </a:p>
                  </a:txBody>
                  <a:tcPr marR="3600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Presenter</a:t>
                      </a:r>
                      <a:endParaRPr lang="en-US" sz="1400" dirty="0"/>
                    </a:p>
                  </a:txBody>
                  <a:tcPr marR="3600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Title</a:t>
                      </a:r>
                      <a:endParaRPr lang="en-US" sz="1400" dirty="0"/>
                    </a:p>
                  </a:txBody>
                  <a:tcPr marR="3600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Topic</a:t>
                      </a:r>
                      <a:endParaRPr lang="en-US" sz="1400" dirty="0"/>
                    </a:p>
                  </a:txBody>
                  <a:tcPr marR="36000" marT="45712" marB="45712"/>
                </a:tc>
              </a:tr>
              <a:tr h="24618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11-15/0752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Jonathan Segev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NGP July 2015 Agenda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Agenda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Deck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24618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11-15-919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Chittabrata Ghosh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Agricultural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IOT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 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492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11-15/634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Ganesh Venkatesan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Recap of NGP proposed use case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492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11-15/907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Allan Zhu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UAV Positioning use case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492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11-15/902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Chenchen</a:t>
                      </a:r>
                      <a:r>
                        <a:rPr lang="en-US" sz="1400" baseline="0" dirty="0" smtClean="0"/>
                        <a:t> Liu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Positioning for Spectrum Management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022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41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17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A998A2D-61C5-4059-AD59-2321A4344035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4403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chemeClr val="tx2"/>
                </a:solidFill>
              </a:rPr>
              <a:t>Study Group extension</a:t>
            </a:r>
          </a:p>
        </p:txBody>
      </p:sp>
      <p:sp>
        <p:nvSpPr>
          <p:cNvPr id="44036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In case extra time is necessary to response to comments on PAR and CSD from 802 EC and </a:t>
            </a:r>
            <a:r>
              <a:rPr lang="en-US" altLang="en-US" sz="2400" b="1" dirty="0" err="1" smtClean="0"/>
              <a:t>NesCom</a:t>
            </a:r>
            <a:r>
              <a:rPr lang="en-US" altLang="en-US" sz="2400" b="1" dirty="0" smtClean="0"/>
              <a:t>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b="1" dirty="0"/>
          </a:p>
          <a:p>
            <a:pPr lvl="1" algn="just">
              <a:spcBef>
                <a:spcPct val="20000"/>
              </a:spcBef>
              <a:buFontTx/>
              <a:buChar char="•"/>
            </a:pPr>
            <a:endParaRPr lang="en-US" altLang="en-US" sz="2400" dirty="0"/>
          </a:p>
          <a:p>
            <a:r>
              <a:rPr lang="en-GB" altLang="en-US" sz="2400" b="1" dirty="0"/>
              <a:t>    </a:t>
            </a:r>
            <a:endParaRPr lang="en-US" altLang="en-US" sz="2000" dirty="0"/>
          </a:p>
        </p:txBody>
      </p:sp>
      <p:sp>
        <p:nvSpPr>
          <p:cNvPr id="4403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(Intel)</a:t>
            </a:r>
          </a:p>
        </p:txBody>
      </p:sp>
      <p:sp>
        <p:nvSpPr>
          <p:cNvPr id="440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</a:t>
            </a: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77807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Group Extension Motion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en-GB" dirty="0" smtClean="0"/>
              <a:t>Motion</a:t>
            </a:r>
            <a:endParaRPr lang="en-GB" dirty="0"/>
          </a:p>
          <a:p>
            <a:pPr marL="0" lvl="0" indent="0" algn="just">
              <a:buNone/>
            </a:pPr>
            <a:r>
              <a:rPr lang="en-GB" dirty="0" smtClean="0"/>
              <a:t>Request </a:t>
            </a:r>
            <a:r>
              <a:rPr lang="en-GB" dirty="0"/>
              <a:t>the IEEE 802 LMSC to extend the 802.11 </a:t>
            </a:r>
            <a:r>
              <a:rPr lang="en-GB" dirty="0" smtClean="0"/>
              <a:t>Next Generation Positioning (NGP) Study </a:t>
            </a:r>
            <a:r>
              <a:rPr lang="en-GB" dirty="0"/>
              <a:t>Group</a:t>
            </a:r>
            <a:r>
              <a:rPr lang="en-GB" dirty="0" smtClean="0"/>
              <a:t>.</a:t>
            </a:r>
          </a:p>
          <a:p>
            <a:pPr marL="0" lvl="0" indent="0" algn="just">
              <a:buNone/>
            </a:pPr>
            <a:endParaRPr lang="en-GB" dirty="0"/>
          </a:p>
          <a:p>
            <a:pPr marL="0" lvl="0" indent="0" algn="just">
              <a:buNone/>
            </a:pPr>
            <a:r>
              <a:rPr lang="en-GB" dirty="0" smtClean="0"/>
              <a:t>Moved: </a:t>
            </a:r>
          </a:p>
          <a:p>
            <a:pPr marL="0" lvl="0" indent="0" algn="just">
              <a:buNone/>
            </a:pPr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:</a:t>
            </a:r>
          </a:p>
          <a:p>
            <a:pPr marL="0" lvl="0" indent="0" algn="just">
              <a:buNone/>
            </a:pPr>
            <a:endParaRPr lang="en-GB" dirty="0"/>
          </a:p>
          <a:p>
            <a:pPr marL="0" lvl="0" indent="0" algn="just">
              <a:buNone/>
            </a:pPr>
            <a:r>
              <a:rPr lang="en-GB" dirty="0" smtClean="0"/>
              <a:t>Y:		N:		A: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smtClean="0"/>
              <a:t>Jonathan Segev (Intel Corporation)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42566" cy="276999"/>
          </a:xfrm>
          <a:noFill/>
        </p:spPr>
        <p:txBody>
          <a:bodyPr/>
          <a:lstStyle/>
          <a:p>
            <a:r>
              <a:rPr lang="en-US" dirty="0" smtClean="0"/>
              <a:t>July 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386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365E0F8-EC0D-4938-A3EB-5F40C73F6D5B}" type="slidenum">
              <a:rPr lang="en-US" altLang="en-US"/>
              <a:pPr/>
              <a:t>44</a:t>
            </a:fld>
            <a:endParaRPr lang="en-US" altLang="en-US"/>
          </a:p>
        </p:txBody>
      </p:sp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5120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Study Group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Timeline - modified</a:t>
            </a:r>
            <a:endParaRPr lang="en-US" alt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417411"/>
              </p:ext>
            </p:extLst>
          </p:nvPr>
        </p:nvGraphicFramePr>
        <p:xfrm>
          <a:off x="685800" y="1447801"/>
          <a:ext cx="8077200" cy="4910179"/>
        </p:xfrm>
        <a:graphic>
          <a:graphicData uri="http://schemas.openxmlformats.org/drawingml/2006/table">
            <a:tbl>
              <a:tblPr/>
              <a:tblGrid>
                <a:gridCol w="2375647"/>
                <a:gridCol w="5701553"/>
              </a:tblGrid>
              <a:tr h="3577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Month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Milestone / Plan of Action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8805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January  (i)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Formation meeting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Initial discussion on PAR and CSD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Presentations on use cases, usage models.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7924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March  (p)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Continue discussion on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Discussion supporting presentations.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Study Group extension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10272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May  (i)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SG Final version of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Discussion on supporting presentations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Working Group Approval on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PAR circulated amongst other WGs. 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10272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July  (p)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Presentations.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Resolve EC feedback on PAR and CSD.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Executive Committee Approval on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Study Group extension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3577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July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NesCom</a:t>
                      </a: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Approval on PAR and CSD </a:t>
                      </a: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(July 24/Sep. 4th submittal deadline)</a:t>
                      </a: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.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3577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Nov. </a:t>
                      </a:r>
                      <a:r>
                        <a:rPr kumimoji="0" lang="en-US" altLang="en-US" sz="1600" b="0" i="0" u="none" strike="sng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Sep.</a:t>
                      </a: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 (targeted)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Task Group formation meeting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31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A0FEA408-62FF-4705-9186-989F2FD22D62}" type="slidenum">
              <a:rPr lang="en-US" altLang="en-US"/>
              <a:pPr/>
              <a:t>45</a:t>
            </a:fld>
            <a:endParaRPr lang="en-US" altLang="en-US"/>
          </a:p>
        </p:txBody>
      </p:sp>
      <p:sp>
        <p:nvSpPr>
          <p:cNvPr id="5939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Goals for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Sep.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5939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ts val="1225"/>
              </a:spcBef>
              <a:buFontTx/>
              <a:buChar char="•"/>
            </a:pPr>
            <a:r>
              <a:rPr lang="en-US" altLang="en-US" sz="2400" dirty="0"/>
              <a:t>Subject to approval </a:t>
            </a:r>
            <a:r>
              <a:rPr lang="en-US" altLang="en-US" sz="2400" dirty="0" smtClean="0"/>
              <a:t>of </a:t>
            </a:r>
            <a:r>
              <a:rPr lang="en-US" altLang="en-US" sz="2400" dirty="0"/>
              <a:t>PAR by EC and </a:t>
            </a:r>
            <a:r>
              <a:rPr lang="en-US" altLang="en-US" sz="2400" dirty="0" err="1"/>
              <a:t>NesCom</a:t>
            </a:r>
            <a:r>
              <a:rPr lang="en-US" altLang="en-US" sz="2400" dirty="0"/>
              <a:t>, continue with discussion and presentations that are relevant to the Study Group </a:t>
            </a:r>
            <a:r>
              <a:rPr lang="en-US" altLang="en-US" sz="2400" dirty="0" smtClean="0"/>
              <a:t>topics.</a:t>
            </a:r>
            <a:endParaRPr lang="en-US" altLang="en-US" sz="2400" dirty="0"/>
          </a:p>
          <a:p>
            <a:pPr lvl="0" eaLnBrk="1" hangingPunct="1"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rgbClr val="000000"/>
              </a:solidFill>
            </a:endParaRPr>
          </a:p>
        </p:txBody>
      </p:sp>
      <p:sp>
        <p:nvSpPr>
          <p:cNvPr id="5939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5939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FC41F9BA-785F-4A57-88B4-8ED217D6BC1B}" type="slidenum">
              <a:rPr lang="en-US" altLang="en-US"/>
              <a:pPr/>
              <a:t>46</a:t>
            </a:fld>
            <a:endParaRPr lang="en-US" altLang="en-US"/>
          </a:p>
        </p:txBody>
      </p:sp>
      <p:sp>
        <p:nvSpPr>
          <p:cNvPr id="6144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Teleconference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Schedule - TBD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61443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Sep. 2</a:t>
            </a:r>
            <a:r>
              <a:rPr lang="en-US" altLang="en-US" sz="2400" b="1" baseline="30000" dirty="0" smtClean="0"/>
              <a:t>nd</a:t>
            </a:r>
            <a:r>
              <a:rPr lang="en-US" altLang="en-US" sz="2400" b="1" dirty="0" smtClean="0"/>
              <a:t> 10:00 ET for 1hr. 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Do we need anymore calls?</a:t>
            </a:r>
          </a:p>
          <a:p>
            <a:pPr marL="0" indent="0">
              <a:spcBef>
                <a:spcPct val="20000"/>
              </a:spcBef>
            </a:pPr>
            <a:endParaRPr lang="en-US" altLang="en-US" sz="2000" dirty="0"/>
          </a:p>
          <a:p>
            <a:pPr marL="0" indent="0">
              <a:spcBef>
                <a:spcPct val="20000"/>
              </a:spcBef>
            </a:pPr>
            <a:r>
              <a:rPr lang="en-US" altLang="en-US" sz="2000" dirty="0" err="1"/>
              <a:t>Strawpoll</a:t>
            </a:r>
            <a:r>
              <a:rPr lang="en-US" altLang="en-US" sz="2000" dirty="0"/>
              <a:t>:</a:t>
            </a:r>
          </a:p>
          <a:p>
            <a:pPr marL="0" indent="0">
              <a:spcBef>
                <a:spcPct val="20000"/>
              </a:spcBef>
            </a:pPr>
            <a:r>
              <a:rPr lang="en-US" altLang="en-US" sz="2000" dirty="0"/>
              <a:t>We agree to the conference call schedule depicted above.</a:t>
            </a:r>
          </a:p>
          <a:p>
            <a:pPr marL="0" indent="0">
              <a:spcBef>
                <a:spcPct val="20000"/>
              </a:spcBef>
            </a:pPr>
            <a:r>
              <a:rPr lang="en-US" altLang="en-US" sz="2000" dirty="0" smtClean="0"/>
              <a:t>Y:</a:t>
            </a:r>
            <a:endParaRPr lang="en-US" altLang="en-US" sz="2000" dirty="0"/>
          </a:p>
          <a:p>
            <a:pPr marL="0" indent="0">
              <a:spcBef>
                <a:spcPct val="20000"/>
              </a:spcBef>
            </a:pPr>
            <a:r>
              <a:rPr lang="en-US" altLang="en-US" sz="2000" dirty="0"/>
              <a:t>N:</a:t>
            </a:r>
          </a:p>
          <a:p>
            <a:pPr marL="0" indent="0">
              <a:spcBef>
                <a:spcPct val="20000"/>
              </a:spcBef>
            </a:pPr>
            <a:r>
              <a:rPr lang="en-US" altLang="en-US" sz="2000" dirty="0"/>
              <a:t>A:</a:t>
            </a:r>
          </a:p>
          <a:p>
            <a:pPr marL="0" indent="0">
              <a:spcBef>
                <a:spcPct val="20000"/>
              </a:spcBef>
            </a:pPr>
            <a:endParaRPr lang="en-US" altLang="en-US" sz="2000" dirty="0"/>
          </a:p>
          <a:p>
            <a:pPr marL="0" indent="0">
              <a:spcBef>
                <a:spcPct val="20000"/>
              </a:spcBef>
            </a:pPr>
            <a:endParaRPr lang="en-US" altLang="en-US" sz="2000" dirty="0" smtClean="0"/>
          </a:p>
        </p:txBody>
      </p:sp>
      <p:sp>
        <p:nvSpPr>
          <p:cNvPr id="6144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6144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FC41F9BA-785F-4A57-88B4-8ED217D6BC1B}" type="slidenum">
              <a:rPr lang="en-US" altLang="en-US"/>
              <a:pPr/>
              <a:t>47</a:t>
            </a:fld>
            <a:endParaRPr lang="en-US" altLang="en-US"/>
          </a:p>
        </p:txBody>
      </p:sp>
      <p:sp>
        <p:nvSpPr>
          <p:cNvPr id="6144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Teleconference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Schedule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61443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Sep. 2</a:t>
            </a:r>
            <a:r>
              <a:rPr lang="en-US" altLang="en-US" sz="2400" b="1" baseline="30000" dirty="0" smtClean="0"/>
              <a:t>nd</a:t>
            </a:r>
            <a:r>
              <a:rPr lang="en-US" altLang="en-US" sz="2400" b="1" dirty="0" smtClean="0"/>
              <a:t> 10:00 ET for 1hr. 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Do we need anymore calls?</a:t>
            </a:r>
          </a:p>
          <a:p>
            <a:pPr marL="0" indent="0">
              <a:spcBef>
                <a:spcPct val="20000"/>
              </a:spcBef>
            </a:pPr>
            <a:endParaRPr lang="en-US" altLang="en-US" sz="2000" dirty="0"/>
          </a:p>
          <a:p>
            <a:pPr marL="0" indent="0">
              <a:spcBef>
                <a:spcPct val="20000"/>
              </a:spcBef>
            </a:pPr>
            <a:r>
              <a:rPr lang="en-US" altLang="en-US" sz="2000" dirty="0" smtClean="0"/>
              <a:t>Motion:</a:t>
            </a:r>
            <a:endParaRPr lang="en-US" altLang="en-US" sz="2000" dirty="0"/>
          </a:p>
          <a:p>
            <a:pPr marL="0" indent="0">
              <a:spcBef>
                <a:spcPct val="20000"/>
              </a:spcBef>
            </a:pPr>
            <a:r>
              <a:rPr lang="en-US" altLang="en-US" sz="2000" dirty="0"/>
              <a:t>We agree to the conference call schedule depicted above.</a:t>
            </a:r>
          </a:p>
          <a:p>
            <a:pPr marL="0" indent="0">
              <a:spcBef>
                <a:spcPct val="20000"/>
              </a:spcBef>
            </a:pPr>
            <a:endParaRPr lang="en-US" altLang="en-US" sz="2000" dirty="0" smtClean="0"/>
          </a:p>
          <a:p>
            <a:pPr marL="0" indent="0">
              <a:spcBef>
                <a:spcPct val="20000"/>
              </a:spcBef>
            </a:pPr>
            <a:r>
              <a:rPr lang="en-US" altLang="en-US" sz="2000" dirty="0" smtClean="0"/>
              <a:t>Move:</a:t>
            </a:r>
          </a:p>
          <a:p>
            <a:pPr marL="0" indent="0">
              <a:spcBef>
                <a:spcPct val="20000"/>
              </a:spcBef>
            </a:pPr>
            <a:r>
              <a:rPr lang="en-US" altLang="en-US" sz="2000" dirty="0" smtClean="0"/>
              <a:t>2</a:t>
            </a:r>
            <a:r>
              <a:rPr lang="en-US" altLang="en-US" sz="2000" baseline="30000" dirty="0" smtClean="0"/>
              <a:t>nd</a:t>
            </a:r>
            <a:r>
              <a:rPr lang="en-US" altLang="en-US" sz="2000" dirty="0" smtClean="0"/>
              <a:t>:</a:t>
            </a:r>
          </a:p>
          <a:p>
            <a:pPr marL="0" indent="0">
              <a:spcBef>
                <a:spcPct val="20000"/>
              </a:spcBef>
            </a:pPr>
            <a:endParaRPr lang="en-US" altLang="en-US" sz="2000" dirty="0" smtClean="0"/>
          </a:p>
          <a:p>
            <a:pPr marL="0" indent="0">
              <a:spcBef>
                <a:spcPct val="20000"/>
              </a:spcBef>
            </a:pPr>
            <a:r>
              <a:rPr lang="en-US" altLang="en-US" sz="2000" dirty="0" smtClean="0"/>
              <a:t>Results: Y:	N:	A:</a:t>
            </a:r>
            <a:endParaRPr lang="en-US" altLang="en-US" sz="2000" dirty="0" smtClean="0"/>
          </a:p>
        </p:txBody>
      </p:sp>
      <p:sp>
        <p:nvSpPr>
          <p:cNvPr id="6144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6144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  <p:extLst>
      <p:ext uri="{BB962C8B-B14F-4D97-AF65-F5344CB8AC3E}">
        <p14:creationId xmlns:p14="http://schemas.microsoft.com/office/powerpoint/2010/main" val="21460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Remainder to do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48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863732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49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929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8EFA5A62-D7B0-4208-A932-9928D69165AB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512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0791D5A-D10E-445B-8C5C-84CD74A60AC3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Logistics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600200"/>
            <a:ext cx="8077200" cy="4495800"/>
          </a:xfrm>
        </p:spPr>
        <p:txBody>
          <a:bodyPr/>
          <a:lstStyle/>
          <a:p>
            <a:pPr marL="457200" indent="-457200"/>
            <a:r>
              <a:rPr lang="en-US" altLang="en-US" dirty="0" smtClean="0"/>
              <a:t>Attendance:</a:t>
            </a:r>
            <a:endParaRPr lang="en-US" altLang="en-US" dirty="0" smtClean="0">
              <a:hlinkClick r:id="rId2"/>
            </a:endParaRPr>
          </a:p>
          <a:p>
            <a:pPr marL="857250" lvl="1" indent="-457200"/>
            <a:r>
              <a:rPr lang="en-US" altLang="en-US" dirty="0" smtClean="0">
                <a:hlinkClick r:id="rId2"/>
              </a:rPr>
              <a:t>https</a:t>
            </a:r>
            <a:r>
              <a:rPr lang="en-US" altLang="en-US" dirty="0">
                <a:hlinkClick r:id="rId2"/>
              </a:rPr>
              <a:t>://imat.ieee.org</a:t>
            </a:r>
            <a:r>
              <a:rPr lang="en-US" altLang="en-US" dirty="0" smtClean="0"/>
              <a:t> </a:t>
            </a:r>
            <a:endParaRPr lang="en-US" altLang="en-US" sz="3200" dirty="0" smtClean="0"/>
          </a:p>
          <a:p>
            <a:pPr lvl="1"/>
            <a:r>
              <a:rPr lang="en-US" altLang="en-US" dirty="0" smtClean="0"/>
              <a:t>You must register before logging attendance.</a:t>
            </a:r>
          </a:p>
          <a:p>
            <a:pPr lvl="1"/>
            <a:r>
              <a:rPr lang="en-US" altLang="en-US" dirty="0" smtClean="0"/>
              <a:t>You must log attendance during each 2 hour session.</a:t>
            </a:r>
          </a:p>
          <a:p>
            <a:r>
              <a:rPr lang="en-US" altLang="en-US" dirty="0"/>
              <a:t>Documentation</a:t>
            </a:r>
          </a:p>
          <a:p>
            <a:pPr lvl="1"/>
            <a:r>
              <a:rPr lang="en-US" altLang="en-US" dirty="0">
                <a:hlinkClick r:id="rId3"/>
              </a:rPr>
              <a:t>http://mentor.ieee.org</a:t>
            </a:r>
            <a:endParaRPr lang="en-US" altLang="en-US" dirty="0"/>
          </a:p>
          <a:p>
            <a:pPr lvl="1"/>
            <a:r>
              <a:rPr lang="en-US" altLang="en-US" dirty="0"/>
              <a:t>Use </a:t>
            </a:r>
            <a:r>
              <a:rPr lang="en-US" altLang="en-US" dirty="0" smtClean="0"/>
              <a:t>“NGP” folder for </a:t>
            </a:r>
            <a:r>
              <a:rPr lang="en-US" altLang="en-US" dirty="0"/>
              <a:t>documents relating to the </a:t>
            </a:r>
            <a:r>
              <a:rPr lang="en-US" altLang="en-US" dirty="0" smtClean="0"/>
              <a:t>NGP SG activity.</a:t>
            </a:r>
            <a:endParaRPr lang="en-US" altLang="en-US" dirty="0"/>
          </a:p>
          <a:p>
            <a:endParaRPr lang="en-US" altLang="en-US" dirty="0" smtClean="0"/>
          </a:p>
          <a:p>
            <a:pPr marL="457200" indent="-457200">
              <a:spcBef>
                <a:spcPct val="0"/>
              </a:spcBef>
              <a:buFontTx/>
              <a:buNone/>
            </a:pPr>
            <a:endParaRPr lang="en-US" altLang="en-US" sz="2000" dirty="0" smtClean="0"/>
          </a:p>
        </p:txBody>
      </p:sp>
      <p:sp>
        <p:nvSpPr>
          <p:cNvPr id="512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51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July 2015 </a:t>
            </a:r>
          </a:p>
        </p:txBody>
      </p:sp>
    </p:spTree>
    <p:extLst>
      <p:ext uri="{BB962C8B-B14F-4D97-AF65-F5344CB8AC3E}">
        <p14:creationId xmlns:p14="http://schemas.microsoft.com/office/powerpoint/2010/main" val="135022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Adjourned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50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805686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51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503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F45C951F-0A00-4EBE-9D2C-4309155E175F}" type="slidenum">
              <a:rPr lang="en-US" altLang="en-US"/>
              <a:pPr/>
              <a:t>52</a:t>
            </a:fld>
            <a:endParaRPr lang="en-US" altLang="en-US"/>
          </a:p>
        </p:txBody>
      </p:sp>
      <p:sp>
        <p:nvSpPr>
          <p:cNvPr id="450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Motion: </a:t>
            </a:r>
            <a:r>
              <a:rPr lang="en-US" altLang="en-US" sz="3200" b="1" dirty="0">
                <a:solidFill>
                  <a:schemeClr val="tx2"/>
                </a:solidFill>
              </a:rPr>
              <a:t>Study Group extension</a:t>
            </a:r>
          </a:p>
        </p:txBody>
      </p:sp>
      <p:sp>
        <p:nvSpPr>
          <p:cNvPr id="45060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Request the IEEE 802 LMSC to extend the IEEE 802.11 </a:t>
            </a:r>
            <a:r>
              <a:rPr lang="en-US" altLang="en-US" sz="2400" b="1" dirty="0" smtClean="0"/>
              <a:t>NGP Study </a:t>
            </a:r>
            <a:r>
              <a:rPr lang="en-US" altLang="en-US" sz="2400" b="1" dirty="0"/>
              <a:t>Group.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endParaRPr lang="en-US" altLang="en-US" sz="2400" dirty="0"/>
          </a:p>
          <a:p>
            <a:r>
              <a:rPr lang="en-GB" altLang="en-US" sz="2400" b="1" dirty="0"/>
              <a:t>    [Moved by &lt;name&gt; on behalf of &lt;group&gt;</a:t>
            </a:r>
            <a:r>
              <a:rPr lang="en-US" altLang="en-US" sz="2400" b="1" dirty="0"/>
              <a:t>]</a:t>
            </a:r>
            <a:endParaRPr lang="en-GB" altLang="en-US" sz="2400" b="1" dirty="0"/>
          </a:p>
          <a:p>
            <a:r>
              <a:rPr lang="en-GB" altLang="en-US" sz="2400" b="1" dirty="0"/>
              <a:t>    </a:t>
            </a:r>
            <a:r>
              <a:rPr lang="en-GB" altLang="en-US" sz="2400" b="1" dirty="0" smtClean="0"/>
              <a:t>NGP </a:t>
            </a:r>
            <a:r>
              <a:rPr lang="en-GB" altLang="en-US" sz="2400" b="1" dirty="0"/>
              <a:t>Study Group vote: </a:t>
            </a:r>
            <a:endParaRPr lang="en-US" altLang="en-US" sz="20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Move:  </a:t>
            </a:r>
            <a:endParaRPr lang="en-US" altLang="en-US" sz="2400" b="1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Second: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Results</a:t>
            </a:r>
            <a:r>
              <a:rPr lang="en-US" altLang="en-US" sz="2400" b="1" dirty="0" smtClean="0"/>
              <a:t>:</a:t>
            </a: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450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mtClean="0"/>
              <a:t>Edward Au (Marvell Semiconductor)</a:t>
            </a:r>
          </a:p>
        </p:txBody>
      </p:sp>
      <p:sp>
        <p:nvSpPr>
          <p:cNvPr id="450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smtClean="0"/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256429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Some history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53</a:t>
            </a:fld>
            <a:endParaRPr lang="en-US" alt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2918996"/>
              </p:ext>
            </p:extLst>
          </p:nvPr>
        </p:nvGraphicFramePr>
        <p:xfrm>
          <a:off x="0" y="1219199"/>
          <a:ext cx="9144000" cy="5256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759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Motion to release of PAR and CSD to WG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Motion:</a:t>
            </a:r>
          </a:p>
          <a:p>
            <a:pPr marL="0" indent="0">
              <a:buNone/>
            </a:pPr>
            <a:r>
              <a:rPr lang="en-US" dirty="0" smtClean="0"/>
              <a:t>TBD.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Move:</a:t>
            </a:r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Y: </a:t>
            </a:r>
          </a:p>
          <a:p>
            <a:pPr marL="0" indent="0">
              <a:buNone/>
            </a:pPr>
            <a:r>
              <a:rPr lang="en-US" dirty="0" smtClean="0"/>
              <a:t>N:</a:t>
            </a:r>
          </a:p>
          <a:p>
            <a:pPr marL="0" indent="0">
              <a:buNone/>
            </a:pPr>
            <a:r>
              <a:rPr lang="en-US" dirty="0" smtClean="0"/>
              <a:t>A: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54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128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Motions and </a:t>
            </a:r>
            <a:r>
              <a:rPr lang="en-US" dirty="0" err="1" smtClean="0"/>
              <a:t>strawpolls</a:t>
            </a:r>
            <a:r>
              <a:rPr lang="en-US" dirty="0" smtClean="0"/>
              <a:t> as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Motion/</a:t>
            </a:r>
            <a:r>
              <a:rPr lang="en-US" altLang="en-US" dirty="0" err="1" smtClean="0"/>
              <a:t>strawpoll</a:t>
            </a: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To instruct the use case document editor to add use cases depicted by slides x y z of submission </a:t>
            </a:r>
            <a:r>
              <a:rPr lang="en-US" altLang="en-US" dirty="0" err="1" smtClean="0"/>
              <a:t>abc</a:t>
            </a:r>
            <a:r>
              <a:rPr lang="en-US" altLang="en-US" dirty="0" smtClean="0"/>
              <a:t> to the use case working draft document.</a:t>
            </a:r>
          </a:p>
          <a:p>
            <a:pPr marL="0" indent="0">
              <a:buNone/>
            </a:pPr>
            <a:r>
              <a:rPr lang="en-US" altLang="en-US" dirty="0" smtClean="0"/>
              <a:t>Move:</a:t>
            </a:r>
          </a:p>
          <a:p>
            <a:pPr marL="0" indent="0">
              <a:buNone/>
            </a:pPr>
            <a:r>
              <a:rPr lang="en-US" altLang="en-US" dirty="0" smtClean="0"/>
              <a:t>2</a:t>
            </a:r>
            <a:r>
              <a:rPr lang="en-US" altLang="en-US" baseline="30000" dirty="0" smtClean="0"/>
              <a:t>nd</a:t>
            </a:r>
            <a:r>
              <a:rPr lang="en-US" altLang="en-US" dirty="0" smtClean="0"/>
              <a:t>: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 smtClean="0"/>
              <a:t>Y: 	N: 	A: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55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713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458200" cy="609600"/>
          </a:xfrm>
        </p:spPr>
        <p:txBody>
          <a:bodyPr/>
          <a:lstStyle/>
          <a:p>
            <a:r>
              <a:rPr lang="en-US" altLang="en-US" sz="3200" u="sng" dirty="0" smtClean="0"/>
              <a:t>Guidelines for IEEE-SA Meetings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 dirty="0"/>
              <a:t>Technical considerations remain primary focus</a:t>
            </a:r>
            <a:endParaRPr lang="en-US" altLang="en-US" sz="13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/>
              <a:buNone/>
            </a:pPr>
            <a:r>
              <a:rPr lang="en-US" altLang="en-US" sz="100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/>
              <a:buNone/>
            </a:pPr>
            <a:r>
              <a:rPr lang="en-US" altLang="en-US" sz="1200" b="1" dirty="0"/>
              <a:t>If you have questions, contact the IEEE-SA Standards Board Patent Committee Administrator at patcom@ieee.org or visit </a:t>
            </a:r>
            <a:r>
              <a:rPr lang="en-US" altLang="en-US" sz="1200" b="1" dirty="0">
                <a:hlinkClick r:id="rId3"/>
              </a:rPr>
              <a:t>http://</a:t>
            </a:r>
            <a:r>
              <a:rPr lang="en-US" altLang="en-US" sz="1200" b="1" dirty="0" smtClean="0">
                <a:hlinkClick r:id="rId3"/>
              </a:rPr>
              <a:t>standards.ieee.org/about/sasb/patcom/index.html</a:t>
            </a:r>
            <a:r>
              <a:rPr lang="en-US" altLang="en-US" sz="1200" b="1" dirty="0" smtClean="0"/>
              <a:t> </a:t>
            </a:r>
            <a:r>
              <a:rPr lang="en-US" altLang="en-US" sz="1200" b="1" dirty="0"/>
              <a:t/>
            </a:r>
            <a:br>
              <a:rPr lang="en-US" altLang="en-US" sz="1200" b="1" dirty="0"/>
            </a:b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/>
              <a:buNone/>
            </a:pPr>
            <a:r>
              <a:rPr lang="en-US" altLang="en-US" sz="1200" b="1" dirty="0"/>
              <a:t>See </a:t>
            </a:r>
            <a:r>
              <a:rPr lang="en-US" altLang="en-US" sz="1200" b="1" i="1" dirty="0"/>
              <a:t>IEEE-SA Standards Board Operations Manual</a:t>
            </a:r>
            <a:r>
              <a:rPr lang="en-US" altLang="en-US" sz="1200" b="1" dirty="0"/>
              <a:t>, clause 5.3.10 and </a:t>
            </a:r>
            <a:r>
              <a:rPr lang="en-GB" altLang="en-US" sz="1200" b="1" dirty="0"/>
              <a:t>“Promoting Competition and Innovation: What You Need to Know about the IEEE Standards Association's Antitrust and Competition Policy”</a:t>
            </a:r>
            <a:r>
              <a:rPr lang="en-US" altLang="en-US" sz="12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/>
              <a:buNone/>
            </a:pP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/>
              <a:buNone/>
            </a:pPr>
            <a:r>
              <a:rPr lang="en-US" altLang="en-US" sz="1200" b="1" dirty="0"/>
              <a:t>This slide set is available </a:t>
            </a:r>
            <a:br>
              <a:rPr lang="en-US" altLang="en-US" sz="1200" b="1" dirty="0"/>
            </a:br>
            <a:r>
              <a:rPr lang="en-US" altLang="en-US" sz="1200" b="1" dirty="0"/>
              <a:t>at </a:t>
            </a:r>
            <a:r>
              <a:rPr lang="en-US" altLang="en-US" sz="1200" b="1" dirty="0">
                <a:hlinkClick r:id="rId4"/>
              </a:rPr>
              <a:t>https://</a:t>
            </a:r>
            <a:r>
              <a:rPr lang="en-US" altLang="en-US" sz="1200" b="1" dirty="0" smtClean="0">
                <a:hlinkClick r:id="rId4"/>
              </a:rPr>
              <a:t>development.standards.ieee.org/myproject/Public/mytools/mob/preparslides.ppt</a:t>
            </a:r>
            <a:r>
              <a:rPr lang="en-US" altLang="en-US" sz="1200" b="1" dirty="0" smtClean="0"/>
              <a:t> </a:t>
            </a:r>
            <a:endParaRPr lang="en-US" altLang="en-US" sz="1200" b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85800" y="6154579"/>
            <a:ext cx="2005357" cy="246221"/>
          </a:xfrm>
        </p:spPr>
        <p:txBody>
          <a:bodyPr/>
          <a:lstStyle/>
          <a:p>
            <a:pPr>
              <a:defRPr/>
            </a:pPr>
            <a:r>
              <a:rPr lang="en-US" sz="800" b="1" dirty="0" smtClean="0">
                <a:solidFill>
                  <a:schemeClr val="accent6"/>
                </a:solidFill>
              </a:rPr>
              <a:t>March </a:t>
            </a:r>
            <a:r>
              <a:rPr lang="en-US" sz="800" b="1" dirty="0">
                <a:solidFill>
                  <a:schemeClr val="accent6"/>
                </a:solidFill>
              </a:rPr>
              <a:t>2015</a:t>
            </a:r>
          </a:p>
          <a:p>
            <a:pPr>
              <a:defRPr/>
            </a:pPr>
            <a:r>
              <a:rPr lang="en-US" sz="800" b="1" dirty="0">
                <a:solidFill>
                  <a:schemeClr val="accent6"/>
                </a:solidFill>
              </a:rPr>
              <a:t>IEEE-SA Standards Board Patent Committee</a:t>
            </a:r>
          </a:p>
        </p:txBody>
      </p:sp>
    </p:spTree>
    <p:extLst>
      <p:ext uri="{BB962C8B-B14F-4D97-AF65-F5344CB8AC3E}">
        <p14:creationId xmlns:p14="http://schemas.microsoft.com/office/powerpoint/2010/main" val="20401295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GB" altLang="en-US" u="sng" dirty="0" smtClean="0"/>
              <a:t>Patent Related Links</a:t>
            </a:r>
            <a:endParaRPr lang="en-US" altLang="en-US" u="sng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991600" cy="3886200"/>
          </a:xfrm>
        </p:spPr>
        <p:txBody>
          <a:bodyPr/>
          <a:lstStyle/>
          <a:p>
            <a:pPr lvl="1">
              <a:lnSpc>
                <a:spcPct val="90000"/>
              </a:lnSpc>
              <a:buFont typeface="Monotype Sorts"/>
              <a:buNone/>
            </a:pPr>
            <a:r>
              <a:rPr lang="en-US" altLang="en-US" sz="2400" dirty="0" smtClean="0">
                <a:cs typeface="Times New Roman" panose="02020603050405020304" pitchFamily="18" charset="0"/>
              </a:rPr>
              <a:t>	All participants should be familiar with their obligations under the IEEE-SA Policies &amp; Procedures for standards development.</a:t>
            </a:r>
          </a:p>
          <a:p>
            <a:pPr lvl="1">
              <a:lnSpc>
                <a:spcPct val="90000"/>
              </a:lnSpc>
              <a:buFont typeface="Monotype Sorts"/>
              <a:buNone/>
            </a:pPr>
            <a:r>
              <a:rPr lang="en-US" altLang="en-US" sz="2400" dirty="0" smtClean="0">
                <a:cs typeface="Times New Roman" panose="02020603050405020304" pitchFamily="18" charset="0"/>
              </a:rPr>
              <a:t>	Patent Policy is stated in these sources:</a:t>
            </a:r>
          </a:p>
          <a:p>
            <a:pPr lvl="1">
              <a:lnSpc>
                <a:spcPct val="90000"/>
              </a:lnSpc>
              <a:buFont typeface="Monotype Sorts"/>
              <a:buNone/>
            </a:pPr>
            <a:r>
              <a:rPr lang="en-GB" altLang="en-US" sz="2400" dirty="0" smtClean="0"/>
              <a:t>		IEEE-SA Standards Boards Bylaws</a:t>
            </a:r>
          </a:p>
          <a:p>
            <a:pPr lvl="1">
              <a:lnSpc>
                <a:spcPct val="90000"/>
              </a:lnSpc>
              <a:buFont typeface="Monotype Sorts"/>
              <a:buNone/>
            </a:pPr>
            <a:r>
              <a:rPr lang="en-US" altLang="en-US" sz="2100" dirty="0" smtClean="0"/>
              <a:t>		</a:t>
            </a:r>
            <a:r>
              <a:rPr lang="en-US" altLang="en-US" sz="2100" i="1" dirty="0" smtClean="0">
                <a:hlinkClick r:id="rId2"/>
              </a:rPr>
              <a:t>http://standards.ieee.org/develop/policies/bylaws/sect6-7.html#6</a:t>
            </a:r>
            <a:r>
              <a:rPr lang="en-US" altLang="en-US" sz="2100" i="1" dirty="0" smtClean="0"/>
              <a:t> </a:t>
            </a:r>
          </a:p>
          <a:p>
            <a:pPr lvl="1">
              <a:lnSpc>
                <a:spcPct val="90000"/>
              </a:lnSpc>
              <a:buFont typeface="Monotype Sorts"/>
              <a:buNone/>
            </a:pPr>
            <a:r>
              <a:rPr lang="en-GB" altLang="en-US" sz="2400" dirty="0" smtClean="0"/>
              <a:t>		IEEE-SA Standards Board Operations Manual</a:t>
            </a:r>
          </a:p>
          <a:p>
            <a:pPr lvl="1">
              <a:lnSpc>
                <a:spcPct val="90000"/>
              </a:lnSpc>
              <a:buFont typeface="Monotype Sorts"/>
              <a:buNone/>
            </a:pPr>
            <a:r>
              <a:rPr lang="en-US" altLang="en-US" sz="2400" dirty="0" smtClean="0"/>
              <a:t>		</a:t>
            </a:r>
            <a:r>
              <a:rPr lang="en-US" altLang="en-US" sz="2100" i="1" dirty="0" smtClean="0">
                <a:hlinkClick r:id="rId3"/>
              </a:rPr>
              <a:t>http://standards.ieee.org/develop/policies/opman/sect6.html#6.3</a:t>
            </a:r>
            <a:r>
              <a:rPr lang="en-US" altLang="en-US" sz="2100" i="1" dirty="0" smtClean="0"/>
              <a:t> </a:t>
            </a:r>
            <a:endParaRPr lang="en-US" altLang="en-US" sz="2400" dirty="0" smtClean="0"/>
          </a:p>
          <a:p>
            <a:pPr lvl="1">
              <a:lnSpc>
                <a:spcPct val="90000"/>
              </a:lnSpc>
              <a:buFont typeface="Monotype Sorts"/>
              <a:buNone/>
            </a:pPr>
            <a:r>
              <a:rPr lang="en-US" altLang="en-US" sz="2400" dirty="0" smtClean="0">
                <a:cs typeface="Times New Roman" panose="02020603050405020304" pitchFamily="18" charset="0"/>
              </a:rPr>
              <a:t>	Material about the patent policy is available at</a:t>
            </a:r>
            <a:r>
              <a:rPr lang="en-US" altLang="en-US" sz="2400" dirty="0" smtClean="0"/>
              <a:t> </a:t>
            </a:r>
          </a:p>
          <a:p>
            <a:pPr lvl="1">
              <a:lnSpc>
                <a:spcPct val="90000"/>
              </a:lnSpc>
              <a:buFont typeface="Monotype Sorts"/>
              <a:buNone/>
            </a:pPr>
            <a:r>
              <a:rPr lang="en-US" altLang="en-US" sz="2400" dirty="0" smtClean="0"/>
              <a:t>		</a:t>
            </a:r>
            <a:r>
              <a:rPr lang="en-US" altLang="en-US" sz="2100" i="1" dirty="0" smtClean="0">
                <a:hlinkClick r:id="rId4"/>
              </a:rPr>
              <a:t>http://standards.ieee.org/about/sasb/patcom/materials.html</a:t>
            </a:r>
            <a:r>
              <a:rPr lang="en-US" altLang="en-US" sz="2100" i="1" dirty="0" smtClean="0"/>
              <a:t> </a:t>
            </a:r>
          </a:p>
        </p:txBody>
      </p:sp>
      <p:sp>
        <p:nvSpPr>
          <p:cNvPr id="9221" name="Rectangle 7"/>
          <p:cNvSpPr>
            <a:spLocks noChangeArrowheads="1"/>
          </p:cNvSpPr>
          <p:nvPr/>
        </p:nvSpPr>
        <p:spPr bwMode="auto">
          <a:xfrm>
            <a:off x="1295400" y="5181600"/>
            <a:ext cx="6781800" cy="116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dirty="0"/>
              <a:t>If you have questions, contact the IEEE-SA Standards Board Patent Committee Administrator at patcom@ieee.org or visit </a:t>
            </a:r>
            <a:r>
              <a:rPr lang="en-US" altLang="en-US" sz="1200" b="1" dirty="0">
                <a:hlinkClick r:id="rId5"/>
              </a:rPr>
              <a:t>http://</a:t>
            </a:r>
            <a:r>
              <a:rPr lang="en-US" altLang="en-US" sz="1200" b="1" dirty="0" smtClean="0">
                <a:hlinkClick r:id="rId5"/>
              </a:rPr>
              <a:t>standards.ieee.org/about/sasb/patcom/index.html</a:t>
            </a:r>
            <a:r>
              <a:rPr lang="en-US" altLang="en-US" sz="1200" b="1" dirty="0" smtClean="0"/>
              <a:t> </a:t>
            </a: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/>
              <a:buNone/>
            </a:pP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/>
              <a:buNone/>
            </a:pPr>
            <a:r>
              <a:rPr lang="en-US" altLang="en-US" sz="1200" b="1" dirty="0"/>
              <a:t>This slide set is available at </a:t>
            </a:r>
            <a:r>
              <a:rPr lang="en-US" altLang="en-US" sz="1200" b="1" dirty="0">
                <a:hlinkClick r:id="rId6"/>
              </a:rPr>
              <a:t>https://</a:t>
            </a:r>
            <a:r>
              <a:rPr lang="en-US" altLang="en-US" sz="1200" b="1" dirty="0" smtClean="0">
                <a:hlinkClick r:id="rId6"/>
              </a:rPr>
              <a:t>development.standards.ieee.org/myproject/Public/mytools/mob/slideset.ppt</a:t>
            </a:r>
            <a:r>
              <a:rPr lang="en-US" altLang="en-US" sz="1200" b="1" dirty="0" smtClean="0"/>
              <a:t> </a:t>
            </a:r>
            <a:endParaRPr lang="en-US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40523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F138EE4-3382-406F-9854-CB251A2B3E28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u="sng" smtClean="0"/>
              <a:t>Patent Related Links</a:t>
            </a:r>
            <a:endParaRPr lang="en-US" altLang="en-US" u="sng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76400"/>
            <a:ext cx="8991600" cy="3505200"/>
          </a:xfrm>
        </p:spPr>
        <p:txBody>
          <a:bodyPr/>
          <a:lstStyle/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cs typeface="Times New Roman" panose="02020603050405020304" pitchFamily="18" charset="0"/>
              </a:rPr>
              <a:t>	</a:t>
            </a:r>
            <a:r>
              <a:rPr lang="en-US" altLang="en-US" dirty="0" smtClean="0">
                <a:cs typeface="Times New Roman" panose="02020603050405020304" pitchFamily="18" charset="0"/>
              </a:rPr>
              <a:t>All participants should be familiar with their obligations under the IEEE-SA Policies &amp; Procedures for standards development.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	Patent Policy is stated in these sources: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dirty="0" smtClean="0"/>
              <a:t>		IEEE-SA Standards Boards Bylaws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900" dirty="0" smtClean="0"/>
              <a:t>		</a:t>
            </a:r>
            <a:r>
              <a:rPr lang="en-US" altLang="en-US" sz="1900" i="1" dirty="0" smtClean="0">
                <a:hlinkClick r:id="rId3"/>
              </a:rPr>
              <a:t>http://standards.ieee.org/guides/bylaws/sect6-7.html#6</a:t>
            </a:r>
            <a:r>
              <a:rPr lang="en-US" altLang="en-US" sz="1900" i="1" dirty="0" smtClean="0"/>
              <a:t>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dirty="0" smtClean="0"/>
              <a:t>		IEEE-SA Standards Board Operations Manual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/>
              <a:t>		</a:t>
            </a:r>
            <a:r>
              <a:rPr lang="en-US" altLang="en-US" sz="1900" i="1" dirty="0" smtClean="0">
                <a:hlinkClick r:id="rId4"/>
              </a:rPr>
              <a:t>http://standards.ieee.org/guides/opman/sect6.html#6.3</a:t>
            </a:r>
            <a:r>
              <a:rPr lang="en-US" altLang="en-US" sz="1900" i="1" dirty="0" smtClean="0"/>
              <a:t> </a:t>
            </a:r>
            <a:endParaRPr lang="en-US" altLang="en-US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	Material about the patent policy is available at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/>
              <a:t>		</a:t>
            </a:r>
            <a:r>
              <a:rPr lang="en-US" altLang="en-US" sz="1900" i="1" dirty="0" smtClean="0">
                <a:hlinkClick r:id="rId5"/>
              </a:rPr>
              <a:t>http://standards.ieee.org/board/pat/pat-material.html</a:t>
            </a:r>
            <a:r>
              <a:rPr lang="en-US" altLang="en-US" sz="1900" i="1" dirty="0" smtClean="0"/>
              <a:t> 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295400" y="5273675"/>
            <a:ext cx="6781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http://standards.ieee.org/board/pat/index.html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charset="2"/>
              <a:buNone/>
            </a:pPr>
            <a:endParaRPr lang="en-US" altLang="en-US" sz="1200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charset="2"/>
              <a:buNone/>
            </a:pPr>
            <a:r>
              <a:rPr lang="en-US" altLang="en-US" sz="1200" dirty="0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at http://standards.ieee.org/board/pat/pat-slideset.ppt </a:t>
            </a:r>
          </a:p>
        </p:txBody>
      </p:sp>
      <p:sp>
        <p:nvSpPr>
          <p:cNvPr id="92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92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July 2015 </a:t>
            </a:r>
          </a:p>
        </p:txBody>
      </p:sp>
    </p:spTree>
    <p:extLst>
      <p:ext uri="{BB962C8B-B14F-4D97-AF65-F5344CB8AC3E}">
        <p14:creationId xmlns:p14="http://schemas.microsoft.com/office/powerpoint/2010/main" val="325917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Current IEEE-SA Rules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altLang="en-US" sz="1800" dirty="0" smtClean="0"/>
              <a:t>The current version of the IEEE-SA Standards Board Bylaws is available at: </a:t>
            </a:r>
            <a:endParaRPr lang="en-GB" altLang="en-US" sz="1800" dirty="0" smtClean="0"/>
          </a:p>
          <a:p>
            <a:r>
              <a:rPr lang="en-US" altLang="en-US" sz="1600" dirty="0" smtClean="0">
                <a:hlinkClick r:id="rId2"/>
              </a:rPr>
              <a:t>http://standards.ieee.org/develop/policies/bylaws/index.html</a:t>
            </a:r>
            <a:r>
              <a:rPr lang="en-US" altLang="en-US" sz="1600" dirty="0" smtClean="0"/>
              <a:t> (HTML version) </a:t>
            </a:r>
            <a:endParaRPr lang="en-GB" altLang="en-US" sz="1600" dirty="0" smtClean="0"/>
          </a:p>
          <a:p>
            <a:r>
              <a:rPr lang="en-US" altLang="en-US" sz="1600" dirty="0" smtClean="0">
                <a:hlinkClick r:id="rId3"/>
              </a:rPr>
              <a:t>http://standards.ieee.org/develop/policies/bylaws/sb_bylaws.pdf</a:t>
            </a:r>
            <a:r>
              <a:rPr lang="en-US" altLang="en-US" sz="1600" dirty="0" smtClean="0"/>
              <a:t> (PDF version) </a:t>
            </a:r>
            <a:endParaRPr lang="en-GB" altLang="en-US" sz="1600" dirty="0" smtClean="0"/>
          </a:p>
          <a:p>
            <a:pPr>
              <a:buFontTx/>
              <a:buNone/>
            </a:pPr>
            <a:endParaRPr lang="en-GB" altLang="en-US" sz="1800" dirty="0" smtClean="0"/>
          </a:p>
          <a:p>
            <a:r>
              <a:rPr lang="en-US" altLang="en-US" sz="1800" dirty="0" smtClean="0"/>
              <a:t>The current version of the IEEE-SA Standards Board Operations Manual is available at: </a:t>
            </a:r>
            <a:endParaRPr lang="en-GB" altLang="en-US" sz="1800" dirty="0" smtClean="0"/>
          </a:p>
          <a:p>
            <a:r>
              <a:rPr lang="en-US" altLang="en-US" sz="1600" dirty="0" smtClean="0">
                <a:hlinkClick r:id="rId4"/>
              </a:rPr>
              <a:t>http://standards.ieee.org/develop/policies/opman/index.html</a:t>
            </a:r>
            <a:r>
              <a:rPr lang="en-US" altLang="en-US" sz="1600" dirty="0" smtClean="0"/>
              <a:t> (HTML version) </a:t>
            </a:r>
            <a:endParaRPr lang="en-GB" altLang="en-US" sz="1600" dirty="0" smtClean="0"/>
          </a:p>
          <a:p>
            <a:r>
              <a:rPr lang="en-US" altLang="en-US" sz="1600" dirty="0" smtClean="0">
                <a:hlinkClick r:id="rId5"/>
              </a:rPr>
              <a:t>http://standards.ieee.org/develop/policies/opman/sb_om.pdf</a:t>
            </a:r>
            <a:r>
              <a:rPr lang="en-US" altLang="en-US" sz="1600" dirty="0" smtClean="0"/>
              <a:t> (PDF version) </a:t>
            </a:r>
            <a:endParaRPr lang="en-GB" altLang="en-US" sz="1600" dirty="0" smtClean="0"/>
          </a:p>
          <a:p>
            <a:endParaRPr lang="en-GB" altLang="en-US" sz="1800" dirty="0" smtClean="0"/>
          </a:p>
          <a:p>
            <a:r>
              <a:rPr lang="en-US" altLang="en-US" sz="1800" dirty="0" smtClean="0"/>
              <a:t>The text of the changes made to these documents (approved by SASB/BOG in 2014) can be found at: </a:t>
            </a:r>
            <a:endParaRPr lang="en-GB" altLang="en-US" sz="1800" dirty="0" smtClean="0"/>
          </a:p>
          <a:p>
            <a:r>
              <a:rPr lang="en-US" altLang="en-US" sz="1600" dirty="0" smtClean="0">
                <a:hlinkClick r:id="rId6"/>
              </a:rPr>
              <a:t>http://standards.ieee.org/develop/policies/policy_rev.pdf</a:t>
            </a:r>
            <a:endParaRPr lang="en-GB" altLang="en-US" sz="1600" dirty="0" smtClean="0"/>
          </a:p>
          <a:p>
            <a:pPr>
              <a:buFontTx/>
              <a:buNone/>
            </a:pPr>
            <a:endParaRPr lang="en-GB" altLang="en-US" sz="1600" dirty="0" smtClean="0"/>
          </a:p>
          <a:p>
            <a:r>
              <a:rPr lang="en-US" altLang="en-US" sz="1800" dirty="0" smtClean="0"/>
              <a:t>Please read through these changes so that you are familiar with the current P&amp;P.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958A1160-7BF1-4532-B5E1-5B308F4EC5B3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1229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July 2015 </a:t>
            </a:r>
          </a:p>
        </p:txBody>
      </p:sp>
    </p:spTree>
    <p:extLst>
      <p:ext uri="{BB962C8B-B14F-4D97-AF65-F5344CB8AC3E}">
        <p14:creationId xmlns:p14="http://schemas.microsoft.com/office/powerpoint/2010/main" val="407323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43894</TotalTime>
  <Words>2728</Words>
  <Application>Microsoft Office PowerPoint</Application>
  <PresentationFormat>On-screen Show (4:3)</PresentationFormat>
  <Paragraphs>734</Paragraphs>
  <Slides>55</Slides>
  <Notes>26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3" baseType="lpstr">
      <vt:lpstr>MS PGothic</vt:lpstr>
      <vt:lpstr>MS PGothic</vt:lpstr>
      <vt:lpstr>Arial</vt:lpstr>
      <vt:lpstr>Helvetica</vt:lpstr>
      <vt:lpstr>Monotype Sorts</vt:lpstr>
      <vt:lpstr>Times New Roman</vt:lpstr>
      <vt:lpstr>802-11-Submission</vt:lpstr>
      <vt:lpstr>Document</vt:lpstr>
      <vt:lpstr>NGP SG July Agenda</vt:lpstr>
      <vt:lpstr>IEEE 802.11 Next Generation Positioning  Study Group</vt:lpstr>
      <vt:lpstr>PowerPoint Presentation</vt:lpstr>
      <vt:lpstr>Attendance, Voting &amp; Document Status</vt:lpstr>
      <vt:lpstr>Logistics</vt:lpstr>
      <vt:lpstr>Guidelines for IEEE-SA Meetings</vt:lpstr>
      <vt:lpstr>Patent Related Links</vt:lpstr>
      <vt:lpstr>Patent Related Links</vt:lpstr>
      <vt:lpstr>Current IEEE-SA Rules</vt:lpstr>
      <vt:lpstr>Current IEEE 802 Procedures </vt:lpstr>
      <vt:lpstr>PowerPoint Presentation</vt:lpstr>
      <vt:lpstr>Reminder of SG rules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Approval of previous meeting minutes</vt:lpstr>
      <vt:lpstr>Presentations</vt:lpstr>
      <vt:lpstr>Motions on submission 561</vt:lpstr>
      <vt:lpstr>Motions on submission 561</vt:lpstr>
      <vt:lpstr>Remainder to do attendance</vt:lpstr>
      <vt:lpstr>Recess</vt:lpstr>
      <vt:lpstr>PowerPoint Presentation</vt:lpstr>
      <vt:lpstr>PowerPoint Presentation</vt:lpstr>
      <vt:lpstr>CSD/PAR feedback review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Presentations</vt:lpstr>
      <vt:lpstr>Attendance remainder</vt:lpstr>
      <vt:lpstr>Recess</vt:lpstr>
      <vt:lpstr>PowerPoint Presentation</vt:lpstr>
      <vt:lpstr>PowerPoint Presentation</vt:lpstr>
      <vt:lpstr>PowerPoint Presentation</vt:lpstr>
      <vt:lpstr>Presentations</vt:lpstr>
      <vt:lpstr>PowerPoint Presentation</vt:lpstr>
      <vt:lpstr>Study Group Extension Motion</vt:lpstr>
      <vt:lpstr>PowerPoint Presentation</vt:lpstr>
      <vt:lpstr>PowerPoint Presentation</vt:lpstr>
      <vt:lpstr>PowerPoint Presentation</vt:lpstr>
      <vt:lpstr>PowerPoint Presentation</vt:lpstr>
      <vt:lpstr>Remainder to do attendance</vt:lpstr>
      <vt:lpstr>AOB?</vt:lpstr>
      <vt:lpstr>Adjourned</vt:lpstr>
      <vt:lpstr>Backup</vt:lpstr>
      <vt:lpstr>PowerPoint Presentation</vt:lpstr>
      <vt:lpstr>Some history</vt:lpstr>
      <vt:lpstr>Motion to release of PAR and CSD to WG approval</vt:lpstr>
      <vt:lpstr>Motions and strawpolls as needed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SG January 2015 Agenda`</dc:title>
  <dc:subject/>
  <dc:creator>Jonathan Segev</dc:creator>
  <cp:keywords/>
  <dc:description/>
  <cp:lastModifiedBy>Segev, Jonathan</cp:lastModifiedBy>
  <cp:revision>1556</cp:revision>
  <cp:lastPrinted>2014-11-04T15:04:57Z</cp:lastPrinted>
  <dcterms:created xsi:type="dcterms:W3CDTF">2007-04-17T18:10:23Z</dcterms:created>
  <dcterms:modified xsi:type="dcterms:W3CDTF">2015-07-15T16:01:09Z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</Properties>
</file>