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73" r:id="rId24"/>
    <p:sldId id="510" r:id="rId25"/>
    <p:sldId id="511" r:id="rId26"/>
    <p:sldId id="476" r:id="rId27"/>
    <p:sldId id="477" r:id="rId28"/>
    <p:sldId id="440" r:id="rId29"/>
    <p:sldId id="475" r:id="rId30"/>
    <p:sldId id="452" r:id="rId31"/>
    <p:sldId id="495" r:id="rId32"/>
    <p:sldId id="515" r:id="rId33"/>
    <p:sldId id="514" r:id="rId34"/>
    <p:sldId id="517" r:id="rId35"/>
    <p:sldId id="516" r:id="rId36"/>
    <p:sldId id="499" r:id="rId37"/>
    <p:sldId id="506" r:id="rId38"/>
    <p:sldId id="507" r:id="rId39"/>
    <p:sldId id="508" r:id="rId40"/>
    <p:sldId id="505" r:id="rId41"/>
    <p:sldId id="500" r:id="rId42"/>
    <p:sldId id="501" r:id="rId43"/>
    <p:sldId id="502" r:id="rId44"/>
    <p:sldId id="503" r:id="rId45"/>
    <p:sldId id="512" r:id="rId46"/>
    <p:sldId id="474" r:id="rId47"/>
    <p:sldId id="437" r:id="rId48"/>
    <p:sldId id="438" r:id="rId49"/>
    <p:sldId id="509" r:id="rId50"/>
    <p:sldId id="468" r:id="rId51"/>
    <p:sldId id="469" r:id="rId52"/>
    <p:sldId id="497" r:id="rId53"/>
    <p:sldId id="471" r:id="rId54"/>
    <p:sldId id="513" r:id="rId55"/>
    <p:sldId id="470" r:id="rId56"/>
    <p:sldId id="491" r:id="rId57"/>
    <p:sldId id="490" r:id="rId5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Slot # 1" id="{0D0A01B1-94C3-4827-AD70-68E3B663E205}">
          <p14:sldIdLst>
            <p14:sldId id="324"/>
            <p14:sldId id="431"/>
            <p14:sldId id="439"/>
            <p14:sldId id="414"/>
            <p14:sldId id="466"/>
            <p14:sldId id="472"/>
            <p14:sldId id="473"/>
            <p14:sldId id="510"/>
            <p14:sldId id="511"/>
            <p14:sldId id="476"/>
            <p14:sldId id="477"/>
          </p14:sldIdLst>
        </p14:section>
        <p14:section name="slot # 2" id="{9FF98140-4C1B-4383-ADB2-DBEA75783455}">
          <p14:sldIdLst>
            <p14:sldId id="440"/>
            <p14:sldId id="475"/>
            <p14:sldId id="452"/>
            <p14:sldId id="495"/>
            <p14:sldId id="515"/>
            <p14:sldId id="514"/>
            <p14:sldId id="517"/>
            <p14:sldId id="516"/>
          </p14:sldIdLst>
        </p14:section>
        <p14:section name="Slot # 3" id="{60FA5EE1-DE1B-4356-9B5B-216ACEB41BD9}">
          <p14:sldIdLst>
            <p14:sldId id="499"/>
            <p14:sldId id="506"/>
            <p14:sldId id="507"/>
            <p14:sldId id="508"/>
          </p14:sldIdLst>
        </p14:section>
        <p14:section name="slot # 4" id="{997EA274-D484-43CD-BC35-1CCBB34C8B1F}">
          <p14:sldIdLst>
            <p14:sldId id="505"/>
            <p14:sldId id="500"/>
            <p14:sldId id="501"/>
            <p14:sldId id="502"/>
            <p14:sldId id="503"/>
            <p14:sldId id="512"/>
            <p14:sldId id="474"/>
            <p14:sldId id="437"/>
            <p14:sldId id="438"/>
            <p14:sldId id="509"/>
            <p14:sldId id="468"/>
            <p14:sldId id="469"/>
            <p14:sldId id="497"/>
            <p14:sldId id="471"/>
            <p14:sldId id="513"/>
            <p14:sldId id="470"/>
            <p14:sldId id="491"/>
            <p14:sldId id="490"/>
          </p14:sldIdLst>
        </p14:section>
        <p14:section name="Motions" id="{2AC6200A-91BF-4285-9E04-9CF49F7940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2" autoAdjust="0"/>
    <p:restoredTop sz="94660"/>
  </p:normalViewPr>
  <p:slideViewPr>
    <p:cSldViewPr>
      <p:cViewPr varScale="1">
        <p:scale>
          <a:sx n="71" d="100"/>
          <a:sy n="71" d="100"/>
        </p:scale>
        <p:origin x="155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212" y="-259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322414352"/>
        <c:axId val="322417488"/>
        <c:axId val="0"/>
      </c:bar3DChart>
      <c:catAx>
        <c:axId val="32241435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322417488"/>
        <c:crosses val="autoZero"/>
        <c:auto val="1"/>
        <c:lblAlgn val="ctr"/>
        <c:lblOffset val="100"/>
        <c:tickLblSkip val="3"/>
        <c:tickMarkSkip val="1"/>
        <c:noMultiLvlLbl val="0"/>
      </c:catAx>
      <c:valAx>
        <c:axId val="322417488"/>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32241435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28</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p:txBody>
          <a:bodyPr/>
          <a:lstStyle/>
          <a:p>
            <a:pPr>
              <a:defRPr/>
            </a:pPr>
            <a:r>
              <a:rPr lang="en-US" smtClean="0"/>
              <a:t>May </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31</a:t>
            </a:fld>
            <a:endParaRPr lang="en-US" altLang="en-US"/>
          </a:p>
        </p:txBody>
      </p:sp>
    </p:spTree>
    <p:extLst>
      <p:ext uri="{BB962C8B-B14F-4D97-AF65-F5344CB8AC3E}">
        <p14:creationId xmlns:p14="http://schemas.microsoft.com/office/powerpoint/2010/main" val="1851060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p:txBody>
          <a:bodyPr/>
          <a:lstStyle/>
          <a:p>
            <a:pPr>
              <a:defRPr/>
            </a:pPr>
            <a:r>
              <a:rPr lang="en-US" smtClean="0"/>
              <a:t>May </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32</a:t>
            </a:fld>
            <a:endParaRPr lang="en-US" altLang="en-US"/>
          </a:p>
        </p:txBody>
      </p:sp>
    </p:spTree>
    <p:extLst>
      <p:ext uri="{BB962C8B-B14F-4D97-AF65-F5344CB8AC3E}">
        <p14:creationId xmlns:p14="http://schemas.microsoft.com/office/powerpoint/2010/main" val="796594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802.11-15/0513r3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8F9DAA82-BCFA-43C4-A20D-4A7FB81629FF}" type="slidenum">
              <a:rPr lang="en-US" altLang="en-US" smtClean="0"/>
              <a:pPr/>
              <a:t>33</a:t>
            </a:fld>
            <a:endParaRPr lang="en-US" altLang="en-US" smtClean="0"/>
          </a:p>
        </p:txBody>
      </p:sp>
    </p:spTree>
    <p:extLst>
      <p:ext uri="{BB962C8B-B14F-4D97-AF65-F5344CB8AC3E}">
        <p14:creationId xmlns:p14="http://schemas.microsoft.com/office/powerpoint/2010/main" val="787552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14425" y="703263"/>
            <a:ext cx="4629150" cy="34734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802.11-15/0513r3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2015</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7415"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6ACDDC85-B01E-450C-B910-0EC4EEDC110B}" type="slidenum">
              <a:rPr lang="en-US" altLang="en-US" smtClean="0"/>
              <a:pPr/>
              <a:t>34</a:t>
            </a:fld>
            <a:endParaRPr lang="en-US" altLang="en-US" smtClean="0"/>
          </a:p>
        </p:txBody>
      </p:sp>
    </p:spTree>
    <p:extLst>
      <p:ext uri="{BB962C8B-B14F-4D97-AF65-F5344CB8AC3E}">
        <p14:creationId xmlns:p14="http://schemas.microsoft.com/office/powerpoint/2010/main" val="3156607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802.11-15/0513r3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Page </a:t>
            </a:r>
            <a:fld id="{8F9DAA82-BCFA-43C4-A20D-4A7FB81629FF}" type="slidenum">
              <a:rPr lang="en-US" altLang="en-US" smtClean="0"/>
              <a:pPr/>
              <a:t>35</a:t>
            </a:fld>
            <a:endParaRPr lang="en-US" altLang="en-US" smtClean="0"/>
          </a:p>
        </p:txBody>
      </p:sp>
    </p:spTree>
    <p:extLst>
      <p:ext uri="{BB962C8B-B14F-4D97-AF65-F5344CB8AC3E}">
        <p14:creationId xmlns:p14="http://schemas.microsoft.com/office/powerpoint/2010/main" val="29778966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36</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15629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40</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987571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701675"/>
            <a:ext cx="4625975" cy="3468688"/>
          </a:xfrm>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37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DA101E8-EA3F-4B99-90C1-1B626CB46BA1}" type="slidenum">
              <a:rPr lang="en-US" altLang="en-US"/>
              <a:pPr/>
              <a:t>44</a:t>
            </a:fld>
            <a:endParaRPr lang="en-US" altLang="en-US"/>
          </a:p>
        </p:txBody>
      </p:sp>
    </p:spTree>
    <p:extLst>
      <p:ext uri="{BB962C8B-B14F-4D97-AF65-F5344CB8AC3E}">
        <p14:creationId xmlns:p14="http://schemas.microsoft.com/office/powerpoint/2010/main" val="512845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54113" y="701675"/>
            <a:ext cx="4625975" cy="3468688"/>
          </a:xfrm>
          <a:ln/>
        </p:spPr>
      </p:sp>
      <p:sp>
        <p:nvSpPr>
          <p:cNvPr id="17411" name="Notes Placeholder 2"/>
          <p:cNvSpPr>
            <a:spLocks noGrp="1"/>
          </p:cNvSpPr>
          <p:nvPr>
            <p:ph type="body" idx="1"/>
          </p:nvPr>
        </p:nvSpPr>
        <p:spPr>
          <a:noFill/>
          <a:ln/>
        </p:spPr>
        <p:txBody>
          <a:bodyPr/>
          <a:lstStyle/>
          <a:p>
            <a:endParaRPr lang="en-US" smtClean="0"/>
          </a:p>
        </p:txBody>
      </p:sp>
      <p:sp>
        <p:nvSpPr>
          <p:cNvPr id="17412" name="Header Placeholder 3"/>
          <p:cNvSpPr>
            <a:spLocks noGrp="1"/>
          </p:cNvSpPr>
          <p:nvPr>
            <p:ph type="hdr" sz="quarter"/>
          </p:nvPr>
        </p:nvSpPr>
        <p:spPr>
          <a:noFill/>
        </p:spPr>
        <p:txBody>
          <a:bodyPr/>
          <a:lstStyle/>
          <a:p>
            <a:r>
              <a:rPr lang="en-US" smtClean="0"/>
              <a:t>doc.: IEEE 802.11-11/0xxxr0</a:t>
            </a:r>
          </a:p>
        </p:txBody>
      </p:sp>
      <p:sp>
        <p:nvSpPr>
          <p:cNvPr id="17413" name="Date Placeholder 4"/>
          <p:cNvSpPr>
            <a:spLocks noGrp="1"/>
          </p:cNvSpPr>
          <p:nvPr>
            <p:ph type="dt" sz="quarter" idx="1"/>
          </p:nvPr>
        </p:nvSpPr>
        <p:spPr>
          <a:noFill/>
        </p:spPr>
        <p:txBody>
          <a:bodyPr/>
          <a:lstStyle/>
          <a:p>
            <a:r>
              <a:rPr lang="en-US" smtClean="0"/>
              <a:t>November 2011</a:t>
            </a:r>
          </a:p>
        </p:txBody>
      </p:sp>
      <p:sp>
        <p:nvSpPr>
          <p:cNvPr id="17414" name="Footer Placeholder 5"/>
          <p:cNvSpPr>
            <a:spLocks noGrp="1"/>
          </p:cNvSpPr>
          <p:nvPr>
            <p:ph type="ftr" sz="quarter" idx="4"/>
          </p:nvPr>
        </p:nvSpPr>
        <p:spPr>
          <a:noFill/>
        </p:spPr>
        <p:txBody>
          <a:bodyPr/>
          <a:lstStyle/>
          <a:p>
            <a:pPr lvl="4"/>
            <a:r>
              <a:rPr lang="en-US" smtClean="0"/>
              <a:t>Osama Aboul-Magd (Samsung)</a:t>
            </a:r>
          </a:p>
        </p:txBody>
      </p:sp>
      <p:sp>
        <p:nvSpPr>
          <p:cNvPr id="17415" name="Slide Number Placeholder 6"/>
          <p:cNvSpPr>
            <a:spLocks noGrp="1"/>
          </p:cNvSpPr>
          <p:nvPr>
            <p:ph type="sldNum" sz="quarter" idx="5"/>
          </p:nvPr>
        </p:nvSpPr>
        <p:spPr>
          <a:noFill/>
        </p:spPr>
        <p:txBody>
          <a:bodyPr/>
          <a:lstStyle/>
          <a:p>
            <a:r>
              <a:rPr lang="en-US" smtClean="0"/>
              <a:t>Page </a:t>
            </a:r>
            <a:fld id="{B3F56AF8-3022-4909-9742-70455232F6CE}" type="slidenum">
              <a:rPr lang="en-US" smtClean="0"/>
              <a:pPr/>
              <a:t>45</a:t>
            </a:fld>
            <a:endParaRPr lang="en-US" smtClean="0"/>
          </a:p>
        </p:txBody>
      </p:sp>
    </p:spTree>
    <p:extLst>
      <p:ext uri="{BB962C8B-B14F-4D97-AF65-F5344CB8AC3E}">
        <p14:creationId xmlns:p14="http://schemas.microsoft.com/office/powerpoint/2010/main" val="14418685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47</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48</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49</a:t>
            </a:fld>
            <a:endParaRPr lang="en-US" altLang="en-US"/>
          </a:p>
        </p:txBody>
      </p:sp>
    </p:spTree>
    <p:extLst>
      <p:ext uri="{BB962C8B-B14F-4D97-AF65-F5344CB8AC3E}">
        <p14:creationId xmlns:p14="http://schemas.microsoft.com/office/powerpoint/2010/main" val="10558118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4113" y="701675"/>
            <a:ext cx="4625975" cy="34686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47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02FF6C7-43AB-471A-BC74-E20EA4AED205}" type="slidenum">
              <a:rPr lang="en-US" altLang="en-US"/>
              <a:pPr/>
              <a:t>54</a:t>
            </a:fld>
            <a:endParaRPr lang="en-US" altLang="en-US"/>
          </a:p>
        </p:txBody>
      </p:sp>
    </p:spTree>
    <p:extLst>
      <p:ext uri="{BB962C8B-B14F-4D97-AF65-F5344CB8AC3E}">
        <p14:creationId xmlns:p14="http://schemas.microsoft.com/office/powerpoint/2010/main" val="1946736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July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July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July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38609" cy="276999"/>
          </a:xfrm>
        </p:spPr>
        <p:txBody>
          <a:bodyPr/>
          <a:lstStyle>
            <a:lvl1pPr>
              <a:defRPr/>
            </a:lvl1pPr>
          </a:lstStyle>
          <a:p>
            <a:pPr>
              <a:defRPr/>
            </a:pPr>
            <a:r>
              <a:rPr lang="en-US" dirty="0" smtClean="0"/>
              <a:t>July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002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July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802.11-15/0752r3</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75-00-0ngp-vancouver-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675-00-0ngp-vancouver-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July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07-13-2015</a:t>
            </a:r>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94"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2807079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solidFill>
                      <a:schemeClr val="accent6">
                        <a:lumMod val="20000"/>
                        <a:lumOff val="80000"/>
                      </a:schemeClr>
                    </a:solidFill>
                  </a:tcPr>
                </a:tc>
                <a:tc>
                  <a:txBody>
                    <a:bodyPr/>
                    <a:lstStyle/>
                    <a:p>
                      <a:pPr algn="ctr"/>
                      <a:endParaRPr lang="en-US" sz="1800" dirty="0"/>
                    </a:p>
                  </a:txBody>
                  <a:tcPr marT="45746" marB="45746">
                    <a:solidFill>
                      <a:schemeClr val="accent6">
                        <a:lumMod val="20000"/>
                        <a:lumOff val="80000"/>
                      </a:schemeClr>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solidFill>
                      <a:schemeClr val="accent6">
                        <a:lumMod val="20000"/>
                        <a:lumOff val="80000"/>
                      </a:schemeClr>
                    </a:solidFill>
                  </a:tcPr>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11-15-0675-ngp</a:t>
            </a:r>
            <a:r>
              <a:rPr lang="en-US" altLang="en-US" sz="2000" dirty="0" smtClean="0"/>
              <a:t>).  </a:t>
            </a:r>
          </a:p>
          <a:p>
            <a:pPr algn="just">
              <a:spcBef>
                <a:spcPct val="20000"/>
              </a:spcBef>
              <a:buFontTx/>
              <a:buChar char="•"/>
            </a:pPr>
            <a:r>
              <a:rPr lang="en-US" altLang="en-US" sz="2000" dirty="0" smtClean="0"/>
              <a:t>Resolve PAR and CSD comments.</a:t>
            </a:r>
          </a:p>
          <a:p>
            <a:pPr algn="just">
              <a:spcBef>
                <a:spcPct val="20000"/>
              </a:spcBef>
              <a:buFontTx/>
              <a:buChar char="•"/>
            </a:pPr>
            <a:r>
              <a:rPr lang="en-US" altLang="en-US" sz="2000" dirty="0" smtClean="0"/>
              <a:t>Approve modified PAR and CSD for WG motion.</a:t>
            </a:r>
          </a:p>
          <a:p>
            <a:pPr algn="just">
              <a:spcBef>
                <a:spcPct val="20000"/>
              </a:spcBef>
              <a:buFontTx/>
              <a:buChar char="•"/>
            </a:pPr>
            <a:r>
              <a:rPr lang="en-US" altLang="en-US" sz="2000" dirty="0" smtClean="0"/>
              <a:t>Presentations to inform the SG:</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Channel models </a:t>
            </a:r>
          </a:p>
          <a:p>
            <a:pPr lvl="1" algn="just">
              <a:spcBef>
                <a:spcPct val="20000"/>
              </a:spcBef>
              <a:buFontTx/>
              <a:buChar char="•"/>
            </a:pPr>
            <a:r>
              <a:rPr lang="en-US" altLang="en-US" sz="1800" dirty="0" smtClean="0"/>
              <a:t>Review TG process </a:t>
            </a:r>
          </a:p>
          <a:p>
            <a:pPr algn="just">
              <a:spcBef>
                <a:spcPct val="20000"/>
              </a:spcBef>
              <a:buFontTx/>
              <a:buChar char="•"/>
            </a:pPr>
            <a:r>
              <a:rPr lang="en-US" altLang="en-US" sz="2000" dirty="0" smtClean="0"/>
              <a:t>Study group extension.</a:t>
            </a:r>
          </a:p>
          <a:p>
            <a:pPr algn="just">
              <a:spcBef>
                <a:spcPct val="20000"/>
              </a:spcBef>
              <a:buFontTx/>
              <a:buChar char="•"/>
            </a:pPr>
            <a:r>
              <a:rPr lang="en-US" altLang="en-US" sz="2000" dirty="0" smtClean="0"/>
              <a:t>Schedule teleconference times as needed.</a:t>
            </a:r>
          </a:p>
          <a:p>
            <a:pPr algn="just">
              <a:spcBef>
                <a:spcPct val="20000"/>
              </a:spcBef>
              <a:buFontTx/>
              <a:buChar char="•"/>
            </a:pPr>
            <a:endParaRPr lang="en-US" altLang="en-US" sz="2000" dirty="0" smtClean="0"/>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167141507"/>
              </p:ext>
            </p:extLst>
          </p:nvPr>
        </p:nvGraphicFramePr>
        <p:xfrm>
          <a:off x="381000" y="1371601"/>
          <a:ext cx="8458200" cy="4718430"/>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July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WG</a:t>
                      </a:r>
                      <a:r>
                        <a:rPr lang="en-US" sz="1400" kern="1200" baseline="0" dirty="0" smtClean="0">
                          <a:solidFill>
                            <a:schemeClr val="dk1"/>
                          </a:solidFill>
                          <a:latin typeface="+mn-lt"/>
                          <a:ea typeface="+mn-ea"/>
                          <a:cs typeface="+mn-cs"/>
                        </a:rPr>
                        <a:t> approved PAR</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approved CSD</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dirty="0" smtClean="0"/>
                        <a:t>Juan Carlos</a:t>
                      </a:r>
                    </a:p>
                  </a:txBody>
                  <a:tcPr marT="45712" marB="45712"/>
                </a:tc>
                <a:tc>
                  <a:txBody>
                    <a:bodyPr/>
                    <a:lstStyle/>
                    <a:p>
                      <a:r>
                        <a:rPr lang="en-US" sz="1400" dirty="0" smtClean="0"/>
                        <a:t>Privacy ECSG overview</a:t>
                      </a:r>
                      <a:endParaRPr lang="en-US" sz="1400" dirty="0"/>
                    </a:p>
                  </a:txBody>
                  <a:tcPr marT="45712" marB="45712"/>
                </a:tc>
                <a:tc>
                  <a:txBody>
                    <a:bodyPr/>
                    <a:lstStyle/>
                    <a:p>
                      <a:r>
                        <a:rPr lang="en-US" sz="1400" dirty="0" smtClean="0"/>
                        <a:t>Privacy</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11-15/0834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11-15-0784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Sabita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Nahata</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Simulation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results using 11n channel model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Channel model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11-15-848</a:t>
                      </a:r>
                      <a:endParaRPr lang="en-US" sz="1400" dirty="0"/>
                    </a:p>
                  </a:txBody>
                  <a:tcPr marT="45712" marB="45712"/>
                </a:tc>
                <a:tc>
                  <a:txBody>
                    <a:bodyPr/>
                    <a:lstStyle/>
                    <a:p>
                      <a:r>
                        <a:rPr lang="en-US" sz="1400" dirty="0" smtClean="0"/>
                        <a:t>Chao Chun</a:t>
                      </a:r>
                    </a:p>
                  </a:txBody>
                  <a:tcPr marT="45712" marB="45712"/>
                </a:tc>
                <a:tc>
                  <a:txBody>
                    <a:bodyPr/>
                    <a:lstStyle/>
                    <a:p>
                      <a:r>
                        <a:rPr lang="en-US" sz="1400" dirty="0" smtClean="0"/>
                        <a:t>NGP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r>
                        <a:rPr lang="en-US" sz="1400" dirty="0" smtClean="0"/>
                        <a:t>11-15-838</a:t>
                      </a:r>
                      <a:endParaRPr lang="en-US" sz="1400" dirty="0"/>
                    </a:p>
                  </a:txBody>
                  <a:tcPr marT="45712" marB="45712"/>
                </a:tc>
                <a:tc>
                  <a:txBody>
                    <a:bodyPr/>
                    <a:lstStyle/>
                    <a:p>
                      <a:r>
                        <a:rPr lang="en-US" sz="1400" dirty="0" smtClean="0"/>
                        <a:t>Yasantha Rajakarunanayake</a:t>
                      </a:r>
                    </a:p>
                  </a:txBody>
                  <a:tcPr marT="45712" marB="45712"/>
                </a:tc>
                <a:tc>
                  <a:txBody>
                    <a:bodyPr/>
                    <a:lstStyle/>
                    <a:p>
                      <a:r>
                        <a:rPr lang="en-US" sz="1400" dirty="0" smtClean="0"/>
                        <a:t>NGP AOA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r>
                        <a:rPr lang="en-US" sz="1400" dirty="0" smtClean="0"/>
                        <a:t>11-15-820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Dang </a:t>
                      </a:r>
                      <a:r>
                        <a:rPr lang="en-US" sz="1400" kern="1200" dirty="0" err="1" smtClean="0">
                          <a:solidFill>
                            <a:schemeClr val="dk1"/>
                          </a:solidFill>
                          <a:latin typeface="+mn-lt"/>
                          <a:ea typeface="+mn-ea"/>
                          <a:cs typeface="+mn-cs"/>
                        </a:rPr>
                        <a:t>Meimei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home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Kona, Hawaii</a:t>
            </a:r>
          </a:p>
          <a:p>
            <a:pPr algn="ctr">
              <a:lnSpc>
                <a:spcPct val="90000"/>
              </a:lnSpc>
              <a:buFontTx/>
              <a:buNone/>
            </a:pPr>
            <a:r>
              <a:rPr lang="en-US" altLang="en-US" sz="3000" dirty="0" smtClean="0">
                <a:cs typeface="Times New Roman" panose="02020603050405020304" pitchFamily="18" charset="0"/>
              </a:rPr>
              <a:t>July 12</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-17</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James Wang (stand in) (</a:t>
            </a:r>
            <a:r>
              <a:rPr lang="en-US" altLang="en-US" sz="1600" b="0" dirty="0" err="1" smtClean="0">
                <a:cs typeface="Times New Roman" panose="02020603050405020304" pitchFamily="18" charset="0"/>
              </a:rPr>
              <a:t>MediaTek</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0027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previous meeting minutes (2min)</a:t>
            </a:r>
          </a:p>
          <a:p>
            <a:pPr algn="just">
              <a:spcBef>
                <a:spcPct val="20000"/>
              </a:spcBef>
              <a:buFontTx/>
              <a:buChar char="•"/>
            </a:pPr>
            <a:r>
              <a:rPr lang="en-US" altLang="en-US" sz="2400" b="1" strike="sngStrike" dirty="0" smtClean="0"/>
              <a:t>Review any PAR or CSD comments received by this time (as needed)</a:t>
            </a:r>
            <a:r>
              <a:rPr lang="en-US" altLang="en-US" sz="2400" b="1" dirty="0" smtClean="0"/>
              <a:t> – no early </a:t>
            </a:r>
            <a:r>
              <a:rPr lang="en-US" altLang="en-US" sz="2400" b="1" smtClean="0"/>
              <a:t>comments received.</a:t>
            </a:r>
            <a:endParaRPr lang="en-US" altLang="en-US" sz="2400" b="1" dirty="0" smtClean="0"/>
          </a:p>
          <a:p>
            <a:pPr algn="just">
              <a:spcBef>
                <a:spcPct val="20000"/>
              </a:spcBef>
              <a:buFontTx/>
              <a:buChar char="•"/>
            </a:pPr>
            <a:r>
              <a:rPr lang="en-US" altLang="en-US" sz="2400" b="1" dirty="0" smtClean="0"/>
              <a:t>Privacy ECSG overview (30min)</a:t>
            </a:r>
          </a:p>
          <a:p>
            <a:pPr algn="just">
              <a:spcBef>
                <a:spcPct val="20000"/>
              </a:spcBef>
              <a:buFontTx/>
              <a:buChar char="•"/>
            </a:pPr>
            <a:r>
              <a:rPr lang="en-US" altLang="en-US" sz="2400" b="1" dirty="0" smtClean="0"/>
              <a:t>Review use case related submissions (CID 561, 834) (35min)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156251047"/>
              </p:ext>
            </p:extLst>
          </p:nvPr>
        </p:nvGraphicFramePr>
        <p:xfrm>
          <a:off x="685800" y="1752600"/>
          <a:ext cx="7772400" cy="3190209"/>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Comments</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Comments</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PrivECSG-15/0025</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Juan Carlos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 ECSG overview</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11-15/0561</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cases</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11-15/0834</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Further Use Cases for Next Generation Positioning</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May meeting minutes </a:t>
            </a:r>
            <a:r>
              <a:rPr lang="en-US" altLang="en-US" dirty="0">
                <a:hlinkClick r:id="rId2"/>
              </a:rPr>
              <a:t>11-15-0675-ngp </a:t>
            </a:r>
            <a:r>
              <a:rPr lang="en-US" altLang="en-US" dirty="0" smtClean="0"/>
              <a:t> dated May 13</a:t>
            </a:r>
            <a:r>
              <a:rPr lang="en-US" altLang="en-US" baseline="30000" dirty="0" smtClean="0"/>
              <a:t>th</a:t>
            </a:r>
            <a:r>
              <a:rPr lang="en-US" altLang="en-US" dirty="0" smtClean="0"/>
              <a:t> .</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11-15/0675 as our meeting minutes for the Vancouver meeting.</a:t>
            </a:r>
          </a:p>
          <a:p>
            <a:pPr marL="0" indent="0">
              <a:buNone/>
            </a:pPr>
            <a:r>
              <a:rPr lang="en-US" altLang="en-US" dirty="0" smtClean="0"/>
              <a:t>Move: Steve Pope</a:t>
            </a:r>
          </a:p>
          <a:p>
            <a:pPr marL="0" indent="0">
              <a:buNone/>
            </a:pPr>
            <a:r>
              <a:rPr lang="en-US" altLang="en-US" dirty="0" smtClean="0"/>
              <a:t>2</a:t>
            </a:r>
            <a:r>
              <a:rPr lang="en-US" altLang="en-US" baseline="30000" dirty="0" smtClean="0"/>
              <a:t>nd</a:t>
            </a:r>
            <a:r>
              <a:rPr lang="en-US" altLang="en-US" dirty="0" smtClean="0"/>
              <a:t>: Allan Zhu </a:t>
            </a:r>
          </a:p>
          <a:p>
            <a:pPr marL="0" indent="0">
              <a:buNone/>
            </a:pPr>
            <a:endParaRPr lang="en-US" altLang="en-US" dirty="0"/>
          </a:p>
          <a:p>
            <a:pPr marL="0" indent="0">
              <a:buNone/>
            </a:pPr>
            <a:r>
              <a:rPr lang="en-US" altLang="en-US" dirty="0" smtClean="0"/>
              <a:t>Y: unanimous consent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561</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3,4 of submission 11-15/561r2 to the use case working draft document.</a:t>
            </a:r>
          </a:p>
          <a:p>
            <a:pPr marL="0" indent="0">
              <a:buNone/>
            </a:pPr>
            <a:r>
              <a:rPr lang="en-US" altLang="en-US" dirty="0" smtClean="0"/>
              <a:t>Move: Thomas Handte </a:t>
            </a:r>
          </a:p>
          <a:p>
            <a:pPr marL="0" indent="0">
              <a:buNone/>
            </a:pPr>
            <a:r>
              <a:rPr lang="en-US" altLang="en-US" dirty="0" smtClean="0"/>
              <a:t>2</a:t>
            </a:r>
            <a:r>
              <a:rPr lang="en-US" altLang="en-US" baseline="30000" dirty="0" smtClean="0"/>
              <a:t>nd</a:t>
            </a:r>
            <a:r>
              <a:rPr lang="en-US" altLang="en-US" dirty="0" smtClean="0"/>
              <a:t>: Bill Carney </a:t>
            </a:r>
            <a:endParaRPr lang="en-US" altLang="en-US" dirty="0"/>
          </a:p>
          <a:p>
            <a:pPr marL="0" indent="0">
              <a:buNone/>
            </a:pPr>
            <a:r>
              <a:rPr lang="en-US" altLang="en-US" dirty="0" smtClean="0"/>
              <a:t>Y: 16	 	N: 1		A: 5</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1766332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561</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5,6 of submission 11-15/561r2 to the use case working draft document.</a:t>
            </a:r>
          </a:p>
          <a:p>
            <a:pPr marL="0" indent="0">
              <a:buNone/>
            </a:pPr>
            <a:r>
              <a:rPr lang="en-US" altLang="en-US" dirty="0" smtClean="0"/>
              <a:t>Move: Thomas Handte </a:t>
            </a:r>
          </a:p>
          <a:p>
            <a:pPr marL="0" indent="0">
              <a:buNone/>
            </a:pPr>
            <a:r>
              <a:rPr lang="en-US" altLang="en-US" dirty="0" smtClean="0"/>
              <a:t>2</a:t>
            </a:r>
            <a:r>
              <a:rPr lang="en-US" altLang="en-US" baseline="30000" dirty="0" smtClean="0"/>
              <a:t>nd</a:t>
            </a:r>
            <a:r>
              <a:rPr lang="en-US" altLang="en-US" dirty="0" smtClean="0"/>
              <a:t>: Bill Carney </a:t>
            </a:r>
            <a:endParaRPr lang="en-US" altLang="en-US" dirty="0"/>
          </a:p>
          <a:p>
            <a:pPr marL="0" indent="0">
              <a:buNone/>
            </a:pPr>
            <a:r>
              <a:rPr lang="en-US" altLang="en-US" dirty="0" smtClean="0"/>
              <a:t>Y: 16	 	N: 0 		A:  7</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1623755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28</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29</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Review PAR and CSD comments received from other </a:t>
            </a:r>
            <a:r>
              <a:rPr lang="en-US" altLang="en-US" sz="2400" dirty="0" smtClean="0"/>
              <a:t>WGs and IEEE EC members </a:t>
            </a:r>
            <a:r>
              <a:rPr lang="en-US" altLang="en-US" sz="2400" dirty="0" smtClean="0"/>
              <a:t>(1’20</a:t>
            </a:r>
            <a:r>
              <a:rPr lang="en-US" altLang="en-US" sz="2400" dirty="0" smtClean="0"/>
              <a:t>’’).</a:t>
            </a:r>
            <a:endParaRPr lang="en-US" altLang="en-US" sz="2400" dirty="0"/>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July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30</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62284210"/>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CSD/PAR feedback review</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31</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2015</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32</a:t>
            </a:fld>
            <a:endParaRPr lang="en-US" altLang="en-US"/>
          </a:p>
        </p:txBody>
      </p:sp>
    </p:spTree>
    <p:extLst>
      <p:ext uri="{BB962C8B-B14F-4D97-AF65-F5344CB8AC3E}">
        <p14:creationId xmlns:p14="http://schemas.microsoft.com/office/powerpoint/2010/main" val="29862084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smtClean="0">
                <a:solidFill>
                  <a:schemeClr val="tx2"/>
                </a:solidFill>
              </a:rPr>
              <a:t>Motion – NGP PAR</a:t>
            </a:r>
            <a:endParaRPr lang="en-US" altLang="en-US" sz="3200" b="1" dirty="0">
              <a:solidFill>
                <a:schemeClr val="tx2"/>
              </a:solidFill>
            </a:endParaRPr>
          </a:p>
        </p:txBody>
      </p:sp>
      <p:sp>
        <p:nvSpPr>
          <p:cNvPr id="1331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3317"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a:t>
            </a:r>
            <a:r>
              <a:rPr lang="en-GB" altLang="en-US" dirty="0" smtClean="0"/>
              <a:t>11-15/0030r9 </a:t>
            </a:r>
            <a:r>
              <a:rPr lang="en-GB" altLang="en-US" dirty="0" smtClean="0"/>
              <a:t>be posted to the IEEE 802 Executive Committee (EC) agenda for EC approval to submit to </a:t>
            </a:r>
            <a:r>
              <a:rPr lang="en-GB" altLang="en-US" dirty="0" err="1" smtClean="0"/>
              <a:t>NesCom</a:t>
            </a:r>
            <a:r>
              <a:rPr lang="en-GB" altLang="en-US" dirty="0" smtClean="0"/>
              <a:t>.</a:t>
            </a:r>
          </a:p>
          <a:p>
            <a:pPr marL="0" indent="0" algn="just">
              <a:spcBef>
                <a:spcPts val="1225"/>
              </a:spcBef>
              <a:buNone/>
            </a:pPr>
            <a:endParaRPr lang="en-CA" altLang="en-US" dirty="0" smtClean="0"/>
          </a:p>
          <a:p>
            <a:pPr>
              <a:spcBef>
                <a:spcPts val="1225"/>
              </a:spcBef>
            </a:pPr>
            <a:r>
              <a:rPr lang="en-GB" altLang="en-US" dirty="0" smtClean="0"/>
              <a:t>Moved by</a:t>
            </a:r>
            <a:r>
              <a:rPr lang="en-GB" altLang="en-US" dirty="0" smtClean="0"/>
              <a:t>: Ganesh Venkatesan </a:t>
            </a:r>
            <a:endParaRPr lang="en-GB" altLang="en-US" dirty="0" smtClean="0"/>
          </a:p>
          <a:p>
            <a:pPr>
              <a:spcBef>
                <a:spcPts val="1225"/>
              </a:spcBef>
            </a:pPr>
            <a:r>
              <a:rPr lang="en-GB" altLang="en-US" dirty="0" smtClean="0"/>
              <a:t>Seconded</a:t>
            </a:r>
            <a:r>
              <a:rPr lang="en-GB" altLang="en-US" dirty="0" smtClean="0"/>
              <a:t>: Allan Zhu </a:t>
            </a:r>
            <a:endParaRPr lang="en-GB" altLang="en-US" dirty="0" smtClean="0"/>
          </a:p>
          <a:p>
            <a:pPr>
              <a:spcBef>
                <a:spcPts val="1225"/>
              </a:spcBef>
            </a:pPr>
            <a:r>
              <a:rPr lang="en-GB" altLang="en-US" dirty="0" smtClean="0"/>
              <a:t>Result</a:t>
            </a:r>
            <a:r>
              <a:rPr lang="en-GB" altLang="en-US" dirty="0" smtClean="0"/>
              <a:t>: Y: 20 	N: 0 	A: 0</a:t>
            </a:r>
            <a:endParaRPr lang="en-GB" altLang="en-US" dirty="0" smtClean="0"/>
          </a:p>
          <a:p>
            <a:pPr>
              <a:spcBef>
                <a:spcPts val="1225"/>
              </a:spcBef>
            </a:pPr>
            <a:endParaRPr lang="en-GB" altLang="en-US" dirty="0"/>
          </a:p>
        </p:txBody>
      </p:sp>
      <p:sp>
        <p:nvSpPr>
          <p:cNvPr id="133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endParaRPr lang="en-US" alt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33</a:t>
            </a:fld>
            <a:endParaRPr lang="en-US"/>
          </a:p>
        </p:txBody>
      </p:sp>
    </p:spTree>
    <p:extLst>
      <p:ext uri="{BB962C8B-B14F-4D97-AF65-F5344CB8AC3E}">
        <p14:creationId xmlns:p14="http://schemas.microsoft.com/office/powerpoint/2010/main" val="4281324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 </a:t>
            </a:r>
            <a:r>
              <a:rPr lang="en-US" altLang="en-US" sz="3200" b="1" dirty="0">
                <a:solidFill>
                  <a:schemeClr val="tx2"/>
                </a:solidFill>
              </a:rPr>
              <a:t>NGP</a:t>
            </a:r>
            <a:r>
              <a:rPr lang="en-US" altLang="en-US" sz="3200" dirty="0" smtClean="0">
                <a:solidFill>
                  <a:schemeClr val="tx2"/>
                </a:solidFill>
              </a:rPr>
              <a:t> </a:t>
            </a:r>
            <a:r>
              <a:rPr lang="en-US" altLang="en-US" sz="3200" b="1" dirty="0" smtClean="0">
                <a:solidFill>
                  <a:schemeClr val="tx2"/>
                </a:solidFill>
              </a:rPr>
              <a:t>CSD</a:t>
            </a:r>
            <a:endParaRPr lang="en-US" altLang="en-US" sz="3200" b="1" dirty="0">
              <a:solidFill>
                <a:schemeClr val="tx2"/>
              </a:solidFill>
            </a:endParaRPr>
          </a:p>
        </p:txBody>
      </p:sp>
      <p:sp>
        <p:nvSpPr>
          <p:cNvPr id="14340"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4341"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11-15/0262r4 be posted to the IEEE 802 Executive Committee (EC) agenda for EC approval.</a:t>
            </a:r>
            <a:endParaRPr lang="en-CA" altLang="en-US" dirty="0" smtClean="0"/>
          </a:p>
          <a:p>
            <a:pPr>
              <a:spcBef>
                <a:spcPts val="1225"/>
              </a:spcBef>
            </a:pPr>
            <a:r>
              <a:rPr lang="en-GB" altLang="en-US" dirty="0"/>
              <a:t>Moved by: </a:t>
            </a:r>
            <a:r>
              <a:rPr lang="en-GB" altLang="en-US" dirty="0" smtClean="0"/>
              <a:t>Brian Hart</a:t>
            </a:r>
          </a:p>
          <a:p>
            <a:pPr>
              <a:spcBef>
                <a:spcPts val="1225"/>
              </a:spcBef>
            </a:pPr>
            <a:r>
              <a:rPr lang="en-GB" altLang="en-US" dirty="0" smtClean="0"/>
              <a:t>Seconded: Ganesh Venkatesan </a:t>
            </a:r>
            <a:endParaRPr lang="en-GB" altLang="en-US" dirty="0"/>
          </a:p>
          <a:p>
            <a:pPr>
              <a:spcBef>
                <a:spcPts val="1225"/>
              </a:spcBef>
            </a:pPr>
            <a:r>
              <a:rPr lang="en-GB" altLang="en-US" dirty="0"/>
              <a:t>Result</a:t>
            </a:r>
            <a:r>
              <a:rPr lang="en-GB" altLang="en-US" dirty="0" smtClean="0"/>
              <a:t>: Y: 20	N: 0	A: 0</a:t>
            </a:r>
            <a:endParaRPr lang="en-GB" altLang="en-US" dirty="0"/>
          </a:p>
          <a:p>
            <a:pPr>
              <a:spcBef>
                <a:spcPts val="1225"/>
              </a:spcBef>
            </a:pPr>
            <a:endParaRPr lang="en-GB" altLang="en-US" dirty="0"/>
          </a:p>
        </p:txBody>
      </p:sp>
      <p:sp>
        <p:nvSpPr>
          <p:cNvPr id="1434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34</a:t>
            </a:fld>
            <a:endParaRPr lang="en-US"/>
          </a:p>
        </p:txBody>
      </p:sp>
    </p:spTree>
    <p:extLst>
      <p:ext uri="{BB962C8B-B14F-4D97-AF65-F5344CB8AC3E}">
        <p14:creationId xmlns:p14="http://schemas.microsoft.com/office/powerpoint/2010/main" val="37509684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smtClean="0">
                <a:solidFill>
                  <a:schemeClr val="tx2"/>
                </a:solidFill>
              </a:rPr>
              <a:t>Motion – </a:t>
            </a:r>
            <a:r>
              <a:rPr lang="en-US" altLang="en-US" sz="3200" b="1" dirty="0" smtClean="0">
                <a:solidFill>
                  <a:schemeClr val="tx2"/>
                </a:solidFill>
              </a:rPr>
              <a:t>comment</a:t>
            </a:r>
            <a:endParaRPr lang="en-US" altLang="en-US" sz="3200" b="1" dirty="0">
              <a:solidFill>
                <a:schemeClr val="tx2"/>
              </a:solidFill>
            </a:endParaRPr>
          </a:p>
        </p:txBody>
      </p:sp>
      <p:sp>
        <p:nvSpPr>
          <p:cNvPr id="13316"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p>
        </p:txBody>
      </p:sp>
      <p:sp>
        <p:nvSpPr>
          <p:cNvPr id="13317" name="Content Placeholder 2"/>
          <p:cNvSpPr>
            <a:spLocks noGrp="1"/>
          </p:cNvSpPr>
          <p:nvPr>
            <p:ph idx="1"/>
          </p:nvPr>
        </p:nvSpPr>
        <p:spPr>
          <a:xfrm>
            <a:off x="685800" y="1600200"/>
            <a:ext cx="7848600" cy="4953000"/>
          </a:xfrm>
        </p:spPr>
        <p:txBody>
          <a:bodyPr/>
          <a:lstStyle/>
          <a:p>
            <a:pPr algn="just"/>
            <a:r>
              <a:rPr lang="en-US" altLang="en-US" dirty="0" smtClean="0"/>
              <a:t>Move to approve document 11-15/928 a</a:t>
            </a:r>
            <a:r>
              <a:rPr lang="en-US" altLang="en-US" dirty="0" smtClean="0"/>
              <a:t>s response to the comments received from 802.3.</a:t>
            </a:r>
            <a:endParaRPr lang="en-GB" altLang="en-US" dirty="0" smtClean="0"/>
          </a:p>
          <a:p>
            <a:pPr marL="0" indent="0" algn="just">
              <a:spcBef>
                <a:spcPts val="1225"/>
              </a:spcBef>
              <a:buNone/>
            </a:pPr>
            <a:endParaRPr lang="en-CA" altLang="en-US" dirty="0" smtClean="0"/>
          </a:p>
          <a:p>
            <a:pPr>
              <a:spcBef>
                <a:spcPts val="1225"/>
              </a:spcBef>
            </a:pPr>
            <a:r>
              <a:rPr lang="en-GB" altLang="en-US" dirty="0" smtClean="0"/>
              <a:t>Moved by</a:t>
            </a:r>
            <a:r>
              <a:rPr lang="en-GB" altLang="en-US" dirty="0" smtClean="0"/>
              <a:t>: Jon Rosdahl</a:t>
            </a:r>
            <a:endParaRPr lang="en-GB" altLang="en-US" dirty="0" smtClean="0"/>
          </a:p>
          <a:p>
            <a:pPr>
              <a:spcBef>
                <a:spcPts val="1225"/>
              </a:spcBef>
            </a:pPr>
            <a:r>
              <a:rPr lang="en-GB" altLang="en-US" dirty="0" smtClean="0"/>
              <a:t>Seconded</a:t>
            </a:r>
            <a:r>
              <a:rPr lang="en-GB" altLang="en-US" dirty="0" smtClean="0"/>
              <a:t>: Brian Hart</a:t>
            </a:r>
          </a:p>
          <a:p>
            <a:pPr>
              <a:spcBef>
                <a:spcPts val="1225"/>
              </a:spcBef>
            </a:pPr>
            <a:r>
              <a:rPr lang="en-GB" altLang="en-US" dirty="0" smtClean="0"/>
              <a:t>Result: Y:	20	N:	0	A: 0</a:t>
            </a:r>
          </a:p>
          <a:p>
            <a:pPr>
              <a:spcBef>
                <a:spcPts val="1225"/>
              </a:spcBef>
            </a:pPr>
            <a:endParaRPr lang="en-GB" altLang="en-US" dirty="0"/>
          </a:p>
        </p:txBody>
      </p:sp>
      <p:sp>
        <p:nvSpPr>
          <p:cNvPr id="133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endParaRPr lang="en-US" alt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EA664691-56C7-4D38-BFF3-A32E09E0A67B}" type="slidenum">
              <a:rPr lang="en-US" smtClean="0"/>
              <a:pPr>
                <a:defRPr/>
              </a:pPr>
              <a:t>35</a:t>
            </a:fld>
            <a:endParaRPr lang="en-US"/>
          </a:p>
        </p:txBody>
      </p:sp>
    </p:spTree>
    <p:extLst>
      <p:ext uri="{BB962C8B-B14F-4D97-AF65-F5344CB8AC3E}">
        <p14:creationId xmlns:p14="http://schemas.microsoft.com/office/powerpoint/2010/main" val="36673831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36</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#3</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10877531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37</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3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Continue review PAR and CSD comments received from other WGs and IEEE-SA members (1hr)</a:t>
            </a:r>
            <a:endParaRPr lang="en-US" altLang="en-US" sz="2400" dirty="0"/>
          </a:p>
          <a:p>
            <a:pPr algn="just">
              <a:spcBef>
                <a:spcPct val="20000"/>
              </a:spcBef>
              <a:buFontTx/>
              <a:buChar char="•"/>
            </a:pPr>
            <a:r>
              <a:rPr lang="en-US" altLang="en-US" sz="2400" dirty="0" smtClean="0"/>
              <a:t>Approve PAR and CSD documents for WG motion (10min)</a:t>
            </a:r>
          </a:p>
          <a:p>
            <a:pPr algn="just">
              <a:spcBef>
                <a:spcPct val="20000"/>
              </a:spcBef>
              <a:buFontTx/>
              <a:buChar char="•"/>
            </a:pPr>
            <a:r>
              <a:rPr lang="en-US" altLang="en-US" sz="2400" dirty="0"/>
              <a:t>Review presentations </a:t>
            </a:r>
            <a:r>
              <a:rPr lang="en-US" altLang="en-US" sz="2400" dirty="0" smtClean="0"/>
              <a:t>(as time permits)</a:t>
            </a:r>
            <a:endParaRPr lang="en-US" altLang="en-US" sz="2400" dirty="0"/>
          </a:p>
          <a:p>
            <a:pPr lvl="1" algn="just">
              <a:spcBef>
                <a:spcPct val="20000"/>
              </a:spcBef>
              <a:buFontTx/>
              <a:buChar char="•"/>
            </a:pPr>
            <a:r>
              <a:rPr lang="en-US" altLang="en-US" sz="2400" dirty="0"/>
              <a:t>Use case</a:t>
            </a:r>
          </a:p>
          <a:p>
            <a:pPr lvl="1" algn="just">
              <a:spcBef>
                <a:spcPct val="20000"/>
              </a:spcBef>
              <a:buFontTx/>
              <a:buChar char="•"/>
            </a:pPr>
            <a:r>
              <a:rPr lang="en-US" altLang="en-US" sz="2400" dirty="0"/>
              <a:t>Technical submissions </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40813474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38</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3</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808541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3961903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39</a:t>
            </a:fld>
            <a:endParaRPr lang="en-US" altLang="en-US"/>
          </a:p>
        </p:txBody>
      </p:sp>
    </p:spTree>
    <p:extLst>
      <p:ext uri="{BB962C8B-B14F-4D97-AF65-F5344CB8AC3E}">
        <p14:creationId xmlns:p14="http://schemas.microsoft.com/office/powerpoint/2010/main" val="66151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40</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#4</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3000539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41</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4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a:t>Study group </a:t>
            </a:r>
            <a:r>
              <a:rPr lang="en-US" altLang="en-US" sz="2400" dirty="0" smtClean="0"/>
              <a:t>extension (9min)</a:t>
            </a:r>
            <a:endParaRPr lang="en-US" altLang="en-US" sz="2400" dirty="0"/>
          </a:p>
          <a:p>
            <a:pPr algn="just">
              <a:spcBef>
                <a:spcPct val="20000"/>
              </a:spcBef>
              <a:buFontTx/>
              <a:buChar char="•"/>
            </a:pPr>
            <a:r>
              <a:rPr lang="en-US" altLang="en-US" sz="2400" dirty="0" smtClean="0"/>
              <a:t>Review presentations (1hr)</a:t>
            </a:r>
          </a:p>
          <a:p>
            <a:pPr lvl="1" algn="just">
              <a:spcBef>
                <a:spcPct val="20000"/>
              </a:spcBef>
              <a:buFontTx/>
              <a:buChar char="•"/>
            </a:pPr>
            <a:r>
              <a:rPr lang="en-US" altLang="en-US" sz="2400" dirty="0" smtClean="0"/>
              <a:t>Use case</a:t>
            </a:r>
          </a:p>
          <a:p>
            <a:pPr lvl="1" algn="just">
              <a:spcBef>
                <a:spcPct val="20000"/>
              </a:spcBef>
              <a:buFontTx/>
              <a:buChar char="•"/>
            </a:pPr>
            <a:r>
              <a:rPr lang="en-US" altLang="en-US" sz="2400" dirty="0" smtClean="0"/>
              <a:t>Technical submissions </a:t>
            </a:r>
          </a:p>
          <a:p>
            <a:pPr algn="just">
              <a:spcBef>
                <a:spcPct val="20000"/>
              </a:spcBef>
              <a:buFontTx/>
              <a:buChar char="•"/>
            </a:pPr>
            <a:r>
              <a:rPr lang="en-US" altLang="en-US" sz="2400" dirty="0" smtClean="0"/>
              <a:t>Approve </a:t>
            </a:r>
            <a:r>
              <a:rPr lang="en-US" altLang="en-US" sz="2400" dirty="0" err="1" smtClean="0"/>
              <a:t>telecons</a:t>
            </a:r>
            <a:r>
              <a:rPr lang="en-US" altLang="en-US" sz="2400" dirty="0" smtClean="0"/>
              <a:t> (5min)</a:t>
            </a:r>
          </a:p>
          <a:p>
            <a:pPr algn="just">
              <a:spcBef>
                <a:spcPct val="20000"/>
              </a:spcBef>
              <a:buFontTx/>
              <a:buChar char="•"/>
            </a:pPr>
            <a:r>
              <a:rPr lang="en-US" altLang="en-US" sz="2400" dirty="0" smtClean="0"/>
              <a:t>Review SG timelines</a:t>
            </a:r>
            <a:r>
              <a:rPr lang="en-US" altLang="en-US" sz="2400" dirty="0"/>
              <a:t> </a:t>
            </a:r>
            <a:r>
              <a:rPr lang="en-US" altLang="en-US" sz="2400" dirty="0" smtClean="0"/>
              <a:t>(5min)</a:t>
            </a:r>
          </a:p>
          <a:p>
            <a:pPr algn="just">
              <a:spcBef>
                <a:spcPct val="20000"/>
              </a:spcBef>
              <a:buFontTx/>
              <a:buChar char="•"/>
            </a:pPr>
            <a:r>
              <a:rPr lang="en-US" altLang="en-US" sz="2400" dirty="0" smtClean="0"/>
              <a:t>Review goals for Sep. (5min)</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9392579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42</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4</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00739296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0279502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43</a:t>
            </a:fld>
            <a:endParaRPr lang="en-US" altLang="en-US"/>
          </a:p>
        </p:txBody>
      </p:sp>
    </p:spTree>
    <p:extLst>
      <p:ext uri="{BB962C8B-B14F-4D97-AF65-F5344CB8AC3E}">
        <p14:creationId xmlns:p14="http://schemas.microsoft.com/office/powerpoint/2010/main" val="3121738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A998A2D-61C5-4059-AD59-2321A4344035}" type="slidenum">
              <a:rPr lang="en-US" altLang="en-US"/>
              <a:pPr/>
              <a:t>44</a:t>
            </a:fld>
            <a:endParaRPr lang="en-US" altLang="en-US"/>
          </a:p>
        </p:txBody>
      </p:sp>
      <p:sp>
        <p:nvSpPr>
          <p:cNvPr id="440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Study Group extension</a:t>
            </a:r>
          </a:p>
        </p:txBody>
      </p:sp>
      <p:sp>
        <p:nvSpPr>
          <p:cNvPr id="44036"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In case extra time is necessary to response to comments on PAR and CSD from 802 EC and </a:t>
            </a:r>
            <a:r>
              <a:rPr lang="en-US" altLang="en-US" sz="2400" b="1" dirty="0" err="1"/>
              <a:t>NesCom</a:t>
            </a:r>
            <a:endParaRPr lang="en-US" altLang="en-US" sz="2400" b="1" dirty="0"/>
          </a:p>
          <a:p>
            <a:pPr lvl="1" algn="just">
              <a:spcBef>
                <a:spcPct val="20000"/>
              </a:spcBef>
              <a:buFontTx/>
              <a:buChar char="•"/>
            </a:pPr>
            <a:endParaRPr lang="en-US" altLang="en-US" sz="2400" dirty="0"/>
          </a:p>
          <a:p>
            <a:r>
              <a:rPr lang="en-GB" altLang="en-US" sz="2400" b="1" dirty="0"/>
              <a:t>    </a:t>
            </a:r>
            <a:endParaRPr lang="en-US" altLang="en-US" sz="2000" dirty="0"/>
          </a:p>
        </p:txBody>
      </p:sp>
      <p:sp>
        <p:nvSpPr>
          <p:cNvPr id="4403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(Intel)</a:t>
            </a:r>
            <a:endParaRPr lang="en-US" altLang="en-US" dirty="0" smtClean="0"/>
          </a:p>
        </p:txBody>
      </p:sp>
      <p:sp>
        <p:nvSpPr>
          <p:cNvPr id="4403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17780796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5"/>
          <p:cNvSpPr>
            <a:spLocks noGrp="1"/>
          </p:cNvSpPr>
          <p:nvPr>
            <p:ph type="sldNum" sz="quarter" idx="12"/>
          </p:nvPr>
        </p:nvSpPr>
        <p:spPr>
          <a:noFill/>
        </p:spPr>
        <p:txBody>
          <a:bodyPr/>
          <a:lstStyle/>
          <a:p>
            <a:r>
              <a:rPr lang="en-US" smtClean="0"/>
              <a:t>Slide </a:t>
            </a:r>
            <a:fld id="{551A2B01-A9EA-4D94-9D85-A4DD5FB05059}" type="slidenum">
              <a:rPr lang="en-US" smtClean="0"/>
              <a:pPr/>
              <a:t>45</a:t>
            </a:fld>
            <a:endParaRPr lang="en-US" smtClean="0"/>
          </a:p>
        </p:txBody>
      </p:sp>
      <p:sp>
        <p:nvSpPr>
          <p:cNvPr id="11269" name="Rectangle 2"/>
          <p:cNvSpPr>
            <a:spLocks noGrp="1" noChangeArrowheads="1"/>
          </p:cNvSpPr>
          <p:nvPr>
            <p:ph type="title"/>
          </p:nvPr>
        </p:nvSpPr>
        <p:spPr/>
        <p:txBody>
          <a:bodyPr/>
          <a:lstStyle/>
          <a:p>
            <a:r>
              <a:rPr lang="en-US" dirty="0" smtClean="0"/>
              <a:t>Study Group Extension Motion</a:t>
            </a:r>
          </a:p>
        </p:txBody>
      </p:sp>
      <p:sp>
        <p:nvSpPr>
          <p:cNvPr id="2" name="Content Placeholder 1"/>
          <p:cNvSpPr>
            <a:spLocks noGrp="1"/>
          </p:cNvSpPr>
          <p:nvPr>
            <p:ph idx="1"/>
          </p:nvPr>
        </p:nvSpPr>
        <p:spPr/>
        <p:txBody>
          <a:bodyPr/>
          <a:lstStyle/>
          <a:p>
            <a:pPr marL="0" lvl="0" indent="0" algn="just">
              <a:buNone/>
            </a:pPr>
            <a:r>
              <a:rPr lang="en-GB" dirty="0" smtClean="0"/>
              <a:t>Motion</a:t>
            </a:r>
            <a:endParaRPr lang="en-GB" dirty="0"/>
          </a:p>
          <a:p>
            <a:pPr marL="0" lvl="0" indent="0" algn="just">
              <a:buNone/>
            </a:pPr>
            <a:r>
              <a:rPr lang="en-GB" dirty="0" smtClean="0"/>
              <a:t>Request </a:t>
            </a:r>
            <a:r>
              <a:rPr lang="en-GB" dirty="0"/>
              <a:t>the IEEE 802 LMSC to extend the 802.11 </a:t>
            </a:r>
            <a:r>
              <a:rPr lang="en-GB" dirty="0" smtClean="0"/>
              <a:t>Next Generation Positioning (NGP) Study </a:t>
            </a:r>
            <a:r>
              <a:rPr lang="en-GB" dirty="0"/>
              <a:t>Group</a:t>
            </a:r>
            <a:r>
              <a:rPr lang="en-GB" dirty="0" smtClean="0"/>
              <a:t>.</a:t>
            </a:r>
          </a:p>
          <a:p>
            <a:pPr marL="0" lvl="0" indent="0" algn="just">
              <a:buNone/>
            </a:pPr>
            <a:endParaRPr lang="en-GB" dirty="0"/>
          </a:p>
          <a:p>
            <a:pPr marL="0" lvl="0" indent="0" algn="just">
              <a:buNone/>
            </a:pPr>
            <a:r>
              <a:rPr lang="en-GB" dirty="0" smtClean="0"/>
              <a:t>Moved: </a:t>
            </a:r>
            <a:endParaRPr lang="en-GB" dirty="0" smtClean="0"/>
          </a:p>
          <a:p>
            <a:pPr marL="0" lvl="0" indent="0" algn="just">
              <a:buNone/>
            </a:pPr>
            <a:r>
              <a:rPr lang="en-GB" dirty="0" smtClean="0"/>
              <a:t>2</a:t>
            </a:r>
            <a:r>
              <a:rPr lang="en-GB" baseline="30000" dirty="0" smtClean="0"/>
              <a:t>nd</a:t>
            </a:r>
            <a:r>
              <a:rPr lang="en-GB" dirty="0" smtClean="0"/>
              <a:t>:</a:t>
            </a:r>
          </a:p>
          <a:p>
            <a:pPr marL="0" lvl="0" indent="0" algn="just">
              <a:buNone/>
            </a:pPr>
            <a:endParaRPr lang="en-GB" dirty="0"/>
          </a:p>
          <a:p>
            <a:pPr marL="0" lvl="0" indent="0" algn="just">
              <a:buNone/>
            </a:pPr>
            <a:r>
              <a:rPr lang="en-GB" dirty="0" smtClean="0"/>
              <a:t>Y:		N:		A:</a:t>
            </a:r>
            <a:endParaRPr lang="en-US" dirty="0"/>
          </a:p>
          <a:p>
            <a:pPr marL="0" indent="0" algn="just">
              <a:buNone/>
            </a:pPr>
            <a:endParaRPr lang="en-US" dirty="0"/>
          </a:p>
        </p:txBody>
      </p:sp>
      <p:sp>
        <p:nvSpPr>
          <p:cNvPr id="8" name="Footer Placeholder 4"/>
          <p:cNvSpPr>
            <a:spLocks noGrp="1"/>
          </p:cNvSpPr>
          <p:nvPr>
            <p:ph type="ftr" sz="quarter" idx="11"/>
          </p:nvPr>
        </p:nvSpPr>
        <p:spPr>
          <a:xfrm>
            <a:off x="5791200" y="6475413"/>
            <a:ext cx="2752725" cy="184666"/>
          </a:xfrm>
          <a:noFill/>
        </p:spPr>
        <p:txBody>
          <a:bodyPr/>
          <a:lstStyle/>
          <a:p>
            <a:r>
              <a:rPr lang="en-US" dirty="0" smtClean="0"/>
              <a:t>Jonathan Segev (Intel Corporation)</a:t>
            </a:r>
          </a:p>
        </p:txBody>
      </p:sp>
      <p:sp>
        <p:nvSpPr>
          <p:cNvPr id="9" name="Date Placeholder 3"/>
          <p:cNvSpPr>
            <a:spLocks noGrp="1"/>
          </p:cNvSpPr>
          <p:nvPr>
            <p:ph type="dt" sz="quarter" idx="10"/>
          </p:nvPr>
        </p:nvSpPr>
        <p:spPr>
          <a:xfrm>
            <a:off x="696913" y="334189"/>
            <a:ext cx="1182055" cy="276999"/>
          </a:xfrm>
          <a:noFill/>
        </p:spPr>
        <p:txBody>
          <a:bodyPr/>
          <a:lstStyle/>
          <a:p>
            <a:r>
              <a:rPr lang="en-US" dirty="0" smtClean="0"/>
              <a:t>March 2015</a:t>
            </a:r>
          </a:p>
        </p:txBody>
      </p:sp>
    </p:spTree>
    <p:extLst>
      <p:ext uri="{BB962C8B-B14F-4D97-AF65-F5344CB8AC3E}">
        <p14:creationId xmlns:p14="http://schemas.microsoft.com/office/powerpoint/2010/main" val="11838669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46</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 - modified</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568417411"/>
              </p:ext>
            </p:extLst>
          </p:nvPr>
        </p:nvGraphicFramePr>
        <p:xfrm>
          <a:off x="685800" y="1447801"/>
          <a:ext cx="8077200" cy="4910179"/>
        </p:xfrm>
        <a:graphic>
          <a:graphicData uri="http://schemas.openxmlformats.org/drawingml/2006/table">
            <a:tbl>
              <a:tblPr/>
              <a:tblGrid>
                <a:gridCol w="2375647"/>
                <a:gridCol w="5701553"/>
              </a:tblGrid>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88051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9245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02725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102725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CSD </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24/Sep. 4th submittal deadline)</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a:t>
                      </a:r>
                      <a:r>
                        <a:rPr kumimoji="0" lang="en-US" altLang="en-US" sz="1600" b="0" i="0" u="none" strike="sng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47</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Sep.</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ts val="1225"/>
              </a:spcBef>
              <a:buFontTx/>
              <a:buChar char="•"/>
            </a:pPr>
            <a:r>
              <a:rPr lang="en-US" altLang="en-US" sz="2400" dirty="0"/>
              <a:t>Subject to approval </a:t>
            </a:r>
            <a:r>
              <a:rPr lang="en-US" altLang="en-US" sz="2400" dirty="0" smtClean="0"/>
              <a:t>of </a:t>
            </a:r>
            <a:r>
              <a:rPr lang="en-US" altLang="en-US" sz="2400" dirty="0"/>
              <a:t>PAR by EC and </a:t>
            </a:r>
            <a:r>
              <a:rPr lang="en-US" altLang="en-US" sz="2400" dirty="0" err="1"/>
              <a:t>NesCom</a:t>
            </a:r>
            <a:r>
              <a:rPr lang="en-US" altLang="en-US" sz="2400" dirty="0"/>
              <a:t>, continue with discussion and presentations that are relevant to the Study Group </a:t>
            </a:r>
            <a:r>
              <a:rPr lang="en-US" altLang="en-US" sz="2400" dirty="0" smtClean="0"/>
              <a:t>topics.</a:t>
            </a:r>
            <a:endParaRPr lang="en-US" altLang="en-US" sz="2400" dirty="0"/>
          </a:p>
          <a:p>
            <a:pPr lvl="0" eaLnBrk="1" hangingPunct="1">
              <a:buFont typeface="Arial" panose="020B0604020202020204" pitchFamily="34" charset="0"/>
              <a:buChar char="•"/>
            </a:pPr>
            <a:endParaRPr lang="en-US" altLang="en-US" sz="2400" dirty="0">
              <a:solidFill>
                <a:srgbClr val="000000"/>
              </a:solidFill>
            </a:endParaRP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48</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49</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smtClean="0"/>
              <a:t>Motion:</a:t>
            </a:r>
            <a:endParaRPr lang="en-US" altLang="en-US" sz="2000" dirty="0"/>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14600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50</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51</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Adjourned</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52</a:t>
            </a:fld>
            <a:endParaRPr lang="en-US" altLang="en-US"/>
          </a:p>
        </p:txBody>
      </p:sp>
    </p:spTree>
    <p:extLst>
      <p:ext uri="{BB962C8B-B14F-4D97-AF65-F5344CB8AC3E}">
        <p14:creationId xmlns:p14="http://schemas.microsoft.com/office/powerpoint/2010/main" val="25380568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53</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45C951F-0A00-4EBE-9D2C-4309155E175F}" type="slidenum">
              <a:rPr lang="en-US" altLang="en-US"/>
              <a:pPr/>
              <a:t>54</a:t>
            </a:fld>
            <a:endParaRPr lang="en-US" altLang="en-US"/>
          </a:p>
        </p:txBody>
      </p:sp>
      <p:sp>
        <p:nvSpPr>
          <p:cNvPr id="450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Motion: </a:t>
            </a:r>
            <a:r>
              <a:rPr lang="en-US" altLang="en-US" sz="3200" b="1" dirty="0">
                <a:solidFill>
                  <a:schemeClr val="tx2"/>
                </a:solidFill>
              </a:rPr>
              <a:t>Study Group extension</a:t>
            </a:r>
          </a:p>
        </p:txBody>
      </p:sp>
      <p:sp>
        <p:nvSpPr>
          <p:cNvPr id="4506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Study </a:t>
            </a:r>
            <a:r>
              <a:rPr lang="en-US" altLang="en-US" sz="2400" b="1" dirty="0"/>
              <a:t>Group.</a:t>
            </a:r>
          </a:p>
          <a:p>
            <a:pPr lvl="1" algn="just">
              <a:spcBef>
                <a:spcPct val="20000"/>
              </a:spcBef>
              <a:buFontTx/>
              <a:buChar char="•"/>
            </a:pPr>
            <a:endParaRPr lang="en-US" altLang="en-US" sz="2400" dirty="0"/>
          </a:p>
          <a:p>
            <a:r>
              <a:rPr lang="en-GB" altLang="en-US" sz="2400" b="1" dirty="0"/>
              <a:t>    [Moved by &lt;name&gt; on behalf of &lt;group&gt;</a:t>
            </a:r>
            <a:r>
              <a:rPr lang="en-US" altLang="en-US" sz="2400" b="1" dirty="0"/>
              <a:t>]</a:t>
            </a:r>
            <a:endParaRPr lang="en-GB" altLang="en-US" sz="2400" b="1" dirty="0"/>
          </a:p>
          <a:p>
            <a:r>
              <a:rPr lang="en-GB" altLang="en-US" sz="2400" b="1" dirty="0"/>
              <a:t>    </a:t>
            </a:r>
            <a:r>
              <a:rPr lang="en-GB" altLang="en-US" sz="2400" b="1" dirty="0" smtClean="0"/>
              <a:t>NGP </a:t>
            </a:r>
            <a:r>
              <a:rPr lang="en-GB" altLang="en-US" sz="2400" b="1" dirty="0"/>
              <a:t>Study Group vote: </a:t>
            </a:r>
            <a:endParaRPr lang="en-US" altLang="en-US" sz="2000" dirty="0"/>
          </a:p>
          <a:p>
            <a:pPr algn="just">
              <a:spcBef>
                <a:spcPct val="20000"/>
              </a:spcBef>
              <a:buFontTx/>
              <a:buChar char="•"/>
            </a:pPr>
            <a:r>
              <a:rPr lang="en-US" altLang="en-US" sz="2400" b="1" dirty="0"/>
              <a:t>Move:  </a:t>
            </a:r>
            <a:endParaRPr lang="en-US" altLang="en-US" sz="2400" b="1" dirty="0" smtClean="0"/>
          </a:p>
          <a:p>
            <a:pPr algn="just">
              <a:spcBef>
                <a:spcPct val="20000"/>
              </a:spcBef>
              <a:buFontTx/>
              <a:buChar char="•"/>
            </a:pPr>
            <a:r>
              <a:rPr lang="en-US" altLang="en-US" sz="2400" b="1" dirty="0" smtClean="0"/>
              <a:t>Second:</a:t>
            </a:r>
            <a:endParaRPr lang="en-US" altLang="en-US" sz="2400" b="1" dirty="0"/>
          </a:p>
          <a:p>
            <a:pPr algn="just">
              <a:spcBef>
                <a:spcPct val="20000"/>
              </a:spcBef>
              <a:buFontTx/>
              <a:buChar char="•"/>
            </a:pPr>
            <a:r>
              <a:rPr lang="en-US" altLang="en-US" sz="2400" b="1" dirty="0"/>
              <a:t>Results</a:t>
            </a:r>
            <a:r>
              <a:rPr lang="en-US" altLang="en-US" sz="2400" b="1" dirty="0" smtClean="0"/>
              <a:t>:</a:t>
            </a:r>
            <a:endParaRPr lang="en-US" altLang="en-US" sz="2000" dirty="0"/>
          </a:p>
          <a:p>
            <a:pPr lvl="1">
              <a:spcBef>
                <a:spcPct val="20000"/>
              </a:spcBef>
              <a:buFontTx/>
              <a:buChar char="–"/>
            </a:pPr>
            <a:endParaRPr lang="en-US" altLang="en-US" sz="2000" dirty="0"/>
          </a:p>
        </p:txBody>
      </p:sp>
      <p:sp>
        <p:nvSpPr>
          <p:cNvPr id="450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506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25642911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55</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56</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57</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http://standards.ieee.org/develop/policies/bylaws/sect6-7.html#6</a:t>
            </a:r>
            <a:r>
              <a:rPr lang="en-US" altLang="en-US" sz="2100" i="1" dirty="0" smtClean="0"/>
              <a:t> </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http://standards.ieee.org/about/sasb/patcom/materials.html</a:t>
            </a:r>
            <a:r>
              <a:rPr lang="en-US" altLang="en-US" sz="2100" i="1" dirty="0" smtClean="0"/>
              <a:t> </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43457</TotalTime>
  <Words>3066</Words>
  <Application>Microsoft Office PowerPoint</Application>
  <PresentationFormat>On-screen Show (4:3)</PresentationFormat>
  <Paragraphs>710</Paragraphs>
  <Slides>57</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MS PGothic</vt:lpstr>
      <vt:lpstr>MS PGothic</vt:lpstr>
      <vt:lpstr>Arial</vt:lpstr>
      <vt:lpstr>Helvetica</vt:lpstr>
      <vt:lpstr>Monotype Sorts</vt:lpstr>
      <vt:lpstr>Times New Roman</vt:lpstr>
      <vt:lpstr>802-11-Submission</vt:lpstr>
      <vt:lpstr>Document</vt:lpstr>
      <vt:lpstr>NGP SG July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Presentations</vt:lpstr>
      <vt:lpstr>Motions on submission 561</vt:lpstr>
      <vt:lpstr>Motions on submission 561</vt:lpstr>
      <vt:lpstr>Remainder to do attendance</vt:lpstr>
      <vt:lpstr>Recess</vt:lpstr>
      <vt:lpstr>PowerPoint Presentation</vt:lpstr>
      <vt:lpstr>PowerPoint Presentation</vt:lpstr>
      <vt:lpstr>PowerPoint Presentation</vt:lpstr>
      <vt:lpstr>CSD/PAR feedback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Study Group Extension Motion</vt:lpstr>
      <vt:lpstr>PowerPoint Presentation</vt:lpstr>
      <vt:lpstr>PowerPoint Presentation</vt:lpstr>
      <vt:lpstr>PowerPoint Presentation</vt:lpstr>
      <vt:lpstr>PowerPoint Presentation</vt:lpstr>
      <vt:lpstr>Remainder to do attendance</vt:lpstr>
      <vt:lpstr>AOB?</vt:lpstr>
      <vt:lpstr>Adjourned</vt:lpstr>
      <vt:lpstr>Backup</vt:lpstr>
      <vt:lpstr>PowerPoint Presentation</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1540</cp:revision>
  <cp:lastPrinted>2014-11-04T15:04:57Z</cp:lastPrinted>
  <dcterms:created xsi:type="dcterms:W3CDTF">2007-04-17T18:10:23Z</dcterms:created>
  <dcterms:modified xsi:type="dcterms:W3CDTF">2015-07-15T08:35:45Z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