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69" r:id="rId2"/>
    <p:sldId id="450" r:id="rId3"/>
    <p:sldId id="424" r:id="rId4"/>
    <p:sldId id="453" r:id="rId5"/>
    <p:sldId id="454" r:id="rId6"/>
    <p:sldId id="481" r:id="rId7"/>
    <p:sldId id="482" r:id="rId8"/>
    <p:sldId id="483" r:id="rId9"/>
    <p:sldId id="484" r:id="rId10"/>
    <p:sldId id="485" r:id="rId11"/>
    <p:sldId id="457" r:id="rId12"/>
    <p:sldId id="460" r:id="rId13"/>
    <p:sldId id="461" r:id="rId14"/>
    <p:sldId id="464" r:id="rId15"/>
    <p:sldId id="462" r:id="rId16"/>
    <p:sldId id="386" r:id="rId17"/>
    <p:sldId id="324" r:id="rId18"/>
    <p:sldId id="431" r:id="rId19"/>
    <p:sldId id="439" r:id="rId20"/>
    <p:sldId id="414" r:id="rId21"/>
    <p:sldId id="466" r:id="rId22"/>
    <p:sldId id="472" r:id="rId23"/>
    <p:sldId id="473" r:id="rId24"/>
    <p:sldId id="510" r:id="rId25"/>
    <p:sldId id="511" r:id="rId26"/>
    <p:sldId id="476" r:id="rId27"/>
    <p:sldId id="477" r:id="rId28"/>
    <p:sldId id="440" r:id="rId29"/>
    <p:sldId id="475" r:id="rId30"/>
    <p:sldId id="452" r:id="rId31"/>
    <p:sldId id="495" r:id="rId32"/>
    <p:sldId id="499" r:id="rId33"/>
    <p:sldId id="506" r:id="rId34"/>
    <p:sldId id="507" r:id="rId35"/>
    <p:sldId id="508" r:id="rId36"/>
    <p:sldId id="505" r:id="rId37"/>
    <p:sldId id="500" r:id="rId38"/>
    <p:sldId id="501" r:id="rId39"/>
    <p:sldId id="502" r:id="rId40"/>
    <p:sldId id="503" r:id="rId41"/>
    <p:sldId id="504" r:id="rId42"/>
    <p:sldId id="474" r:id="rId43"/>
    <p:sldId id="437" r:id="rId44"/>
    <p:sldId id="438" r:id="rId45"/>
    <p:sldId id="509" r:id="rId46"/>
    <p:sldId id="468" r:id="rId47"/>
    <p:sldId id="469" r:id="rId48"/>
    <p:sldId id="497" r:id="rId49"/>
    <p:sldId id="471" r:id="rId50"/>
    <p:sldId id="470" r:id="rId51"/>
    <p:sldId id="491" r:id="rId52"/>
    <p:sldId id="490" r:id="rId5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9AFEBC2-E566-4BD5-B577-A5ED147DA853}">
          <p14:sldIdLst>
            <p14:sldId id="269"/>
            <p14:sldId id="450"/>
            <p14:sldId id="424"/>
            <p14:sldId id="453"/>
            <p14:sldId id="454"/>
            <p14:sldId id="481"/>
            <p14:sldId id="482"/>
            <p14:sldId id="483"/>
            <p14:sldId id="484"/>
            <p14:sldId id="485"/>
            <p14:sldId id="457"/>
            <p14:sldId id="460"/>
            <p14:sldId id="461"/>
            <p14:sldId id="464"/>
            <p14:sldId id="462"/>
            <p14:sldId id="386"/>
          </p14:sldIdLst>
        </p14:section>
        <p14:section name="Slot # 1" id="{0D0A01B1-94C3-4827-AD70-68E3B663E205}">
          <p14:sldIdLst>
            <p14:sldId id="324"/>
            <p14:sldId id="431"/>
            <p14:sldId id="439"/>
            <p14:sldId id="414"/>
            <p14:sldId id="466"/>
            <p14:sldId id="472"/>
            <p14:sldId id="473"/>
            <p14:sldId id="510"/>
            <p14:sldId id="511"/>
            <p14:sldId id="476"/>
            <p14:sldId id="477"/>
          </p14:sldIdLst>
        </p14:section>
        <p14:section name="slot # 2" id="{9FF98140-4C1B-4383-ADB2-DBEA75783455}">
          <p14:sldIdLst>
            <p14:sldId id="440"/>
            <p14:sldId id="475"/>
            <p14:sldId id="452"/>
            <p14:sldId id="495"/>
          </p14:sldIdLst>
        </p14:section>
        <p14:section name="Slot # 3" id="{60FA5EE1-DE1B-4356-9B5B-216ACEB41BD9}">
          <p14:sldIdLst>
            <p14:sldId id="499"/>
            <p14:sldId id="506"/>
            <p14:sldId id="507"/>
            <p14:sldId id="508"/>
          </p14:sldIdLst>
        </p14:section>
        <p14:section name="slot # 4" id="{997EA274-D484-43CD-BC35-1CCBB34C8B1F}">
          <p14:sldIdLst>
            <p14:sldId id="505"/>
            <p14:sldId id="500"/>
            <p14:sldId id="501"/>
            <p14:sldId id="502"/>
            <p14:sldId id="503"/>
            <p14:sldId id="504"/>
            <p14:sldId id="474"/>
            <p14:sldId id="437"/>
            <p14:sldId id="438"/>
            <p14:sldId id="509"/>
            <p14:sldId id="468"/>
            <p14:sldId id="469"/>
            <p14:sldId id="497"/>
            <p14:sldId id="471"/>
            <p14:sldId id="470"/>
            <p14:sldId id="491"/>
            <p14:sldId id="490"/>
          </p14:sldIdLst>
        </p14:section>
        <p14:section name="Motions" id="{2AC6200A-91BF-4285-9E04-9CF49F794098}">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CC"/>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p:cViewPr varScale="1">
        <p:scale>
          <a:sx n="71" d="100"/>
          <a:sy n="71" d="100"/>
        </p:scale>
        <p:origin x="1092" y="60"/>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25" d="100"/>
          <a:sy n="125" d="100"/>
        </p:scale>
        <p:origin x="1236" y="16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C:\Users\jsegev\07.%20Location\01.%20WLS\Next%20Gen\11-07-1952-21-0000-non-procedural-letter-ballot-resul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5"/>
      <c:hPercent val="79"/>
      <c:rotY val="20"/>
      <c:depthPercent val="100"/>
      <c:rAngAx val="1"/>
    </c:view3D>
    <c:floor>
      <c:thickness val="0"/>
      <c:spPr>
        <a:solidFill>
          <a:srgbClr val="C0C0C0"/>
        </a:solidFill>
        <a:ln w="3175">
          <a:solidFill>
            <a:srgbClr val="000000"/>
          </a:solidFill>
          <a:prstDash val="solid"/>
        </a:ln>
      </c:spPr>
    </c:floor>
    <c:sideWall>
      <c:thickness val="0"/>
      <c:spPr>
        <a:solidFill>
          <a:srgbClr val="C0C0C0"/>
        </a:solidFill>
        <a:ln w="12700">
          <a:solidFill>
            <a:srgbClr val="808080"/>
          </a:solidFill>
          <a:prstDash val="solid"/>
        </a:ln>
      </c:spPr>
    </c:sideWall>
    <c:backWall>
      <c:thickness val="0"/>
      <c:spPr>
        <a:solidFill>
          <a:srgbClr val="C0C0C0"/>
        </a:solidFill>
        <a:ln w="12700">
          <a:solidFill>
            <a:srgbClr val="808080"/>
          </a:solidFill>
          <a:prstDash val="solid"/>
        </a:ln>
      </c:spPr>
    </c:backWall>
    <c:plotArea>
      <c:layout>
        <c:manualLayout>
          <c:layoutTarget val="inner"/>
          <c:xMode val="edge"/>
          <c:yMode val="edge"/>
          <c:x val="3.760788347402521E-2"/>
          <c:y val="1.1428600721784777E-2"/>
          <c:w val="0.84552694426710173"/>
          <c:h val="0.93233841863517064"/>
        </c:manualLayout>
      </c:layout>
      <c:bar3DChart>
        <c:barDir val="col"/>
        <c:grouping val="stacked"/>
        <c:varyColors val="0"/>
        <c:ser>
          <c:idx val="0"/>
          <c:order val="0"/>
          <c:tx>
            <c:strRef>
              <c:f>'802.11'!$GE$1</c:f>
              <c:strCache>
                <c:ptCount val="1"/>
                <c:pt idx="0">
                  <c:v>Months between PAR Approval and start of first WG ballot</c:v>
                </c:pt>
              </c:strCache>
            </c:strRef>
          </c:tx>
          <c:spPr>
            <a:solidFill>
              <a:srgbClr val="9999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'802.11'!$GE$2:$GE$33</c:f>
              <c:numCache>
                <c:formatCode>General</c:formatCode>
                <c:ptCount val="32"/>
                <c:pt idx="0" formatCode="0.00">
                  <c:v>18.818929016189291</c:v>
                </c:pt>
                <c:pt idx="6" formatCode="0.00">
                  <c:v>12.197260273972603</c:v>
                </c:pt>
                <c:pt idx="7" formatCode="0.00">
                  <c:v>12.197260273972603</c:v>
                </c:pt>
                <c:pt idx="8" formatCode="0.00">
                  <c:v>16.339726027397262</c:v>
                </c:pt>
                <c:pt idx="9" formatCode="0.00">
                  <c:v>7.5616438356164384</c:v>
                </c:pt>
                <c:pt idx="10" formatCode="0.00">
                  <c:v>12.197260273972603</c:v>
                </c:pt>
                <c:pt idx="11" formatCode="0.00">
                  <c:v>0.69041095890410964</c:v>
                </c:pt>
                <c:pt idx="12" formatCode="0.00">
                  <c:v>19.726027397260275</c:v>
                </c:pt>
                <c:pt idx="13" formatCode="0.00">
                  <c:v>24.328767123287673</c:v>
                </c:pt>
                <c:pt idx="14" formatCode="0.00">
                  <c:v>30.246575342465754</c:v>
                </c:pt>
                <c:pt idx="15" formatCode="0.00">
                  <c:v>17.260273972602739</c:v>
                </c:pt>
                <c:pt idx="16" formatCode="0.00">
                  <c:v>18.443835616438356</c:v>
                </c:pt>
                <c:pt idx="17" formatCode="0.00">
                  <c:v>30.838356164383562</c:v>
                </c:pt>
                <c:pt idx="19" formatCode="0.00">
                  <c:v>29.983561643835614</c:v>
                </c:pt>
                <c:pt idx="20" formatCode="0.00">
                  <c:v>31.726027397260275</c:v>
                </c:pt>
                <c:pt idx="21" formatCode="0.00">
                  <c:v>18.706849315068492</c:v>
                </c:pt>
                <c:pt idx="22" formatCode="0.00">
                  <c:v>8.7780821917808218</c:v>
                </c:pt>
                <c:pt idx="23" formatCode="0.00">
                  <c:v>7.397260273972603</c:v>
                </c:pt>
                <c:pt idx="24" formatCode="0.00">
                  <c:v>25.906849315068492</c:v>
                </c:pt>
                <c:pt idx="25" formatCode="0.00">
                  <c:v>26.465753424657535</c:v>
                </c:pt>
                <c:pt idx="26" formatCode="0.00">
                  <c:v>31.956164383561646</c:v>
                </c:pt>
                <c:pt idx="27" formatCode="0.00">
                  <c:v>21.468493150684932</c:v>
                </c:pt>
                <c:pt idx="28" formatCode="0.00">
                  <c:v>9.6000000000000014</c:v>
                </c:pt>
                <c:pt idx="29" formatCode="0.00">
                  <c:v>13.545205479452054</c:v>
                </c:pt>
              </c:numCache>
            </c:numRef>
          </c:val>
        </c:ser>
        <c:ser>
          <c:idx val="1"/>
          <c:order val="1"/>
          <c:tx>
            <c:strRef>
              <c:f>'802.11'!$GF$1</c:f>
              <c:strCache>
                <c:ptCount val="1"/>
                <c:pt idx="0">
                  <c:v>Months between start of first WG ballot and end of last WG ballot</c:v>
                </c:pt>
              </c:strCache>
            </c:strRef>
          </c:tx>
          <c:spPr>
            <a:solidFill>
              <a:srgbClr val="9933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'802.11'!$GF$2:$GF$33</c:f>
              <c:numCache>
                <c:formatCode>General</c:formatCode>
                <c:ptCount val="32"/>
                <c:pt idx="0" formatCode="0.00">
                  <c:v>21.589539227895393</c:v>
                </c:pt>
                <c:pt idx="6" formatCode="0.00">
                  <c:v>35.178082191780824</c:v>
                </c:pt>
                <c:pt idx="7" formatCode="0.00">
                  <c:v>14.367123287671234</c:v>
                </c:pt>
                <c:pt idx="8" formatCode="0.00">
                  <c:v>12.131506849315068</c:v>
                </c:pt>
                <c:pt idx="9" formatCode="0.00">
                  <c:v>15.254794520547946</c:v>
                </c:pt>
                <c:pt idx="10" formatCode="0.00">
                  <c:v>31.002739726027396</c:v>
                </c:pt>
                <c:pt idx="11" formatCode="0.00">
                  <c:v>15.616438356164384</c:v>
                </c:pt>
                <c:pt idx="12" formatCode="0.00">
                  <c:v>33.07397260273973</c:v>
                </c:pt>
                <c:pt idx="13" formatCode="0.00">
                  <c:v>5.720547945205479</c:v>
                </c:pt>
                <c:pt idx="14" formatCode="0.00">
                  <c:v>32.515068493150686</c:v>
                </c:pt>
                <c:pt idx="15" formatCode="0.00">
                  <c:v>43.331506849315069</c:v>
                </c:pt>
                <c:pt idx="16" formatCode="0.00">
                  <c:v>18.575342465753423</c:v>
                </c:pt>
                <c:pt idx="17" formatCode="0.00">
                  <c:v>44.219178082191782</c:v>
                </c:pt>
                <c:pt idx="19" formatCode="0.00">
                  <c:v>26.367123287671234</c:v>
                </c:pt>
                <c:pt idx="20" formatCode="0.00">
                  <c:v>24.263013698630136</c:v>
                </c:pt>
                <c:pt idx="21" formatCode="0.00">
                  <c:v>18.279452054794518</c:v>
                </c:pt>
                <c:pt idx="22" formatCode="0.00">
                  <c:v>12</c:v>
                </c:pt>
                <c:pt idx="23" formatCode="0.00">
                  <c:v>16.767123287671232</c:v>
                </c:pt>
                <c:pt idx="24" formatCode="0.00">
                  <c:v>15.057534246575342</c:v>
                </c:pt>
                <c:pt idx="25" formatCode="0.00">
                  <c:v>14.695890410958903</c:v>
                </c:pt>
                <c:pt idx="26" formatCode="0.00">
                  <c:v>22.323287671232876</c:v>
                </c:pt>
                <c:pt idx="27" formatCode="0.00">
                  <c:v>14.005479452054796</c:v>
                </c:pt>
                <c:pt idx="28" formatCode="0.00">
                  <c:v>10.224657534246576</c:v>
                </c:pt>
                <c:pt idx="29" formatCode="0.00">
                  <c:v>30.213698630136989</c:v>
                </c:pt>
              </c:numCache>
            </c:numRef>
          </c:val>
        </c:ser>
        <c:ser>
          <c:idx val="2"/>
          <c:order val="2"/>
          <c:tx>
            <c:strRef>
              <c:f>'802.11'!$GG$1</c:f>
              <c:strCache>
                <c:ptCount val="1"/>
                <c:pt idx="0">
                  <c:v>Months between end of last WG ballot and start of first Sponsor Ballot</c:v>
                </c:pt>
              </c:strCache>
            </c:strRef>
          </c:tx>
          <c:spPr>
            <a:solidFill>
              <a:srgbClr val="FFFFCC"/>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'802.11'!$GG$2:$GG$33</c:f>
              <c:numCache>
                <c:formatCode>General</c:formatCode>
                <c:ptCount val="32"/>
                <c:pt idx="0" formatCode="0.00">
                  <c:v>1.1970112079701123</c:v>
                </c:pt>
                <c:pt idx="6" formatCode="0.00">
                  <c:v>0.92054794520547945</c:v>
                </c:pt>
                <c:pt idx="7" formatCode="0.00">
                  <c:v>3.0904109589041093</c:v>
                </c:pt>
                <c:pt idx="8" formatCode="0.00">
                  <c:v>6.5753424657534254E-2</c:v>
                </c:pt>
                <c:pt idx="9" formatCode="0.00">
                  <c:v>1.3479452054794521</c:v>
                </c:pt>
                <c:pt idx="10" formatCode="0.00">
                  <c:v>0.52602739726027403</c:v>
                </c:pt>
                <c:pt idx="11" formatCode="0.00">
                  <c:v>1.4136986301369863</c:v>
                </c:pt>
                <c:pt idx="12" formatCode="0.00">
                  <c:v>2.2027397260273971</c:v>
                </c:pt>
                <c:pt idx="13" formatCode="0.00">
                  <c:v>1.0520547945205481</c:v>
                </c:pt>
                <c:pt idx="14" formatCode="0.00">
                  <c:v>0.29589041095890412</c:v>
                </c:pt>
                <c:pt idx="15" formatCode="0.00">
                  <c:v>0.42739726027397262</c:v>
                </c:pt>
                <c:pt idx="16" formatCode="0.00">
                  <c:v>1.5780821917808217</c:v>
                </c:pt>
                <c:pt idx="17" formatCode="0.00">
                  <c:v>1.6438356164383561</c:v>
                </c:pt>
                <c:pt idx="19" formatCode="0.00">
                  <c:v>1.6767123287671235</c:v>
                </c:pt>
                <c:pt idx="20" formatCode="0.00">
                  <c:v>2.0383561643835617</c:v>
                </c:pt>
                <c:pt idx="21" formatCode="0.00">
                  <c:v>4.1424657534246574</c:v>
                </c:pt>
                <c:pt idx="22" formatCode="0.00">
                  <c:v>0.42739726027397262</c:v>
                </c:pt>
                <c:pt idx="23" formatCode="0.00">
                  <c:v>1.3808219178082193</c:v>
                </c:pt>
                <c:pt idx="24" formatCode="0.00">
                  <c:v>1.0849315068493151</c:v>
                </c:pt>
                <c:pt idx="25" formatCode="0.00">
                  <c:v>0.39452054794520541</c:v>
                </c:pt>
                <c:pt idx="26" formatCode="0.00">
                  <c:v>3.2876712328767127E-2</c:v>
                </c:pt>
                <c:pt idx="27" formatCode="0.00">
                  <c:v>0.39452054794520541</c:v>
                </c:pt>
                <c:pt idx="28" formatCode="0.00">
                  <c:v>0.19726027397260271</c:v>
                </c:pt>
                <c:pt idx="29" formatCode="0.00">
                  <c:v>0.36164383561643837</c:v>
                </c:pt>
              </c:numCache>
            </c:numRef>
          </c:val>
        </c:ser>
        <c:ser>
          <c:idx val="3"/>
          <c:order val="3"/>
          <c:tx>
            <c:strRef>
              <c:f>'802.11'!$GH$1</c:f>
              <c:strCache>
                <c:ptCount val="1"/>
                <c:pt idx="0">
                  <c:v>Months between start of first Sponsor ballot and end of last Sponsor ballot</c:v>
                </c:pt>
              </c:strCache>
            </c:strRef>
          </c:tx>
          <c:spPr>
            <a:solidFill>
              <a:srgbClr val="CCFFFF"/>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'802.11'!$GH$2:$GH$33</c:f>
              <c:numCache>
                <c:formatCode>General</c:formatCode>
                <c:ptCount val="32"/>
                <c:pt idx="0" formatCode="0.00">
                  <c:v>7.9621419676214167</c:v>
                </c:pt>
                <c:pt idx="6" formatCode="0.00">
                  <c:v>12.295890410958904</c:v>
                </c:pt>
                <c:pt idx="7" formatCode="0.00">
                  <c:v>6.6410958904109583</c:v>
                </c:pt>
                <c:pt idx="8" formatCode="0.00">
                  <c:v>3.1890410958904112</c:v>
                </c:pt>
                <c:pt idx="9" formatCode="0.00">
                  <c:v>6.4438356164383563</c:v>
                </c:pt>
                <c:pt idx="10" formatCode="0.00">
                  <c:v>5.5890410958904102</c:v>
                </c:pt>
                <c:pt idx="11" formatCode="0.00">
                  <c:v>2.4000000000000004</c:v>
                </c:pt>
                <c:pt idx="12" formatCode="0.00">
                  <c:v>8.2520547945205465</c:v>
                </c:pt>
                <c:pt idx="13" formatCode="0.00">
                  <c:v>12.55890410958904</c:v>
                </c:pt>
                <c:pt idx="14" formatCode="0.00">
                  <c:v>6.706849315068494</c:v>
                </c:pt>
                <c:pt idx="15" formatCode="0.00">
                  <c:v>5.4575342465753423</c:v>
                </c:pt>
                <c:pt idx="16" formatCode="0.00">
                  <c:v>6.0821917808219181</c:v>
                </c:pt>
                <c:pt idx="17" formatCode="0.00">
                  <c:v>8.0547945205479454</c:v>
                </c:pt>
                <c:pt idx="19" formatCode="0.00">
                  <c:v>13.446575342465753</c:v>
                </c:pt>
                <c:pt idx="20" formatCode="0.00">
                  <c:v>13.24931506849315</c:v>
                </c:pt>
                <c:pt idx="21" formatCode="0.00">
                  <c:v>10.191780821917808</c:v>
                </c:pt>
                <c:pt idx="22" formatCode="0.00">
                  <c:v>5.9835616438356167</c:v>
                </c:pt>
                <c:pt idx="23" formatCode="0.00">
                  <c:v>10.717808219178082</c:v>
                </c:pt>
                <c:pt idx="24" formatCode="0.00">
                  <c:v>13.742465753424657</c:v>
                </c:pt>
                <c:pt idx="25" formatCode="0.00">
                  <c:v>4.5041095890410965</c:v>
                </c:pt>
                <c:pt idx="26" formatCode="0.00">
                  <c:v>6.6082191780821908</c:v>
                </c:pt>
                <c:pt idx="27" formatCode="0.00">
                  <c:v>8.2191780821917799</c:v>
                </c:pt>
                <c:pt idx="28" formatCode="0.00">
                  <c:v>4.8328767123287673</c:v>
                </c:pt>
                <c:pt idx="29" formatCode="0.00">
                  <c:v>2.5972602739726027</c:v>
                </c:pt>
              </c:numCache>
            </c:numRef>
          </c:val>
        </c:ser>
        <c:ser>
          <c:idx val="4"/>
          <c:order val="4"/>
          <c:tx>
            <c:strRef>
              <c:f>'802.11'!$GI$1</c:f>
              <c:strCache>
                <c:ptCount val="1"/>
                <c:pt idx="0">
                  <c:v>Months between end of last Sponsor ballot and IEEE SASB approval</c:v>
                </c:pt>
              </c:strCache>
            </c:strRef>
          </c:tx>
          <c:spPr>
            <a:solidFill>
              <a:srgbClr val="660066"/>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'802.11'!$GI$2:$GI$33</c:f>
              <c:numCache>
                <c:formatCode>General</c:formatCode>
                <c:ptCount val="32"/>
                <c:pt idx="0" formatCode="0.00">
                  <c:v>2.4403486924034867</c:v>
                </c:pt>
                <c:pt idx="6" formatCode="0.00">
                  <c:v>5.2273972602739729</c:v>
                </c:pt>
                <c:pt idx="7" formatCode="0.00">
                  <c:v>2.1369863013698627</c:v>
                </c:pt>
                <c:pt idx="8" formatCode="0.00">
                  <c:v>0.95342465753424666</c:v>
                </c:pt>
                <c:pt idx="9" formatCode="0.00">
                  <c:v>2.5315068493150683</c:v>
                </c:pt>
                <c:pt idx="10" formatCode="0.00">
                  <c:v>1.5452054794520547</c:v>
                </c:pt>
                <c:pt idx="11" formatCode="0.00">
                  <c:v>1.3150684931506849</c:v>
                </c:pt>
                <c:pt idx="12" formatCode="0.00">
                  <c:v>1.7095890410958905</c:v>
                </c:pt>
                <c:pt idx="13" formatCode="0.00">
                  <c:v>3.978082191780822</c:v>
                </c:pt>
                <c:pt idx="14" formatCode="0.00">
                  <c:v>2.3013698630136985</c:v>
                </c:pt>
                <c:pt idx="15" formatCode="0.00">
                  <c:v>2.3342465753424659</c:v>
                </c:pt>
                <c:pt idx="16" formatCode="0.00">
                  <c:v>3.2219178082191782</c:v>
                </c:pt>
                <c:pt idx="17" formatCode="0.00">
                  <c:v>3.2219178082191782</c:v>
                </c:pt>
                <c:pt idx="19" formatCode="0.00">
                  <c:v>2.4000000000000004</c:v>
                </c:pt>
                <c:pt idx="20" formatCode="0.00">
                  <c:v>2.5972602739726027</c:v>
                </c:pt>
                <c:pt idx="21" formatCode="0.00">
                  <c:v>2.4657534246575343</c:v>
                </c:pt>
                <c:pt idx="22" formatCode="0.00">
                  <c:v>3.2219178082191782</c:v>
                </c:pt>
                <c:pt idx="23" formatCode="0.00">
                  <c:v>1.0520547945205481</c:v>
                </c:pt>
                <c:pt idx="24" formatCode="0.00">
                  <c:v>2.7945205479452051</c:v>
                </c:pt>
                <c:pt idx="25" formatCode="0.00">
                  <c:v>2.0383561643835617</c:v>
                </c:pt>
                <c:pt idx="26" formatCode="0.00">
                  <c:v>1.6109589041095891</c:v>
                </c:pt>
                <c:pt idx="27" formatCode="0.00">
                  <c:v>2.2356164383561645</c:v>
                </c:pt>
                <c:pt idx="28" formatCode="0.00">
                  <c:v>2.7945205479452051</c:v>
                </c:pt>
                <c:pt idx="29" formatCode="0.00">
                  <c:v>1.3808219178082193</c:v>
                </c:pt>
              </c:numCache>
            </c:numRef>
          </c:val>
        </c:ser>
        <c:ser>
          <c:idx val="5"/>
          <c:order val="5"/>
          <c:tx>
            <c:strRef>
              <c:f>'802.11'!$GJ$1</c:f>
              <c:strCache>
                <c:ptCount val="1"/>
                <c:pt idx="0">
                  <c:v>Months between IEEE SASB Approval and publish</c:v>
                </c:pt>
              </c:strCache>
            </c:strRef>
          </c:tx>
          <c:spPr>
            <a:solidFill>
              <a:srgbClr val="FF8080"/>
            </a:solidFill>
            <a:ln w="12700">
              <a:solidFill>
                <a:srgbClr val="000000"/>
              </a:solidFill>
              <a:prstDash val="solid"/>
            </a:ln>
          </c:spPr>
          <c:invertIfNegative val="0"/>
          <c:cat>
            <c:strRef>
              <c:f>'802.11'!$A$2:$A$33</c:f>
              <c:strCache>
                <c:ptCount val="32"/>
                <c:pt idx="1">
                  <c:v>IEEE 802.11</c:v>
                </c:pt>
                <c:pt idx="2">
                  <c:v>IEEE 802.11a</c:v>
                </c:pt>
                <c:pt idx="3">
                  <c:v>IEEE 802.11b</c:v>
                </c:pt>
                <c:pt idx="4">
                  <c:v>IEEE 802.11c</c:v>
                </c:pt>
                <c:pt idx="5">
                  <c:v>IEEE 802.11d</c:v>
                </c:pt>
                <c:pt idx="6">
                  <c:v>IEEE 802.11e</c:v>
                </c:pt>
                <c:pt idx="7">
                  <c:v>IEEE 802.11F</c:v>
                </c:pt>
                <c:pt idx="8">
                  <c:v>IEEE 802.11g</c:v>
                </c:pt>
                <c:pt idx="9">
                  <c:v>IEEE 802.11h</c:v>
                </c:pt>
                <c:pt idx="10">
                  <c:v>IEEE 802.11i</c:v>
                </c:pt>
                <c:pt idx="11">
                  <c:v>IEEE 802.11j</c:v>
                </c:pt>
                <c:pt idx="12">
                  <c:v>IEEE 802.11k</c:v>
                </c:pt>
                <c:pt idx="13">
                  <c:v>IEEE 802.11ma</c:v>
                </c:pt>
                <c:pt idx="14">
                  <c:v>IEEE 802.11n</c:v>
                </c:pt>
                <c:pt idx="15">
                  <c:v>IEEE 802.11p</c:v>
                </c:pt>
                <c:pt idx="16">
                  <c:v>IEEE 802.11r</c:v>
                </c:pt>
                <c:pt idx="17">
                  <c:v>IEEE 802.11s</c:v>
                </c:pt>
                <c:pt idx="18">
                  <c:v>IEEE 802.11.2</c:v>
                </c:pt>
                <c:pt idx="19">
                  <c:v>IEEE 802.11u</c:v>
                </c:pt>
                <c:pt idx="20">
                  <c:v>IEEE 802.11v</c:v>
                </c:pt>
                <c:pt idx="21">
                  <c:v>IEEE 802.11w</c:v>
                </c:pt>
                <c:pt idx="22">
                  <c:v>IEEE 802.11y</c:v>
                </c:pt>
                <c:pt idx="23">
                  <c:v>IEEE 802.11z</c:v>
                </c:pt>
                <c:pt idx="24">
                  <c:v>IEEE 802.11mb</c:v>
                </c:pt>
                <c:pt idx="25">
                  <c:v>IEEE 802.11aa</c:v>
                </c:pt>
                <c:pt idx="26">
                  <c:v>IEEE 802.11ac</c:v>
                </c:pt>
                <c:pt idx="27">
                  <c:v>IEEE 802.11ad</c:v>
                </c:pt>
                <c:pt idx="28">
                  <c:v>IEEE 802.11ae</c:v>
                </c:pt>
                <c:pt idx="29">
                  <c:v>IEEE 802.11af</c:v>
                </c:pt>
                <c:pt idx="30">
                  <c:v>IEEE 802.11ah</c:v>
                </c:pt>
                <c:pt idx="31">
                  <c:v>IEEE 802.11ai</c:v>
                </c:pt>
              </c:strCache>
            </c:strRef>
          </c:cat>
          <c:val>
            <c:numRef>
              <c:f>'802.11'!$GJ$2:$GJ$33</c:f>
              <c:numCache>
                <c:formatCode>General</c:formatCode>
                <c:ptCount val="32"/>
                <c:pt idx="0" formatCode="0.00">
                  <c:v>1.150684931506849</c:v>
                </c:pt>
                <c:pt idx="6" formatCode="0.00">
                  <c:v>1.6438356164383561</c:v>
                </c:pt>
                <c:pt idx="7" formatCode="0.00">
                  <c:v>1.0520547945205481</c:v>
                </c:pt>
                <c:pt idx="8" formatCode="0.00">
                  <c:v>0.49315068493150682</c:v>
                </c:pt>
                <c:pt idx="9" formatCode="0.00">
                  <c:v>1.0849315068493151</c:v>
                </c:pt>
                <c:pt idx="10" formatCode="0.00">
                  <c:v>0.98630136986301364</c:v>
                </c:pt>
                <c:pt idx="11" formatCode="0.00">
                  <c:v>1.1835616438356165</c:v>
                </c:pt>
                <c:pt idx="12" formatCode="0.00">
                  <c:v>1.1178082191780823</c:v>
                </c:pt>
                <c:pt idx="13" formatCode="0.00">
                  <c:v>3.1561643835616433</c:v>
                </c:pt>
                <c:pt idx="14" formatCode="0.00">
                  <c:v>1.5780821917808217</c:v>
                </c:pt>
                <c:pt idx="15" formatCode="0.00">
                  <c:v>0.92054794520547945</c:v>
                </c:pt>
                <c:pt idx="16" formatCode="0.00">
                  <c:v>2.2027397260273971</c:v>
                </c:pt>
                <c:pt idx="17" formatCode="0.00">
                  <c:v>0</c:v>
                </c:pt>
                <c:pt idx="19" formatCode="0.00">
                  <c:v>0.75616438356164384</c:v>
                </c:pt>
                <c:pt idx="20" formatCode="0.00">
                  <c:v>0.23013698630136986</c:v>
                </c:pt>
                <c:pt idx="21" formatCode="0.00">
                  <c:v>0.62465753424657533</c:v>
                </c:pt>
                <c:pt idx="22" formatCode="0.00">
                  <c:v>1.3479452054794521</c:v>
                </c:pt>
                <c:pt idx="23" formatCode="0.00">
                  <c:v>0.46027397260273972</c:v>
                </c:pt>
                <c:pt idx="24" formatCode="0.00">
                  <c:v>1.7095890410958905</c:v>
                </c:pt>
                <c:pt idx="25" formatCode="0.00">
                  <c:v>2.0054794520547947</c:v>
                </c:pt>
                <c:pt idx="26" formatCode="0.00">
                  <c:v>0.19726027397260271</c:v>
                </c:pt>
                <c:pt idx="27" formatCode="0.00">
                  <c:v>2.3013698630136985</c:v>
                </c:pt>
                <c:pt idx="28" formatCode="0.00">
                  <c:v>0.26301369863013702</c:v>
                </c:pt>
              </c:numCache>
            </c:numRef>
          </c:val>
        </c:ser>
        <c:dLbls>
          <c:showLegendKey val="0"/>
          <c:showVal val="0"/>
          <c:showCatName val="0"/>
          <c:showSerName val="0"/>
          <c:showPercent val="0"/>
          <c:showBubbleSize val="0"/>
        </c:dLbls>
        <c:gapWidth val="150"/>
        <c:shape val="box"/>
        <c:axId val="322414352"/>
        <c:axId val="322417488"/>
        <c:axId val="0"/>
      </c:bar3DChart>
      <c:catAx>
        <c:axId val="322414352"/>
        <c:scaling>
          <c:orientation val="minMax"/>
        </c:scaling>
        <c:delete val="0"/>
        <c:axPos val="b"/>
        <c:numFmt formatCode="General" sourceLinked="1"/>
        <c:majorTickMark val="out"/>
        <c:minorTickMark val="none"/>
        <c:tickLblPos val="low"/>
        <c:spPr>
          <a:ln w="3175">
            <a:solidFill>
              <a:srgbClr val="000000"/>
            </a:solidFill>
            <a:prstDash val="solid"/>
          </a:ln>
        </c:spPr>
        <c:txPr>
          <a:bodyPr rot="0" vert="horz"/>
          <a:lstStyle/>
          <a:p>
            <a:pPr>
              <a:defRPr/>
            </a:pPr>
            <a:endParaRPr lang="en-US"/>
          </a:p>
        </c:txPr>
        <c:crossAx val="322417488"/>
        <c:crosses val="autoZero"/>
        <c:auto val="1"/>
        <c:lblAlgn val="ctr"/>
        <c:lblOffset val="100"/>
        <c:tickLblSkip val="3"/>
        <c:tickMarkSkip val="1"/>
        <c:noMultiLvlLbl val="0"/>
      </c:catAx>
      <c:valAx>
        <c:axId val="322417488"/>
        <c:scaling>
          <c:orientation val="minMax"/>
        </c:scaling>
        <c:delete val="0"/>
        <c:axPos val="l"/>
        <c:majorGridlines>
          <c:spPr>
            <a:ln w="3175">
              <a:solidFill>
                <a:srgbClr val="000000"/>
              </a:solidFill>
              <a:prstDash val="solid"/>
            </a:ln>
          </c:spPr>
        </c:majorGridlines>
        <c:numFmt formatCode="0.00" sourceLinked="1"/>
        <c:majorTickMark val="out"/>
        <c:minorTickMark val="none"/>
        <c:tickLblPos val="nextTo"/>
        <c:spPr>
          <a:ln w="3175">
            <a:solidFill>
              <a:srgbClr val="000000"/>
            </a:solidFill>
            <a:prstDash val="solid"/>
          </a:ln>
        </c:spPr>
        <c:txPr>
          <a:bodyPr rot="0" vert="horz"/>
          <a:lstStyle/>
          <a:p>
            <a:pPr>
              <a:defRPr/>
            </a:pPr>
            <a:endParaRPr lang="en-US"/>
          </a:p>
        </c:txPr>
        <c:crossAx val="322414352"/>
        <c:crosses val="autoZero"/>
        <c:crossBetween val="between"/>
      </c:valAx>
      <c:spPr>
        <a:noFill/>
        <a:ln w="25400">
          <a:noFill/>
        </a:ln>
      </c:spPr>
    </c:plotArea>
    <c:legend>
      <c:legendPos val="r"/>
      <c:layout>
        <c:manualLayout>
          <c:xMode val="edge"/>
          <c:yMode val="edge"/>
          <c:x val="0.85571587125416204"/>
          <c:y val="3.0995151029850083E-2"/>
          <c:w val="0.13873473917869028"/>
          <c:h val="0.9216965167489658"/>
        </c:manualLayout>
      </c:layout>
      <c:overlay val="0"/>
      <c:spPr>
        <a:solidFill>
          <a:srgbClr val="FFFFFF"/>
        </a:solidFill>
        <a:ln w="3175">
          <a:solidFill>
            <a:srgbClr val="000000"/>
          </a:solidFill>
          <a:prstDash val="solid"/>
        </a:ln>
      </c:spPr>
    </c:legend>
    <c:plotVisOnly val="1"/>
    <c:dispBlanksAs val="gap"/>
    <c:showDLblsOverMax val="0"/>
  </c:chart>
  <c:spPr>
    <a:noFill/>
    <a:ln w="9525">
      <a:noFill/>
    </a:ln>
  </c:spPr>
  <c:txPr>
    <a:bodyPr/>
    <a:lstStyle/>
    <a:p>
      <a:pPr>
        <a:defRPr sz="700" b="0" i="0" u="none" strike="noStrike" baseline="0">
          <a:solidFill>
            <a:srgbClr val="000000"/>
          </a:solidFill>
          <a:latin typeface="Arial"/>
          <a:ea typeface="Arial"/>
          <a:cs typeface="Arial"/>
        </a:defRPr>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043017" y="175081"/>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a:t>doc.: IEEE </a:t>
            </a:r>
            <a:r>
              <a:rPr lang="en-US" dirty="0" smtClean="0"/>
              <a:t>802.11-12/xxxxr1</a:t>
            </a:r>
            <a:endParaRPr lang="en-US" dirty="0"/>
          </a:p>
        </p:txBody>
      </p:sp>
      <p:sp>
        <p:nvSpPr>
          <p:cNvPr id="3075" name="Rectangle 3"/>
          <p:cNvSpPr>
            <a:spLocks noGrp="1" noChangeArrowheads="1"/>
          </p:cNvSpPr>
          <p:nvPr>
            <p:ph type="dt" sz="quarter" idx="1"/>
          </p:nvPr>
        </p:nvSpPr>
        <p:spPr bwMode="auto">
          <a:xfrm>
            <a:off x="695325" y="175081"/>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3076" name="Rectangle 4"/>
          <p:cNvSpPr>
            <a:spLocks noGrp="1" noChangeArrowheads="1"/>
          </p:cNvSpPr>
          <p:nvPr>
            <p:ph type="ftr" sz="quarter" idx="2"/>
          </p:nvPr>
        </p:nvSpPr>
        <p:spPr bwMode="auto">
          <a:xfrm>
            <a:off x="4930049" y="8982075"/>
            <a:ext cx="138820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ea typeface="+mn-ea"/>
                <a:cs typeface="+mn-cs"/>
              </a:defRPr>
            </a:lvl1pPr>
          </a:lstStyle>
          <a:p>
            <a:pPr>
              <a:defRPr/>
            </a:pPr>
            <a:r>
              <a:rPr lang="en-US" dirty="0" smtClean="0"/>
              <a:t>Jonathan Segev (Intel)</a:t>
            </a:r>
            <a:endParaRPr lang="en-US" dirty="0"/>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ltLang="en-US"/>
              <a:t>Page </a:t>
            </a:r>
            <a:fld id="{36529394-E395-40E9-8CDC-A41329784307}" type="slidenum">
              <a:rPr lang="en-US" altLang="en-US"/>
              <a:pPr/>
              <a:t>‹#›</a:t>
            </a:fld>
            <a:endParaRPr lang="en-US" alt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18103188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ea typeface="+mn-ea"/>
                <a:cs typeface="+mn-cs"/>
              </a:defRPr>
            </a:lvl1pPr>
          </a:lstStyle>
          <a:p>
            <a:pPr>
              <a:defRPr/>
            </a:pPr>
            <a:r>
              <a:rPr lang="en-US" dirty="0" smtClean="0"/>
              <a:t>doc.: IEEE 802.11-12/xxxxr1</a:t>
            </a:r>
            <a:endParaRPr lang="en-US" dirty="0"/>
          </a:p>
        </p:txBody>
      </p:sp>
      <p:sp>
        <p:nvSpPr>
          <p:cNvPr id="2051" name="Rectangle 3"/>
          <p:cNvSpPr>
            <a:spLocks noGrp="1" noChangeArrowheads="1"/>
          </p:cNvSpPr>
          <p:nvPr>
            <p:ph type="dt" idx="1"/>
          </p:nvPr>
        </p:nvSpPr>
        <p:spPr bwMode="auto">
          <a:xfrm>
            <a:off x="654050" y="95706"/>
            <a:ext cx="39433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ea typeface="+mn-ea"/>
                <a:cs typeface="+mn-cs"/>
              </a:defRPr>
            </a:lvl1pPr>
          </a:lstStyle>
          <a:p>
            <a:pPr>
              <a:defRPr/>
            </a:pPr>
            <a:r>
              <a:rPr lang="en-US" dirty="0"/>
              <a:t>May </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4431873" y="8985250"/>
            <a:ext cx="184986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ea typeface="+mn-ea"/>
                <a:cs typeface="+mn-cs"/>
              </a:defRPr>
            </a:lvl5pPr>
          </a:lstStyle>
          <a:p>
            <a:pPr lvl="4">
              <a:defRPr/>
            </a:pPr>
            <a:r>
              <a:rPr lang="en-US" dirty="0" smtClean="0"/>
              <a:t>Jonathan Segev (Intel)</a:t>
            </a:r>
            <a:endParaRPr lang="en-US" dirty="0"/>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ltLang="en-US"/>
              <a:t>Page </a:t>
            </a:r>
            <a:fld id="{75B6E629-8893-4ED0-853E-3284F5DDE2A2}" type="slidenum">
              <a:rPr lang="en-US" altLang="en-US"/>
              <a:pPr/>
              <a:t>‹#›</a:t>
            </a:fld>
            <a:endParaRPr lang="en-US" alt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41293008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1638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July 2015</a:t>
            </a:r>
          </a:p>
        </p:txBody>
      </p:sp>
      <p:sp>
        <p:nvSpPr>
          <p:cNvPr id="1638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1638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BA28F7E2-EC68-428D-9E12-BB0DE03FF11C}" type="slidenum">
              <a:rPr lang="en-US" altLang="en-US"/>
              <a:pPr/>
              <a:t>1</a:t>
            </a:fld>
            <a:endParaRPr lang="en-US" altLang="en-US"/>
          </a:p>
        </p:txBody>
      </p:sp>
      <p:sp>
        <p:nvSpPr>
          <p:cNvPr id="16389" name="Rectangle 2"/>
          <p:cNvSpPr>
            <a:spLocks noGrp="1" noRot="1" noChangeAspect="1" noChangeArrowheads="1" noTextEdit="1"/>
          </p:cNvSpPr>
          <p:nvPr>
            <p:ph type="sldImg"/>
          </p:nvPr>
        </p:nvSpPr>
        <p:spPr>
          <a:xfrm>
            <a:off x="1154113" y="701675"/>
            <a:ext cx="4625975" cy="3468688"/>
          </a:xfrm>
          <a:ln/>
        </p:spPr>
      </p:sp>
      <p:sp>
        <p:nvSpPr>
          <p:cNvPr id="1639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2916171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Slide Image Placeholder 1"/>
          <p:cNvSpPr>
            <a:spLocks noGrp="1" noRot="1" noChangeAspect="1"/>
          </p:cNvSpPr>
          <p:nvPr>
            <p:ph type="sldImg"/>
          </p:nvPr>
        </p:nvSpPr>
        <p:spPr>
          <a:xfrm>
            <a:off x="1154113" y="701675"/>
            <a:ext cx="4625975" cy="3468688"/>
          </a:xfrm>
          <a:ln/>
        </p:spPr>
      </p:sp>
      <p:sp>
        <p:nvSpPr>
          <p:cNvPr id="2457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458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546DB0-B394-4902-B345-342EDBBE1F58}" type="slidenum">
              <a:rPr lang="en-US" altLang="en-US"/>
              <a:pPr/>
              <a:t>17</a:t>
            </a:fld>
            <a:endParaRPr lang="en-US" altLang="en-US"/>
          </a:p>
        </p:txBody>
      </p:sp>
    </p:spTree>
    <p:extLst>
      <p:ext uri="{BB962C8B-B14F-4D97-AF65-F5344CB8AC3E}">
        <p14:creationId xmlns:p14="http://schemas.microsoft.com/office/powerpoint/2010/main" val="56717032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Slide Image Placeholder 1"/>
          <p:cNvSpPr>
            <a:spLocks noGrp="1" noRot="1" noChangeAspect="1"/>
          </p:cNvSpPr>
          <p:nvPr>
            <p:ph type="sldImg"/>
          </p:nvPr>
        </p:nvSpPr>
        <p:spPr>
          <a:xfrm>
            <a:off x="1154113" y="701675"/>
            <a:ext cx="4625975" cy="3468688"/>
          </a:xfrm>
          <a:ln/>
        </p:spPr>
      </p:sp>
      <p:sp>
        <p:nvSpPr>
          <p:cNvPr id="440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440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B5F22E2-07AD-4C33-A57D-25F3B7DD7A2D}" type="slidenum">
              <a:rPr lang="en-US" altLang="en-US"/>
              <a:pPr/>
              <a:t>18</a:t>
            </a:fld>
            <a:endParaRPr lang="en-US" altLang="en-US"/>
          </a:p>
        </p:txBody>
      </p:sp>
    </p:spTree>
    <p:extLst>
      <p:ext uri="{BB962C8B-B14F-4D97-AF65-F5344CB8AC3E}">
        <p14:creationId xmlns:p14="http://schemas.microsoft.com/office/powerpoint/2010/main" val="4790142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26626"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July 2015</a:t>
            </a:r>
          </a:p>
        </p:txBody>
      </p:sp>
      <p:sp>
        <p:nvSpPr>
          <p:cNvPr id="26627"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2662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DD95C456-E260-4087-99E1-6E1F5C27EDA7}" type="slidenum">
              <a:rPr lang="en-US" altLang="en-US"/>
              <a:pPr/>
              <a:t>19</a:t>
            </a:fld>
            <a:endParaRPr lang="en-US" altLang="en-US"/>
          </a:p>
        </p:txBody>
      </p:sp>
      <p:sp>
        <p:nvSpPr>
          <p:cNvPr id="26629" name="Rectangle 2"/>
          <p:cNvSpPr>
            <a:spLocks noGrp="1" noRot="1" noChangeAspect="1" noChangeArrowheads="1" noTextEdit="1"/>
          </p:cNvSpPr>
          <p:nvPr>
            <p:ph type="sldImg"/>
          </p:nvPr>
        </p:nvSpPr>
        <p:spPr>
          <a:xfrm>
            <a:off x="1154113" y="701675"/>
            <a:ext cx="4625975" cy="3468688"/>
          </a:xfrm>
          <a:ln/>
        </p:spPr>
      </p:sp>
      <p:sp>
        <p:nvSpPr>
          <p:cNvPr id="2663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9241166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54274"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July 2015</a:t>
            </a:r>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28</a:t>
            </a:fld>
            <a:endParaRPr lang="en-US" altLang="en-US"/>
          </a:p>
        </p:txBody>
      </p:sp>
      <p:sp>
        <p:nvSpPr>
          <p:cNvPr id="54277" name="Rectangle 2"/>
          <p:cNvSpPr>
            <a:spLocks noGrp="1" noRot="1" noChangeAspect="1"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23959847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54274"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July 2015</a:t>
            </a:r>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32</a:t>
            </a:fld>
            <a:endParaRPr lang="en-US" altLang="en-US"/>
          </a:p>
        </p:txBody>
      </p:sp>
      <p:sp>
        <p:nvSpPr>
          <p:cNvPr id="54277" name="Rectangle 2"/>
          <p:cNvSpPr>
            <a:spLocks noGrp="1" noRot="1" noChangeAspect="1"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156297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doc.: IEEE 802.11-12/xxxxr1</a:t>
            </a:r>
          </a:p>
        </p:txBody>
      </p:sp>
      <p:sp>
        <p:nvSpPr>
          <p:cNvPr id="54274"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400" dirty="0" smtClean="0"/>
              <a:t>July 2015</a:t>
            </a:r>
          </a:p>
        </p:txBody>
      </p:sp>
      <p:sp>
        <p:nvSpPr>
          <p:cNvPr id="54275"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457200" defTabSz="933450">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r>
              <a:rPr lang="en-US" altLang="en-US" dirty="0" smtClean="0"/>
              <a:t>Jonathan Segev (Intel)</a:t>
            </a:r>
          </a:p>
        </p:txBody>
      </p:sp>
      <p:sp>
        <p:nvSpPr>
          <p:cNvPr id="542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ED912AB-BDF9-4199-B334-BD96DEF2039D}" type="slidenum">
              <a:rPr lang="en-US" altLang="en-US"/>
              <a:pPr/>
              <a:t>36</a:t>
            </a:fld>
            <a:endParaRPr lang="en-US" altLang="en-US"/>
          </a:p>
        </p:txBody>
      </p:sp>
      <p:sp>
        <p:nvSpPr>
          <p:cNvPr id="54277" name="Rectangle 2"/>
          <p:cNvSpPr>
            <a:spLocks noGrp="1" noRot="1" noChangeAspect="1" noChangeArrowheads="1" noTextEdit="1"/>
          </p:cNvSpPr>
          <p:nvPr>
            <p:ph type="sldImg"/>
          </p:nvPr>
        </p:nvSpPr>
        <p:spPr>
          <a:xfrm>
            <a:off x="1154113" y="701675"/>
            <a:ext cx="4625975" cy="3468688"/>
          </a:xfrm>
          <a:ln/>
        </p:spPr>
      </p:sp>
      <p:sp>
        <p:nvSpPr>
          <p:cNvPr id="542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99875715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xfrm>
            <a:off x="1154113" y="701675"/>
            <a:ext cx="4625975" cy="3468688"/>
          </a:xfrm>
          <a:ln/>
        </p:spPr>
      </p:sp>
      <p:sp>
        <p:nvSpPr>
          <p:cNvPr id="7373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802.11-12/xxxxr0</a:t>
            </a:r>
            <a:endParaRPr lang="en-US"/>
          </a:p>
        </p:txBody>
      </p:sp>
      <p:sp>
        <p:nvSpPr>
          <p:cNvPr id="5" name="Date Placeholder 4"/>
          <p:cNvSpPr>
            <a:spLocks noGrp="1"/>
          </p:cNvSpPr>
          <p:nvPr>
            <p:ph type="dt" sz="quarter" idx="1"/>
          </p:nvPr>
        </p:nvSpPr>
        <p:spPr/>
        <p:txBody>
          <a:bodyPr/>
          <a:lstStyle/>
          <a:p>
            <a:pPr>
              <a:defRPr/>
            </a:pPr>
            <a:r>
              <a:rPr lang="en-US" smtClean="0"/>
              <a:t>May 2013</a:t>
            </a:r>
            <a:endParaRPr lang="en-US"/>
          </a:p>
        </p:txBody>
      </p:sp>
      <p:sp>
        <p:nvSpPr>
          <p:cNvPr id="6" name="Footer Placeholder 5"/>
          <p:cNvSpPr>
            <a:spLocks noGrp="1"/>
          </p:cNvSpPr>
          <p:nvPr>
            <p:ph type="ftr" sz="quarter" idx="4"/>
          </p:nvPr>
        </p:nvSpPr>
        <p:spPr/>
        <p:txBody>
          <a:bodyPr/>
          <a:lstStyle/>
          <a:p>
            <a:pPr lvl="4">
              <a:defRPr/>
            </a:pPr>
            <a:r>
              <a:rPr lang="en-US" smtClean="0"/>
              <a:t>Osama Aboul-Magd (Huawei Technologies)</a:t>
            </a:r>
            <a:endParaRPr lang="en-US"/>
          </a:p>
        </p:txBody>
      </p:sp>
      <p:sp>
        <p:nvSpPr>
          <p:cNvPr id="73735"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DA101E8-EA3F-4B99-90C1-1B626CB46BA1}" type="slidenum">
              <a:rPr lang="en-US" altLang="en-US"/>
              <a:pPr/>
              <a:t>40</a:t>
            </a:fld>
            <a:endParaRPr lang="en-US" altLang="en-US"/>
          </a:p>
        </p:txBody>
      </p:sp>
    </p:spTree>
    <p:extLst>
      <p:ext uri="{BB962C8B-B14F-4D97-AF65-F5344CB8AC3E}">
        <p14:creationId xmlns:p14="http://schemas.microsoft.com/office/powerpoint/2010/main" val="5128450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1154113" y="701675"/>
            <a:ext cx="4625975" cy="3468688"/>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802.11-12/xxxxr0</a:t>
            </a:r>
            <a:endParaRPr lang="en-US"/>
          </a:p>
        </p:txBody>
      </p:sp>
      <p:sp>
        <p:nvSpPr>
          <p:cNvPr id="5" name="Date Placeholder 4"/>
          <p:cNvSpPr>
            <a:spLocks noGrp="1"/>
          </p:cNvSpPr>
          <p:nvPr>
            <p:ph type="dt" sz="quarter" idx="1"/>
          </p:nvPr>
        </p:nvSpPr>
        <p:spPr/>
        <p:txBody>
          <a:bodyPr/>
          <a:lstStyle/>
          <a:p>
            <a:pPr>
              <a:defRPr/>
            </a:pPr>
            <a:r>
              <a:rPr lang="en-US" smtClean="0"/>
              <a:t>May 2013</a:t>
            </a:r>
            <a:endParaRPr lang="en-US"/>
          </a:p>
        </p:txBody>
      </p:sp>
      <p:sp>
        <p:nvSpPr>
          <p:cNvPr id="6" name="Footer Placeholder 5"/>
          <p:cNvSpPr>
            <a:spLocks noGrp="1"/>
          </p:cNvSpPr>
          <p:nvPr>
            <p:ph type="ftr" sz="quarter" idx="4"/>
          </p:nvPr>
        </p:nvSpPr>
        <p:spPr/>
        <p:txBody>
          <a:bodyPr/>
          <a:lstStyle/>
          <a:p>
            <a:pPr lvl="4">
              <a:defRPr/>
            </a:pPr>
            <a:r>
              <a:rPr lang="en-US" smtClean="0"/>
              <a:t>Osama Aboul-Magd (Huawei Technologies)</a:t>
            </a:r>
            <a:endParaRPr lang="en-US"/>
          </a:p>
        </p:txBody>
      </p:sp>
      <p:sp>
        <p:nvSpPr>
          <p:cNvPr id="7475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002FF6C7-43AB-471A-BC74-E20EA4AED205}" type="slidenum">
              <a:rPr lang="en-US" altLang="en-US"/>
              <a:pPr/>
              <a:t>41</a:t>
            </a:fld>
            <a:endParaRPr lang="en-US" altLang="en-US"/>
          </a:p>
        </p:txBody>
      </p:sp>
    </p:spTree>
    <p:extLst>
      <p:ext uri="{BB962C8B-B14F-4D97-AF65-F5344CB8AC3E}">
        <p14:creationId xmlns:p14="http://schemas.microsoft.com/office/powerpoint/2010/main" val="184829231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Slide Image Placeholder 1"/>
          <p:cNvSpPr>
            <a:spLocks noGrp="1" noRot="1" noChangeAspect="1"/>
          </p:cNvSpPr>
          <p:nvPr>
            <p:ph type="sldImg"/>
          </p:nvPr>
        </p:nvSpPr>
        <p:spPr>
          <a:xfrm>
            <a:off x="1154113" y="701675"/>
            <a:ext cx="4625975" cy="3468688"/>
          </a:xfrm>
          <a:ln/>
        </p:spPr>
      </p:sp>
      <p:sp>
        <p:nvSpPr>
          <p:cNvPr id="60418"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0422"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14FBF73-3EAB-418C-9B21-376FE708E63E}" type="slidenum">
              <a:rPr lang="en-US" altLang="en-US"/>
              <a:pPr/>
              <a:t>43</a:t>
            </a:fld>
            <a:endParaRPr lang="en-US" altLang="en-US"/>
          </a:p>
        </p:txBody>
      </p:sp>
    </p:spTree>
    <p:extLst>
      <p:ext uri="{BB962C8B-B14F-4D97-AF65-F5344CB8AC3E}">
        <p14:creationId xmlns:p14="http://schemas.microsoft.com/office/powerpoint/2010/main" val="37535253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xfrm>
            <a:off x="1154113" y="701675"/>
            <a:ext cx="4625975" cy="3468688"/>
          </a:xfrm>
          <a:ln/>
        </p:spPr>
      </p:sp>
      <p:sp>
        <p:nvSpPr>
          <p:cNvPr id="624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24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BAA4928-820C-41B5-A5B2-D791594638F7}" type="slidenum">
              <a:rPr lang="en-US" altLang="en-US"/>
              <a:pPr/>
              <a:t>44</a:t>
            </a:fld>
            <a:endParaRPr lang="en-US" altLang="en-US"/>
          </a:p>
        </p:txBody>
      </p:sp>
    </p:spTree>
    <p:extLst>
      <p:ext uri="{BB962C8B-B14F-4D97-AF65-F5344CB8AC3E}">
        <p14:creationId xmlns:p14="http://schemas.microsoft.com/office/powerpoint/2010/main" val="12214119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Slide Image Placeholder 1"/>
          <p:cNvSpPr>
            <a:spLocks noGrp="1" noRot="1" noChangeAspect="1"/>
          </p:cNvSpPr>
          <p:nvPr>
            <p:ph type="sldImg"/>
          </p:nvPr>
        </p:nvSpPr>
        <p:spPr>
          <a:xfrm>
            <a:off x="1154113" y="701675"/>
            <a:ext cx="4625975" cy="3468688"/>
          </a:xfrm>
          <a:ln/>
        </p:spPr>
      </p:sp>
      <p:sp>
        <p:nvSpPr>
          <p:cNvPr id="18434"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18438"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3D56C145-5ECB-4843-A1C3-3DFC39C790A0}" type="slidenum">
              <a:rPr lang="en-US" altLang="en-US"/>
              <a:pPr/>
              <a:t>2</a:t>
            </a:fld>
            <a:endParaRPr lang="en-US" altLang="en-US"/>
          </a:p>
        </p:txBody>
      </p:sp>
    </p:spTree>
    <p:extLst>
      <p:ext uri="{BB962C8B-B14F-4D97-AF65-F5344CB8AC3E}">
        <p14:creationId xmlns:p14="http://schemas.microsoft.com/office/powerpoint/2010/main" val="96181546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Slide Image Placeholder 1"/>
          <p:cNvSpPr>
            <a:spLocks noGrp="1" noRot="1" noChangeAspect="1"/>
          </p:cNvSpPr>
          <p:nvPr>
            <p:ph type="sldImg"/>
          </p:nvPr>
        </p:nvSpPr>
        <p:spPr>
          <a:xfrm>
            <a:off x="1154113" y="701675"/>
            <a:ext cx="4625975" cy="3468688"/>
          </a:xfrm>
          <a:ln/>
        </p:spPr>
      </p:sp>
      <p:sp>
        <p:nvSpPr>
          <p:cNvPr id="6246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624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BAA4928-820C-41B5-A5B2-D791594638F7}" type="slidenum">
              <a:rPr lang="en-US" altLang="en-US"/>
              <a:pPr/>
              <a:t>45</a:t>
            </a:fld>
            <a:endParaRPr lang="en-US" altLang="en-US"/>
          </a:p>
        </p:txBody>
      </p:sp>
    </p:spTree>
    <p:extLst>
      <p:ext uri="{BB962C8B-B14F-4D97-AF65-F5344CB8AC3E}">
        <p14:creationId xmlns:p14="http://schemas.microsoft.com/office/powerpoint/2010/main" val="10558118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802.11-11/1016r10</a:t>
            </a:r>
          </a:p>
        </p:txBody>
      </p:sp>
      <p:sp>
        <p:nvSpPr>
          <p:cNvPr id="18435" name="Rectangle 3"/>
          <p:cNvSpPr>
            <a:spLocks noGrp="1" noChangeArrowheads="1"/>
          </p:cNvSpPr>
          <p:nvPr>
            <p:ph type="dt" sz="quarter" idx="1"/>
          </p:nvPr>
        </p:nvSpPr>
        <p:spPr>
          <a:xfrm>
            <a:off x="654050" y="95706"/>
            <a:ext cx="798295" cy="215444"/>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dirty="0" smtClean="0"/>
              <a:t>July 2015 </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0484"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706926A6-8258-4ECD-91B0-B43CB6A91D24}" type="slidenum">
              <a:rPr lang="en-US" altLang="en-US"/>
              <a:pPr/>
              <a:t>3</a:t>
            </a:fld>
            <a:endParaRPr lang="en-US" altLang="en-US"/>
          </a:p>
        </p:txBody>
      </p:sp>
      <p:sp>
        <p:nvSpPr>
          <p:cNvPr id="20485" name="Rectangle 2"/>
          <p:cNvSpPr>
            <a:spLocks noGrp="1" noRot="1" noChangeAspect="1" noChangeArrowheads="1" noTextEdit="1"/>
          </p:cNvSpPr>
          <p:nvPr>
            <p:ph type="sldImg"/>
          </p:nvPr>
        </p:nvSpPr>
        <p:spPr>
          <a:xfrm>
            <a:off x="1154113" y="701675"/>
            <a:ext cx="4625975" cy="3468688"/>
          </a:xfrm>
          <a:ln cap="flat"/>
        </p:spPr>
      </p:sp>
      <p:sp>
        <p:nvSpPr>
          <p:cNvPr id="2048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extLst>
      <p:ext uri="{BB962C8B-B14F-4D97-AF65-F5344CB8AC3E}">
        <p14:creationId xmlns:p14="http://schemas.microsoft.com/office/powerpoint/2010/main" val="9143972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a:defRPr sz="2400">
                <a:solidFill>
                  <a:schemeClr val="tx1"/>
                </a:solidFill>
                <a:latin typeface="Times New Roman" panose="02020603050405020304" pitchFamily="18" charset="0"/>
              </a:defRPr>
            </a:lvl1pPr>
            <a:lvl2pPr marL="742950" indent="-285750" defTabSz="966788">
              <a:defRPr sz="2400">
                <a:solidFill>
                  <a:schemeClr val="tx1"/>
                </a:solidFill>
                <a:latin typeface="Times New Roman" panose="02020603050405020304" pitchFamily="18" charset="0"/>
              </a:defRPr>
            </a:lvl2pPr>
            <a:lvl3pPr marL="1143000" indent="-228600" defTabSz="966788">
              <a:defRPr sz="2400">
                <a:solidFill>
                  <a:schemeClr val="tx1"/>
                </a:solidFill>
                <a:latin typeface="Times New Roman" panose="02020603050405020304" pitchFamily="18" charset="0"/>
              </a:defRPr>
            </a:lvl3pPr>
            <a:lvl4pPr marL="1600200" indent="-228600" defTabSz="966788">
              <a:defRPr sz="2400">
                <a:solidFill>
                  <a:schemeClr val="tx1"/>
                </a:solidFill>
                <a:latin typeface="Times New Roman" panose="02020603050405020304" pitchFamily="18" charset="0"/>
              </a:defRPr>
            </a:lvl4pPr>
            <a:lvl5pPr marL="2057400" indent="-228600" defTabSz="966788">
              <a:defRPr sz="24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a:solidFill>
                  <a:schemeClr val="tx1"/>
                </a:solidFill>
                <a:latin typeface="Times New Roman" panose="02020603050405020304" pitchFamily="18" charset="0"/>
              </a:defRPr>
            </a:lvl9pPr>
          </a:lstStyle>
          <a:p>
            <a:fld id="{40676F76-F6EF-4979-82CE-9FC6C3EB2CAC}" type="slidenum">
              <a:rPr lang="en-US" altLang="en-US" sz="1300"/>
              <a:pPr/>
              <a:t>6</a:t>
            </a:fld>
            <a:endParaRPr lang="en-US" altLang="en-US" sz="1300"/>
          </a:p>
        </p:txBody>
      </p:sp>
      <p:sp>
        <p:nvSpPr>
          <p:cNvPr id="17411" name="Rectangle 2"/>
          <p:cNvSpPr>
            <a:spLocks noGrp="1" noRot="1" noChangeAspect="1" noChangeArrowheads="1" noTextEdit="1"/>
          </p:cNvSpPr>
          <p:nvPr>
            <p:ph type="sldImg"/>
          </p:nvPr>
        </p:nvSpPr>
        <p:spPr>
          <a:xfrm>
            <a:off x="1154113" y="701675"/>
            <a:ext cx="4625975" cy="3468688"/>
          </a:xfrm>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latin typeface="Times New Roman" panose="02020603050405020304" pitchFamily="18" charset="0"/>
            </a:endParaRPr>
          </a:p>
        </p:txBody>
      </p:sp>
    </p:spTree>
    <p:extLst>
      <p:ext uri="{BB962C8B-B14F-4D97-AF65-F5344CB8AC3E}">
        <p14:creationId xmlns:p14="http://schemas.microsoft.com/office/powerpoint/2010/main" val="24014327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80F89EF5-1108-4819-8252-8E76244FA867}"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xfrm>
            <a:off x="1154113" y="701675"/>
            <a:ext cx="4625975"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35545267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doc.: IEEE 802.11-12/xxxxr1</a:t>
            </a:r>
          </a:p>
        </p:txBody>
      </p:sp>
      <p:sp>
        <p:nvSpPr>
          <p:cNvPr id="28675" name="Rectangle 3"/>
          <p:cNvSpPr>
            <a:spLocks noGrp="1" noChangeArrowheads="1"/>
          </p:cNvSpPr>
          <p:nvPr>
            <p:ph type="dt" sz="quarter" idx="1"/>
          </p:nvPr>
        </p:nvSpPr>
        <p:spPr>
          <a:xfrm>
            <a:off x="654050" y="95706"/>
            <a:ext cx="753411" cy="2154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dirty="0" smtClean="0"/>
              <a:t>July 2015</a:t>
            </a:r>
          </a:p>
        </p:txBody>
      </p:sp>
      <p:sp>
        <p:nvSpPr>
          <p:cNvPr id="28676" name="Rectangle 6"/>
          <p:cNvSpPr>
            <a:spLocks noGrp="1" noChangeArrowheads="1"/>
          </p:cNvSpPr>
          <p:nvPr>
            <p:ph type="ftr" sz="quarter" idx="4"/>
          </p:nvPr>
        </p:nvSpPr>
        <p:spPr>
          <a:xfrm>
            <a:off x="4431873" y="8985250"/>
            <a:ext cx="184986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dirty="0" smtClean="0"/>
              <a:t>Jonathan Segev (Intel)</a:t>
            </a:r>
          </a:p>
        </p:txBody>
      </p:sp>
      <p:sp>
        <p:nvSpPr>
          <p:cNvPr id="2867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650B8387-5C4E-4399-8684-9398267016A5}" type="slidenum">
              <a:rPr lang="en-US" altLang="en-US"/>
              <a:pPr>
                <a:spcBef>
                  <a:spcPct val="0"/>
                </a:spcBef>
              </a:pPr>
              <a:t>11</a:t>
            </a:fld>
            <a:endParaRPr lang="en-US" altLang="en-US"/>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fr-FR" altLang="en-US" smtClean="0"/>
          </a:p>
        </p:txBody>
      </p:sp>
    </p:spTree>
    <p:extLst>
      <p:ext uri="{BB962C8B-B14F-4D97-AF65-F5344CB8AC3E}">
        <p14:creationId xmlns:p14="http://schemas.microsoft.com/office/powerpoint/2010/main" val="86349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hdr" sz="quarter"/>
          </p:nvPr>
        </p:nvSpPr>
        <p:spPr>
          <a:xfrm>
            <a:off x="4087813" y="95250"/>
            <a:ext cx="2193925" cy="21590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GB" sz="1400"/>
              <a:t>doc.: IEEE 802.11-14/1031r5</a:t>
            </a:r>
          </a:p>
        </p:txBody>
      </p:sp>
      <p:sp>
        <p:nvSpPr>
          <p:cNvPr id="30723" name="Rectangle 3"/>
          <p:cNvSpPr>
            <a:spLocks noGrp="1" noChangeArrowheads="1"/>
          </p:cNvSpPr>
          <p:nvPr>
            <p:ph type="dt" sz="quarter" idx="1"/>
          </p:nvPr>
        </p:nvSpPr>
        <p:spPr>
          <a:xfrm>
            <a:off x="654050" y="95706"/>
            <a:ext cx="798295" cy="215444"/>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a:defRPr/>
            </a:pPr>
            <a:r>
              <a:rPr lang="en-US" sz="1400" dirty="0" smtClean="0"/>
              <a:t>July 2015 </a:t>
            </a:r>
            <a:endParaRPr lang="en-GB" sz="1400" dirty="0"/>
          </a:p>
        </p:txBody>
      </p:sp>
      <p:sp>
        <p:nvSpPr>
          <p:cNvPr id="30724" name="Rectangle 6"/>
          <p:cNvSpPr>
            <a:spLocks noGrp="1" noChangeArrowheads="1"/>
          </p:cNvSpPr>
          <p:nvPr>
            <p:ph type="ftr" sz="quarter" idx="4"/>
          </p:nvPr>
        </p:nvSpPr>
        <p:spPr>
          <a:xfrm>
            <a:off x="4448175" y="8985250"/>
            <a:ext cx="1833563" cy="184150"/>
          </a:xfrm>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marL="342900" indent="-342900">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458788">
              <a:defRPr sz="1200">
                <a:solidFill>
                  <a:schemeClr val="tx1"/>
                </a:solidFill>
                <a:latin typeface="Times New Roman" charset="0"/>
                <a:ea typeface="ＭＳ Ｐゴシック" charset="0"/>
              </a:defRPr>
            </a:lvl5pPr>
            <a:lvl6pPr marL="915988" defTabSz="933450" eaLnBrk="0" fontAlgn="base" hangingPunct="0">
              <a:spcBef>
                <a:spcPct val="30000"/>
              </a:spcBef>
              <a:spcAft>
                <a:spcPct val="0"/>
              </a:spcAft>
              <a:defRPr sz="1200">
                <a:solidFill>
                  <a:schemeClr val="tx1"/>
                </a:solidFill>
                <a:latin typeface="Times New Roman" charset="0"/>
                <a:ea typeface="ＭＳ Ｐゴシック" charset="0"/>
              </a:defRPr>
            </a:lvl6pPr>
            <a:lvl7pPr marL="1373188" defTabSz="933450" eaLnBrk="0" fontAlgn="base" hangingPunct="0">
              <a:spcBef>
                <a:spcPct val="30000"/>
              </a:spcBef>
              <a:spcAft>
                <a:spcPct val="0"/>
              </a:spcAft>
              <a:defRPr sz="1200">
                <a:solidFill>
                  <a:schemeClr val="tx1"/>
                </a:solidFill>
                <a:latin typeface="Times New Roman" charset="0"/>
                <a:ea typeface="ＭＳ Ｐゴシック" charset="0"/>
              </a:defRPr>
            </a:lvl7pPr>
            <a:lvl8pPr marL="1830388" defTabSz="933450" eaLnBrk="0" fontAlgn="base" hangingPunct="0">
              <a:spcBef>
                <a:spcPct val="30000"/>
              </a:spcBef>
              <a:spcAft>
                <a:spcPct val="0"/>
              </a:spcAft>
              <a:defRPr sz="1200">
                <a:solidFill>
                  <a:schemeClr val="tx1"/>
                </a:solidFill>
                <a:latin typeface="Times New Roman" charset="0"/>
                <a:ea typeface="ＭＳ Ｐゴシック" charset="0"/>
              </a:defRPr>
            </a:lvl8pPr>
            <a:lvl9pPr marL="2287588" defTabSz="933450" eaLnBrk="0" fontAlgn="base" hangingPunct="0">
              <a:spcBef>
                <a:spcPct val="30000"/>
              </a:spcBef>
              <a:spcAft>
                <a:spcPct val="0"/>
              </a:spcAft>
              <a:defRPr sz="1200">
                <a:solidFill>
                  <a:schemeClr val="tx1"/>
                </a:solidFill>
                <a:latin typeface="Times New Roman" charset="0"/>
                <a:ea typeface="ＭＳ Ｐゴシック" charset="0"/>
              </a:defRPr>
            </a:lvl9pPr>
          </a:lstStyle>
          <a:p>
            <a:pPr lvl="4">
              <a:defRPr/>
            </a:pPr>
            <a:r>
              <a:rPr lang="en-GB"/>
              <a:t>Stephen McCann, Blackberry</a:t>
            </a:r>
          </a:p>
        </p:txBody>
      </p:sp>
      <p:sp>
        <p:nvSpPr>
          <p:cNvPr id="39940"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Page </a:t>
            </a:r>
            <a:fld id="{A08B36B0-62B3-4EE6-8D7F-DC8824BA5674}" type="slidenum">
              <a:rPr lang="en-GB" altLang="en-US"/>
              <a:pPr/>
              <a:t>14</a:t>
            </a:fld>
            <a:endParaRPr lang="en-GB" altLang="en-US"/>
          </a:p>
        </p:txBody>
      </p:sp>
      <p:sp>
        <p:nvSpPr>
          <p:cNvPr id="39941" name="Rectangle 2"/>
          <p:cNvSpPr>
            <a:spLocks noGrp="1" noRot="1" noChangeAspect="1" noChangeArrowheads="1" noTextEdit="1"/>
          </p:cNvSpPr>
          <p:nvPr>
            <p:ph type="sldImg"/>
          </p:nvPr>
        </p:nvSpPr>
        <p:spPr>
          <a:xfrm>
            <a:off x="1146175" y="695325"/>
            <a:ext cx="4643438" cy="3481388"/>
          </a:xfrm>
          <a:ln/>
        </p:spPr>
      </p:sp>
      <p:sp>
        <p:nvSpPr>
          <p:cNvPr id="39942" name="Rectangle 3"/>
          <p:cNvSpPr>
            <a:spLocks noGrp="1" noChangeArrowheads="1"/>
          </p:cNvSpPr>
          <p:nvPr>
            <p:ph type="body" idx="1"/>
          </p:nvPr>
        </p:nvSpPr>
        <p:spPr>
          <a:xfrm>
            <a:off x="693738" y="4408488"/>
            <a:ext cx="5546725" cy="41767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072524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802.11-12/xxxxr1</a:t>
            </a:r>
            <a:endParaRPr lang="en-US" dirty="0"/>
          </a:p>
        </p:txBody>
      </p:sp>
      <p:sp>
        <p:nvSpPr>
          <p:cNvPr id="5" name="Date Placeholder 4"/>
          <p:cNvSpPr>
            <a:spLocks noGrp="1"/>
          </p:cNvSpPr>
          <p:nvPr>
            <p:ph type="dt" idx="1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12"/>
          </p:nvPr>
        </p:nvSpPr>
        <p:spPr/>
        <p:txBody>
          <a:bodyPr/>
          <a:lstStyle/>
          <a:p>
            <a:pPr lvl="4">
              <a:defRPr/>
            </a:pPr>
            <a:r>
              <a:rPr lang="en-US" smtClean="0"/>
              <a:t>Jonathan Segev (Intel)</a:t>
            </a:r>
            <a:endParaRPr lang="en-US" dirty="0"/>
          </a:p>
        </p:txBody>
      </p:sp>
      <p:sp>
        <p:nvSpPr>
          <p:cNvPr id="7" name="Slide Number Placeholder 6"/>
          <p:cNvSpPr>
            <a:spLocks noGrp="1"/>
          </p:cNvSpPr>
          <p:nvPr>
            <p:ph type="sldNum" sz="quarter" idx="13"/>
          </p:nvPr>
        </p:nvSpPr>
        <p:spPr/>
        <p:txBody>
          <a:bodyPr/>
          <a:lstStyle/>
          <a:p>
            <a:r>
              <a:rPr lang="en-US" altLang="en-US" smtClean="0"/>
              <a:t>Page </a:t>
            </a:r>
            <a:fld id="{75B6E629-8893-4ED0-853E-3284F5DDE2A2}" type="slidenum">
              <a:rPr lang="en-US" altLang="en-US" smtClean="0"/>
              <a:pPr/>
              <a:t>15</a:t>
            </a:fld>
            <a:endParaRPr lang="en-US" altLang="en-US"/>
          </a:p>
        </p:txBody>
      </p:sp>
    </p:spTree>
    <p:extLst>
      <p:ext uri="{BB962C8B-B14F-4D97-AF65-F5344CB8AC3E}">
        <p14:creationId xmlns:p14="http://schemas.microsoft.com/office/powerpoint/2010/main" val="9520575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a:xfrm>
            <a:off x="1154113" y="701675"/>
            <a:ext cx="4625975" cy="3468688"/>
          </a:xfrm>
          <a:ln/>
        </p:spPr>
      </p:sp>
      <p:sp>
        <p:nvSpPr>
          <p:cNvPr id="22530"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dirty="0" smtClean="0"/>
              <a:t>doc.: IEEE 802.11-12/xxxxr1</a:t>
            </a:r>
            <a:endParaRPr lang="en-US" dirty="0"/>
          </a:p>
        </p:txBody>
      </p:sp>
      <p:sp>
        <p:nvSpPr>
          <p:cNvPr id="5" name="Date Placeholder 4"/>
          <p:cNvSpPr>
            <a:spLocks noGrp="1"/>
          </p:cNvSpPr>
          <p:nvPr>
            <p:ph type="dt" sz="quarter" idx="1"/>
          </p:nvPr>
        </p:nvSpPr>
        <p:spPr>
          <a:xfrm>
            <a:off x="654050" y="95706"/>
            <a:ext cx="753411" cy="215444"/>
          </a:xfrm>
        </p:spPr>
        <p:txBody>
          <a:bodyPr/>
          <a:lstStyle/>
          <a:p>
            <a:pPr>
              <a:defRPr/>
            </a:pPr>
            <a:r>
              <a:rPr lang="en-US" dirty="0" smtClean="0"/>
              <a:t>July 2015</a:t>
            </a:r>
            <a:endParaRPr lang="en-US" dirty="0"/>
          </a:p>
        </p:txBody>
      </p:sp>
      <p:sp>
        <p:nvSpPr>
          <p:cNvPr id="6" name="Footer Placeholder 5"/>
          <p:cNvSpPr>
            <a:spLocks noGrp="1"/>
          </p:cNvSpPr>
          <p:nvPr>
            <p:ph type="ftr" sz="quarter" idx="4"/>
          </p:nvPr>
        </p:nvSpPr>
        <p:spPr>
          <a:xfrm>
            <a:off x="4431873" y="8985250"/>
            <a:ext cx="1849865" cy="184666"/>
          </a:xfrm>
        </p:spPr>
        <p:txBody>
          <a:bodyPr/>
          <a:lstStyle/>
          <a:p>
            <a:pPr lvl="4">
              <a:defRPr/>
            </a:pPr>
            <a:r>
              <a:rPr lang="en-US" dirty="0" smtClean="0"/>
              <a:t>Jonathan Segev (Intel)</a:t>
            </a:r>
            <a:endParaRPr lang="en-US" dirty="0"/>
          </a:p>
        </p:txBody>
      </p:sp>
      <p:sp>
        <p:nvSpPr>
          <p:cNvPr id="22534"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Page </a:t>
            </a:r>
            <a:fld id="{FF23AE01-AA0F-4D19-B16D-13A7A917785A}" type="slidenum">
              <a:rPr lang="en-US" altLang="en-US"/>
              <a:pPr/>
              <a:t>16</a:t>
            </a:fld>
            <a:endParaRPr lang="en-US" altLang="en-US"/>
          </a:p>
        </p:txBody>
      </p:sp>
    </p:spTree>
    <p:extLst>
      <p:ext uri="{BB962C8B-B14F-4D97-AF65-F5344CB8AC3E}">
        <p14:creationId xmlns:p14="http://schemas.microsoft.com/office/powerpoint/2010/main" val="42260698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xfrm>
            <a:off x="696913" y="332601"/>
            <a:ext cx="942566" cy="276999"/>
          </a:xfrm>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8F02483-6CB9-4EDD-B5DC-2E9571431EE7}" type="slidenum">
              <a:rPr lang="en-US" altLang="en-US"/>
              <a:pPr/>
              <a:t>‹#›</a:t>
            </a:fld>
            <a:endParaRPr lang="en-US" altLang="en-US"/>
          </a:p>
        </p:txBody>
      </p:sp>
    </p:spTree>
    <p:extLst>
      <p:ext uri="{BB962C8B-B14F-4D97-AF65-F5344CB8AC3E}">
        <p14:creationId xmlns:p14="http://schemas.microsoft.com/office/powerpoint/2010/main" val="2832095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F7CBC703-1F47-45FB-8C1A-11E517A907F4}" type="slidenum">
              <a:rPr lang="en-US" altLang="en-US"/>
              <a:pPr/>
              <a:t>‹#›</a:t>
            </a:fld>
            <a:endParaRPr lang="en-US" altLang="en-US"/>
          </a:p>
        </p:txBody>
      </p:sp>
    </p:spTree>
    <p:extLst>
      <p:ext uri="{BB962C8B-B14F-4D97-AF65-F5344CB8AC3E}">
        <p14:creationId xmlns:p14="http://schemas.microsoft.com/office/powerpoint/2010/main" val="2442766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538609" cy="276999"/>
          </a:xfrm>
        </p:spPr>
        <p:txBody>
          <a:bodyPr/>
          <a:lstStyle>
            <a:lvl1pPr>
              <a:defRPr/>
            </a:lvl1pPr>
          </a:lstStyle>
          <a:p>
            <a:pPr>
              <a:defRPr/>
            </a:pPr>
            <a:r>
              <a:rPr lang="en-US" dirty="0" smtClean="0"/>
              <a:t>July  </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C2D68415-2515-476A-8F70-CC6537E8DD3E}" type="slidenum">
              <a:rPr lang="en-US" altLang="en-US"/>
              <a:pPr/>
              <a:t>‹#›</a:t>
            </a:fld>
            <a:endParaRPr lang="en-US" altLang="en-US"/>
          </a:p>
        </p:txBody>
      </p:sp>
    </p:spTree>
    <p:extLst>
      <p:ext uri="{BB962C8B-B14F-4D97-AF65-F5344CB8AC3E}">
        <p14:creationId xmlns:p14="http://schemas.microsoft.com/office/powerpoint/2010/main" val="607808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68214" cy="276999"/>
          </a:xfrm>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D152BCA7-89AC-46D4-818E-AB7EE2363CCF}" type="slidenum">
              <a:rPr lang="en-US" altLang="en-US"/>
              <a:pPr/>
              <a:t>‹#›</a:t>
            </a:fld>
            <a:endParaRPr lang="en-US" altLang="en-US"/>
          </a:p>
        </p:txBody>
      </p:sp>
    </p:spTree>
    <p:extLst>
      <p:ext uri="{BB962C8B-B14F-4D97-AF65-F5344CB8AC3E}">
        <p14:creationId xmlns:p14="http://schemas.microsoft.com/office/powerpoint/2010/main" val="730519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3CC989CE-3408-4D97-8E27-4599A217B503}" type="slidenum">
              <a:rPr lang="en-US" altLang="en-US"/>
              <a:pPr/>
              <a:t>‹#›</a:t>
            </a:fld>
            <a:endParaRPr lang="en-US" altLang="en-US"/>
          </a:p>
        </p:txBody>
      </p:sp>
    </p:spTree>
    <p:extLst>
      <p:ext uri="{BB962C8B-B14F-4D97-AF65-F5344CB8AC3E}">
        <p14:creationId xmlns:p14="http://schemas.microsoft.com/office/powerpoint/2010/main" val="29503677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446E5529-AF7F-43DD-99E8-5FA51CD3AD17}" type="slidenum">
              <a:rPr lang="en-US" altLang="en-US"/>
              <a:pPr/>
              <a:t>‹#›</a:t>
            </a:fld>
            <a:endParaRPr lang="en-US" altLang="en-US"/>
          </a:p>
        </p:txBody>
      </p:sp>
    </p:spTree>
    <p:extLst>
      <p:ext uri="{BB962C8B-B14F-4D97-AF65-F5344CB8AC3E}">
        <p14:creationId xmlns:p14="http://schemas.microsoft.com/office/powerpoint/2010/main" val="29684257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8"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7A4F8711-2182-4E93-917F-A64048038B2E}" type="slidenum">
              <a:rPr lang="en-US" altLang="en-US"/>
              <a:pPr/>
              <a:t>‹#›</a:t>
            </a:fld>
            <a:endParaRPr lang="en-US" altLang="en-US"/>
          </a:p>
        </p:txBody>
      </p:sp>
    </p:spTree>
    <p:extLst>
      <p:ext uri="{BB962C8B-B14F-4D97-AF65-F5344CB8AC3E}">
        <p14:creationId xmlns:p14="http://schemas.microsoft.com/office/powerpoint/2010/main" val="8582405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92428D76-CD5B-4012-A8EA-1F800D26C4AA}" type="slidenum">
              <a:rPr lang="en-US" altLang="en-US"/>
              <a:pPr/>
              <a:t>‹#›</a:t>
            </a:fld>
            <a:endParaRPr lang="en-US" altLang="en-US"/>
          </a:p>
        </p:txBody>
      </p:sp>
    </p:spTree>
    <p:extLst>
      <p:ext uri="{BB962C8B-B14F-4D97-AF65-F5344CB8AC3E}">
        <p14:creationId xmlns:p14="http://schemas.microsoft.com/office/powerpoint/2010/main" val="9644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B948AC4D-17AF-4CEE-AE36-F58382D908F2}" type="slidenum">
              <a:rPr lang="en-US" altLang="en-US"/>
              <a:pPr/>
              <a:t>‹#›</a:t>
            </a:fld>
            <a:endParaRPr lang="en-US" altLang="en-US"/>
          </a:p>
        </p:txBody>
      </p:sp>
    </p:spTree>
    <p:extLst>
      <p:ext uri="{BB962C8B-B14F-4D97-AF65-F5344CB8AC3E}">
        <p14:creationId xmlns:p14="http://schemas.microsoft.com/office/powerpoint/2010/main" val="33016946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EB95E7-BA1B-4250-B528-3CF394CF2D76}" type="slidenum">
              <a:rPr lang="en-US" altLang="en-US"/>
              <a:pPr/>
              <a:t>‹#›</a:t>
            </a:fld>
            <a:endParaRPr lang="en-US" altLang="en-US"/>
          </a:p>
        </p:txBody>
      </p:sp>
    </p:spTree>
    <p:extLst>
      <p:ext uri="{BB962C8B-B14F-4D97-AF65-F5344CB8AC3E}">
        <p14:creationId xmlns:p14="http://schemas.microsoft.com/office/powerpoint/2010/main" val="19559670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xfrm>
            <a:off x="696913" y="332601"/>
            <a:ext cx="1025922" cy="276999"/>
          </a:xfrm>
        </p:spPr>
        <p:txBody>
          <a:bodyPr/>
          <a:lstStyle>
            <a:lvl1pPr>
              <a:defRPr/>
            </a:lvl1pPr>
          </a:lstStyle>
          <a:p>
            <a:pPr>
              <a:defRPr/>
            </a:pPr>
            <a:r>
              <a:rPr lang="en-US" dirty="0" smtClean="0"/>
              <a:t>July  2015</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dirty="0" smtClean="0"/>
              <a:t>Jonathan Segev (Intel)</a:t>
            </a:r>
            <a:endParaRPr lang="en-US" dirty="0"/>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3F60165E-0A82-4B03-B861-83DFBC6460A0}" type="slidenum">
              <a:rPr lang="en-US" altLang="en-US"/>
              <a:pPr/>
              <a:t>‹#›</a:t>
            </a:fld>
            <a:endParaRPr lang="en-US" altLang="en-US"/>
          </a:p>
        </p:txBody>
      </p:sp>
    </p:spTree>
    <p:extLst>
      <p:ext uri="{BB962C8B-B14F-4D97-AF65-F5344CB8AC3E}">
        <p14:creationId xmlns:p14="http://schemas.microsoft.com/office/powerpoint/2010/main" val="308793702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00027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ea typeface="+mn-ea"/>
                <a:cs typeface="+mn-cs"/>
              </a:defRPr>
            </a:lvl1pPr>
          </a:lstStyle>
          <a:p>
            <a:pPr>
              <a:defRPr/>
            </a:pPr>
            <a:r>
              <a:rPr lang="en-US" dirty="0" smtClean="0"/>
              <a:t>July 2015 </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mn-ea"/>
                <a:cs typeface="+mn-cs"/>
              </a:defRPr>
            </a:lvl1pPr>
          </a:lstStyle>
          <a:p>
            <a:pPr>
              <a:defRPr/>
            </a:pPr>
            <a:r>
              <a:rPr lang="en-US" dirty="0" smtClean="0"/>
              <a:t>Jonathan Segev (Intel)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3876AB2F-9FEE-40B4-9C72-38E527384AF1}" type="slidenum">
              <a:rPr lang="en-US" altLang="en-US"/>
              <a:pPr/>
              <a:t>‹#›</a:t>
            </a:fld>
            <a:endParaRPr lang="en-US" altLang="en-US"/>
          </a:p>
        </p:txBody>
      </p:sp>
      <p:sp>
        <p:nvSpPr>
          <p:cNvPr id="1031" name="Rectangle 7"/>
          <p:cNvSpPr>
            <a:spLocks noChangeArrowheads="1"/>
          </p:cNvSpPr>
          <p:nvPr/>
        </p:nvSpPr>
        <p:spPr bwMode="auto">
          <a:xfrm>
            <a:off x="5175185" y="332601"/>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a:t>doc.: </a:t>
            </a:r>
            <a:r>
              <a:rPr lang="en-US" altLang="en-US" sz="1800" b="1" dirty="0" smtClean="0"/>
              <a:t>IEEE </a:t>
            </a:r>
            <a:r>
              <a:rPr lang="en-US" altLang="en-US" sz="1800" b="1" dirty="0" smtClean="0"/>
              <a:t>802.11-15/0752r2</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 id="2147484047" r:id="rId3"/>
    <p:sldLayoutId id="2147484048" r:id="rId4"/>
    <p:sldLayoutId id="2147484049" r:id="rId5"/>
    <p:sldLayoutId id="2147484050" r:id="rId6"/>
    <p:sldLayoutId id="2147484051" r:id="rId7"/>
    <p:sldLayoutId id="2147484052" r:id="rId8"/>
    <p:sldLayoutId id="2147484053" r:id="rId9"/>
    <p:sldLayoutId id="2147484054" r:id="rId10"/>
    <p:sldLayoutId id="214748405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tandards.ieee.org/guid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hyperlink" Target="http://standards.ieee.org/board/pat/pat-material.html" TargetMode="External"/><Relationship Id="rId4" Type="http://schemas.openxmlformats.org/officeDocument/2006/relationships/hyperlink" Target="http://standards.ieee.org/guides/opman/sect6.html#6.3"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policy_rev.pdf" TargetMode="Externa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3.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grouper.ieee.org/groups/802/PNP/approved/IEEE_802_LMSC_OM_approved_120725.pdf" TargetMode="External"/><Relationship Id="rId7" Type="http://schemas.openxmlformats.org/officeDocument/2006/relationships/hyperlink" Target="https://mentor.ieee.org/802.11/dcn/14/11-14-0629-10-0000-802-11-operations-manual.doc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grouper.ieee.org/groups/802/PNP/approved/IEEE_802_WG_PandP_v12.pdf" TargetMode="External"/><Relationship Id="rId5" Type="http://schemas.openxmlformats.org/officeDocument/2006/relationships/hyperlink" Target="http://grouper.ieee.org/groups/802/PNP/approved/IEEE_802_LMSC_WG_PandP_approved_120604-v1.pdf" TargetMode="External"/><Relationship Id="rId4" Type="http://schemas.openxmlformats.org/officeDocument/2006/relationships/hyperlink" Target="http://grouper.ieee.org/groups/802/PNP/approved/IEEE_802_OM_v11.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15/11-15-0675-00-0ngp-vancouver-meeting-minutes.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15/11-15-0675-00-0ngp-vancouver-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hyperlink" Target="https://imat.ieee.org/" TargetMode="Externa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tandards.ieee.org/about/sasb/patcom/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https://development.standards.ieee.org/myproject/Public/mytools/mob/preparslides.ppt"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6" Type="http://schemas.openxmlformats.org/officeDocument/2006/relationships/hyperlink" Target="https://development.standards.ieee.org/myproject/Public/mytools/mob/slideset.ppt" TargetMode="External"/><Relationship Id="rId5" Type="http://schemas.openxmlformats.org/officeDocument/2006/relationships/hyperlink" Target="http://standards.ieee.org/about/sasb/patcom/index.html" TargetMode="External"/><Relationship Id="rId4" Type="http://schemas.openxmlformats.org/officeDocument/2006/relationships/hyperlink" Target="http://standards.ieee.org/about/sasb/patcom/materials.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Date Placeholder 3"/>
          <p:cNvSpPr>
            <a:spLocks noGrp="1"/>
          </p:cNvSpPr>
          <p:nvPr>
            <p:ph type="dt" sz="quarter" idx="10"/>
          </p:nvPr>
        </p:nvSpPr>
        <p:spPr>
          <a:xfrm>
            <a:off x="696913" y="332601"/>
            <a:ext cx="942566"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a:t>
            </a:r>
          </a:p>
        </p:txBody>
      </p:sp>
      <p:sp>
        <p:nvSpPr>
          <p:cNvPr id="1536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536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54459566-AFFC-4868-92A2-DD99D1F30848}" type="slidenum">
              <a:rPr lang="en-US" altLang="en-US"/>
              <a:pPr/>
              <a:t>1</a:t>
            </a:fld>
            <a:endParaRPr lang="en-US" altLang="en-US"/>
          </a:p>
        </p:txBody>
      </p:sp>
      <p:sp>
        <p:nvSpPr>
          <p:cNvPr id="15364" name="Rectangle 2"/>
          <p:cNvSpPr>
            <a:spLocks noGrp="1" noChangeArrowheads="1"/>
          </p:cNvSpPr>
          <p:nvPr>
            <p:ph type="title"/>
          </p:nvPr>
        </p:nvSpPr>
        <p:spPr>
          <a:xfrm>
            <a:off x="685800" y="609600"/>
            <a:ext cx="7772400" cy="1066800"/>
          </a:xfrm>
          <a:noFill/>
        </p:spPr>
        <p:txBody>
          <a:bodyPr/>
          <a:lstStyle/>
          <a:p>
            <a:r>
              <a:rPr lang="en-US" altLang="en-US" dirty="0" smtClean="0"/>
              <a:t>NGP SG July Agenda</a:t>
            </a:r>
          </a:p>
        </p:txBody>
      </p:sp>
      <p:sp>
        <p:nvSpPr>
          <p:cNvPr id="15365"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smtClean="0"/>
              <a:t>Date:</a:t>
            </a:r>
            <a:r>
              <a:rPr lang="en-US" altLang="en-US" sz="2000" b="0" dirty="0" smtClean="0"/>
              <a:t> 07-13-2015</a:t>
            </a:r>
          </a:p>
        </p:txBody>
      </p:sp>
      <p:graphicFrame>
        <p:nvGraphicFramePr>
          <p:cNvPr id="15366" name="Object 11"/>
          <p:cNvGraphicFramePr>
            <a:graphicFrameLocks noChangeAspect="1"/>
          </p:cNvGraphicFramePr>
          <p:nvPr>
            <p:extLst>
              <p:ext uri="{D42A27DB-BD31-4B8C-83A1-F6EECF244321}">
                <p14:modId xmlns:p14="http://schemas.microsoft.com/office/powerpoint/2010/main" val="4082861567"/>
              </p:ext>
            </p:extLst>
          </p:nvPr>
        </p:nvGraphicFramePr>
        <p:xfrm>
          <a:off x="677863" y="2671763"/>
          <a:ext cx="7716837" cy="935037"/>
        </p:xfrm>
        <a:graphic>
          <a:graphicData uri="http://schemas.openxmlformats.org/presentationml/2006/ole">
            <mc:AlternateContent xmlns:mc="http://schemas.openxmlformats.org/markup-compatibility/2006">
              <mc:Choice xmlns:v="urn:schemas-microsoft-com:vml" Requires="v">
                <p:oleObj spid="_x0000_s15488" name="Document" r:id="rId4" imgW="8248271" imgH="996595" progId="Word.Document.8">
                  <p:embed/>
                </p:oleObj>
              </mc:Choice>
              <mc:Fallback>
                <p:oleObj name="Document" r:id="rId4" imgW="8248271" imgH="996595" progId="Word.Document.8">
                  <p:embed/>
                  <p:pic>
                    <p:nvPicPr>
                      <p:cNvPr id="0" name="Object 11"/>
                      <p:cNvPicPr>
                        <a:picLocks noChangeAspect="1" noChangeArrowheads="1"/>
                      </p:cNvPicPr>
                      <p:nvPr/>
                    </p:nvPicPr>
                    <p:blipFill>
                      <a:blip r:embed="rId5"/>
                      <a:srcRect/>
                      <a:stretch>
                        <a:fillRect/>
                      </a:stretch>
                    </p:blipFill>
                    <p:spPr bwMode="auto">
                      <a:xfrm>
                        <a:off x="677863" y="2671763"/>
                        <a:ext cx="7716837" cy="9350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21336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20000"/>
              </a:spcBef>
            </a:pPr>
            <a:r>
              <a:rPr lang="en-US" altLang="en-US" sz="2000" b="1"/>
              <a:t> Authors:</a:t>
            </a:r>
            <a:endParaRPr lang="en-US" altLang="en-US"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381000" y="609600"/>
            <a:ext cx="8458200" cy="609600"/>
          </a:xfrm>
        </p:spPr>
        <p:txBody>
          <a:bodyPr/>
          <a:lstStyle/>
          <a:p>
            <a:r>
              <a:rPr lang="en-US" altLang="en-US" sz="3200" u="sng" smtClean="0"/>
              <a:t>Other Guidelines for IEEE WG Meetings</a:t>
            </a:r>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8" name="Rectangle 4"/>
          <p:cNvSpPr>
            <a:spLocks noChangeArrowheads="1"/>
          </p:cNvSpPr>
          <p:nvPr/>
        </p:nvSpPr>
        <p:spPr bwMode="auto">
          <a:xfrm>
            <a:off x="533400" y="13716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buFont typeface="Arial" panose="020B0604020202020204" pitchFamily="34" charset="0"/>
              <a:buChar char="•"/>
            </a:pPr>
            <a:r>
              <a:rPr lang="en-US" altLang="en-US" sz="1800" b="1" dirty="0"/>
              <a:t>All IEEE-SA standards meetings shall be conducted in compliance with all applicable laws, including antitrust and competition laws. </a:t>
            </a:r>
          </a:p>
          <a:p>
            <a:pPr lvl="1">
              <a:lnSpc>
                <a:spcPct val="80000"/>
              </a:lnSpc>
              <a:spcAft>
                <a:spcPct val="40000"/>
              </a:spcAft>
              <a:buFont typeface="Arial" panose="020B0604020202020204" pitchFamily="34" charset="0"/>
              <a:buChar char="•"/>
            </a:pPr>
            <a:r>
              <a:rPr lang="en-US" altLang="en-US" sz="1600" b="1" dirty="0"/>
              <a:t>Don’t discuss the interpretation, validity, or essentiality of patents/patent claims. </a:t>
            </a:r>
          </a:p>
          <a:p>
            <a:pPr lvl="1">
              <a:lnSpc>
                <a:spcPct val="80000"/>
              </a:lnSpc>
              <a:spcAft>
                <a:spcPct val="40000"/>
              </a:spcAft>
              <a:buFont typeface="Arial" panose="020B0604020202020204" pitchFamily="34" charset="0"/>
              <a:buChar char="•"/>
            </a:pPr>
            <a:r>
              <a:rPr lang="en-US" altLang="en-US" sz="1600" b="1" dirty="0"/>
              <a:t>Don’t discuss specific license rates, terms, or conditions.</a:t>
            </a:r>
          </a:p>
          <a:p>
            <a:pPr lvl="2">
              <a:lnSpc>
                <a:spcPct val="80000"/>
              </a:lnSpc>
              <a:spcAft>
                <a:spcPct val="40000"/>
              </a:spcAft>
              <a:buFont typeface="Arial" panose="020B0604020202020204" pitchFamily="34" charset="0"/>
              <a:buChar char="•"/>
            </a:pPr>
            <a:r>
              <a:rPr lang="en-US" altLang="en-US" sz="1400" dirty="0"/>
              <a:t>Relative costs, including licensing costs of essential patent claims, of different technical approaches may be discussed in standards development meetings. </a:t>
            </a:r>
          </a:p>
          <a:p>
            <a:pPr lvl="3">
              <a:lnSpc>
                <a:spcPct val="80000"/>
              </a:lnSpc>
              <a:spcAft>
                <a:spcPct val="40000"/>
              </a:spcAft>
              <a:buFont typeface="Arial" panose="020B0604020202020204" pitchFamily="34" charset="0"/>
              <a:buChar char="•"/>
            </a:pPr>
            <a:r>
              <a:rPr lang="en-GB" altLang="en-US" sz="1400" dirty="0"/>
              <a:t>Technical considerations remain primary focus</a:t>
            </a:r>
            <a:endParaRPr lang="en-US" altLang="en-US" sz="1400" dirty="0"/>
          </a:p>
          <a:p>
            <a:pPr lvl="1">
              <a:lnSpc>
                <a:spcPct val="80000"/>
              </a:lnSpc>
              <a:spcAft>
                <a:spcPct val="40000"/>
              </a:spcAft>
              <a:buFont typeface="Arial" panose="020B0604020202020204" pitchFamily="34" charset="0"/>
              <a:buChar char="•"/>
            </a:pPr>
            <a:r>
              <a:rPr lang="en-US" altLang="en-US" sz="1600" b="1" dirty="0"/>
              <a:t>Don’t discuss or engage in the fixing of product prices, allocation of customers, or division of sales markets.</a:t>
            </a:r>
          </a:p>
          <a:p>
            <a:pPr lvl="1">
              <a:lnSpc>
                <a:spcPct val="80000"/>
              </a:lnSpc>
              <a:spcAft>
                <a:spcPct val="40000"/>
              </a:spcAft>
              <a:buFont typeface="Arial" panose="020B0604020202020204" pitchFamily="34" charset="0"/>
              <a:buChar char="•"/>
            </a:pPr>
            <a:r>
              <a:rPr lang="en-US" altLang="en-US" sz="1600" b="1" dirty="0"/>
              <a:t>Don’t discuss the status or substance of ongoing or threatened litigation.</a:t>
            </a:r>
          </a:p>
          <a:p>
            <a:pPr lvl="1">
              <a:lnSpc>
                <a:spcPct val="80000"/>
              </a:lnSpc>
              <a:spcAft>
                <a:spcPct val="40000"/>
              </a:spcAft>
              <a:buFont typeface="Arial" panose="020B0604020202020204" pitchFamily="34" charset="0"/>
              <a:buChar char="•"/>
            </a:pPr>
            <a:r>
              <a:rPr lang="en-US" altLang="en-US" sz="1600" b="1" dirty="0"/>
              <a:t>Don’t be silent if inappropriate topics are discussed … do formally object.</a:t>
            </a:r>
          </a:p>
          <a:p>
            <a:pPr algn="ctr">
              <a:lnSpc>
                <a:spcPct val="80000"/>
              </a:lnSpc>
              <a:buFont typeface="Monotype Sorts"/>
              <a:buNone/>
            </a:pPr>
            <a:r>
              <a:rPr lang="en-US" altLang="en-US" sz="1000" b="1" dirty="0"/>
              <a:t>---------------------------------------------------------------   </a:t>
            </a: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p:txBody>
      </p:sp>
    </p:spTree>
    <p:extLst>
      <p:ext uri="{BB962C8B-B14F-4D97-AF65-F5344CB8AC3E}">
        <p14:creationId xmlns:p14="http://schemas.microsoft.com/office/powerpoint/2010/main" val="2677651992"/>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1F138EE4-3382-406F-9854-CB251A2B3E28}" type="slidenum">
              <a:rPr lang="en-US" altLang="en-US" sz="1200" b="0"/>
              <a:pPr>
                <a:spcBef>
                  <a:spcPct val="0"/>
                </a:spcBef>
                <a:buFontTx/>
                <a:buNone/>
              </a:pPr>
              <a:t>11</a:t>
            </a:fld>
            <a:endParaRPr lang="en-US" altLang="en-US" sz="1200" b="0"/>
          </a:p>
        </p:txBody>
      </p:sp>
      <p:sp>
        <p:nvSpPr>
          <p:cNvPr id="9219" name="Rectangle 2"/>
          <p:cNvSpPr>
            <a:spLocks noGrp="1" noChangeArrowheads="1"/>
          </p:cNvSpPr>
          <p:nvPr>
            <p:ph type="title"/>
          </p:nvPr>
        </p:nvSpPr>
        <p:spPr/>
        <p:txBody>
          <a:bodyPr/>
          <a:lstStyle/>
          <a:p>
            <a:r>
              <a:rPr lang="en-GB" altLang="en-US" u="sng" smtClean="0"/>
              <a:t>Patent Related Links</a:t>
            </a:r>
            <a:endParaRPr lang="en-US" altLang="en-US" u="sng" smtClean="0"/>
          </a:p>
        </p:txBody>
      </p:sp>
      <p:sp>
        <p:nvSpPr>
          <p:cNvPr id="9220" name="Rectangle 3"/>
          <p:cNvSpPr>
            <a:spLocks noGrp="1" noChangeArrowheads="1"/>
          </p:cNvSpPr>
          <p:nvPr>
            <p:ph type="body" idx="4294967295"/>
          </p:nvPr>
        </p:nvSpPr>
        <p:spPr>
          <a:xfrm>
            <a:off x="0" y="1676400"/>
            <a:ext cx="8991600" cy="3505200"/>
          </a:xfrm>
        </p:spPr>
        <p:txBody>
          <a:bodyPr/>
          <a:lstStyle/>
          <a:p>
            <a:pPr lvl="1">
              <a:lnSpc>
                <a:spcPct val="90000"/>
              </a:lnSpc>
              <a:buFontTx/>
              <a:buNone/>
            </a:pPr>
            <a:r>
              <a:rPr lang="en-US" altLang="en-US" sz="1800" dirty="0" smtClean="0">
                <a:cs typeface="Times New Roman" panose="02020603050405020304" pitchFamily="18" charset="0"/>
              </a:rPr>
              <a:t>	</a:t>
            </a:r>
            <a:r>
              <a:rPr lang="en-US" altLang="en-US" dirty="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pPr>
            <a:r>
              <a:rPr lang="en-US" altLang="en-US" dirty="0" smtClean="0">
                <a:cs typeface="Times New Roman" panose="02020603050405020304" pitchFamily="18" charset="0"/>
              </a:rPr>
              <a:t>	Patent Policy is stated in these sources:</a:t>
            </a:r>
          </a:p>
          <a:p>
            <a:pPr lvl="1">
              <a:lnSpc>
                <a:spcPct val="90000"/>
              </a:lnSpc>
              <a:buFontTx/>
              <a:buNone/>
            </a:pPr>
            <a:r>
              <a:rPr lang="en-GB" altLang="en-US" dirty="0" smtClean="0"/>
              <a:t>		IEEE-SA Standards Boards Bylaws</a:t>
            </a:r>
          </a:p>
          <a:p>
            <a:pPr lvl="1">
              <a:lnSpc>
                <a:spcPct val="90000"/>
              </a:lnSpc>
              <a:buFontTx/>
              <a:buNone/>
            </a:pPr>
            <a:r>
              <a:rPr lang="en-US" altLang="en-US" sz="1900" dirty="0" smtClean="0"/>
              <a:t>		</a:t>
            </a:r>
            <a:r>
              <a:rPr lang="en-US" altLang="en-US" sz="1900" i="1" dirty="0" smtClean="0">
                <a:hlinkClick r:id="rId3"/>
              </a:rPr>
              <a:t>http://standards.ieee.org/guides/bylaws/sect6-7.html#6</a:t>
            </a:r>
            <a:r>
              <a:rPr lang="en-US" altLang="en-US" sz="1900" i="1" dirty="0" smtClean="0"/>
              <a:t> </a:t>
            </a:r>
          </a:p>
          <a:p>
            <a:pPr lvl="1">
              <a:lnSpc>
                <a:spcPct val="90000"/>
              </a:lnSpc>
              <a:buFontTx/>
              <a:buNone/>
            </a:pPr>
            <a:r>
              <a:rPr lang="en-GB" altLang="en-US" dirty="0" smtClean="0"/>
              <a:t>		IEEE-SA Standards Board Operations Manual</a:t>
            </a:r>
          </a:p>
          <a:p>
            <a:pPr lvl="1">
              <a:lnSpc>
                <a:spcPct val="90000"/>
              </a:lnSpc>
              <a:buFontTx/>
              <a:buNone/>
            </a:pPr>
            <a:r>
              <a:rPr lang="en-US" altLang="en-US" dirty="0" smtClean="0"/>
              <a:t>		</a:t>
            </a:r>
            <a:r>
              <a:rPr lang="en-US" altLang="en-US" sz="1900" i="1" dirty="0" smtClean="0">
                <a:hlinkClick r:id="rId4"/>
              </a:rPr>
              <a:t>http://standards.ieee.org/guides/opman/sect6.html#6.3</a:t>
            </a:r>
            <a:r>
              <a:rPr lang="en-US" altLang="en-US" sz="1900" i="1" dirty="0" smtClean="0"/>
              <a:t> </a:t>
            </a:r>
            <a:endParaRPr lang="en-US" altLang="en-US" dirty="0" smtClean="0"/>
          </a:p>
          <a:p>
            <a:pPr lvl="1">
              <a:lnSpc>
                <a:spcPct val="90000"/>
              </a:lnSpc>
              <a:buFontTx/>
              <a:buNone/>
            </a:pPr>
            <a:r>
              <a:rPr lang="en-US" altLang="en-US" dirty="0" smtClean="0">
                <a:cs typeface="Times New Roman" panose="02020603050405020304" pitchFamily="18" charset="0"/>
              </a:rPr>
              <a:t>	Material about the patent policy is available at</a:t>
            </a:r>
            <a:r>
              <a:rPr lang="en-US" altLang="en-US" dirty="0" smtClean="0"/>
              <a:t> </a:t>
            </a:r>
          </a:p>
          <a:p>
            <a:pPr lvl="1">
              <a:lnSpc>
                <a:spcPct val="90000"/>
              </a:lnSpc>
              <a:buFontTx/>
              <a:buNone/>
            </a:pPr>
            <a:r>
              <a:rPr lang="en-US" altLang="en-US" dirty="0" smtClean="0"/>
              <a:t>		</a:t>
            </a:r>
            <a:r>
              <a:rPr lang="en-US" altLang="en-US" sz="1900" i="1" dirty="0" smtClean="0">
                <a:hlinkClick r:id="rId5"/>
              </a:rPr>
              <a:t>http://standards.ieee.org/board/pat/pat-material.html</a:t>
            </a:r>
            <a:r>
              <a:rPr lang="en-US" altLang="en-US" sz="1900" i="1" dirty="0" smtClean="0"/>
              <a:t> </a:t>
            </a:r>
          </a:p>
        </p:txBody>
      </p:sp>
      <p:sp>
        <p:nvSpPr>
          <p:cNvPr id="9221"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dirty="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charset="2"/>
              <a:buNone/>
            </a:pPr>
            <a:endParaRPr lang="en-US" altLang="en-US" sz="1200" dirty="0">
              <a:solidFill>
                <a:srgbClr val="000099"/>
              </a:solidFill>
              <a:latin typeface="Arial" panose="020B0604020202020204" pitchFamily="34" charset="0"/>
            </a:endParaRPr>
          </a:p>
          <a:p>
            <a:pPr algn="ctr">
              <a:lnSpc>
                <a:spcPct val="80000"/>
              </a:lnSpc>
              <a:buClr>
                <a:srgbClr val="CC3300"/>
              </a:buClr>
              <a:buSzPct val="50000"/>
              <a:buFont typeface="Monotype Sorts" charset="2"/>
              <a:buNone/>
            </a:pPr>
            <a:r>
              <a:rPr lang="en-US" altLang="en-US" sz="1200" dirty="0">
                <a:solidFill>
                  <a:srgbClr val="000099"/>
                </a:solidFill>
                <a:latin typeface="Arial" panose="020B0604020202020204" pitchFamily="34" charset="0"/>
              </a:rPr>
              <a:t>This slide set is available at http://standards.ieee.org/board/pat/pat-slideset.ppt </a:t>
            </a:r>
          </a:p>
        </p:txBody>
      </p:sp>
      <p:sp>
        <p:nvSpPr>
          <p:cNvPr id="922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922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2015 </a:t>
            </a:r>
          </a:p>
        </p:txBody>
      </p:sp>
    </p:spTree>
    <p:extLst>
      <p:ext uri="{BB962C8B-B14F-4D97-AF65-F5344CB8AC3E}">
        <p14:creationId xmlns:p14="http://schemas.microsoft.com/office/powerpoint/2010/main" val="32591795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Current IEEE-SA Rules</a:t>
            </a:r>
          </a:p>
        </p:txBody>
      </p:sp>
      <p:sp>
        <p:nvSpPr>
          <p:cNvPr id="12291" name="Content Placeholder 2"/>
          <p:cNvSpPr>
            <a:spLocks noGrp="1"/>
          </p:cNvSpPr>
          <p:nvPr>
            <p:ph idx="1"/>
          </p:nvPr>
        </p:nvSpPr>
        <p:spPr>
          <a:xfrm>
            <a:off x="685800" y="1600200"/>
            <a:ext cx="7772400" cy="4800600"/>
          </a:xfrm>
        </p:spPr>
        <p:txBody>
          <a:bodyPr/>
          <a:lstStyle/>
          <a:p>
            <a:r>
              <a:rPr lang="en-US" altLang="en-US" sz="1800" dirty="0" smtClean="0"/>
              <a:t>The current version of the IEEE-SA Standards Board Bylaws is available at: </a:t>
            </a:r>
            <a:endParaRPr lang="en-GB" altLang="en-US" sz="1800" dirty="0" smtClean="0"/>
          </a:p>
          <a:p>
            <a:r>
              <a:rPr lang="en-US" altLang="en-US" sz="1600" dirty="0" smtClean="0">
                <a:hlinkClick r:id="rId2"/>
              </a:rPr>
              <a:t>http://standards.ieee.org/develop/policies/bylaws/index.html</a:t>
            </a:r>
            <a:r>
              <a:rPr lang="en-US" altLang="en-US" sz="1600" dirty="0" smtClean="0"/>
              <a:t> (HTML version) </a:t>
            </a:r>
            <a:endParaRPr lang="en-GB" altLang="en-US" sz="1600" dirty="0" smtClean="0"/>
          </a:p>
          <a:p>
            <a:r>
              <a:rPr lang="en-US" altLang="en-US" sz="1600" dirty="0" smtClean="0">
                <a:hlinkClick r:id="rId3"/>
              </a:rPr>
              <a:t>http://standards.ieee.org/develop/policies/bylaws/sb_bylaws.pdf</a:t>
            </a:r>
            <a:r>
              <a:rPr lang="en-US" altLang="en-US" sz="1600" dirty="0" smtClean="0"/>
              <a:t> (PDF version) </a:t>
            </a:r>
            <a:endParaRPr lang="en-GB" altLang="en-US" sz="1600" dirty="0" smtClean="0"/>
          </a:p>
          <a:p>
            <a:pPr>
              <a:buFontTx/>
              <a:buNone/>
            </a:pPr>
            <a:endParaRPr lang="en-GB" altLang="en-US" sz="1800" dirty="0" smtClean="0"/>
          </a:p>
          <a:p>
            <a:r>
              <a:rPr lang="en-US" altLang="en-US" sz="1800" dirty="0" smtClean="0"/>
              <a:t>The current version of the IEEE-SA Standards Board Operations Manual is available at: </a:t>
            </a:r>
            <a:endParaRPr lang="en-GB" altLang="en-US" sz="1800" dirty="0" smtClean="0"/>
          </a:p>
          <a:p>
            <a:r>
              <a:rPr lang="en-US" altLang="en-US" sz="1600" dirty="0" smtClean="0">
                <a:hlinkClick r:id="rId4"/>
              </a:rPr>
              <a:t>http://standards.ieee.org/develop/policies/opman/index.html</a:t>
            </a:r>
            <a:r>
              <a:rPr lang="en-US" altLang="en-US" sz="1600" dirty="0" smtClean="0"/>
              <a:t> (HTML version) </a:t>
            </a:r>
            <a:endParaRPr lang="en-GB" altLang="en-US" sz="1600" dirty="0" smtClean="0"/>
          </a:p>
          <a:p>
            <a:r>
              <a:rPr lang="en-US" altLang="en-US" sz="1600" dirty="0" smtClean="0">
                <a:hlinkClick r:id="rId5"/>
              </a:rPr>
              <a:t>http://standards.ieee.org/develop/policies/opman/sb_om.pdf</a:t>
            </a:r>
            <a:r>
              <a:rPr lang="en-US" altLang="en-US" sz="1600" dirty="0" smtClean="0"/>
              <a:t> (PDF version) </a:t>
            </a:r>
            <a:endParaRPr lang="en-GB" altLang="en-US" sz="1600" dirty="0" smtClean="0"/>
          </a:p>
          <a:p>
            <a:endParaRPr lang="en-GB" altLang="en-US" sz="1800" dirty="0" smtClean="0"/>
          </a:p>
          <a:p>
            <a:r>
              <a:rPr lang="en-US" altLang="en-US" sz="1800" dirty="0" smtClean="0"/>
              <a:t>The text of the changes made to these documents (approved by SASB/BOG in 2014) can be found at: </a:t>
            </a:r>
            <a:endParaRPr lang="en-GB" altLang="en-US" sz="1800" dirty="0" smtClean="0"/>
          </a:p>
          <a:p>
            <a:r>
              <a:rPr lang="en-US" altLang="en-US" sz="1600" dirty="0" smtClean="0">
                <a:hlinkClick r:id="rId6"/>
              </a:rPr>
              <a:t>http://standards.ieee.org/develop/policies/policy_rev.pdf</a:t>
            </a:r>
            <a:endParaRPr lang="en-GB" altLang="en-US" sz="1600" dirty="0" smtClean="0"/>
          </a:p>
          <a:p>
            <a:pPr>
              <a:buFontTx/>
              <a:buNone/>
            </a:pPr>
            <a:endParaRPr lang="en-GB" altLang="en-US" sz="1600" dirty="0" smtClean="0"/>
          </a:p>
          <a:p>
            <a:r>
              <a:rPr lang="en-US" altLang="en-US" sz="1800" dirty="0" smtClean="0"/>
              <a:t>Please read through these changes so that you are familiar with the current P&amp;P.</a:t>
            </a:r>
          </a:p>
        </p:txBody>
      </p:sp>
      <p:sp>
        <p:nvSpPr>
          <p:cNvPr id="1229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958A1160-7BF1-4532-B5E1-5B308F4EC5B3}" type="slidenum">
              <a:rPr lang="en-US" altLang="en-US" sz="1200" b="0"/>
              <a:pPr>
                <a:spcBef>
                  <a:spcPct val="0"/>
                </a:spcBef>
                <a:buFontTx/>
                <a:buNone/>
              </a:pPr>
              <a:t>12</a:t>
            </a:fld>
            <a:endParaRPr lang="en-US" altLang="en-US" sz="1200" b="0"/>
          </a:p>
        </p:txBody>
      </p:sp>
      <p:sp>
        <p:nvSpPr>
          <p:cNvPr id="1229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229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2015 </a:t>
            </a:r>
          </a:p>
        </p:txBody>
      </p:sp>
    </p:spTree>
    <p:extLst>
      <p:ext uri="{BB962C8B-B14F-4D97-AF65-F5344CB8AC3E}">
        <p14:creationId xmlns:p14="http://schemas.microsoft.com/office/powerpoint/2010/main" val="40732324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60AC6D41-902D-4176-9538-54E8CF609344}" type="slidenum">
              <a:rPr lang="en-US" altLang="en-US" sz="1200" b="0"/>
              <a:pPr>
                <a:spcBef>
                  <a:spcPct val="0"/>
                </a:spcBef>
                <a:buFontTx/>
                <a:buNone/>
              </a:pPr>
              <a:t>13</a:t>
            </a:fld>
            <a:endParaRPr lang="en-US" altLang="en-US" sz="1200" b="0"/>
          </a:p>
        </p:txBody>
      </p:sp>
      <p:sp>
        <p:nvSpPr>
          <p:cNvPr id="13315" name="Rectangle 2"/>
          <p:cNvSpPr>
            <a:spLocks noGrp="1" noChangeArrowheads="1"/>
          </p:cNvSpPr>
          <p:nvPr>
            <p:ph type="title"/>
          </p:nvPr>
        </p:nvSpPr>
        <p:spPr>
          <a:xfrm>
            <a:off x="685800" y="685800"/>
            <a:ext cx="7772400" cy="609600"/>
          </a:xfrm>
        </p:spPr>
        <p:txBody>
          <a:bodyPr/>
          <a:lstStyle/>
          <a:p>
            <a:r>
              <a:rPr lang="en-US" altLang="en-US" smtClean="0"/>
              <a:t>Current IEEE 802 Procedures </a:t>
            </a:r>
          </a:p>
        </p:txBody>
      </p:sp>
      <p:sp>
        <p:nvSpPr>
          <p:cNvPr id="13316" name="Rectangle 3"/>
          <p:cNvSpPr>
            <a:spLocks noGrp="1" noChangeArrowheads="1"/>
          </p:cNvSpPr>
          <p:nvPr>
            <p:ph type="body" idx="1"/>
          </p:nvPr>
        </p:nvSpPr>
        <p:spPr>
          <a:xfrm>
            <a:off x="685800" y="1219200"/>
            <a:ext cx="7772400" cy="5181600"/>
          </a:xfrm>
        </p:spPr>
        <p:txBody>
          <a:bodyPr/>
          <a:lstStyle/>
          <a:p>
            <a:r>
              <a:rPr lang="en-US" altLang="en-US" sz="2000" dirty="0" smtClean="0">
                <a:hlinkClick r:id="rId2"/>
              </a:rPr>
              <a:t>IEEE 802 Policies &amp; Procedures</a:t>
            </a:r>
            <a:r>
              <a:rPr lang="en-US" altLang="en-US" sz="2000" dirty="0" smtClean="0"/>
              <a:t> </a:t>
            </a:r>
          </a:p>
          <a:p>
            <a:pPr lvl="1"/>
            <a:r>
              <a:rPr lang="en-US" altLang="en-US" sz="1600" dirty="0" smtClean="0"/>
              <a:t>(link to </a:t>
            </a:r>
            <a:r>
              <a:rPr lang="en-US" altLang="en-US" sz="1600" dirty="0" err="1" smtClean="0"/>
              <a:t>AudCom</a:t>
            </a:r>
            <a:r>
              <a:rPr lang="en-US" altLang="en-US" sz="1600" dirty="0" smtClean="0"/>
              <a:t>, approved by IEEE-SA Standards Board Dec 2012)</a:t>
            </a:r>
            <a:r>
              <a:rPr lang="en-US" altLang="en-US" sz="1800" dirty="0" smtClean="0"/>
              <a:t> </a:t>
            </a:r>
          </a:p>
          <a:p>
            <a:pPr lvl="1"/>
            <a:r>
              <a:rPr lang="en-US" altLang="en-US" sz="1400" dirty="0" smtClean="0">
                <a:hlinkClick r:id="rId2"/>
              </a:rPr>
              <a:t>http://standards.ieee.org/board/aud/LMSC.pdf</a:t>
            </a:r>
            <a:endParaRPr lang="en-US" altLang="en-US" sz="1400" dirty="0" smtClean="0"/>
          </a:p>
          <a:p>
            <a:pPr lvl="1"/>
            <a:endParaRPr lang="en-US" altLang="en-US" sz="1400" dirty="0" smtClean="0"/>
          </a:p>
          <a:p>
            <a:r>
              <a:rPr lang="en-US" altLang="en-US" sz="2000" dirty="0" smtClean="0">
                <a:hlinkClick r:id="rId3"/>
              </a:rPr>
              <a:t>IEEE 802 Operations Manual </a:t>
            </a:r>
            <a:r>
              <a:rPr lang="en-US" altLang="en-US" sz="1600" dirty="0" smtClean="0"/>
              <a:t>(effective 16 Nov 2012), </a:t>
            </a:r>
            <a:endParaRPr lang="en-US" altLang="en-US" sz="2000" dirty="0" smtClean="0"/>
          </a:p>
          <a:p>
            <a:pPr lvl="1"/>
            <a:r>
              <a:rPr lang="en-US" altLang="en-US" sz="1200" dirty="0" smtClean="0">
                <a:hlinkClick r:id="rId4"/>
              </a:rPr>
              <a:t>http://grouper.ieee.org/groups/802/PNP/approved/IEEE_802_OM_v11.pdf</a:t>
            </a:r>
            <a:endParaRPr lang="en-US" altLang="en-US" sz="1200" dirty="0" smtClean="0"/>
          </a:p>
          <a:p>
            <a:pPr lvl="1">
              <a:buFontTx/>
              <a:buNone/>
            </a:pPr>
            <a:endParaRPr lang="en-US" altLang="en-US" sz="1200" dirty="0" smtClean="0"/>
          </a:p>
          <a:p>
            <a:r>
              <a:rPr lang="en-US" altLang="en-US" sz="2000" dirty="0" smtClean="0">
                <a:hlinkClick r:id="rId5" action="ppaction://hlinkfile"/>
              </a:rPr>
              <a:t>IEEE 802 Working Group Policies and Procedures</a:t>
            </a:r>
            <a:r>
              <a:rPr lang="en-US" altLang="en-US" sz="2000" dirty="0" smtClean="0"/>
              <a:t> </a:t>
            </a:r>
            <a:r>
              <a:rPr lang="en-US" altLang="en-US" sz="1600" dirty="0" smtClean="0"/>
              <a:t>(effective 16 Nov 2012) </a:t>
            </a:r>
            <a:endParaRPr lang="en-US" altLang="en-US" sz="2000" dirty="0" smtClean="0"/>
          </a:p>
          <a:p>
            <a:pPr lvl="1"/>
            <a:r>
              <a:rPr lang="en-US" altLang="en-US" sz="1400" dirty="0" smtClean="0">
                <a:hlinkClick r:id="rId6"/>
              </a:rPr>
              <a:t>http://grouper.ieee.org/groups/802/PNP/approved/IEEE_802_WG_PandP_v12.pdf</a:t>
            </a:r>
            <a:endParaRPr lang="en-US" altLang="en-US" sz="1400" dirty="0" smtClean="0"/>
          </a:p>
          <a:p>
            <a:pPr lvl="1"/>
            <a:endParaRPr lang="en-US" altLang="en-US" sz="1400" dirty="0" smtClean="0"/>
          </a:p>
          <a:p>
            <a:r>
              <a:rPr lang="en-US" altLang="en-US" sz="2000" dirty="0" smtClean="0">
                <a:hlinkClick r:id="rId7" tooltip="802.11 WG Operation Manual"/>
              </a:rPr>
              <a:t>IEEE 802.11 WG OM</a:t>
            </a:r>
            <a:r>
              <a:rPr lang="en-US" altLang="en-US" sz="1800" dirty="0" smtClean="0"/>
              <a:t>: (Approved January 2015)</a:t>
            </a:r>
          </a:p>
          <a:p>
            <a:pPr lvl="1"/>
            <a:r>
              <a:rPr lang="en-US" altLang="en-US" sz="1200" dirty="0">
                <a:hlinkClick r:id="rId7"/>
              </a:rPr>
              <a:t>https://</a:t>
            </a:r>
            <a:r>
              <a:rPr lang="en-US" altLang="en-US" sz="1200" dirty="0" smtClean="0">
                <a:hlinkClick r:id="rId7"/>
              </a:rPr>
              <a:t>mentor.ieee.org/802.11/dcn/14/11-14-0629-10-0000-802-11-operations-manual.docx</a:t>
            </a:r>
            <a:r>
              <a:rPr lang="en-US" altLang="en-US" sz="1200" dirty="0" smtClean="0"/>
              <a:t> </a:t>
            </a:r>
          </a:p>
          <a:p>
            <a:endParaRPr lang="en-US" altLang="en-US" sz="1800" dirty="0" smtClean="0"/>
          </a:p>
          <a:p>
            <a:pPr>
              <a:buFontTx/>
              <a:buNone/>
            </a:pPr>
            <a:r>
              <a:rPr lang="en-US" altLang="en-US" sz="2000" dirty="0" smtClean="0"/>
              <a:t>Policies and Procedures hierarchy</a:t>
            </a:r>
          </a:p>
          <a:p>
            <a:pPr lvl="1"/>
            <a:r>
              <a:rPr lang="en-US" altLang="en-US" sz="1800" dirty="0" smtClean="0">
                <a:hlinkClick r:id="rId8"/>
              </a:rPr>
              <a:t>http://www.ieee802.org/11/Rules/rules.shtml</a:t>
            </a:r>
            <a:endParaRPr lang="en-US" altLang="en-US" sz="1800" dirty="0" smtClean="0"/>
          </a:p>
          <a:p>
            <a:pPr lvl="1"/>
            <a:endParaRPr lang="en-US" altLang="en-US" sz="1800" dirty="0" smtClean="0"/>
          </a:p>
        </p:txBody>
      </p:sp>
      <p:sp>
        <p:nvSpPr>
          <p:cNvPr id="13317"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1331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2015 </a:t>
            </a:r>
          </a:p>
        </p:txBody>
      </p:sp>
    </p:spTree>
    <p:extLst>
      <p:ext uri="{BB962C8B-B14F-4D97-AF65-F5344CB8AC3E}">
        <p14:creationId xmlns:p14="http://schemas.microsoft.com/office/powerpoint/2010/main" val="22446791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GB" altLang="en-US"/>
              <a:t>Slide </a:t>
            </a:r>
            <a:fld id="{E1B09420-2B25-43B5-8E77-F98B5002837F}" type="slidenum">
              <a:rPr lang="en-GB" altLang="en-US"/>
              <a:pPr/>
              <a:t>14</a:t>
            </a:fld>
            <a:endParaRPr lang="en-GB" altLang="en-US"/>
          </a:p>
        </p:txBody>
      </p:sp>
      <p:sp>
        <p:nvSpPr>
          <p:cNvPr id="38914" name="Rectangle 3"/>
          <p:cNvSpPr>
            <a:spLocks noGrp="1" noChangeArrowheads="1"/>
          </p:cNvSpPr>
          <p:nvPr>
            <p:ph type="body" idx="1"/>
          </p:nvPr>
        </p:nvSpPr>
        <p:spPr>
          <a:xfrm>
            <a:off x="685800" y="1600200"/>
            <a:ext cx="7772400" cy="3671888"/>
          </a:xfrm>
        </p:spPr>
        <p:txBody>
          <a:bodyPr/>
          <a:lstStyle/>
          <a:p>
            <a:r>
              <a:rPr lang="en-US" altLang="en-US" sz="2000" dirty="0" smtClean="0"/>
              <a:t>Link to IEEE Disclosure of Affiliation </a:t>
            </a:r>
          </a:p>
          <a:p>
            <a:pPr lvl="1">
              <a:spcBef>
                <a:spcPct val="0"/>
              </a:spcBef>
            </a:pPr>
            <a:r>
              <a:rPr lang="en-US" altLang="en-US" dirty="0" smtClean="0">
                <a:hlinkClick r:id="rId3"/>
              </a:rPr>
              <a:t>http://standards.ieee.org/faqs/affiliationFAQ.html</a:t>
            </a:r>
            <a:endParaRPr lang="en-US" altLang="en-US" dirty="0" smtClean="0"/>
          </a:p>
          <a:p>
            <a:pPr>
              <a:spcBef>
                <a:spcPts val="1200"/>
              </a:spcBef>
            </a:pPr>
            <a:r>
              <a:rPr lang="en-US" altLang="en-US" sz="2000" dirty="0" smtClean="0"/>
              <a:t>Links to IEEE Antitrust Guidelines</a:t>
            </a:r>
          </a:p>
          <a:p>
            <a:pPr lvl="1">
              <a:spcBef>
                <a:spcPct val="0"/>
              </a:spcBef>
            </a:pPr>
            <a:r>
              <a:rPr lang="en-US" altLang="en-US" dirty="0" smtClean="0">
                <a:hlinkClick r:id="rId4"/>
              </a:rPr>
              <a:t>http://standards.ieee.org/resources/antitrust-guidelines.pdf</a:t>
            </a:r>
            <a:endParaRPr lang="en-US" altLang="en-US" dirty="0" smtClean="0"/>
          </a:p>
          <a:p>
            <a:pPr>
              <a:spcBef>
                <a:spcPts val="1200"/>
              </a:spcBef>
            </a:pPr>
            <a:r>
              <a:rPr lang="en-US" altLang="en-US" sz="2000" dirty="0" smtClean="0"/>
              <a:t>Link to IEEE Code of Ethics</a:t>
            </a:r>
          </a:p>
          <a:p>
            <a:pPr lvl="1">
              <a:spcBef>
                <a:spcPct val="0"/>
              </a:spcBef>
            </a:pPr>
            <a:r>
              <a:rPr lang="en-US" altLang="en-US" dirty="0" smtClean="0">
                <a:hlinkClick r:id="rId5"/>
              </a:rPr>
              <a:t>http://www.ieee.org/web/membership/ethics/code_ethics.html</a:t>
            </a:r>
            <a:r>
              <a:rPr lang="en-US" altLang="en-US" dirty="0" smtClean="0"/>
              <a:t> </a:t>
            </a:r>
          </a:p>
          <a:p>
            <a:pPr>
              <a:spcBef>
                <a:spcPts val="1200"/>
              </a:spcBef>
            </a:pPr>
            <a:r>
              <a:rPr lang="en-US" altLang="en-US" sz="2000" dirty="0" smtClean="0"/>
              <a:t>Link to IEEE Patent Policy</a:t>
            </a:r>
          </a:p>
          <a:p>
            <a:pPr lvl="1">
              <a:spcBef>
                <a:spcPct val="0"/>
              </a:spcBef>
            </a:pPr>
            <a:r>
              <a:rPr lang="en-US" altLang="en-US" dirty="0" smtClean="0">
                <a:hlinkClick r:id="rId6"/>
              </a:rPr>
              <a:t>http://standards.ieee.org/board/pat/pat-slideset.ppt</a:t>
            </a:r>
            <a:endParaRPr lang="en-US" altLang="en-US" dirty="0" smtClean="0"/>
          </a:p>
        </p:txBody>
      </p:sp>
      <p:sp>
        <p:nvSpPr>
          <p:cNvPr id="3891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Resources – URLs</a:t>
            </a:r>
          </a:p>
        </p:txBody>
      </p:sp>
      <p:sp>
        <p:nvSpPr>
          <p:cNvPr id="3891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3891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308245617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fr-FR" altLang="en-US" smtClean="0"/>
              <a:t>Reminder of SG rules</a:t>
            </a:r>
            <a:endParaRPr lang="en-US" altLang="en-US" smtClean="0"/>
          </a:p>
        </p:txBody>
      </p:sp>
      <p:sp>
        <p:nvSpPr>
          <p:cNvPr id="14339" name="Content Placeholder 2"/>
          <p:cNvSpPr>
            <a:spLocks noGrp="1"/>
          </p:cNvSpPr>
          <p:nvPr>
            <p:ph idx="1"/>
          </p:nvPr>
        </p:nvSpPr>
        <p:spPr/>
        <p:txBody>
          <a:bodyPr/>
          <a:lstStyle/>
          <a:p>
            <a:r>
              <a:rPr lang="en-US" altLang="en-US" dirty="0" smtClean="0"/>
              <a:t>The Next Generation Positioning  SG operates under the rules defined in the 802 LMSC Policy &amp; Procedures </a:t>
            </a:r>
            <a:r>
              <a:rPr lang="en-US" altLang="en-US" dirty="0" err="1" smtClean="0"/>
              <a:t>subclause</a:t>
            </a:r>
            <a:r>
              <a:rPr lang="en-US" altLang="en-US" dirty="0" smtClean="0"/>
              <a:t> 5.3, 802 LMSC Operations Manual </a:t>
            </a:r>
            <a:r>
              <a:rPr lang="en-US" altLang="en-US" dirty="0" err="1" smtClean="0"/>
              <a:t>subclause</a:t>
            </a:r>
            <a:r>
              <a:rPr lang="en-US" altLang="en-US" dirty="0" smtClean="0"/>
              <a:t> 4.3, and 802.11 Operations Manual clause 5</a:t>
            </a:r>
          </a:p>
          <a:p>
            <a:pPr lvl="1"/>
            <a:r>
              <a:rPr lang="en-US" altLang="en-US" dirty="0" smtClean="0"/>
              <a:t>Participation is open to all</a:t>
            </a:r>
          </a:p>
          <a:p>
            <a:pPr lvl="1"/>
            <a:r>
              <a:rPr lang="en-US" altLang="en-US" dirty="0" smtClean="0"/>
              <a:t>802.11 voting rights is NOT required to attend, participate, motion and vote on NGP SG matters</a:t>
            </a:r>
          </a:p>
          <a:p>
            <a:pPr lvl="1"/>
            <a:r>
              <a:rPr lang="en-US" altLang="en-US" dirty="0" smtClean="0"/>
              <a:t>All votes on motions require 75% approval to pass</a:t>
            </a:r>
          </a:p>
        </p:txBody>
      </p:sp>
      <p:sp>
        <p:nvSpPr>
          <p:cNvPr id="4" name="Date Placeholder 3"/>
          <p:cNvSpPr>
            <a:spLocks noGrp="1"/>
          </p:cNvSpPr>
          <p:nvPr>
            <p:ph type="dt" sz="quarter"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dirty="0" smtClean="0"/>
              <a:t>Jonathan Segev (Intel)</a:t>
            </a:r>
            <a:endParaRPr lang="en-US" dirty="0"/>
          </a:p>
        </p:txBody>
      </p:sp>
      <p:sp>
        <p:nvSpPr>
          <p:cNvPr id="143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D8C5EEAF-9A8C-4F86-92DC-58D489E13B74}" type="slidenum">
              <a:rPr lang="en-US" altLang="en-US" sz="1200" b="0"/>
              <a:pPr>
                <a:spcBef>
                  <a:spcPct val="0"/>
                </a:spcBef>
                <a:buFontTx/>
                <a:buNone/>
              </a:pPr>
              <a:t>15</a:t>
            </a:fld>
            <a:endParaRPr lang="en-US" altLang="en-US" sz="1200" b="0"/>
          </a:p>
        </p:txBody>
      </p:sp>
    </p:spTree>
    <p:extLst>
      <p:ext uri="{BB962C8B-B14F-4D97-AF65-F5344CB8AC3E}">
        <p14:creationId xmlns:p14="http://schemas.microsoft.com/office/powerpoint/2010/main" val="16504710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7BE6D980-3516-4EC6-A0B2-C3DAE4DB2089}" type="slidenum">
              <a:rPr lang="en-US" altLang="en-US"/>
              <a:pPr/>
              <a:t>16</a:t>
            </a:fld>
            <a:endParaRPr lang="en-US" altLang="en-US"/>
          </a:p>
        </p:txBody>
      </p:sp>
      <p:sp>
        <p:nvSpPr>
          <p:cNvPr id="21506"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NGP </a:t>
            </a:r>
            <a:r>
              <a:rPr lang="en-US" altLang="en-US" sz="3200" b="1" dirty="0">
                <a:solidFill>
                  <a:schemeClr val="tx2"/>
                </a:solidFill>
              </a:rPr>
              <a:t>SG Schedule in a Glance</a:t>
            </a:r>
          </a:p>
        </p:txBody>
      </p:sp>
      <p:graphicFrame>
        <p:nvGraphicFramePr>
          <p:cNvPr id="2" name="Table 1"/>
          <p:cNvGraphicFramePr>
            <a:graphicFrameLocks noGrp="1"/>
          </p:cNvGraphicFramePr>
          <p:nvPr>
            <p:extLst>
              <p:ext uri="{D42A27DB-BD31-4B8C-83A1-F6EECF244321}">
                <p14:modId xmlns:p14="http://schemas.microsoft.com/office/powerpoint/2010/main" val="1280707954"/>
              </p:ext>
            </p:extLst>
          </p:nvPr>
        </p:nvGraphicFramePr>
        <p:xfrm>
          <a:off x="685800" y="1828800"/>
          <a:ext cx="7620000" cy="2276052"/>
        </p:xfrm>
        <a:graphic>
          <a:graphicData uri="http://schemas.openxmlformats.org/drawingml/2006/table">
            <a:tbl>
              <a:tblPr firstRow="1" bandRow="1">
                <a:tableStyleId>{21E4AEA4-8DFA-4A89-87EB-49C32662AFE0}</a:tableStyleId>
              </a:tblPr>
              <a:tblGrid>
                <a:gridCol w="1270000"/>
                <a:gridCol w="1270000"/>
                <a:gridCol w="1270000"/>
                <a:gridCol w="1270000"/>
                <a:gridCol w="1270000"/>
                <a:gridCol w="1270000"/>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solidFill>
                      <a:schemeClr val="accent6">
                        <a:lumMod val="20000"/>
                        <a:lumOff val="80000"/>
                      </a:schemeClr>
                    </a:solidFill>
                  </a:tcPr>
                </a:tc>
                <a:tc>
                  <a:txBody>
                    <a:bodyPr/>
                    <a:lstStyle/>
                    <a:p>
                      <a:pPr algn="ctr"/>
                      <a:endParaRPr lang="en-US" sz="1800" dirty="0"/>
                    </a:p>
                  </a:txBody>
                  <a:tcPr marT="45746" marB="45746">
                    <a:solidFill>
                      <a:schemeClr val="accent6">
                        <a:lumMod val="20000"/>
                        <a:lumOff val="80000"/>
                      </a:schemeClr>
                    </a:solidFill>
                  </a:tcPr>
                </a:tc>
                <a:tc>
                  <a:txBody>
                    <a:bodyPr/>
                    <a:lstStyle/>
                    <a:p>
                      <a:pPr algn="ctr"/>
                      <a:r>
                        <a:rPr lang="en-US" sz="1800" dirty="0" smtClean="0"/>
                        <a:t>NGP</a:t>
                      </a:r>
                      <a:endParaRPr lang="en-US" sz="1800" dirty="0"/>
                    </a:p>
                  </a:txBody>
                  <a:tcPr marT="45746" marB="45746">
                    <a:solidFill>
                      <a:srgbClr val="92D050"/>
                    </a:solidFill>
                  </a:tcPr>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solidFill>
                      <a:schemeClr val="accent6">
                        <a:lumMod val="20000"/>
                        <a:lumOff val="80000"/>
                      </a:schemeClr>
                    </a:solidFill>
                  </a:tcPr>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NGP</a:t>
                      </a:r>
                      <a:endParaRPr lang="en-US" sz="1800" dirty="0"/>
                    </a:p>
                  </a:txBody>
                  <a:tcPr marT="45746" marB="45746">
                    <a:solidFill>
                      <a:srgbClr val="92D050"/>
                    </a:solidFill>
                  </a:tcPr>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21558"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21559"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EB6160AC-AE34-4155-AFC8-18519305C87F}" type="slidenum">
              <a:rPr lang="en-US" altLang="en-US"/>
              <a:pPr/>
              <a:t>17</a:t>
            </a:fld>
            <a:endParaRPr lang="en-US" altLang="en-US"/>
          </a:p>
        </p:txBody>
      </p:sp>
      <p:sp>
        <p:nvSpPr>
          <p:cNvPr id="2355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Agenda Items for the Week</a:t>
            </a:r>
          </a:p>
        </p:txBody>
      </p:sp>
      <p:sp>
        <p:nvSpPr>
          <p:cNvPr id="2355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000" dirty="0" smtClean="0"/>
              <a:t>Patent policy</a:t>
            </a:r>
          </a:p>
          <a:p>
            <a:pPr algn="just">
              <a:spcBef>
                <a:spcPct val="20000"/>
              </a:spcBef>
              <a:buFontTx/>
              <a:buChar char="•"/>
            </a:pPr>
            <a:r>
              <a:rPr lang="en-US" altLang="en-US" sz="2000" dirty="0" smtClean="0"/>
              <a:t>Approve previous meeting minutes (</a:t>
            </a:r>
            <a:r>
              <a:rPr lang="en-US" altLang="en-US" sz="2000" dirty="0" smtClean="0">
                <a:hlinkClick r:id="rId3"/>
              </a:rPr>
              <a:t>11-15-0675-ngp</a:t>
            </a:r>
            <a:r>
              <a:rPr lang="en-US" altLang="en-US" sz="2000" dirty="0" smtClean="0"/>
              <a:t>).  </a:t>
            </a:r>
          </a:p>
          <a:p>
            <a:pPr algn="just">
              <a:spcBef>
                <a:spcPct val="20000"/>
              </a:spcBef>
              <a:buFontTx/>
              <a:buChar char="•"/>
            </a:pPr>
            <a:r>
              <a:rPr lang="en-US" altLang="en-US" sz="2000" dirty="0" smtClean="0"/>
              <a:t>Resolve PAR and CSD comments.</a:t>
            </a:r>
          </a:p>
          <a:p>
            <a:pPr algn="just">
              <a:spcBef>
                <a:spcPct val="20000"/>
              </a:spcBef>
              <a:buFontTx/>
              <a:buChar char="•"/>
            </a:pPr>
            <a:r>
              <a:rPr lang="en-US" altLang="en-US" sz="2000" dirty="0" smtClean="0"/>
              <a:t>Approve modified PAR and CSD for WG motion.</a:t>
            </a:r>
          </a:p>
          <a:p>
            <a:pPr algn="just">
              <a:spcBef>
                <a:spcPct val="20000"/>
              </a:spcBef>
              <a:buFontTx/>
              <a:buChar char="•"/>
            </a:pPr>
            <a:r>
              <a:rPr lang="en-US" altLang="en-US" sz="2000" dirty="0" smtClean="0"/>
              <a:t>Presentations to inform the SG:</a:t>
            </a:r>
          </a:p>
          <a:p>
            <a:pPr lvl="1" algn="just">
              <a:spcBef>
                <a:spcPct val="20000"/>
              </a:spcBef>
              <a:buFontTx/>
              <a:buChar char="•"/>
            </a:pPr>
            <a:r>
              <a:rPr lang="en-US" altLang="en-US" sz="1800" dirty="0" smtClean="0"/>
              <a:t>Continued development of the use case documents.</a:t>
            </a:r>
          </a:p>
          <a:p>
            <a:pPr lvl="1" algn="just">
              <a:spcBef>
                <a:spcPct val="20000"/>
              </a:spcBef>
              <a:buFontTx/>
              <a:buChar char="•"/>
            </a:pPr>
            <a:r>
              <a:rPr lang="en-US" altLang="en-US" sz="1800" dirty="0" smtClean="0"/>
              <a:t>Problems statements</a:t>
            </a:r>
          </a:p>
          <a:p>
            <a:pPr lvl="1" algn="just">
              <a:spcBef>
                <a:spcPct val="20000"/>
              </a:spcBef>
              <a:buFontTx/>
              <a:buChar char="•"/>
            </a:pPr>
            <a:r>
              <a:rPr lang="en-US" altLang="en-US" sz="1800" dirty="0" smtClean="0"/>
              <a:t>Channel models </a:t>
            </a:r>
          </a:p>
          <a:p>
            <a:pPr lvl="1" algn="just">
              <a:spcBef>
                <a:spcPct val="20000"/>
              </a:spcBef>
              <a:buFontTx/>
              <a:buChar char="•"/>
            </a:pPr>
            <a:r>
              <a:rPr lang="en-US" altLang="en-US" sz="1800" dirty="0" smtClean="0"/>
              <a:t>Review TG process </a:t>
            </a:r>
          </a:p>
          <a:p>
            <a:pPr algn="just">
              <a:spcBef>
                <a:spcPct val="20000"/>
              </a:spcBef>
              <a:buFontTx/>
              <a:buChar char="•"/>
            </a:pPr>
            <a:r>
              <a:rPr lang="en-US" altLang="en-US" sz="2000" dirty="0" smtClean="0"/>
              <a:t>Study group extension.</a:t>
            </a:r>
          </a:p>
          <a:p>
            <a:pPr algn="just">
              <a:spcBef>
                <a:spcPct val="20000"/>
              </a:spcBef>
              <a:buFontTx/>
              <a:buChar char="•"/>
            </a:pPr>
            <a:r>
              <a:rPr lang="en-US" altLang="en-US" sz="2000" dirty="0" smtClean="0"/>
              <a:t>Schedule teleconference times as needed.</a:t>
            </a:r>
          </a:p>
          <a:p>
            <a:pPr algn="just">
              <a:spcBef>
                <a:spcPct val="20000"/>
              </a:spcBef>
              <a:buFontTx/>
              <a:buChar char="•"/>
            </a:pPr>
            <a:endParaRPr lang="en-US" altLang="en-US" sz="2000" dirty="0" smtClean="0"/>
          </a:p>
        </p:txBody>
      </p:sp>
      <p:sp>
        <p:nvSpPr>
          <p:cNvPr id="2355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2355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1E99B28-9172-4ABC-8742-31E48F5585A0}" type="slidenum">
              <a:rPr lang="en-US" altLang="en-US"/>
              <a:pPr/>
              <a:t>18</a:t>
            </a:fld>
            <a:endParaRPr lang="en-US" altLang="en-US"/>
          </a:p>
        </p:txBody>
      </p:sp>
      <p:sp>
        <p:nvSpPr>
          <p:cNvPr id="4301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List for the week</a:t>
            </a:r>
            <a:endParaRPr lang="en-US" altLang="en-US" sz="3200" b="1" dirty="0">
              <a:solidFill>
                <a:schemeClr val="tx2"/>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977391934"/>
              </p:ext>
            </p:extLst>
          </p:nvPr>
        </p:nvGraphicFramePr>
        <p:xfrm>
          <a:off x="381000" y="1371601"/>
          <a:ext cx="8458200" cy="4718430"/>
        </p:xfrm>
        <a:graphic>
          <a:graphicData uri="http://schemas.openxmlformats.org/drawingml/2006/table">
            <a:tbl>
              <a:tblPr firstRow="1" bandRow="1">
                <a:tableStyleId>{21E4AEA4-8DFA-4A89-87EB-49C32662AFE0}</a:tableStyleId>
              </a:tblPr>
              <a:tblGrid>
                <a:gridCol w="1326776"/>
                <a:gridCol w="1645024"/>
                <a:gridCol w="3733800"/>
                <a:gridCol w="1752600"/>
              </a:tblGrid>
              <a:tr h="332739">
                <a:tc>
                  <a:txBody>
                    <a:bodyPr/>
                    <a:lstStyle/>
                    <a:p>
                      <a:pPr algn="ctr"/>
                      <a:r>
                        <a:rPr lang="en-US" sz="1400" dirty="0" smtClean="0"/>
                        <a:t>Document No.</a:t>
                      </a:r>
                      <a:endParaRPr lang="en-US" sz="1400" dirty="0"/>
                    </a:p>
                  </a:txBody>
                  <a:tcPr marR="36000" marT="45712" marB="45712"/>
                </a:tc>
                <a:tc>
                  <a:txBody>
                    <a:bodyPr/>
                    <a:lstStyle/>
                    <a:p>
                      <a:pPr algn="ctr"/>
                      <a:r>
                        <a:rPr lang="en-US" sz="1400" dirty="0" smtClean="0"/>
                        <a:t>Presenter</a:t>
                      </a:r>
                      <a:endParaRPr lang="en-US" sz="1400" dirty="0"/>
                    </a:p>
                  </a:txBody>
                  <a:tcPr marR="36000" marT="45712" marB="45712"/>
                </a:tc>
                <a:tc>
                  <a:txBody>
                    <a:bodyPr/>
                    <a:lstStyle/>
                    <a:p>
                      <a:pPr algn="ctr"/>
                      <a:r>
                        <a:rPr lang="en-US" sz="1400" dirty="0" smtClean="0"/>
                        <a:t>Title</a:t>
                      </a:r>
                      <a:endParaRPr lang="en-US" sz="1400" dirty="0"/>
                    </a:p>
                  </a:txBody>
                  <a:tcPr marR="36000" marT="45712" marB="45712"/>
                </a:tc>
                <a:tc>
                  <a:txBody>
                    <a:bodyPr/>
                    <a:lstStyle/>
                    <a:p>
                      <a:pPr algn="ctr"/>
                      <a:r>
                        <a:rPr lang="en-US" sz="1400" dirty="0" smtClean="0"/>
                        <a:t>Topic</a:t>
                      </a:r>
                      <a:endParaRPr lang="en-US" sz="1400" dirty="0"/>
                    </a:p>
                  </a:txBody>
                  <a:tcPr marR="36000" marT="45712" marB="45712"/>
                </a:tc>
              </a:tr>
              <a:tr h="332739">
                <a:tc>
                  <a:txBody>
                    <a:bodyPr/>
                    <a:lstStyle/>
                    <a:p>
                      <a:r>
                        <a:rPr lang="en-US" sz="1400" dirty="0" smtClean="0"/>
                        <a:t>11-15/0752</a:t>
                      </a:r>
                      <a:endParaRPr lang="en-US" sz="1400" dirty="0"/>
                    </a:p>
                  </a:txBody>
                  <a:tcPr marT="45712" marB="45712"/>
                </a:tc>
                <a:tc>
                  <a:txBody>
                    <a:bodyPr/>
                    <a:lstStyle/>
                    <a:p>
                      <a:r>
                        <a:rPr lang="en-US" sz="1400" dirty="0" smtClean="0"/>
                        <a:t>Jonathan Segev</a:t>
                      </a:r>
                      <a:endParaRPr lang="en-US" sz="1400" dirty="0"/>
                    </a:p>
                  </a:txBody>
                  <a:tcPr marT="45712" marB="45712"/>
                </a:tc>
                <a:tc>
                  <a:txBody>
                    <a:bodyPr/>
                    <a:lstStyle/>
                    <a:p>
                      <a:r>
                        <a:rPr lang="en-US" sz="1400" dirty="0" smtClean="0"/>
                        <a:t>NGP July 2015 Agenda</a:t>
                      </a:r>
                      <a:endParaRPr lang="en-US" sz="1400" dirty="0"/>
                    </a:p>
                  </a:txBody>
                  <a:tcPr marT="45712" marB="45712"/>
                </a:tc>
                <a:tc>
                  <a:txBody>
                    <a:bodyPr/>
                    <a:lstStyle/>
                    <a:p>
                      <a:r>
                        <a:rPr lang="en-US" sz="1400" dirty="0" smtClean="0"/>
                        <a:t>Agenda</a:t>
                      </a:r>
                      <a:r>
                        <a:rPr lang="en-US" sz="1400" baseline="0" dirty="0" smtClean="0"/>
                        <a:t> Deck</a:t>
                      </a:r>
                      <a:endParaRPr lang="en-US" sz="1400" dirty="0"/>
                    </a:p>
                  </a:txBody>
                  <a:tcPr marT="45712" marB="45712"/>
                </a:tc>
              </a:tr>
              <a:tr h="465008">
                <a:tc>
                  <a:txBody>
                    <a:bodyPr/>
                    <a:lstStyle/>
                    <a:p>
                      <a:r>
                        <a:rPr lang="en-US" sz="1400" kern="1200" dirty="0" smtClean="0">
                          <a:solidFill>
                            <a:schemeClr val="dk1"/>
                          </a:solidFill>
                          <a:latin typeface="+mn-lt"/>
                          <a:ea typeface="+mn-ea"/>
                          <a:cs typeface="+mn-cs"/>
                        </a:rPr>
                        <a:t>11-15/030</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Brian Hart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WG</a:t>
                      </a:r>
                      <a:r>
                        <a:rPr lang="en-US" sz="1400" kern="1200" baseline="0" dirty="0" smtClean="0">
                          <a:solidFill>
                            <a:schemeClr val="dk1"/>
                          </a:solidFill>
                          <a:latin typeface="+mn-lt"/>
                          <a:ea typeface="+mn-ea"/>
                          <a:cs typeface="+mn-cs"/>
                        </a:rPr>
                        <a:t> approved PAR</a:t>
                      </a:r>
                      <a:endParaRPr lang="en-US" sz="1400" kern="1200" dirty="0" smtClean="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PAR</a:t>
                      </a:r>
                      <a:endParaRPr lang="en-US" sz="1400" kern="1200" dirty="0">
                        <a:solidFill>
                          <a:schemeClr val="dk1"/>
                        </a:solidFill>
                        <a:latin typeface="+mn-lt"/>
                        <a:ea typeface="+mn-ea"/>
                        <a:cs typeface="+mn-cs"/>
                      </a:endParaRPr>
                    </a:p>
                  </a:txBody>
                  <a:tcPr marT="45712" marB="45712"/>
                </a:tc>
              </a:tr>
              <a:tr h="4650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11-15/0262</a:t>
                      </a:r>
                      <a:endParaRPr lang="en-US" sz="14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Brian Hart</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Working approved CSD</a:t>
                      </a:r>
                    </a:p>
                  </a:txBody>
                  <a:tcPr marT="45712" marB="45712"/>
                </a:tc>
                <a:tc>
                  <a:txBody>
                    <a:bodyPr/>
                    <a:lstStyle/>
                    <a:p>
                      <a:r>
                        <a:rPr lang="en-US" sz="1400" kern="1200" dirty="0" smtClean="0">
                          <a:solidFill>
                            <a:schemeClr val="dk1"/>
                          </a:solidFill>
                          <a:latin typeface="+mn-lt"/>
                          <a:ea typeface="+mn-ea"/>
                          <a:cs typeface="+mn-cs"/>
                        </a:rPr>
                        <a:t>CSD</a:t>
                      </a:r>
                      <a:endParaRPr lang="en-US" sz="1400" kern="1200" dirty="0">
                        <a:solidFill>
                          <a:schemeClr val="dk1"/>
                        </a:solidFill>
                        <a:latin typeface="+mn-lt"/>
                        <a:ea typeface="+mn-ea"/>
                        <a:cs typeface="+mn-cs"/>
                      </a:endParaRPr>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r>
                        <a:rPr lang="en-US" sz="1400" dirty="0" smtClean="0"/>
                        <a:t>Juan Carlos</a:t>
                      </a:r>
                    </a:p>
                  </a:txBody>
                  <a:tcPr marT="45712" marB="45712"/>
                </a:tc>
                <a:tc>
                  <a:txBody>
                    <a:bodyPr/>
                    <a:lstStyle/>
                    <a:p>
                      <a:r>
                        <a:rPr lang="en-US" sz="1400" dirty="0" smtClean="0"/>
                        <a:t>Privacy ECSG overview</a:t>
                      </a:r>
                      <a:endParaRPr lang="en-US" sz="1400" dirty="0"/>
                    </a:p>
                  </a:txBody>
                  <a:tcPr marT="45712" marB="45712"/>
                </a:tc>
                <a:tc>
                  <a:txBody>
                    <a:bodyPr/>
                    <a:lstStyle/>
                    <a:p>
                      <a:r>
                        <a:rPr lang="en-US" sz="1400" dirty="0" smtClean="0"/>
                        <a:t>Privacy</a:t>
                      </a:r>
                      <a:endParaRPr lang="en-US" sz="1400" dirty="0"/>
                    </a:p>
                  </a:txBody>
                  <a:tcPr marT="45712" marB="45712"/>
                </a:tc>
              </a:tr>
              <a:tr h="1523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11-15/0561</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Thomas Handte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cases</a:t>
                      </a:r>
                      <a:endParaRPr lang="en-US" sz="1400" kern="1200" dirty="0">
                        <a:solidFill>
                          <a:schemeClr val="dk1"/>
                        </a:solidFill>
                        <a:latin typeface="+mn-lt"/>
                        <a:ea typeface="+mn-ea"/>
                        <a:cs typeface="+mn-cs"/>
                      </a:endParaRPr>
                    </a:p>
                  </a:txBody>
                  <a:tcPr marT="45712" marB="45712"/>
                </a:tc>
              </a:tr>
              <a:tr h="38769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11-15/0834</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Thomas Handte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Further Use Cases for Next Generation Positioning</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Use cases</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11-15-0784</a:t>
                      </a:r>
                      <a:endParaRPr lang="en-US" sz="14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err="1" smtClean="0">
                          <a:solidFill>
                            <a:schemeClr val="dk1"/>
                          </a:solidFill>
                          <a:latin typeface="+mn-lt"/>
                          <a:ea typeface="+mn-ea"/>
                          <a:cs typeface="+mn-cs"/>
                        </a:rPr>
                        <a:t>Sabita</a:t>
                      </a:r>
                      <a:r>
                        <a:rPr lang="en-US" sz="1400" kern="1200" dirty="0" smtClean="0">
                          <a:solidFill>
                            <a:schemeClr val="dk1"/>
                          </a:solidFill>
                          <a:latin typeface="+mn-lt"/>
                          <a:ea typeface="+mn-ea"/>
                          <a:cs typeface="+mn-cs"/>
                        </a:rPr>
                        <a:t> </a:t>
                      </a:r>
                      <a:r>
                        <a:rPr lang="en-US" sz="1400" kern="1200" dirty="0" err="1" smtClean="0">
                          <a:solidFill>
                            <a:schemeClr val="dk1"/>
                          </a:solidFill>
                          <a:latin typeface="+mn-lt"/>
                          <a:ea typeface="+mn-ea"/>
                          <a:cs typeface="+mn-cs"/>
                        </a:rPr>
                        <a:t>Nahata</a:t>
                      </a:r>
                      <a:endParaRPr lang="en-US" sz="14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Simulation</a:t>
                      </a:r>
                      <a:r>
                        <a:rPr lang="en-US" sz="1400" kern="1200" baseline="0" dirty="0" smtClean="0">
                          <a:solidFill>
                            <a:schemeClr val="dk1"/>
                          </a:solidFill>
                          <a:latin typeface="+mn-lt"/>
                          <a:ea typeface="+mn-ea"/>
                          <a:cs typeface="+mn-cs"/>
                        </a:rPr>
                        <a:t> </a:t>
                      </a:r>
                      <a:r>
                        <a:rPr lang="en-US" sz="1400" kern="1200" dirty="0" smtClean="0">
                          <a:solidFill>
                            <a:schemeClr val="dk1"/>
                          </a:solidFill>
                          <a:latin typeface="+mn-lt"/>
                          <a:ea typeface="+mn-ea"/>
                          <a:cs typeface="+mn-cs"/>
                        </a:rPr>
                        <a:t>results using 11n channel model</a:t>
                      </a:r>
                      <a:endParaRPr lang="en-US" sz="14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kern="1200" dirty="0" smtClean="0">
                          <a:solidFill>
                            <a:schemeClr val="dk1"/>
                          </a:solidFill>
                          <a:latin typeface="+mn-lt"/>
                          <a:ea typeface="+mn-ea"/>
                          <a:cs typeface="+mn-cs"/>
                        </a:rPr>
                        <a:t>Channel model</a:t>
                      </a:r>
                      <a:endParaRPr lang="en-US" sz="1400" kern="1200" dirty="0">
                        <a:solidFill>
                          <a:schemeClr val="dk1"/>
                        </a:solidFill>
                        <a:latin typeface="+mn-lt"/>
                        <a:ea typeface="+mn-ea"/>
                        <a:cs typeface="+mn-cs"/>
                      </a:endParaRPr>
                    </a:p>
                  </a:txBody>
                  <a:tcPr marT="45712" marB="45712"/>
                </a:tc>
              </a:tr>
              <a:tr h="492360">
                <a:tc>
                  <a:txBody>
                    <a:bodyPr/>
                    <a:lstStyle/>
                    <a:p>
                      <a:r>
                        <a:rPr lang="en-US" sz="1400" dirty="0" smtClean="0"/>
                        <a:t>11-15-848</a:t>
                      </a:r>
                      <a:endParaRPr lang="en-US" sz="1400" dirty="0"/>
                    </a:p>
                  </a:txBody>
                  <a:tcPr marT="45712" marB="45712"/>
                </a:tc>
                <a:tc>
                  <a:txBody>
                    <a:bodyPr/>
                    <a:lstStyle/>
                    <a:p>
                      <a:r>
                        <a:rPr lang="en-US" sz="1400" dirty="0" smtClean="0"/>
                        <a:t>Chao Chun</a:t>
                      </a:r>
                    </a:p>
                  </a:txBody>
                  <a:tcPr marT="45712" marB="45712"/>
                </a:tc>
                <a:tc>
                  <a:txBody>
                    <a:bodyPr/>
                    <a:lstStyle/>
                    <a:p>
                      <a:r>
                        <a:rPr lang="en-US" sz="1400" dirty="0" smtClean="0"/>
                        <a:t>NGP Use Cases</a:t>
                      </a:r>
                      <a:endParaRPr lang="en-US" sz="1400" dirty="0"/>
                    </a:p>
                  </a:txBody>
                  <a:tcPr marT="45712" marB="45712"/>
                </a:tc>
                <a:tc>
                  <a:txBody>
                    <a:bodyPr/>
                    <a:lstStyle/>
                    <a:p>
                      <a:r>
                        <a:rPr lang="en-US" sz="1400" dirty="0" smtClean="0"/>
                        <a:t>Use cases</a:t>
                      </a:r>
                      <a:endParaRPr lang="en-US" sz="1400" dirty="0"/>
                    </a:p>
                  </a:txBody>
                  <a:tcPr marT="45712" marB="45712"/>
                </a:tc>
              </a:tr>
              <a:tr h="492360">
                <a:tc>
                  <a:txBody>
                    <a:bodyPr/>
                    <a:lstStyle/>
                    <a:p>
                      <a:r>
                        <a:rPr lang="en-US" sz="1400" dirty="0" smtClean="0"/>
                        <a:t>11-15-838</a:t>
                      </a:r>
                      <a:endParaRPr lang="en-US" sz="1400" dirty="0"/>
                    </a:p>
                  </a:txBody>
                  <a:tcPr marT="45712" marB="45712"/>
                </a:tc>
                <a:tc>
                  <a:txBody>
                    <a:bodyPr/>
                    <a:lstStyle/>
                    <a:p>
                      <a:r>
                        <a:rPr lang="en-US" sz="1400" dirty="0" smtClean="0"/>
                        <a:t>Yasantha Rajakarunanayake</a:t>
                      </a:r>
                    </a:p>
                  </a:txBody>
                  <a:tcPr marT="45712" marB="45712"/>
                </a:tc>
                <a:tc>
                  <a:txBody>
                    <a:bodyPr/>
                    <a:lstStyle/>
                    <a:p>
                      <a:r>
                        <a:rPr lang="en-US" sz="1400" dirty="0" smtClean="0"/>
                        <a:t>NGP AOA use cases</a:t>
                      </a:r>
                      <a:endParaRPr lang="en-US" sz="1400" dirty="0"/>
                    </a:p>
                  </a:txBody>
                  <a:tcPr marT="45712" marB="45712"/>
                </a:tc>
                <a:tc>
                  <a:txBody>
                    <a:bodyPr/>
                    <a:lstStyle/>
                    <a:p>
                      <a:r>
                        <a:rPr lang="en-US" sz="1400" dirty="0" smtClean="0"/>
                        <a:t>Use cases</a:t>
                      </a:r>
                      <a:endParaRPr lang="en-US" sz="1400" dirty="0"/>
                    </a:p>
                  </a:txBody>
                  <a:tcPr marT="45712" marB="45712"/>
                </a:tc>
              </a:tr>
              <a:tr h="492360">
                <a:tc>
                  <a:txBody>
                    <a:bodyPr/>
                    <a:lstStyle/>
                    <a:p>
                      <a:r>
                        <a:rPr lang="en-US" sz="1400" dirty="0" smtClean="0"/>
                        <a:t>11-15-820</a:t>
                      </a:r>
                      <a:endParaRPr lang="en-US" sz="1400" dirty="0"/>
                    </a:p>
                  </a:txBody>
                  <a:tcPr marT="45712" marB="45712"/>
                </a:tc>
                <a:tc>
                  <a:txBody>
                    <a:bodyPr/>
                    <a:lstStyle/>
                    <a:p>
                      <a:r>
                        <a:rPr lang="en-US" dirty="0" smtClean="0"/>
                        <a:t>Dang</a:t>
                      </a:r>
                      <a:r>
                        <a:rPr lang="en-US" baseline="0" dirty="0" smtClean="0"/>
                        <a:t> </a:t>
                      </a:r>
                      <a:r>
                        <a:rPr lang="en-US" baseline="0" dirty="0" err="1" smtClean="0"/>
                        <a:t>Meimei</a:t>
                      </a:r>
                      <a:endParaRPr lang="en-US" dirty="0"/>
                    </a:p>
                  </a:txBody>
                  <a:tcPr marT="45712" marB="45712"/>
                </a:tc>
                <a:tc>
                  <a:txBody>
                    <a:bodyPr/>
                    <a:lstStyle/>
                    <a:p>
                      <a:r>
                        <a:rPr lang="en-US" dirty="0" smtClean="0"/>
                        <a:t>Smart home use cases</a:t>
                      </a:r>
                      <a:endParaRPr lang="en-US" dirty="0"/>
                    </a:p>
                  </a:txBody>
                  <a:tcPr marT="45712" marB="45712"/>
                </a:tc>
                <a:tc>
                  <a:txBody>
                    <a:bodyPr/>
                    <a:lstStyle/>
                    <a:p>
                      <a:r>
                        <a:rPr lang="en-US" dirty="0" smtClean="0"/>
                        <a:t>Use cases</a:t>
                      </a:r>
                      <a:endParaRPr lang="en-US" dirty="0"/>
                    </a:p>
                  </a:txBody>
                  <a:tcPr marT="45712" marB="45712"/>
                </a:tc>
              </a:tr>
            </a:tbl>
          </a:graphicData>
        </a:graphic>
      </p:graphicFrame>
      <p:sp>
        <p:nvSpPr>
          <p:cNvPr id="4305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4305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CDA4F24-F3A0-498F-A3B3-1601B3055CD2}" type="slidenum">
              <a:rPr lang="en-US" altLang="en-US"/>
              <a:pPr/>
              <a:t>19</a:t>
            </a:fld>
            <a:endParaRPr lang="en-US" altLang="en-US"/>
          </a:p>
        </p:txBody>
      </p:sp>
      <p:sp>
        <p:nvSpPr>
          <p:cNvPr id="25602"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1</a:t>
            </a:r>
            <a:endParaRPr lang="en-US" altLang="en-US" sz="2000" dirty="0"/>
          </a:p>
          <a:p>
            <a:pPr lvl="1">
              <a:spcBef>
                <a:spcPct val="20000"/>
              </a:spcBef>
              <a:buFontTx/>
              <a:buChar char="–"/>
            </a:pPr>
            <a:endParaRPr lang="en-US" altLang="en-US" sz="2000" dirty="0"/>
          </a:p>
        </p:txBody>
      </p:sp>
      <p:sp>
        <p:nvSpPr>
          <p:cNvPr id="256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25604"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381000" y="990600"/>
            <a:ext cx="8382000" cy="1066800"/>
          </a:xfrm>
        </p:spPr>
        <p:txBody>
          <a:bodyPr/>
          <a:lstStyle/>
          <a:p>
            <a:r>
              <a:rPr lang="en-US" altLang="en-US" sz="3600" dirty="0" smtClean="0">
                <a:solidFill>
                  <a:srgbClr val="0000FF"/>
                </a:solidFill>
                <a:cs typeface="Times New Roman" panose="02020603050405020304" pitchFamily="18" charset="0"/>
              </a:rPr>
              <a:t>IEEE 802.11</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Next Generation Positioning </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Study Group</a:t>
            </a:r>
            <a:endParaRPr lang="en-CA" altLang="en-US" sz="3600" dirty="0" smtClean="0">
              <a:cs typeface="Times New Roman" panose="02020603050405020304" pitchFamily="18" charset="0"/>
            </a:endParaRPr>
          </a:p>
        </p:txBody>
      </p:sp>
      <p:sp>
        <p:nvSpPr>
          <p:cNvPr id="17410" name="Content Placeholder 2"/>
          <p:cNvSpPr>
            <a:spLocks noGrp="1"/>
          </p:cNvSpPr>
          <p:nvPr>
            <p:ph idx="1"/>
          </p:nvPr>
        </p:nvSpPr>
        <p:spPr>
          <a:xfrm>
            <a:off x="533400" y="2971800"/>
            <a:ext cx="8305800" cy="3124200"/>
          </a:xfrm>
        </p:spPr>
        <p:txBody>
          <a:bodyPr/>
          <a:lstStyle/>
          <a:p>
            <a:pPr algn="ctr">
              <a:lnSpc>
                <a:spcPct val="90000"/>
              </a:lnSpc>
              <a:buFontTx/>
              <a:buNone/>
            </a:pPr>
            <a:r>
              <a:rPr lang="en-US" altLang="en-US" sz="3000" dirty="0" smtClean="0">
                <a:cs typeface="Times New Roman" panose="02020603050405020304" pitchFamily="18" charset="0"/>
              </a:rPr>
              <a:t>Kona, Hawaii</a:t>
            </a:r>
          </a:p>
          <a:p>
            <a:pPr algn="ctr">
              <a:lnSpc>
                <a:spcPct val="90000"/>
              </a:lnSpc>
              <a:buFontTx/>
              <a:buNone/>
            </a:pPr>
            <a:r>
              <a:rPr lang="en-US" altLang="en-US" sz="3000" dirty="0" smtClean="0">
                <a:cs typeface="Times New Roman" panose="02020603050405020304" pitchFamily="18" charset="0"/>
              </a:rPr>
              <a:t>July 12</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-17</a:t>
            </a:r>
            <a:r>
              <a:rPr lang="en-US" altLang="en-US" sz="3000" baseline="30000" dirty="0" smtClean="0">
                <a:cs typeface="Times New Roman" panose="02020603050405020304" pitchFamily="18" charset="0"/>
              </a:rPr>
              <a:t>th</a:t>
            </a:r>
            <a:r>
              <a:rPr lang="en-US" altLang="en-US" sz="3000" dirty="0" smtClean="0">
                <a:cs typeface="Times New Roman" panose="02020603050405020304" pitchFamily="18" charset="0"/>
              </a:rPr>
              <a:t> , 2015</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a:t>
            </a:r>
            <a:r>
              <a:rPr lang="en-US" altLang="en-US" sz="2000" b="0" dirty="0" smtClean="0">
                <a:cs typeface="Times New Roman" panose="02020603050405020304" pitchFamily="18" charset="0"/>
              </a:rPr>
              <a:t>Jonathan Segev (</a:t>
            </a:r>
            <a:r>
              <a:rPr lang="en-US" altLang="en-US" sz="1600" b="0" dirty="0" smtClean="0">
                <a:cs typeface="Times New Roman" panose="02020603050405020304" pitchFamily="18" charset="0"/>
              </a:rPr>
              <a:t>Intel</a:t>
            </a:r>
            <a:r>
              <a:rPr lang="en-US" altLang="en-US" sz="2000" b="0" dirty="0" smtClean="0">
                <a:cs typeface="Times New Roman" panose="02020603050405020304" pitchFamily="18" charset="0"/>
              </a:rPr>
              <a:t>)</a:t>
            </a:r>
          </a:p>
          <a:p>
            <a:pPr algn="ctr">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James Wang (stand in) (</a:t>
            </a:r>
            <a:r>
              <a:rPr lang="en-US" altLang="en-US" sz="1600" b="0" dirty="0" err="1" smtClean="0">
                <a:cs typeface="Times New Roman" panose="02020603050405020304" pitchFamily="18" charset="0"/>
              </a:rPr>
              <a:t>MediaTek</a:t>
            </a:r>
            <a:r>
              <a:rPr lang="en-US" altLang="en-US" sz="2000" b="0" dirty="0" smtClean="0">
                <a:cs typeface="Times New Roman" panose="02020603050405020304" pitchFamily="18" charset="0"/>
              </a:rPr>
              <a:t>)</a:t>
            </a:r>
            <a:endParaRPr lang="en-US" altLang="en-US" sz="1200" b="0" dirty="0" smtClean="0">
              <a:cs typeface="Times New Roman" panose="02020603050405020304" pitchFamily="18" charset="0"/>
            </a:endParaRPr>
          </a:p>
        </p:txBody>
      </p:sp>
      <p:sp>
        <p:nvSpPr>
          <p:cNvPr id="174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C0DD7BF1-6316-4B11-9FE1-A04A16D60D2F}" type="slidenum">
              <a:rPr lang="en-US" altLang="en-US"/>
              <a:pPr/>
              <a:t>2</a:t>
            </a:fld>
            <a:endParaRPr lang="en-US" altLang="en-US"/>
          </a:p>
        </p:txBody>
      </p:sp>
      <p:sp>
        <p:nvSpPr>
          <p:cNvPr id="1741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17413" name="Date Placeholder 3"/>
          <p:cNvSpPr>
            <a:spLocks noGrp="1"/>
          </p:cNvSpPr>
          <p:nvPr>
            <p:ph type="dt" sz="quarter" idx="10"/>
          </p:nvPr>
        </p:nvSpPr>
        <p:spPr>
          <a:xfrm>
            <a:off x="696913" y="332601"/>
            <a:ext cx="100027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20</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1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Call Meeting to </a:t>
            </a:r>
            <a:r>
              <a:rPr lang="en-US" altLang="en-US" sz="2400" b="1" dirty="0" smtClean="0"/>
              <a:t>Order (1min)</a:t>
            </a:r>
            <a:endParaRPr lang="en-US" altLang="en-US" sz="2400" b="1" dirty="0"/>
          </a:p>
          <a:p>
            <a:pPr algn="just">
              <a:spcBef>
                <a:spcPct val="20000"/>
              </a:spcBef>
              <a:buFontTx/>
              <a:buChar char="•"/>
            </a:pPr>
            <a:r>
              <a:rPr lang="en-US" altLang="en-US" sz="2400" b="1" dirty="0"/>
              <a:t>Patent Policy and </a:t>
            </a:r>
            <a:r>
              <a:rPr lang="en-US" altLang="en-US" sz="2400" b="1" dirty="0" smtClean="0"/>
              <a:t>Logistics (5min)</a:t>
            </a:r>
            <a:endParaRPr lang="en-US" altLang="en-US" sz="2400" b="1" dirty="0"/>
          </a:p>
          <a:p>
            <a:pPr algn="just">
              <a:spcBef>
                <a:spcPct val="20000"/>
              </a:spcBef>
              <a:buFontTx/>
              <a:buChar char="•"/>
            </a:pPr>
            <a:r>
              <a:rPr lang="en-US" altLang="en-US" sz="2400" b="1" dirty="0"/>
              <a:t>Call for </a:t>
            </a:r>
            <a:r>
              <a:rPr lang="en-US" altLang="en-US" sz="2400" b="1" dirty="0" smtClean="0"/>
              <a:t>Submission (3min)</a:t>
            </a:r>
            <a:endParaRPr lang="en-US" altLang="en-US" sz="2400" b="1" dirty="0"/>
          </a:p>
          <a:p>
            <a:pPr algn="just">
              <a:spcBef>
                <a:spcPct val="20000"/>
              </a:spcBef>
              <a:buFontTx/>
              <a:buChar char="•"/>
            </a:pPr>
            <a:r>
              <a:rPr lang="en-US" altLang="en-US" sz="2400" b="1" dirty="0"/>
              <a:t>Agenda </a:t>
            </a:r>
            <a:r>
              <a:rPr lang="en-US" altLang="en-US" sz="2400" b="1" dirty="0" smtClean="0"/>
              <a:t>Setting (5min)</a:t>
            </a:r>
            <a:endParaRPr lang="en-US" altLang="en-US" sz="2400" b="1" dirty="0"/>
          </a:p>
          <a:p>
            <a:pPr algn="just">
              <a:spcBef>
                <a:spcPct val="20000"/>
              </a:spcBef>
              <a:buFontTx/>
              <a:buChar char="•"/>
            </a:pPr>
            <a:r>
              <a:rPr lang="en-US" altLang="en-US" sz="2400" b="1" dirty="0" smtClean="0"/>
              <a:t>Approval of previous meeting minutes (2min)</a:t>
            </a:r>
          </a:p>
          <a:p>
            <a:pPr algn="just">
              <a:spcBef>
                <a:spcPct val="20000"/>
              </a:spcBef>
              <a:buFontTx/>
              <a:buChar char="•"/>
            </a:pPr>
            <a:r>
              <a:rPr lang="en-US" altLang="en-US" sz="2400" b="1" strike="sngStrike" dirty="0" smtClean="0"/>
              <a:t>Review any PAR or CSD comments received by this time (as needed)</a:t>
            </a:r>
            <a:r>
              <a:rPr lang="en-US" altLang="en-US" sz="2400" b="1" dirty="0" smtClean="0"/>
              <a:t> – no early </a:t>
            </a:r>
            <a:r>
              <a:rPr lang="en-US" altLang="en-US" sz="2400" b="1" smtClean="0"/>
              <a:t>comments received.</a:t>
            </a:r>
            <a:endParaRPr lang="en-US" altLang="en-US" sz="2400" b="1" dirty="0" smtClean="0"/>
          </a:p>
          <a:p>
            <a:pPr algn="just">
              <a:spcBef>
                <a:spcPct val="20000"/>
              </a:spcBef>
              <a:buFontTx/>
              <a:buChar char="•"/>
            </a:pPr>
            <a:r>
              <a:rPr lang="en-US" altLang="en-US" sz="2400" b="1" dirty="0" smtClean="0"/>
              <a:t>Privacy ECSG overview (30min)</a:t>
            </a:r>
          </a:p>
          <a:p>
            <a:pPr algn="just">
              <a:spcBef>
                <a:spcPct val="20000"/>
              </a:spcBef>
              <a:buFontTx/>
              <a:buChar char="•"/>
            </a:pPr>
            <a:r>
              <a:rPr lang="en-US" altLang="en-US" sz="2400" b="1" dirty="0" smtClean="0"/>
              <a:t>Review use case related submissions (CID 561, 834) (35min)</a:t>
            </a:r>
          </a:p>
          <a:p>
            <a:pPr algn="just">
              <a:spcBef>
                <a:spcPct val="20000"/>
              </a:spcBef>
              <a:buFontTx/>
              <a:buChar char="•"/>
            </a:pPr>
            <a:r>
              <a:rPr lang="en-US" altLang="en-US" sz="2400" b="1" dirty="0" smtClean="0"/>
              <a:t>Recess</a:t>
            </a:r>
            <a:endParaRPr lang="en-US" altLang="en-US" sz="2400" b="1" dirty="0"/>
          </a:p>
          <a:p>
            <a:pPr algn="just">
              <a:spcBef>
                <a:spcPct val="20000"/>
              </a:spcBef>
              <a:buFontTx/>
              <a:buChar char="•"/>
            </a:pPr>
            <a:endParaRPr lang="en-US" altLang="en-US" sz="2400" b="1" dirty="0"/>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21</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Submission order – Slot 1</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1156251047"/>
              </p:ext>
            </p:extLst>
          </p:nvPr>
        </p:nvGraphicFramePr>
        <p:xfrm>
          <a:off x="685800" y="1752600"/>
          <a:ext cx="7772400" cy="3190209"/>
        </p:xfrm>
        <a:graphic>
          <a:graphicData uri="http://schemas.openxmlformats.org/drawingml/2006/table">
            <a:tbl>
              <a:tblPr firstRow="1" bandRow="1">
                <a:tableStyleId>{21E4AEA4-8DFA-4A89-87EB-49C32662AFE0}</a:tableStyleId>
              </a:tblPr>
              <a:tblGrid>
                <a:gridCol w="1380624"/>
                <a:gridCol w="1895976"/>
                <a:gridCol w="2590800"/>
                <a:gridCol w="19050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548801">
                <a:tc>
                  <a:txBody>
                    <a:bodyPr/>
                    <a:lstStyle/>
                    <a:p>
                      <a:r>
                        <a:rPr lang="en-US" sz="1600" dirty="0" smtClean="0"/>
                        <a:t>11-15/0752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July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3708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Comments</a:t>
                      </a:r>
                    </a:p>
                  </a:txBody>
                  <a:tcPr marT="45712" marB="45712"/>
                </a:tc>
                <a:tc>
                  <a:txBody>
                    <a:bodyPr/>
                    <a:lstStyle/>
                    <a:p>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p>
                  </a:txBody>
                  <a:tcPr marT="45712" marB="45712"/>
                </a:tc>
                <a:tc>
                  <a:txBody>
                    <a:bodyPr/>
                    <a:lstStyle/>
                    <a:p>
                      <a:r>
                        <a:rPr lang="en-US" sz="1600" dirty="0" smtClean="0"/>
                        <a:t>NGP CSD Comments</a:t>
                      </a:r>
                      <a:endParaRPr lang="en-US" sz="1600" dirty="0"/>
                    </a:p>
                  </a:txBody>
                  <a:tcPr marT="45712" marB="45712"/>
                </a:tc>
                <a:tc>
                  <a:txBody>
                    <a:bodyPr/>
                    <a:lstStyle/>
                    <a:p>
                      <a:r>
                        <a:rPr lang="en-US" sz="1600" dirty="0" smtClean="0"/>
                        <a:t>CSD</a:t>
                      </a:r>
                      <a:endParaRPr lang="en-US" sz="1600" dirty="0"/>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PrivECSG-15/0025</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Juan Carlos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Privacy ECSG overview</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Privacy</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11-15/0561</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Thomas Handte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 case</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cases</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11-15/0834</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Thomas Handte </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Further Use Cases for Next Generation Positioning</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Use cases</a:t>
                      </a:r>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68487920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Approval of previous meeting minutes</a:t>
            </a:r>
            <a:endParaRPr lang="en-US" dirty="0"/>
          </a:p>
        </p:txBody>
      </p:sp>
      <p:sp>
        <p:nvSpPr>
          <p:cNvPr id="3" name="Content Placeholder 2"/>
          <p:cNvSpPr>
            <a:spLocks noGrp="1"/>
          </p:cNvSpPr>
          <p:nvPr>
            <p:ph idx="1"/>
          </p:nvPr>
        </p:nvSpPr>
        <p:spPr/>
        <p:txBody>
          <a:bodyPr/>
          <a:lstStyle/>
          <a:p>
            <a:r>
              <a:rPr lang="en-US" dirty="0" smtClean="0"/>
              <a:t>May meeting minutes </a:t>
            </a:r>
            <a:r>
              <a:rPr lang="en-US" altLang="en-US" dirty="0">
                <a:hlinkClick r:id="rId2"/>
              </a:rPr>
              <a:t>11-15-0675-ngp </a:t>
            </a:r>
            <a:r>
              <a:rPr lang="en-US" altLang="en-US" dirty="0" smtClean="0"/>
              <a:t> dated May 13</a:t>
            </a:r>
            <a:r>
              <a:rPr lang="en-US" altLang="en-US" baseline="30000" dirty="0" smtClean="0"/>
              <a:t>th</a:t>
            </a:r>
            <a:r>
              <a:rPr lang="en-US" altLang="en-US" dirty="0" smtClean="0"/>
              <a:t> .</a:t>
            </a:r>
          </a:p>
          <a:p>
            <a:pPr marL="0" indent="0">
              <a:buNone/>
            </a:pPr>
            <a:endParaRPr lang="en-US" altLang="en-US" dirty="0" smtClean="0"/>
          </a:p>
          <a:p>
            <a:pPr marL="0" indent="0">
              <a:buNone/>
            </a:pPr>
            <a:r>
              <a:rPr lang="en-US" altLang="en-US" dirty="0" smtClean="0"/>
              <a:t>Motion:</a:t>
            </a:r>
          </a:p>
          <a:p>
            <a:pPr marL="0" indent="0">
              <a:buNone/>
            </a:pPr>
            <a:r>
              <a:rPr lang="en-US" altLang="en-US" dirty="0" smtClean="0"/>
              <a:t>We approve document 11-15/0675 as our meeting minutes for the Vancouver meeting.</a:t>
            </a:r>
          </a:p>
          <a:p>
            <a:pPr marL="0" indent="0">
              <a:buNone/>
            </a:pPr>
            <a:r>
              <a:rPr lang="en-US" altLang="en-US" dirty="0" smtClean="0"/>
              <a:t>Move: Steve Pope</a:t>
            </a:r>
          </a:p>
          <a:p>
            <a:pPr marL="0" indent="0">
              <a:buNone/>
            </a:pPr>
            <a:r>
              <a:rPr lang="en-US" altLang="en-US" dirty="0" smtClean="0"/>
              <a:t>2</a:t>
            </a:r>
            <a:r>
              <a:rPr lang="en-US" altLang="en-US" baseline="30000" dirty="0" smtClean="0"/>
              <a:t>nd</a:t>
            </a:r>
            <a:r>
              <a:rPr lang="en-US" altLang="en-US" dirty="0" smtClean="0"/>
              <a:t>: Allan Zhu </a:t>
            </a:r>
          </a:p>
          <a:p>
            <a:pPr marL="0" indent="0">
              <a:buNone/>
            </a:pPr>
            <a:endParaRPr lang="en-US" altLang="en-US" dirty="0"/>
          </a:p>
          <a:p>
            <a:pPr marL="0" indent="0">
              <a:buNone/>
            </a:pPr>
            <a:r>
              <a:rPr lang="en-US" altLang="en-US" dirty="0" smtClean="0"/>
              <a:t>Y: unanimous consent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22</a:t>
            </a:fld>
            <a:endParaRPr lang="en-US" altLang="en-US"/>
          </a:p>
        </p:txBody>
      </p:sp>
    </p:spTree>
    <p:extLst>
      <p:ext uri="{BB962C8B-B14F-4D97-AF65-F5344CB8AC3E}">
        <p14:creationId xmlns:p14="http://schemas.microsoft.com/office/powerpoint/2010/main" val="19300879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23</a:t>
            </a:fld>
            <a:endParaRPr lang="en-US" altLang="en-US"/>
          </a:p>
        </p:txBody>
      </p:sp>
    </p:spTree>
    <p:extLst>
      <p:ext uri="{BB962C8B-B14F-4D97-AF65-F5344CB8AC3E}">
        <p14:creationId xmlns:p14="http://schemas.microsoft.com/office/powerpoint/2010/main" val="351257901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on submission 561</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To instruct the use case document editor to add use cases depicted by slides 3,4 of submission 11-15/561r2 to the use case working draft document.</a:t>
            </a:r>
          </a:p>
          <a:p>
            <a:pPr marL="0" indent="0">
              <a:buNone/>
            </a:pPr>
            <a:r>
              <a:rPr lang="en-US" altLang="en-US" dirty="0" smtClean="0"/>
              <a:t>Move: Thomas Handte </a:t>
            </a:r>
          </a:p>
          <a:p>
            <a:pPr marL="0" indent="0">
              <a:buNone/>
            </a:pPr>
            <a:r>
              <a:rPr lang="en-US" altLang="en-US" dirty="0" smtClean="0"/>
              <a:t>2</a:t>
            </a:r>
            <a:r>
              <a:rPr lang="en-US" altLang="en-US" baseline="30000" dirty="0" smtClean="0"/>
              <a:t>nd</a:t>
            </a:r>
            <a:r>
              <a:rPr lang="en-US" altLang="en-US" dirty="0" smtClean="0"/>
              <a:t>: Bill Carney </a:t>
            </a:r>
            <a:endParaRPr lang="en-US" altLang="en-US" dirty="0"/>
          </a:p>
          <a:p>
            <a:pPr marL="0" indent="0">
              <a:buNone/>
            </a:pPr>
            <a:r>
              <a:rPr lang="en-US" altLang="en-US" dirty="0" smtClean="0"/>
              <a:t>Y: 16	 	N: 1		A: 5</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24</a:t>
            </a:fld>
            <a:endParaRPr lang="en-US" altLang="en-US"/>
          </a:p>
        </p:txBody>
      </p:sp>
    </p:spTree>
    <p:extLst>
      <p:ext uri="{BB962C8B-B14F-4D97-AF65-F5344CB8AC3E}">
        <p14:creationId xmlns:p14="http://schemas.microsoft.com/office/powerpoint/2010/main" val="176633278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on submission 561</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p>
          <a:p>
            <a:pPr marL="0" indent="0">
              <a:buNone/>
            </a:pPr>
            <a:r>
              <a:rPr lang="en-US" altLang="en-US" dirty="0" smtClean="0"/>
              <a:t>To instruct the use case document editor to add use cases depicted by slides 5,6 of submission 11-15/561r2 to the use case working draft document.</a:t>
            </a:r>
          </a:p>
          <a:p>
            <a:pPr marL="0" indent="0">
              <a:buNone/>
            </a:pPr>
            <a:r>
              <a:rPr lang="en-US" altLang="en-US" dirty="0" smtClean="0"/>
              <a:t>Move: Thomas Handte </a:t>
            </a:r>
          </a:p>
          <a:p>
            <a:pPr marL="0" indent="0">
              <a:buNone/>
            </a:pPr>
            <a:r>
              <a:rPr lang="en-US" altLang="en-US" dirty="0" smtClean="0"/>
              <a:t>2</a:t>
            </a:r>
            <a:r>
              <a:rPr lang="en-US" altLang="en-US" baseline="30000" dirty="0" smtClean="0"/>
              <a:t>nd</a:t>
            </a:r>
            <a:r>
              <a:rPr lang="en-US" altLang="en-US" dirty="0" smtClean="0"/>
              <a:t>: Bill Carney </a:t>
            </a:r>
            <a:endParaRPr lang="en-US" altLang="en-US" dirty="0"/>
          </a:p>
          <a:p>
            <a:pPr marL="0" indent="0">
              <a:buNone/>
            </a:pPr>
            <a:r>
              <a:rPr lang="en-US" altLang="en-US" dirty="0" smtClean="0"/>
              <a:t>Y: 16	 	N: 0 		A:  7</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25</a:t>
            </a:fld>
            <a:endParaRPr lang="en-US" altLang="en-US"/>
          </a:p>
        </p:txBody>
      </p:sp>
    </p:spTree>
    <p:extLst>
      <p:ext uri="{BB962C8B-B14F-4D97-AF65-F5344CB8AC3E}">
        <p14:creationId xmlns:p14="http://schemas.microsoft.com/office/powerpoint/2010/main" val="162375549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26</a:t>
            </a:fld>
            <a:endParaRPr lang="en-US" altLang="en-US"/>
          </a:p>
        </p:txBody>
      </p:sp>
    </p:spTree>
    <p:extLst>
      <p:ext uri="{BB962C8B-B14F-4D97-AF65-F5344CB8AC3E}">
        <p14:creationId xmlns:p14="http://schemas.microsoft.com/office/powerpoint/2010/main" val="29444000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27</a:t>
            </a:fld>
            <a:endParaRPr lang="en-US" altLang="en-US"/>
          </a:p>
        </p:txBody>
      </p:sp>
    </p:spTree>
    <p:extLst>
      <p:ext uri="{BB962C8B-B14F-4D97-AF65-F5344CB8AC3E}">
        <p14:creationId xmlns:p14="http://schemas.microsoft.com/office/powerpoint/2010/main" val="327597932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28</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2</a:t>
            </a: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29</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2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dirty="0"/>
              <a:t>Call Meeting to </a:t>
            </a:r>
            <a:r>
              <a:rPr lang="en-US" altLang="en-US" sz="2400" dirty="0" smtClean="0"/>
              <a:t>Order (1min)</a:t>
            </a:r>
            <a:endParaRPr lang="en-US" altLang="en-US" sz="2400" dirty="0"/>
          </a:p>
          <a:p>
            <a:pPr algn="just">
              <a:spcBef>
                <a:spcPct val="20000"/>
              </a:spcBef>
              <a:buFontTx/>
              <a:buChar char="•"/>
            </a:pPr>
            <a:r>
              <a:rPr lang="en-US" altLang="en-US" sz="2400" dirty="0"/>
              <a:t>Patent Policy </a:t>
            </a:r>
            <a:r>
              <a:rPr lang="en-US" altLang="en-US" sz="2400" dirty="0" smtClean="0"/>
              <a:t>and Logistics (5min)</a:t>
            </a:r>
          </a:p>
          <a:p>
            <a:pPr algn="just">
              <a:spcBef>
                <a:spcPct val="20000"/>
              </a:spcBef>
              <a:buFontTx/>
              <a:buChar char="•"/>
            </a:pPr>
            <a:r>
              <a:rPr lang="en-US" altLang="en-US" sz="2400" dirty="0" smtClean="0"/>
              <a:t>Review PAR and CSD comments received from other WG approval and IEEE-SA members (1’20’’)</a:t>
            </a:r>
            <a:endParaRPr lang="en-US" altLang="en-US" sz="2400" dirty="0"/>
          </a:p>
          <a:p>
            <a:pPr algn="just">
              <a:spcBef>
                <a:spcPct val="20000"/>
              </a:spcBef>
              <a:buFontTx/>
              <a:buChar char="•"/>
            </a:pPr>
            <a:r>
              <a:rPr lang="en-US" altLang="en-US" sz="2400" dirty="0" smtClean="0"/>
              <a:t>Recess</a:t>
            </a:r>
            <a:endParaRPr lang="en-US" altLang="en-US" sz="24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26981761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DF4F4C1-1DB8-4661-868B-D1F31CE9BFBC}" type="slidenum">
              <a:rPr lang="en-US" altLang="en-US"/>
              <a:pPr/>
              <a:t>3</a:t>
            </a:fld>
            <a:endParaRPr lang="en-US" altLang="en-US"/>
          </a:p>
        </p:txBody>
      </p:sp>
      <p:sp>
        <p:nvSpPr>
          <p:cNvPr id="19458"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2400" b="1" dirty="0"/>
              <a:t>This presentation contains the IEEE 802.11 </a:t>
            </a:r>
            <a:r>
              <a:rPr lang="en-US" altLang="en-US" sz="2400" b="1" dirty="0" smtClean="0"/>
              <a:t>NGP (Next Generation Positioning) Study </a:t>
            </a:r>
            <a:r>
              <a:rPr lang="en-US" altLang="en-US" sz="2400" b="1" dirty="0"/>
              <a:t>Group agenda for the </a:t>
            </a:r>
            <a:r>
              <a:rPr lang="en-US" altLang="en-US" sz="2400" b="1" dirty="0" smtClean="0"/>
              <a:t>July session</a:t>
            </a:r>
            <a:r>
              <a:rPr lang="en-US" altLang="en-US" sz="2400" b="1" dirty="0"/>
              <a:t>.</a:t>
            </a:r>
          </a:p>
          <a:p>
            <a:pPr lvl="1">
              <a:spcBef>
                <a:spcPct val="20000"/>
              </a:spcBef>
              <a:buFontTx/>
              <a:buChar char="–"/>
            </a:pPr>
            <a:endParaRPr lang="en-US" altLang="en-US" sz="2000" dirty="0"/>
          </a:p>
          <a:p>
            <a:pPr lvl="1">
              <a:spcBef>
                <a:spcPct val="20000"/>
              </a:spcBef>
              <a:buFontTx/>
              <a:buChar char="–"/>
            </a:pPr>
            <a:endParaRPr lang="en-US" altLang="en-US" sz="2000" dirty="0"/>
          </a:p>
        </p:txBody>
      </p:sp>
      <p:sp>
        <p:nvSpPr>
          <p:cNvPr id="194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Abstract</a:t>
            </a:r>
          </a:p>
        </p:txBody>
      </p:sp>
      <p:sp>
        <p:nvSpPr>
          <p:cNvPr id="19460"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19461"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30</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Presentations for slot # 2</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3962284210"/>
              </p:ext>
            </p:extLst>
          </p:nvPr>
        </p:nvGraphicFramePr>
        <p:xfrm>
          <a:off x="685800" y="1752600"/>
          <a:ext cx="7772400" cy="2153728"/>
        </p:xfrm>
        <a:graphic>
          <a:graphicData uri="http://schemas.openxmlformats.org/drawingml/2006/table">
            <a:tbl>
              <a:tblPr firstRow="1" bandRow="1">
                <a:tableStyleId>{21E4AEA4-8DFA-4A89-87EB-49C32662AFE0}</a:tableStyleId>
              </a:tblPr>
              <a:tblGrid>
                <a:gridCol w="1380624"/>
                <a:gridCol w="1895976"/>
                <a:gridCol w="2819400"/>
                <a:gridCol w="16764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185400">
                <a:tc>
                  <a:txBody>
                    <a:bodyPr/>
                    <a:lstStyle/>
                    <a:p>
                      <a:r>
                        <a:rPr lang="en-US" sz="1600" dirty="0" smtClean="0"/>
                        <a:t>11-15/0752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July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1854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draft</a:t>
                      </a:r>
                    </a:p>
                  </a:txBody>
                  <a:tcPr marT="45712" marB="45712"/>
                </a:tc>
                <a:tc>
                  <a:txBody>
                    <a:bodyPr/>
                    <a:lstStyle/>
                    <a:p>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p>
                  </a:txBody>
                  <a:tcPr marT="45712" marB="45712"/>
                </a:tc>
                <a:tc>
                  <a:txBody>
                    <a:bodyPr/>
                    <a:lstStyle/>
                    <a:p>
                      <a:r>
                        <a:rPr lang="en-US" sz="1600" dirty="0" smtClean="0"/>
                        <a:t>NGP CSD draft</a:t>
                      </a:r>
                      <a:endParaRPr lang="en-US" sz="1600" dirty="0"/>
                    </a:p>
                  </a:txBody>
                  <a:tcPr marT="45712" marB="45712"/>
                </a:tc>
                <a:tc>
                  <a:txBody>
                    <a:bodyPr/>
                    <a:lstStyle/>
                    <a:p>
                      <a:r>
                        <a:rPr lang="en-US" sz="1600" dirty="0" smtClean="0"/>
                        <a:t>CSD</a:t>
                      </a:r>
                      <a:endParaRPr lang="en-US" sz="1600" dirty="0"/>
                    </a:p>
                  </a:txBody>
                  <a:tcPr marT="45712" marB="45712"/>
                </a:tc>
              </a:tr>
              <a:tr h="37080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r>
              <a:tr h="37080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31</a:t>
            </a:fld>
            <a:endParaRPr lang="en-US" altLang="en-US"/>
          </a:p>
        </p:txBody>
      </p:sp>
    </p:spTree>
    <p:extLst>
      <p:ext uri="{BB962C8B-B14F-4D97-AF65-F5344CB8AC3E}">
        <p14:creationId xmlns:p14="http://schemas.microsoft.com/office/powerpoint/2010/main" val="366255721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32</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#3</a:t>
            </a: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108775319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33</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3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dirty="0"/>
              <a:t>Call Meeting to </a:t>
            </a:r>
            <a:r>
              <a:rPr lang="en-US" altLang="en-US" sz="2400" dirty="0" smtClean="0"/>
              <a:t>Order (1min)</a:t>
            </a:r>
            <a:endParaRPr lang="en-US" altLang="en-US" sz="2400" dirty="0"/>
          </a:p>
          <a:p>
            <a:pPr algn="just">
              <a:spcBef>
                <a:spcPct val="20000"/>
              </a:spcBef>
              <a:buFontTx/>
              <a:buChar char="•"/>
            </a:pPr>
            <a:r>
              <a:rPr lang="en-US" altLang="en-US" sz="2400" dirty="0"/>
              <a:t>Patent Policy </a:t>
            </a:r>
            <a:r>
              <a:rPr lang="en-US" altLang="en-US" sz="2400" dirty="0" smtClean="0"/>
              <a:t>and Logistics (5min)</a:t>
            </a:r>
          </a:p>
          <a:p>
            <a:pPr algn="just">
              <a:spcBef>
                <a:spcPct val="20000"/>
              </a:spcBef>
              <a:buFontTx/>
              <a:buChar char="•"/>
            </a:pPr>
            <a:r>
              <a:rPr lang="en-US" altLang="en-US" sz="2400" dirty="0" smtClean="0"/>
              <a:t>Continue review PAR and CSD comments received from other WGs and IEEE-SA members (1hr)</a:t>
            </a:r>
            <a:endParaRPr lang="en-US" altLang="en-US" sz="2400" dirty="0"/>
          </a:p>
          <a:p>
            <a:pPr algn="just">
              <a:spcBef>
                <a:spcPct val="20000"/>
              </a:spcBef>
              <a:buFontTx/>
              <a:buChar char="•"/>
            </a:pPr>
            <a:r>
              <a:rPr lang="en-US" altLang="en-US" sz="2400" dirty="0" smtClean="0"/>
              <a:t>Approve PAR and CSD documents for WG motion (10min)</a:t>
            </a:r>
          </a:p>
          <a:p>
            <a:pPr algn="just">
              <a:spcBef>
                <a:spcPct val="20000"/>
              </a:spcBef>
              <a:buFontTx/>
              <a:buChar char="•"/>
            </a:pPr>
            <a:r>
              <a:rPr lang="en-US" altLang="en-US" sz="2400" dirty="0"/>
              <a:t>Review presentations </a:t>
            </a:r>
            <a:r>
              <a:rPr lang="en-US" altLang="en-US" sz="2400" dirty="0" smtClean="0"/>
              <a:t>(as time permits)</a:t>
            </a:r>
            <a:endParaRPr lang="en-US" altLang="en-US" sz="2400" dirty="0"/>
          </a:p>
          <a:p>
            <a:pPr lvl="1" algn="just">
              <a:spcBef>
                <a:spcPct val="20000"/>
              </a:spcBef>
              <a:buFontTx/>
              <a:buChar char="•"/>
            </a:pPr>
            <a:r>
              <a:rPr lang="en-US" altLang="en-US" sz="2400" dirty="0"/>
              <a:t>Use case</a:t>
            </a:r>
          </a:p>
          <a:p>
            <a:pPr lvl="1" algn="just">
              <a:spcBef>
                <a:spcPct val="20000"/>
              </a:spcBef>
              <a:buFontTx/>
              <a:buChar char="•"/>
            </a:pPr>
            <a:r>
              <a:rPr lang="en-US" altLang="en-US" sz="2400" dirty="0"/>
              <a:t>Technical submissions </a:t>
            </a:r>
          </a:p>
          <a:p>
            <a:pPr algn="just">
              <a:spcBef>
                <a:spcPct val="20000"/>
              </a:spcBef>
              <a:buFontTx/>
              <a:buChar char="•"/>
            </a:pPr>
            <a:r>
              <a:rPr lang="en-US" altLang="en-US" sz="2400" dirty="0" smtClean="0"/>
              <a:t>Recess</a:t>
            </a:r>
            <a:endParaRPr lang="en-US" altLang="en-US" sz="24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40813474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34</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Presentations for slot # 3</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298085411"/>
              </p:ext>
            </p:extLst>
          </p:nvPr>
        </p:nvGraphicFramePr>
        <p:xfrm>
          <a:off x="685800" y="1752600"/>
          <a:ext cx="7772400" cy="2153728"/>
        </p:xfrm>
        <a:graphic>
          <a:graphicData uri="http://schemas.openxmlformats.org/drawingml/2006/table">
            <a:tbl>
              <a:tblPr firstRow="1" bandRow="1">
                <a:tableStyleId>{21E4AEA4-8DFA-4A89-87EB-49C32662AFE0}</a:tableStyleId>
              </a:tblPr>
              <a:tblGrid>
                <a:gridCol w="1380624"/>
                <a:gridCol w="1895976"/>
                <a:gridCol w="2819400"/>
                <a:gridCol w="16764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185400">
                <a:tc>
                  <a:txBody>
                    <a:bodyPr/>
                    <a:lstStyle/>
                    <a:p>
                      <a:r>
                        <a:rPr lang="en-US" sz="1600" dirty="0" smtClean="0"/>
                        <a:t>11-15/0752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July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185400">
                <a:tc>
                  <a:txBody>
                    <a:bodyPr/>
                    <a:lstStyle/>
                    <a:p>
                      <a:r>
                        <a:rPr lang="en-US" sz="1600" kern="1200" dirty="0" smtClean="0">
                          <a:solidFill>
                            <a:schemeClr val="dk1"/>
                          </a:solidFill>
                          <a:latin typeface="+mn-lt"/>
                          <a:ea typeface="+mn-ea"/>
                          <a:cs typeface="+mn-cs"/>
                        </a:rPr>
                        <a:t>11-15/0030</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Brian Hart</a:t>
                      </a: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NGP PAR draft</a:t>
                      </a:r>
                    </a:p>
                  </a:txBody>
                  <a:tcPr marT="45712" marB="45712"/>
                </a:tc>
                <a:tc>
                  <a:txBody>
                    <a:bodyPr/>
                    <a:lstStyle/>
                    <a:p>
                      <a:r>
                        <a:rPr lang="en-US" sz="1600" kern="1200" dirty="0" smtClean="0">
                          <a:solidFill>
                            <a:schemeClr val="dk1"/>
                          </a:solidFill>
                          <a:latin typeface="+mn-lt"/>
                          <a:ea typeface="+mn-ea"/>
                          <a:cs typeface="+mn-cs"/>
                        </a:rPr>
                        <a:t>PAR</a:t>
                      </a:r>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11-15/0262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Brian Hart</a:t>
                      </a:r>
                    </a:p>
                  </a:txBody>
                  <a:tcPr marT="45712" marB="45712"/>
                </a:tc>
                <a:tc>
                  <a:txBody>
                    <a:bodyPr/>
                    <a:lstStyle/>
                    <a:p>
                      <a:r>
                        <a:rPr lang="en-US" sz="1600" dirty="0" smtClean="0"/>
                        <a:t>NGP CSD draft</a:t>
                      </a:r>
                      <a:endParaRPr lang="en-US" sz="1600" dirty="0"/>
                    </a:p>
                  </a:txBody>
                  <a:tcPr marT="45712" marB="45712"/>
                </a:tc>
                <a:tc>
                  <a:txBody>
                    <a:bodyPr/>
                    <a:lstStyle/>
                    <a:p>
                      <a:r>
                        <a:rPr lang="en-US" sz="1600" dirty="0" smtClean="0"/>
                        <a:t>CSD</a:t>
                      </a:r>
                      <a:endParaRPr lang="en-US" sz="1600" dirty="0"/>
                    </a:p>
                  </a:txBody>
                  <a:tcPr marT="45712" marB="45712"/>
                </a:tc>
              </a:tr>
              <a:tr h="37080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r>
              <a:tr h="37080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3961903447"/>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35</a:t>
            </a:fld>
            <a:endParaRPr lang="en-US" altLang="en-US"/>
          </a:p>
        </p:txBody>
      </p:sp>
    </p:spTree>
    <p:extLst>
      <p:ext uri="{BB962C8B-B14F-4D97-AF65-F5344CB8AC3E}">
        <p14:creationId xmlns:p14="http://schemas.microsoft.com/office/powerpoint/2010/main" val="6615163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B48914D3-121B-4B63-BECF-67A59DB1EC1F}" type="slidenum">
              <a:rPr lang="en-US" altLang="en-US"/>
              <a:pPr/>
              <a:t>36</a:t>
            </a:fld>
            <a:endParaRPr lang="en-US" altLang="en-US"/>
          </a:p>
        </p:txBody>
      </p:sp>
      <p:sp>
        <p:nvSpPr>
          <p:cNvPr id="53250" name="Rectangle 3"/>
          <p:cNvSpPr txBox="1">
            <a:spLocks noChangeArrowheads="1"/>
          </p:cNvSpPr>
          <p:nvPr/>
        </p:nvSpPr>
        <p:spPr bwMode="auto">
          <a:xfrm>
            <a:off x="685800" y="25146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pPr>
            <a:r>
              <a:rPr lang="en-US" altLang="en-US" sz="3600" b="1" dirty="0"/>
              <a:t>Meeting Slot </a:t>
            </a:r>
            <a:r>
              <a:rPr lang="en-US" altLang="en-US" sz="3600" b="1" dirty="0" smtClean="0"/>
              <a:t>#4</a:t>
            </a:r>
            <a:endParaRPr lang="en-US" altLang="en-US" sz="2000" dirty="0"/>
          </a:p>
          <a:p>
            <a:pPr lvl="1">
              <a:spcBef>
                <a:spcPct val="20000"/>
              </a:spcBef>
              <a:buFontTx/>
              <a:buChar char="–"/>
            </a:pPr>
            <a:endParaRPr lang="en-US" altLang="en-US" sz="2000" dirty="0"/>
          </a:p>
        </p:txBody>
      </p:sp>
      <p:sp>
        <p:nvSpPr>
          <p:cNvPr id="53251"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3252"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230005392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462E4FA0-472C-4C8C-AB51-C96392349BB6}" type="slidenum">
              <a:rPr lang="en-US" altLang="en-US"/>
              <a:pPr/>
              <a:t>37</a:t>
            </a:fld>
            <a:endParaRPr lang="en-US" altLang="en-US"/>
          </a:p>
        </p:txBody>
      </p:sp>
      <p:sp>
        <p:nvSpPr>
          <p:cNvPr id="27650"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Meeting Slot # 4 Agenda</a:t>
            </a:r>
            <a:endParaRPr lang="en-US" altLang="en-US" sz="3200" b="1" dirty="0">
              <a:solidFill>
                <a:schemeClr val="tx2"/>
              </a:solidFill>
            </a:endParaRPr>
          </a:p>
        </p:txBody>
      </p:sp>
      <p:sp>
        <p:nvSpPr>
          <p:cNvPr id="27651" name="Rectangle 3"/>
          <p:cNvSpPr txBox="1">
            <a:spLocks noChangeArrowheads="1"/>
          </p:cNvSpPr>
          <p:nvPr/>
        </p:nvSpPr>
        <p:spPr bwMode="auto">
          <a:xfrm>
            <a:off x="685800" y="16764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dirty="0"/>
              <a:t>Call Meeting to </a:t>
            </a:r>
            <a:r>
              <a:rPr lang="en-US" altLang="en-US" sz="2400" dirty="0" smtClean="0"/>
              <a:t>Order (1min)</a:t>
            </a:r>
            <a:endParaRPr lang="en-US" altLang="en-US" sz="2400" dirty="0"/>
          </a:p>
          <a:p>
            <a:pPr algn="just">
              <a:spcBef>
                <a:spcPct val="20000"/>
              </a:spcBef>
              <a:buFontTx/>
              <a:buChar char="•"/>
            </a:pPr>
            <a:r>
              <a:rPr lang="en-US" altLang="en-US" sz="2400" dirty="0"/>
              <a:t>Patent Policy </a:t>
            </a:r>
            <a:r>
              <a:rPr lang="en-US" altLang="en-US" sz="2400" dirty="0" smtClean="0"/>
              <a:t>and Logistics (5min)</a:t>
            </a:r>
          </a:p>
          <a:p>
            <a:pPr algn="just">
              <a:spcBef>
                <a:spcPct val="20000"/>
              </a:spcBef>
              <a:buFontTx/>
              <a:buChar char="•"/>
            </a:pPr>
            <a:r>
              <a:rPr lang="en-US" altLang="en-US" sz="2400" dirty="0"/>
              <a:t>Study group </a:t>
            </a:r>
            <a:r>
              <a:rPr lang="en-US" altLang="en-US" sz="2400" dirty="0" smtClean="0"/>
              <a:t>extension (9min)</a:t>
            </a:r>
            <a:endParaRPr lang="en-US" altLang="en-US" sz="2400" dirty="0"/>
          </a:p>
          <a:p>
            <a:pPr algn="just">
              <a:spcBef>
                <a:spcPct val="20000"/>
              </a:spcBef>
              <a:buFontTx/>
              <a:buChar char="•"/>
            </a:pPr>
            <a:r>
              <a:rPr lang="en-US" altLang="en-US" sz="2400" dirty="0" smtClean="0"/>
              <a:t>Review presentations (1hr)</a:t>
            </a:r>
          </a:p>
          <a:p>
            <a:pPr lvl="1" algn="just">
              <a:spcBef>
                <a:spcPct val="20000"/>
              </a:spcBef>
              <a:buFontTx/>
              <a:buChar char="•"/>
            </a:pPr>
            <a:r>
              <a:rPr lang="en-US" altLang="en-US" sz="2400" dirty="0" smtClean="0"/>
              <a:t>Use case</a:t>
            </a:r>
          </a:p>
          <a:p>
            <a:pPr lvl="1" algn="just">
              <a:spcBef>
                <a:spcPct val="20000"/>
              </a:spcBef>
              <a:buFontTx/>
              <a:buChar char="•"/>
            </a:pPr>
            <a:r>
              <a:rPr lang="en-US" altLang="en-US" sz="2400" dirty="0" smtClean="0"/>
              <a:t>Technical submissions </a:t>
            </a:r>
          </a:p>
          <a:p>
            <a:pPr algn="just">
              <a:spcBef>
                <a:spcPct val="20000"/>
              </a:spcBef>
              <a:buFontTx/>
              <a:buChar char="•"/>
            </a:pPr>
            <a:r>
              <a:rPr lang="en-US" altLang="en-US" sz="2400" dirty="0" smtClean="0"/>
              <a:t>Approve </a:t>
            </a:r>
            <a:r>
              <a:rPr lang="en-US" altLang="en-US" sz="2400" dirty="0" err="1" smtClean="0"/>
              <a:t>telecons</a:t>
            </a:r>
            <a:r>
              <a:rPr lang="en-US" altLang="en-US" sz="2400" dirty="0" smtClean="0"/>
              <a:t> (5min)</a:t>
            </a:r>
          </a:p>
          <a:p>
            <a:pPr algn="just">
              <a:spcBef>
                <a:spcPct val="20000"/>
              </a:spcBef>
              <a:buFontTx/>
              <a:buChar char="•"/>
            </a:pPr>
            <a:r>
              <a:rPr lang="en-US" altLang="en-US" sz="2400" dirty="0" smtClean="0"/>
              <a:t>Review SG timelines</a:t>
            </a:r>
            <a:r>
              <a:rPr lang="en-US" altLang="en-US" sz="2400" dirty="0"/>
              <a:t> </a:t>
            </a:r>
            <a:r>
              <a:rPr lang="en-US" altLang="en-US" sz="2400" dirty="0" smtClean="0"/>
              <a:t>(5min)</a:t>
            </a:r>
          </a:p>
          <a:p>
            <a:pPr algn="just">
              <a:spcBef>
                <a:spcPct val="20000"/>
              </a:spcBef>
              <a:buFontTx/>
              <a:buChar char="•"/>
            </a:pPr>
            <a:r>
              <a:rPr lang="en-US" altLang="en-US" sz="2400" dirty="0" smtClean="0"/>
              <a:t>Review goals for Sep. (5min)</a:t>
            </a:r>
          </a:p>
          <a:p>
            <a:pPr algn="just">
              <a:spcBef>
                <a:spcPct val="20000"/>
              </a:spcBef>
              <a:buFontTx/>
              <a:buChar char="•"/>
            </a:pPr>
            <a:r>
              <a:rPr lang="en-US" altLang="en-US" sz="2400" dirty="0" smtClean="0"/>
              <a:t>Recess</a:t>
            </a:r>
            <a:endParaRPr lang="en-US" altLang="en-US" sz="2400" dirty="0"/>
          </a:p>
        </p:txBody>
      </p:sp>
      <p:sp>
        <p:nvSpPr>
          <p:cNvPr id="2765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2765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393925792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348D5383-51DE-4EB6-8AF7-9A2E11F028E2}" type="slidenum">
              <a:rPr lang="en-US" altLang="en-US"/>
              <a:pPr/>
              <a:t>38</a:t>
            </a:fld>
            <a:endParaRPr lang="en-US" altLang="en-US"/>
          </a:p>
        </p:txBody>
      </p:sp>
      <p:sp>
        <p:nvSpPr>
          <p:cNvPr id="5632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632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632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Presentations for slot # 4</a:t>
            </a:r>
            <a:endParaRPr lang="en-US" altLang="en-US" sz="2400" b="1" dirty="0">
              <a:solidFill>
                <a:schemeClr val="tx2"/>
              </a:solidFill>
            </a:endParaRPr>
          </a:p>
        </p:txBody>
      </p:sp>
      <p:graphicFrame>
        <p:nvGraphicFramePr>
          <p:cNvPr id="7" name="Table 6"/>
          <p:cNvGraphicFramePr>
            <a:graphicFrameLocks noGrp="1"/>
          </p:cNvGraphicFramePr>
          <p:nvPr>
            <p:extLst>
              <p:ext uri="{D42A27DB-BD31-4B8C-83A1-F6EECF244321}">
                <p14:modId xmlns:p14="http://schemas.microsoft.com/office/powerpoint/2010/main" val="4007392961"/>
              </p:ext>
            </p:extLst>
          </p:nvPr>
        </p:nvGraphicFramePr>
        <p:xfrm>
          <a:off x="685800" y="1752600"/>
          <a:ext cx="7772400" cy="2153728"/>
        </p:xfrm>
        <a:graphic>
          <a:graphicData uri="http://schemas.openxmlformats.org/drawingml/2006/table">
            <a:tbl>
              <a:tblPr firstRow="1" bandRow="1">
                <a:tableStyleId>{21E4AEA4-8DFA-4A89-87EB-49C32662AFE0}</a:tableStyleId>
              </a:tblPr>
              <a:tblGrid>
                <a:gridCol w="1380624"/>
                <a:gridCol w="1895976"/>
                <a:gridCol w="2819400"/>
                <a:gridCol w="1676400"/>
              </a:tblGrid>
              <a:tr h="370800">
                <a:tc>
                  <a:txBody>
                    <a:bodyPr/>
                    <a:lstStyle/>
                    <a:p>
                      <a:r>
                        <a:rPr lang="en-US" sz="1500" dirty="0" smtClean="0"/>
                        <a:t>Document No.</a:t>
                      </a:r>
                      <a:endParaRPr lang="en-US" sz="1500" dirty="0"/>
                    </a:p>
                  </a:txBody>
                  <a:tcPr marT="45715" marB="45715"/>
                </a:tc>
                <a:tc>
                  <a:txBody>
                    <a:bodyPr/>
                    <a:lstStyle/>
                    <a:p>
                      <a:r>
                        <a:rPr lang="en-US" sz="1500" dirty="0" smtClean="0"/>
                        <a:t>Presenter</a:t>
                      </a:r>
                      <a:endParaRPr lang="en-US" sz="1500" dirty="0"/>
                    </a:p>
                  </a:txBody>
                  <a:tcPr marT="45715" marB="45715"/>
                </a:tc>
                <a:tc>
                  <a:txBody>
                    <a:bodyPr/>
                    <a:lstStyle/>
                    <a:p>
                      <a:r>
                        <a:rPr lang="en-US" sz="1500" dirty="0" smtClean="0"/>
                        <a:t>Title</a:t>
                      </a:r>
                      <a:endParaRPr lang="en-US" sz="1500" dirty="0"/>
                    </a:p>
                  </a:txBody>
                  <a:tcPr marT="45715" marB="45715"/>
                </a:tc>
                <a:tc>
                  <a:txBody>
                    <a:bodyPr/>
                    <a:lstStyle/>
                    <a:p>
                      <a:r>
                        <a:rPr lang="en-US" sz="1500" dirty="0" smtClean="0"/>
                        <a:t>Topic</a:t>
                      </a:r>
                      <a:endParaRPr lang="en-US" sz="1500" dirty="0"/>
                    </a:p>
                  </a:txBody>
                  <a:tcPr marT="45715" marB="45715"/>
                </a:tc>
              </a:tr>
              <a:tr h="185400">
                <a:tc>
                  <a:txBody>
                    <a:bodyPr/>
                    <a:lstStyle/>
                    <a:p>
                      <a:r>
                        <a:rPr lang="en-US" sz="1600" dirty="0" smtClean="0"/>
                        <a:t>11-15/0752</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smtClean="0"/>
                        <a:t>NGP July 2015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185400">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370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r>
              <a:tr h="37080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a:solidFill>
                          <a:schemeClr val="dk1"/>
                        </a:solidFill>
                        <a:latin typeface="+mn-lt"/>
                        <a:ea typeface="+mn-ea"/>
                        <a:cs typeface="+mn-cs"/>
                      </a:endParaRPr>
                    </a:p>
                  </a:txBody>
                  <a:tcPr marT="45712" marB="45712"/>
                </a:tc>
              </a:tr>
              <a:tr h="370800">
                <a:tc>
                  <a:txBody>
                    <a:bodyPr/>
                    <a:lstStyle/>
                    <a:p>
                      <a:endParaRPr lang="en-US" sz="1400" dirty="0"/>
                    </a:p>
                  </a:txBody>
                  <a:tcPr marT="45712" marB="45712"/>
                </a:tc>
                <a:tc>
                  <a:txBody>
                    <a:bodyPr/>
                    <a:lstStyle/>
                    <a:p>
                      <a:endParaRPr lang="en-US" sz="1400" dirty="0" smtClean="0"/>
                    </a:p>
                  </a:txBody>
                  <a:tcPr marT="45712" marB="45712"/>
                </a:tc>
                <a:tc>
                  <a:txBody>
                    <a:bodyPr/>
                    <a:lstStyle/>
                    <a:p>
                      <a:endParaRPr lang="en-US" sz="1400" dirty="0"/>
                    </a:p>
                  </a:txBody>
                  <a:tcPr marT="45712" marB="45712"/>
                </a:tc>
                <a:tc>
                  <a:txBody>
                    <a:bodyPr/>
                    <a:lstStyle/>
                    <a:p>
                      <a:endParaRPr lang="en-US" sz="1400" dirty="0"/>
                    </a:p>
                  </a:txBody>
                  <a:tcPr marT="45712" marB="45712"/>
                </a:tc>
              </a:tr>
            </a:tbl>
          </a:graphicData>
        </a:graphic>
      </p:graphicFrame>
    </p:spTree>
    <p:extLst>
      <p:ext uri="{BB962C8B-B14F-4D97-AF65-F5344CB8AC3E}">
        <p14:creationId xmlns:p14="http://schemas.microsoft.com/office/powerpoint/2010/main" val="102795021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Presentations</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39</a:t>
            </a:fld>
            <a:endParaRPr lang="en-US" altLang="en-US"/>
          </a:p>
        </p:txBody>
      </p:sp>
    </p:spTree>
    <p:extLst>
      <p:ext uri="{BB962C8B-B14F-4D97-AF65-F5344CB8AC3E}">
        <p14:creationId xmlns:p14="http://schemas.microsoft.com/office/powerpoint/2010/main" val="31217380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BC39666-1D8A-4A99-B298-3D26DD768C8E}" type="slidenum">
              <a:rPr lang="en-US" altLang="en-US" sz="1200" b="0"/>
              <a:pPr>
                <a:spcBef>
                  <a:spcPct val="0"/>
                </a:spcBef>
                <a:buFontTx/>
                <a:buNone/>
              </a:pPr>
              <a:t>4</a:t>
            </a:fld>
            <a:endParaRPr lang="en-US" altLang="en-US" sz="1200" b="0"/>
          </a:p>
        </p:txBody>
      </p:sp>
      <p:sp>
        <p:nvSpPr>
          <p:cNvPr id="4099"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0715A751-83D8-4AAE-BCB8-0604CB515304}" type="slidenum">
              <a:rPr lang="en-US" altLang="en-US" sz="1200" b="0"/>
              <a:pPr algn="ctr">
                <a:spcBef>
                  <a:spcPct val="0"/>
                </a:spcBef>
                <a:buFontTx/>
                <a:buNone/>
              </a:pPr>
              <a:t>4</a:t>
            </a:fld>
            <a:endParaRPr lang="en-US" altLang="en-US" sz="1200" b="0"/>
          </a:p>
        </p:txBody>
      </p:sp>
      <p:sp>
        <p:nvSpPr>
          <p:cNvPr id="4100" name="Rectangle 2"/>
          <p:cNvSpPr>
            <a:spLocks noGrp="1" noChangeArrowheads="1"/>
          </p:cNvSpPr>
          <p:nvPr>
            <p:ph type="title" idx="4294967295"/>
          </p:nvPr>
        </p:nvSpPr>
        <p:spPr>
          <a:xfrm>
            <a:off x="685800" y="685800"/>
            <a:ext cx="7772400" cy="762000"/>
          </a:xfrm>
        </p:spPr>
        <p:txBody>
          <a:bodyPr/>
          <a:lstStyle/>
          <a:p>
            <a:r>
              <a:rPr lang="en-US" altLang="en-US" smtClean="0"/>
              <a:t>Attendance, Voting &amp; Document Status</a:t>
            </a:r>
          </a:p>
        </p:txBody>
      </p:sp>
      <p:sp>
        <p:nvSpPr>
          <p:cNvPr id="4101" name="Rectangle 3"/>
          <p:cNvSpPr>
            <a:spLocks noGrp="1" noChangeArrowheads="1"/>
          </p:cNvSpPr>
          <p:nvPr>
            <p:ph type="body" idx="4294967295"/>
          </p:nvPr>
        </p:nvSpPr>
        <p:spPr>
          <a:xfrm>
            <a:off x="304800" y="1752600"/>
            <a:ext cx="8686800" cy="4724400"/>
          </a:xfrm>
        </p:spPr>
        <p:txBody>
          <a:bodyPr/>
          <a:lstStyle/>
          <a:p>
            <a:r>
              <a:rPr lang="en-US" altLang="en-US" sz="2000" b="0" dirty="0" smtClean="0"/>
              <a:t>Make sure your badges are correct </a:t>
            </a:r>
          </a:p>
          <a:p>
            <a:endParaRPr lang="en-US" altLang="en-US" sz="2000" b="0" dirty="0" smtClean="0"/>
          </a:p>
          <a:p>
            <a:r>
              <a:rPr lang="en-US" altLang="en-US" sz="2000" b="0" dirty="0" smtClean="0"/>
              <a:t>Please announce your affiliation when you first address the group during a meeting slot</a:t>
            </a:r>
          </a:p>
          <a:p>
            <a:endParaRPr lang="en-US" altLang="en-US" sz="2000" b="0" dirty="0" smtClean="0"/>
          </a:p>
          <a:p>
            <a:r>
              <a:rPr lang="en-US" altLang="en-US" sz="2000" b="0" dirty="0" smtClean="0"/>
              <a:t>If you plan to make a submission be sure it does not contain company logos or advertising</a:t>
            </a:r>
          </a:p>
          <a:p>
            <a:endParaRPr lang="en-US" altLang="en-US" sz="2000" b="0" dirty="0" smtClean="0"/>
          </a:p>
          <a:p>
            <a:r>
              <a:rPr lang="en-US" altLang="en-US" sz="2000" b="0" dirty="0" smtClean="0"/>
              <a:t>Questions on Voting status, Ballot pool, Access to Reflector, Documentation,  member</a:t>
            </a:r>
            <a:r>
              <a:rPr lang="ja-JP" altLang="en-US" sz="2000" b="0" dirty="0" smtClean="0"/>
              <a:t>’</a:t>
            </a:r>
            <a:r>
              <a:rPr lang="en-US" altLang="ja-JP" sz="2000" b="0" dirty="0" smtClean="0"/>
              <a:t>s area</a:t>
            </a:r>
          </a:p>
          <a:p>
            <a:pPr lvl="1"/>
            <a:r>
              <a:rPr lang="en-US" altLang="en-US" dirty="0" smtClean="0"/>
              <a:t>see Jon Rosdahl – Jon.Rosdahl@csr.com</a:t>
            </a:r>
            <a:endParaRPr lang="en-US" altLang="en-US" sz="1800" dirty="0" smtClean="0"/>
          </a:p>
          <a:p>
            <a:pPr lvl="1"/>
            <a:endParaRPr lang="en-US" altLang="en-US" sz="1800" dirty="0" smtClean="0"/>
          </a:p>
          <a:p>
            <a:r>
              <a:rPr lang="en-US" altLang="en-US" sz="2000" b="0" dirty="0" smtClean="0"/>
              <a:t>Cell Phones Silent or Off</a:t>
            </a:r>
          </a:p>
          <a:p>
            <a:pPr lvl="1"/>
            <a:endParaRPr lang="en-US" altLang="en-US" sz="1800" dirty="0" smtClean="0"/>
          </a:p>
        </p:txBody>
      </p:sp>
      <p:sp>
        <p:nvSpPr>
          <p:cNvPr id="4102"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4103"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2015 </a:t>
            </a:r>
          </a:p>
        </p:txBody>
      </p:sp>
    </p:spTree>
    <p:extLst>
      <p:ext uri="{BB962C8B-B14F-4D97-AF65-F5344CB8AC3E}">
        <p14:creationId xmlns:p14="http://schemas.microsoft.com/office/powerpoint/2010/main" val="361259735"/>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A998A2D-61C5-4059-AD59-2321A4344035}" type="slidenum">
              <a:rPr lang="en-US" altLang="en-US"/>
              <a:pPr/>
              <a:t>40</a:t>
            </a:fld>
            <a:endParaRPr lang="en-US" altLang="en-US"/>
          </a:p>
        </p:txBody>
      </p:sp>
      <p:sp>
        <p:nvSpPr>
          <p:cNvPr id="4403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a:solidFill>
                  <a:schemeClr val="tx2"/>
                </a:solidFill>
              </a:rPr>
              <a:t>Study Group extension</a:t>
            </a:r>
          </a:p>
        </p:txBody>
      </p:sp>
      <p:sp>
        <p:nvSpPr>
          <p:cNvPr id="44036"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In case extra time is necessary to response to comments on PAR and CSD from 802 EC and </a:t>
            </a:r>
            <a:r>
              <a:rPr lang="en-US" altLang="en-US" sz="2400" b="1" dirty="0" err="1"/>
              <a:t>NesCom</a:t>
            </a:r>
            <a:endParaRPr lang="en-US" altLang="en-US" sz="2400" b="1" dirty="0"/>
          </a:p>
          <a:p>
            <a:pPr lvl="1" algn="just">
              <a:spcBef>
                <a:spcPct val="20000"/>
              </a:spcBef>
              <a:buFontTx/>
              <a:buChar char="•"/>
            </a:pPr>
            <a:endParaRPr lang="en-US" altLang="en-US" sz="2400" dirty="0"/>
          </a:p>
          <a:p>
            <a:r>
              <a:rPr lang="en-GB" altLang="en-US" sz="2400" b="1" dirty="0"/>
              <a:t>    </a:t>
            </a:r>
            <a:endParaRPr lang="en-US" altLang="en-US" sz="2000" dirty="0"/>
          </a:p>
        </p:txBody>
      </p:sp>
      <p:sp>
        <p:nvSpPr>
          <p:cNvPr id="4403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Edward Au (Marvell Semiconductor)</a:t>
            </a:r>
          </a:p>
        </p:txBody>
      </p:sp>
      <p:sp>
        <p:nvSpPr>
          <p:cNvPr id="44038"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March 2015</a:t>
            </a:r>
          </a:p>
        </p:txBody>
      </p:sp>
    </p:spTree>
    <p:extLst>
      <p:ext uri="{BB962C8B-B14F-4D97-AF65-F5344CB8AC3E}">
        <p14:creationId xmlns:p14="http://schemas.microsoft.com/office/powerpoint/2010/main" val="17780796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45C951F-0A00-4EBE-9D2C-4309155E175F}" type="slidenum">
              <a:rPr lang="en-US" altLang="en-US"/>
              <a:pPr/>
              <a:t>41</a:t>
            </a:fld>
            <a:endParaRPr lang="en-US" altLang="en-US"/>
          </a:p>
        </p:txBody>
      </p:sp>
      <p:sp>
        <p:nvSpPr>
          <p:cNvPr id="45059"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smtClean="0">
                <a:solidFill>
                  <a:schemeClr val="tx2"/>
                </a:solidFill>
              </a:rPr>
              <a:t>Motion: </a:t>
            </a:r>
            <a:r>
              <a:rPr lang="en-US" altLang="en-US" sz="3200" b="1" dirty="0">
                <a:solidFill>
                  <a:schemeClr val="tx2"/>
                </a:solidFill>
              </a:rPr>
              <a:t>Study Group extension</a:t>
            </a:r>
          </a:p>
        </p:txBody>
      </p:sp>
      <p:sp>
        <p:nvSpPr>
          <p:cNvPr id="45060"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a:t>Request the IEEE 802 LMSC to extend the IEEE 802.11 </a:t>
            </a:r>
            <a:r>
              <a:rPr lang="en-US" altLang="en-US" sz="2400" b="1" dirty="0" smtClean="0"/>
              <a:t>NGP Study </a:t>
            </a:r>
            <a:r>
              <a:rPr lang="en-US" altLang="en-US" sz="2400" b="1" dirty="0"/>
              <a:t>Group.</a:t>
            </a:r>
          </a:p>
          <a:p>
            <a:pPr lvl="1" algn="just">
              <a:spcBef>
                <a:spcPct val="20000"/>
              </a:spcBef>
              <a:buFontTx/>
              <a:buChar char="•"/>
            </a:pPr>
            <a:endParaRPr lang="en-US" altLang="en-US" sz="2400" dirty="0"/>
          </a:p>
          <a:p>
            <a:r>
              <a:rPr lang="en-GB" altLang="en-US" sz="2400" b="1" dirty="0"/>
              <a:t>    [Moved by &lt;name&gt; on behalf of &lt;group&gt;</a:t>
            </a:r>
            <a:r>
              <a:rPr lang="en-US" altLang="en-US" sz="2400" b="1" dirty="0"/>
              <a:t>]</a:t>
            </a:r>
            <a:endParaRPr lang="en-GB" altLang="en-US" sz="2400" b="1" dirty="0"/>
          </a:p>
          <a:p>
            <a:r>
              <a:rPr lang="en-GB" altLang="en-US" sz="2400" b="1" dirty="0"/>
              <a:t>    </a:t>
            </a:r>
            <a:r>
              <a:rPr lang="en-GB" altLang="en-US" sz="2400" b="1" dirty="0" smtClean="0"/>
              <a:t>NGP </a:t>
            </a:r>
            <a:r>
              <a:rPr lang="en-GB" altLang="en-US" sz="2400" b="1" dirty="0"/>
              <a:t>Study Group vote: </a:t>
            </a:r>
            <a:endParaRPr lang="en-US" altLang="en-US" sz="2000" dirty="0"/>
          </a:p>
          <a:p>
            <a:pPr algn="just">
              <a:spcBef>
                <a:spcPct val="20000"/>
              </a:spcBef>
              <a:buFontTx/>
              <a:buChar char="•"/>
            </a:pPr>
            <a:r>
              <a:rPr lang="en-US" altLang="en-US" sz="2400" b="1" dirty="0"/>
              <a:t>Move:  </a:t>
            </a:r>
            <a:endParaRPr lang="en-US" altLang="en-US" sz="2400" b="1" dirty="0" smtClean="0"/>
          </a:p>
          <a:p>
            <a:pPr algn="just">
              <a:spcBef>
                <a:spcPct val="20000"/>
              </a:spcBef>
              <a:buFontTx/>
              <a:buChar char="•"/>
            </a:pPr>
            <a:r>
              <a:rPr lang="en-US" altLang="en-US" sz="2400" b="1" dirty="0" smtClean="0"/>
              <a:t>Second:</a:t>
            </a:r>
            <a:endParaRPr lang="en-US" altLang="en-US" sz="2400" b="1" dirty="0"/>
          </a:p>
          <a:p>
            <a:pPr algn="just">
              <a:spcBef>
                <a:spcPct val="20000"/>
              </a:spcBef>
              <a:buFontTx/>
              <a:buChar char="•"/>
            </a:pPr>
            <a:r>
              <a:rPr lang="en-US" altLang="en-US" sz="2400" b="1" dirty="0"/>
              <a:t>Results</a:t>
            </a:r>
            <a:r>
              <a:rPr lang="en-US" altLang="en-US" sz="2400" b="1" dirty="0" smtClean="0"/>
              <a:t>:</a:t>
            </a:r>
            <a:endParaRPr lang="en-US" altLang="en-US" sz="2000" dirty="0"/>
          </a:p>
          <a:p>
            <a:pPr lvl="1">
              <a:spcBef>
                <a:spcPct val="20000"/>
              </a:spcBef>
              <a:buFontTx/>
              <a:buChar char="–"/>
            </a:pPr>
            <a:endParaRPr lang="en-US" altLang="en-US" sz="2000" dirty="0"/>
          </a:p>
        </p:txBody>
      </p:sp>
      <p:sp>
        <p:nvSpPr>
          <p:cNvPr id="45061"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mtClean="0"/>
              <a:t>Edward Au (Marvell Semiconductor)</a:t>
            </a:r>
          </a:p>
        </p:txBody>
      </p:sp>
      <p:sp>
        <p:nvSpPr>
          <p:cNvPr id="45062" name="Date Placeholder 3"/>
          <p:cNvSpPr>
            <a:spLocks noGrp="1"/>
          </p:cNvSpPr>
          <p:nvPr>
            <p:ph type="dt" sz="quarter" idx="10"/>
          </p:nvPr>
        </p:nvSpPr>
        <p:spPr>
          <a:xfrm>
            <a:off x="696913" y="333375"/>
            <a:ext cx="1181100" cy="276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smtClean="0"/>
              <a:t>March 2015</a:t>
            </a:r>
          </a:p>
        </p:txBody>
      </p:sp>
    </p:spTree>
    <p:extLst>
      <p:ext uri="{BB962C8B-B14F-4D97-AF65-F5344CB8AC3E}">
        <p14:creationId xmlns:p14="http://schemas.microsoft.com/office/powerpoint/2010/main" val="212932133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0365E0F8-EC0D-4938-A3EB-5F40C73F6D5B}" type="slidenum">
              <a:rPr lang="en-US" altLang="en-US"/>
              <a:pPr/>
              <a:t>42</a:t>
            </a:fld>
            <a:endParaRPr lang="en-US" altLang="en-US"/>
          </a:p>
        </p:txBody>
      </p:sp>
      <p:sp>
        <p:nvSpPr>
          <p:cNvPr id="51202"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1203"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
        <p:nvSpPr>
          <p:cNvPr id="5120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Study Group </a:t>
            </a:r>
            <a:r>
              <a:rPr lang="en-US" altLang="en-US" sz="3200" b="1" dirty="0" smtClean="0">
                <a:solidFill>
                  <a:schemeClr val="tx2"/>
                </a:solidFill>
              </a:rPr>
              <a:t>Timeline - modified</a:t>
            </a:r>
            <a:endParaRPr lang="en-US" altLang="en-US" sz="2400" b="1" dirty="0">
              <a:solidFill>
                <a:schemeClr val="tx2"/>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568417411"/>
              </p:ext>
            </p:extLst>
          </p:nvPr>
        </p:nvGraphicFramePr>
        <p:xfrm>
          <a:off x="685800" y="1447801"/>
          <a:ext cx="8077200" cy="4910179"/>
        </p:xfrm>
        <a:graphic>
          <a:graphicData uri="http://schemas.openxmlformats.org/drawingml/2006/table">
            <a:tbl>
              <a:tblPr/>
              <a:tblGrid>
                <a:gridCol w="2375647"/>
                <a:gridCol w="5701553"/>
              </a:tblGrid>
              <a:tr h="357707">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Month</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smtClean="0">
                          <a:ln>
                            <a:noFill/>
                          </a:ln>
                          <a:solidFill>
                            <a:srgbClr val="FFFFFF"/>
                          </a:solidFill>
                          <a:effectLst/>
                          <a:latin typeface="Times New Roman" panose="02020603050405020304" pitchFamily="18" charset="0"/>
                          <a:ea typeface="MS PGothic" panose="020B0600070205080204" pitchFamily="34" charset="-128"/>
                        </a:rPr>
                        <a:t>Milestone / Plan of Action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88051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January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Formation meeting</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Initial discussion on PAR and CSD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Presentations on use cases, usage models.</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9245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March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Continue discussion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supporting presentations.</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1027257">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May  (i)</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SG Final version of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Discussion on supporting 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Working Group Approval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chemeClr val="bg2">
                              <a:lumMod val="75000"/>
                            </a:schemeClr>
                          </a:solidFill>
                          <a:effectLst/>
                          <a:latin typeface="Times New Roman" panose="02020603050405020304" pitchFamily="18" charset="0"/>
                          <a:ea typeface="MS PGothic" panose="020B0600070205080204" pitchFamily="34" charset="-128"/>
                        </a:rPr>
                        <a:t>PAR circulated amongst other WGs. </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1027257">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(p)</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Presentations.</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Resolve EC feedback on PAR and CSD.</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Executive Committee Approval on PAR and CSD</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Study Group extension</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357707">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err="1" smtClean="0">
                          <a:ln>
                            <a:noFill/>
                          </a:ln>
                          <a:solidFill>
                            <a:srgbClr val="000000"/>
                          </a:solidFill>
                          <a:effectLst/>
                          <a:latin typeface="Times New Roman" panose="02020603050405020304" pitchFamily="18" charset="0"/>
                          <a:ea typeface="MS PGothic" panose="020B0600070205080204" pitchFamily="34" charset="-128"/>
                        </a:rPr>
                        <a:t>NesCom</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Approval on PAR and CSD </a:t>
                      </a: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(July 24/Sep. 4th submittal deadline)</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357707">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Nov. </a:t>
                      </a:r>
                      <a:r>
                        <a:rPr kumimoji="0" lang="en-US" altLang="en-US" sz="1600" b="0" i="0" u="none" strike="sng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Sep.</a:t>
                      </a: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  (targeted)</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Task Group formation meeting</a:t>
                      </a:r>
                    </a:p>
                  </a:txBody>
                  <a:tcPr marT="45718" marB="45718"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bl>
          </a:graphicData>
        </a:graphic>
      </p:graphicFrame>
    </p:spTree>
    <p:extLst>
      <p:ext uri="{BB962C8B-B14F-4D97-AF65-F5344CB8AC3E}">
        <p14:creationId xmlns:p14="http://schemas.microsoft.com/office/powerpoint/2010/main" val="144631536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A0FEA408-62FF-4705-9186-989F2FD22D62}" type="slidenum">
              <a:rPr lang="en-US" altLang="en-US"/>
              <a:pPr/>
              <a:t>43</a:t>
            </a:fld>
            <a:endParaRPr lang="en-US" altLang="en-US"/>
          </a:p>
        </p:txBody>
      </p:sp>
      <p:sp>
        <p:nvSpPr>
          <p:cNvPr id="59394"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Goals for </a:t>
            </a:r>
            <a:r>
              <a:rPr lang="en-US" altLang="en-US" sz="3200" b="1" dirty="0" smtClean="0">
                <a:solidFill>
                  <a:schemeClr val="tx2"/>
                </a:solidFill>
              </a:rPr>
              <a:t>Sep.</a:t>
            </a:r>
            <a:endParaRPr lang="en-US" altLang="en-US" sz="3200" b="1" dirty="0">
              <a:solidFill>
                <a:schemeClr val="tx2"/>
              </a:solidFill>
            </a:endParaRPr>
          </a:p>
        </p:txBody>
      </p:sp>
      <p:sp>
        <p:nvSpPr>
          <p:cNvPr id="59395"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ts val="1225"/>
              </a:spcBef>
              <a:buFontTx/>
              <a:buChar char="•"/>
            </a:pPr>
            <a:r>
              <a:rPr lang="en-US" altLang="en-US" sz="2400" dirty="0"/>
              <a:t>Subject to approval </a:t>
            </a:r>
            <a:r>
              <a:rPr lang="en-US" altLang="en-US" sz="2400" dirty="0" smtClean="0"/>
              <a:t>of </a:t>
            </a:r>
            <a:r>
              <a:rPr lang="en-US" altLang="en-US" sz="2400" dirty="0"/>
              <a:t>PAR by EC and </a:t>
            </a:r>
            <a:r>
              <a:rPr lang="en-US" altLang="en-US" sz="2400" dirty="0" err="1"/>
              <a:t>NesCom</a:t>
            </a:r>
            <a:r>
              <a:rPr lang="en-US" altLang="en-US" sz="2400" dirty="0"/>
              <a:t>, continue with discussion and presentations that are relevant to the Study Group </a:t>
            </a:r>
            <a:r>
              <a:rPr lang="en-US" altLang="en-US" sz="2400" dirty="0" smtClean="0"/>
              <a:t>topics.</a:t>
            </a:r>
            <a:endParaRPr lang="en-US" altLang="en-US" sz="2400" dirty="0"/>
          </a:p>
          <a:p>
            <a:pPr lvl="0" eaLnBrk="1" hangingPunct="1">
              <a:buFont typeface="Arial" panose="020B0604020202020204" pitchFamily="34" charset="0"/>
              <a:buChar char="•"/>
            </a:pPr>
            <a:endParaRPr lang="en-US" altLang="en-US" sz="2400" dirty="0">
              <a:solidFill>
                <a:srgbClr val="000000"/>
              </a:solidFill>
            </a:endParaRPr>
          </a:p>
        </p:txBody>
      </p:sp>
      <p:sp>
        <p:nvSpPr>
          <p:cNvPr id="59396"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59397"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C41F9BA-785F-4A57-88B4-8ED217D6BC1B}" type="slidenum">
              <a:rPr lang="en-US" altLang="en-US"/>
              <a:pPr/>
              <a:t>44</a:t>
            </a:fld>
            <a:endParaRPr lang="en-US" altLang="en-US"/>
          </a:p>
        </p:txBody>
      </p:sp>
      <p:sp>
        <p:nvSpPr>
          <p:cNvPr id="6144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Teleconference </a:t>
            </a:r>
            <a:r>
              <a:rPr lang="en-US" altLang="en-US" sz="3200" b="1" dirty="0" smtClean="0">
                <a:solidFill>
                  <a:schemeClr val="tx2"/>
                </a:solidFill>
              </a:rPr>
              <a:t>Schedule - TBD</a:t>
            </a:r>
            <a:endParaRPr lang="en-US" altLang="en-US" sz="3200" b="1" dirty="0">
              <a:solidFill>
                <a:schemeClr val="tx2"/>
              </a:solidFill>
            </a:endParaRPr>
          </a:p>
        </p:txBody>
      </p:sp>
      <p:sp>
        <p:nvSpPr>
          <p:cNvPr id="6144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smtClean="0"/>
              <a:t>Sep. 2</a:t>
            </a:r>
            <a:r>
              <a:rPr lang="en-US" altLang="en-US" sz="2400" b="1" baseline="30000" dirty="0" smtClean="0"/>
              <a:t>nd</a:t>
            </a:r>
            <a:r>
              <a:rPr lang="en-US" altLang="en-US" sz="2400" b="1" dirty="0" smtClean="0"/>
              <a:t> 10:00 ET for 1hr. </a:t>
            </a:r>
          </a:p>
          <a:p>
            <a:pPr algn="just">
              <a:spcBef>
                <a:spcPct val="20000"/>
              </a:spcBef>
              <a:buFontTx/>
              <a:buChar char="•"/>
            </a:pPr>
            <a:r>
              <a:rPr lang="en-US" altLang="en-US" sz="2400" b="1" dirty="0" smtClean="0"/>
              <a:t>Do we need anymore calls?</a:t>
            </a:r>
          </a:p>
          <a:p>
            <a:pPr marL="0" indent="0">
              <a:spcBef>
                <a:spcPct val="20000"/>
              </a:spcBef>
            </a:pPr>
            <a:endParaRPr lang="en-US" altLang="en-US" sz="2000" dirty="0"/>
          </a:p>
          <a:p>
            <a:pPr marL="0" indent="0">
              <a:spcBef>
                <a:spcPct val="20000"/>
              </a:spcBef>
            </a:pPr>
            <a:r>
              <a:rPr lang="en-US" altLang="en-US" sz="2000" dirty="0" err="1"/>
              <a:t>Strawpoll</a:t>
            </a:r>
            <a:r>
              <a:rPr lang="en-US" altLang="en-US" sz="2000" dirty="0"/>
              <a:t>:</a:t>
            </a:r>
          </a:p>
          <a:p>
            <a:pPr marL="0" indent="0">
              <a:spcBef>
                <a:spcPct val="20000"/>
              </a:spcBef>
            </a:pPr>
            <a:r>
              <a:rPr lang="en-US" altLang="en-US" sz="2000" dirty="0"/>
              <a:t>We agree to the conference call schedule depicted above.</a:t>
            </a:r>
          </a:p>
          <a:p>
            <a:pPr marL="0" indent="0">
              <a:spcBef>
                <a:spcPct val="20000"/>
              </a:spcBef>
            </a:pPr>
            <a:r>
              <a:rPr lang="en-US" altLang="en-US" sz="2000" dirty="0" smtClean="0"/>
              <a:t>Y:</a:t>
            </a:r>
            <a:endParaRPr lang="en-US" altLang="en-US" sz="2000" dirty="0"/>
          </a:p>
          <a:p>
            <a:pPr marL="0" indent="0">
              <a:spcBef>
                <a:spcPct val="20000"/>
              </a:spcBef>
            </a:pPr>
            <a:r>
              <a:rPr lang="en-US" altLang="en-US" sz="2000" dirty="0"/>
              <a:t>N:</a:t>
            </a:r>
          </a:p>
          <a:p>
            <a:pPr marL="0" indent="0">
              <a:spcBef>
                <a:spcPct val="20000"/>
              </a:spcBef>
            </a:pPr>
            <a:r>
              <a:rPr lang="en-US" altLang="en-US" sz="2000" dirty="0"/>
              <a:t>A:</a:t>
            </a:r>
          </a:p>
          <a:p>
            <a:pPr marL="0" indent="0">
              <a:spcBef>
                <a:spcPct val="20000"/>
              </a:spcBef>
            </a:pPr>
            <a:endParaRPr lang="en-US" altLang="en-US" sz="2000" dirty="0"/>
          </a:p>
          <a:p>
            <a:pPr marL="0" indent="0">
              <a:spcBef>
                <a:spcPct val="20000"/>
              </a:spcBef>
            </a:pPr>
            <a:endParaRPr lang="en-US" altLang="en-US" sz="2000" dirty="0" smtClean="0"/>
          </a:p>
        </p:txBody>
      </p:sp>
      <p:sp>
        <p:nvSpPr>
          <p:cNvPr id="6144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6144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Slide </a:t>
            </a:r>
            <a:fld id="{FC41F9BA-785F-4A57-88B4-8ED217D6BC1B}" type="slidenum">
              <a:rPr lang="en-US" altLang="en-US"/>
              <a:pPr/>
              <a:t>45</a:t>
            </a:fld>
            <a:endParaRPr lang="en-US" altLang="en-US"/>
          </a:p>
        </p:txBody>
      </p:sp>
      <p:sp>
        <p:nvSpPr>
          <p:cNvPr id="6144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3200" b="1" dirty="0">
                <a:solidFill>
                  <a:schemeClr val="tx2"/>
                </a:solidFill>
              </a:rPr>
              <a:t>Teleconference </a:t>
            </a:r>
            <a:r>
              <a:rPr lang="en-US" altLang="en-US" sz="3200" b="1" dirty="0" smtClean="0">
                <a:solidFill>
                  <a:schemeClr val="tx2"/>
                </a:solidFill>
              </a:rPr>
              <a:t>Schedule - TBD</a:t>
            </a:r>
            <a:endParaRPr lang="en-US" altLang="en-US" sz="3200" b="1" dirty="0">
              <a:solidFill>
                <a:schemeClr val="tx2"/>
              </a:solidFill>
            </a:endParaRPr>
          </a:p>
        </p:txBody>
      </p:sp>
      <p:sp>
        <p:nvSpPr>
          <p:cNvPr id="61443"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just">
              <a:spcBef>
                <a:spcPct val="20000"/>
              </a:spcBef>
              <a:buFontTx/>
              <a:buChar char="•"/>
            </a:pPr>
            <a:r>
              <a:rPr lang="en-US" altLang="en-US" sz="2400" b="1" dirty="0" smtClean="0"/>
              <a:t>Sep. 2</a:t>
            </a:r>
            <a:r>
              <a:rPr lang="en-US" altLang="en-US" sz="2400" b="1" baseline="30000" dirty="0" smtClean="0"/>
              <a:t>nd</a:t>
            </a:r>
            <a:r>
              <a:rPr lang="en-US" altLang="en-US" sz="2400" b="1" dirty="0" smtClean="0"/>
              <a:t> 10:00 ET for 1hr. </a:t>
            </a:r>
          </a:p>
          <a:p>
            <a:pPr algn="just">
              <a:spcBef>
                <a:spcPct val="20000"/>
              </a:spcBef>
              <a:buFontTx/>
              <a:buChar char="•"/>
            </a:pPr>
            <a:r>
              <a:rPr lang="en-US" altLang="en-US" sz="2400" b="1" dirty="0" smtClean="0"/>
              <a:t>Do we need anymore calls?</a:t>
            </a:r>
          </a:p>
          <a:p>
            <a:pPr marL="0" indent="0">
              <a:spcBef>
                <a:spcPct val="20000"/>
              </a:spcBef>
            </a:pPr>
            <a:endParaRPr lang="en-US" altLang="en-US" sz="2000" dirty="0"/>
          </a:p>
          <a:p>
            <a:pPr marL="0" indent="0">
              <a:spcBef>
                <a:spcPct val="20000"/>
              </a:spcBef>
            </a:pPr>
            <a:r>
              <a:rPr lang="en-US" altLang="en-US" sz="2000" dirty="0" smtClean="0"/>
              <a:t>Motion:</a:t>
            </a:r>
            <a:endParaRPr lang="en-US" altLang="en-US" sz="2000" dirty="0"/>
          </a:p>
          <a:p>
            <a:pPr marL="0" indent="0">
              <a:spcBef>
                <a:spcPct val="20000"/>
              </a:spcBef>
            </a:pPr>
            <a:r>
              <a:rPr lang="en-US" altLang="en-US" sz="2000" dirty="0"/>
              <a:t>We agree to the conference call schedule depicted above.</a:t>
            </a:r>
          </a:p>
          <a:p>
            <a:pPr marL="0" indent="0">
              <a:spcBef>
                <a:spcPct val="20000"/>
              </a:spcBef>
            </a:pPr>
            <a:r>
              <a:rPr lang="en-US" altLang="en-US" sz="2000" dirty="0" smtClean="0"/>
              <a:t>Y:</a:t>
            </a:r>
            <a:endParaRPr lang="en-US" altLang="en-US" sz="2000" dirty="0"/>
          </a:p>
          <a:p>
            <a:pPr marL="0" indent="0">
              <a:spcBef>
                <a:spcPct val="20000"/>
              </a:spcBef>
            </a:pPr>
            <a:r>
              <a:rPr lang="en-US" altLang="en-US" sz="2000" dirty="0"/>
              <a:t>N:</a:t>
            </a:r>
          </a:p>
          <a:p>
            <a:pPr marL="0" indent="0">
              <a:spcBef>
                <a:spcPct val="20000"/>
              </a:spcBef>
            </a:pPr>
            <a:r>
              <a:rPr lang="en-US" altLang="en-US" sz="2000" dirty="0"/>
              <a:t>A:</a:t>
            </a:r>
          </a:p>
          <a:p>
            <a:pPr marL="0" indent="0">
              <a:spcBef>
                <a:spcPct val="20000"/>
              </a:spcBef>
            </a:pPr>
            <a:endParaRPr lang="en-US" altLang="en-US" sz="2000" dirty="0"/>
          </a:p>
          <a:p>
            <a:pPr marL="0" indent="0">
              <a:spcBef>
                <a:spcPct val="20000"/>
              </a:spcBef>
            </a:pPr>
            <a:endParaRPr lang="en-US" altLang="en-US" sz="2000" dirty="0" smtClean="0"/>
          </a:p>
        </p:txBody>
      </p:sp>
      <p:sp>
        <p:nvSpPr>
          <p:cNvPr id="61444"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1800" dirty="0" smtClean="0"/>
              <a:t>July 2015 </a:t>
            </a:r>
          </a:p>
        </p:txBody>
      </p:sp>
      <p:sp>
        <p:nvSpPr>
          <p:cNvPr id="61445" name="Footer Placeholder 4"/>
          <p:cNvSpPr>
            <a:spLocks noGrp="1"/>
          </p:cNvSpPr>
          <p:nvPr>
            <p:ph type="ftr" sz="quarter" idx="11"/>
          </p:nvPr>
        </p:nvSpPr>
        <p:spPr>
          <a:xfrm>
            <a:off x="6248400" y="6475413"/>
            <a:ext cx="22955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dirty="0" smtClean="0"/>
              <a:t>Jonathan Segev (Intel)</a:t>
            </a:r>
          </a:p>
        </p:txBody>
      </p:sp>
    </p:spTree>
    <p:extLst>
      <p:ext uri="{BB962C8B-B14F-4D97-AF65-F5344CB8AC3E}">
        <p14:creationId xmlns:p14="http://schemas.microsoft.com/office/powerpoint/2010/main" val="21460093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Remainder to do attendance</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46</a:t>
            </a:fld>
            <a:endParaRPr lang="en-US" altLang="en-US"/>
          </a:p>
        </p:txBody>
      </p:sp>
    </p:spTree>
    <p:extLst>
      <p:ext uri="{BB962C8B-B14F-4D97-AF65-F5344CB8AC3E}">
        <p14:creationId xmlns:p14="http://schemas.microsoft.com/office/powerpoint/2010/main" val="254863732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AOB?</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47</a:t>
            </a:fld>
            <a:endParaRPr lang="en-US" altLang="en-US"/>
          </a:p>
        </p:txBody>
      </p:sp>
    </p:spTree>
    <p:extLst>
      <p:ext uri="{BB962C8B-B14F-4D97-AF65-F5344CB8AC3E}">
        <p14:creationId xmlns:p14="http://schemas.microsoft.com/office/powerpoint/2010/main" val="138792936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Adjourned</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48</a:t>
            </a:fld>
            <a:endParaRPr lang="en-US" altLang="en-US"/>
          </a:p>
        </p:txBody>
      </p:sp>
    </p:spTree>
    <p:extLst>
      <p:ext uri="{BB962C8B-B14F-4D97-AF65-F5344CB8AC3E}">
        <p14:creationId xmlns:p14="http://schemas.microsoft.com/office/powerpoint/2010/main" val="2538056860"/>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Backup</a:t>
            </a:r>
            <a:endParaRPr lang="en-US" dirty="0"/>
          </a:p>
        </p:txBody>
      </p:sp>
      <p:sp>
        <p:nvSpPr>
          <p:cNvPr id="3" name="Content Placeholder 2"/>
          <p:cNvSpPr>
            <a:spLocks noGrp="1"/>
          </p:cNvSpPr>
          <p:nvPr>
            <p:ph idx="1"/>
          </p:nvPr>
        </p:nvSpPr>
        <p:spPr/>
        <p:txBody>
          <a:bodyPr/>
          <a:lstStyle/>
          <a:p>
            <a:endParaRPr lang="en-US"/>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49</a:t>
            </a:fld>
            <a:endParaRPr lang="en-US" altLang="en-US"/>
          </a:p>
        </p:txBody>
      </p:sp>
    </p:spTree>
    <p:extLst>
      <p:ext uri="{BB962C8B-B14F-4D97-AF65-F5344CB8AC3E}">
        <p14:creationId xmlns:p14="http://schemas.microsoft.com/office/powerpoint/2010/main" val="3435037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EFA5A62-D7B0-4208-A932-9928D69165AB}" type="slidenum">
              <a:rPr lang="en-US" altLang="en-US" sz="1200" b="0"/>
              <a:pPr>
                <a:spcBef>
                  <a:spcPct val="0"/>
                </a:spcBef>
                <a:buFontTx/>
                <a:buNone/>
              </a:pPr>
              <a:t>5</a:t>
            </a:fld>
            <a:endParaRPr lang="en-US" altLang="en-US" sz="1200" b="0"/>
          </a:p>
        </p:txBody>
      </p:sp>
      <p:sp>
        <p:nvSpPr>
          <p:cNvPr id="5123" name="Slide Number Placeholder 5"/>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200" b="0"/>
              <a:t>Slide </a:t>
            </a:r>
            <a:fld id="{70791D5A-D10E-445B-8C5C-84CD74A60AC3}" type="slidenum">
              <a:rPr lang="en-US" altLang="en-US" sz="1200" b="0"/>
              <a:pPr algn="ctr">
                <a:spcBef>
                  <a:spcPct val="0"/>
                </a:spcBef>
                <a:buFontTx/>
                <a:buNone/>
              </a:pPr>
              <a:t>5</a:t>
            </a:fld>
            <a:endParaRPr lang="en-US" altLang="en-US" sz="1200" b="0"/>
          </a:p>
        </p:txBody>
      </p:sp>
      <p:sp>
        <p:nvSpPr>
          <p:cNvPr id="5124" name="Rectangle 2"/>
          <p:cNvSpPr>
            <a:spLocks noGrp="1" noChangeArrowheads="1"/>
          </p:cNvSpPr>
          <p:nvPr>
            <p:ph type="title" idx="4294967295"/>
          </p:nvPr>
        </p:nvSpPr>
        <p:spPr/>
        <p:txBody>
          <a:bodyPr/>
          <a:lstStyle/>
          <a:p>
            <a:r>
              <a:rPr lang="en-US" altLang="en-US" dirty="0" smtClean="0"/>
              <a:t>Logistics</a:t>
            </a:r>
          </a:p>
        </p:txBody>
      </p:sp>
      <p:sp>
        <p:nvSpPr>
          <p:cNvPr id="5125" name="Rectangle 3"/>
          <p:cNvSpPr>
            <a:spLocks noGrp="1" noChangeArrowheads="1"/>
          </p:cNvSpPr>
          <p:nvPr>
            <p:ph type="body" idx="4294967295"/>
          </p:nvPr>
        </p:nvSpPr>
        <p:spPr>
          <a:xfrm>
            <a:off x="381000" y="1600200"/>
            <a:ext cx="8077200" cy="4495800"/>
          </a:xfrm>
        </p:spPr>
        <p:txBody>
          <a:bodyPr/>
          <a:lstStyle/>
          <a:p>
            <a:pPr marL="457200" indent="-457200"/>
            <a:r>
              <a:rPr lang="en-US" altLang="en-US" dirty="0" smtClean="0"/>
              <a:t>Attendance:</a:t>
            </a:r>
            <a:endParaRPr lang="en-US" altLang="en-US" dirty="0" smtClean="0">
              <a:hlinkClick r:id="rId2"/>
            </a:endParaRPr>
          </a:p>
          <a:p>
            <a:pPr marL="857250" lvl="1" indent="-457200"/>
            <a:r>
              <a:rPr lang="en-US" altLang="en-US" dirty="0" smtClean="0">
                <a:hlinkClick r:id="rId2"/>
              </a:rPr>
              <a:t>https</a:t>
            </a:r>
            <a:r>
              <a:rPr lang="en-US" altLang="en-US" dirty="0">
                <a:hlinkClick r:id="rId2"/>
              </a:rPr>
              <a:t>://imat.ieee.org</a:t>
            </a:r>
            <a:r>
              <a:rPr lang="en-US" altLang="en-US" dirty="0" smtClean="0"/>
              <a:t> </a:t>
            </a:r>
            <a:endParaRPr lang="en-US" altLang="en-US" sz="3200" dirty="0" smtClean="0"/>
          </a:p>
          <a:p>
            <a:pPr lvl="1"/>
            <a:r>
              <a:rPr lang="en-US" altLang="en-US" dirty="0" smtClean="0"/>
              <a:t>You must register before logging attendance.</a:t>
            </a:r>
          </a:p>
          <a:p>
            <a:pPr lvl="1"/>
            <a:r>
              <a:rPr lang="en-US" altLang="en-US" dirty="0" smtClean="0"/>
              <a:t>You must log attendance during each 2 hour session.</a:t>
            </a:r>
          </a:p>
          <a:p>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smtClean="0"/>
              <a:t>“NGP” folder for </a:t>
            </a:r>
            <a:r>
              <a:rPr lang="en-US" altLang="en-US" dirty="0"/>
              <a:t>documents relating to the </a:t>
            </a:r>
            <a:r>
              <a:rPr lang="en-US" altLang="en-US" dirty="0" smtClean="0"/>
              <a:t>NGP SG activity.</a:t>
            </a:r>
            <a:endParaRPr lang="en-US" altLang="en-US" dirty="0"/>
          </a:p>
          <a:p>
            <a:endParaRPr lang="en-US" altLang="en-US" dirty="0" smtClean="0"/>
          </a:p>
          <a:p>
            <a:pPr marL="457200" indent="-457200">
              <a:spcBef>
                <a:spcPct val="0"/>
              </a:spcBef>
              <a:buFontTx/>
              <a:buNone/>
            </a:pPr>
            <a:endParaRPr lang="en-US" altLang="en-US" sz="2000" dirty="0" smtClean="0"/>
          </a:p>
        </p:txBody>
      </p:sp>
      <p:sp>
        <p:nvSpPr>
          <p:cNvPr id="512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Jonathan Segev (Intel)</a:t>
            </a:r>
          </a:p>
        </p:txBody>
      </p:sp>
      <p:sp>
        <p:nvSpPr>
          <p:cNvPr id="5127" name="Date Placeholder 3"/>
          <p:cNvSpPr>
            <a:spLocks noGrp="1"/>
          </p:cNvSpPr>
          <p:nvPr>
            <p:ph type="dt" sz="quarter" idx="10"/>
          </p:nvPr>
        </p:nvSpPr>
        <p:spPr>
          <a:xfrm>
            <a:off x="696913" y="332601"/>
            <a:ext cx="102592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dirty="0" smtClean="0"/>
              <a:t>July 2015 </a:t>
            </a:r>
          </a:p>
        </p:txBody>
      </p:sp>
    </p:spTree>
    <p:extLst>
      <p:ext uri="{BB962C8B-B14F-4D97-AF65-F5344CB8AC3E}">
        <p14:creationId xmlns:p14="http://schemas.microsoft.com/office/powerpoint/2010/main" val="135022187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Some history</a:t>
            </a:r>
            <a:endParaRPr lang="en-US" dirty="0"/>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50</a:t>
            </a:fld>
            <a:endParaRPr lang="en-US" altLang="en-US"/>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82918996"/>
              </p:ext>
            </p:extLst>
          </p:nvPr>
        </p:nvGraphicFramePr>
        <p:xfrm>
          <a:off x="0" y="1219199"/>
          <a:ext cx="9144000" cy="5256213"/>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339759114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 to release of PAR and CSD to WG approval</a:t>
            </a:r>
            <a:endParaRPr lang="en-US" dirty="0"/>
          </a:p>
        </p:txBody>
      </p:sp>
      <p:sp>
        <p:nvSpPr>
          <p:cNvPr id="3" name="Content Placeholder 2"/>
          <p:cNvSpPr>
            <a:spLocks noGrp="1"/>
          </p:cNvSpPr>
          <p:nvPr>
            <p:ph idx="1"/>
          </p:nvPr>
        </p:nvSpPr>
        <p:spPr/>
        <p:txBody>
          <a:bodyPr/>
          <a:lstStyle/>
          <a:p>
            <a:pPr marL="0" indent="0">
              <a:buNone/>
            </a:pPr>
            <a:r>
              <a:rPr lang="en-US" dirty="0" smtClean="0"/>
              <a:t>Motion:</a:t>
            </a:r>
          </a:p>
          <a:p>
            <a:pPr marL="0" indent="0">
              <a:buNone/>
            </a:pPr>
            <a:r>
              <a:rPr lang="en-US" dirty="0" smtClean="0"/>
              <a:t>TBD.</a:t>
            </a:r>
          </a:p>
          <a:p>
            <a:pPr marL="0" indent="0">
              <a:buNone/>
            </a:pPr>
            <a:endParaRPr lang="en-US" dirty="0" smtClean="0"/>
          </a:p>
          <a:p>
            <a:pPr marL="0" indent="0">
              <a:buNone/>
            </a:pPr>
            <a:r>
              <a:rPr lang="en-US" dirty="0" smtClean="0"/>
              <a:t>Move:</a:t>
            </a:r>
          </a:p>
          <a:p>
            <a:pPr marL="0" indent="0">
              <a:buNone/>
            </a:pPr>
            <a:r>
              <a:rPr lang="en-US" dirty="0" smtClean="0"/>
              <a:t>2</a:t>
            </a:r>
            <a:r>
              <a:rPr lang="en-US" baseline="30000" dirty="0" smtClean="0"/>
              <a:t>nd</a:t>
            </a:r>
            <a:r>
              <a:rPr lang="en-US" dirty="0" smtClean="0"/>
              <a:t>:</a:t>
            </a:r>
          </a:p>
          <a:p>
            <a:pPr marL="0" indent="0">
              <a:buNone/>
            </a:pPr>
            <a:endParaRPr lang="en-US" dirty="0"/>
          </a:p>
          <a:p>
            <a:pPr marL="0" indent="0">
              <a:buNone/>
            </a:pPr>
            <a:r>
              <a:rPr lang="en-US" dirty="0" smtClean="0"/>
              <a:t>Y: </a:t>
            </a:r>
          </a:p>
          <a:p>
            <a:pPr marL="0" indent="0">
              <a:buNone/>
            </a:pPr>
            <a:r>
              <a:rPr lang="en-US" dirty="0" smtClean="0"/>
              <a:t>N:</a:t>
            </a:r>
          </a:p>
          <a:p>
            <a:pPr marL="0" indent="0">
              <a:buNone/>
            </a:pPr>
            <a:r>
              <a:rPr lang="en-US" dirty="0" smtClean="0"/>
              <a:t>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51</a:t>
            </a:fld>
            <a:endParaRPr lang="en-US" altLang="en-US"/>
          </a:p>
        </p:txBody>
      </p:sp>
    </p:spTree>
    <p:extLst>
      <p:ext uri="{BB962C8B-B14F-4D97-AF65-F5344CB8AC3E}">
        <p14:creationId xmlns:p14="http://schemas.microsoft.com/office/powerpoint/2010/main" val="2081282477"/>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23900" y="576262"/>
            <a:ext cx="7772400" cy="1066800"/>
          </a:xfrm>
        </p:spPr>
        <p:txBody>
          <a:bodyPr/>
          <a:lstStyle/>
          <a:p>
            <a:r>
              <a:rPr lang="en-US" dirty="0" smtClean="0"/>
              <a:t>Motions and </a:t>
            </a:r>
            <a:r>
              <a:rPr lang="en-US" dirty="0" err="1" smtClean="0"/>
              <a:t>strawpolls</a:t>
            </a:r>
            <a:r>
              <a:rPr lang="en-US" dirty="0" smtClean="0"/>
              <a:t> as needed</a:t>
            </a:r>
            <a:endParaRPr lang="en-US" dirty="0"/>
          </a:p>
        </p:txBody>
      </p:sp>
      <p:sp>
        <p:nvSpPr>
          <p:cNvPr id="3" name="Content Placeholder 2"/>
          <p:cNvSpPr>
            <a:spLocks noGrp="1"/>
          </p:cNvSpPr>
          <p:nvPr>
            <p:ph idx="1"/>
          </p:nvPr>
        </p:nvSpPr>
        <p:spPr/>
        <p:txBody>
          <a:bodyPr/>
          <a:lstStyle/>
          <a:p>
            <a:pPr marL="0" indent="0">
              <a:buNone/>
            </a:pPr>
            <a:r>
              <a:rPr lang="en-US" altLang="en-US" dirty="0" smtClean="0"/>
              <a:t>Motion/</a:t>
            </a:r>
            <a:r>
              <a:rPr lang="en-US" altLang="en-US" dirty="0" err="1" smtClean="0"/>
              <a:t>strawpoll</a:t>
            </a:r>
            <a:endParaRPr lang="en-US" altLang="en-US" dirty="0" smtClean="0"/>
          </a:p>
          <a:p>
            <a:pPr marL="0" indent="0">
              <a:buNone/>
            </a:pPr>
            <a:r>
              <a:rPr lang="en-US" altLang="en-US" dirty="0" smtClean="0"/>
              <a:t>To instruct the use case document editor to add use cases depicted by slides x y z of submission </a:t>
            </a:r>
            <a:r>
              <a:rPr lang="en-US" altLang="en-US" dirty="0" err="1" smtClean="0"/>
              <a:t>abc</a:t>
            </a:r>
            <a:r>
              <a:rPr lang="en-US" altLang="en-US" dirty="0" smtClean="0"/>
              <a:t> to the use case working draft document.</a:t>
            </a:r>
          </a:p>
          <a:p>
            <a:pPr marL="0" indent="0">
              <a:buNone/>
            </a:pPr>
            <a:r>
              <a:rPr lang="en-US" altLang="en-US" dirty="0" smtClean="0"/>
              <a:t>Move:</a:t>
            </a:r>
          </a:p>
          <a:p>
            <a:pPr marL="0" indent="0">
              <a:buNone/>
            </a:pPr>
            <a:r>
              <a:rPr lang="en-US" altLang="en-US" dirty="0" smtClean="0"/>
              <a:t>2</a:t>
            </a:r>
            <a:r>
              <a:rPr lang="en-US" altLang="en-US" baseline="30000" dirty="0" smtClean="0"/>
              <a:t>nd</a:t>
            </a:r>
            <a:r>
              <a:rPr lang="en-US" altLang="en-US" dirty="0" smtClean="0"/>
              <a:t>:</a:t>
            </a:r>
            <a:endParaRPr lang="en-US" altLang="en-US" dirty="0"/>
          </a:p>
          <a:p>
            <a:pPr marL="0" indent="0">
              <a:buNone/>
            </a:pPr>
            <a:r>
              <a:rPr lang="en-US" altLang="en-US" dirty="0" smtClean="0"/>
              <a:t>Y: 	N: 	A:</a:t>
            </a:r>
          </a:p>
        </p:txBody>
      </p:sp>
      <p:sp>
        <p:nvSpPr>
          <p:cNvPr id="4" name="Date Placeholder 3"/>
          <p:cNvSpPr>
            <a:spLocks noGrp="1"/>
          </p:cNvSpPr>
          <p:nvPr>
            <p:ph type="dt" sz="half" idx="10"/>
          </p:nvPr>
        </p:nvSpPr>
        <p:spPr>
          <a:xfrm>
            <a:off x="696913" y="332601"/>
            <a:ext cx="1025922" cy="276999"/>
          </a:xfrm>
        </p:spPr>
        <p:txBody>
          <a:bodyPr/>
          <a:lstStyle/>
          <a:p>
            <a:pPr>
              <a:defRPr/>
            </a:pPr>
            <a:r>
              <a:rPr lang="en-US" dirty="0" smtClean="0"/>
              <a:t>July 2015 </a:t>
            </a:r>
            <a:endParaRPr lang="en-US" dirty="0"/>
          </a:p>
        </p:txBody>
      </p:sp>
      <p:sp>
        <p:nvSpPr>
          <p:cNvPr id="5" name="Footer Placeholder 4"/>
          <p:cNvSpPr>
            <a:spLocks noGrp="1"/>
          </p:cNvSpPr>
          <p:nvPr>
            <p:ph type="ftr" sz="quarter" idx="11"/>
          </p:nvPr>
        </p:nvSpPr>
        <p:spPr/>
        <p:txBody>
          <a:bodyPr/>
          <a:lstStyle/>
          <a:p>
            <a:pPr>
              <a:defRPr/>
            </a:pPr>
            <a:r>
              <a:rPr lang="en-US" smtClean="0"/>
              <a:t>Jonathan Segev (Intel)</a:t>
            </a:r>
            <a:endParaRPr lang="en-US" dirty="0"/>
          </a:p>
        </p:txBody>
      </p:sp>
      <p:sp>
        <p:nvSpPr>
          <p:cNvPr id="6" name="Slide Number Placeholder 5"/>
          <p:cNvSpPr>
            <a:spLocks noGrp="1"/>
          </p:cNvSpPr>
          <p:nvPr>
            <p:ph type="sldNum" sz="quarter" idx="12"/>
          </p:nvPr>
        </p:nvSpPr>
        <p:spPr/>
        <p:txBody>
          <a:bodyPr/>
          <a:lstStyle/>
          <a:p>
            <a:r>
              <a:rPr lang="en-US" altLang="en-US" smtClean="0"/>
              <a:t>Slide </a:t>
            </a:r>
            <a:fld id="{D152BCA7-89AC-46D4-818E-AB7EE2363CCF}" type="slidenum">
              <a:rPr lang="en-US" altLang="en-US" smtClean="0"/>
              <a:pPr/>
              <a:t>52</a:t>
            </a:fld>
            <a:endParaRPr lang="en-US" altLang="en-US"/>
          </a:p>
        </p:txBody>
      </p:sp>
    </p:spTree>
    <p:extLst>
      <p:ext uri="{BB962C8B-B14F-4D97-AF65-F5344CB8AC3E}">
        <p14:creationId xmlns:p14="http://schemas.microsoft.com/office/powerpoint/2010/main" val="31571382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81000" y="609600"/>
            <a:ext cx="8458200" cy="609600"/>
          </a:xfrm>
        </p:spPr>
        <p:txBody>
          <a:bodyPr/>
          <a:lstStyle/>
          <a:p>
            <a:r>
              <a:rPr lang="en-US" altLang="en-US" sz="3200" u="sng" dirty="0" smtClean="0"/>
              <a:t>Guidelines for IEEE-SA Meetings</a:t>
            </a:r>
          </a:p>
        </p:txBody>
      </p:sp>
      <p:sp>
        <p:nvSpPr>
          <p:cNvPr id="15363"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5364" name="Rectangle 4"/>
          <p:cNvSpPr>
            <a:spLocks noChangeArrowheads="1"/>
          </p:cNvSpPr>
          <p:nvPr/>
        </p:nvSpPr>
        <p:spPr bwMode="auto">
          <a:xfrm>
            <a:off x="533400" y="10668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600" b="1" dirty="0"/>
              <a:t>All IEEE-SA standards meetings shall be conducted in compliance with all applicable laws, including antitrust and competition laws.</a:t>
            </a:r>
          </a:p>
          <a:p>
            <a:pPr>
              <a:lnSpc>
                <a:spcPct val="80000"/>
              </a:lnSpc>
              <a:spcAft>
                <a:spcPct val="40000"/>
              </a:spcAft>
            </a:pPr>
            <a:r>
              <a:rPr lang="en-US" altLang="en-US" sz="1600" b="1" dirty="0"/>
              <a:t>Don’t discuss the interpretation, validity, or essentiality of patents/patent claims. </a:t>
            </a:r>
          </a:p>
          <a:p>
            <a:pPr>
              <a:lnSpc>
                <a:spcPct val="80000"/>
              </a:lnSpc>
              <a:spcAft>
                <a:spcPct val="40000"/>
              </a:spcAft>
            </a:pPr>
            <a:r>
              <a:rPr lang="en-US" altLang="en-US" sz="1600" b="1" dirty="0"/>
              <a:t>Don’t discuss specific license rates, terms, or conditions.</a:t>
            </a:r>
          </a:p>
          <a:p>
            <a:pPr lvl="1">
              <a:lnSpc>
                <a:spcPct val="80000"/>
              </a:lnSpc>
              <a:spcAft>
                <a:spcPct val="40000"/>
              </a:spcAft>
            </a:pPr>
            <a:r>
              <a:rPr lang="en-US" altLang="en-US" sz="13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300" dirty="0"/>
              <a:t>Technical considerations remain primary focus</a:t>
            </a:r>
            <a:endParaRPr lang="en-US" altLang="en-US" sz="1300" dirty="0"/>
          </a:p>
          <a:p>
            <a:pPr>
              <a:lnSpc>
                <a:spcPct val="80000"/>
              </a:lnSpc>
              <a:spcAft>
                <a:spcPct val="40000"/>
              </a:spcAft>
            </a:pPr>
            <a:r>
              <a:rPr lang="en-US" altLang="en-US" sz="1600" b="1" dirty="0"/>
              <a:t>Don’t discuss or engage in the fixing of product prices, allocation of customers, or division of sales markets.</a:t>
            </a:r>
          </a:p>
          <a:p>
            <a:pPr>
              <a:lnSpc>
                <a:spcPct val="80000"/>
              </a:lnSpc>
              <a:spcAft>
                <a:spcPct val="40000"/>
              </a:spcAft>
            </a:pPr>
            <a:r>
              <a:rPr lang="en-US" altLang="en-US" sz="1600" b="1" dirty="0"/>
              <a:t>Don’t discuss the status or substance of ongoing or threatened litigation.</a:t>
            </a:r>
          </a:p>
          <a:p>
            <a:pPr>
              <a:lnSpc>
                <a:spcPct val="80000"/>
              </a:lnSpc>
              <a:spcAft>
                <a:spcPct val="40000"/>
              </a:spcAft>
            </a:pPr>
            <a:r>
              <a:rPr lang="en-US" altLang="en-US" sz="1600" b="1" dirty="0"/>
              <a:t>Don’t be silent if inappropriate topics are discussed… do formally object.</a:t>
            </a:r>
          </a:p>
          <a:p>
            <a:pPr algn="ctr">
              <a:lnSpc>
                <a:spcPct val="80000"/>
              </a:lnSpc>
              <a:buFont typeface="Monotype Sorts"/>
              <a:buNone/>
            </a:pPr>
            <a:r>
              <a:rPr lang="en-US" altLang="en-US" sz="1000" b="1" dirty="0"/>
              <a:t>---------------------------------------------------------------   </a:t>
            </a:r>
          </a:p>
          <a:p>
            <a:pPr algn="ctr">
              <a:lnSpc>
                <a:spcPct val="80000"/>
              </a:lnSpc>
              <a:buFont typeface="Monotype Sorts"/>
              <a:buNone/>
            </a:pPr>
            <a:r>
              <a:rPr lang="en-US" altLang="en-US" sz="1200" b="1" dirty="0"/>
              <a:t>If you have questions, contact the IEEE-SA Standards Board Patent Committee Administrator at patcom@ieee.org or visit </a:t>
            </a:r>
            <a:r>
              <a:rPr lang="en-US" altLang="en-US" sz="1200" b="1" dirty="0">
                <a:hlinkClick r:id="rId3"/>
              </a:rPr>
              <a:t>http://</a:t>
            </a:r>
            <a:r>
              <a:rPr lang="en-US" altLang="en-US" sz="1200" b="1" dirty="0" smtClean="0">
                <a:hlinkClick r:id="rId3"/>
              </a:rPr>
              <a:t>standards.ieee.org/about/sasb/patcom/index.html</a:t>
            </a:r>
            <a:r>
              <a:rPr lang="en-US" altLang="en-US" sz="1200" b="1" dirty="0" smtClean="0"/>
              <a:t> </a:t>
            </a:r>
            <a:r>
              <a:rPr lang="en-US" altLang="en-US" sz="1200" b="1" dirty="0"/>
              <a:t/>
            </a:r>
            <a:br>
              <a:rPr lang="en-US" altLang="en-US" sz="1200" b="1" dirty="0"/>
            </a:br>
            <a:endParaRPr lang="en-US" altLang="en-US" sz="1200" b="1" dirty="0"/>
          </a:p>
          <a:p>
            <a:pPr algn="ctr">
              <a:lnSpc>
                <a:spcPct val="80000"/>
              </a:lnSpc>
              <a:buFont typeface="Monotype Sorts"/>
              <a:buNone/>
            </a:pPr>
            <a:r>
              <a:rPr lang="en-US" altLang="en-US" sz="1200" b="1" dirty="0"/>
              <a:t>See </a:t>
            </a:r>
            <a:r>
              <a:rPr lang="en-US" altLang="en-US" sz="1200" b="1" i="1" dirty="0"/>
              <a:t>IEEE-SA Standards Board Operations Manual</a:t>
            </a:r>
            <a:r>
              <a:rPr lang="en-US" altLang="en-US" sz="1200" b="1" dirty="0"/>
              <a:t>, clause 5.3.10 and </a:t>
            </a:r>
            <a:r>
              <a:rPr lang="en-GB" altLang="en-US" sz="1200" b="1" dirty="0"/>
              <a:t>“Promoting Competition and Innovation: What You Need to Know about the IEEE Standards Association's Antitrust and Competition Policy”</a:t>
            </a:r>
            <a:r>
              <a:rPr lang="en-US" altLang="en-US" sz="1200" b="1" dirty="0"/>
              <a:t> for more details.</a:t>
            </a:r>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r>
            <a:br>
              <a:rPr lang="en-US" altLang="en-US" sz="1200" b="1" dirty="0"/>
            </a:br>
            <a:r>
              <a:rPr lang="en-US" altLang="en-US" sz="1200" b="1" dirty="0"/>
              <a:t>at </a:t>
            </a:r>
            <a:r>
              <a:rPr lang="en-US" altLang="en-US" sz="1200" b="1" dirty="0">
                <a:hlinkClick r:id="rId4"/>
              </a:rPr>
              <a:t>https://</a:t>
            </a:r>
            <a:r>
              <a:rPr lang="en-US" altLang="en-US" sz="1200" b="1" dirty="0" smtClean="0">
                <a:hlinkClick r:id="rId4"/>
              </a:rPr>
              <a:t>development.standards.ieee.org/myproject/Public/mytools/mob/preparslides.ppt</a:t>
            </a:r>
            <a:r>
              <a:rPr lang="en-US" altLang="en-US" sz="1200" b="1" dirty="0" smtClean="0"/>
              <a:t> </a:t>
            </a:r>
            <a:endParaRPr lang="en-US" altLang="en-US" sz="1200" b="1" dirty="0"/>
          </a:p>
        </p:txBody>
      </p:sp>
      <p:sp>
        <p:nvSpPr>
          <p:cNvPr id="2" name="Footer Placeholder 1"/>
          <p:cNvSpPr>
            <a:spLocks noGrp="1"/>
          </p:cNvSpPr>
          <p:nvPr>
            <p:ph type="ftr" sz="quarter" idx="10"/>
          </p:nvPr>
        </p:nvSpPr>
        <p:spPr>
          <a:xfrm>
            <a:off x="685800" y="6154579"/>
            <a:ext cx="2005357" cy="246221"/>
          </a:xfrm>
        </p:spPr>
        <p:txBody>
          <a:bodyPr/>
          <a:lstStyle/>
          <a:p>
            <a:pPr>
              <a:defRPr/>
            </a:pPr>
            <a:r>
              <a:rPr lang="en-US" sz="800" b="1" dirty="0" smtClean="0">
                <a:solidFill>
                  <a:schemeClr val="accent6"/>
                </a:solidFill>
              </a:rPr>
              <a:t>March </a:t>
            </a:r>
            <a:r>
              <a:rPr lang="en-US" sz="800" b="1" dirty="0">
                <a:solidFill>
                  <a:schemeClr val="accent6"/>
                </a:solidFill>
              </a:rPr>
              <a:t>2015</a:t>
            </a:r>
          </a:p>
          <a:p>
            <a:pPr>
              <a:defRPr/>
            </a:pPr>
            <a:r>
              <a:rPr lang="en-US" sz="800" b="1" dirty="0">
                <a:solidFill>
                  <a:schemeClr val="accent6"/>
                </a:solidFill>
              </a:rPr>
              <a:t>IEEE-SA Standards Board Patent Committee</a:t>
            </a:r>
          </a:p>
        </p:txBody>
      </p:sp>
    </p:spTree>
    <p:extLst>
      <p:ext uri="{BB962C8B-B14F-4D97-AF65-F5344CB8AC3E}">
        <p14:creationId xmlns:p14="http://schemas.microsoft.com/office/powerpoint/2010/main" val="2040129597"/>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a:xfrm>
            <a:off x="304800" y="762000"/>
            <a:ext cx="8839200" cy="838200"/>
          </a:xfrm>
        </p:spPr>
        <p:txBody>
          <a:bodyPr/>
          <a:lstStyle/>
          <a:p>
            <a:r>
              <a:rPr lang="en-US" altLang="en-US" sz="3200" u="sng" smtClean="0"/>
              <a:t>Participants, Patents, and Duty to Inform</a:t>
            </a:r>
            <a:endParaRPr lang="en-US" altLang="en-US" sz="3200" smtClean="0"/>
          </a:p>
        </p:txBody>
      </p:sp>
      <p:sp>
        <p:nvSpPr>
          <p:cNvPr id="8195" name="Rectangle 1027"/>
          <p:cNvSpPr>
            <a:spLocks noGrp="1" noChangeArrowheads="1"/>
          </p:cNvSpPr>
          <p:nvPr>
            <p:ph type="body" idx="1"/>
          </p:nvPr>
        </p:nvSpPr>
        <p:spPr>
          <a:xfrm>
            <a:off x="0" y="1524000"/>
            <a:ext cx="9144000" cy="4876800"/>
          </a:xfrm>
        </p:spPr>
        <p:txBody>
          <a:bodyPr/>
          <a:lstStyle/>
          <a:p>
            <a:pPr algn="ctr">
              <a:buFont typeface="Monotype Sorts"/>
              <a:buNone/>
            </a:pPr>
            <a:r>
              <a:rPr lang="en-US" altLang="en-US" sz="1600" b="1" dirty="0" smtClean="0"/>
              <a:t>All participants in this meeting have certain obligations under the IEEE-SA Patent Policy. </a:t>
            </a:r>
          </a:p>
          <a:p>
            <a:pPr lvl="1">
              <a:buFont typeface="Arial" panose="020B0604020202020204" pitchFamily="34" charset="0"/>
              <a:buChar char="•"/>
            </a:pPr>
            <a:r>
              <a:rPr lang="en-US" altLang="en-US" sz="1600" b="1" dirty="0" smtClean="0">
                <a:solidFill>
                  <a:srgbClr val="003399"/>
                </a:solidFill>
              </a:rPr>
              <a:t>Participants [Note: </a:t>
            </a:r>
            <a:r>
              <a:rPr lang="en-GB" altLang="en-US" sz="1600" b="1" dirty="0" smtClean="0">
                <a:solidFill>
                  <a:srgbClr val="003399"/>
                </a:solidFill>
              </a:rPr>
              <a:t>Quoted text excerpted from IEEE-SA Standards Board Bylaws </a:t>
            </a:r>
            <a:r>
              <a:rPr lang="en-GB" altLang="en-US" sz="1600" b="1" dirty="0" err="1" smtClean="0">
                <a:solidFill>
                  <a:srgbClr val="003399"/>
                </a:solidFill>
              </a:rPr>
              <a:t>subclause</a:t>
            </a:r>
            <a:r>
              <a:rPr lang="en-GB" altLang="en-US" sz="1600" b="1" dirty="0" smtClean="0">
                <a:solidFill>
                  <a:srgbClr val="003399"/>
                </a:solidFill>
              </a:rPr>
              <a:t> 6.2</a:t>
            </a:r>
            <a:r>
              <a:rPr lang="en-US" altLang="en-US" sz="1600" b="1" dirty="0" smtClean="0">
                <a:solidFill>
                  <a:srgbClr val="003399"/>
                </a:solidFill>
              </a:rPr>
              <a:t>]:</a:t>
            </a:r>
          </a:p>
          <a:p>
            <a:pPr lvl="2">
              <a:buFont typeface="Arial" panose="020B0604020202020204" pitchFamily="34" charset="0"/>
              <a:buChar char="•"/>
            </a:pPr>
            <a:r>
              <a:rPr lang="en-US" altLang="en-US" sz="1600" b="1"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600" dirty="0" smtClean="0"/>
          </a:p>
          <a:p>
            <a:pPr lvl="2">
              <a:buFont typeface="Arial" panose="020B0604020202020204" pitchFamily="34" charset="0"/>
              <a:buChar char="•"/>
            </a:pPr>
            <a:r>
              <a:rPr lang="en-US" altLang="en-US" sz="1600" b="1"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anose="020B0604020202020204" pitchFamily="34" charset="0"/>
              <a:buChar char="•"/>
            </a:pPr>
            <a:r>
              <a:rPr lang="en-US" altLang="en-US" sz="1600" b="1"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anose="020B0604020202020204" pitchFamily="34" charset="0"/>
              <a:buChar char="•"/>
            </a:pPr>
            <a:r>
              <a:rPr lang="en-US" altLang="en-US" sz="1600" b="1" dirty="0" smtClean="0">
                <a:solidFill>
                  <a:srgbClr val="003399"/>
                </a:solidFill>
              </a:rPr>
              <a:t>Early identification of holders of potential Essential Patent Claims is strongly encouraged</a:t>
            </a:r>
          </a:p>
          <a:p>
            <a:pPr lvl="1">
              <a:buFont typeface="Arial" panose="020B0604020202020204" pitchFamily="34" charset="0"/>
              <a:buChar char="•"/>
            </a:pPr>
            <a:r>
              <a:rPr lang="en-US" altLang="en-US" sz="1600" b="1" dirty="0" smtClean="0">
                <a:solidFill>
                  <a:srgbClr val="003399"/>
                </a:solidFill>
              </a:rPr>
              <a:t>No duty to perform a patent search</a:t>
            </a:r>
            <a:endParaRPr lang="en-US" altLang="en-US" sz="1600" dirty="0" smtClean="0"/>
          </a:p>
        </p:txBody>
      </p:sp>
    </p:spTree>
    <p:extLst>
      <p:ext uri="{BB962C8B-B14F-4D97-AF65-F5344CB8AC3E}">
        <p14:creationId xmlns:p14="http://schemas.microsoft.com/office/powerpoint/2010/main" val="16724980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457200"/>
            <a:ext cx="7772400" cy="1143000"/>
          </a:xfrm>
        </p:spPr>
        <p:txBody>
          <a:bodyPr/>
          <a:lstStyle/>
          <a:p>
            <a:r>
              <a:rPr lang="en-GB" altLang="en-US" u="sng" dirty="0" smtClean="0"/>
              <a:t>Patent Related Links</a:t>
            </a:r>
            <a:endParaRPr lang="en-US" altLang="en-US" u="sng" dirty="0" smtClean="0"/>
          </a:p>
        </p:txBody>
      </p:sp>
      <p:sp>
        <p:nvSpPr>
          <p:cNvPr id="9219" name="Rectangle 3"/>
          <p:cNvSpPr>
            <a:spLocks noGrp="1" noChangeArrowheads="1"/>
          </p:cNvSpPr>
          <p:nvPr>
            <p:ph type="body" idx="1"/>
          </p:nvPr>
        </p:nvSpPr>
        <p:spPr>
          <a:xfrm>
            <a:off x="0" y="1600200"/>
            <a:ext cx="8991600" cy="3886200"/>
          </a:xfrm>
        </p:spPr>
        <p:txBody>
          <a:bodyPr/>
          <a:lstStyle/>
          <a:p>
            <a:pPr lvl="1">
              <a:lnSpc>
                <a:spcPct val="90000"/>
              </a:lnSpc>
              <a:buFont typeface="Monotype Sorts"/>
              <a:buNone/>
            </a:pPr>
            <a:r>
              <a:rPr lang="en-US" altLang="en-US" sz="2400" dirty="0" smtClean="0">
                <a:cs typeface="Times New Roman" panose="02020603050405020304" pitchFamily="18" charset="0"/>
              </a:rPr>
              <a:t>	All participants should be familiar with their obligations under the IEEE-SA Policies &amp; Procedures for standards development.</a:t>
            </a:r>
          </a:p>
          <a:p>
            <a:pPr lvl="1">
              <a:lnSpc>
                <a:spcPct val="90000"/>
              </a:lnSpc>
              <a:buFont typeface="Monotype Sorts"/>
              <a:buNone/>
            </a:pPr>
            <a:r>
              <a:rPr lang="en-US" altLang="en-US" sz="2400" dirty="0" smtClean="0">
                <a:cs typeface="Times New Roman" panose="02020603050405020304" pitchFamily="18" charset="0"/>
              </a:rPr>
              <a:t>	Patent Policy is stated in these sources:</a:t>
            </a:r>
          </a:p>
          <a:p>
            <a:pPr lvl="1">
              <a:lnSpc>
                <a:spcPct val="90000"/>
              </a:lnSpc>
              <a:buFont typeface="Monotype Sorts"/>
              <a:buNone/>
            </a:pPr>
            <a:r>
              <a:rPr lang="en-GB" altLang="en-US" sz="2400" dirty="0" smtClean="0"/>
              <a:t>		IEEE-SA Standards Boards Bylaws</a:t>
            </a:r>
          </a:p>
          <a:p>
            <a:pPr lvl="1">
              <a:lnSpc>
                <a:spcPct val="90000"/>
              </a:lnSpc>
              <a:buFont typeface="Monotype Sorts"/>
              <a:buNone/>
            </a:pPr>
            <a:r>
              <a:rPr lang="en-US" altLang="en-US" sz="2100" dirty="0" smtClean="0"/>
              <a:t>		</a:t>
            </a:r>
            <a:r>
              <a:rPr lang="en-US" altLang="en-US" sz="2100" i="1" dirty="0" smtClean="0">
                <a:hlinkClick r:id="rId2"/>
              </a:rPr>
              <a:t>http://standards.ieee.org/develop/policies/bylaws/sect6-7.html#6</a:t>
            </a:r>
            <a:r>
              <a:rPr lang="en-US" altLang="en-US" sz="2100" i="1" dirty="0" smtClean="0"/>
              <a:t> </a:t>
            </a:r>
          </a:p>
          <a:p>
            <a:pPr lvl="1">
              <a:lnSpc>
                <a:spcPct val="90000"/>
              </a:lnSpc>
              <a:buFont typeface="Monotype Sorts"/>
              <a:buNone/>
            </a:pPr>
            <a:r>
              <a:rPr lang="en-GB" altLang="en-US" sz="2400" dirty="0" smtClean="0"/>
              <a:t>		IEEE-SA Standards Board Operations Manual</a:t>
            </a:r>
          </a:p>
          <a:p>
            <a:pPr lvl="1">
              <a:lnSpc>
                <a:spcPct val="90000"/>
              </a:lnSpc>
              <a:buFont typeface="Monotype Sorts"/>
              <a:buNone/>
            </a:pPr>
            <a:r>
              <a:rPr lang="en-US" altLang="en-US" sz="2400" dirty="0" smtClean="0"/>
              <a:t>		</a:t>
            </a:r>
            <a:r>
              <a:rPr lang="en-US" altLang="en-US" sz="2100" i="1" dirty="0" smtClean="0">
                <a:hlinkClick r:id="rId3"/>
              </a:rPr>
              <a:t>http://standards.ieee.org/develop/policies/opman/sect6.html#6.3</a:t>
            </a:r>
            <a:r>
              <a:rPr lang="en-US" altLang="en-US" sz="2100" i="1" dirty="0" smtClean="0"/>
              <a:t> </a:t>
            </a:r>
            <a:endParaRPr lang="en-US" altLang="en-US" sz="2400" dirty="0" smtClean="0"/>
          </a:p>
          <a:p>
            <a:pPr lvl="1">
              <a:lnSpc>
                <a:spcPct val="90000"/>
              </a:lnSpc>
              <a:buFont typeface="Monotype Sorts"/>
              <a:buNone/>
            </a:pPr>
            <a:r>
              <a:rPr lang="en-US" altLang="en-US" sz="2400" dirty="0" smtClean="0">
                <a:cs typeface="Times New Roman" panose="02020603050405020304" pitchFamily="18" charset="0"/>
              </a:rPr>
              <a:t>	Material about the patent policy is available at</a:t>
            </a:r>
            <a:r>
              <a:rPr lang="en-US" altLang="en-US" sz="2400" dirty="0" smtClean="0"/>
              <a:t> </a:t>
            </a:r>
          </a:p>
          <a:p>
            <a:pPr lvl="1">
              <a:lnSpc>
                <a:spcPct val="90000"/>
              </a:lnSpc>
              <a:buFont typeface="Monotype Sorts"/>
              <a:buNone/>
            </a:pPr>
            <a:r>
              <a:rPr lang="en-US" altLang="en-US" sz="2400" dirty="0" smtClean="0"/>
              <a:t>		</a:t>
            </a:r>
            <a:r>
              <a:rPr lang="en-US" altLang="en-US" sz="2100" i="1" dirty="0" smtClean="0">
                <a:hlinkClick r:id="rId4"/>
              </a:rPr>
              <a:t>http://standards.ieee.org/about/sasb/patcom/materials.html</a:t>
            </a:r>
            <a:r>
              <a:rPr lang="en-US" altLang="en-US" sz="2100" i="1" dirty="0" smtClean="0"/>
              <a:t> </a:t>
            </a:r>
          </a:p>
        </p:txBody>
      </p:sp>
      <p:sp>
        <p:nvSpPr>
          <p:cNvPr id="9221" name="Rectangle 7"/>
          <p:cNvSpPr>
            <a:spLocks noChangeArrowheads="1"/>
          </p:cNvSpPr>
          <p:nvPr/>
        </p:nvSpPr>
        <p:spPr bwMode="auto">
          <a:xfrm>
            <a:off x="1295400" y="5181600"/>
            <a:ext cx="6781800" cy="1163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200" b="1" dirty="0"/>
              <a:t>If you have questions, contact the IEEE-SA Standards Board Patent Committee Administrator at patcom@ieee.org or visit </a:t>
            </a:r>
            <a:r>
              <a:rPr lang="en-US" altLang="en-US" sz="1200" b="1" dirty="0">
                <a:hlinkClick r:id="rId5"/>
              </a:rPr>
              <a:t>http://</a:t>
            </a:r>
            <a:r>
              <a:rPr lang="en-US" altLang="en-US" sz="1200" b="1" dirty="0" smtClean="0">
                <a:hlinkClick r:id="rId5"/>
              </a:rPr>
              <a:t>standards.ieee.org/about/sasb/patcom/index.html</a:t>
            </a:r>
            <a:r>
              <a:rPr lang="en-US" altLang="en-US" sz="1200" b="1" dirty="0" smtClean="0"/>
              <a:t> </a:t>
            </a:r>
            <a:endParaRPr lang="en-US" altLang="en-US" sz="1200" b="1" dirty="0"/>
          </a:p>
          <a:p>
            <a:pPr algn="ctr">
              <a:lnSpc>
                <a:spcPct val="80000"/>
              </a:lnSpc>
              <a:buFont typeface="Monotype Sorts"/>
              <a:buNone/>
            </a:pPr>
            <a:endParaRPr lang="en-US" altLang="en-US" sz="1200" b="1" dirty="0"/>
          </a:p>
          <a:p>
            <a:pPr algn="ctr">
              <a:lnSpc>
                <a:spcPct val="80000"/>
              </a:lnSpc>
              <a:buFont typeface="Monotype Sorts"/>
              <a:buNone/>
            </a:pPr>
            <a:r>
              <a:rPr lang="en-US" altLang="en-US" sz="1200" b="1" dirty="0"/>
              <a:t>This slide set is available at </a:t>
            </a:r>
            <a:r>
              <a:rPr lang="en-US" altLang="en-US" sz="1200" b="1" dirty="0">
                <a:hlinkClick r:id="rId6"/>
              </a:rPr>
              <a:t>https://</a:t>
            </a:r>
            <a:r>
              <a:rPr lang="en-US" altLang="en-US" sz="1200" b="1" dirty="0" smtClean="0">
                <a:hlinkClick r:id="rId6"/>
              </a:rPr>
              <a:t>development.standards.ieee.org/myproject/Public/mytools/mob/slideset.ppt</a:t>
            </a:r>
            <a:r>
              <a:rPr lang="en-US" altLang="en-US" sz="1200" b="1" dirty="0" smtClean="0"/>
              <a:t> </a:t>
            </a:r>
            <a:endParaRPr lang="en-US" altLang="en-US" sz="1200" b="1" dirty="0"/>
          </a:p>
        </p:txBody>
      </p:sp>
    </p:spTree>
    <p:extLst>
      <p:ext uri="{BB962C8B-B14F-4D97-AF65-F5344CB8AC3E}">
        <p14:creationId xmlns:p14="http://schemas.microsoft.com/office/powerpoint/2010/main" val="14052357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304800" y="533400"/>
            <a:ext cx="8686800" cy="1143000"/>
          </a:xfrm>
        </p:spPr>
        <p:txBody>
          <a:bodyPr/>
          <a:lstStyle/>
          <a:p>
            <a:r>
              <a:rPr lang="en-US" altLang="en-US" dirty="0" smtClean="0"/>
              <a:t>Call for Potentially Essential Patents</a:t>
            </a:r>
          </a:p>
        </p:txBody>
      </p:sp>
      <p:sp>
        <p:nvSpPr>
          <p:cNvPr id="10243" name="Rectangle 1027"/>
          <p:cNvSpPr>
            <a:spLocks noGrp="1" noChangeArrowheads="1"/>
          </p:cNvSpPr>
          <p:nvPr>
            <p:ph type="body" idx="1"/>
          </p:nvPr>
        </p:nvSpPr>
        <p:spPr>
          <a:xfrm>
            <a:off x="685800" y="1752600"/>
            <a:ext cx="7772400" cy="4114800"/>
          </a:xfrm>
        </p:spPr>
        <p:txBody>
          <a:bodyPr/>
          <a:lstStyle/>
          <a:p>
            <a:pPr>
              <a:buFont typeface="Arial" panose="020B0604020202020204" pitchFamily="34" charset="0"/>
              <a:buChar char="•"/>
            </a:pPr>
            <a:r>
              <a:rPr lang="en-US" alt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anose="020B0604020202020204" pitchFamily="34" charset="0"/>
              <a:buChar char="•"/>
            </a:pPr>
            <a:r>
              <a:rPr lang="en-US" altLang="en-US" sz="1800" dirty="0" smtClean="0"/>
              <a:t>Either speak up now or</a:t>
            </a:r>
          </a:p>
          <a:p>
            <a:pPr lvl="1">
              <a:buFont typeface="Arial" panose="020B0604020202020204" pitchFamily="34" charset="0"/>
              <a:buChar char="•"/>
            </a:pPr>
            <a:r>
              <a:rPr lang="en-US" altLang="en-US" sz="1800" dirty="0" smtClean="0"/>
              <a:t>Provide the chair of this group with the identity of the holder(s) of any and all such claims as soon as possible or</a:t>
            </a:r>
          </a:p>
          <a:p>
            <a:pPr lvl="1">
              <a:buFont typeface="Arial" panose="020B0604020202020204" pitchFamily="34" charset="0"/>
              <a:buChar char="•"/>
            </a:pPr>
            <a:r>
              <a:rPr lang="en-US" altLang="en-US" sz="1800" dirty="0" smtClean="0"/>
              <a:t>Cause an LOA to be submitted</a:t>
            </a:r>
          </a:p>
        </p:txBody>
      </p:sp>
    </p:spTree>
    <p:extLst>
      <p:ext uri="{BB962C8B-B14F-4D97-AF65-F5344CB8AC3E}">
        <p14:creationId xmlns:p14="http://schemas.microsoft.com/office/powerpoint/2010/main" val="298254548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42273</TotalTime>
  <Words>2765</Words>
  <Application>Microsoft Office PowerPoint</Application>
  <PresentationFormat>On-screen Show (4:3)</PresentationFormat>
  <Paragraphs>644</Paragraphs>
  <Slides>52</Slides>
  <Notes>20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0" baseType="lpstr">
      <vt:lpstr>ＭＳ Ｐゴシック</vt:lpstr>
      <vt:lpstr>ＭＳ Ｐゴシック</vt:lpstr>
      <vt:lpstr>Arial</vt:lpstr>
      <vt:lpstr>Helvetica</vt:lpstr>
      <vt:lpstr>Monotype Sorts</vt:lpstr>
      <vt:lpstr>Times New Roman</vt:lpstr>
      <vt:lpstr>802-11-Submission</vt:lpstr>
      <vt:lpstr>Document</vt:lpstr>
      <vt:lpstr>NGP SG July Agenda</vt:lpstr>
      <vt:lpstr>IEEE 802.11 Next Generation Positioning  Study Group</vt:lpstr>
      <vt:lpstr>PowerPoint Presentation</vt:lpstr>
      <vt:lpstr>Attendance, Voting &amp; Document Status</vt:lpstr>
      <vt:lpstr>Logistics</vt:lpstr>
      <vt:lpstr>Guidelines for IEEE-SA Meetings</vt:lpstr>
      <vt:lpstr>Participants, Patents, and Duty to Inform</vt:lpstr>
      <vt:lpstr>Patent Related Links</vt:lpstr>
      <vt:lpstr>Call for Potentially Essential Patents</vt:lpstr>
      <vt:lpstr>Other Guidelines for IEEE WG Meetings</vt:lpstr>
      <vt:lpstr>Patent Related Links</vt:lpstr>
      <vt:lpstr>Current IEEE-SA Rules</vt:lpstr>
      <vt:lpstr>Current IEEE 802 Procedures </vt:lpstr>
      <vt:lpstr>PowerPoint Presentation</vt:lpstr>
      <vt:lpstr>Reminder of SG rules</vt:lpstr>
      <vt:lpstr>PowerPoint Presentation</vt:lpstr>
      <vt:lpstr>PowerPoint Presentation</vt:lpstr>
      <vt:lpstr>PowerPoint Presentation</vt:lpstr>
      <vt:lpstr>PowerPoint Presentation</vt:lpstr>
      <vt:lpstr>PowerPoint Presentation</vt:lpstr>
      <vt:lpstr>PowerPoint Presentation</vt:lpstr>
      <vt:lpstr>Approval of previous meeting minutes</vt:lpstr>
      <vt:lpstr>Presentations</vt:lpstr>
      <vt:lpstr>Motions on submission 561</vt:lpstr>
      <vt:lpstr>Motions on submission 561</vt:lpstr>
      <vt:lpstr>Remainder to do attendance</vt:lpstr>
      <vt:lpstr>Recess</vt:lpstr>
      <vt:lpstr>PowerPoint Presentation</vt:lpstr>
      <vt:lpstr>PowerPoint Presentation</vt:lpstr>
      <vt:lpstr>PowerPoint Presentation</vt:lpstr>
      <vt:lpstr>Presentations</vt:lpstr>
      <vt:lpstr>PowerPoint Presentation</vt:lpstr>
      <vt:lpstr>PowerPoint Presentation</vt:lpstr>
      <vt:lpstr>PowerPoint Presentation</vt:lpstr>
      <vt:lpstr>Presentations</vt:lpstr>
      <vt:lpstr>PowerPoint Presentation</vt:lpstr>
      <vt:lpstr>PowerPoint Presentation</vt:lpstr>
      <vt:lpstr>PowerPoint Presentation</vt:lpstr>
      <vt:lpstr>Presentations</vt:lpstr>
      <vt:lpstr>PowerPoint Presentation</vt:lpstr>
      <vt:lpstr>PowerPoint Presentation</vt:lpstr>
      <vt:lpstr>PowerPoint Presentation</vt:lpstr>
      <vt:lpstr>PowerPoint Presentation</vt:lpstr>
      <vt:lpstr>PowerPoint Presentation</vt:lpstr>
      <vt:lpstr>PowerPoint Presentation</vt:lpstr>
      <vt:lpstr>Remainder to do attendance</vt:lpstr>
      <vt:lpstr>AOB?</vt:lpstr>
      <vt:lpstr>Adjourned</vt:lpstr>
      <vt:lpstr>Backup</vt:lpstr>
      <vt:lpstr>Some history</vt:lpstr>
      <vt:lpstr>Motion to release of PAR and CSD to WG approval</vt:lpstr>
      <vt:lpstr>Motions and strawpolls as needed</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NGP SG January 2015 Agenda`</dc:title>
  <dc:subject/>
  <dc:creator>Jonathan Segev</dc:creator>
  <cp:keywords/>
  <dc:description/>
  <cp:lastModifiedBy>Segev, Jonathan</cp:lastModifiedBy>
  <cp:revision>1530</cp:revision>
  <cp:lastPrinted>2014-11-04T15:04:57Z</cp:lastPrinted>
  <dcterms:created xsi:type="dcterms:W3CDTF">2007-04-17T18:10:23Z</dcterms:created>
  <dcterms:modified xsi:type="dcterms:W3CDTF">2015-07-14T12:51:31Z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ies>
</file>