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4"/>
  </p:notesMasterIdLst>
  <p:handoutMasterIdLst>
    <p:handoutMasterId r:id="rId175"/>
  </p:handoutMasterIdLst>
  <p:sldIdLst>
    <p:sldId id="269" r:id="rId2"/>
    <p:sldId id="270" r:id="rId3"/>
    <p:sldId id="435" r:id="rId4"/>
    <p:sldId id="436" r:id="rId5"/>
    <p:sldId id="437" r:id="rId6"/>
    <p:sldId id="438" r:id="rId7"/>
    <p:sldId id="439" r:id="rId8"/>
    <p:sldId id="44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 id="375" r:id="rId114"/>
    <p:sldId id="376" r:id="rId115"/>
    <p:sldId id="377" r:id="rId116"/>
    <p:sldId id="378" r:id="rId117"/>
    <p:sldId id="379" r:id="rId118"/>
    <p:sldId id="380" r:id="rId119"/>
    <p:sldId id="381" r:id="rId120"/>
    <p:sldId id="382" r:id="rId121"/>
    <p:sldId id="383" r:id="rId122"/>
    <p:sldId id="384" r:id="rId123"/>
    <p:sldId id="385" r:id="rId124"/>
    <p:sldId id="386" r:id="rId125"/>
    <p:sldId id="387" r:id="rId126"/>
    <p:sldId id="388" r:id="rId127"/>
    <p:sldId id="389" r:id="rId128"/>
    <p:sldId id="390" r:id="rId129"/>
    <p:sldId id="391" r:id="rId130"/>
    <p:sldId id="392" r:id="rId131"/>
    <p:sldId id="393" r:id="rId132"/>
    <p:sldId id="394" r:id="rId133"/>
    <p:sldId id="395" r:id="rId134"/>
    <p:sldId id="396" r:id="rId135"/>
    <p:sldId id="397" r:id="rId136"/>
    <p:sldId id="398" r:id="rId137"/>
    <p:sldId id="399" r:id="rId138"/>
    <p:sldId id="400" r:id="rId139"/>
    <p:sldId id="401" r:id="rId140"/>
    <p:sldId id="402" r:id="rId141"/>
    <p:sldId id="403" r:id="rId142"/>
    <p:sldId id="404" r:id="rId143"/>
    <p:sldId id="405" r:id="rId144"/>
    <p:sldId id="406" r:id="rId145"/>
    <p:sldId id="407" r:id="rId146"/>
    <p:sldId id="408" r:id="rId147"/>
    <p:sldId id="409" r:id="rId148"/>
    <p:sldId id="410" r:id="rId149"/>
    <p:sldId id="411" r:id="rId150"/>
    <p:sldId id="412" r:id="rId151"/>
    <p:sldId id="413" r:id="rId152"/>
    <p:sldId id="414" r:id="rId153"/>
    <p:sldId id="415" r:id="rId154"/>
    <p:sldId id="416" r:id="rId155"/>
    <p:sldId id="417" r:id="rId156"/>
    <p:sldId id="418" r:id="rId157"/>
    <p:sldId id="419" r:id="rId158"/>
    <p:sldId id="420" r:id="rId159"/>
    <p:sldId id="421" r:id="rId160"/>
    <p:sldId id="422" r:id="rId161"/>
    <p:sldId id="423" r:id="rId162"/>
    <p:sldId id="424" r:id="rId163"/>
    <p:sldId id="425" r:id="rId164"/>
    <p:sldId id="426" r:id="rId165"/>
    <p:sldId id="427" r:id="rId166"/>
    <p:sldId id="428" r:id="rId167"/>
    <p:sldId id="429" r:id="rId168"/>
    <p:sldId id="430" r:id="rId169"/>
    <p:sldId id="431" r:id="rId170"/>
    <p:sldId id="432" r:id="rId171"/>
    <p:sldId id="433" r:id="rId172"/>
    <p:sldId id="434" r:id="rId173"/>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0" autoAdjust="0"/>
    <p:restoredTop sz="98849" autoAdjust="0"/>
  </p:normalViewPr>
  <p:slideViewPr>
    <p:cSldViewPr>
      <p:cViewPr>
        <p:scale>
          <a:sx n="85" d="100"/>
          <a:sy n="85" d="100"/>
        </p:scale>
        <p:origin x="-90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2100" y="150"/>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handoutMaster" Target="handoutMasters/handoutMaster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notesMaster" Target="notesMasters/notesMaster1.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802.11-15/0748r0</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July 2015</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Adrian Stephens, Intel Corporation</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38CC2637-1985-412C-994C-3901D4FC1647}" type="slidenum">
              <a:rPr lang="en-US"/>
              <a:pPr>
                <a:defRPr/>
              </a:pPr>
              <a:t>‹#›</a:t>
            </a:fld>
            <a:endParaRPr lang="en-US"/>
          </a:p>
        </p:txBody>
      </p:sp>
      <p:sp>
        <p:nvSpPr>
          <p:cNvPr id="15155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155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15156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188224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802.11-15/0748r0</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July 2015</a:t>
            </a:r>
            <a:endParaRPr lang="en-US"/>
          </a:p>
        </p:txBody>
      </p:sp>
      <p:sp>
        <p:nvSpPr>
          <p:cNvPr id="9728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Adrian Stephens, Intel Corporation</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C4CDFAE-F895-48F6-BF6B-C54B41AC9E6C}" type="slidenum">
              <a:rPr lang="en-US"/>
              <a:pPr>
                <a:defRPr/>
              </a:pPr>
              <a:t>‹#›</a:t>
            </a:fld>
            <a:endParaRPr lang="en-US"/>
          </a:p>
        </p:txBody>
      </p:sp>
      <p:sp>
        <p:nvSpPr>
          <p:cNvPr id="9728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9728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9729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9330681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802.11-15/0748r0</a:t>
            </a:r>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July 2015</a:t>
            </a:r>
          </a:p>
        </p:txBody>
      </p:sp>
      <p:sp>
        <p:nvSpPr>
          <p:cNvPr id="983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83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193729FD-A0E3-43F9-BAB1-A5241DF7C04C}" type="slidenum">
              <a:rPr lang="en-US" sz="1200" b="0" smtClean="0"/>
              <a:pPr/>
              <a:t>1</a:t>
            </a:fld>
            <a:endParaRPr lang="en-US" sz="1200" b="0" smtClean="0"/>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86075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xfrm>
            <a:off x="646113" y="95706"/>
            <a:ext cx="753411" cy="215444"/>
          </a:xfrm>
          <a:noFill/>
        </p:spPr>
        <p:txBody>
          <a:bodyPr/>
          <a:lstStyle/>
          <a:p>
            <a:r>
              <a:rPr lang="en-US" smtClean="0"/>
              <a:t>May 2015</a:t>
            </a:r>
          </a:p>
        </p:txBody>
      </p:sp>
      <p:sp>
        <p:nvSpPr>
          <p:cNvPr id="51203"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1204" name="Rectangle 6"/>
          <p:cNvSpPr>
            <a:spLocks noGrp="1" noChangeArrowheads="1"/>
          </p:cNvSpPr>
          <p:nvPr>
            <p:ph type="ftr" sz="quarter" idx="4"/>
          </p:nvPr>
        </p:nvSpPr>
        <p:spPr>
          <a:xfrm>
            <a:off x="3756586" y="9000621"/>
            <a:ext cx="2456122" cy="184666"/>
          </a:xfrm>
          <a:noFill/>
        </p:spPr>
        <p:txBody>
          <a:bodyPr/>
          <a:lstStyle/>
          <a:p>
            <a:pPr lvl="4"/>
            <a:r>
              <a:rPr lang="en-US" smtClean="0"/>
              <a:t>Peter Ecclesine (Cisco Systems)</a:t>
            </a:r>
          </a:p>
        </p:txBody>
      </p:sp>
      <p:sp>
        <p:nvSpPr>
          <p:cNvPr id="51205" name="Rectangle 7"/>
          <p:cNvSpPr>
            <a:spLocks noGrp="1" noChangeArrowheads="1"/>
          </p:cNvSpPr>
          <p:nvPr>
            <p:ph type="sldNum" sz="quarter" idx="5"/>
          </p:nvPr>
        </p:nvSpPr>
        <p:spPr>
          <a:xfrm>
            <a:off x="3278936" y="9001125"/>
            <a:ext cx="415177" cy="184666"/>
          </a:xfrm>
          <a:noFill/>
        </p:spPr>
        <p:txBody>
          <a:bodyPr/>
          <a:lstStyle/>
          <a:p>
            <a:r>
              <a:rPr lang="en-US" smtClean="0"/>
              <a:t>Page </a:t>
            </a:r>
            <a:fld id="{2A966BB1-2648-428D-89B2-DEE69CF444F7}" type="slidenum">
              <a:rPr lang="en-US" smtClean="0"/>
              <a:pPr/>
              <a:t>10</a:t>
            </a:fld>
            <a:endParaRPr lang="en-US" smtClean="0"/>
          </a:p>
        </p:txBody>
      </p:sp>
      <p:sp>
        <p:nvSpPr>
          <p:cNvPr id="51206" name="Rectangle 2"/>
          <p:cNvSpPr>
            <a:spLocks noGrp="1" noRot="1" noChangeAspect="1" noChangeArrowheads="1" noTextEdit="1"/>
          </p:cNvSpPr>
          <p:nvPr>
            <p:ph type="sldImg"/>
          </p:nvPr>
        </p:nvSpPr>
        <p:spPr>
          <a:xfrm>
            <a:off x="1114425" y="703263"/>
            <a:ext cx="4629150" cy="3473450"/>
          </a:xfrm>
          <a:ln/>
        </p:spPr>
      </p:sp>
      <p:sp>
        <p:nvSpPr>
          <p:cNvPr id="51207"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9434038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100</a:t>
            </a:fld>
            <a:endParaRPr lang="en-US"/>
          </a:p>
        </p:txBody>
      </p:sp>
    </p:spTree>
    <p:extLst>
      <p:ext uri="{BB962C8B-B14F-4D97-AF65-F5344CB8AC3E}">
        <p14:creationId xmlns:p14="http://schemas.microsoft.com/office/powerpoint/2010/main" val="382770674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101</a:t>
            </a:fld>
            <a:endParaRPr lang="en-US"/>
          </a:p>
        </p:txBody>
      </p:sp>
    </p:spTree>
    <p:extLst>
      <p:ext uri="{BB962C8B-B14F-4D97-AF65-F5344CB8AC3E}">
        <p14:creationId xmlns:p14="http://schemas.microsoft.com/office/powerpoint/2010/main" val="8501202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102</a:t>
            </a:fld>
            <a:endParaRPr lang="en-US"/>
          </a:p>
        </p:txBody>
      </p:sp>
    </p:spTree>
    <p:extLst>
      <p:ext uri="{BB962C8B-B14F-4D97-AF65-F5344CB8AC3E}">
        <p14:creationId xmlns:p14="http://schemas.microsoft.com/office/powerpoint/2010/main" val="9855270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p>
            <a:r>
              <a:rPr lang="en-US" smtClean="0"/>
              <a:t>doc.: IEEE 802.11-15/0691r1</a:t>
            </a:r>
          </a:p>
        </p:txBody>
      </p:sp>
      <p:sp>
        <p:nvSpPr>
          <p:cNvPr id="19459" name="Rectangle 3"/>
          <p:cNvSpPr>
            <a:spLocks noGrp="1" noChangeArrowheads="1"/>
          </p:cNvSpPr>
          <p:nvPr>
            <p:ph type="dt" sz="quarter" idx="1"/>
          </p:nvPr>
        </p:nvSpPr>
        <p:spPr>
          <a:xfrm>
            <a:off x="646113" y="95706"/>
            <a:ext cx="732573" cy="215444"/>
          </a:xfrm>
          <a:noFill/>
        </p:spPr>
        <p:txBody>
          <a:bodyPr/>
          <a:lstStyle/>
          <a:p>
            <a:r>
              <a:rPr lang="en-US" smtClean="0"/>
              <a:t>July 2015</a:t>
            </a:r>
          </a:p>
        </p:txBody>
      </p:sp>
      <p:sp>
        <p:nvSpPr>
          <p:cNvPr id="19460" name="Rectangle 6"/>
          <p:cNvSpPr>
            <a:spLocks noGrp="1" noChangeArrowheads="1"/>
          </p:cNvSpPr>
          <p:nvPr>
            <p:ph type="ftr" sz="quarter" idx="4"/>
          </p:nvPr>
        </p:nvSpPr>
        <p:spPr>
          <a:xfrm>
            <a:off x="3320439" y="9001125"/>
            <a:ext cx="2893036" cy="184666"/>
          </a:xfrm>
          <a:noFill/>
        </p:spPr>
        <p:txBody>
          <a:bodyPr/>
          <a:lstStyle/>
          <a:p>
            <a:pPr lvl="4"/>
            <a:r>
              <a:rPr lang="en-US" smtClean="0"/>
              <a:t>Donald Eastlake, Huawei Technologies</a:t>
            </a:r>
          </a:p>
        </p:txBody>
      </p:sp>
      <p:sp>
        <p:nvSpPr>
          <p:cNvPr id="19461" name="Rectangle 7"/>
          <p:cNvSpPr>
            <a:spLocks noGrp="1" noChangeArrowheads="1"/>
          </p:cNvSpPr>
          <p:nvPr>
            <p:ph type="sldNum" sz="quarter" idx="5"/>
          </p:nvPr>
        </p:nvSpPr>
        <p:spPr>
          <a:xfrm>
            <a:off x="3278936" y="9001125"/>
            <a:ext cx="415177" cy="184666"/>
          </a:xfrm>
          <a:noFill/>
        </p:spPr>
        <p:txBody>
          <a:bodyPr/>
          <a:lstStyle/>
          <a:p>
            <a:r>
              <a:rPr lang="en-US" smtClean="0"/>
              <a:t>Page </a:t>
            </a:r>
            <a:fld id="{7441BA8B-EA44-4BCB-8894-4A698C9D9ECD}" type="slidenum">
              <a:rPr lang="en-US" smtClean="0"/>
              <a:pPr/>
              <a:t>103</a:t>
            </a:fld>
            <a:endParaRPr lang="en-US" smtClean="0"/>
          </a:p>
        </p:txBody>
      </p:sp>
      <p:sp>
        <p:nvSpPr>
          <p:cNvPr id="19462" name="Rectangle 2"/>
          <p:cNvSpPr>
            <a:spLocks noGrp="1" noRot="1" noChangeAspect="1" noChangeArrowheads="1" noTextEdit="1"/>
          </p:cNvSpPr>
          <p:nvPr>
            <p:ph type="sldImg"/>
          </p:nvPr>
        </p:nvSpPr>
        <p:spPr>
          <a:xfrm>
            <a:off x="1114425" y="703263"/>
            <a:ext cx="4629150" cy="3473450"/>
          </a:xfrm>
          <a:ln/>
        </p:spPr>
      </p:sp>
      <p:sp>
        <p:nvSpPr>
          <p:cNvPr id="194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17617" y="95706"/>
            <a:ext cx="2195858" cy="215444"/>
          </a:xfrm>
          <a:noFill/>
        </p:spPr>
        <p:txBody>
          <a:bodyPr/>
          <a:lstStyle/>
          <a:p>
            <a:r>
              <a:rPr lang="en-US" smtClean="0"/>
              <a:t>doc.: IEEE 802.11-15/0691r1</a:t>
            </a:r>
          </a:p>
        </p:txBody>
      </p:sp>
      <p:sp>
        <p:nvSpPr>
          <p:cNvPr id="20483" name="Rectangle 3"/>
          <p:cNvSpPr>
            <a:spLocks noGrp="1" noChangeArrowheads="1"/>
          </p:cNvSpPr>
          <p:nvPr>
            <p:ph type="dt" sz="quarter" idx="1"/>
          </p:nvPr>
        </p:nvSpPr>
        <p:spPr>
          <a:xfrm>
            <a:off x="646113" y="95706"/>
            <a:ext cx="732573" cy="215444"/>
          </a:xfrm>
          <a:noFill/>
        </p:spPr>
        <p:txBody>
          <a:bodyPr/>
          <a:lstStyle/>
          <a:p>
            <a:r>
              <a:rPr lang="en-US" smtClean="0"/>
              <a:t>July 2015</a:t>
            </a:r>
          </a:p>
        </p:txBody>
      </p:sp>
      <p:sp>
        <p:nvSpPr>
          <p:cNvPr id="20484" name="Rectangle 6"/>
          <p:cNvSpPr>
            <a:spLocks noGrp="1" noChangeArrowheads="1"/>
          </p:cNvSpPr>
          <p:nvPr>
            <p:ph type="ftr" sz="quarter" idx="4"/>
          </p:nvPr>
        </p:nvSpPr>
        <p:spPr>
          <a:xfrm>
            <a:off x="3320439" y="9001125"/>
            <a:ext cx="2893036" cy="184666"/>
          </a:xfrm>
          <a:noFill/>
        </p:spPr>
        <p:txBody>
          <a:bodyPr/>
          <a:lstStyle/>
          <a:p>
            <a:pPr lvl="4"/>
            <a:r>
              <a:rPr lang="en-US" smtClean="0"/>
              <a:t>Donald Eastlake, Huawei Technologies</a:t>
            </a:r>
          </a:p>
        </p:txBody>
      </p:sp>
      <p:sp>
        <p:nvSpPr>
          <p:cNvPr id="20485" name="Rectangle 7"/>
          <p:cNvSpPr>
            <a:spLocks noGrp="1" noChangeArrowheads="1"/>
          </p:cNvSpPr>
          <p:nvPr>
            <p:ph type="sldNum" sz="quarter" idx="5"/>
          </p:nvPr>
        </p:nvSpPr>
        <p:spPr>
          <a:xfrm>
            <a:off x="3278936" y="9001125"/>
            <a:ext cx="415177" cy="184666"/>
          </a:xfrm>
          <a:noFill/>
        </p:spPr>
        <p:txBody>
          <a:bodyPr/>
          <a:lstStyle/>
          <a:p>
            <a:r>
              <a:rPr lang="en-US" smtClean="0"/>
              <a:t>Page </a:t>
            </a:r>
            <a:fld id="{F12C820A-A132-4231-BE0A-AC79B82FD720}" type="slidenum">
              <a:rPr lang="en-US" smtClean="0"/>
              <a:pPr/>
              <a:t>104</a:t>
            </a:fld>
            <a:endParaRPr lang="en-US" smtClean="0"/>
          </a:p>
        </p:txBody>
      </p:sp>
      <p:sp>
        <p:nvSpPr>
          <p:cNvPr id="20486" name="Rectangle 2"/>
          <p:cNvSpPr>
            <a:spLocks noGrp="1" noRot="1" noChangeAspect="1" noChangeArrowheads="1" noTextEdit="1"/>
          </p:cNvSpPr>
          <p:nvPr>
            <p:ph type="sldImg"/>
          </p:nvPr>
        </p:nvSpPr>
        <p:spPr>
          <a:xfrm>
            <a:off x="1114425" y="703263"/>
            <a:ext cx="4629150" cy="3473450"/>
          </a:xfrm>
          <a:ln cap="flat"/>
        </p:spPr>
      </p:sp>
      <p:sp>
        <p:nvSpPr>
          <p:cNvPr id="20487"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802.11-15/0691r1</a:t>
            </a:r>
            <a:endParaRPr lang="en-US"/>
          </a:p>
        </p:txBody>
      </p:sp>
      <p:sp>
        <p:nvSpPr>
          <p:cNvPr id="5" name="Rectangle 3"/>
          <p:cNvSpPr>
            <a:spLocks noGrp="1" noChangeArrowheads="1"/>
          </p:cNvSpPr>
          <p:nvPr>
            <p:ph type="dt"/>
          </p:nvPr>
        </p:nvSpPr>
        <p:spPr>
          <a:xfrm>
            <a:off x="646113" y="95706"/>
            <a:ext cx="732573" cy="215444"/>
          </a:xfrm>
          <a:ln/>
        </p:spPr>
        <p:txBody>
          <a:bodyPr/>
          <a:lstStyle/>
          <a:p>
            <a:r>
              <a:rPr lang="en-US" smtClean="0"/>
              <a:t>July 2015</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105</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802.11-15/0691r1</a:t>
            </a:r>
            <a:endParaRPr lang="en-US"/>
          </a:p>
        </p:txBody>
      </p:sp>
      <p:sp>
        <p:nvSpPr>
          <p:cNvPr id="5" name="Rectangle 3"/>
          <p:cNvSpPr>
            <a:spLocks noGrp="1" noChangeArrowheads="1"/>
          </p:cNvSpPr>
          <p:nvPr>
            <p:ph type="dt"/>
          </p:nvPr>
        </p:nvSpPr>
        <p:spPr>
          <a:xfrm>
            <a:off x="646113" y="95706"/>
            <a:ext cx="732573" cy="215444"/>
          </a:xfrm>
          <a:ln/>
        </p:spPr>
        <p:txBody>
          <a:bodyPr/>
          <a:lstStyle/>
          <a:p>
            <a:r>
              <a:rPr lang="en-US" smtClean="0"/>
              <a:t>July 2015</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106</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802.11-15/0691r1</a:t>
            </a:r>
            <a:endParaRPr lang="en-US"/>
          </a:p>
        </p:txBody>
      </p:sp>
      <p:sp>
        <p:nvSpPr>
          <p:cNvPr id="5" name="Rectangle 3"/>
          <p:cNvSpPr>
            <a:spLocks noGrp="1" noChangeArrowheads="1"/>
          </p:cNvSpPr>
          <p:nvPr>
            <p:ph type="dt"/>
          </p:nvPr>
        </p:nvSpPr>
        <p:spPr>
          <a:xfrm>
            <a:off x="646113" y="95706"/>
            <a:ext cx="732573" cy="215444"/>
          </a:xfrm>
          <a:ln/>
        </p:spPr>
        <p:txBody>
          <a:bodyPr/>
          <a:lstStyle/>
          <a:p>
            <a:r>
              <a:rPr lang="en-US" smtClean="0"/>
              <a:t>July 2015</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107</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802.11-15/0945r0</a:t>
            </a:r>
          </a:p>
        </p:txBody>
      </p:sp>
      <p:sp>
        <p:nvSpPr>
          <p:cNvPr id="6147"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endParaRPr lang="en-GB" sz="1400" smtClean="0"/>
          </a:p>
        </p:txBody>
      </p:sp>
      <p:sp>
        <p:nvSpPr>
          <p:cNvPr id="6148"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614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1FA0DF2A-4090-463A-968B-4ABD6F561DCD}" type="slidenum">
              <a:rPr lang="en-GB" smtClean="0"/>
              <a:pPr/>
              <a:t>108</a:t>
            </a:fld>
            <a:endParaRPr lang="en-GB" smtClean="0"/>
          </a:p>
        </p:txBody>
      </p:sp>
      <p:sp>
        <p:nvSpPr>
          <p:cNvPr id="6150" name="Rectangle 2"/>
          <p:cNvSpPr>
            <a:spLocks noGrp="1" noRot="1" noChangeAspect="1" noChangeArrowheads="1" noTextEdit="1"/>
          </p:cNvSpPr>
          <p:nvPr>
            <p:ph type="sldImg"/>
          </p:nvPr>
        </p:nvSpPr>
        <p:spPr>
          <a:xfrm>
            <a:off x="1112838" y="703263"/>
            <a:ext cx="4632325" cy="3473450"/>
          </a:xfrm>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802.11-15/0945r0</a:t>
            </a:r>
          </a:p>
        </p:txBody>
      </p:sp>
      <p:sp>
        <p:nvSpPr>
          <p:cNvPr id="7171"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endParaRPr lang="en-GB" sz="1400" smtClean="0"/>
          </a:p>
        </p:txBody>
      </p:sp>
      <p:sp>
        <p:nvSpPr>
          <p:cNvPr id="7172"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7173"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FC90757E-C0E7-4B96-A93C-95E1D9823341}" type="slidenum">
              <a:rPr lang="en-GB" smtClean="0"/>
              <a:pPr/>
              <a:t>109</a:t>
            </a:fld>
            <a:endParaRPr lang="en-GB" smtClean="0"/>
          </a:p>
        </p:txBody>
      </p:sp>
      <p:sp>
        <p:nvSpPr>
          <p:cNvPr id="7174" name="Rectangle 2"/>
          <p:cNvSpPr>
            <a:spLocks noGrp="1" noRot="1" noChangeAspect="1" noChangeArrowheads="1" noTextEdit="1"/>
          </p:cNvSpPr>
          <p:nvPr>
            <p:ph type="sldImg"/>
          </p:nvPr>
        </p:nvSpPr>
        <p:spPr>
          <a:xfrm>
            <a:off x="1112838" y="703263"/>
            <a:ext cx="4632325" cy="3473450"/>
          </a:xfrm>
          <a:ln cap="flat"/>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14425" y="703263"/>
            <a:ext cx="4629150" cy="3473450"/>
          </a:xfrm>
          <a:ln/>
        </p:spPr>
      </p:sp>
      <p:sp>
        <p:nvSpPr>
          <p:cNvPr id="5837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55598844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802.11-15/0945r0</a:t>
            </a:r>
          </a:p>
        </p:txBody>
      </p:sp>
      <p:sp>
        <p:nvSpPr>
          <p:cNvPr id="8195"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endParaRPr lang="en-GB" sz="1400" smtClean="0"/>
          </a:p>
        </p:txBody>
      </p:sp>
      <p:sp>
        <p:nvSpPr>
          <p:cNvPr id="8196"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8197"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A7B95730-A268-494D-91A1-2AFF9480B191}" type="slidenum">
              <a:rPr lang="en-GB" smtClean="0"/>
              <a:pPr/>
              <a:t>110</a:t>
            </a:fld>
            <a:endParaRPr lang="en-GB" smtClean="0"/>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13332" y="4416385"/>
            <a:ext cx="5031336" cy="41830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111</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112</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113</a:t>
            </a:fld>
            <a:endParaRPr lang="en-US"/>
          </a:p>
        </p:txBody>
      </p:sp>
    </p:spTree>
    <p:extLst>
      <p:ext uri="{BB962C8B-B14F-4D97-AF65-F5344CB8AC3E}">
        <p14:creationId xmlns:p14="http://schemas.microsoft.com/office/powerpoint/2010/main" val="166526096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114</a:t>
            </a:fld>
            <a:endParaRPr lang="en-US"/>
          </a:p>
        </p:txBody>
      </p:sp>
    </p:spTree>
    <p:extLst>
      <p:ext uri="{BB962C8B-B14F-4D97-AF65-F5344CB8AC3E}">
        <p14:creationId xmlns:p14="http://schemas.microsoft.com/office/powerpoint/2010/main" val="39507695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14425" y="703263"/>
            <a:ext cx="4629150" cy="3473450"/>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xfrm>
            <a:off x="4027492" y="95706"/>
            <a:ext cx="2185983" cy="215444"/>
          </a:xfrm>
          <a:noFill/>
        </p:spPr>
        <p:txBody>
          <a:bodyPr/>
          <a:lstStyle/>
          <a:p>
            <a:r>
              <a:rPr lang="en-US" smtClean="0"/>
              <a:t>doc.: IEEE 802.11-11/0xxxr0</a:t>
            </a:r>
          </a:p>
        </p:txBody>
      </p:sp>
      <p:sp>
        <p:nvSpPr>
          <p:cNvPr id="16389"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639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6391" name="Slide Number Placeholder 6"/>
          <p:cNvSpPr>
            <a:spLocks noGrp="1"/>
          </p:cNvSpPr>
          <p:nvPr>
            <p:ph type="sldNum" sz="quarter" idx="5"/>
          </p:nvPr>
        </p:nvSpPr>
        <p:spPr>
          <a:xfrm>
            <a:off x="3278936" y="9001125"/>
            <a:ext cx="415177" cy="184666"/>
          </a:xfrm>
          <a:noFill/>
        </p:spPr>
        <p:txBody>
          <a:bodyPr/>
          <a:lstStyle/>
          <a:p>
            <a:r>
              <a:rPr lang="en-US" smtClean="0"/>
              <a:t>Page </a:t>
            </a:r>
            <a:fld id="{C0FE0FD1-4DD9-4FB0-9C7C-C209A0639D2E}" type="slidenum">
              <a:rPr lang="en-US" smtClean="0"/>
              <a:pPr/>
              <a:t>115</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14425" y="703263"/>
            <a:ext cx="4629150" cy="3473450"/>
          </a:xfrm>
          <a:ln/>
        </p:spPr>
      </p:sp>
      <p:sp>
        <p:nvSpPr>
          <p:cNvPr id="17411" name="Notes Placeholder 2"/>
          <p:cNvSpPr>
            <a:spLocks noGrp="1"/>
          </p:cNvSpPr>
          <p:nvPr>
            <p:ph type="body" idx="1"/>
          </p:nvPr>
        </p:nvSpPr>
        <p:spPr>
          <a:noFill/>
          <a:ln/>
        </p:spPr>
        <p:txBody>
          <a:bodyPr/>
          <a:lstStyle/>
          <a:p>
            <a:endParaRPr lang="en-US" smtClean="0"/>
          </a:p>
        </p:txBody>
      </p:sp>
      <p:sp>
        <p:nvSpPr>
          <p:cNvPr id="17412" name="Header Placeholder 3"/>
          <p:cNvSpPr>
            <a:spLocks noGrp="1"/>
          </p:cNvSpPr>
          <p:nvPr>
            <p:ph type="hdr" sz="quarter"/>
          </p:nvPr>
        </p:nvSpPr>
        <p:spPr>
          <a:xfrm>
            <a:off x="4027492" y="95706"/>
            <a:ext cx="2185983" cy="215444"/>
          </a:xfrm>
          <a:noFill/>
        </p:spPr>
        <p:txBody>
          <a:bodyPr/>
          <a:lstStyle/>
          <a:p>
            <a:r>
              <a:rPr lang="en-US" smtClean="0"/>
              <a:t>doc.: IEEE 802.11-11/0xxxr0</a:t>
            </a:r>
          </a:p>
        </p:txBody>
      </p:sp>
      <p:sp>
        <p:nvSpPr>
          <p:cNvPr id="17413"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7414"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7415" name="Slide Number Placeholder 6"/>
          <p:cNvSpPr>
            <a:spLocks noGrp="1"/>
          </p:cNvSpPr>
          <p:nvPr>
            <p:ph type="sldNum" sz="quarter" idx="5"/>
          </p:nvPr>
        </p:nvSpPr>
        <p:spPr>
          <a:xfrm>
            <a:off x="3278936" y="9001125"/>
            <a:ext cx="415177" cy="184666"/>
          </a:xfrm>
          <a:noFill/>
        </p:spPr>
        <p:txBody>
          <a:bodyPr/>
          <a:lstStyle/>
          <a:p>
            <a:r>
              <a:rPr lang="en-US" smtClean="0"/>
              <a:t>Page </a:t>
            </a:r>
            <a:fld id="{B3F56AF8-3022-4909-9742-70455232F6CE}" type="slidenum">
              <a:rPr lang="en-US" smtClean="0"/>
              <a:pPr/>
              <a:t>116</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z="1400" smtClean="0"/>
              <a:t>doc.: IEEE 802.11-15/0496r1</a:t>
            </a:r>
          </a:p>
        </p:txBody>
      </p:sp>
      <p:sp>
        <p:nvSpPr>
          <p:cNvPr id="20483" name="Rectangle 3"/>
          <p:cNvSpPr>
            <a:spLocks noGrp="1" noChangeArrowheads="1"/>
          </p:cNvSpPr>
          <p:nvPr>
            <p:ph type="dt" sz="quarter" idx="1"/>
          </p:nvPr>
        </p:nvSpPr>
        <p:spPr>
          <a:xfrm>
            <a:off x="646113" y="95706"/>
            <a:ext cx="753411"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z="1400" smtClean="0"/>
              <a:t>May 2015</a:t>
            </a:r>
          </a:p>
        </p:txBody>
      </p:sp>
      <p:sp>
        <p:nvSpPr>
          <p:cNvPr id="20484" name="Rectangle 6"/>
          <p:cNvSpPr>
            <a:spLocks noGrp="1" noChangeArrowheads="1"/>
          </p:cNvSpPr>
          <p:nvPr>
            <p:ph type="ftr" sz="quarter" idx="4"/>
          </p:nvPr>
        </p:nvSpPr>
        <p:spPr>
          <a:xfrm>
            <a:off x="3451950" y="9001125"/>
            <a:ext cx="276152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457200" defTabSz="933450" eaLnBrk="0" hangingPunct="0">
              <a:defRPr sz="1200">
                <a:solidFill>
                  <a:schemeClr val="tx1"/>
                </a:solidFill>
                <a:latin typeface="Times New Roman" pitchFamily="18" charset="0"/>
                <a:ea typeface="MS PGothic" pitchFamily="34" charset="-128"/>
              </a:defRPr>
            </a:lvl5pPr>
            <a:lvl6pPr marL="9144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1371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18288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22860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lvl="4"/>
            <a:r>
              <a:rPr lang="en-US" altLang="en-US" smtClean="0"/>
              <a:t>Edward Au (Marvell Semiconductor)</a:t>
            </a:r>
          </a:p>
        </p:txBody>
      </p:sp>
      <p:sp>
        <p:nvSpPr>
          <p:cNvPr id="20485"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Page </a:t>
            </a:r>
            <a:fld id="{89E78077-6D02-443F-88FB-74043FF33FDF}" type="slidenum">
              <a:rPr lang="en-US" altLang="en-US" smtClean="0"/>
              <a:pPr/>
              <a:t>117</a:t>
            </a:fld>
            <a:endParaRPr lang="en-US" altLang="en-US" smtClean="0"/>
          </a:p>
        </p:txBody>
      </p:sp>
      <p:sp>
        <p:nvSpPr>
          <p:cNvPr id="20486" name="Rectangle 2"/>
          <p:cNvSpPr>
            <a:spLocks noGrp="1" noRot="1" noChangeAspect="1" noChangeArrowheads="1" noTextEdit="1"/>
          </p:cNvSpPr>
          <p:nvPr>
            <p:ph type="sldImg"/>
          </p:nvPr>
        </p:nvSpPr>
        <p:spPr>
          <a:xfrm>
            <a:off x="1114425" y="703263"/>
            <a:ext cx="4629150" cy="3473450"/>
          </a:xfrm>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p:spPr>
        <p:txBody>
          <a:bodyPr/>
          <a:lstStyle/>
          <a:p>
            <a:pPr>
              <a:defRPr/>
            </a:pPr>
            <a:r>
              <a:rPr lang="en-US" smtClean="0"/>
              <a:t>doc.: IEEE 802.11-11/0xxxr0</a:t>
            </a:r>
          </a:p>
        </p:txBody>
      </p:sp>
      <p:sp>
        <p:nvSpPr>
          <p:cNvPr id="14339" name="Rectangle 3"/>
          <p:cNvSpPr>
            <a:spLocks noGrp="1" noChangeArrowheads="1"/>
          </p:cNvSpPr>
          <p:nvPr>
            <p:ph type="dt" sz="quarter" idx="1"/>
          </p:nvPr>
        </p:nvSpPr>
        <p:spPr>
          <a:xfrm>
            <a:off x="646113" y="95706"/>
            <a:ext cx="1189108" cy="215444"/>
          </a:xfrm>
        </p:spPr>
        <p:txBody>
          <a:bodyPr/>
          <a:lstStyle/>
          <a:p>
            <a:pPr>
              <a:defRPr/>
            </a:pPr>
            <a:r>
              <a:rPr lang="en-US" smtClean="0"/>
              <a:t>November 2011</a:t>
            </a:r>
          </a:p>
        </p:txBody>
      </p:sp>
      <p:sp>
        <p:nvSpPr>
          <p:cNvPr id="14340" name="Rectangle 6"/>
          <p:cNvSpPr>
            <a:spLocks noGrp="1" noChangeArrowheads="1"/>
          </p:cNvSpPr>
          <p:nvPr>
            <p:ph type="ftr" sz="quarter" idx="4"/>
          </p:nvPr>
        </p:nvSpPr>
        <p:spPr>
          <a:xfrm>
            <a:off x="3791465" y="9001125"/>
            <a:ext cx="2422010" cy="184666"/>
          </a:xfrm>
        </p:spPr>
        <p:txBody>
          <a:bodyPr/>
          <a:lstStyle/>
          <a:p>
            <a:pPr lvl="4">
              <a:defRPr/>
            </a:pPr>
            <a:r>
              <a:rPr lang="en-US" smtClean="0"/>
              <a:t>Osama Aboul-Magd (Samsung)</a:t>
            </a:r>
          </a:p>
        </p:txBody>
      </p:sp>
      <p:sp>
        <p:nvSpPr>
          <p:cNvPr id="2150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Page </a:t>
            </a:r>
            <a:fld id="{F7B36D44-8A5D-4EE3-9733-365A2F782409}" type="slidenum">
              <a:rPr lang="en-US" altLang="en-US" smtClean="0"/>
              <a:pPr/>
              <a:t>118</a:t>
            </a:fld>
            <a:endParaRPr lang="en-US" altLang="en-US" smtClean="0"/>
          </a:p>
        </p:txBody>
      </p:sp>
      <p:sp>
        <p:nvSpPr>
          <p:cNvPr id="21510" name="Rectangle 2"/>
          <p:cNvSpPr>
            <a:spLocks noGrp="1" noRot="1" noChangeAspect="1" noChangeArrowheads="1" noTextEdit="1"/>
          </p:cNvSpPr>
          <p:nvPr>
            <p:ph type="sldImg"/>
          </p:nvPr>
        </p:nvSpPr>
        <p:spPr>
          <a:xfrm>
            <a:off x="1114425" y="703263"/>
            <a:ext cx="4629150" cy="3473450"/>
          </a:xfrm>
          <a:ln cap="flat"/>
        </p:spPr>
      </p:sp>
      <p:sp>
        <p:nvSpPr>
          <p:cNvPr id="21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802.11-15/0496r5</a:t>
            </a:r>
            <a:endParaRPr lang="en-US"/>
          </a:p>
        </p:txBody>
      </p:sp>
      <p:sp>
        <p:nvSpPr>
          <p:cNvPr id="5" name="Date Placeholder 4"/>
          <p:cNvSpPr>
            <a:spLocks noGrp="1"/>
          </p:cNvSpPr>
          <p:nvPr>
            <p:ph type="dt" idx="11"/>
          </p:nvPr>
        </p:nvSpPr>
        <p:spPr>
          <a:xfrm>
            <a:off x="646113" y="95706"/>
            <a:ext cx="753411" cy="215444"/>
          </a:xfrm>
        </p:spPr>
        <p:txBody>
          <a:bodyPr/>
          <a:lstStyle/>
          <a:p>
            <a:pPr>
              <a:defRPr/>
            </a:pPr>
            <a:r>
              <a:rPr lang="en-US" smtClean="0"/>
              <a:t>May 2015</a:t>
            </a:r>
            <a:endParaRPr lang="en-US"/>
          </a:p>
        </p:txBody>
      </p:sp>
      <p:sp>
        <p:nvSpPr>
          <p:cNvPr id="6" name="Footer Placeholder 5"/>
          <p:cNvSpPr>
            <a:spLocks noGrp="1"/>
          </p:cNvSpPr>
          <p:nvPr>
            <p:ph type="ftr" sz="quarter" idx="12"/>
          </p:nvPr>
        </p:nvSpPr>
        <p:spPr>
          <a:xfrm>
            <a:off x="3450026" y="9001125"/>
            <a:ext cx="2763449" cy="184666"/>
          </a:xfrm>
        </p:spPr>
        <p:txBody>
          <a:bodyPr/>
          <a:lstStyle/>
          <a:p>
            <a:pPr lvl="4">
              <a:defRPr/>
            </a:pPr>
            <a:r>
              <a:rPr lang="en-US" smtClean="0"/>
              <a:t>Edward Au (Marvell Semiconductor)</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E4B4FB37-4748-4DE7-9C10-B72A62CCCACC}" type="slidenum">
              <a:rPr lang="en-US" smtClean="0"/>
              <a:pPr>
                <a:defRPr/>
              </a:pPr>
              <a:t>119</a:t>
            </a:fld>
            <a:endParaRPr lang="en-US"/>
          </a:p>
        </p:txBody>
      </p:sp>
    </p:spTree>
    <p:extLst>
      <p:ext uri="{BB962C8B-B14F-4D97-AF65-F5344CB8AC3E}">
        <p14:creationId xmlns:p14="http://schemas.microsoft.com/office/powerpoint/2010/main" val="222543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xfrm>
            <a:off x="646113" y="95706"/>
            <a:ext cx="753411" cy="215444"/>
          </a:xfrm>
          <a:noFill/>
        </p:spPr>
        <p:txBody>
          <a:bodyPr/>
          <a:lstStyle/>
          <a:p>
            <a:r>
              <a:rPr lang="en-US" smtClean="0"/>
              <a:t>May 2015</a:t>
            </a:r>
          </a:p>
        </p:txBody>
      </p:sp>
      <p:sp>
        <p:nvSpPr>
          <p:cNvPr id="59395" name="Slide Image Placeholder 1"/>
          <p:cNvSpPr>
            <a:spLocks noGrp="1" noRot="1" noChangeAspect="1" noTextEdit="1"/>
          </p:cNvSpPr>
          <p:nvPr>
            <p:ph type="sldImg"/>
          </p:nvPr>
        </p:nvSpPr>
        <p:spPr>
          <a:xfrm>
            <a:off x="1114425" y="703263"/>
            <a:ext cx="4629150" cy="3473450"/>
          </a:xfrm>
          <a:ln/>
        </p:spPr>
      </p:sp>
      <p:sp>
        <p:nvSpPr>
          <p:cNvPr id="59396" name="Notes Placeholder 2"/>
          <p:cNvSpPr>
            <a:spLocks noGrp="1"/>
          </p:cNvSpPr>
          <p:nvPr>
            <p:ph type="body" idx="1"/>
          </p:nvPr>
        </p:nvSpPr>
        <p:spPr>
          <a:noFill/>
          <a:ln/>
        </p:spPr>
        <p:txBody>
          <a:bodyPr/>
          <a:lstStyle/>
          <a:p>
            <a:endParaRPr lang="en-GB" smtClean="0"/>
          </a:p>
        </p:txBody>
      </p:sp>
      <p:sp>
        <p:nvSpPr>
          <p:cNvPr id="59397" name="Date Placeholder 3"/>
          <p:cNvSpPr txBox="1">
            <a:spLocks noGrp="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9398" name="Footer Placeholder 4"/>
          <p:cNvSpPr>
            <a:spLocks noGrp="1"/>
          </p:cNvSpPr>
          <p:nvPr>
            <p:ph type="ftr" sz="quarter" idx="4"/>
          </p:nvPr>
        </p:nvSpPr>
        <p:spPr>
          <a:xfrm>
            <a:off x="3756586" y="9000621"/>
            <a:ext cx="2456122" cy="184666"/>
          </a:xfrm>
          <a:noFill/>
        </p:spPr>
        <p:txBody>
          <a:bodyPr/>
          <a:lstStyle/>
          <a:p>
            <a:pPr lvl="4"/>
            <a:r>
              <a:rPr lang="en-US" smtClean="0"/>
              <a:t>Peter Ecclesine (Cisco Systems)</a:t>
            </a:r>
          </a:p>
        </p:txBody>
      </p:sp>
      <p:sp>
        <p:nvSpPr>
          <p:cNvPr id="59399" name="Slide Number Placeholder 5"/>
          <p:cNvSpPr>
            <a:spLocks noGrp="1"/>
          </p:cNvSpPr>
          <p:nvPr>
            <p:ph type="sldNum" sz="quarter" idx="5"/>
          </p:nvPr>
        </p:nvSpPr>
        <p:spPr>
          <a:xfrm>
            <a:off x="3278936" y="9001125"/>
            <a:ext cx="415177" cy="184666"/>
          </a:xfrm>
          <a:noFill/>
        </p:spPr>
        <p:txBody>
          <a:bodyPr/>
          <a:lstStyle/>
          <a:p>
            <a:r>
              <a:rPr lang="en-US" smtClean="0"/>
              <a:t>Page </a:t>
            </a:r>
            <a:fld id="{617E4734-E93D-4119-AD53-64F2B1E3BFF1}" type="slidenum">
              <a:rPr lang="en-US" smtClean="0"/>
              <a:pPr/>
              <a:t>12</a:t>
            </a:fld>
            <a:endParaRPr lang="en-US" smtClean="0"/>
          </a:p>
        </p:txBody>
      </p:sp>
    </p:spTree>
    <p:extLst>
      <p:ext uri="{BB962C8B-B14F-4D97-AF65-F5344CB8AC3E}">
        <p14:creationId xmlns:p14="http://schemas.microsoft.com/office/powerpoint/2010/main" val="244189869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14425" y="703263"/>
            <a:ext cx="4629150" cy="347345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5364" name="Header Placeholder 3"/>
          <p:cNvSpPr>
            <a:spLocks noGrp="1"/>
          </p:cNvSpPr>
          <p:nvPr>
            <p:ph type="hdr" sz="quarter"/>
          </p:nvPr>
        </p:nvSpPr>
        <p:spPr>
          <a:xfrm>
            <a:off x="4027492" y="95706"/>
            <a:ext cx="2185983" cy="215444"/>
          </a:xfrm>
        </p:spPr>
        <p:txBody>
          <a:bodyPr/>
          <a:lstStyle/>
          <a:p>
            <a:pPr>
              <a:defRPr/>
            </a:pPr>
            <a:r>
              <a:rPr lang="en-US" smtClean="0"/>
              <a:t>doc.: IEEE 802.11-11/0xxxr0</a:t>
            </a:r>
          </a:p>
        </p:txBody>
      </p:sp>
      <p:sp>
        <p:nvSpPr>
          <p:cNvPr id="15365" name="Date Placeholder 4"/>
          <p:cNvSpPr>
            <a:spLocks noGrp="1"/>
          </p:cNvSpPr>
          <p:nvPr>
            <p:ph type="dt" sz="quarter" idx="1"/>
          </p:nvPr>
        </p:nvSpPr>
        <p:spPr>
          <a:xfrm>
            <a:off x="646113" y="95706"/>
            <a:ext cx="1189108" cy="215444"/>
          </a:xfrm>
        </p:spPr>
        <p:txBody>
          <a:bodyPr/>
          <a:lstStyle/>
          <a:p>
            <a:pPr>
              <a:defRPr/>
            </a:pPr>
            <a:r>
              <a:rPr lang="en-US" smtClean="0"/>
              <a:t>November 2011</a:t>
            </a:r>
          </a:p>
        </p:txBody>
      </p:sp>
      <p:sp>
        <p:nvSpPr>
          <p:cNvPr id="15366" name="Footer Placeholder 5"/>
          <p:cNvSpPr>
            <a:spLocks noGrp="1"/>
          </p:cNvSpPr>
          <p:nvPr>
            <p:ph type="ftr" sz="quarter" idx="4"/>
          </p:nvPr>
        </p:nvSpPr>
        <p:spPr>
          <a:xfrm>
            <a:off x="3791465" y="9001125"/>
            <a:ext cx="2422010" cy="184666"/>
          </a:xfrm>
        </p:spPr>
        <p:txBody>
          <a:bodyPr/>
          <a:lstStyle/>
          <a:p>
            <a:pPr lvl="4">
              <a:defRPr/>
            </a:pPr>
            <a:r>
              <a:rPr lang="en-US" smtClean="0"/>
              <a:t>Osama Aboul-Magd (Samsung)</a:t>
            </a:r>
          </a:p>
        </p:txBody>
      </p:sp>
      <p:sp>
        <p:nvSpPr>
          <p:cNvPr id="22535"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Page </a:t>
            </a:r>
            <a:fld id="{901FE9EF-FBED-4621-B369-0A950C79D58D}" type="slidenum">
              <a:rPr lang="en-US" altLang="en-US" smtClean="0"/>
              <a:pPr/>
              <a:t>120</a:t>
            </a:fld>
            <a:endParaRPr lang="en-US" alt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a:t>doc.: IEEE 802.11-15/0496r1</a:t>
            </a:r>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3559"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Page </a:t>
            </a:r>
            <a:fld id="{F3A0A45F-B8AE-40E0-BAF5-FF5FC57B7FB0}" type="slidenum">
              <a:rPr lang="en-US" altLang="en-US" smtClean="0"/>
              <a:pPr/>
              <a:t>121</a:t>
            </a:fld>
            <a:endParaRPr lang="en-US" alt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14425" y="703263"/>
            <a:ext cx="4629150" cy="3473450"/>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a:t>doc.: IEEE 802.11-15/0496r1</a:t>
            </a:r>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4583"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ea typeface="MS PGothic" pitchFamily="34" charset="-128"/>
              </a:defRPr>
            </a:lvl1pPr>
            <a:lvl2pPr marL="742950" indent="-285750" defTabSz="933450" eaLnBrk="0" hangingPunct="0">
              <a:defRPr sz="1200">
                <a:solidFill>
                  <a:schemeClr val="tx1"/>
                </a:solidFill>
                <a:latin typeface="Times New Roman" pitchFamily="18" charset="0"/>
                <a:ea typeface="MS PGothic" pitchFamily="34" charset="-128"/>
              </a:defRPr>
            </a:lvl2pPr>
            <a:lvl3pPr marL="1143000" indent="-228600" defTabSz="933450" eaLnBrk="0" hangingPunct="0">
              <a:defRPr sz="1200">
                <a:solidFill>
                  <a:schemeClr val="tx1"/>
                </a:solidFill>
                <a:latin typeface="Times New Roman" pitchFamily="18" charset="0"/>
                <a:ea typeface="MS PGothic" pitchFamily="34" charset="-128"/>
              </a:defRPr>
            </a:lvl3pPr>
            <a:lvl4pPr marL="1600200" indent="-228600" defTabSz="933450" eaLnBrk="0" hangingPunct="0">
              <a:defRPr sz="1200">
                <a:solidFill>
                  <a:schemeClr val="tx1"/>
                </a:solidFill>
                <a:latin typeface="Times New Roman" pitchFamily="18" charset="0"/>
                <a:ea typeface="MS PGothic" pitchFamily="34" charset="-128"/>
              </a:defRPr>
            </a:lvl4pPr>
            <a:lvl5pPr marL="2057400" indent="-228600" defTabSz="933450" eaLnBrk="0" hangingPunct="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Page </a:t>
            </a:r>
            <a:fld id="{E76060EA-FDFE-4487-9F78-3171F79BEB09}" type="slidenum">
              <a:rPr lang="en-US" altLang="en-US" smtClean="0"/>
              <a:pPr/>
              <a:t>122</a:t>
            </a:fld>
            <a:endParaRPr lang="en-US" alt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123</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236825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124</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403259824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646863" y="95869"/>
            <a:ext cx="745132" cy="215813"/>
          </a:xfrm>
        </p:spPr>
        <p:txBody>
          <a:bodyPr/>
          <a:lstStyle/>
          <a:p>
            <a:pPr>
              <a:defRPr/>
            </a:pPr>
            <a:r>
              <a:rPr lang="en-US" dirty="0" smtClean="0"/>
              <a:t>July 2015</a:t>
            </a:r>
            <a:endParaRPr lang="en-US" dirty="0"/>
          </a:p>
        </p:txBody>
      </p:sp>
      <p:sp>
        <p:nvSpPr>
          <p:cNvPr id="6" name="Footer Placeholder 5"/>
          <p:cNvSpPr>
            <a:spLocks noGrp="1"/>
          </p:cNvSpPr>
          <p:nvPr>
            <p:ph type="ftr" sz="quarter" idx="12"/>
          </p:nvPr>
        </p:nvSpPr>
        <p:spPr>
          <a:xfrm>
            <a:off x="3320439" y="9001125"/>
            <a:ext cx="2893036" cy="184666"/>
          </a:xfrm>
        </p:spPr>
        <p:txBody>
          <a:bodyPr/>
          <a:lstStyle/>
          <a:p>
            <a:pPr lvl="4">
              <a:defRPr/>
            </a:pPr>
            <a:r>
              <a:rPr lang="en-US" smtClean="0"/>
              <a:t>Donald Eastlake,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125</a:t>
            </a:fld>
            <a:endParaRPr lang="en-US"/>
          </a:p>
        </p:txBody>
      </p:sp>
    </p:spTree>
    <p:extLst>
      <p:ext uri="{BB962C8B-B14F-4D97-AF65-F5344CB8AC3E}">
        <p14:creationId xmlns:p14="http://schemas.microsoft.com/office/powerpoint/2010/main" val="258862504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646863" y="95869"/>
            <a:ext cx="745132" cy="215813"/>
          </a:xfrm>
        </p:spPr>
        <p:txBody>
          <a:bodyPr/>
          <a:lstStyle/>
          <a:p>
            <a:pPr>
              <a:defRPr/>
            </a:pPr>
            <a:r>
              <a:rPr lang="en-US" dirty="0" smtClean="0"/>
              <a:t>July 2015</a:t>
            </a:r>
            <a:endParaRPr lang="en-US" dirty="0"/>
          </a:p>
        </p:txBody>
      </p:sp>
      <p:sp>
        <p:nvSpPr>
          <p:cNvPr id="6" name="Footer Placeholder 5"/>
          <p:cNvSpPr>
            <a:spLocks noGrp="1"/>
          </p:cNvSpPr>
          <p:nvPr>
            <p:ph type="ftr" sz="quarter" idx="12"/>
          </p:nvPr>
        </p:nvSpPr>
        <p:spPr>
          <a:xfrm>
            <a:off x="3320439" y="9001125"/>
            <a:ext cx="2893036" cy="184666"/>
          </a:xfrm>
        </p:spPr>
        <p:txBody>
          <a:bodyPr/>
          <a:lstStyle/>
          <a:p>
            <a:pPr lvl="4">
              <a:defRPr/>
            </a:pPr>
            <a:r>
              <a:rPr lang="en-US" smtClean="0"/>
              <a:t>Donald Eastlake,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126</a:t>
            </a:fld>
            <a:endParaRPr lang="en-US"/>
          </a:p>
        </p:txBody>
      </p:sp>
    </p:spTree>
    <p:extLst>
      <p:ext uri="{BB962C8B-B14F-4D97-AF65-F5344CB8AC3E}">
        <p14:creationId xmlns:p14="http://schemas.microsoft.com/office/powerpoint/2010/main" val="1118443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14425" y="703263"/>
            <a:ext cx="4629150" cy="3473450"/>
          </a:xfrm>
          <a:ln/>
        </p:spPr>
      </p:sp>
      <p:sp>
        <p:nvSpPr>
          <p:cNvPr id="17411" name="Notes Placeholder 2"/>
          <p:cNvSpPr>
            <a:spLocks noGrp="1"/>
          </p:cNvSpPr>
          <p:nvPr>
            <p:ph type="body" idx="1"/>
          </p:nvPr>
        </p:nvSpPr>
        <p:spPr>
          <a:noFill/>
          <a:ln/>
        </p:spPr>
        <p:txBody>
          <a:bodyPr/>
          <a:lstStyle/>
          <a:p>
            <a:endParaRPr lang="en-US" smtClean="0"/>
          </a:p>
        </p:txBody>
      </p:sp>
      <p:sp>
        <p:nvSpPr>
          <p:cNvPr id="17412" name="Header Placeholder 3"/>
          <p:cNvSpPr>
            <a:spLocks noGrp="1"/>
          </p:cNvSpPr>
          <p:nvPr>
            <p:ph type="hdr" sz="quarter"/>
          </p:nvPr>
        </p:nvSpPr>
        <p:spPr>
          <a:xfrm>
            <a:off x="4027492" y="95706"/>
            <a:ext cx="2185983" cy="215444"/>
          </a:xfrm>
          <a:noFill/>
        </p:spPr>
        <p:txBody>
          <a:bodyPr/>
          <a:lstStyle/>
          <a:p>
            <a:r>
              <a:rPr lang="en-US" smtClean="0"/>
              <a:t>doc.: IEEE 802.11-11/0xxxr0</a:t>
            </a:r>
          </a:p>
        </p:txBody>
      </p:sp>
      <p:sp>
        <p:nvSpPr>
          <p:cNvPr id="17413"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7414"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7415" name="Slide Number Placeholder 6"/>
          <p:cNvSpPr>
            <a:spLocks noGrp="1"/>
          </p:cNvSpPr>
          <p:nvPr>
            <p:ph type="sldNum" sz="quarter" idx="5"/>
          </p:nvPr>
        </p:nvSpPr>
        <p:spPr>
          <a:xfrm>
            <a:off x="3278936" y="9001125"/>
            <a:ext cx="415177" cy="184666"/>
          </a:xfrm>
          <a:noFill/>
        </p:spPr>
        <p:txBody>
          <a:bodyPr/>
          <a:lstStyle/>
          <a:p>
            <a:r>
              <a:rPr lang="en-US" smtClean="0"/>
              <a:t>Page </a:t>
            </a:r>
            <a:fld id="{B3F56AF8-3022-4909-9742-70455232F6CE}" type="slidenum">
              <a:rPr lang="en-US" smtClean="0"/>
              <a:pPr/>
              <a:t>127</a:t>
            </a:fld>
            <a:endParaRPr lang="en-US" smtClean="0"/>
          </a:p>
        </p:txBody>
      </p:sp>
    </p:spTree>
    <p:extLst>
      <p:ext uri="{BB962C8B-B14F-4D97-AF65-F5344CB8AC3E}">
        <p14:creationId xmlns:p14="http://schemas.microsoft.com/office/powerpoint/2010/main" val="376810968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xfrm>
            <a:off x="4007743" y="95706"/>
            <a:ext cx="2205732" cy="215444"/>
          </a:xfrm>
        </p:spPr>
        <p:txBody>
          <a:bodyPr/>
          <a:lstStyle/>
          <a:p>
            <a:pPr>
              <a:defRPr/>
            </a:pPr>
            <a:r>
              <a:rPr lang="en-US" smtClean="0"/>
              <a:t>doc.: IEEE 802.19-09/xxxxr0</a:t>
            </a:r>
          </a:p>
        </p:txBody>
      </p:sp>
      <p:sp>
        <p:nvSpPr>
          <p:cNvPr id="15363"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5364"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28676"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C7B547E0-ABC6-0142-8C0C-BBB2D05AE544}" type="slidenum">
              <a:rPr lang="en-US"/>
              <a:pPr/>
              <a:t>128</a:t>
            </a:fld>
            <a:endParaRPr lang="en-US"/>
          </a:p>
        </p:txBody>
      </p:sp>
      <p:sp>
        <p:nvSpPr>
          <p:cNvPr id="28677" name="Rectangle 2"/>
          <p:cNvSpPr>
            <a:spLocks noGrp="1" noRot="1" noChangeAspect="1" noChangeArrowheads="1" noTextEdit="1"/>
          </p:cNvSpPr>
          <p:nvPr>
            <p:ph type="sldImg"/>
          </p:nvPr>
        </p:nvSpPr>
        <p:spPr>
          <a:xfrm>
            <a:off x="1114425" y="703263"/>
            <a:ext cx="4629150" cy="3473450"/>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extLst>
      <p:ext uri="{BB962C8B-B14F-4D97-AF65-F5344CB8AC3E}">
        <p14:creationId xmlns:p14="http://schemas.microsoft.com/office/powerpoint/2010/main" val="235508316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129</a:t>
            </a:fld>
            <a:endParaRPr lang="en-US"/>
          </a:p>
        </p:txBody>
      </p:sp>
    </p:spTree>
    <p:extLst>
      <p:ext uri="{BB962C8B-B14F-4D97-AF65-F5344CB8AC3E}">
        <p14:creationId xmlns:p14="http://schemas.microsoft.com/office/powerpoint/2010/main" val="1496399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2009</a:t>
            </a:r>
          </a:p>
        </p:txBody>
      </p:sp>
      <p:sp>
        <p:nvSpPr>
          <p:cNvPr id="61443" name="Slide Image Placeholder 1"/>
          <p:cNvSpPr>
            <a:spLocks noGrp="1" noRot="1" noChangeAspect="1" noTextEdit="1"/>
          </p:cNvSpPr>
          <p:nvPr>
            <p:ph type="sldImg"/>
          </p:nvPr>
        </p:nvSpPr>
        <p:spPr>
          <a:xfrm>
            <a:off x="1114425" y="701675"/>
            <a:ext cx="4630738" cy="3475038"/>
          </a:xfrm>
          <a:ln/>
        </p:spPr>
      </p:sp>
      <p:sp>
        <p:nvSpPr>
          <p:cNvPr id="61444" name="Notes Placeholder 2"/>
          <p:cNvSpPr>
            <a:spLocks noGrp="1"/>
          </p:cNvSpPr>
          <p:nvPr>
            <p:ph type="body" idx="1"/>
          </p:nvPr>
        </p:nvSpPr>
        <p:spPr>
          <a:noFill/>
          <a:ln/>
        </p:spPr>
        <p:txBody>
          <a:bodyPr lIns="93646" tIns="46030" rIns="93646" bIns="46030"/>
          <a:lstStyle/>
          <a:p>
            <a:endParaRPr lang="en-GB" smtClean="0"/>
          </a:p>
        </p:txBody>
      </p:sp>
      <p:sp>
        <p:nvSpPr>
          <p:cNvPr id="61445" name="Date Placeholder 3"/>
          <p:cNvSpPr txBox="1">
            <a:spLocks noGrp="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61446" name="Footer Placeholder 4"/>
          <p:cNvSpPr txBox="1">
            <a:spLocks noGrp="1"/>
          </p:cNvSpPr>
          <p:nvPr/>
        </p:nvSpPr>
        <p:spPr bwMode="auto">
          <a:xfrm>
            <a:off x="1630492" y="9000621"/>
            <a:ext cx="4582216" cy="369332"/>
          </a:xfrm>
          <a:prstGeom prst="rect">
            <a:avLst/>
          </a:prstGeom>
          <a:noFill/>
          <a:ln w="9525">
            <a:noFill/>
            <a:miter lim="800000"/>
            <a:headEnd/>
            <a:tailEnd/>
          </a:ln>
        </p:spPr>
        <p:txBody>
          <a:bodyPr wrap="none" lIns="0" tIns="0" rIns="0" bIns="0">
            <a:spAutoFit/>
          </a:bodyPr>
          <a:lstStyle/>
          <a:p>
            <a:pPr marL="457200" lvl="4" algn="r" defTabSz="933450"/>
            <a:r>
              <a:rPr lang="en-US"/>
              <a:t>Peter Ecclesine (Cisco Systems)</a:t>
            </a:r>
          </a:p>
        </p:txBody>
      </p:sp>
      <p:sp>
        <p:nvSpPr>
          <p:cNvPr id="61447" name="Slide Number Placeholder 5"/>
          <p:cNvSpPr txBox="1">
            <a:spLocks noGrp="1"/>
          </p:cNvSpPr>
          <p:nvPr/>
        </p:nvSpPr>
        <p:spPr bwMode="auto">
          <a:xfrm>
            <a:off x="2831924" y="9000621"/>
            <a:ext cx="862416" cy="369332"/>
          </a:xfrm>
          <a:prstGeom prst="rect">
            <a:avLst/>
          </a:prstGeom>
          <a:noFill/>
          <a:ln w="9525">
            <a:noFill/>
            <a:miter lim="800000"/>
            <a:headEnd/>
            <a:tailEnd/>
          </a:ln>
        </p:spPr>
        <p:txBody>
          <a:bodyPr wrap="none" lIns="0" tIns="0" rIns="0" bIns="0">
            <a:spAutoFit/>
          </a:bodyPr>
          <a:lstStyle/>
          <a:p>
            <a:pPr algn="r" defTabSz="933450"/>
            <a:r>
              <a:rPr lang="en-US"/>
              <a:t>Page </a:t>
            </a:r>
            <a:fld id="{21B25F91-49BD-4174-ABE5-DAB1B1B7A3E6}" type="slidenum">
              <a:rPr lang="en-US"/>
              <a:pPr algn="r" defTabSz="933450"/>
              <a:t>13</a:t>
            </a:fld>
            <a:endParaRPr lang="en-US"/>
          </a:p>
        </p:txBody>
      </p:sp>
    </p:spTree>
    <p:extLst>
      <p:ext uri="{BB962C8B-B14F-4D97-AF65-F5344CB8AC3E}">
        <p14:creationId xmlns:p14="http://schemas.microsoft.com/office/powerpoint/2010/main" val="266354508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130</a:t>
            </a:fld>
            <a:endParaRPr lang="en-US"/>
          </a:p>
        </p:txBody>
      </p:sp>
    </p:spTree>
    <p:extLst>
      <p:ext uri="{BB962C8B-B14F-4D97-AF65-F5344CB8AC3E}">
        <p14:creationId xmlns:p14="http://schemas.microsoft.com/office/powerpoint/2010/main" val="132842515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131</a:t>
            </a:fld>
            <a:endParaRPr lang="en-US"/>
          </a:p>
        </p:txBody>
      </p:sp>
    </p:spTree>
    <p:extLst>
      <p:ext uri="{BB962C8B-B14F-4D97-AF65-F5344CB8AC3E}">
        <p14:creationId xmlns:p14="http://schemas.microsoft.com/office/powerpoint/2010/main" val="78849333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132</a:t>
            </a:fld>
            <a:endParaRPr lang="en-US"/>
          </a:p>
        </p:txBody>
      </p:sp>
    </p:spTree>
    <p:extLst>
      <p:ext uri="{BB962C8B-B14F-4D97-AF65-F5344CB8AC3E}">
        <p14:creationId xmlns:p14="http://schemas.microsoft.com/office/powerpoint/2010/main" val="173463737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133</a:t>
            </a:fld>
            <a:endParaRPr lang="en-US"/>
          </a:p>
        </p:txBody>
      </p:sp>
    </p:spTree>
    <p:extLst>
      <p:ext uri="{BB962C8B-B14F-4D97-AF65-F5344CB8AC3E}">
        <p14:creationId xmlns:p14="http://schemas.microsoft.com/office/powerpoint/2010/main" val="94937745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134</a:t>
            </a:fld>
            <a:endParaRPr lang="en-US"/>
          </a:p>
        </p:txBody>
      </p:sp>
    </p:spTree>
    <p:extLst>
      <p:ext uri="{BB962C8B-B14F-4D97-AF65-F5344CB8AC3E}">
        <p14:creationId xmlns:p14="http://schemas.microsoft.com/office/powerpoint/2010/main" val="129915240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135</a:t>
            </a:fld>
            <a:endParaRPr lang="en-US"/>
          </a:p>
        </p:txBody>
      </p:sp>
    </p:spTree>
    <p:extLst>
      <p:ext uri="{BB962C8B-B14F-4D97-AF65-F5344CB8AC3E}">
        <p14:creationId xmlns:p14="http://schemas.microsoft.com/office/powerpoint/2010/main" val="263744941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17617" y="95706"/>
            <a:ext cx="2195858" cy="215444"/>
          </a:xfrm>
          <a:noFill/>
        </p:spPr>
        <p:txBody>
          <a:bodyPr/>
          <a:lstStyle/>
          <a:p>
            <a:r>
              <a:rPr lang="en-GB" smtClean="0"/>
              <a:t>doc.: IEEE 802.11-10/0673r0</a:t>
            </a:r>
          </a:p>
        </p:txBody>
      </p:sp>
      <p:sp>
        <p:nvSpPr>
          <p:cNvPr id="11267" name="Rectangle 3"/>
          <p:cNvSpPr>
            <a:spLocks noGrp="1" noChangeArrowheads="1"/>
          </p:cNvSpPr>
          <p:nvPr>
            <p:ph type="dt" sz="quarter" idx="1"/>
          </p:nvPr>
        </p:nvSpPr>
        <p:spPr>
          <a:xfrm>
            <a:off x="647345" y="99161"/>
            <a:ext cx="732573" cy="215444"/>
          </a:xfrm>
          <a:noFill/>
        </p:spPr>
        <p:txBody>
          <a:bodyPr/>
          <a:lstStyle/>
          <a:p>
            <a:r>
              <a:rPr lang="en-US" dirty="0" smtClean="0"/>
              <a:t>July 2010</a:t>
            </a:r>
            <a:endParaRPr lang="en-GB" dirty="0" smtClean="0"/>
          </a:p>
        </p:txBody>
      </p:sp>
      <p:sp>
        <p:nvSpPr>
          <p:cNvPr id="11268" name="Rectangle 6"/>
          <p:cNvSpPr>
            <a:spLocks noGrp="1" noChangeArrowheads="1"/>
          </p:cNvSpPr>
          <p:nvPr>
            <p:ph type="ftr" sz="quarter" idx="4"/>
          </p:nvPr>
        </p:nvSpPr>
        <p:spPr>
          <a:xfrm>
            <a:off x="4403364" y="9001125"/>
            <a:ext cx="1810111" cy="184666"/>
          </a:xfrm>
          <a:noFill/>
        </p:spPr>
        <p:txBody>
          <a:bodyPr/>
          <a:lstStyle/>
          <a:p>
            <a:pPr lvl="4"/>
            <a:r>
              <a:rPr lang="en-GB" smtClean="0"/>
              <a:t>Andrew Myles, Cisco</a:t>
            </a:r>
          </a:p>
        </p:txBody>
      </p:sp>
      <p:sp>
        <p:nvSpPr>
          <p:cNvPr id="11269" name="Rectangle 7"/>
          <p:cNvSpPr>
            <a:spLocks noGrp="1" noChangeArrowheads="1"/>
          </p:cNvSpPr>
          <p:nvPr>
            <p:ph type="sldNum" sz="quarter" idx="5"/>
          </p:nvPr>
        </p:nvSpPr>
        <p:spPr>
          <a:xfrm>
            <a:off x="3278936" y="9001125"/>
            <a:ext cx="415177" cy="184666"/>
          </a:xfrm>
          <a:noFill/>
        </p:spPr>
        <p:txBody>
          <a:bodyPr/>
          <a:lstStyle/>
          <a:p>
            <a:r>
              <a:rPr lang="en-GB" smtClean="0"/>
              <a:t>Page </a:t>
            </a:r>
            <a:fld id="{7F3AA8F3-0F4A-45BA-A64F-0DDB9B568E98}" type="slidenum">
              <a:rPr lang="en-GB" smtClean="0"/>
              <a:pPr/>
              <a:t>136</a:t>
            </a:fld>
            <a:endParaRPr lang="en-GB" smtClean="0"/>
          </a:p>
        </p:txBody>
      </p:sp>
      <p:sp>
        <p:nvSpPr>
          <p:cNvPr id="11270" name="Rectangle 2"/>
          <p:cNvSpPr>
            <a:spLocks noGrp="1" noRot="1" noChangeAspect="1" noChangeArrowheads="1" noTextEdit="1"/>
          </p:cNvSpPr>
          <p:nvPr>
            <p:ph type="sldImg"/>
          </p:nvPr>
        </p:nvSpPr>
        <p:spPr>
          <a:xfrm>
            <a:off x="1112838" y="703263"/>
            <a:ext cx="4632325" cy="3473450"/>
          </a:xfrm>
          <a:ln/>
        </p:spPr>
      </p:sp>
      <p:sp>
        <p:nvSpPr>
          <p:cNvPr id="112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1027014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137</a:t>
            </a:fld>
            <a:endParaRPr lang="en-US"/>
          </a:p>
        </p:txBody>
      </p:sp>
    </p:spTree>
    <p:extLst>
      <p:ext uri="{BB962C8B-B14F-4D97-AF65-F5344CB8AC3E}">
        <p14:creationId xmlns:p14="http://schemas.microsoft.com/office/powerpoint/2010/main" val="420334380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138</a:t>
            </a:fld>
            <a:endParaRPr lang="en-US"/>
          </a:p>
        </p:txBody>
      </p:sp>
    </p:spTree>
    <p:extLst>
      <p:ext uri="{BB962C8B-B14F-4D97-AF65-F5344CB8AC3E}">
        <p14:creationId xmlns:p14="http://schemas.microsoft.com/office/powerpoint/2010/main" val="349140713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139</a:t>
            </a:fld>
            <a:endParaRPr lang="en-US"/>
          </a:p>
        </p:txBody>
      </p:sp>
    </p:spTree>
    <p:extLst>
      <p:ext uri="{BB962C8B-B14F-4D97-AF65-F5344CB8AC3E}">
        <p14:creationId xmlns:p14="http://schemas.microsoft.com/office/powerpoint/2010/main" val="2101829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a:t>
            </a:fld>
            <a:endParaRPr lang="en-US"/>
          </a:p>
        </p:txBody>
      </p:sp>
    </p:spTree>
    <p:extLst>
      <p:ext uri="{BB962C8B-B14F-4D97-AF65-F5344CB8AC3E}">
        <p14:creationId xmlns:p14="http://schemas.microsoft.com/office/powerpoint/2010/main" val="351159074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a:t>doc.: IEEE 802.11-yy/xxxxr0</a:t>
            </a:r>
          </a:p>
        </p:txBody>
      </p:sp>
      <p:sp>
        <p:nvSpPr>
          <p:cNvPr id="5" name="Rectangle 3"/>
          <p:cNvSpPr>
            <a:spLocks noGrp="1" noChangeArrowheads="1"/>
          </p:cNvSpPr>
          <p:nvPr>
            <p:ph type="dt"/>
          </p:nvPr>
        </p:nvSpPr>
        <p:spPr>
          <a:xfrm>
            <a:off x="646113" y="95706"/>
            <a:ext cx="916020" cy="215444"/>
          </a:xfrm>
          <a:ln/>
        </p:spPr>
        <p:txBody>
          <a:bodyPr/>
          <a:lstStyle/>
          <a:p>
            <a:r>
              <a:rPr lang="en-US"/>
              <a:t>Month Year</a:t>
            </a:r>
          </a:p>
        </p:txBody>
      </p:sp>
      <p:sp>
        <p:nvSpPr>
          <p:cNvPr id="6" name="Rectangle 6"/>
          <p:cNvSpPr>
            <a:spLocks noGrp="1" noChangeArrowheads="1"/>
          </p:cNvSpPr>
          <p:nvPr>
            <p:ph type="ftr"/>
          </p:nvPr>
        </p:nvSpPr>
        <p:spPr>
          <a:xfrm>
            <a:off x="5287963" y="9001125"/>
            <a:ext cx="3473708" cy="369332"/>
          </a:xfrm>
          <a:ln/>
        </p:spPr>
        <p:txBody>
          <a:bodyPr/>
          <a:lstStyle/>
          <a:p>
            <a:r>
              <a:rPr lang="en-US"/>
              <a:t>John Doe, Some Company</a:t>
            </a:r>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465D53FD-DB5F-4815-BF01-6488A8FBD189}" type="slidenum">
              <a:rPr lang="en-US"/>
              <a:pPr/>
              <a:t>140</a:t>
            </a:fld>
            <a:endParaRPr lang="en-US"/>
          </a:p>
        </p:txBody>
      </p:sp>
      <p:sp>
        <p:nvSpPr>
          <p:cNvPr id="12289"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141</a:t>
            </a:fld>
            <a:endParaRPr lang="en-US"/>
          </a:p>
        </p:txBody>
      </p:sp>
    </p:spTree>
    <p:extLst>
      <p:ext uri="{BB962C8B-B14F-4D97-AF65-F5344CB8AC3E}">
        <p14:creationId xmlns:p14="http://schemas.microsoft.com/office/powerpoint/2010/main" val="337624685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142</a:t>
            </a:fld>
            <a:endParaRPr lang="en-US"/>
          </a:p>
        </p:txBody>
      </p:sp>
    </p:spTree>
    <p:extLst>
      <p:ext uri="{BB962C8B-B14F-4D97-AF65-F5344CB8AC3E}">
        <p14:creationId xmlns:p14="http://schemas.microsoft.com/office/powerpoint/2010/main" val="147147054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143</a:t>
            </a:fld>
            <a:endParaRPr lang="en-US"/>
          </a:p>
        </p:txBody>
      </p:sp>
    </p:spTree>
    <p:extLst>
      <p:ext uri="{BB962C8B-B14F-4D97-AF65-F5344CB8AC3E}">
        <p14:creationId xmlns:p14="http://schemas.microsoft.com/office/powerpoint/2010/main" val="139018863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144</a:t>
            </a:fld>
            <a:endParaRPr lang="en-US"/>
          </a:p>
        </p:txBody>
      </p:sp>
    </p:spTree>
    <p:extLst>
      <p:ext uri="{BB962C8B-B14F-4D97-AF65-F5344CB8AC3E}">
        <p14:creationId xmlns:p14="http://schemas.microsoft.com/office/powerpoint/2010/main" val="183822877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145</a:t>
            </a:fld>
            <a:endParaRPr lang="en-US"/>
          </a:p>
        </p:txBody>
      </p:sp>
    </p:spTree>
    <p:extLst>
      <p:ext uri="{BB962C8B-B14F-4D97-AF65-F5344CB8AC3E}">
        <p14:creationId xmlns:p14="http://schemas.microsoft.com/office/powerpoint/2010/main" val="380770205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146</a:t>
            </a:fld>
            <a:endParaRPr lang="en-US"/>
          </a:p>
        </p:txBody>
      </p:sp>
    </p:spTree>
    <p:extLst>
      <p:ext uri="{BB962C8B-B14F-4D97-AF65-F5344CB8AC3E}">
        <p14:creationId xmlns:p14="http://schemas.microsoft.com/office/powerpoint/2010/main" val="192213713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147</a:t>
            </a:fld>
            <a:endParaRPr lang="en-US"/>
          </a:p>
        </p:txBody>
      </p:sp>
    </p:spTree>
    <p:extLst>
      <p:ext uri="{BB962C8B-B14F-4D97-AF65-F5344CB8AC3E}">
        <p14:creationId xmlns:p14="http://schemas.microsoft.com/office/powerpoint/2010/main" val="280661652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148</a:t>
            </a:fld>
            <a:endParaRPr lang="en-US"/>
          </a:p>
        </p:txBody>
      </p:sp>
    </p:spTree>
    <p:extLst>
      <p:ext uri="{BB962C8B-B14F-4D97-AF65-F5344CB8AC3E}">
        <p14:creationId xmlns:p14="http://schemas.microsoft.com/office/powerpoint/2010/main" val="366064236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149</a:t>
            </a:fld>
            <a:endParaRPr lang="en-US"/>
          </a:p>
        </p:txBody>
      </p:sp>
    </p:spTree>
    <p:extLst>
      <p:ext uri="{BB962C8B-B14F-4D97-AF65-F5344CB8AC3E}">
        <p14:creationId xmlns:p14="http://schemas.microsoft.com/office/powerpoint/2010/main" val="780178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p>
            <a:r>
              <a:rPr lang="en-US" smtClean="0"/>
              <a:t>doc.: IEEE 802.11-09/0840r0</a:t>
            </a:r>
          </a:p>
        </p:txBody>
      </p:sp>
      <p:sp>
        <p:nvSpPr>
          <p:cNvPr id="19459" name="Rectangle 3"/>
          <p:cNvSpPr>
            <a:spLocks noGrp="1" noChangeArrowheads="1"/>
          </p:cNvSpPr>
          <p:nvPr>
            <p:ph type="dt" sz="quarter" idx="1"/>
          </p:nvPr>
        </p:nvSpPr>
        <p:spPr>
          <a:xfrm>
            <a:off x="646113" y="95706"/>
            <a:ext cx="732573" cy="215444"/>
          </a:xfrm>
          <a:noFill/>
        </p:spPr>
        <p:txBody>
          <a:bodyPr/>
          <a:lstStyle/>
          <a:p>
            <a:r>
              <a:rPr lang="en-US" smtClean="0"/>
              <a:t>July 2009</a:t>
            </a:r>
          </a:p>
        </p:txBody>
      </p:sp>
      <p:sp>
        <p:nvSpPr>
          <p:cNvPr id="19460" name="Rectangle 6"/>
          <p:cNvSpPr>
            <a:spLocks noGrp="1" noChangeArrowheads="1"/>
          </p:cNvSpPr>
          <p:nvPr>
            <p:ph type="ftr" sz="quarter" idx="4"/>
          </p:nvPr>
        </p:nvSpPr>
        <p:spPr>
          <a:xfrm>
            <a:off x="3472981" y="9001125"/>
            <a:ext cx="2740494" cy="184666"/>
          </a:xfrm>
          <a:noFill/>
        </p:spPr>
        <p:txBody>
          <a:bodyPr/>
          <a:lstStyle/>
          <a:p>
            <a:pPr lvl="4"/>
            <a:r>
              <a:rPr lang="en-US" smtClean="0"/>
              <a:t>David Bagby, Calypso Ventures, Inc.</a:t>
            </a:r>
          </a:p>
        </p:txBody>
      </p:sp>
      <p:sp>
        <p:nvSpPr>
          <p:cNvPr id="19461" name="Rectangle 7"/>
          <p:cNvSpPr>
            <a:spLocks noGrp="1" noChangeArrowheads="1"/>
          </p:cNvSpPr>
          <p:nvPr>
            <p:ph type="sldNum" sz="quarter" idx="5"/>
          </p:nvPr>
        </p:nvSpPr>
        <p:spPr>
          <a:xfrm>
            <a:off x="3278936" y="9001125"/>
            <a:ext cx="415177" cy="184666"/>
          </a:xfrm>
          <a:noFill/>
        </p:spPr>
        <p:txBody>
          <a:bodyPr/>
          <a:lstStyle/>
          <a:p>
            <a:r>
              <a:rPr lang="en-US" smtClean="0"/>
              <a:t>Page </a:t>
            </a:r>
            <a:fld id="{7441BA8B-EA44-4BCB-8894-4A698C9D9ECD}" type="slidenum">
              <a:rPr lang="en-US" smtClean="0"/>
              <a:pPr/>
              <a:t>15</a:t>
            </a:fld>
            <a:endParaRPr lang="en-US" smtClean="0"/>
          </a:p>
        </p:txBody>
      </p:sp>
      <p:sp>
        <p:nvSpPr>
          <p:cNvPr id="19462" name="Rectangle 2"/>
          <p:cNvSpPr>
            <a:spLocks noGrp="1" noRot="1" noChangeAspect="1" noChangeArrowheads="1" noTextEdit="1"/>
          </p:cNvSpPr>
          <p:nvPr>
            <p:ph type="sldImg"/>
          </p:nvPr>
        </p:nvSpPr>
        <p:spPr>
          <a:xfrm>
            <a:off x="1114425" y="703263"/>
            <a:ext cx="4629150" cy="3473450"/>
          </a:xfrm>
          <a:ln/>
        </p:spPr>
      </p:sp>
      <p:sp>
        <p:nvSpPr>
          <p:cNvPr id="194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693993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150</a:t>
            </a:fld>
            <a:endParaRPr lang="en-US"/>
          </a:p>
        </p:txBody>
      </p:sp>
    </p:spTree>
    <p:extLst>
      <p:ext uri="{BB962C8B-B14F-4D97-AF65-F5344CB8AC3E}">
        <p14:creationId xmlns:p14="http://schemas.microsoft.com/office/powerpoint/2010/main" val="99767844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151</a:t>
            </a:fld>
            <a:endParaRPr lang="en-US"/>
          </a:p>
        </p:txBody>
      </p:sp>
    </p:spTree>
    <p:extLst>
      <p:ext uri="{BB962C8B-B14F-4D97-AF65-F5344CB8AC3E}">
        <p14:creationId xmlns:p14="http://schemas.microsoft.com/office/powerpoint/2010/main" val="356236590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152</a:t>
            </a:fld>
            <a:endParaRPr lang="en-US"/>
          </a:p>
        </p:txBody>
      </p:sp>
    </p:spTree>
    <p:extLst>
      <p:ext uri="{BB962C8B-B14F-4D97-AF65-F5344CB8AC3E}">
        <p14:creationId xmlns:p14="http://schemas.microsoft.com/office/powerpoint/2010/main" val="275347055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153</a:t>
            </a:fld>
            <a:endParaRPr lang="en-US"/>
          </a:p>
        </p:txBody>
      </p:sp>
    </p:spTree>
    <p:extLst>
      <p:ext uri="{BB962C8B-B14F-4D97-AF65-F5344CB8AC3E}">
        <p14:creationId xmlns:p14="http://schemas.microsoft.com/office/powerpoint/2010/main" val="94747182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154</a:t>
            </a:fld>
            <a:endParaRPr lang="en-US"/>
          </a:p>
        </p:txBody>
      </p:sp>
    </p:spTree>
    <p:extLst>
      <p:ext uri="{BB962C8B-B14F-4D97-AF65-F5344CB8AC3E}">
        <p14:creationId xmlns:p14="http://schemas.microsoft.com/office/powerpoint/2010/main" val="12013814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155</a:t>
            </a:fld>
            <a:endParaRPr lang="en-US"/>
          </a:p>
        </p:txBody>
      </p:sp>
    </p:spTree>
    <p:extLst>
      <p:ext uri="{BB962C8B-B14F-4D97-AF65-F5344CB8AC3E}">
        <p14:creationId xmlns:p14="http://schemas.microsoft.com/office/powerpoint/2010/main" val="113857795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802.11-15/0749r0</a:t>
            </a:r>
          </a:p>
        </p:txBody>
      </p:sp>
      <p:sp>
        <p:nvSpPr>
          <p:cNvPr id="23555" name="Rectangle 3"/>
          <p:cNvSpPr>
            <a:spLocks noGrp="1" noChangeArrowheads="1"/>
          </p:cNvSpPr>
          <p:nvPr>
            <p:ph type="dt" sz="quarter" idx="1"/>
          </p:nvPr>
        </p:nvSpPr>
        <p:spPr>
          <a:xfrm>
            <a:off x="646113" y="95706"/>
            <a:ext cx="73257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p>
        </p:txBody>
      </p:sp>
      <p:sp>
        <p:nvSpPr>
          <p:cNvPr id="23556"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3557"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59DFE69E-7B67-423D-89E4-C946A1808069}" type="slidenum">
              <a:rPr lang="en-US" smtClean="0"/>
              <a:pPr/>
              <a:t>156</a:t>
            </a:fld>
            <a:endParaRPr lang="en-US" smtClean="0"/>
          </a:p>
        </p:txBody>
      </p:sp>
      <p:sp>
        <p:nvSpPr>
          <p:cNvPr id="23558" name="Rectangle 2"/>
          <p:cNvSpPr>
            <a:spLocks noGrp="1" noRot="1" noChangeAspect="1" noChangeArrowheads="1" noTextEdit="1"/>
          </p:cNvSpPr>
          <p:nvPr>
            <p:ph type="sldImg"/>
          </p:nvPr>
        </p:nvSpPr>
        <p:spPr>
          <a:xfrm>
            <a:off x="1114425" y="703263"/>
            <a:ext cx="4629150" cy="3473450"/>
          </a:xfrm>
          <a:ln/>
        </p:spPr>
      </p:sp>
      <p:sp>
        <p:nvSpPr>
          <p:cNvPr id="235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802.11-15/0749r0</a:t>
            </a:r>
          </a:p>
        </p:txBody>
      </p:sp>
      <p:sp>
        <p:nvSpPr>
          <p:cNvPr id="24579" name="Rectangle 3"/>
          <p:cNvSpPr>
            <a:spLocks noGrp="1" noChangeArrowheads="1"/>
          </p:cNvSpPr>
          <p:nvPr>
            <p:ph type="dt" sz="quarter" idx="1"/>
          </p:nvPr>
        </p:nvSpPr>
        <p:spPr>
          <a:xfrm>
            <a:off x="646113" y="95706"/>
            <a:ext cx="73257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p>
        </p:txBody>
      </p:sp>
      <p:sp>
        <p:nvSpPr>
          <p:cNvPr id="24580"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4581"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C2B2D208-67FA-4E74-9755-1AF3509BEB51}" type="slidenum">
              <a:rPr lang="en-US" smtClean="0"/>
              <a:pPr/>
              <a:t>157</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802.11-15/0749r0</a:t>
            </a:r>
          </a:p>
        </p:txBody>
      </p:sp>
      <p:sp>
        <p:nvSpPr>
          <p:cNvPr id="26627" name="Rectangle 3"/>
          <p:cNvSpPr>
            <a:spLocks noGrp="1" noChangeArrowheads="1"/>
          </p:cNvSpPr>
          <p:nvPr>
            <p:ph type="dt" sz="quarter" idx="1"/>
          </p:nvPr>
        </p:nvSpPr>
        <p:spPr>
          <a:xfrm>
            <a:off x="646113" y="95706"/>
            <a:ext cx="73257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158</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802.11-15/0749r0</a:t>
            </a:r>
          </a:p>
        </p:txBody>
      </p:sp>
      <p:sp>
        <p:nvSpPr>
          <p:cNvPr id="41987" name="Rectangle 3"/>
          <p:cNvSpPr>
            <a:spLocks noGrp="1" noChangeArrowheads="1"/>
          </p:cNvSpPr>
          <p:nvPr>
            <p:ph type="dt" sz="quarter" idx="1"/>
          </p:nvPr>
        </p:nvSpPr>
        <p:spPr>
          <a:xfrm>
            <a:off x="646113" y="95706"/>
            <a:ext cx="73257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p>
        </p:txBody>
      </p:sp>
      <p:sp>
        <p:nvSpPr>
          <p:cNvPr id="4198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159</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17617" y="95706"/>
            <a:ext cx="2195858" cy="215444"/>
          </a:xfrm>
          <a:noFill/>
        </p:spPr>
        <p:txBody>
          <a:bodyPr/>
          <a:lstStyle/>
          <a:p>
            <a:r>
              <a:rPr lang="en-US" smtClean="0"/>
              <a:t>doc.: IEEE 802.11-08/1455r0</a:t>
            </a:r>
          </a:p>
        </p:txBody>
      </p:sp>
      <p:sp>
        <p:nvSpPr>
          <p:cNvPr id="20483" name="Rectangle 3"/>
          <p:cNvSpPr>
            <a:spLocks noGrp="1" noChangeArrowheads="1"/>
          </p:cNvSpPr>
          <p:nvPr>
            <p:ph type="dt" sz="quarter" idx="1"/>
          </p:nvPr>
        </p:nvSpPr>
        <p:spPr>
          <a:xfrm>
            <a:off x="646113" y="95706"/>
            <a:ext cx="682879" cy="215444"/>
          </a:xfrm>
          <a:noFill/>
        </p:spPr>
        <p:txBody>
          <a:bodyPr/>
          <a:lstStyle/>
          <a:p>
            <a:r>
              <a:rPr lang="en-US" smtClean="0"/>
              <a:t>Jan 2009</a:t>
            </a:r>
          </a:p>
        </p:txBody>
      </p:sp>
      <p:sp>
        <p:nvSpPr>
          <p:cNvPr id="20484" name="Rectangle 6"/>
          <p:cNvSpPr>
            <a:spLocks noGrp="1" noChangeArrowheads="1"/>
          </p:cNvSpPr>
          <p:nvPr>
            <p:ph type="ftr" sz="quarter" idx="4"/>
          </p:nvPr>
        </p:nvSpPr>
        <p:spPr>
          <a:xfrm>
            <a:off x="3472981" y="9001125"/>
            <a:ext cx="2740494" cy="184666"/>
          </a:xfrm>
          <a:noFill/>
        </p:spPr>
        <p:txBody>
          <a:bodyPr/>
          <a:lstStyle/>
          <a:p>
            <a:pPr lvl="4"/>
            <a:r>
              <a:rPr lang="en-US" smtClean="0"/>
              <a:t>David Bagby, Calypso Ventures, Inc.</a:t>
            </a:r>
          </a:p>
        </p:txBody>
      </p:sp>
      <p:sp>
        <p:nvSpPr>
          <p:cNvPr id="20485" name="Rectangle 7"/>
          <p:cNvSpPr>
            <a:spLocks noGrp="1" noChangeArrowheads="1"/>
          </p:cNvSpPr>
          <p:nvPr>
            <p:ph type="sldNum" sz="quarter" idx="5"/>
          </p:nvPr>
        </p:nvSpPr>
        <p:spPr>
          <a:xfrm>
            <a:off x="3278936" y="9001125"/>
            <a:ext cx="415177" cy="184666"/>
          </a:xfrm>
          <a:noFill/>
        </p:spPr>
        <p:txBody>
          <a:bodyPr/>
          <a:lstStyle/>
          <a:p>
            <a:r>
              <a:rPr lang="en-US" smtClean="0"/>
              <a:t>Page </a:t>
            </a:r>
            <a:fld id="{F12C820A-A132-4231-BE0A-AC79B82FD720}" type="slidenum">
              <a:rPr lang="en-US" smtClean="0"/>
              <a:pPr/>
              <a:t>16</a:t>
            </a:fld>
            <a:endParaRPr lang="en-US" smtClean="0"/>
          </a:p>
        </p:txBody>
      </p:sp>
      <p:sp>
        <p:nvSpPr>
          <p:cNvPr id="20486" name="Rectangle 2"/>
          <p:cNvSpPr>
            <a:spLocks noGrp="1" noRot="1" noChangeAspect="1" noChangeArrowheads="1" noTextEdit="1"/>
          </p:cNvSpPr>
          <p:nvPr>
            <p:ph type="sldImg"/>
          </p:nvPr>
        </p:nvSpPr>
        <p:spPr>
          <a:xfrm>
            <a:off x="1114425" y="703263"/>
            <a:ext cx="4629150" cy="3473450"/>
          </a:xfrm>
          <a:ln cap="flat"/>
        </p:spPr>
      </p:sp>
      <p:sp>
        <p:nvSpPr>
          <p:cNvPr id="20487"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172789148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802.11-15/0749r0</a:t>
            </a:r>
          </a:p>
        </p:txBody>
      </p:sp>
      <p:sp>
        <p:nvSpPr>
          <p:cNvPr id="41987" name="Rectangle 3"/>
          <p:cNvSpPr>
            <a:spLocks noGrp="1" noChangeArrowheads="1"/>
          </p:cNvSpPr>
          <p:nvPr>
            <p:ph type="dt" sz="quarter" idx="1"/>
          </p:nvPr>
        </p:nvSpPr>
        <p:spPr>
          <a:xfrm>
            <a:off x="646113" y="95706"/>
            <a:ext cx="73257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p>
        </p:txBody>
      </p:sp>
      <p:sp>
        <p:nvSpPr>
          <p:cNvPr id="4198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160</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802.11-15/0749r0</a:t>
            </a:r>
          </a:p>
        </p:txBody>
      </p:sp>
      <p:sp>
        <p:nvSpPr>
          <p:cNvPr id="30723" name="Rectangle 3"/>
          <p:cNvSpPr>
            <a:spLocks noGrp="1" noChangeArrowheads="1"/>
          </p:cNvSpPr>
          <p:nvPr>
            <p:ph type="dt" sz="quarter" idx="1"/>
          </p:nvPr>
        </p:nvSpPr>
        <p:spPr>
          <a:xfrm>
            <a:off x="646113" y="95706"/>
            <a:ext cx="73257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p>
        </p:txBody>
      </p:sp>
      <p:sp>
        <p:nvSpPr>
          <p:cNvPr id="30724"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30725"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205BC728-8460-4716-91D0-7D214BB3AC75}" type="slidenum">
              <a:rPr lang="en-US" smtClean="0"/>
              <a:pPr/>
              <a:t>161</a:t>
            </a:fld>
            <a:endParaRPr lang="en-US" smtClean="0"/>
          </a:p>
        </p:txBody>
      </p:sp>
      <p:sp>
        <p:nvSpPr>
          <p:cNvPr id="30726" name="Rectangle 2"/>
          <p:cNvSpPr>
            <a:spLocks noGrp="1" noRot="1" noChangeAspect="1" noChangeArrowheads="1" noTextEdit="1"/>
          </p:cNvSpPr>
          <p:nvPr>
            <p:ph type="sldImg"/>
          </p:nvPr>
        </p:nvSpPr>
        <p:spPr>
          <a:xfrm>
            <a:off x="1114425" y="703263"/>
            <a:ext cx="4629150" cy="3473450"/>
          </a:xfrm>
          <a:ln/>
        </p:spPr>
      </p:sp>
      <p:sp>
        <p:nvSpPr>
          <p:cNvPr id="307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802.11-15/0749r0</a:t>
            </a:r>
          </a:p>
        </p:txBody>
      </p:sp>
      <p:sp>
        <p:nvSpPr>
          <p:cNvPr id="40963" name="Rectangle 3"/>
          <p:cNvSpPr>
            <a:spLocks noGrp="1" noChangeArrowheads="1"/>
          </p:cNvSpPr>
          <p:nvPr>
            <p:ph type="dt" sz="quarter" idx="1"/>
          </p:nvPr>
        </p:nvSpPr>
        <p:spPr>
          <a:xfrm>
            <a:off x="646113" y="95706"/>
            <a:ext cx="73257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p>
        </p:txBody>
      </p:sp>
      <p:sp>
        <p:nvSpPr>
          <p:cNvPr id="40964"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40965"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3E5D11F-20FA-4889-9D94-08C3D54988E1}" type="slidenum">
              <a:rPr lang="en-US" smtClean="0"/>
              <a:pPr/>
              <a:t>162</a:t>
            </a:fld>
            <a:endParaRPr lang="en-US" smtClean="0"/>
          </a:p>
        </p:txBody>
      </p:sp>
      <p:sp>
        <p:nvSpPr>
          <p:cNvPr id="40966" name="Rectangle 2"/>
          <p:cNvSpPr>
            <a:spLocks noGrp="1" noRot="1" noChangeAspect="1" noChangeArrowheads="1" noTextEdit="1"/>
          </p:cNvSpPr>
          <p:nvPr>
            <p:ph type="sldImg"/>
          </p:nvPr>
        </p:nvSpPr>
        <p:spPr>
          <a:xfrm>
            <a:off x="1114425" y="703263"/>
            <a:ext cx="4629150" cy="3473450"/>
          </a:xfrm>
          <a:ln/>
        </p:spPr>
      </p:sp>
      <p:sp>
        <p:nvSpPr>
          <p:cNvPr id="409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802.11-15/0749r0</a:t>
            </a:r>
          </a:p>
        </p:txBody>
      </p:sp>
      <p:sp>
        <p:nvSpPr>
          <p:cNvPr id="36867" name="Rectangle 3"/>
          <p:cNvSpPr>
            <a:spLocks noGrp="1" noChangeArrowheads="1"/>
          </p:cNvSpPr>
          <p:nvPr>
            <p:ph type="dt" sz="quarter" idx="1"/>
          </p:nvPr>
        </p:nvSpPr>
        <p:spPr>
          <a:xfrm>
            <a:off x="646113" y="95706"/>
            <a:ext cx="73257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p>
        </p:txBody>
      </p:sp>
      <p:sp>
        <p:nvSpPr>
          <p:cNvPr id="3686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3686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7DFC70CD-AA27-4F17-8E96-92B2EA82AF38}" type="slidenum">
              <a:rPr lang="en-US" smtClean="0"/>
              <a:pPr/>
              <a:t>163</a:t>
            </a:fld>
            <a:endParaRPr lang="en-US" smtClean="0"/>
          </a:p>
        </p:txBody>
      </p:sp>
      <p:sp>
        <p:nvSpPr>
          <p:cNvPr id="36870" name="Rectangle 2"/>
          <p:cNvSpPr>
            <a:spLocks noGrp="1" noRot="1" noChangeAspect="1" noChangeArrowheads="1" noTextEdit="1"/>
          </p:cNvSpPr>
          <p:nvPr>
            <p:ph type="sldImg"/>
          </p:nvPr>
        </p:nvSpPr>
        <p:spPr>
          <a:xfrm>
            <a:off x="1114425" y="703263"/>
            <a:ext cx="4629150" cy="3473450"/>
          </a:xfrm>
          <a:ln/>
        </p:spPr>
      </p:sp>
      <p:sp>
        <p:nvSpPr>
          <p:cNvPr id="368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802.11-15/0749r0</a:t>
            </a:r>
          </a:p>
        </p:txBody>
      </p:sp>
      <p:sp>
        <p:nvSpPr>
          <p:cNvPr id="38915" name="Rectangle 3"/>
          <p:cNvSpPr>
            <a:spLocks noGrp="1" noChangeArrowheads="1"/>
          </p:cNvSpPr>
          <p:nvPr>
            <p:ph type="dt" sz="quarter" idx="1"/>
          </p:nvPr>
        </p:nvSpPr>
        <p:spPr>
          <a:xfrm>
            <a:off x="646113" y="95706"/>
            <a:ext cx="73257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p>
        </p:txBody>
      </p:sp>
      <p:sp>
        <p:nvSpPr>
          <p:cNvPr id="38916"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38917"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A734D471-6454-471D-A711-6EED3DF1D25E}" type="slidenum">
              <a:rPr lang="en-US" smtClean="0"/>
              <a:pPr/>
              <a:t>164</a:t>
            </a:fld>
            <a:endParaRPr lang="en-US" smtClean="0"/>
          </a:p>
        </p:txBody>
      </p:sp>
      <p:sp>
        <p:nvSpPr>
          <p:cNvPr id="38918" name="Rectangle 2"/>
          <p:cNvSpPr>
            <a:spLocks noGrp="1" noRot="1" noChangeAspect="1" noChangeArrowheads="1" noTextEdit="1"/>
          </p:cNvSpPr>
          <p:nvPr>
            <p:ph type="sldImg"/>
          </p:nvPr>
        </p:nvSpPr>
        <p:spPr>
          <a:xfrm>
            <a:off x="1114425" y="703263"/>
            <a:ext cx="4629150" cy="3473450"/>
          </a:xfrm>
          <a:ln/>
        </p:spPr>
      </p:sp>
      <p:sp>
        <p:nvSpPr>
          <p:cNvPr id="389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802.11-15/0749r0</a:t>
            </a:r>
          </a:p>
        </p:txBody>
      </p:sp>
      <p:sp>
        <p:nvSpPr>
          <p:cNvPr id="26627" name="Rectangle 3"/>
          <p:cNvSpPr>
            <a:spLocks noGrp="1" noChangeArrowheads="1"/>
          </p:cNvSpPr>
          <p:nvPr>
            <p:ph type="dt" sz="quarter" idx="1"/>
          </p:nvPr>
        </p:nvSpPr>
        <p:spPr>
          <a:xfrm>
            <a:off x="646113" y="95706"/>
            <a:ext cx="73257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165</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802.11-15/0749r0</a:t>
            </a:r>
          </a:p>
        </p:txBody>
      </p:sp>
      <p:sp>
        <p:nvSpPr>
          <p:cNvPr id="26627" name="Rectangle 3"/>
          <p:cNvSpPr>
            <a:spLocks noGrp="1" noChangeArrowheads="1"/>
          </p:cNvSpPr>
          <p:nvPr>
            <p:ph type="dt" sz="quarter" idx="1"/>
          </p:nvPr>
        </p:nvSpPr>
        <p:spPr>
          <a:xfrm>
            <a:off x="646113" y="95706"/>
            <a:ext cx="73257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7698" y="9001125"/>
            <a:ext cx="486415"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166</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802.11-15/0749r0</a:t>
            </a:r>
          </a:p>
        </p:txBody>
      </p:sp>
      <p:sp>
        <p:nvSpPr>
          <p:cNvPr id="26627" name="Rectangle 3"/>
          <p:cNvSpPr>
            <a:spLocks noGrp="1" noChangeArrowheads="1"/>
          </p:cNvSpPr>
          <p:nvPr>
            <p:ph type="dt" sz="quarter" idx="1"/>
          </p:nvPr>
        </p:nvSpPr>
        <p:spPr>
          <a:xfrm>
            <a:off x="646113" y="95706"/>
            <a:ext cx="73257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167</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802.11-15/0749r0</a:t>
            </a:r>
          </a:p>
        </p:txBody>
      </p:sp>
      <p:sp>
        <p:nvSpPr>
          <p:cNvPr id="26627" name="Rectangle 3"/>
          <p:cNvSpPr>
            <a:spLocks noGrp="1" noChangeArrowheads="1"/>
          </p:cNvSpPr>
          <p:nvPr>
            <p:ph type="dt" sz="quarter" idx="1"/>
          </p:nvPr>
        </p:nvSpPr>
        <p:spPr>
          <a:xfrm>
            <a:off x="646113" y="95706"/>
            <a:ext cx="73257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168</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802.11-15/0749r0</a:t>
            </a:r>
          </a:p>
        </p:txBody>
      </p:sp>
      <p:sp>
        <p:nvSpPr>
          <p:cNvPr id="26627" name="Rectangle 3"/>
          <p:cNvSpPr>
            <a:spLocks noGrp="1" noChangeArrowheads="1"/>
          </p:cNvSpPr>
          <p:nvPr>
            <p:ph type="dt" sz="quarter" idx="1"/>
          </p:nvPr>
        </p:nvSpPr>
        <p:spPr>
          <a:xfrm>
            <a:off x="646113" y="95706"/>
            <a:ext cx="73257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169</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smtClean="0"/>
          </a:p>
        </p:txBody>
      </p:sp>
      <p:sp>
        <p:nvSpPr>
          <p:cNvPr id="21508" name="Header Placeholder 3"/>
          <p:cNvSpPr>
            <a:spLocks noGrp="1"/>
          </p:cNvSpPr>
          <p:nvPr>
            <p:ph type="hdr" sz="quarter"/>
          </p:nvPr>
        </p:nvSpPr>
        <p:spPr>
          <a:xfrm>
            <a:off x="4017617" y="95706"/>
            <a:ext cx="2195858" cy="215444"/>
          </a:xfrm>
          <a:noFill/>
        </p:spPr>
        <p:txBody>
          <a:bodyPr/>
          <a:lstStyle/>
          <a:p>
            <a:r>
              <a:rPr lang="en-US" smtClean="0"/>
              <a:t>doc.: IEEE 802.11-yy/xxxxr0</a:t>
            </a:r>
          </a:p>
        </p:txBody>
      </p:sp>
      <p:sp>
        <p:nvSpPr>
          <p:cNvPr id="21509"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151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smtClean="0"/>
              <a:t>Page </a:t>
            </a:r>
            <a:fld id="{3D3FA66A-62ED-4644-A773-A96A93BA9B1D}" type="slidenum">
              <a:rPr lang="en-US" smtClean="0"/>
              <a:pPr/>
              <a:t>17</a:t>
            </a:fld>
            <a:endParaRPr lang="en-US" smtClean="0"/>
          </a:p>
        </p:txBody>
      </p:sp>
    </p:spTree>
    <p:extLst>
      <p:ext uri="{BB962C8B-B14F-4D97-AF65-F5344CB8AC3E}">
        <p14:creationId xmlns:p14="http://schemas.microsoft.com/office/powerpoint/2010/main" val="59175010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802.11-15/0749r0</a:t>
            </a:r>
          </a:p>
        </p:txBody>
      </p:sp>
      <p:sp>
        <p:nvSpPr>
          <p:cNvPr id="26627" name="Rectangle 3"/>
          <p:cNvSpPr>
            <a:spLocks noGrp="1" noChangeArrowheads="1"/>
          </p:cNvSpPr>
          <p:nvPr>
            <p:ph type="dt" sz="quarter" idx="1"/>
          </p:nvPr>
        </p:nvSpPr>
        <p:spPr>
          <a:xfrm>
            <a:off x="646113" y="95706"/>
            <a:ext cx="73257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170</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802.11-15/0749r0</a:t>
            </a:r>
          </a:p>
        </p:txBody>
      </p:sp>
      <p:sp>
        <p:nvSpPr>
          <p:cNvPr id="26627" name="Rectangle 3"/>
          <p:cNvSpPr>
            <a:spLocks noGrp="1" noChangeArrowheads="1"/>
          </p:cNvSpPr>
          <p:nvPr>
            <p:ph type="dt" sz="quarter" idx="1"/>
          </p:nvPr>
        </p:nvSpPr>
        <p:spPr>
          <a:xfrm>
            <a:off x="646113" y="95706"/>
            <a:ext cx="73257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p>
        </p:txBody>
      </p:sp>
      <p:sp>
        <p:nvSpPr>
          <p:cNvPr id="26628"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171</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802.11-15/0749r0</a:t>
            </a:r>
          </a:p>
        </p:txBody>
      </p:sp>
      <p:sp>
        <p:nvSpPr>
          <p:cNvPr id="43011" name="Rectangle 3"/>
          <p:cNvSpPr>
            <a:spLocks noGrp="1" noChangeArrowheads="1"/>
          </p:cNvSpPr>
          <p:nvPr>
            <p:ph type="dt" sz="quarter" idx="1"/>
          </p:nvPr>
        </p:nvSpPr>
        <p:spPr>
          <a:xfrm>
            <a:off x="646113" y="95706"/>
            <a:ext cx="73257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p>
        </p:txBody>
      </p:sp>
      <p:sp>
        <p:nvSpPr>
          <p:cNvPr id="43012"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43013"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28398B4-DAE8-4FA7-83C8-26E5BDC6591B}" type="slidenum">
              <a:rPr lang="en-US" smtClean="0"/>
              <a:pPr/>
              <a:t>172</a:t>
            </a:fld>
            <a:endParaRPr lang="en-US" smtClean="0"/>
          </a:p>
        </p:txBody>
      </p:sp>
      <p:sp>
        <p:nvSpPr>
          <p:cNvPr id="43014" name="Rectangle 2"/>
          <p:cNvSpPr>
            <a:spLocks noGrp="1" noRot="1" noChangeAspect="1" noChangeArrowheads="1" noTextEdit="1"/>
          </p:cNvSpPr>
          <p:nvPr>
            <p:ph type="sldImg"/>
          </p:nvPr>
        </p:nvSpPr>
        <p:spPr>
          <a:xfrm>
            <a:off x="1114425" y="703263"/>
            <a:ext cx="4629150" cy="3473450"/>
          </a:xfrm>
          <a:ln/>
        </p:spPr>
      </p:sp>
      <p:sp>
        <p:nvSpPr>
          <p:cNvPr id="430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smtClean="0"/>
          </a:p>
        </p:txBody>
      </p:sp>
      <p:sp>
        <p:nvSpPr>
          <p:cNvPr id="21508" name="Header Placeholder 3"/>
          <p:cNvSpPr>
            <a:spLocks noGrp="1"/>
          </p:cNvSpPr>
          <p:nvPr>
            <p:ph type="hdr" sz="quarter"/>
          </p:nvPr>
        </p:nvSpPr>
        <p:spPr>
          <a:xfrm>
            <a:off x="4017617" y="95706"/>
            <a:ext cx="2195858" cy="215444"/>
          </a:xfrm>
          <a:noFill/>
        </p:spPr>
        <p:txBody>
          <a:bodyPr/>
          <a:lstStyle/>
          <a:p>
            <a:r>
              <a:rPr lang="en-US" smtClean="0"/>
              <a:t>doc.: IEEE 802.11-yy/xxxxr0</a:t>
            </a:r>
          </a:p>
        </p:txBody>
      </p:sp>
      <p:sp>
        <p:nvSpPr>
          <p:cNvPr id="21509"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151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smtClean="0"/>
              <a:t>Page </a:t>
            </a:r>
            <a:fld id="{3D3FA66A-62ED-4644-A773-A96A93BA9B1D}" type="slidenum">
              <a:rPr lang="en-US" smtClean="0"/>
              <a:pPr/>
              <a:t>18</a:t>
            </a:fld>
            <a:endParaRPr lang="en-US" smtClean="0"/>
          </a:p>
        </p:txBody>
      </p:sp>
    </p:spTree>
    <p:extLst>
      <p:ext uri="{BB962C8B-B14F-4D97-AF65-F5344CB8AC3E}">
        <p14:creationId xmlns:p14="http://schemas.microsoft.com/office/powerpoint/2010/main" val="58070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p:spPr>
        <p:txBody>
          <a:bodyPr/>
          <a:lstStyle/>
          <a:p>
            <a:endParaRPr lang="en-US" smtClean="0"/>
          </a:p>
        </p:txBody>
      </p:sp>
      <p:sp>
        <p:nvSpPr>
          <p:cNvPr id="23556" name="Header Placeholder 3"/>
          <p:cNvSpPr>
            <a:spLocks noGrp="1"/>
          </p:cNvSpPr>
          <p:nvPr>
            <p:ph type="hdr" sz="quarter"/>
          </p:nvPr>
        </p:nvSpPr>
        <p:spPr>
          <a:xfrm>
            <a:off x="4017617" y="95706"/>
            <a:ext cx="2195858" cy="215444"/>
          </a:xfrm>
          <a:noFill/>
        </p:spPr>
        <p:txBody>
          <a:bodyPr/>
          <a:lstStyle/>
          <a:p>
            <a:r>
              <a:rPr lang="en-US" smtClean="0"/>
              <a:t>doc.: IEEE 802.11-yy/xxxxr0</a:t>
            </a:r>
          </a:p>
        </p:txBody>
      </p:sp>
      <p:sp>
        <p:nvSpPr>
          <p:cNvPr id="23557"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3558"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3559" name="Slide Number Placeholder 6"/>
          <p:cNvSpPr>
            <a:spLocks noGrp="1"/>
          </p:cNvSpPr>
          <p:nvPr>
            <p:ph type="sldNum" sz="quarter" idx="5"/>
          </p:nvPr>
        </p:nvSpPr>
        <p:spPr>
          <a:xfrm>
            <a:off x="3278936" y="9001125"/>
            <a:ext cx="415177" cy="184666"/>
          </a:xfrm>
          <a:noFill/>
        </p:spPr>
        <p:txBody>
          <a:bodyPr/>
          <a:lstStyle/>
          <a:p>
            <a:r>
              <a:rPr lang="en-US" smtClean="0"/>
              <a:t>Page </a:t>
            </a:r>
            <a:fld id="{0BDA00EA-C510-44A9-980E-C8DBCAD60F3A}" type="slidenum">
              <a:rPr lang="en-US" smtClean="0"/>
              <a:pPr/>
              <a:t>19</a:t>
            </a:fld>
            <a:endParaRPr lang="en-US" smtClean="0"/>
          </a:p>
        </p:txBody>
      </p:sp>
    </p:spTree>
    <p:extLst>
      <p:ext uri="{BB962C8B-B14F-4D97-AF65-F5344CB8AC3E}">
        <p14:creationId xmlns:p14="http://schemas.microsoft.com/office/powerpoint/2010/main" val="403773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802.11-15/0748r0</a:t>
            </a:r>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July 2015</a:t>
            </a:r>
          </a:p>
        </p:txBody>
      </p:sp>
      <p:sp>
        <p:nvSpPr>
          <p:cNvPr id="993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93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682FE07-470C-4031-9E56-D8466BE2566B}" type="slidenum">
              <a:rPr lang="en-US" sz="1200" b="0" smtClean="0"/>
              <a:pPr/>
              <a:t>2</a:t>
            </a:fld>
            <a:endParaRPr lang="en-US" sz="1200" b="0" smtClean="0"/>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50008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p:spPr>
        <p:txBody>
          <a:bodyPr/>
          <a:lstStyle/>
          <a:p>
            <a:endParaRPr lang="en-US" smtClean="0"/>
          </a:p>
        </p:txBody>
      </p:sp>
      <p:sp>
        <p:nvSpPr>
          <p:cNvPr id="23556" name="Header Placeholder 3"/>
          <p:cNvSpPr>
            <a:spLocks noGrp="1"/>
          </p:cNvSpPr>
          <p:nvPr>
            <p:ph type="hdr" sz="quarter"/>
          </p:nvPr>
        </p:nvSpPr>
        <p:spPr>
          <a:xfrm>
            <a:off x="4017617" y="95706"/>
            <a:ext cx="2195858" cy="215444"/>
          </a:xfrm>
          <a:noFill/>
        </p:spPr>
        <p:txBody>
          <a:bodyPr/>
          <a:lstStyle/>
          <a:p>
            <a:r>
              <a:rPr lang="en-US" smtClean="0"/>
              <a:t>doc.: IEEE 802.11-yy/xxxxr0</a:t>
            </a:r>
          </a:p>
        </p:txBody>
      </p:sp>
      <p:sp>
        <p:nvSpPr>
          <p:cNvPr id="23557"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3558"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3559" name="Slide Number Placeholder 6"/>
          <p:cNvSpPr>
            <a:spLocks noGrp="1"/>
          </p:cNvSpPr>
          <p:nvPr>
            <p:ph type="sldNum" sz="quarter" idx="5"/>
          </p:nvPr>
        </p:nvSpPr>
        <p:spPr>
          <a:xfrm>
            <a:off x="3278936" y="9001125"/>
            <a:ext cx="415177" cy="184666"/>
          </a:xfrm>
          <a:noFill/>
        </p:spPr>
        <p:txBody>
          <a:bodyPr/>
          <a:lstStyle/>
          <a:p>
            <a:r>
              <a:rPr lang="en-US" smtClean="0"/>
              <a:t>Page </a:t>
            </a:r>
            <a:fld id="{0BDA00EA-C510-44A9-980E-C8DBCAD60F3A}" type="slidenum">
              <a:rPr lang="en-US" smtClean="0"/>
              <a:pPr/>
              <a:t>20</a:t>
            </a:fld>
            <a:endParaRPr lang="en-US" smtClean="0"/>
          </a:p>
        </p:txBody>
      </p:sp>
    </p:spTree>
    <p:extLst>
      <p:ext uri="{BB962C8B-B14F-4D97-AF65-F5344CB8AC3E}">
        <p14:creationId xmlns:p14="http://schemas.microsoft.com/office/powerpoint/2010/main" val="2366532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03190" y="95706"/>
            <a:ext cx="2210285" cy="215444"/>
          </a:xfrm>
          <a:ln/>
        </p:spPr>
        <p:txBody>
          <a:bodyPr/>
          <a:lstStyle/>
          <a:p>
            <a:r>
              <a:rPr lang="en-US" smtClean="0"/>
              <a:t>doc.: IEEE 802-11-15/0753r3</a:t>
            </a:r>
            <a:endParaRPr lang="en-US"/>
          </a:p>
        </p:txBody>
      </p:sp>
      <p:sp>
        <p:nvSpPr>
          <p:cNvPr id="5" name="Rectangle 3"/>
          <p:cNvSpPr>
            <a:spLocks noGrp="1" noChangeArrowheads="1"/>
          </p:cNvSpPr>
          <p:nvPr>
            <p:ph type="dt"/>
          </p:nvPr>
        </p:nvSpPr>
        <p:spPr>
          <a:xfrm>
            <a:off x="646113" y="95706"/>
            <a:ext cx="732573" cy="215444"/>
          </a:xfrm>
          <a:ln/>
        </p:spPr>
        <p:txBody>
          <a:bodyPr/>
          <a:lstStyle/>
          <a:p>
            <a:r>
              <a:rPr lang="en-US" smtClean="0"/>
              <a:t>July 2015</a:t>
            </a:r>
            <a:endParaRPr lang="en-US"/>
          </a:p>
        </p:txBody>
      </p:sp>
      <p:sp>
        <p:nvSpPr>
          <p:cNvPr id="6" name="Rectangle 6"/>
          <p:cNvSpPr>
            <a:spLocks noGrp="1" noChangeArrowheads="1"/>
          </p:cNvSpPr>
          <p:nvPr>
            <p:ph type="ftr"/>
          </p:nvPr>
        </p:nvSpPr>
        <p:spPr>
          <a:xfrm>
            <a:off x="5287963" y="9001125"/>
            <a:ext cx="2406108" cy="369332"/>
          </a:xfrm>
          <a:ln/>
        </p:spPr>
        <p:txBody>
          <a:bodyPr/>
          <a:lstStyle/>
          <a:p>
            <a:r>
              <a:rPr lang="en-US" smtClean="0"/>
              <a:t>Jon Rosdahl, CSR</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465D53FD-DB5F-4815-BF01-6488A8FBD189}" type="slidenum">
              <a:rPr lang="en-US"/>
              <a:pPr/>
              <a:t>21</a:t>
            </a:fld>
            <a:endParaRPr lang="en-US"/>
          </a:p>
        </p:txBody>
      </p:sp>
      <p:sp>
        <p:nvSpPr>
          <p:cNvPr id="12289"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03190" y="95706"/>
            <a:ext cx="2210285" cy="215444"/>
          </a:xfrm>
          <a:ln/>
        </p:spPr>
        <p:txBody>
          <a:bodyPr/>
          <a:lstStyle/>
          <a:p>
            <a:r>
              <a:rPr lang="en-US" smtClean="0"/>
              <a:t>doc.: IEEE 802-11-15/0753r3</a:t>
            </a:r>
            <a:endParaRPr lang="en-US"/>
          </a:p>
        </p:txBody>
      </p:sp>
      <p:sp>
        <p:nvSpPr>
          <p:cNvPr id="5" name="Rectangle 3"/>
          <p:cNvSpPr>
            <a:spLocks noGrp="1" noChangeArrowheads="1"/>
          </p:cNvSpPr>
          <p:nvPr>
            <p:ph type="dt"/>
          </p:nvPr>
        </p:nvSpPr>
        <p:spPr>
          <a:xfrm>
            <a:off x="646113" y="95706"/>
            <a:ext cx="732573" cy="215444"/>
          </a:xfrm>
          <a:ln/>
        </p:spPr>
        <p:txBody>
          <a:bodyPr/>
          <a:lstStyle/>
          <a:p>
            <a:r>
              <a:rPr lang="en-US" smtClean="0"/>
              <a:t>July 2015</a:t>
            </a:r>
            <a:endParaRPr lang="en-US"/>
          </a:p>
        </p:txBody>
      </p:sp>
      <p:sp>
        <p:nvSpPr>
          <p:cNvPr id="6" name="Rectangle 6"/>
          <p:cNvSpPr>
            <a:spLocks noGrp="1" noChangeArrowheads="1"/>
          </p:cNvSpPr>
          <p:nvPr>
            <p:ph type="ftr"/>
          </p:nvPr>
        </p:nvSpPr>
        <p:spPr>
          <a:xfrm>
            <a:off x="5287963" y="9001125"/>
            <a:ext cx="2406108" cy="369332"/>
          </a:xfrm>
          <a:ln/>
        </p:spPr>
        <p:txBody>
          <a:bodyPr/>
          <a:lstStyle/>
          <a:p>
            <a:r>
              <a:rPr lang="en-US" smtClean="0"/>
              <a:t>Jon Rosdahl, CSR</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CA5AFF69-4AEE-4693-9CD6-98E2EBC076EC}" type="slidenum">
              <a:rPr lang="en-US"/>
              <a:pPr/>
              <a:t>22</a:t>
            </a:fld>
            <a:endParaRPr lang="en-US"/>
          </a:p>
        </p:txBody>
      </p:sp>
      <p:sp>
        <p:nvSpPr>
          <p:cNvPr id="13313"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a:xfrm>
            <a:off x="4003190" y="95706"/>
            <a:ext cx="2210285" cy="215444"/>
          </a:xfrm>
        </p:spPr>
        <p:txBody>
          <a:bodyPr/>
          <a:lstStyle/>
          <a:p>
            <a:r>
              <a:rPr lang="en-US" smtClean="0"/>
              <a:t>doc.: IEEE 802-11-15/0753r3</a:t>
            </a:r>
            <a:endParaRPr lang="en-US"/>
          </a:p>
        </p:txBody>
      </p:sp>
      <p:sp>
        <p:nvSpPr>
          <p:cNvPr id="5" name="Date Placeholder 4"/>
          <p:cNvSpPr>
            <a:spLocks noGrp="1"/>
          </p:cNvSpPr>
          <p:nvPr>
            <p:ph type="dt" idx="11"/>
          </p:nvPr>
        </p:nvSpPr>
        <p:spPr>
          <a:xfrm>
            <a:off x="646113" y="95706"/>
            <a:ext cx="732573" cy="215444"/>
          </a:xfrm>
        </p:spPr>
        <p:txBody>
          <a:bodyPr/>
          <a:lstStyle/>
          <a:p>
            <a:r>
              <a:rPr lang="en-US" smtClean="0"/>
              <a:t>July 2015</a:t>
            </a:r>
            <a:endParaRPr lang="en-US"/>
          </a:p>
        </p:txBody>
      </p:sp>
      <p:sp>
        <p:nvSpPr>
          <p:cNvPr id="6" name="Footer Placeholder 5"/>
          <p:cNvSpPr>
            <a:spLocks noGrp="1"/>
          </p:cNvSpPr>
          <p:nvPr>
            <p:ph type="ftr" idx="12"/>
          </p:nvPr>
        </p:nvSpPr>
        <p:spPr>
          <a:xfrm>
            <a:off x="5287963" y="9001125"/>
            <a:ext cx="2406108" cy="369332"/>
          </a:xfrm>
        </p:spPr>
        <p:txBody>
          <a:bodyPr/>
          <a:lstStyle/>
          <a:p>
            <a:r>
              <a:rPr lang="en-US" smtClean="0"/>
              <a:t>Jon Rosdahl, CSR</a:t>
            </a:r>
            <a:endParaRPr lang="en-US"/>
          </a:p>
        </p:txBody>
      </p:sp>
      <p:sp>
        <p:nvSpPr>
          <p:cNvPr id="7" name="Slide Number Placeholder 6"/>
          <p:cNvSpPr>
            <a:spLocks noGrp="1"/>
          </p:cNvSpPr>
          <p:nvPr>
            <p:ph type="sldNum" idx="13"/>
          </p:nvPr>
        </p:nvSpPr>
        <p:spPr>
          <a:xfrm>
            <a:off x="3278936" y="9001125"/>
            <a:ext cx="415177" cy="184666"/>
          </a:xfrm>
        </p:spPr>
        <p:txBody>
          <a:bodyPr/>
          <a:lstStyle/>
          <a:p>
            <a:r>
              <a:rPr lang="en-US" smtClean="0"/>
              <a:t>Page </a:t>
            </a:r>
            <a:fld id="{47A7FEEB-9CD2-43FE-843C-C5350BEACB45}" type="slidenum">
              <a:rPr lang="en-US" smtClean="0"/>
              <a:pPr/>
              <a:t>23</a:t>
            </a:fld>
            <a:endParaRPr lang="en-US"/>
          </a:p>
        </p:txBody>
      </p:sp>
    </p:spTree>
    <p:extLst>
      <p:ext uri="{BB962C8B-B14F-4D97-AF65-F5344CB8AC3E}">
        <p14:creationId xmlns:p14="http://schemas.microsoft.com/office/powerpoint/2010/main" val="2590681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24</a:t>
            </a:fld>
            <a:endParaRPr lang="en-US"/>
          </a:p>
        </p:txBody>
      </p:sp>
    </p:spTree>
    <p:extLst>
      <p:ext uri="{BB962C8B-B14F-4D97-AF65-F5344CB8AC3E}">
        <p14:creationId xmlns:p14="http://schemas.microsoft.com/office/powerpoint/2010/main" val="82276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25</a:t>
            </a:fld>
            <a:endParaRPr lang="en-US"/>
          </a:p>
        </p:txBody>
      </p:sp>
    </p:spTree>
    <p:extLst>
      <p:ext uri="{BB962C8B-B14F-4D97-AF65-F5344CB8AC3E}">
        <p14:creationId xmlns:p14="http://schemas.microsoft.com/office/powerpoint/2010/main" val="1610854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26</a:t>
            </a:fld>
            <a:endParaRPr lang="en-US"/>
          </a:p>
        </p:txBody>
      </p:sp>
    </p:spTree>
    <p:extLst>
      <p:ext uri="{BB962C8B-B14F-4D97-AF65-F5344CB8AC3E}">
        <p14:creationId xmlns:p14="http://schemas.microsoft.com/office/powerpoint/2010/main" val="1172965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27</a:t>
            </a:fld>
            <a:endParaRPr lang="en-US"/>
          </a:p>
        </p:txBody>
      </p:sp>
    </p:spTree>
    <p:extLst>
      <p:ext uri="{BB962C8B-B14F-4D97-AF65-F5344CB8AC3E}">
        <p14:creationId xmlns:p14="http://schemas.microsoft.com/office/powerpoint/2010/main" val="443371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28</a:t>
            </a:fld>
            <a:endParaRPr lang="en-US"/>
          </a:p>
        </p:txBody>
      </p:sp>
    </p:spTree>
    <p:extLst>
      <p:ext uri="{BB962C8B-B14F-4D97-AF65-F5344CB8AC3E}">
        <p14:creationId xmlns:p14="http://schemas.microsoft.com/office/powerpoint/2010/main" val="3281482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29</a:t>
            </a:fld>
            <a:endParaRPr lang="en-US"/>
          </a:p>
        </p:txBody>
      </p:sp>
    </p:spTree>
    <p:extLst>
      <p:ext uri="{BB962C8B-B14F-4D97-AF65-F5344CB8AC3E}">
        <p14:creationId xmlns:p14="http://schemas.microsoft.com/office/powerpoint/2010/main" val="195598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802.11-15/0225r1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a:t>
            </a:fld>
            <a:endParaRPr lang="en-US"/>
          </a:p>
        </p:txBody>
      </p:sp>
    </p:spTree>
    <p:extLst>
      <p:ext uri="{BB962C8B-B14F-4D97-AF65-F5344CB8AC3E}">
        <p14:creationId xmlns:p14="http://schemas.microsoft.com/office/powerpoint/2010/main" val="1608500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30</a:t>
            </a:fld>
            <a:endParaRPr lang="en-US"/>
          </a:p>
        </p:txBody>
      </p:sp>
    </p:spTree>
    <p:extLst>
      <p:ext uri="{BB962C8B-B14F-4D97-AF65-F5344CB8AC3E}">
        <p14:creationId xmlns:p14="http://schemas.microsoft.com/office/powerpoint/2010/main" val="471167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31</a:t>
            </a:fld>
            <a:endParaRPr lang="en-US"/>
          </a:p>
        </p:txBody>
      </p:sp>
    </p:spTree>
    <p:extLst>
      <p:ext uri="{BB962C8B-B14F-4D97-AF65-F5344CB8AC3E}">
        <p14:creationId xmlns:p14="http://schemas.microsoft.com/office/powerpoint/2010/main" val="3674482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32</a:t>
            </a:fld>
            <a:endParaRPr lang="en-US"/>
          </a:p>
        </p:txBody>
      </p:sp>
    </p:spTree>
    <p:extLst>
      <p:ext uri="{BB962C8B-B14F-4D97-AF65-F5344CB8AC3E}">
        <p14:creationId xmlns:p14="http://schemas.microsoft.com/office/powerpoint/2010/main" val="418136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33</a:t>
            </a:fld>
            <a:endParaRPr lang="en-US"/>
          </a:p>
        </p:txBody>
      </p:sp>
    </p:spTree>
    <p:extLst>
      <p:ext uri="{BB962C8B-B14F-4D97-AF65-F5344CB8AC3E}">
        <p14:creationId xmlns:p14="http://schemas.microsoft.com/office/powerpoint/2010/main" val="3817524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34</a:t>
            </a:fld>
            <a:endParaRPr lang="en-US"/>
          </a:p>
        </p:txBody>
      </p:sp>
    </p:spTree>
    <p:extLst>
      <p:ext uri="{BB962C8B-B14F-4D97-AF65-F5344CB8AC3E}">
        <p14:creationId xmlns:p14="http://schemas.microsoft.com/office/powerpoint/2010/main" val="1796508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35</a:t>
            </a:fld>
            <a:endParaRPr lang="en-US"/>
          </a:p>
        </p:txBody>
      </p:sp>
    </p:spTree>
    <p:extLst>
      <p:ext uri="{BB962C8B-B14F-4D97-AF65-F5344CB8AC3E}">
        <p14:creationId xmlns:p14="http://schemas.microsoft.com/office/powerpoint/2010/main" val="3933734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36</a:t>
            </a:fld>
            <a:endParaRPr lang="en-US"/>
          </a:p>
        </p:txBody>
      </p:sp>
    </p:spTree>
    <p:extLst>
      <p:ext uri="{BB962C8B-B14F-4D97-AF65-F5344CB8AC3E}">
        <p14:creationId xmlns:p14="http://schemas.microsoft.com/office/powerpoint/2010/main" val="2095834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37</a:t>
            </a:fld>
            <a:endParaRPr lang="en-US"/>
          </a:p>
        </p:txBody>
      </p:sp>
    </p:spTree>
    <p:extLst>
      <p:ext uri="{BB962C8B-B14F-4D97-AF65-F5344CB8AC3E}">
        <p14:creationId xmlns:p14="http://schemas.microsoft.com/office/powerpoint/2010/main" val="12711040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38</a:t>
            </a:fld>
            <a:endParaRPr lang="en-US"/>
          </a:p>
        </p:txBody>
      </p:sp>
    </p:spTree>
    <p:extLst>
      <p:ext uri="{BB962C8B-B14F-4D97-AF65-F5344CB8AC3E}">
        <p14:creationId xmlns:p14="http://schemas.microsoft.com/office/powerpoint/2010/main" val="2177058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39</a:t>
            </a:fld>
            <a:endParaRPr lang="en-US"/>
          </a:p>
        </p:txBody>
      </p:sp>
    </p:spTree>
    <p:extLst>
      <p:ext uri="{BB962C8B-B14F-4D97-AF65-F5344CB8AC3E}">
        <p14:creationId xmlns:p14="http://schemas.microsoft.com/office/powerpoint/2010/main" val="45411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802.11-15/0225r1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a:t>
            </a:fld>
            <a:endParaRPr lang="en-US"/>
          </a:p>
        </p:txBody>
      </p:sp>
    </p:spTree>
    <p:extLst>
      <p:ext uri="{BB962C8B-B14F-4D97-AF65-F5344CB8AC3E}">
        <p14:creationId xmlns:p14="http://schemas.microsoft.com/office/powerpoint/2010/main" val="2575378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40</a:t>
            </a:fld>
            <a:endParaRPr lang="en-US"/>
          </a:p>
        </p:txBody>
      </p:sp>
    </p:spTree>
    <p:extLst>
      <p:ext uri="{BB962C8B-B14F-4D97-AF65-F5344CB8AC3E}">
        <p14:creationId xmlns:p14="http://schemas.microsoft.com/office/powerpoint/2010/main" val="4199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41</a:t>
            </a:fld>
            <a:endParaRPr lang="en-US"/>
          </a:p>
        </p:txBody>
      </p:sp>
    </p:spTree>
    <p:extLst>
      <p:ext uri="{BB962C8B-B14F-4D97-AF65-F5344CB8AC3E}">
        <p14:creationId xmlns:p14="http://schemas.microsoft.com/office/powerpoint/2010/main" val="2558640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42</a:t>
            </a:fld>
            <a:endParaRPr lang="en-US"/>
          </a:p>
        </p:txBody>
      </p:sp>
    </p:spTree>
    <p:extLst>
      <p:ext uri="{BB962C8B-B14F-4D97-AF65-F5344CB8AC3E}">
        <p14:creationId xmlns:p14="http://schemas.microsoft.com/office/powerpoint/2010/main" val="24520549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43</a:t>
            </a:fld>
            <a:endParaRPr lang="en-US"/>
          </a:p>
        </p:txBody>
      </p:sp>
    </p:spTree>
    <p:extLst>
      <p:ext uri="{BB962C8B-B14F-4D97-AF65-F5344CB8AC3E}">
        <p14:creationId xmlns:p14="http://schemas.microsoft.com/office/powerpoint/2010/main" val="12298240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44</a:t>
            </a:fld>
            <a:endParaRPr lang="en-US"/>
          </a:p>
        </p:txBody>
      </p:sp>
    </p:spTree>
    <p:extLst>
      <p:ext uri="{BB962C8B-B14F-4D97-AF65-F5344CB8AC3E}">
        <p14:creationId xmlns:p14="http://schemas.microsoft.com/office/powerpoint/2010/main" val="1042589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45</a:t>
            </a:fld>
            <a:endParaRPr lang="en-US"/>
          </a:p>
        </p:txBody>
      </p:sp>
    </p:spTree>
    <p:extLst>
      <p:ext uri="{BB962C8B-B14F-4D97-AF65-F5344CB8AC3E}">
        <p14:creationId xmlns:p14="http://schemas.microsoft.com/office/powerpoint/2010/main" val="16419962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46</a:t>
            </a:fld>
            <a:endParaRPr lang="en-US"/>
          </a:p>
        </p:txBody>
      </p:sp>
    </p:spTree>
    <p:extLst>
      <p:ext uri="{BB962C8B-B14F-4D97-AF65-F5344CB8AC3E}">
        <p14:creationId xmlns:p14="http://schemas.microsoft.com/office/powerpoint/2010/main" val="1133403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47</a:t>
            </a:fld>
            <a:endParaRPr lang="en-US"/>
          </a:p>
        </p:txBody>
      </p:sp>
    </p:spTree>
    <p:extLst>
      <p:ext uri="{BB962C8B-B14F-4D97-AF65-F5344CB8AC3E}">
        <p14:creationId xmlns:p14="http://schemas.microsoft.com/office/powerpoint/2010/main" val="12247007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48</a:t>
            </a:fld>
            <a:endParaRPr lang="en-US"/>
          </a:p>
        </p:txBody>
      </p:sp>
    </p:spTree>
    <p:extLst>
      <p:ext uri="{BB962C8B-B14F-4D97-AF65-F5344CB8AC3E}">
        <p14:creationId xmlns:p14="http://schemas.microsoft.com/office/powerpoint/2010/main" val="21489969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49</a:t>
            </a:fld>
            <a:endParaRPr lang="en-US"/>
          </a:p>
        </p:txBody>
      </p:sp>
    </p:spTree>
    <p:extLst>
      <p:ext uri="{BB962C8B-B14F-4D97-AF65-F5344CB8AC3E}">
        <p14:creationId xmlns:p14="http://schemas.microsoft.com/office/powerpoint/2010/main" val="423692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802.11-15/0225r1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a:t>
            </a:fld>
            <a:endParaRPr lang="en-US"/>
          </a:p>
        </p:txBody>
      </p:sp>
    </p:spTree>
    <p:extLst>
      <p:ext uri="{BB962C8B-B14F-4D97-AF65-F5344CB8AC3E}">
        <p14:creationId xmlns:p14="http://schemas.microsoft.com/office/powerpoint/2010/main" val="15363401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50</a:t>
            </a:fld>
            <a:endParaRPr lang="en-US"/>
          </a:p>
        </p:txBody>
      </p:sp>
    </p:spTree>
    <p:extLst>
      <p:ext uri="{BB962C8B-B14F-4D97-AF65-F5344CB8AC3E}">
        <p14:creationId xmlns:p14="http://schemas.microsoft.com/office/powerpoint/2010/main" val="38231609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51</a:t>
            </a:fld>
            <a:endParaRPr lang="en-US"/>
          </a:p>
        </p:txBody>
      </p:sp>
    </p:spTree>
    <p:extLst>
      <p:ext uri="{BB962C8B-B14F-4D97-AF65-F5344CB8AC3E}">
        <p14:creationId xmlns:p14="http://schemas.microsoft.com/office/powerpoint/2010/main" val="12796922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52</a:t>
            </a:fld>
            <a:endParaRPr lang="en-US"/>
          </a:p>
        </p:txBody>
      </p:sp>
    </p:spTree>
    <p:extLst>
      <p:ext uri="{BB962C8B-B14F-4D97-AF65-F5344CB8AC3E}">
        <p14:creationId xmlns:p14="http://schemas.microsoft.com/office/powerpoint/2010/main" val="24370409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53</a:t>
            </a:fld>
            <a:endParaRPr lang="en-US"/>
          </a:p>
        </p:txBody>
      </p:sp>
    </p:spTree>
    <p:extLst>
      <p:ext uri="{BB962C8B-B14F-4D97-AF65-F5344CB8AC3E}">
        <p14:creationId xmlns:p14="http://schemas.microsoft.com/office/powerpoint/2010/main" val="31707805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03190" y="95706"/>
            <a:ext cx="2210285" cy="215444"/>
          </a:xfrm>
          <a:ln/>
        </p:spPr>
        <p:txBody>
          <a:bodyPr/>
          <a:lstStyle/>
          <a:p>
            <a:r>
              <a:rPr lang="en-US" smtClean="0"/>
              <a:t>doc.: IEEE 802-11-15/0753r3</a:t>
            </a:r>
            <a:endParaRPr lang="en-US"/>
          </a:p>
        </p:txBody>
      </p:sp>
      <p:sp>
        <p:nvSpPr>
          <p:cNvPr id="5" name="Rectangle 3"/>
          <p:cNvSpPr>
            <a:spLocks noGrp="1" noChangeArrowheads="1"/>
          </p:cNvSpPr>
          <p:nvPr>
            <p:ph type="dt"/>
          </p:nvPr>
        </p:nvSpPr>
        <p:spPr>
          <a:xfrm>
            <a:off x="646113" y="95706"/>
            <a:ext cx="732573" cy="215444"/>
          </a:xfrm>
          <a:ln/>
        </p:spPr>
        <p:txBody>
          <a:bodyPr/>
          <a:lstStyle/>
          <a:p>
            <a:r>
              <a:rPr lang="en-US" smtClean="0"/>
              <a:t>July 2015</a:t>
            </a:r>
            <a:endParaRPr lang="en-US"/>
          </a:p>
        </p:txBody>
      </p:sp>
      <p:sp>
        <p:nvSpPr>
          <p:cNvPr id="6" name="Rectangle 6"/>
          <p:cNvSpPr>
            <a:spLocks noGrp="1" noChangeArrowheads="1"/>
          </p:cNvSpPr>
          <p:nvPr>
            <p:ph type="ftr"/>
          </p:nvPr>
        </p:nvSpPr>
        <p:spPr>
          <a:xfrm>
            <a:off x="5287963" y="9001125"/>
            <a:ext cx="2406108" cy="369332"/>
          </a:xfrm>
          <a:ln/>
        </p:spPr>
        <p:txBody>
          <a:bodyPr/>
          <a:lstStyle/>
          <a:p>
            <a:r>
              <a:rPr lang="en-US" smtClean="0"/>
              <a:t>Jon Rosdahl, CSR</a:t>
            </a:r>
            <a:endParaRPr lang="en-US"/>
          </a:p>
        </p:txBody>
      </p:sp>
      <p:sp>
        <p:nvSpPr>
          <p:cNvPr id="7" name="Rectangle 7"/>
          <p:cNvSpPr>
            <a:spLocks noGrp="1" noChangeArrowheads="1"/>
          </p:cNvSpPr>
          <p:nvPr>
            <p:ph type="sldNum"/>
          </p:nvPr>
        </p:nvSpPr>
        <p:spPr>
          <a:xfrm>
            <a:off x="3201992" y="9001125"/>
            <a:ext cx="492121" cy="184666"/>
          </a:xfrm>
          <a:ln/>
        </p:spPr>
        <p:txBody>
          <a:bodyPr/>
          <a:lstStyle/>
          <a:p>
            <a:r>
              <a:rPr lang="en-US"/>
              <a:t>Page </a:t>
            </a:r>
            <a:fld id="{E6AF579C-E269-44CC-A9F4-B7D1E2EA3836}" type="slidenum">
              <a:rPr lang="en-US"/>
              <a:pPr/>
              <a:t>54</a:t>
            </a:fld>
            <a:endParaRPr lang="en-US"/>
          </a:p>
        </p:txBody>
      </p:sp>
      <p:sp>
        <p:nvSpPr>
          <p:cNvPr id="20481"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802.11-15/0946r0</a:t>
            </a:r>
          </a:p>
        </p:txBody>
      </p:sp>
      <p:sp>
        <p:nvSpPr>
          <p:cNvPr id="6147"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endParaRPr lang="en-GB" sz="1400" smtClean="0"/>
          </a:p>
        </p:txBody>
      </p:sp>
      <p:sp>
        <p:nvSpPr>
          <p:cNvPr id="6148"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614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1FA0DF2A-4090-463A-968B-4ABD6F561DCD}" type="slidenum">
              <a:rPr lang="en-GB" smtClean="0"/>
              <a:pPr/>
              <a:t>55</a:t>
            </a:fld>
            <a:endParaRPr lang="en-GB" smtClean="0"/>
          </a:p>
        </p:txBody>
      </p:sp>
      <p:sp>
        <p:nvSpPr>
          <p:cNvPr id="6150" name="Rectangle 2"/>
          <p:cNvSpPr>
            <a:spLocks noGrp="1" noRot="1" noChangeAspect="1" noChangeArrowheads="1" noTextEdit="1"/>
          </p:cNvSpPr>
          <p:nvPr>
            <p:ph type="sldImg"/>
          </p:nvPr>
        </p:nvSpPr>
        <p:spPr>
          <a:xfrm>
            <a:off x="1112838" y="703263"/>
            <a:ext cx="4632325" cy="3473450"/>
          </a:xfrm>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802.11-15/0946r0</a:t>
            </a:r>
          </a:p>
        </p:txBody>
      </p:sp>
      <p:sp>
        <p:nvSpPr>
          <p:cNvPr id="7171"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endParaRPr lang="en-GB" sz="1400" smtClean="0"/>
          </a:p>
        </p:txBody>
      </p:sp>
      <p:sp>
        <p:nvSpPr>
          <p:cNvPr id="7172"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7173"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FC90757E-C0E7-4B96-A93C-95E1D9823341}" type="slidenum">
              <a:rPr lang="en-GB" smtClean="0"/>
              <a:pPr/>
              <a:t>56</a:t>
            </a:fld>
            <a:endParaRPr lang="en-GB" smtClean="0"/>
          </a:p>
        </p:txBody>
      </p:sp>
      <p:sp>
        <p:nvSpPr>
          <p:cNvPr id="7174" name="Rectangle 2"/>
          <p:cNvSpPr>
            <a:spLocks noGrp="1" noRot="1" noChangeAspect="1" noChangeArrowheads="1" noTextEdit="1"/>
          </p:cNvSpPr>
          <p:nvPr>
            <p:ph type="sldImg"/>
          </p:nvPr>
        </p:nvSpPr>
        <p:spPr>
          <a:xfrm>
            <a:off x="1112838" y="703263"/>
            <a:ext cx="4632325" cy="3473450"/>
          </a:xfrm>
          <a:ln cap="flat"/>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802.11-15/0946r0</a:t>
            </a:r>
          </a:p>
        </p:txBody>
      </p:sp>
      <p:sp>
        <p:nvSpPr>
          <p:cNvPr id="8195" name="Rectangle 3"/>
          <p:cNvSpPr>
            <a:spLocks noGrp="1" noChangeArrowheads="1"/>
          </p:cNvSpPr>
          <p:nvPr>
            <p:ph type="dt" sz="quarter" idx="1"/>
          </p:nvPr>
        </p:nvSpPr>
        <p:spPr>
          <a:xfrm>
            <a:off x="646113" y="95706"/>
            <a:ext cx="73257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endParaRPr lang="en-GB" sz="1400" smtClean="0"/>
          </a:p>
        </p:txBody>
      </p:sp>
      <p:sp>
        <p:nvSpPr>
          <p:cNvPr id="8196"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8197"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A7B95730-A268-494D-91A1-2AFF9480B191}" type="slidenum">
              <a:rPr lang="en-GB" smtClean="0"/>
              <a:pPr/>
              <a:t>57</a:t>
            </a:fld>
            <a:endParaRPr lang="en-GB" smtClean="0"/>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13332" y="4416385"/>
            <a:ext cx="5031336" cy="41830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xfrm>
            <a:off x="4007743" y="95706"/>
            <a:ext cx="2205732" cy="215444"/>
          </a:xfrm>
        </p:spPr>
        <p:txBody>
          <a:bodyPr/>
          <a:lstStyle/>
          <a:p>
            <a:pPr>
              <a:defRPr/>
            </a:pPr>
            <a:r>
              <a:rPr lang="en-US" smtClean="0"/>
              <a:t>doc.: IEEE 802.19-09/xxxxr0</a:t>
            </a:r>
          </a:p>
        </p:txBody>
      </p:sp>
      <p:sp>
        <p:nvSpPr>
          <p:cNvPr id="15363"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5364"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28676"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AC30D68-B388-CC41-9257-1344FD822173}" type="slidenum">
              <a:rPr lang="en-US"/>
              <a:pPr/>
              <a:t>58</a:t>
            </a:fld>
            <a:endParaRPr lang="en-US"/>
          </a:p>
        </p:txBody>
      </p:sp>
      <p:sp>
        <p:nvSpPr>
          <p:cNvPr id="28677" name="Rectangle 2"/>
          <p:cNvSpPr>
            <a:spLocks noGrp="1" noRot="1" noChangeAspect="1" noChangeArrowheads="1" noTextEdit="1"/>
          </p:cNvSpPr>
          <p:nvPr>
            <p:ph type="sldImg"/>
          </p:nvPr>
        </p:nvSpPr>
        <p:spPr>
          <a:xfrm>
            <a:off x="1114425" y="703263"/>
            <a:ext cx="4629150" cy="3473450"/>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extLst>
      <p:ext uri="{BB962C8B-B14F-4D97-AF65-F5344CB8AC3E}">
        <p14:creationId xmlns:p14="http://schemas.microsoft.com/office/powerpoint/2010/main" val="19844378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07743" y="95706"/>
            <a:ext cx="2205732" cy="215444"/>
          </a:xfrm>
        </p:spPr>
        <p:txBody>
          <a:bodyPr/>
          <a:lstStyle/>
          <a:p>
            <a:pPr>
              <a:defRPr/>
            </a:pPr>
            <a:r>
              <a:rPr lang="en-US" smtClean="0"/>
              <a:t>doc.: IEEE 802.19-09/xxxxr0</a:t>
            </a:r>
          </a:p>
        </p:txBody>
      </p:sp>
      <p:sp>
        <p:nvSpPr>
          <p:cNvPr id="16387"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6388"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30724"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214C0BA8-5355-5B4E-9412-71DD676DB540}" type="slidenum">
              <a:rPr lang="en-US"/>
              <a:pPr/>
              <a:t>59</a:t>
            </a:fld>
            <a:endParaRPr lang="en-US"/>
          </a:p>
        </p:txBody>
      </p:sp>
      <p:sp>
        <p:nvSpPr>
          <p:cNvPr id="30725" name="Rectangle 2"/>
          <p:cNvSpPr>
            <a:spLocks noGrp="1" noRot="1" noChangeAspect="1" noChangeArrowheads="1" noTextEdit="1"/>
          </p:cNvSpPr>
          <p:nvPr>
            <p:ph type="sldImg"/>
          </p:nvPr>
        </p:nvSpPr>
        <p:spPr>
          <a:xfrm>
            <a:off x="1114425" y="703263"/>
            <a:ext cx="4629150" cy="3473450"/>
          </a:xfrm>
          <a:ln cap="flat"/>
        </p:spPr>
      </p:sp>
      <p:sp>
        <p:nvSpPr>
          <p:cNvPr id="307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5250" rIns="95250"/>
          <a:lstStyle/>
          <a:p>
            <a:endParaRPr lang="en-US">
              <a:latin typeface="Times New Roman" charset="0"/>
            </a:endParaRPr>
          </a:p>
        </p:txBody>
      </p:sp>
    </p:spTree>
    <p:extLst>
      <p:ext uri="{BB962C8B-B14F-4D97-AF65-F5344CB8AC3E}">
        <p14:creationId xmlns:p14="http://schemas.microsoft.com/office/powerpoint/2010/main" val="4143741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802.11-15/0225r1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a:t>
            </a:fld>
            <a:endParaRPr lang="en-US"/>
          </a:p>
        </p:txBody>
      </p:sp>
    </p:spTree>
    <p:extLst>
      <p:ext uri="{BB962C8B-B14F-4D97-AF65-F5344CB8AC3E}">
        <p14:creationId xmlns:p14="http://schemas.microsoft.com/office/powerpoint/2010/main" val="42655781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60</a:t>
            </a:fld>
            <a:endParaRPr lang="en-US"/>
          </a:p>
        </p:txBody>
      </p:sp>
    </p:spTree>
    <p:extLst>
      <p:ext uri="{BB962C8B-B14F-4D97-AF65-F5344CB8AC3E}">
        <p14:creationId xmlns:p14="http://schemas.microsoft.com/office/powerpoint/2010/main" val="6001027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61</a:t>
            </a:fld>
            <a:endParaRPr lang="en-US"/>
          </a:p>
        </p:txBody>
      </p:sp>
    </p:spTree>
    <p:extLst>
      <p:ext uri="{BB962C8B-B14F-4D97-AF65-F5344CB8AC3E}">
        <p14:creationId xmlns:p14="http://schemas.microsoft.com/office/powerpoint/2010/main" val="20619913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62</a:t>
            </a:fld>
            <a:endParaRPr lang="en-US"/>
          </a:p>
        </p:txBody>
      </p:sp>
    </p:spTree>
    <p:extLst>
      <p:ext uri="{BB962C8B-B14F-4D97-AF65-F5344CB8AC3E}">
        <p14:creationId xmlns:p14="http://schemas.microsoft.com/office/powerpoint/2010/main" val="27370895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63</a:t>
            </a:fld>
            <a:endParaRPr lang="en-US"/>
          </a:p>
        </p:txBody>
      </p:sp>
    </p:spTree>
    <p:extLst>
      <p:ext uri="{BB962C8B-B14F-4D97-AF65-F5344CB8AC3E}">
        <p14:creationId xmlns:p14="http://schemas.microsoft.com/office/powerpoint/2010/main" val="16074096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802.11-13/0900r0</a:t>
            </a:r>
          </a:p>
        </p:txBody>
      </p:sp>
      <p:sp>
        <p:nvSpPr>
          <p:cNvPr id="17411"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7413"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36B0A76-C037-4477-B8D2-6874A2183610}" type="slidenum">
              <a:rPr lang="en-GB" altLang="en-US"/>
              <a:pPr>
                <a:spcBef>
                  <a:spcPct val="0"/>
                </a:spcBef>
              </a:pPr>
              <a:t>64</a:t>
            </a:fld>
            <a:endParaRPr lang="en-GB" altLang="en-US"/>
          </a:p>
        </p:txBody>
      </p:sp>
      <p:sp>
        <p:nvSpPr>
          <p:cNvPr id="17414" name="Rectangle 2"/>
          <p:cNvSpPr>
            <a:spLocks noGrp="1" noRot="1" noChangeAspect="1" noChangeArrowheads="1" noTextEdit="1"/>
          </p:cNvSpPr>
          <p:nvPr>
            <p:ph type="sldImg"/>
          </p:nvPr>
        </p:nvSpPr>
        <p:spPr>
          <a:xfrm>
            <a:off x="1112838" y="703263"/>
            <a:ext cx="4632325" cy="3473450"/>
          </a:xfrm>
          <a:ln/>
        </p:spPr>
      </p:sp>
      <p:sp>
        <p:nvSpPr>
          <p:cNvPr id="1741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802.11-13/0900r0</a:t>
            </a:r>
          </a:p>
        </p:txBody>
      </p:sp>
      <p:sp>
        <p:nvSpPr>
          <p:cNvPr id="18435"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8437"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0CAD25B0-C83D-42F2-9E92-D9F84ED12C40}" type="slidenum">
              <a:rPr lang="en-GB" altLang="en-US"/>
              <a:pPr>
                <a:spcBef>
                  <a:spcPct val="0"/>
                </a:spcBef>
              </a:pPr>
              <a:t>65</a:t>
            </a:fld>
            <a:endParaRPr lang="en-GB" altLang="en-US"/>
          </a:p>
        </p:txBody>
      </p:sp>
      <p:sp>
        <p:nvSpPr>
          <p:cNvPr id="18438" name="Rectangle 2"/>
          <p:cNvSpPr>
            <a:spLocks noGrp="1" noRot="1" noChangeAspect="1" noChangeArrowheads="1" noTextEdit="1"/>
          </p:cNvSpPr>
          <p:nvPr>
            <p:ph type="sldImg"/>
          </p:nvPr>
        </p:nvSpPr>
        <p:spPr>
          <a:xfrm>
            <a:off x="1112838" y="703263"/>
            <a:ext cx="4632325" cy="3473450"/>
          </a:xfrm>
          <a:ln cap="flat"/>
        </p:spPr>
      </p:sp>
      <p:sp>
        <p:nvSpPr>
          <p:cNvPr id="18439" name="Rectangle 3"/>
          <p:cNvSpPr>
            <a:spLocks noGrp="1" noChangeArrowheads="1"/>
          </p:cNvSpPr>
          <p:nvPr>
            <p:ph type="body" idx="1"/>
          </p:nvPr>
        </p:nvSpPr>
        <p:spPr>
          <a:noFill/>
        </p:spPr>
        <p:txBody>
          <a:bodyPr lIns="95335" rIns="95335"/>
          <a:lstStyle/>
          <a:p>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802.11-13/0900r0</a:t>
            </a:r>
          </a:p>
        </p:txBody>
      </p:sp>
      <p:sp>
        <p:nvSpPr>
          <p:cNvPr id="19459"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9461"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A62712BF-FCD9-4439-96D9-9621B86FEEDE}" type="slidenum">
              <a:rPr lang="en-GB" altLang="en-US"/>
              <a:pPr>
                <a:spcBef>
                  <a:spcPct val="0"/>
                </a:spcBef>
              </a:pPr>
              <a:t>66</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13332" y="4416385"/>
            <a:ext cx="5031336" cy="4183083"/>
          </a:xfrm>
          <a:noFill/>
        </p:spPr>
        <p:txBody>
          <a:bodyPr lIns="95230" tIns="46028" rIns="95230" bIns="46028"/>
          <a:lstStyle/>
          <a:p>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17617" y="95706"/>
            <a:ext cx="2195858" cy="215444"/>
          </a:xfrm>
          <a:noFill/>
        </p:spPr>
        <p:txBody>
          <a:bodyPr/>
          <a:lstStyle/>
          <a:p>
            <a:r>
              <a:rPr lang="en-GB" smtClean="0"/>
              <a:t>doc.: IEEE 802.11-10/0673r0</a:t>
            </a:r>
          </a:p>
        </p:txBody>
      </p:sp>
      <p:sp>
        <p:nvSpPr>
          <p:cNvPr id="11267" name="Rectangle 3"/>
          <p:cNvSpPr>
            <a:spLocks noGrp="1" noChangeArrowheads="1"/>
          </p:cNvSpPr>
          <p:nvPr>
            <p:ph type="dt" sz="quarter" idx="1"/>
          </p:nvPr>
        </p:nvSpPr>
        <p:spPr>
          <a:xfrm>
            <a:off x="647345" y="99161"/>
            <a:ext cx="732573" cy="215444"/>
          </a:xfrm>
          <a:noFill/>
        </p:spPr>
        <p:txBody>
          <a:bodyPr/>
          <a:lstStyle/>
          <a:p>
            <a:r>
              <a:rPr lang="en-US" dirty="0" smtClean="0"/>
              <a:t>July 2010</a:t>
            </a:r>
            <a:endParaRPr lang="en-GB" dirty="0" smtClean="0"/>
          </a:p>
        </p:txBody>
      </p:sp>
      <p:sp>
        <p:nvSpPr>
          <p:cNvPr id="11268" name="Rectangle 6"/>
          <p:cNvSpPr>
            <a:spLocks noGrp="1" noChangeArrowheads="1"/>
          </p:cNvSpPr>
          <p:nvPr>
            <p:ph type="ftr" sz="quarter" idx="4"/>
          </p:nvPr>
        </p:nvSpPr>
        <p:spPr>
          <a:xfrm>
            <a:off x="4403364" y="9001125"/>
            <a:ext cx="1810111" cy="184666"/>
          </a:xfrm>
          <a:noFill/>
        </p:spPr>
        <p:txBody>
          <a:bodyPr/>
          <a:lstStyle/>
          <a:p>
            <a:pPr lvl="4"/>
            <a:r>
              <a:rPr lang="en-GB" smtClean="0"/>
              <a:t>Andrew Myles, Cisco</a:t>
            </a:r>
          </a:p>
        </p:txBody>
      </p:sp>
      <p:sp>
        <p:nvSpPr>
          <p:cNvPr id="11269" name="Rectangle 7"/>
          <p:cNvSpPr>
            <a:spLocks noGrp="1" noChangeArrowheads="1"/>
          </p:cNvSpPr>
          <p:nvPr>
            <p:ph type="sldNum" sz="quarter" idx="5"/>
          </p:nvPr>
        </p:nvSpPr>
        <p:spPr>
          <a:xfrm>
            <a:off x="3278936" y="9001125"/>
            <a:ext cx="415177" cy="184666"/>
          </a:xfrm>
          <a:noFill/>
        </p:spPr>
        <p:txBody>
          <a:bodyPr/>
          <a:lstStyle/>
          <a:p>
            <a:r>
              <a:rPr lang="en-GB" smtClean="0"/>
              <a:t>Page </a:t>
            </a:r>
            <a:fld id="{7F3AA8F3-0F4A-45BA-A64F-0DDB9B568E98}" type="slidenum">
              <a:rPr lang="en-GB" smtClean="0"/>
              <a:pPr/>
              <a:t>67</a:t>
            </a:fld>
            <a:endParaRPr lang="en-GB" smtClean="0"/>
          </a:p>
        </p:txBody>
      </p:sp>
      <p:sp>
        <p:nvSpPr>
          <p:cNvPr id="11270" name="Rectangle 2"/>
          <p:cNvSpPr>
            <a:spLocks noGrp="1" noRot="1" noChangeAspect="1" noChangeArrowheads="1" noTextEdit="1"/>
          </p:cNvSpPr>
          <p:nvPr>
            <p:ph type="sldImg"/>
          </p:nvPr>
        </p:nvSpPr>
        <p:spPr>
          <a:xfrm>
            <a:off x="1112838" y="703263"/>
            <a:ext cx="4632325" cy="3473450"/>
          </a:xfrm>
          <a:ln/>
        </p:spPr>
      </p:sp>
      <p:sp>
        <p:nvSpPr>
          <p:cNvPr id="112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4017617" y="95706"/>
            <a:ext cx="2195858" cy="215444"/>
          </a:xfrm>
          <a:noFill/>
        </p:spPr>
        <p:txBody>
          <a:bodyPr/>
          <a:lstStyle/>
          <a:p>
            <a:r>
              <a:rPr lang="en-GB" smtClean="0"/>
              <a:t>doc.: IEEE 802.11-10/0673r0</a:t>
            </a:r>
          </a:p>
        </p:txBody>
      </p:sp>
      <p:sp>
        <p:nvSpPr>
          <p:cNvPr id="12291" name="Rectangle 3"/>
          <p:cNvSpPr>
            <a:spLocks noGrp="1" noChangeArrowheads="1"/>
          </p:cNvSpPr>
          <p:nvPr>
            <p:ph type="dt" sz="quarter" idx="1"/>
          </p:nvPr>
        </p:nvSpPr>
        <p:spPr>
          <a:xfrm>
            <a:off x="647345" y="99161"/>
            <a:ext cx="732573" cy="215444"/>
          </a:xfrm>
          <a:noFill/>
        </p:spPr>
        <p:txBody>
          <a:bodyPr/>
          <a:lstStyle/>
          <a:p>
            <a:r>
              <a:rPr lang="en-US" dirty="0" smtClean="0"/>
              <a:t>July 2010</a:t>
            </a:r>
            <a:endParaRPr lang="en-GB" dirty="0" smtClean="0"/>
          </a:p>
        </p:txBody>
      </p:sp>
      <p:sp>
        <p:nvSpPr>
          <p:cNvPr id="12292" name="Rectangle 6"/>
          <p:cNvSpPr>
            <a:spLocks noGrp="1" noChangeArrowheads="1"/>
          </p:cNvSpPr>
          <p:nvPr>
            <p:ph type="ftr" sz="quarter" idx="4"/>
          </p:nvPr>
        </p:nvSpPr>
        <p:spPr>
          <a:xfrm>
            <a:off x="4403364" y="9001125"/>
            <a:ext cx="1810111" cy="184666"/>
          </a:xfrm>
          <a:noFill/>
        </p:spPr>
        <p:txBody>
          <a:bodyPr/>
          <a:lstStyle/>
          <a:p>
            <a:pPr lvl="4"/>
            <a:r>
              <a:rPr lang="en-GB" smtClean="0"/>
              <a:t>Andrew Myles, Cisco</a:t>
            </a:r>
          </a:p>
        </p:txBody>
      </p:sp>
      <p:sp>
        <p:nvSpPr>
          <p:cNvPr id="12293" name="Rectangle 7"/>
          <p:cNvSpPr>
            <a:spLocks noGrp="1" noChangeArrowheads="1"/>
          </p:cNvSpPr>
          <p:nvPr>
            <p:ph type="sldNum" sz="quarter" idx="5"/>
          </p:nvPr>
        </p:nvSpPr>
        <p:spPr>
          <a:xfrm>
            <a:off x="3278936" y="9001125"/>
            <a:ext cx="415177" cy="184666"/>
          </a:xfrm>
          <a:noFill/>
        </p:spPr>
        <p:txBody>
          <a:bodyPr/>
          <a:lstStyle/>
          <a:p>
            <a:r>
              <a:rPr lang="en-GB" smtClean="0"/>
              <a:t>Page </a:t>
            </a:r>
            <a:fld id="{DA46D214-75BD-4AB5-B513-4DDEA98DA4CD}" type="slidenum">
              <a:rPr lang="en-GB" smtClean="0"/>
              <a:pPr/>
              <a:t>68</a:t>
            </a:fld>
            <a:endParaRPr lang="en-GB" smtClean="0"/>
          </a:p>
        </p:txBody>
      </p:sp>
      <p:sp>
        <p:nvSpPr>
          <p:cNvPr id="12294" name="Rectangle 2"/>
          <p:cNvSpPr>
            <a:spLocks noGrp="1" noRot="1" noChangeAspect="1" noChangeArrowheads="1" noTextEdit="1"/>
          </p:cNvSpPr>
          <p:nvPr>
            <p:ph type="sldImg"/>
          </p:nvPr>
        </p:nvSpPr>
        <p:spPr>
          <a:xfrm>
            <a:off x="1112838" y="703263"/>
            <a:ext cx="4632325" cy="3473450"/>
          </a:xfrm>
          <a:ln cap="flat"/>
        </p:spPr>
      </p:sp>
      <p:sp>
        <p:nvSpPr>
          <p:cNvPr id="12295" name="Rectangle 3"/>
          <p:cNvSpPr>
            <a:spLocks noGrp="1" noChangeArrowheads="1"/>
          </p:cNvSpPr>
          <p:nvPr>
            <p:ph type="body" idx="1"/>
          </p:nvPr>
        </p:nvSpPr>
        <p:spPr>
          <a:noFill/>
          <a:ln/>
        </p:spPr>
        <p:txBody>
          <a:bodyPr lIns="95335" rIns="95335"/>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69</a:t>
            </a:fld>
            <a:endParaRPr lang="en-US"/>
          </a:p>
        </p:txBody>
      </p:sp>
    </p:spTree>
    <p:extLst>
      <p:ext uri="{BB962C8B-B14F-4D97-AF65-F5344CB8AC3E}">
        <p14:creationId xmlns:p14="http://schemas.microsoft.com/office/powerpoint/2010/main" val="2600090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802.11-15/0514r0</a:t>
            </a:r>
            <a:endParaRPr lang="en-US"/>
          </a:p>
        </p:txBody>
      </p:sp>
      <p:sp>
        <p:nvSpPr>
          <p:cNvPr id="5" name="Date Placeholder 4"/>
          <p:cNvSpPr>
            <a:spLocks noGrp="1"/>
          </p:cNvSpPr>
          <p:nvPr>
            <p:ph type="dt" idx="11"/>
          </p:nvPr>
        </p:nvSpPr>
        <p:spPr/>
        <p:txBody>
          <a:bodyPr/>
          <a:lstStyle/>
          <a:p>
            <a:pPr>
              <a:defRPr/>
            </a:pPr>
            <a:r>
              <a:rPr lang="en-US" smtClean="0"/>
              <a:t>May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a:t>
            </a:fld>
            <a:endParaRPr lang="en-US"/>
          </a:p>
        </p:txBody>
      </p:sp>
    </p:spTree>
    <p:extLst>
      <p:ext uri="{BB962C8B-B14F-4D97-AF65-F5344CB8AC3E}">
        <p14:creationId xmlns:p14="http://schemas.microsoft.com/office/powerpoint/2010/main" val="42103531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70</a:t>
            </a:fld>
            <a:endParaRPr lang="en-US"/>
          </a:p>
        </p:txBody>
      </p:sp>
    </p:spTree>
    <p:extLst>
      <p:ext uri="{BB962C8B-B14F-4D97-AF65-F5344CB8AC3E}">
        <p14:creationId xmlns:p14="http://schemas.microsoft.com/office/powerpoint/2010/main" val="12159374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71</a:t>
            </a:fld>
            <a:endParaRPr lang="en-US"/>
          </a:p>
        </p:txBody>
      </p:sp>
    </p:spTree>
    <p:extLst>
      <p:ext uri="{BB962C8B-B14F-4D97-AF65-F5344CB8AC3E}">
        <p14:creationId xmlns:p14="http://schemas.microsoft.com/office/powerpoint/2010/main" val="23829241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72</a:t>
            </a:fld>
            <a:endParaRPr lang="en-US"/>
          </a:p>
        </p:txBody>
      </p:sp>
    </p:spTree>
    <p:extLst>
      <p:ext uri="{BB962C8B-B14F-4D97-AF65-F5344CB8AC3E}">
        <p14:creationId xmlns:p14="http://schemas.microsoft.com/office/powerpoint/2010/main" val="16082930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73</a:t>
            </a:fld>
            <a:endParaRPr lang="en-US"/>
          </a:p>
        </p:txBody>
      </p:sp>
    </p:spTree>
    <p:extLst>
      <p:ext uri="{BB962C8B-B14F-4D97-AF65-F5344CB8AC3E}">
        <p14:creationId xmlns:p14="http://schemas.microsoft.com/office/powerpoint/2010/main" val="26373525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802.11-15/0966r0</a:t>
            </a:r>
          </a:p>
        </p:txBody>
      </p:sp>
      <p:sp>
        <p:nvSpPr>
          <p:cNvPr id="24579" name="Rectangle 3"/>
          <p:cNvSpPr>
            <a:spLocks noGrp="1" noChangeArrowheads="1"/>
          </p:cNvSpPr>
          <p:nvPr>
            <p:ph type="dt" sz="quarter" idx="1"/>
          </p:nvPr>
        </p:nvSpPr>
        <p:spPr>
          <a:xfrm>
            <a:off x="646113" y="95706"/>
            <a:ext cx="732573" cy="215444"/>
          </a:xfrm>
          <a:noFill/>
        </p:spPr>
        <p:txBody>
          <a:bodyPr/>
          <a:lstStyle/>
          <a:p>
            <a:r>
              <a:rPr lang="en-US" smtClean="0"/>
              <a:t>July 2015</a:t>
            </a:r>
          </a:p>
        </p:txBody>
      </p:sp>
      <p:sp>
        <p:nvSpPr>
          <p:cNvPr id="24580" name="Rectangle 6"/>
          <p:cNvSpPr>
            <a:spLocks noGrp="1" noChangeArrowheads="1"/>
          </p:cNvSpPr>
          <p:nvPr>
            <p:ph type="ftr" sz="quarter" idx="4"/>
          </p:nvPr>
        </p:nvSpPr>
        <p:spPr>
          <a:xfrm>
            <a:off x="3400269" y="9001125"/>
            <a:ext cx="2813206" cy="184666"/>
          </a:xfrm>
          <a:noFill/>
        </p:spPr>
        <p:txBody>
          <a:bodyPr/>
          <a:lstStyle/>
          <a:p>
            <a:pPr lvl="4"/>
            <a:r>
              <a:rPr lang="en-US" smtClean="0"/>
              <a:t>Dorothy Stanley, HP-Aruba Networks</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74</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802.11-15/0966r0</a:t>
            </a:r>
          </a:p>
        </p:txBody>
      </p:sp>
      <p:sp>
        <p:nvSpPr>
          <p:cNvPr id="10243" name="Rectangle 3"/>
          <p:cNvSpPr>
            <a:spLocks noGrp="1" noChangeArrowheads="1"/>
          </p:cNvSpPr>
          <p:nvPr>
            <p:ph type="dt" sz="quarter" idx="1"/>
          </p:nvPr>
        </p:nvSpPr>
        <p:spPr>
          <a:xfrm>
            <a:off x="646113" y="95706"/>
            <a:ext cx="73257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2015</a:t>
            </a:r>
          </a:p>
        </p:txBody>
      </p:sp>
      <p:sp>
        <p:nvSpPr>
          <p:cNvPr id="10244" name="Rectangle 6"/>
          <p:cNvSpPr>
            <a:spLocks noGrp="1" noChangeArrowheads="1"/>
          </p:cNvSpPr>
          <p:nvPr>
            <p:ph type="ftr" sz="quarter" idx="4"/>
          </p:nvPr>
        </p:nvSpPr>
        <p:spPr>
          <a:xfrm>
            <a:off x="3402193" y="9001125"/>
            <a:ext cx="2811282"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HP-Aruba Networks</a:t>
            </a:r>
          </a:p>
        </p:txBody>
      </p:sp>
      <p:sp>
        <p:nvSpPr>
          <p:cNvPr id="10245"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C4F4DAE-E60C-4253-B0B9-199258B0A6AD}" type="slidenum">
              <a:rPr lang="en-US" smtClean="0"/>
              <a:pPr/>
              <a:t>75</a:t>
            </a:fld>
            <a:endParaRPr lang="en-US" smtClean="0"/>
          </a:p>
        </p:txBody>
      </p:sp>
      <p:sp>
        <p:nvSpPr>
          <p:cNvPr id="10246" name="Rectangle 2"/>
          <p:cNvSpPr>
            <a:spLocks noGrp="1" noRot="1" noChangeAspect="1" noChangeArrowheads="1" noTextEdit="1"/>
          </p:cNvSpPr>
          <p:nvPr>
            <p:ph type="sldImg"/>
          </p:nvPr>
        </p:nvSpPr>
        <p:spPr>
          <a:xfrm>
            <a:off x="1114425" y="703263"/>
            <a:ext cx="4629150" cy="3473450"/>
          </a:xfrm>
          <a:ln cap="flat"/>
        </p:spPr>
      </p:sp>
      <p:sp>
        <p:nvSpPr>
          <p:cNvPr id="10247" name="Rectangle 3"/>
          <p:cNvSpPr>
            <a:spLocks noGrp="1" noChangeArrowheads="1"/>
          </p:cNvSpPr>
          <p:nvPr>
            <p:ph type="body" idx="1"/>
          </p:nvPr>
        </p:nvSpPr>
        <p:spPr>
          <a:noFill/>
        </p:spPr>
        <p:txBody>
          <a:bodyPr lIns="95250" rIns="95250"/>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802.11-15/0966r0</a:t>
            </a:r>
            <a:endParaRPr lang="en-US"/>
          </a:p>
        </p:txBody>
      </p:sp>
      <p:sp>
        <p:nvSpPr>
          <p:cNvPr id="5" name="Date Placeholder 4"/>
          <p:cNvSpPr>
            <a:spLocks noGrp="1"/>
          </p:cNvSpPr>
          <p:nvPr>
            <p:ph type="dt" idx="11"/>
          </p:nvPr>
        </p:nvSpPr>
        <p:spPr>
          <a:xfrm>
            <a:off x="646113" y="95706"/>
            <a:ext cx="732573" cy="215444"/>
          </a:xfrm>
        </p:spPr>
        <p:txBody>
          <a:bodyPr/>
          <a:lstStyle/>
          <a:p>
            <a:pPr>
              <a:defRPr/>
            </a:pPr>
            <a:r>
              <a:rPr lang="en-US" smtClean="0"/>
              <a:t>July 2015</a:t>
            </a:r>
            <a:endParaRPr lang="en-US"/>
          </a:p>
        </p:txBody>
      </p:sp>
      <p:sp>
        <p:nvSpPr>
          <p:cNvPr id="6" name="Footer Placeholder 5"/>
          <p:cNvSpPr>
            <a:spLocks noGrp="1"/>
          </p:cNvSpPr>
          <p:nvPr>
            <p:ph type="ftr" sz="quarter" idx="12"/>
          </p:nvPr>
        </p:nvSpPr>
        <p:spPr>
          <a:xfrm>
            <a:off x="3400269" y="9001125"/>
            <a:ext cx="2813206" cy="184666"/>
          </a:xfrm>
        </p:spPr>
        <p:txBody>
          <a:bodyPr/>
          <a:lstStyle/>
          <a:p>
            <a:pPr lvl="4">
              <a:defRPr/>
            </a:pPr>
            <a:r>
              <a:rPr lang="en-US" smtClean="0"/>
              <a:t>Dorothy Stanley, HP-Aruba Networks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76</a:t>
            </a:fld>
            <a:endParaRPr lang="en-US"/>
          </a:p>
        </p:txBody>
      </p:sp>
    </p:spTree>
    <p:extLst>
      <p:ext uri="{BB962C8B-B14F-4D97-AF65-F5344CB8AC3E}">
        <p14:creationId xmlns:p14="http://schemas.microsoft.com/office/powerpoint/2010/main" val="41636561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802.11-15/0966r0</a:t>
            </a:r>
          </a:p>
        </p:txBody>
      </p:sp>
      <p:sp>
        <p:nvSpPr>
          <p:cNvPr id="24579" name="Rectangle 3"/>
          <p:cNvSpPr>
            <a:spLocks noGrp="1" noChangeArrowheads="1"/>
          </p:cNvSpPr>
          <p:nvPr>
            <p:ph type="dt" sz="quarter" idx="1"/>
          </p:nvPr>
        </p:nvSpPr>
        <p:spPr>
          <a:xfrm>
            <a:off x="646115" y="95707"/>
            <a:ext cx="732573"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2015</a:t>
            </a:r>
          </a:p>
        </p:txBody>
      </p:sp>
      <p:sp>
        <p:nvSpPr>
          <p:cNvPr id="24580" name="Rectangle 6"/>
          <p:cNvSpPr>
            <a:spLocks noGrp="1" noChangeArrowheads="1"/>
          </p:cNvSpPr>
          <p:nvPr>
            <p:ph type="ftr" sz="quarter" idx="4"/>
          </p:nvPr>
        </p:nvSpPr>
        <p:spPr>
          <a:xfrm>
            <a:off x="3402193" y="9001125"/>
            <a:ext cx="2811282" cy="184666"/>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HP-Aruba Networks</a:t>
            </a:r>
          </a:p>
        </p:txBody>
      </p:sp>
      <p:sp>
        <p:nvSpPr>
          <p:cNvPr id="24581" name="Rectangle 7"/>
          <p:cNvSpPr>
            <a:spLocks noGrp="1" noChangeArrowheads="1"/>
          </p:cNvSpPr>
          <p:nvPr>
            <p:ph type="sldNum" sz="quarter" idx="5"/>
          </p:nvPr>
        </p:nvSpPr>
        <p:spPr>
          <a:xfrm>
            <a:off x="3279775" y="9001125"/>
            <a:ext cx="414338" cy="18415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F3F42982-5C51-4B0C-81ED-C6DD168AA414}" type="slidenum">
              <a:rPr lang="en-US" smtClean="0"/>
              <a:pPr>
                <a:defRPr/>
              </a:pPr>
              <a:t>77</a:t>
            </a:fld>
            <a:endParaRPr lang="en-US" smtClean="0"/>
          </a:p>
        </p:txBody>
      </p:sp>
      <p:sp>
        <p:nvSpPr>
          <p:cNvPr id="36870" name="Rectangle 2"/>
          <p:cNvSpPr txBox="1">
            <a:spLocks noGrp="1" noChangeArrowheads="1"/>
          </p:cNvSpPr>
          <p:nvPr/>
        </p:nvSpPr>
        <p:spPr bwMode="auto">
          <a:xfrm>
            <a:off x="4017964" y="95251"/>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1"/>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2961687" y="9001125"/>
            <a:ext cx="32517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61302" y="9001125"/>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77</a:t>
            </a:fld>
            <a:endParaRPr lang="en-US" altLang="en-US"/>
          </a:p>
        </p:txBody>
      </p:sp>
      <p:sp>
        <p:nvSpPr>
          <p:cNvPr id="36874" name="Rectangle 2"/>
          <p:cNvSpPr>
            <a:spLocks noGrp="1" noRot="1" noChangeAspect="1" noChangeArrowheads="1" noTextEdit="1"/>
          </p:cNvSpPr>
          <p:nvPr>
            <p:ph type="sldImg"/>
          </p:nvPr>
        </p:nvSpPr>
        <p:spPr>
          <a:xfrm>
            <a:off x="1104900" y="696913"/>
            <a:ext cx="4649788" cy="3487737"/>
          </a:xfrm>
          <a:ln/>
        </p:spPr>
      </p:sp>
      <p:sp>
        <p:nvSpPr>
          <p:cNvPr id="36875" name="Rectangle 3"/>
          <p:cNvSpPr>
            <a:spLocks noGrp="1" noChangeArrowheads="1"/>
          </p:cNvSpPr>
          <p:nvPr>
            <p:ph type="body" idx="1"/>
          </p:nvPr>
        </p:nvSpPr>
        <p:spPr>
          <a:xfrm>
            <a:off x="685800" y="4416426"/>
            <a:ext cx="5486400" cy="4183063"/>
          </a:xfrm>
          <a:noFill/>
        </p:spPr>
        <p:txBody>
          <a:bodyPr/>
          <a:lstStyle/>
          <a:p>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802.11-15/0966r0</a:t>
            </a:r>
            <a:endParaRPr lang="en-US"/>
          </a:p>
        </p:txBody>
      </p:sp>
      <p:sp>
        <p:nvSpPr>
          <p:cNvPr id="5" name="Date Placeholder 4"/>
          <p:cNvSpPr>
            <a:spLocks noGrp="1"/>
          </p:cNvSpPr>
          <p:nvPr>
            <p:ph type="dt" idx="11"/>
          </p:nvPr>
        </p:nvSpPr>
        <p:spPr>
          <a:xfrm>
            <a:off x="646113" y="95706"/>
            <a:ext cx="732573" cy="215444"/>
          </a:xfrm>
        </p:spPr>
        <p:txBody>
          <a:bodyPr/>
          <a:lstStyle/>
          <a:p>
            <a:pPr>
              <a:defRPr/>
            </a:pPr>
            <a:r>
              <a:rPr lang="en-US" smtClean="0"/>
              <a:t>July 2015</a:t>
            </a:r>
            <a:endParaRPr lang="en-US"/>
          </a:p>
        </p:txBody>
      </p:sp>
      <p:sp>
        <p:nvSpPr>
          <p:cNvPr id="6" name="Footer Placeholder 5"/>
          <p:cNvSpPr>
            <a:spLocks noGrp="1"/>
          </p:cNvSpPr>
          <p:nvPr>
            <p:ph type="ftr" sz="quarter" idx="12"/>
          </p:nvPr>
        </p:nvSpPr>
        <p:spPr>
          <a:xfrm>
            <a:off x="3400269" y="9001125"/>
            <a:ext cx="2813206" cy="184666"/>
          </a:xfrm>
        </p:spPr>
        <p:txBody>
          <a:bodyPr/>
          <a:lstStyle/>
          <a:p>
            <a:pPr lvl="4">
              <a:defRPr/>
            </a:pPr>
            <a:r>
              <a:rPr lang="en-US" smtClean="0"/>
              <a:t>Dorothy Stanley, HP-Aruba Networks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78</a:t>
            </a:fld>
            <a:endParaRPr lang="en-US"/>
          </a:p>
        </p:txBody>
      </p:sp>
    </p:spTree>
    <p:extLst>
      <p:ext uri="{BB962C8B-B14F-4D97-AF65-F5344CB8AC3E}">
        <p14:creationId xmlns:p14="http://schemas.microsoft.com/office/powerpoint/2010/main" val="9532359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802.11-12/0455r0</a:t>
            </a:r>
          </a:p>
        </p:txBody>
      </p:sp>
      <p:sp>
        <p:nvSpPr>
          <p:cNvPr id="24579" name="Rectangle 3"/>
          <p:cNvSpPr>
            <a:spLocks noGrp="1" noChangeArrowheads="1"/>
          </p:cNvSpPr>
          <p:nvPr>
            <p:ph type="dt" sz="quarter" idx="1"/>
          </p:nvPr>
        </p:nvSpPr>
        <p:spPr>
          <a:xfrm>
            <a:off x="646113" y="95706"/>
            <a:ext cx="916020" cy="215444"/>
          </a:xfrm>
          <a:noFill/>
        </p:spPr>
        <p:txBody>
          <a:bodyPr/>
          <a:lstStyle/>
          <a:p>
            <a:r>
              <a:rPr lang="en-US" smtClean="0"/>
              <a:t>Month Year</a:t>
            </a:r>
          </a:p>
        </p:txBody>
      </p:sp>
      <p:sp>
        <p:nvSpPr>
          <p:cNvPr id="24580" name="Rectangle 6"/>
          <p:cNvSpPr>
            <a:spLocks noGrp="1" noChangeArrowheads="1"/>
          </p:cNvSpPr>
          <p:nvPr>
            <p:ph type="ftr" sz="quarter" idx="4"/>
          </p:nvPr>
        </p:nvSpPr>
        <p:spPr>
          <a:xfrm>
            <a:off x="3685219" y="9001125"/>
            <a:ext cx="2528256" cy="184666"/>
          </a:xfrm>
          <a:noFill/>
        </p:spPr>
        <p:txBody>
          <a:bodyPr/>
          <a:lstStyle/>
          <a:p>
            <a:pPr lvl="4"/>
            <a:r>
              <a:rPr lang="en-US" smtClean="0"/>
              <a:t>David Halasz, Motorola Mobility</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79</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802.11-15/0514r0</a:t>
            </a:r>
            <a:endParaRPr lang="en-US"/>
          </a:p>
        </p:txBody>
      </p:sp>
      <p:sp>
        <p:nvSpPr>
          <p:cNvPr id="5" name="Date Placeholder 4"/>
          <p:cNvSpPr>
            <a:spLocks noGrp="1"/>
          </p:cNvSpPr>
          <p:nvPr>
            <p:ph type="dt" idx="11"/>
          </p:nvPr>
        </p:nvSpPr>
        <p:spPr/>
        <p:txBody>
          <a:bodyPr/>
          <a:lstStyle/>
          <a:p>
            <a:pPr>
              <a:defRPr/>
            </a:pPr>
            <a:r>
              <a:rPr lang="en-US" smtClean="0"/>
              <a:t>May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a:t>
            </a:fld>
            <a:endParaRPr lang="en-US"/>
          </a:p>
        </p:txBody>
      </p:sp>
    </p:spTree>
    <p:extLst>
      <p:ext uri="{BB962C8B-B14F-4D97-AF65-F5344CB8AC3E}">
        <p14:creationId xmlns:p14="http://schemas.microsoft.com/office/powerpoint/2010/main" val="6148448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07743" y="95706"/>
            <a:ext cx="2205732" cy="215444"/>
          </a:xfrm>
        </p:spPr>
        <p:txBody>
          <a:bodyPr/>
          <a:lstStyle/>
          <a:p>
            <a:pPr>
              <a:defRPr/>
            </a:pPr>
            <a:r>
              <a:rPr lang="en-US" altLang="ja-JP">
                <a:latin typeface="Times New Roman" charset="0"/>
                <a:cs typeface="ＭＳ Ｐゴシック" charset="-128"/>
              </a:rPr>
              <a:t>doc.: IEEE 802.19-09/xxxxr0</a:t>
            </a:r>
          </a:p>
        </p:txBody>
      </p:sp>
      <p:sp>
        <p:nvSpPr>
          <p:cNvPr id="18435"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8436"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8437"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24E42ACE-54C0-684C-BB9D-E50577322B6F}" type="slidenum">
              <a:rPr lang="en-US" altLang="ja-JP">
                <a:cs typeface="ＭＳ Ｐゴシック" charset="-128"/>
              </a:rPr>
              <a:pPr>
                <a:defRPr/>
              </a:pPr>
              <a:t>80</a:t>
            </a:fld>
            <a:endParaRPr lang="en-US" altLang="ja-JP">
              <a:cs typeface="ＭＳ Ｐゴシック" charset="-128"/>
            </a:endParaRPr>
          </a:p>
        </p:txBody>
      </p:sp>
      <p:sp>
        <p:nvSpPr>
          <p:cNvPr id="18438" name="Rectangle 2"/>
          <p:cNvSpPr>
            <a:spLocks noGrp="1" noRot="1" noChangeAspect="1" noChangeArrowheads="1" noTextEdit="1"/>
          </p:cNvSpPr>
          <p:nvPr>
            <p:ph type="sldImg"/>
          </p:nvPr>
        </p:nvSpPr>
        <p:spPr>
          <a:xfrm>
            <a:off x="1114425" y="703263"/>
            <a:ext cx="4629150" cy="3473450"/>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81</a:t>
            </a:fld>
            <a:endParaRPr lang="en-US"/>
          </a:p>
        </p:txBody>
      </p:sp>
    </p:spTree>
    <p:extLst>
      <p:ext uri="{BB962C8B-B14F-4D97-AF65-F5344CB8AC3E}">
        <p14:creationId xmlns:p14="http://schemas.microsoft.com/office/powerpoint/2010/main" val="2202204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82</a:t>
            </a:fld>
            <a:endParaRPr lang="en-US"/>
          </a:p>
        </p:txBody>
      </p:sp>
    </p:spTree>
    <p:extLst>
      <p:ext uri="{BB962C8B-B14F-4D97-AF65-F5344CB8AC3E}">
        <p14:creationId xmlns:p14="http://schemas.microsoft.com/office/powerpoint/2010/main" val="34923793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83</a:t>
            </a:fld>
            <a:endParaRPr lang="en-US"/>
          </a:p>
        </p:txBody>
      </p:sp>
    </p:spTree>
    <p:extLst>
      <p:ext uri="{BB962C8B-B14F-4D97-AF65-F5344CB8AC3E}">
        <p14:creationId xmlns:p14="http://schemas.microsoft.com/office/powerpoint/2010/main" val="34273417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84</a:t>
            </a:fld>
            <a:endParaRPr lang="en-US"/>
          </a:p>
        </p:txBody>
      </p:sp>
    </p:spTree>
    <p:extLst>
      <p:ext uri="{BB962C8B-B14F-4D97-AF65-F5344CB8AC3E}">
        <p14:creationId xmlns:p14="http://schemas.microsoft.com/office/powerpoint/2010/main" val="34465106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07743" y="95706"/>
            <a:ext cx="2205732" cy="215444"/>
          </a:xfrm>
        </p:spPr>
        <p:txBody>
          <a:bodyPr/>
          <a:lstStyle/>
          <a:p>
            <a:pPr>
              <a:defRPr/>
            </a:pPr>
            <a:r>
              <a:rPr lang="en-US" altLang="ja-JP">
                <a:latin typeface="Times New Roman" charset="0"/>
                <a:cs typeface="ＭＳ Ｐゴシック" charset="-128"/>
              </a:rPr>
              <a:t>doc.: IEEE 802.19-09/xxxxr0</a:t>
            </a:r>
          </a:p>
        </p:txBody>
      </p:sp>
      <p:sp>
        <p:nvSpPr>
          <p:cNvPr id="16387"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6388"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6389"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9B4F10BE-8640-3647-A390-79D9D5117F41}" type="slidenum">
              <a:rPr lang="en-US" altLang="ja-JP">
                <a:cs typeface="ＭＳ Ｐゴシック" charset="-128"/>
              </a:rPr>
              <a:pPr>
                <a:defRPr/>
              </a:pPr>
              <a:t>85</a:t>
            </a:fld>
            <a:endParaRPr lang="en-US" altLang="ja-JP">
              <a:cs typeface="ＭＳ Ｐゴシック" charset="-128"/>
            </a:endParaRPr>
          </a:p>
        </p:txBody>
      </p:sp>
      <p:sp>
        <p:nvSpPr>
          <p:cNvPr id="16390" name="Rectangle 2"/>
          <p:cNvSpPr>
            <a:spLocks noGrp="1" noRot="1" noChangeAspect="1" noChangeArrowheads="1" noTextEdit="1"/>
          </p:cNvSpPr>
          <p:nvPr>
            <p:ph type="sldImg"/>
          </p:nvPr>
        </p:nvSpPr>
        <p:spPr>
          <a:xfrm>
            <a:off x="1114425" y="703263"/>
            <a:ext cx="4629150" cy="3473450"/>
          </a:xfrm>
          <a:ln/>
        </p:spPr>
      </p:sp>
      <p:sp>
        <p:nvSpPr>
          <p:cNvPr id="16391" name="Rectangle 3"/>
          <p:cNvSpPr>
            <a:spLocks noGrp="1" noChangeArrowheads="1"/>
          </p:cNvSpPr>
          <p:nvPr>
            <p:ph type="body" idx="1"/>
          </p:nvPr>
        </p:nvSpPr>
        <p:spPr>
          <a:noFill/>
          <a:ln/>
        </p:spPr>
        <p:txBody>
          <a:bodyPr/>
          <a:lstStyle/>
          <a:p>
            <a:endParaRPr kumimoji="0" lang="ja-JP" alt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1186278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07743" y="95706"/>
            <a:ext cx="2205732" cy="215444"/>
          </a:xfrm>
        </p:spPr>
        <p:txBody>
          <a:bodyPr/>
          <a:lstStyle/>
          <a:p>
            <a:pPr>
              <a:defRPr/>
            </a:pPr>
            <a:r>
              <a:rPr lang="en-US" altLang="ja-JP">
                <a:latin typeface="Times New Roman" charset="0"/>
                <a:cs typeface="ＭＳ Ｐゴシック" charset="-128"/>
              </a:rPr>
              <a:t>doc.: IEEE 802.19-09/xxxxr0</a:t>
            </a:r>
          </a:p>
        </p:txBody>
      </p:sp>
      <p:sp>
        <p:nvSpPr>
          <p:cNvPr id="18435"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8436"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8437"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24E42ACE-54C0-684C-BB9D-E50577322B6F}" type="slidenum">
              <a:rPr lang="en-US" altLang="ja-JP">
                <a:cs typeface="ＭＳ Ｐゴシック" charset="-128"/>
              </a:rPr>
              <a:pPr>
                <a:defRPr/>
              </a:pPr>
              <a:t>86</a:t>
            </a:fld>
            <a:endParaRPr lang="en-US" altLang="ja-JP">
              <a:cs typeface="ＭＳ Ｐゴシック" charset="-128"/>
            </a:endParaRPr>
          </a:p>
        </p:txBody>
      </p:sp>
      <p:sp>
        <p:nvSpPr>
          <p:cNvPr id="18438" name="Rectangle 2"/>
          <p:cNvSpPr>
            <a:spLocks noGrp="1" noRot="1" noChangeAspect="1" noChangeArrowheads="1" noTextEdit="1"/>
          </p:cNvSpPr>
          <p:nvPr>
            <p:ph type="sldImg"/>
          </p:nvPr>
        </p:nvSpPr>
        <p:spPr>
          <a:xfrm>
            <a:off x="1114425" y="703263"/>
            <a:ext cx="4629150" cy="3473450"/>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7102143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16851" y="96238"/>
            <a:ext cx="2195858" cy="215444"/>
          </a:xfrm>
          <a:noFill/>
        </p:spPr>
        <p:txBody>
          <a:bodyPr/>
          <a:lstStyle/>
          <a:p>
            <a:r>
              <a:rPr lang="en-US" altLang="ja-JP">
                <a:latin typeface="Times New Roman" pitchFamily="-65" charset="0"/>
                <a:cs typeface="ＭＳ Ｐゴシック" pitchFamily="-65" charset="-128"/>
              </a:rPr>
              <a:t>doc.: IEEE 802.11-09/xxxxr0</a:t>
            </a:r>
          </a:p>
        </p:txBody>
      </p:sp>
      <p:sp>
        <p:nvSpPr>
          <p:cNvPr id="16387" name="Rectangle 3"/>
          <p:cNvSpPr>
            <a:spLocks noGrp="1" noChangeArrowheads="1"/>
          </p:cNvSpPr>
          <p:nvPr>
            <p:ph type="dt" sz="quarter" idx="1"/>
          </p:nvPr>
        </p:nvSpPr>
        <p:spPr>
          <a:xfrm>
            <a:off x="646863" y="96238"/>
            <a:ext cx="753411" cy="215444"/>
          </a:xfrm>
          <a:noFill/>
        </p:spPr>
        <p:txBody>
          <a:bodyPr/>
          <a:lstStyle/>
          <a:p>
            <a:r>
              <a:rPr lang="en-US" altLang="ja-JP">
                <a:latin typeface="Times New Roman" pitchFamily="-65" charset="0"/>
                <a:cs typeface="ＭＳ Ｐゴシック" pitchFamily="-65" charset="-128"/>
              </a:rPr>
              <a:t>May 2008</a:t>
            </a:r>
          </a:p>
        </p:txBody>
      </p:sp>
      <p:sp>
        <p:nvSpPr>
          <p:cNvPr id="16388" name="Rectangle 6"/>
          <p:cNvSpPr>
            <a:spLocks noGrp="1" noChangeArrowheads="1"/>
          </p:cNvSpPr>
          <p:nvPr>
            <p:ph type="ftr" sz="quarter" idx="4"/>
          </p:nvPr>
        </p:nvSpPr>
        <p:spPr>
          <a:xfrm>
            <a:off x="4171766" y="9000620"/>
            <a:ext cx="2040943" cy="184666"/>
          </a:xfrm>
          <a:noFill/>
        </p:spPr>
        <p:txBody>
          <a:bodyPr/>
          <a:lstStyle/>
          <a:p>
            <a:pPr lvl="4"/>
            <a:r>
              <a:rPr lang="en-US" altLang="ja-JP">
                <a:latin typeface="Times New Roman" pitchFamily="-65" charset="0"/>
                <a:cs typeface="ＭＳ Ｐゴシック" pitchFamily="-65" charset="-128"/>
              </a:rPr>
              <a:t>Bruce Kraemer (Marvell)</a:t>
            </a:r>
          </a:p>
        </p:txBody>
      </p:sp>
      <p:sp>
        <p:nvSpPr>
          <p:cNvPr id="16389" name="Rectangle 7"/>
          <p:cNvSpPr>
            <a:spLocks noGrp="1" noChangeArrowheads="1"/>
          </p:cNvSpPr>
          <p:nvPr>
            <p:ph type="sldNum" sz="quarter" idx="5"/>
          </p:nvPr>
        </p:nvSpPr>
        <p:spPr>
          <a:xfrm>
            <a:off x="3279162" y="9000620"/>
            <a:ext cx="415178" cy="184666"/>
          </a:xfrm>
          <a:noFill/>
        </p:spPr>
        <p:txBody>
          <a:bodyPr/>
          <a:lstStyle/>
          <a:p>
            <a:r>
              <a:rPr lang="en-US" altLang="ja-JP">
                <a:latin typeface="Times New Roman" pitchFamily="-65" charset="0"/>
                <a:cs typeface="ＭＳ Ｐゴシック" pitchFamily="-65" charset="-128"/>
              </a:rPr>
              <a:t>Page </a:t>
            </a:r>
            <a:fld id="{4F3CD8BA-0884-4840-B956-EE9BA92DD1F2}" type="slidenum">
              <a:rPr lang="en-US" altLang="ja-JP">
                <a:latin typeface="Times New Roman" pitchFamily="-65" charset="0"/>
                <a:cs typeface="ＭＳ Ｐゴシック" pitchFamily="-65" charset="-128"/>
              </a:rPr>
              <a:pPr/>
              <a:t>87</a:t>
            </a:fld>
            <a:endParaRPr lang="en-US" altLang="ja-JP">
              <a:latin typeface="Times New Roman" pitchFamily="-65" charset="0"/>
              <a:cs typeface="ＭＳ Ｐゴシック" pitchFamily="-65" charset="-128"/>
            </a:endParaRPr>
          </a:p>
        </p:txBody>
      </p:sp>
      <p:sp>
        <p:nvSpPr>
          <p:cNvPr id="16390" name="Rectangle 2"/>
          <p:cNvSpPr>
            <a:spLocks noGrp="1" noRot="1" noChangeAspect="1" noChangeArrowheads="1" noTextEdit="1"/>
          </p:cNvSpPr>
          <p:nvPr>
            <p:ph type="sldImg"/>
          </p:nvPr>
        </p:nvSpPr>
        <p:spPr>
          <a:xfrm>
            <a:off x="1104900" y="698500"/>
            <a:ext cx="4648200" cy="3486150"/>
          </a:xfrm>
          <a:ln/>
        </p:spPr>
      </p:sp>
      <p:sp>
        <p:nvSpPr>
          <p:cNvPr id="16391" name="Rectangle 3"/>
          <p:cNvSpPr>
            <a:spLocks noGrp="1" noChangeArrowheads="1"/>
          </p:cNvSpPr>
          <p:nvPr>
            <p:ph type="body" idx="1"/>
          </p:nvPr>
        </p:nvSpPr>
        <p:spPr>
          <a:xfrm>
            <a:off x="685180" y="4415157"/>
            <a:ext cx="5487640" cy="4183696"/>
          </a:xfrm>
          <a:noFill/>
          <a:ln/>
        </p:spPr>
        <p:txBody>
          <a:bodyPr/>
          <a:lstStyle/>
          <a:p>
            <a:endParaRPr kumimoji="0" lang="en-GB">
              <a:latin typeface="Times New Roman"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7814852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88</a:t>
            </a:fld>
            <a:endParaRPr lang="en-US"/>
          </a:p>
        </p:txBody>
      </p:sp>
    </p:spTree>
    <p:extLst>
      <p:ext uri="{BB962C8B-B14F-4D97-AF65-F5344CB8AC3E}">
        <p14:creationId xmlns:p14="http://schemas.microsoft.com/office/powerpoint/2010/main" val="40163500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89</a:t>
            </a:fld>
            <a:endParaRPr lang="en-US"/>
          </a:p>
        </p:txBody>
      </p:sp>
    </p:spTree>
    <p:extLst>
      <p:ext uri="{BB962C8B-B14F-4D97-AF65-F5344CB8AC3E}">
        <p14:creationId xmlns:p14="http://schemas.microsoft.com/office/powerpoint/2010/main" val="134173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xfrm>
            <a:off x="646113" y="95706"/>
            <a:ext cx="753411" cy="215444"/>
          </a:xfrm>
          <a:noFill/>
        </p:spPr>
        <p:txBody>
          <a:bodyPr/>
          <a:lstStyle/>
          <a:p>
            <a:r>
              <a:rPr lang="en-US" smtClean="0"/>
              <a:t>May 2015</a:t>
            </a:r>
          </a:p>
        </p:txBody>
      </p:sp>
      <p:sp>
        <p:nvSpPr>
          <p:cNvPr id="47107"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47108" name="Rectangle 6"/>
          <p:cNvSpPr>
            <a:spLocks noGrp="1" noChangeArrowheads="1"/>
          </p:cNvSpPr>
          <p:nvPr>
            <p:ph type="ftr" sz="quarter" idx="4"/>
          </p:nvPr>
        </p:nvSpPr>
        <p:spPr>
          <a:xfrm>
            <a:off x="3756586" y="9000621"/>
            <a:ext cx="2456122" cy="184666"/>
          </a:xfrm>
          <a:noFill/>
        </p:spPr>
        <p:txBody>
          <a:bodyPr/>
          <a:lstStyle/>
          <a:p>
            <a:pPr lvl="4"/>
            <a:r>
              <a:rPr lang="en-US" smtClean="0"/>
              <a:t>Peter Ecclesine (Cisco Systems)</a:t>
            </a:r>
          </a:p>
        </p:txBody>
      </p:sp>
      <p:sp>
        <p:nvSpPr>
          <p:cNvPr id="47109" name="Rectangle 7"/>
          <p:cNvSpPr>
            <a:spLocks noGrp="1" noChangeArrowheads="1"/>
          </p:cNvSpPr>
          <p:nvPr>
            <p:ph type="sldNum" sz="quarter" idx="5"/>
          </p:nvPr>
        </p:nvSpPr>
        <p:spPr>
          <a:xfrm>
            <a:off x="3278936" y="9001125"/>
            <a:ext cx="415177" cy="184666"/>
          </a:xfrm>
          <a:noFill/>
        </p:spPr>
        <p:txBody>
          <a:bodyPr/>
          <a:lstStyle/>
          <a:p>
            <a:r>
              <a:rPr lang="en-US" smtClean="0"/>
              <a:t>Page </a:t>
            </a:r>
            <a:fld id="{3554447F-A678-4ED9-8E54-D24F45F2B035}" type="slidenum">
              <a:rPr lang="en-US" smtClean="0"/>
              <a:pPr/>
              <a:t>9</a:t>
            </a:fld>
            <a:endParaRPr lang="en-US" smtClean="0"/>
          </a:p>
        </p:txBody>
      </p:sp>
      <p:sp>
        <p:nvSpPr>
          <p:cNvPr id="47110" name="Rectangle 2"/>
          <p:cNvSpPr>
            <a:spLocks noGrp="1" noRot="1" noChangeAspect="1" noChangeArrowheads="1" noTextEdit="1"/>
          </p:cNvSpPr>
          <p:nvPr>
            <p:ph type="sldImg"/>
          </p:nvPr>
        </p:nvSpPr>
        <p:spPr>
          <a:xfrm>
            <a:off x="1114425" y="703263"/>
            <a:ext cx="4629150" cy="3473450"/>
          </a:xfrm>
          <a:ln/>
        </p:spPr>
      </p:sp>
      <p:sp>
        <p:nvSpPr>
          <p:cNvPr id="4711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5010710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90</a:t>
            </a:fld>
            <a:endParaRPr lang="en-US"/>
          </a:p>
        </p:txBody>
      </p:sp>
    </p:spTree>
    <p:extLst>
      <p:ext uri="{BB962C8B-B14F-4D97-AF65-F5344CB8AC3E}">
        <p14:creationId xmlns:p14="http://schemas.microsoft.com/office/powerpoint/2010/main" val="347378536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p:cNvSpPr>
          <p:nvPr>
            <p:ph type="sldImg"/>
          </p:nvPr>
        </p:nvSpPr>
        <p:spPr>
          <a:xfrm>
            <a:off x="1114425" y="703263"/>
            <a:ext cx="4629150" cy="3473450"/>
          </a:xfrm>
          <a:ln/>
        </p:spPr>
      </p:sp>
      <p:sp>
        <p:nvSpPr>
          <p:cNvPr id="25603" name="ノート プレースホルダ 2"/>
          <p:cNvSpPr>
            <a:spLocks noGrp="1"/>
          </p:cNvSpPr>
          <p:nvPr>
            <p:ph type="body" idx="1"/>
          </p:nvPr>
        </p:nvSpPr>
        <p:spPr>
          <a:noFill/>
          <a:ln/>
        </p:spPr>
        <p:txBody>
          <a:bodyPr/>
          <a:lstStyle/>
          <a:p>
            <a:endParaRPr lang="ja-JP" altLang="en-US" dirty="0">
              <a:latin typeface="Times New Roman" pitchFamily="-84" charset="0"/>
              <a:ea typeface="ＭＳ Ｐゴシック" pitchFamily="-84" charset="-128"/>
              <a:cs typeface="ＭＳ Ｐゴシック" pitchFamily="-84" charset="-128"/>
            </a:endParaRPr>
          </a:p>
        </p:txBody>
      </p:sp>
      <p:sp>
        <p:nvSpPr>
          <p:cNvPr id="49156" name="ヘッダー プレースホルダ 3"/>
          <p:cNvSpPr>
            <a:spLocks noGrp="1"/>
          </p:cNvSpPr>
          <p:nvPr>
            <p:ph type="hdr" sz="quarter"/>
          </p:nvPr>
        </p:nvSpPr>
        <p:spPr>
          <a:xfrm>
            <a:off x="4007743" y="95706"/>
            <a:ext cx="2205732" cy="215444"/>
          </a:xfrm>
        </p:spPr>
        <p:txBody>
          <a:bodyPr/>
          <a:lstStyle/>
          <a:p>
            <a:pPr>
              <a:defRPr/>
            </a:pPr>
            <a:r>
              <a:rPr lang="en-US" altLang="ja-JP" smtClean="0">
                <a:latin typeface="Times New Roman" pitchFamily="-65" charset="0"/>
                <a:cs typeface="ＭＳ Ｐゴシック" pitchFamily="-65" charset="-128"/>
              </a:rPr>
              <a:t>doc.: IEEE 802.19-09/xxxxr0</a:t>
            </a:r>
          </a:p>
        </p:txBody>
      </p:sp>
      <p:sp>
        <p:nvSpPr>
          <p:cNvPr id="49157" name="日付プレースホルダ 4"/>
          <p:cNvSpPr>
            <a:spLocks noGrp="1"/>
          </p:cNvSpPr>
          <p:nvPr>
            <p:ph type="dt" sz="quarter" idx="1"/>
          </p:nvPr>
        </p:nvSpPr>
        <p:spPr>
          <a:xfrm>
            <a:off x="646113" y="95706"/>
            <a:ext cx="812723" cy="215444"/>
          </a:xfrm>
        </p:spPr>
        <p:txBody>
          <a:bodyPr/>
          <a:lstStyle/>
          <a:p>
            <a:pPr>
              <a:defRPr/>
            </a:pPr>
            <a:r>
              <a:rPr lang="en-US" altLang="ja-JP" smtClean="0">
                <a:latin typeface="Times New Roman" pitchFamily="-65" charset="0"/>
                <a:cs typeface="ＭＳ Ｐゴシック" pitchFamily="-65" charset="-128"/>
              </a:rPr>
              <a:t>April 2009</a:t>
            </a:r>
          </a:p>
        </p:txBody>
      </p:sp>
      <p:sp>
        <p:nvSpPr>
          <p:cNvPr id="49158" name="フッター プレースホルダ 5"/>
          <p:cNvSpPr>
            <a:spLocks noGrp="1"/>
          </p:cNvSpPr>
          <p:nvPr>
            <p:ph type="ftr" sz="quarter" idx="4"/>
          </p:nvPr>
        </p:nvSpPr>
        <p:spPr>
          <a:xfrm>
            <a:off x="3571790" y="9001125"/>
            <a:ext cx="2641685" cy="184666"/>
          </a:xfrm>
        </p:spPr>
        <p:txBody>
          <a:bodyPr/>
          <a:lstStyle/>
          <a:p>
            <a:pPr lvl="4">
              <a:defRPr/>
            </a:pPr>
            <a:r>
              <a:rPr lang="en-US" altLang="ja-JP" smtClean="0">
                <a:latin typeface="Times New Roman" pitchFamily="-65" charset="0"/>
                <a:cs typeface="ＭＳ Ｐゴシック" pitchFamily="-65" charset="-128"/>
              </a:rPr>
              <a:t>Rich Kennedy, Research In Motion</a:t>
            </a:r>
          </a:p>
        </p:txBody>
      </p:sp>
      <p:sp>
        <p:nvSpPr>
          <p:cNvPr id="49159" name="スライド番号プレースホルダ 6"/>
          <p:cNvSpPr>
            <a:spLocks noGrp="1"/>
          </p:cNvSpPr>
          <p:nvPr>
            <p:ph type="sldNum" sz="quarter" idx="5"/>
          </p:nvPr>
        </p:nvSpPr>
        <p:spPr>
          <a:xfrm>
            <a:off x="3278936" y="9001125"/>
            <a:ext cx="415177" cy="184666"/>
          </a:xfrm>
        </p:spPr>
        <p:txBody>
          <a:bodyPr/>
          <a:lstStyle/>
          <a:p>
            <a:pPr>
              <a:defRPr/>
            </a:pPr>
            <a:r>
              <a:rPr lang="en-US" altLang="ja-JP" smtClean="0">
                <a:latin typeface="Times New Roman" pitchFamily="-65" charset="0"/>
                <a:cs typeface="ＭＳ Ｐゴシック" pitchFamily="-65" charset="-128"/>
              </a:rPr>
              <a:t>Page </a:t>
            </a:r>
            <a:fld id="{DCE342CC-A869-8243-8F84-6087C7487882}" type="slidenum">
              <a:rPr lang="en-US" altLang="ja-JP" smtClean="0">
                <a:latin typeface="Times New Roman" pitchFamily="-65" charset="0"/>
                <a:cs typeface="ＭＳ Ｐゴシック" pitchFamily="-65" charset="-128"/>
              </a:rPr>
              <a:pPr>
                <a:defRPr/>
              </a:pPr>
              <a:t>91</a:t>
            </a:fld>
            <a:endParaRPr lang="en-US" altLang="ja-JP" smtClean="0">
              <a:latin typeface="Times New Roman" pitchFamily="-65" charset="0"/>
              <a:cs typeface="ＭＳ Ｐゴシック" pitchFamily="-65" charset="-128"/>
            </a:endParaRPr>
          </a:p>
        </p:txBody>
      </p:sp>
    </p:spTree>
    <p:extLst>
      <p:ext uri="{BB962C8B-B14F-4D97-AF65-F5344CB8AC3E}">
        <p14:creationId xmlns:p14="http://schemas.microsoft.com/office/powerpoint/2010/main" val="5567072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92</a:t>
            </a:fld>
            <a:endParaRPr lang="en-US"/>
          </a:p>
        </p:txBody>
      </p:sp>
    </p:spTree>
    <p:extLst>
      <p:ext uri="{BB962C8B-B14F-4D97-AF65-F5344CB8AC3E}">
        <p14:creationId xmlns:p14="http://schemas.microsoft.com/office/powerpoint/2010/main" val="389596961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14425" y="703263"/>
            <a:ext cx="4629150" cy="3473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a:xfrm>
            <a:off x="3278936" y="9001125"/>
            <a:ext cx="415177" cy="184666"/>
          </a:xfrm>
        </p:spPr>
        <p:txBody>
          <a:bodyPr/>
          <a:lstStyle/>
          <a:p>
            <a:pPr>
              <a:defRPr/>
            </a:pPr>
            <a:r>
              <a:rPr lang="en-US" altLang="ja-JP" smtClean="0"/>
              <a:t>Page </a:t>
            </a:r>
            <a:fld id="{658DDA19-48F8-D54F-B94A-B5244F20A2C8}" type="slidenum">
              <a:rPr lang="en-US" altLang="ja-JP" smtClean="0"/>
              <a:pPr>
                <a:defRPr/>
              </a:pPr>
              <a:t>93</a:t>
            </a:fld>
            <a:endParaRPr lang="en-US" altLang="ja-JP"/>
          </a:p>
        </p:txBody>
      </p:sp>
    </p:spTree>
    <p:extLst>
      <p:ext uri="{BB962C8B-B14F-4D97-AF65-F5344CB8AC3E}">
        <p14:creationId xmlns:p14="http://schemas.microsoft.com/office/powerpoint/2010/main" val="1046651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xfrm>
            <a:off x="4026725" y="96238"/>
            <a:ext cx="2185983" cy="21544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802.11-11/0291r0</a:t>
            </a:r>
          </a:p>
        </p:txBody>
      </p:sp>
      <p:sp>
        <p:nvSpPr>
          <p:cNvPr id="28675" name="Rectangle 3"/>
          <p:cNvSpPr>
            <a:spLocks noGrp="1" noChangeArrowheads="1"/>
          </p:cNvSpPr>
          <p:nvPr>
            <p:ph type="dt" sz="quarter" idx="1"/>
          </p:nvPr>
        </p:nvSpPr>
        <p:spPr>
          <a:xfrm>
            <a:off x="646863" y="96238"/>
            <a:ext cx="732573" cy="21544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2010</a:t>
            </a:r>
          </a:p>
        </p:txBody>
      </p:sp>
      <p:sp>
        <p:nvSpPr>
          <p:cNvPr id="28676" name="Rectangle 6"/>
          <p:cNvSpPr>
            <a:spLocks noGrp="1" noChangeArrowheads="1"/>
          </p:cNvSpPr>
          <p:nvPr>
            <p:ph type="ftr" sz="quarter" idx="4"/>
          </p:nvPr>
        </p:nvSpPr>
        <p:spPr>
          <a:xfrm>
            <a:off x="3656752" y="9000620"/>
            <a:ext cx="2555956"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Aruba Networks</a:t>
            </a:r>
          </a:p>
        </p:txBody>
      </p:sp>
      <p:sp>
        <p:nvSpPr>
          <p:cNvPr id="28677" name="Rectangle 7"/>
          <p:cNvSpPr>
            <a:spLocks noGrp="1" noChangeArrowheads="1"/>
          </p:cNvSpPr>
          <p:nvPr>
            <p:ph type="sldNum" sz="quarter" idx="5"/>
          </p:nvPr>
        </p:nvSpPr>
        <p:spPr>
          <a:xfrm>
            <a:off x="3202218" y="9000620"/>
            <a:ext cx="492122"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ko-KR"/>
              <a:t>Page </a:t>
            </a:r>
            <a:fld id="{246DB279-99DC-48BE-9D5D-D4BF4D44A32C}" type="slidenum">
              <a:rPr lang="en-US" altLang="ko-KR"/>
              <a:pPr/>
              <a:t>94</a:t>
            </a:fld>
            <a:endParaRPr lang="en-US" altLang="ko-KR"/>
          </a:p>
        </p:txBody>
      </p:sp>
      <p:sp>
        <p:nvSpPr>
          <p:cNvPr id="49158" name="Rectangle 2"/>
          <p:cNvSpPr>
            <a:spLocks noGrp="1" noRot="1" noChangeAspect="1" noChangeArrowheads="1" noTextEdit="1"/>
          </p:cNvSpPr>
          <p:nvPr>
            <p:ph type="sldImg"/>
          </p:nvPr>
        </p:nvSpPr>
        <p:spPr>
          <a:xfrm>
            <a:off x="1114425" y="703263"/>
            <a:ext cx="4629150" cy="3473450"/>
          </a:xfrm>
          <a:ln/>
        </p:spPr>
      </p:sp>
      <p:sp>
        <p:nvSpPr>
          <p:cNvPr id="4915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666472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95</a:t>
            </a:fld>
            <a:endParaRPr lang="en-US"/>
          </a:p>
        </p:txBody>
      </p:sp>
    </p:spTree>
    <p:extLst>
      <p:ext uri="{BB962C8B-B14F-4D97-AF65-F5344CB8AC3E}">
        <p14:creationId xmlns:p14="http://schemas.microsoft.com/office/powerpoint/2010/main" val="41214831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96</a:t>
            </a:fld>
            <a:endParaRPr lang="en-US"/>
          </a:p>
        </p:txBody>
      </p:sp>
    </p:spTree>
    <p:extLst>
      <p:ext uri="{BB962C8B-B14F-4D97-AF65-F5344CB8AC3E}">
        <p14:creationId xmlns:p14="http://schemas.microsoft.com/office/powerpoint/2010/main" val="1897194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1114425" y="703263"/>
            <a:ext cx="4629150" cy="3473450"/>
          </a:xfrm>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4" name="Header Placeholder 3"/>
          <p:cNvSpPr>
            <a:spLocks noGrp="1"/>
          </p:cNvSpPr>
          <p:nvPr>
            <p:ph type="hdr" sz="quarter"/>
          </p:nvPr>
        </p:nvSpPr>
        <p:spPr>
          <a:xfrm>
            <a:off x="3927849" y="95706"/>
            <a:ext cx="2285626" cy="215444"/>
          </a:xfrm>
        </p:spPr>
        <p:txBody>
          <a:bodyPr/>
          <a:lstStyle/>
          <a:p>
            <a:pPr>
              <a:defRPr/>
            </a:pPr>
            <a:r>
              <a:rPr lang="en-US"/>
              <a:t>doc.: IEEE 802.11-012/xxxxr0</a:t>
            </a:r>
          </a:p>
        </p:txBody>
      </p:sp>
      <p:sp>
        <p:nvSpPr>
          <p:cNvPr id="5" name="Date Placeholder 4"/>
          <p:cNvSpPr>
            <a:spLocks noGrp="1"/>
          </p:cNvSpPr>
          <p:nvPr>
            <p:ph type="dt" sz="quarter" idx="1"/>
          </p:nvPr>
        </p:nvSpPr>
        <p:spPr>
          <a:xfrm>
            <a:off x="646113" y="95706"/>
            <a:ext cx="742191" cy="215444"/>
          </a:xfrm>
        </p:spPr>
        <p:txBody>
          <a:bodyPr/>
          <a:lstStyle/>
          <a:p>
            <a:pPr>
              <a:defRPr/>
            </a:pPr>
            <a:r>
              <a:rPr lang="en-US"/>
              <a:t>Sept 2012</a:t>
            </a:r>
          </a:p>
        </p:txBody>
      </p:sp>
      <p:sp>
        <p:nvSpPr>
          <p:cNvPr id="6" name="Footer Placeholder 5"/>
          <p:cNvSpPr>
            <a:spLocks noGrp="1"/>
          </p:cNvSpPr>
          <p:nvPr>
            <p:ph type="ftr" sz="quarter" idx="4"/>
          </p:nvPr>
        </p:nvSpPr>
        <p:spPr>
          <a:xfrm>
            <a:off x="4435424" y="9001125"/>
            <a:ext cx="1778051" cy="184666"/>
          </a:xfrm>
        </p:spPr>
        <p:txBody>
          <a:bodyPr/>
          <a:lstStyle/>
          <a:p>
            <a:pPr lvl="4">
              <a:defRPr/>
            </a:pPr>
            <a:r>
              <a:rPr lang="en-US"/>
              <a:t>Xiaoming Peng / I2R</a:t>
            </a:r>
          </a:p>
        </p:txBody>
      </p:sp>
      <p:sp>
        <p:nvSpPr>
          <p:cNvPr id="29702"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Page </a:t>
            </a:r>
            <a:fld id="{45DC9AC9-EAA8-401A-B70A-F187E0BF0C2A}" type="slidenum">
              <a:rPr lang="en-US" altLang="zh-CN"/>
              <a:pPr/>
              <a:t>97</a:t>
            </a:fld>
            <a:endParaRPr lang="en-US" altLang="zh-CN"/>
          </a:p>
        </p:txBody>
      </p:sp>
    </p:spTree>
    <p:extLst>
      <p:ext uri="{BB962C8B-B14F-4D97-AF65-F5344CB8AC3E}">
        <p14:creationId xmlns:p14="http://schemas.microsoft.com/office/powerpoint/2010/main" val="19073706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98</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169770791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802.11-15/0748r0</a:t>
            </a:r>
            <a:endParaRPr lang="en-US"/>
          </a:p>
        </p:txBody>
      </p:sp>
      <p:sp>
        <p:nvSpPr>
          <p:cNvPr id="5" name="Date Placeholder 4"/>
          <p:cNvSpPr>
            <a:spLocks noGrp="1"/>
          </p:cNvSpPr>
          <p:nvPr>
            <p:ph type="dt" idx="11"/>
          </p:nvPr>
        </p:nvSpPr>
        <p:spPr/>
        <p:txBody>
          <a:bodyPr/>
          <a:lstStyle/>
          <a:p>
            <a:pPr>
              <a:defRPr/>
            </a:pPr>
            <a:r>
              <a:rPr lang="en-US" smtClean="0"/>
              <a:t>July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99</a:t>
            </a:fld>
            <a:endParaRPr lang="en-US"/>
          </a:p>
        </p:txBody>
      </p:sp>
    </p:spTree>
    <p:extLst>
      <p:ext uri="{BB962C8B-B14F-4D97-AF65-F5344CB8AC3E}">
        <p14:creationId xmlns:p14="http://schemas.microsoft.com/office/powerpoint/2010/main" val="73771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FF75A2-6F5B-4D4B-A1CF-EDEEA4E4B5D9}" type="slidenum">
              <a:rPr lang="en-US"/>
              <a:pPr>
                <a:defRPr/>
              </a:pPr>
              <a:t>‹#›</a:t>
            </a:fld>
            <a:endParaRPr lang="en-US"/>
          </a:p>
        </p:txBody>
      </p:sp>
    </p:spTree>
    <p:extLst>
      <p:ext uri="{BB962C8B-B14F-4D97-AF65-F5344CB8AC3E}">
        <p14:creationId xmlns:p14="http://schemas.microsoft.com/office/powerpoint/2010/main" val="145100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AEE1C41-13CA-4068-AF87-F2963A445E35}" type="slidenum">
              <a:rPr lang="en-US"/>
              <a:pPr>
                <a:defRPr/>
              </a:pPr>
              <a:t>‹#›</a:t>
            </a:fld>
            <a:endParaRPr lang="en-US"/>
          </a:p>
        </p:txBody>
      </p:sp>
    </p:spTree>
    <p:extLst>
      <p:ext uri="{BB962C8B-B14F-4D97-AF65-F5344CB8AC3E}">
        <p14:creationId xmlns:p14="http://schemas.microsoft.com/office/powerpoint/2010/main" val="69070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6B1EE72-AEBD-4C27-8447-805D14E1A4F6}" type="slidenum">
              <a:rPr lang="en-US"/>
              <a:pPr>
                <a:defRPr/>
              </a:pPr>
              <a:t>‹#›</a:t>
            </a:fld>
            <a:endParaRPr lang="en-US"/>
          </a:p>
        </p:txBody>
      </p:sp>
    </p:spTree>
    <p:extLst>
      <p:ext uri="{BB962C8B-B14F-4D97-AF65-F5344CB8AC3E}">
        <p14:creationId xmlns:p14="http://schemas.microsoft.com/office/powerpoint/2010/main" val="4997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AC10F9D-9D4C-4E46-A08D-B0355AB774B1}" type="slidenum">
              <a:rPr lang="en-US"/>
              <a:pPr>
                <a:defRPr/>
              </a:pPr>
              <a:t>‹#›</a:t>
            </a:fld>
            <a:endParaRPr lang="en-US"/>
          </a:p>
        </p:txBody>
      </p:sp>
    </p:spTree>
    <p:extLst>
      <p:ext uri="{BB962C8B-B14F-4D97-AF65-F5344CB8AC3E}">
        <p14:creationId xmlns:p14="http://schemas.microsoft.com/office/powerpoint/2010/main" val="211801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r>
              <a:rPr lang="en-US" smtClean="0"/>
              <a:t>July 2015</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Adrian Stephens, Intel</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02BD51C0-984A-42EB-B1D1-D00F04D39060}" type="slidenum">
              <a:rPr lang="en-US"/>
              <a:pPr>
                <a:defRPr/>
              </a:pPr>
              <a:t>‹#›</a:t>
            </a:fld>
            <a:endParaRPr lang="en-US"/>
          </a:p>
        </p:txBody>
      </p:sp>
    </p:spTree>
    <p:extLst>
      <p:ext uri="{BB962C8B-B14F-4D97-AF65-F5344CB8AC3E}">
        <p14:creationId xmlns:p14="http://schemas.microsoft.com/office/powerpoint/2010/main" val="3331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19CDBFA-76A2-4597-AA38-8543ED035B58}" type="slidenum">
              <a:rPr lang="en-US"/>
              <a:pPr>
                <a:defRPr/>
              </a:pPr>
              <a:t>‹#›</a:t>
            </a:fld>
            <a:endParaRPr lang="en-US"/>
          </a:p>
        </p:txBody>
      </p:sp>
    </p:spTree>
    <p:extLst>
      <p:ext uri="{BB962C8B-B14F-4D97-AF65-F5344CB8AC3E}">
        <p14:creationId xmlns:p14="http://schemas.microsoft.com/office/powerpoint/2010/main" val="1170128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81101DF-3CCF-4DBE-9F6F-C2C8287AACB7}" type="slidenum">
              <a:rPr lang="en-US"/>
              <a:pPr>
                <a:defRPr/>
              </a:pPr>
              <a:t>‹#›</a:t>
            </a:fld>
            <a:endParaRPr lang="en-US"/>
          </a:p>
        </p:txBody>
      </p:sp>
    </p:spTree>
    <p:extLst>
      <p:ext uri="{BB962C8B-B14F-4D97-AF65-F5344CB8AC3E}">
        <p14:creationId xmlns:p14="http://schemas.microsoft.com/office/powerpoint/2010/main" val="314389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EDB990D-5677-42C3-8409-B86316F68D9F}" type="slidenum">
              <a:rPr lang="en-US"/>
              <a:pPr>
                <a:defRPr/>
              </a:pPr>
              <a:t>‹#›</a:t>
            </a:fld>
            <a:endParaRPr lang="en-US"/>
          </a:p>
        </p:txBody>
      </p:sp>
    </p:spTree>
    <p:extLst>
      <p:ext uri="{BB962C8B-B14F-4D97-AF65-F5344CB8AC3E}">
        <p14:creationId xmlns:p14="http://schemas.microsoft.com/office/powerpoint/2010/main" val="102849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July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16E0127D-EA26-47D7-BEDD-43594B1CA0D8}" type="slidenum">
              <a:rPr lang="en-US"/>
              <a:pPr>
                <a:defRPr/>
              </a:pPr>
              <a:t>‹#›</a:t>
            </a:fld>
            <a:endParaRPr lang="en-US"/>
          </a:p>
        </p:txBody>
      </p:sp>
    </p:spTree>
    <p:extLst>
      <p:ext uri="{BB962C8B-B14F-4D97-AF65-F5344CB8AC3E}">
        <p14:creationId xmlns:p14="http://schemas.microsoft.com/office/powerpoint/2010/main" val="358492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July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AC8A6EB5-1BF3-4B79-A25A-A80C2579D0D2}" type="slidenum">
              <a:rPr lang="en-US"/>
              <a:pPr>
                <a:defRPr/>
              </a:pPr>
              <a:t>‹#›</a:t>
            </a:fld>
            <a:endParaRPr lang="en-US"/>
          </a:p>
        </p:txBody>
      </p:sp>
    </p:spTree>
    <p:extLst>
      <p:ext uri="{BB962C8B-B14F-4D97-AF65-F5344CB8AC3E}">
        <p14:creationId xmlns:p14="http://schemas.microsoft.com/office/powerpoint/2010/main" val="33634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July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A3E2874-852B-40F2-A72B-30C3B22A2F27}" type="slidenum">
              <a:rPr lang="en-US"/>
              <a:pPr>
                <a:defRPr/>
              </a:pPr>
              <a:t>‹#›</a:t>
            </a:fld>
            <a:endParaRPr lang="en-US"/>
          </a:p>
        </p:txBody>
      </p:sp>
    </p:spTree>
    <p:extLst>
      <p:ext uri="{BB962C8B-B14F-4D97-AF65-F5344CB8AC3E}">
        <p14:creationId xmlns:p14="http://schemas.microsoft.com/office/powerpoint/2010/main" val="208553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7B4D0AE-50A3-4374-B97B-94DD77DA913C}" type="slidenum">
              <a:rPr lang="en-US"/>
              <a:pPr>
                <a:defRPr/>
              </a:pPr>
              <a:t>‹#›</a:t>
            </a:fld>
            <a:endParaRPr lang="en-US"/>
          </a:p>
        </p:txBody>
      </p:sp>
    </p:spTree>
    <p:extLst>
      <p:ext uri="{BB962C8B-B14F-4D97-AF65-F5344CB8AC3E}">
        <p14:creationId xmlns:p14="http://schemas.microsoft.com/office/powerpoint/2010/main" val="32743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A5BC343-D255-4229-A3C1-C2A825309C06}" type="slidenum">
              <a:rPr lang="en-US"/>
              <a:pPr>
                <a:defRPr/>
              </a:pPr>
              <a:t>‹#›</a:t>
            </a:fld>
            <a:endParaRPr lang="en-US"/>
          </a:p>
        </p:txBody>
      </p:sp>
    </p:spTree>
    <p:extLst>
      <p:ext uri="{BB962C8B-B14F-4D97-AF65-F5344CB8AC3E}">
        <p14:creationId xmlns:p14="http://schemas.microsoft.com/office/powerpoint/2010/main" val="41051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smtClean="0"/>
              <a:t>July 2015</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Adrian Stephens, Intel</a:t>
            </a:r>
            <a:endParaRPr lang="en-US"/>
          </a:p>
        </p:txBody>
      </p:sp>
      <p:sp>
        <p:nvSpPr>
          <p:cNvPr id="1030" name="Rectangle 6"/>
          <p:cNvSpPr>
            <a:spLocks noGrp="1" noChangeArrowheads="1"/>
          </p:cNvSpPr>
          <p:nvPr>
            <p:ph type="sldNum" sz="quarter" idx="4"/>
          </p:nvPr>
        </p:nvSpPr>
        <p:spPr bwMode="auto">
          <a:xfrm>
            <a:off x="4338392" y="6475413"/>
            <a:ext cx="5434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dirty="0" smtClean="0"/>
              <a:t>Slide </a:t>
            </a:r>
            <a:fld id="{F5DBBF94-17B0-4983-A36A-09B6DE690826}" type="slidenum">
              <a:rPr lang="en-US" smtClean="0"/>
              <a:pPr>
                <a:defRPr/>
              </a:pPr>
              <a:t>‹#›</a:t>
            </a:fld>
            <a:endParaRPr lang="en-US" dirty="0"/>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802.11-15/0748r0</a:t>
            </a:r>
            <a:endParaRPr lang="en-US" sz="1800"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Report</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hyperlink" Target="mailto:LRA@tiac.net" TargetMode="External"/><Relationship Id="rId13" Type="http://schemas.openxmlformats.org/officeDocument/2006/relationships/hyperlink" Target="mailto:robert.stacey@intel.com" TargetMode="External"/><Relationship Id="rId18" Type="http://schemas.openxmlformats.org/officeDocument/2006/relationships/hyperlink" Target="mailto:ddrgal@gmail.com" TargetMode="External"/><Relationship Id="rId3" Type="http://schemas.openxmlformats.org/officeDocument/2006/relationships/hyperlink" Target="mailto:adrian.p.stephens@intel.com" TargetMode="External"/><Relationship Id="rId7" Type="http://schemas.openxmlformats.org/officeDocument/2006/relationships/hyperlink" Target="mailto:aasterja@qti.qualcomm.com" TargetMode="External"/><Relationship Id="rId12" Type="http://schemas.openxmlformats.org/officeDocument/2006/relationships/hyperlink" Target="mailto:nfinn@cisco.com" TargetMode="External"/><Relationship Id="rId17" Type="http://schemas.openxmlformats.org/officeDocument/2006/relationships/hyperlink" Target="mailto:pecclesi@cisco.com" TargetMode="External"/><Relationship Id="rId2" Type="http://schemas.openxmlformats.org/officeDocument/2006/relationships/notesSlide" Target="../notesSlides/notesSlide10.xml"/><Relationship Id="rId16" Type="http://schemas.openxmlformats.org/officeDocument/2006/relationships/hyperlink" Target="mailto:henry@LOGOUT.COM" TargetMode="External"/><Relationship Id="rId1" Type="http://schemas.openxmlformats.org/officeDocument/2006/relationships/slideLayout" Target="../slideLayouts/slideLayout2.xml"/><Relationship Id="rId6" Type="http://schemas.openxmlformats.org/officeDocument/2006/relationships/hyperlink" Target="mailto:yongho.seok@gmail.com" TargetMode="External"/><Relationship Id="rId11" Type="http://schemas.openxmlformats.org/officeDocument/2006/relationships/hyperlink" Target="mailto:d3e3e3@gmail.com" TargetMode="External"/><Relationship Id="rId5" Type="http://schemas.openxmlformats.org/officeDocument/2006/relationships/hyperlink" Target="mailto:emily.h.qi@intel.com" TargetMode="External"/><Relationship Id="rId15" Type="http://schemas.openxmlformats.org/officeDocument/2006/relationships/hyperlink" Target="mailto:carlos.cordeiro@intel.com" TargetMode="External"/><Relationship Id="rId10" Type="http://schemas.openxmlformats.org/officeDocument/2006/relationships/hyperlink" Target="mailto:jiamin.chen@mail01.huawei.com" TargetMode="External"/><Relationship Id="rId4" Type="http://schemas.openxmlformats.org/officeDocument/2006/relationships/hyperlink" Target="mailto:edwardau@marvell.com" TargetMode="External"/><Relationship Id="rId9" Type="http://schemas.openxmlformats.org/officeDocument/2006/relationships/hyperlink" Target="mailto:Ping.FANG@huawei.com" TargetMode="External"/><Relationship Id="rId14" Type="http://schemas.openxmlformats.org/officeDocument/2006/relationships/hyperlink" Target="mailto:alex.ashley@hotmail.co.uk"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8.emf"/><Relationship Id="rId5" Type="http://schemas.openxmlformats.org/officeDocument/2006/relationships/oleObject" Target="../embeddings/Microsoft_Word_97_-_2003_Document12.doc"/><Relationship Id="rId4" Type="http://schemas.openxmlformats.org/officeDocument/2006/relationships/oleObject" Target="../embeddings/oleObject12.bin"/></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9.emf"/><Relationship Id="rId5" Type="http://schemas.openxmlformats.org/officeDocument/2006/relationships/oleObject" Target="../embeddings/Microsoft_Word_97_-_2003_Document13.doc"/><Relationship Id="rId4" Type="http://schemas.openxmlformats.org/officeDocument/2006/relationships/oleObject" Target="../embeddings/oleObject13.bin"/></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evelopment.standards.ieee.org/myproject/Public/mytools/draft/styleman.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0.emf"/><Relationship Id="rId5" Type="http://schemas.openxmlformats.org/officeDocument/2006/relationships/oleObject" Target="../embeddings/Microsoft_Word_97_-_2003_Document14.doc"/><Relationship Id="rId4" Type="http://schemas.openxmlformats.org/officeDocument/2006/relationships/oleObject" Target="../embeddings/oleObject14.bin"/></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mentor.ieee.org/802.11/dcn/15/11-15-0132-05-00ax-spec-framework.docx"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 Id="rId6" Type="http://schemas.openxmlformats.org/officeDocument/2006/relationships/hyperlink" Target="https://mentor.ieee.org/802.11/dcn/14/11-14-1009-02-00ax-proposed-802-11ax-functional-requirements.doc" TargetMode="External"/><Relationship Id="rId5" Type="http://schemas.openxmlformats.org/officeDocument/2006/relationships/hyperlink" Target="https://mentor.ieee.org/802.11/dcn/14/11-14-0882-04-00ax-tgax-channel-model-document.docx" TargetMode="External"/><Relationship Id="rId4" Type="http://schemas.openxmlformats.org/officeDocument/2006/relationships/hyperlink" Target="https://mentor.ieee.org/802.11/dcn/14/11-14-0571-10-00ax-evaluation-methodology.docx"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mentor.ieee.org/802.11/dcn/15/11-15-0735-05-00ax-tgax-july-2015-meeting-agenda.ppt"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2.emf"/><Relationship Id="rId5" Type="http://schemas.openxmlformats.org/officeDocument/2006/relationships/oleObject" Target="../embeddings/Microsoft_Word_97_-_2003_Document15.doc"/><Relationship Id="rId4" Type="http://schemas.openxmlformats.org/officeDocument/2006/relationships/oleObject" Target="../embeddings/oleObject16.bin"/></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3.emf"/><Relationship Id="rId5" Type="http://schemas.openxmlformats.org/officeDocument/2006/relationships/oleObject" Target="../embeddings/Microsoft_Word_97_-_2003_Document16.doc"/><Relationship Id="rId4" Type="http://schemas.openxmlformats.org/officeDocument/2006/relationships/oleObject" Target="../embeddings/oleObject17.bin"/></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4.emf"/><Relationship Id="rId5" Type="http://schemas.openxmlformats.org/officeDocument/2006/relationships/oleObject" Target="../embeddings/Microsoft_Word_97_-_2003_Document17.doc"/><Relationship Id="rId4" Type="http://schemas.openxmlformats.org/officeDocument/2006/relationships/oleObject" Target="../embeddings/oleObject18.bin"/></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s://mentor.ieee.org/802.24/dcn/15/24-15-0019-02-0000-july-2015-agenda.xlsx" TargetMode="Externa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hyperlink" Target="https://mentor.ieee.org/802.24/dcn/15/24-15-0021-00-0000-july-2015-closing-report.pptx"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s://mentor.ieee.org/802.24/dcn/15/24-15-0009-02-sgtg-sub-1-ghz-white-paper-outline.docx" TargetMode="External"/><Relationship Id="rId2" Type="http://schemas.openxmlformats.org/officeDocument/2006/relationships/notesSlide" Target="../notesSlides/notesSlide139.xml"/><Relationship Id="rId1" Type="http://schemas.openxmlformats.org/officeDocument/2006/relationships/slideLayout" Target="../slideLayouts/slideLayout2.xml"/><Relationship Id="rId5" Type="http://schemas.openxmlformats.org/officeDocument/2006/relationships/hyperlink" Target="https://mentor.ieee.org/802.24/dcn/15/24-15-0023-00-IoTg-liaison-report-0715-rev2-diab-bennett.pdf" TargetMode="External"/><Relationship Id="rId4" Type="http://schemas.openxmlformats.org/officeDocument/2006/relationships/hyperlink" Target="https://mentor.ieee.org/802.24/dcn/14/24-14-0035-07-sgtg-consolidated-white-paper-presentation.ppt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5.emf"/><Relationship Id="rId5" Type="http://schemas.openxmlformats.org/officeDocument/2006/relationships/oleObject" Target="../embeddings/Microsoft_Word_97_-_2003_Document18.doc"/><Relationship Id="rId4" Type="http://schemas.openxmlformats.org/officeDocument/2006/relationships/oleObject" Target="../embeddings/oleObject19.bin"/></Relationships>
</file>

<file path=ppt/slides/_rels/slide141.xml.rels><?xml version="1.0" encoding="UTF-8" standalone="yes"?>
<Relationships xmlns="http://schemas.openxmlformats.org/package/2006/relationships"><Relationship Id="rId3" Type="http://schemas.openxmlformats.org/officeDocument/2006/relationships/hyperlink" Target="https://mentor.ieee.org/omniran/bp/StartPage" TargetMode="External"/><Relationship Id="rId2" Type="http://schemas.openxmlformats.org/officeDocument/2006/relationships/notesSlide" Target="../notesSlides/notesSlide141.xml"/><Relationship Id="rId1" Type="http://schemas.openxmlformats.org/officeDocument/2006/relationships/slideLayout" Target="../slideLayouts/slideLayout2.xml"/><Relationship Id="rId5" Type="http://schemas.openxmlformats.org/officeDocument/2006/relationships/hyperlink" Target="https://development.standards.ieee.org/get-file/P802.1CF.pdf?t=81644900003" TargetMode="External"/><Relationship Id="rId4" Type="http://schemas.openxmlformats.org/officeDocument/2006/relationships/hyperlink" Target="https://mentor.ieee.org/omniran/documents" TargetMode="Externa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hyperlink" Target="https://mentor.ieee.org/omniran/bp/StartPage" TargetMode="External"/><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standards.ieee.org/news/2015/wireless_privacy_trials.html" TargetMode="External"/><Relationship Id="rId2" Type="http://schemas.openxmlformats.org/officeDocument/2006/relationships/notesSlide" Target="../notesSlides/notesSlide147.xml"/><Relationship Id="rId1" Type="http://schemas.openxmlformats.org/officeDocument/2006/relationships/slideLayout" Target="../slideLayouts/slideLayout2.xml"/><Relationship Id="rId5" Type="http://schemas.openxmlformats.org/officeDocument/2006/relationships/hyperlink" Target="http://news.softpedia.com/news/mac-address-randomization-gets-closer-to-becoming-a-standard-485372.shtml" TargetMode="External"/><Relationship Id="rId4" Type="http://schemas.openxmlformats.org/officeDocument/2006/relationships/hyperlink" Target="http://www.theregister.co.uk/2015/06/26/mac_address_privacy_inches_towards_standardisation/" TargetMode="External"/></Relationships>
</file>

<file path=ppt/slides/_rels/slide148.xml.rels><?xml version="1.0" encoding="UTF-8" standalone="yes"?>
<Relationships xmlns="http://schemas.openxmlformats.org/package/2006/relationships"><Relationship Id="rId3" Type="http://schemas.openxmlformats.org/officeDocument/2006/relationships/hyperlink" Target="http://www.rcrwireless.com/20150626/test-and-measurement/test-and-measurement-keysight-to-work-with-korea-telecom-on-5g-tag6" TargetMode="External"/><Relationship Id="rId2" Type="http://schemas.openxmlformats.org/officeDocument/2006/relationships/notesSlide" Target="../notesSlides/notesSlide148.xml"/><Relationship Id="rId1" Type="http://schemas.openxmlformats.org/officeDocument/2006/relationships/slideLayout" Target="../slideLayouts/slideLayout2.xml"/><Relationship Id="rId5" Type="http://schemas.openxmlformats.org/officeDocument/2006/relationships/hyperlink" Target="http://www.fiercewireless.com/tech/story/ieee-study-group-recommends-improvements-wi-fi-security/2015-07-09" TargetMode="External"/><Relationship Id="rId4" Type="http://schemas.openxmlformats.org/officeDocument/2006/relationships/hyperlink" Target="http://www.csoonline.com/article/2945044/cyber-attacks-espionage/ieee-groups-recommends-random-mac-addresses-for-wi-fi-security.html" TargetMode="External"/></Relationships>
</file>

<file path=ppt/slides/_rels/slide149.xml.rels><?xml version="1.0" encoding="UTF-8" standalone="yes"?>
<Relationships xmlns="http://schemas.openxmlformats.org/package/2006/relationships"><Relationship Id="rId3" Type="http://schemas.openxmlformats.org/officeDocument/2006/relationships/hyperlink" Target="https://mentor.ieee.org/privecsg/dcn/15/privecsg-15-0004-02-0000-privacy-recommendation-par-csd-proposal.pptx" TargetMode="External"/><Relationship Id="rId2" Type="http://schemas.openxmlformats.org/officeDocument/2006/relationships/notesSlide" Target="../notesSlides/notesSlide149.xml"/><Relationship Id="rId1" Type="http://schemas.openxmlformats.org/officeDocument/2006/relationships/slideLayout" Target="../slideLayouts/slideLayout2.xml"/><Relationship Id="rId6" Type="http://schemas.openxmlformats.org/officeDocument/2006/relationships/hyperlink" Target="https://mentor.ieee.org/privecsg/dcn/15/privecsg-15-0031-00-ecsg-response-to-par-and-csd-comments.pptx" TargetMode="External"/><Relationship Id="rId5" Type="http://schemas.openxmlformats.org/officeDocument/2006/relationships/hyperlink" Target="https://mentor.ieee.org/privecsg/dcn/15/privecsg-15-0006-01-ecsg-privacy-recommendation-par-proposal.pdf" TargetMode="External"/><Relationship Id="rId4" Type="http://schemas.openxmlformats.org/officeDocument/2006/relationships/hyperlink" Target="https://mentor.ieee.org/privecsg/dcn/15/privecsg-15-0004-04-0000-privacy-recommendation-par-csd-proposal.pptx"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Microsoft_Word_97_-_2003_Document3.doc"/><Relationship Id="rId4" Type="http://schemas.openxmlformats.org/officeDocument/2006/relationships/oleObject" Target="../embeddings/oleObject3.bin"/></Relationships>
</file>

<file path=ppt/slides/_rels/slide150.xml.rels><?xml version="1.0" encoding="UTF-8" standalone="yes"?>
<Relationships xmlns="http://schemas.openxmlformats.org/package/2006/relationships"><Relationship Id="rId3" Type="http://schemas.openxmlformats.org/officeDocument/2006/relationships/hyperlink" Target="https://mentor.ieee.org/privecsg/dcn/15/privecsg-15-0004-02-0000-privacy-recommendation-par-csd-proposal.pptx" TargetMode="External"/><Relationship Id="rId2" Type="http://schemas.openxmlformats.org/officeDocument/2006/relationships/notesSlide" Target="../notesSlides/notesSlide150.xml"/><Relationship Id="rId1" Type="http://schemas.openxmlformats.org/officeDocument/2006/relationships/slideLayout" Target="../slideLayouts/slideLayout2.xml"/><Relationship Id="rId5" Type="http://schemas.openxmlformats.org/officeDocument/2006/relationships/hyperlink" Target="https://mentor.ieee.org/privecsg/dcn/15/privecsg-15-0029-01-0000-privacy-ec-sg-csd-proposal.docx" TargetMode="External"/><Relationship Id="rId4" Type="http://schemas.openxmlformats.org/officeDocument/2006/relationships/hyperlink" Target="https://mentor.ieee.org/privecsg/dcn/15/privecsg-15-0030-00-ecsg-privacy-ec-sg-par-proposal.pdf" TargetMode="External"/></Relationships>
</file>

<file path=ppt/slides/_rels/slide151.xml.rels><?xml version="1.0" encoding="UTF-8" standalone="yes"?>
<Relationships xmlns="http://schemas.openxmlformats.org/package/2006/relationships"><Relationship Id="rId3" Type="http://schemas.openxmlformats.org/officeDocument/2006/relationships/hyperlink" Target="https://mentor.ieee.org/privecsg/dcn/15/privecsg-15-0030-00-ecsg-privacy-ec-sg-par-proposal.pdf" TargetMode="Externa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hyperlink" Target="https://mentor.ieee.org/privecsg/dcn/15/privecsg-15-0029-01-0000-privacy-ec-sg-csd-proposal.docx" TargetMode="External"/></Relationships>
</file>

<file path=ppt/slides/_rels/slide152.xml.rels><?xml version="1.0" encoding="UTF-8" standalone="yes"?>
<Relationships xmlns="http://schemas.openxmlformats.org/package/2006/relationships"><Relationship Id="rId3" Type="http://schemas.openxmlformats.org/officeDocument/2006/relationships/hyperlink" Target="https://mentor.ieee.org/privecsg/dcn/15/privecsg-15-0031-00-ecsg-response-to-par-and-csd-comments.pptx" TargetMode="External"/><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hyperlink" Target="https://mentor.ieee.org/privecsg/dcn/15/privecsg-15-0028-00-0000-wifi-privacy-network-experiment-at-ieee-802-may-plenary-and-ietf91-meetings.pptx" TargetMode="External"/><Relationship Id="rId2" Type="http://schemas.openxmlformats.org/officeDocument/2006/relationships/notesSlide" Target="../notesSlides/notesSlide153.xml"/><Relationship Id="rId1" Type="http://schemas.openxmlformats.org/officeDocument/2006/relationships/slideLayout" Target="../slideLayouts/slideLayout2.xml"/><Relationship Id="rId5" Type="http://schemas.openxmlformats.org/officeDocument/2006/relationships/hyperlink" Target="https://wiki.tools.ietf.org/html/draft-iab-privsec-confidentiality-threat-07" TargetMode="External"/><Relationship Id="rId4" Type="http://schemas.openxmlformats.org/officeDocument/2006/relationships/hyperlink" Target="https://www.iab.org/activities/programs/privacy-and-security-program/" TargetMode="Externa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26.emf"/><Relationship Id="rId5" Type="http://schemas.openxmlformats.org/officeDocument/2006/relationships/oleObject" Target="../embeddings/Microsoft_Word_97_-_2003_Document19.doc"/><Relationship Id="rId4" Type="http://schemas.openxmlformats.org/officeDocument/2006/relationships/oleObject" Target="../embeddings/oleObject20.bin"/></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158.xml"/><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hyperlink" Target="http://ieee-sa.centraldesktop.com/802liaisondb/FrontPage" TargetMode="External"/><Relationship Id="rId5" Type="http://schemas.openxmlformats.org/officeDocument/2006/relationships/hyperlink" Target="https://datatracker.ietf.org/doc/rfc7241/" TargetMode="External"/><Relationship Id="rId4" Type="http://schemas.openxmlformats.org/officeDocument/2006/relationships/hyperlink" Target="http://www.iab.org/activities/joint-activities/iab-ieee-coordination/" TargetMode="External"/></Relationships>
</file>

<file path=ppt/slides/_rels/slide159.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159.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hyperlink" Target="https://datatracker.ietf.org/doc/draft-ietf-paws-protocol/" TargetMode="External"/><Relationship Id="rId7" Type="http://schemas.openxmlformats.org/officeDocument/2006/relationships/hyperlink" Target="https://tools.ietf.org/html/rfc7545" TargetMode="External"/><Relationship Id="rId2" Type="http://schemas.openxmlformats.org/officeDocument/2006/relationships/notesSlide" Target="../notesSlides/notesSlide161.xml"/><Relationship Id="rId1" Type="http://schemas.openxmlformats.org/officeDocument/2006/relationships/slideLayout" Target="../slideLayouts/slideLayout2.xml"/><Relationship Id="rId6" Type="http://schemas.openxmlformats.org/officeDocument/2006/relationships/hyperlink" Target="https://datatracker.ietf.org/doc/rfc6953/" TargetMode="External"/><Relationship Id="rId5" Type="http://schemas.openxmlformats.org/officeDocument/2006/relationships/hyperlink" Target="https://datatracker.ietf.org/doc/draft-patil-paws-problem-stmt/" TargetMode="External"/><Relationship Id="rId4" Type="http://schemas.openxmlformats.org/officeDocument/2006/relationships/hyperlink" Target="https://datatracker.ietf.org/wg/paws/charter/" TargetMode="External"/></Relationships>
</file>

<file path=ppt/slides/_rels/slide162.xml.rels><?xml version="1.0" encoding="UTF-8" standalone="yes"?>
<Relationships xmlns="http://schemas.openxmlformats.org/package/2006/relationships"><Relationship Id="rId3" Type="http://schemas.openxmlformats.org/officeDocument/2006/relationships/hyperlink" Target="http://datatracker.ietf.org/wg/radext/" TargetMode="External"/><Relationship Id="rId2" Type="http://schemas.openxmlformats.org/officeDocument/2006/relationships/notesSlide" Target="../notesSlides/notesSlide162.xml"/><Relationship Id="rId1" Type="http://schemas.openxmlformats.org/officeDocument/2006/relationships/slideLayout" Target="../slideLayouts/slideLayout2.xml"/><Relationship Id="rId6" Type="http://schemas.openxmlformats.org/officeDocument/2006/relationships/hyperlink" Target="https://tools.ietf.org/html/draft-harkins-salted-eap-pwd-01" TargetMode="External"/><Relationship Id="rId5" Type="http://schemas.openxmlformats.org/officeDocument/2006/relationships/hyperlink" Target="http://datatracker.ietf.org/doc/draft-ietf-radext-ip-port-radius-ext/" TargetMode="External"/><Relationship Id="rId4" Type="http://schemas.openxmlformats.org/officeDocument/2006/relationships/hyperlink" Target="http://datatracker.ietf.org/doc/draft-ietf-radext-dynamic-discovery/" TargetMode="External"/></Relationships>
</file>

<file path=ppt/slides/_rels/slide163.xml.rels><?xml version="1.0" encoding="UTF-8" standalone="yes"?>
<Relationships xmlns="http://schemas.openxmlformats.org/package/2006/relationships"><Relationship Id="rId8" Type="http://schemas.openxmlformats.org/officeDocument/2006/relationships/hyperlink" Target="https://datatracker.ietf.org/doc/draft-ietf-ecrit-car-crash/" TargetMode="External"/><Relationship Id="rId3" Type="http://schemas.openxmlformats.org/officeDocument/2006/relationships/hyperlink" Target="http://www.ietf.org/dyn/wg/charter/ecrit-charter.html" TargetMode="External"/><Relationship Id="rId7" Type="http://schemas.openxmlformats.org/officeDocument/2006/relationships/hyperlink" Target="http://datatracker.ietf.org/doc/draft-marshall-ecrit-indoor-location/" TargetMode="External"/><Relationship Id="rId2" Type="http://schemas.openxmlformats.org/officeDocument/2006/relationships/notesSlide" Target="../notesSlides/notesSlide163.xml"/><Relationship Id="rId1" Type="http://schemas.openxmlformats.org/officeDocument/2006/relationships/slideLayout" Target="../slideLayouts/slideLayout2.xml"/><Relationship Id="rId6" Type="http://schemas.openxmlformats.org/officeDocument/2006/relationships/hyperlink" Target="http://datatracker.ietf.org/doc/draft-ietf-ecrit-additional-data/" TargetMode="External"/><Relationship Id="rId5" Type="http://schemas.openxmlformats.org/officeDocument/2006/relationships/hyperlink" Target="http://tools.ietf.org/id/draft-thomson-ecrit-civic-boundary-02.txt" TargetMode="External"/><Relationship Id="rId4" Type="http://schemas.openxmlformats.org/officeDocument/2006/relationships/hyperlink" Target="http://datatracker.ietf.org/doc/rfc6443/" TargetMode="External"/><Relationship Id="rId9" Type="http://schemas.openxmlformats.org/officeDocument/2006/relationships/hyperlink" Target="https://datatracker.ietf.org/doc/draft-ietf-ecrit-ecall/" TargetMode="External"/></Relationships>
</file>

<file path=ppt/slides/_rels/slide164.xml.rels><?xml version="1.0" encoding="UTF-8" standalone="yes"?>
<Relationships xmlns="http://schemas.openxmlformats.org/package/2006/relationships"><Relationship Id="rId8" Type="http://schemas.openxmlformats.org/officeDocument/2006/relationships/hyperlink" Target="http://datatracker.ietf.org/doc/draft-ietf-homenet-hncp/" TargetMode="External"/><Relationship Id="rId3" Type="http://schemas.openxmlformats.org/officeDocument/2006/relationships/hyperlink" Target="https://datatracker.ietf.org/wg/homenet/" TargetMode="External"/><Relationship Id="rId7" Type="http://schemas.openxmlformats.org/officeDocument/2006/relationships/hyperlink" Target="http://datatracker.ietf.org/doc/draft-ietf-homenet-dncp/" TargetMode="External"/><Relationship Id="rId2" Type="http://schemas.openxmlformats.org/officeDocument/2006/relationships/notesSlide" Target="../notesSlides/notesSlide164.xml"/><Relationship Id="rId1" Type="http://schemas.openxmlformats.org/officeDocument/2006/relationships/slideLayout" Target="../slideLayouts/slideLayout2.xml"/><Relationship Id="rId6" Type="http://schemas.openxmlformats.org/officeDocument/2006/relationships/hyperlink" Target="http://datatracker.ietf.org/doc/draft-ietf-homenet-prefix-assignment/" TargetMode="External"/><Relationship Id="rId5" Type="http://schemas.openxmlformats.org/officeDocument/2006/relationships/hyperlink" Target="http://datatracker.ietf.org/doc/draft-ietf-homenet-front-end-naming-delegation/" TargetMode="External"/><Relationship Id="rId4" Type="http://schemas.openxmlformats.org/officeDocument/2006/relationships/hyperlink" Target="http://datatracker.ietf.org/doc/rfc7368/" TargetMode="External"/></Relationships>
</file>

<file path=ppt/slides/_rels/slide165.xml.rels><?xml version="1.0" encoding="UTF-8" standalone="yes"?>
<Relationships xmlns="http://schemas.openxmlformats.org/package/2006/relationships"><Relationship Id="rId8" Type="http://schemas.openxmlformats.org/officeDocument/2006/relationships/hyperlink" Target="https://mentor.ieee.org/802.11/dcn/14/11-14-0913-01-0000-liaison-response-opsawg-capwap-extension.docx" TargetMode="External"/><Relationship Id="rId3" Type="http://schemas.openxmlformats.org/officeDocument/2006/relationships/hyperlink" Target="http://datatracker.ietf.org/wg/opsawg/" TargetMode="External"/><Relationship Id="rId7" Type="http://schemas.openxmlformats.org/officeDocument/2006/relationships/hyperlink" Target="http://datatracker.ietf.org/doc/draft-ietf-opsawg-capwap-extension/" TargetMode="External"/><Relationship Id="rId12" Type="http://schemas.openxmlformats.org/officeDocument/2006/relationships/hyperlink" Target="https://tools.ietf.org/html/rfc6632" TargetMode="External"/><Relationship Id="rId2" Type="http://schemas.openxmlformats.org/officeDocument/2006/relationships/notesSlide" Target="../notesSlides/notesSlide165.xml"/><Relationship Id="rId1" Type="http://schemas.openxmlformats.org/officeDocument/2006/relationships/slideLayout" Target="../slideLayouts/slideLayout2.xml"/><Relationship Id="rId6" Type="http://schemas.openxmlformats.org/officeDocument/2006/relationships/hyperlink" Target="https://mentor.ieee.org/802.11/dcn/14/11-14-0684-01-0000-capwap-hybridmac-liaison-response.docx" TargetMode="External"/><Relationship Id="rId11" Type="http://schemas.openxmlformats.org/officeDocument/2006/relationships/hyperlink" Target="http://datatracker.ietf.org/doc/draft-you-opsawg-capwap-separation-for-mp/" TargetMode="External"/><Relationship Id="rId5" Type="http://schemas.openxmlformats.org/officeDocument/2006/relationships/hyperlink" Target="https://datatracker.ietf.org/doc/draft-ietf-opsawg-capwap-hybridmac/" TargetMode="External"/><Relationship Id="rId10" Type="http://schemas.openxmlformats.org/officeDocument/2006/relationships/hyperlink" Target="http://datatracker.ietf.org/doc/draft-ietf-opsawg-capwap-alt-tunnel/" TargetMode="External"/><Relationship Id="rId4" Type="http://schemas.openxmlformats.org/officeDocument/2006/relationships/hyperlink" Target="http://www.ietf.org/id/draft-zhang-opsawg-capwap-cds-02.txt" TargetMode="External"/><Relationship Id="rId9" Type="http://schemas.openxmlformats.org/officeDocument/2006/relationships/hyperlink" Target="http://datatracker.ietf.org/doc/rfc7494/" TargetMode="External"/></Relationships>
</file>

<file path=ppt/slides/_rels/slide166.xml.rels><?xml version="1.0" encoding="UTF-8" standalone="yes"?>
<Relationships xmlns="http://schemas.openxmlformats.org/package/2006/relationships"><Relationship Id="rId3" Type="http://schemas.openxmlformats.org/officeDocument/2006/relationships/hyperlink" Target="http://datatracker.ietf.org/wg/aqm/charter/" TargetMode="External"/><Relationship Id="rId7" Type="http://schemas.openxmlformats.org/officeDocument/2006/relationships/hyperlink" Target="http://datatracker.ietf.org/doc/draft-ietf-aqm-ecn-benefits/" TargetMode="External"/><Relationship Id="rId2" Type="http://schemas.openxmlformats.org/officeDocument/2006/relationships/notesSlide" Target="../notesSlides/notesSlide166.xml"/><Relationship Id="rId1" Type="http://schemas.openxmlformats.org/officeDocument/2006/relationships/slideLayout" Target="../slideLayouts/slideLayout2.xml"/><Relationship Id="rId6" Type="http://schemas.openxmlformats.org/officeDocument/2006/relationships/hyperlink" Target="http://datatracker.ietf.org/doc/draft-ietf-aqm-eval-guidelines/" TargetMode="External"/><Relationship Id="rId5" Type="http://schemas.openxmlformats.org/officeDocument/2006/relationships/hyperlink" Target="https://tools.ietf.org/html/rfc7567" TargetMode="External"/><Relationship Id="rId4" Type="http://schemas.openxmlformats.org/officeDocument/2006/relationships/hyperlink" Target="https://datatracker.ietf.org/doc/rfc2309/" TargetMode="External"/></Relationships>
</file>

<file path=ppt/slides/_rels/slide167.xml.rels><?xml version="1.0" encoding="UTF-8" standalone="yes"?>
<Relationships xmlns="http://schemas.openxmlformats.org/package/2006/relationships"><Relationship Id="rId8" Type="http://schemas.openxmlformats.org/officeDocument/2006/relationships/hyperlink" Target="http://datatracker.ietf.org/doc/draft-ietf-tls-rfc4492bis/" TargetMode="External"/><Relationship Id="rId3" Type="http://schemas.openxmlformats.org/officeDocument/2006/relationships/hyperlink" Target="http://datatracker.ietf.org/wg/tls/charter/" TargetMode="External"/><Relationship Id="rId7" Type="http://schemas.openxmlformats.org/officeDocument/2006/relationships/hyperlink" Target="http://datatracker.ietf.org/doc/draft-ietf-tls-curve25519/" TargetMode="External"/><Relationship Id="rId2" Type="http://schemas.openxmlformats.org/officeDocument/2006/relationships/notesSlide" Target="../notesSlides/notesSlide167.xml"/><Relationship Id="rId1" Type="http://schemas.openxmlformats.org/officeDocument/2006/relationships/slideLayout" Target="../slideLayouts/slideLayout2.xml"/><Relationship Id="rId6" Type="http://schemas.openxmlformats.org/officeDocument/2006/relationships/hyperlink" Target="http://datatracker.ietf.org/doc/draft-ietf-tls-tls13/" TargetMode="External"/><Relationship Id="rId5" Type="http://schemas.openxmlformats.org/officeDocument/2006/relationships/hyperlink" Target="http://datatracker.ietf.org/doc/draft-ietf-tls-negotiated-ff-dhe/" TargetMode="External"/><Relationship Id="rId4" Type="http://schemas.openxmlformats.org/officeDocument/2006/relationships/hyperlink" Target="http://datatracker.ietf.org/doc/rfc7568/" TargetMode="External"/></Relationships>
</file>

<file path=ppt/slides/_rels/slide168.xml.rels><?xml version="1.0" encoding="UTF-8" standalone="yes"?>
<Relationships xmlns="http://schemas.openxmlformats.org/package/2006/relationships"><Relationship Id="rId3" Type="http://schemas.openxmlformats.org/officeDocument/2006/relationships/hyperlink" Target="http://datatracker.ietf.org/wg/dnssd/charter/" TargetMode="External"/><Relationship Id="rId2" Type="http://schemas.openxmlformats.org/officeDocument/2006/relationships/notesSlide" Target="../notesSlides/notesSlide168.xml"/><Relationship Id="rId1" Type="http://schemas.openxmlformats.org/officeDocument/2006/relationships/slideLayout" Target="../slideLayouts/slideLayout2.xml"/><Relationship Id="rId6" Type="http://schemas.openxmlformats.org/officeDocument/2006/relationships/hyperlink" Target="http://datatracker.ietf.org/doc/draft-ietf-dnssd-mdns-dns-interop/" TargetMode="External"/><Relationship Id="rId5" Type="http://schemas.openxmlformats.org/officeDocument/2006/relationships/hyperlink" Target="http://datatracker.ietf.org/doc/draft-rafiee-dnssd-mdns-threatmodel/" TargetMode="External"/><Relationship Id="rId4" Type="http://schemas.openxmlformats.org/officeDocument/2006/relationships/hyperlink" Target="http://datatracker.ietf.org/doc/draft-ietf-dnssd-requirements/" TargetMode="External"/></Relationships>
</file>

<file path=ppt/slides/_rels/slide169.xml.rels><?xml version="1.0" encoding="UTF-8" standalone="yes"?>
<Relationships xmlns="http://schemas.openxmlformats.org/package/2006/relationships"><Relationship Id="rId3" Type="http://schemas.openxmlformats.org/officeDocument/2006/relationships/hyperlink" Target="http://datatracker.ietf.org/wg/6lowpan/charter/" TargetMode="External"/><Relationship Id="rId2" Type="http://schemas.openxmlformats.org/officeDocument/2006/relationships/notesSlide" Target="../notesSlides/notesSlide169.xml"/><Relationship Id="rId1" Type="http://schemas.openxmlformats.org/officeDocument/2006/relationships/slideLayout" Target="../slideLayouts/slideLayout2.xml"/><Relationship Id="rId5" Type="http://schemas.openxmlformats.org/officeDocument/2006/relationships/hyperlink" Target="http://datatracker.ietf.org/wg/core/" TargetMode="External"/><Relationship Id="rId4" Type="http://schemas.openxmlformats.org/officeDocument/2006/relationships/hyperlink" Target="http://datatracker.ietf.org/wg/rol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1/dcn/15/11-15-0842-01-0arc-ieee-802-11-in-5g.ppt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mentor.ieee.org/802.11/dcn/15/11-15-0555-04-0arc-normative-ds-sap-proposal.docx" TargetMode="External"/><Relationship Id="rId5" Type="http://schemas.openxmlformats.org/officeDocument/2006/relationships/hyperlink" Target="https://mentor.ieee.org/802.11/dcn/15/11-15-0891-00-0arc-delta-r2r3-of-mib-truthvalue-usage-patterns.docx" TargetMode="External"/><Relationship Id="rId4" Type="http://schemas.openxmlformats.org/officeDocument/2006/relationships/hyperlink" Target="https://mentor.ieee.org/802.11/dcn/15/11-15-0355-03-0arc-mib-truthvalue-usage-patterns.docx" TargetMode="External"/></Relationships>
</file>

<file path=ppt/slides/_rels/slide170.xml.rels><?xml version="1.0" encoding="UTF-8" standalone="yes"?>
<Relationships xmlns="http://schemas.openxmlformats.org/package/2006/relationships"><Relationship Id="rId3" Type="http://schemas.openxmlformats.org/officeDocument/2006/relationships/hyperlink" Target="http://datatracker.ietf.org/wg/netext/charter/" TargetMode="External"/><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hyperlink" Target="http://datatracker.ietf.org/doc/rfc7561/" TargetMode="External"/></Relationships>
</file>

<file path=ppt/slides/_rels/slide171.xml.rels><?xml version="1.0" encoding="UTF-8" standalone="yes"?>
<Relationships xmlns="http://schemas.openxmlformats.org/package/2006/relationships"><Relationship Id="rId3" Type="http://schemas.openxmlformats.org/officeDocument/2006/relationships/hyperlink" Target="http://datatracker.ietf.org/wg/pim/charter/" TargetMode="External"/><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hyperlink" Target="https://mentor.ieee.org/802.11/dcn/12/11-12-0122-01-0000-january-2012-liaison-to-ietf.ppt" TargetMode="External"/><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Microsoft_Word_97_-_2003_Document4.doc"/><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8" Type="http://schemas.openxmlformats.org/officeDocument/2006/relationships/hyperlink" Target="http://ieee802.org/1/files/public/docs2015/cn-yizhou-qbg-ext-for-nvo3-csd-v03.pdf" TargetMode="External"/><Relationship Id="rId13" Type="http://schemas.openxmlformats.org/officeDocument/2006/relationships/hyperlink" Target="https://mentor.ieee.org/802.11/dcn/15/11-15-0030-08-0ngp-ngp-par-draft.docx" TargetMode="External"/><Relationship Id="rId18" Type="http://schemas.openxmlformats.org/officeDocument/2006/relationships/hyperlink" Target="https://mentor.ieee.org/802.15/dcn/15/15-15-0406-00-0009-5c-changes.doc" TargetMode="External"/><Relationship Id="rId3" Type="http://schemas.openxmlformats.org/officeDocument/2006/relationships/hyperlink" Target="http://ieee802.org/1/files/public/docs2015/new-P802-1CM-draft-PAR-0515-v02.pdf" TargetMode="External"/><Relationship Id="rId21" Type="http://schemas.openxmlformats.org/officeDocument/2006/relationships/hyperlink" Target="https://mentor.ieee.org/802.24/dcn/15/24-15-0003-00-0000-iot-scope-form.docx" TargetMode="External"/><Relationship Id="rId7" Type="http://schemas.openxmlformats.org/officeDocument/2006/relationships/hyperlink" Target="http://ieee802.org/1/files/public/docs2015/cn-thaler-Qcn-draft-PAR.pdf" TargetMode="External"/><Relationship Id="rId12" Type="http://schemas.openxmlformats.org/officeDocument/2006/relationships/hyperlink" Target="http://www.ieee802.org/3/25GBASET/draft_P802.3bq_modified_CSD.pdf" TargetMode="External"/><Relationship Id="rId17" Type="http://schemas.openxmlformats.org/officeDocument/2006/relationships/hyperlink" Target="https://mentor.ieee.org/802.15/dcn/15/15-15-0464-00-0009-p802-15-9-par-detail-draft-change-2015-05.pdf" TargetMode="External"/><Relationship Id="rId2" Type="http://schemas.openxmlformats.org/officeDocument/2006/relationships/notesSlide" Target="../notesSlides/notesSlide22.xml"/><Relationship Id="rId16" Type="http://schemas.openxmlformats.org/officeDocument/2006/relationships/hyperlink" Target="https://mentor.ieee.org/802.15/dcn/15/15-15-0332-00-0000-15-3r1-draft-csd.docx" TargetMode="External"/><Relationship Id="rId20" Type="http://schemas.openxmlformats.org/officeDocument/2006/relationships/hyperlink" Target="https://mentor.ieee.org/802.19/dcn/15/19-15-0029-05-0CUB-draft-cub-csd.docx" TargetMode="External"/><Relationship Id="rId1" Type="http://schemas.openxmlformats.org/officeDocument/2006/relationships/slideLayout" Target="../slideLayouts/slideLayout2.xml"/><Relationship Id="rId6" Type="http://schemas.openxmlformats.org/officeDocument/2006/relationships/hyperlink" Target="http://www.ieee802.org/1/files/public/docs2015/cl-draft-Qcl-csd-0615-v1.docx" TargetMode="External"/><Relationship Id="rId11" Type="http://schemas.openxmlformats.org/officeDocument/2006/relationships/hyperlink" Target="http://www.ieee802.org/3/25GBASET/draft_P802.3bq_PAR_modification_300115.pdf" TargetMode="External"/><Relationship Id="rId5" Type="http://schemas.openxmlformats.org/officeDocument/2006/relationships/hyperlink" Target="http://www.ieee802.org/1/files/public/docs2015/cl-draft-1Q-YANG-par-0615-v02.pdf" TargetMode="External"/><Relationship Id="rId15" Type="http://schemas.openxmlformats.org/officeDocument/2006/relationships/hyperlink" Target="https://mentor.ieee.org/802.15/dcn/15/15-15-0324-00-0000-p802-15-3-revision-par-detail-draft.pdf" TargetMode="External"/><Relationship Id="rId23" Type="http://schemas.openxmlformats.org/officeDocument/2006/relationships/hyperlink" Target="https://mentor.ieee.org/privecsg/dcn/15/privecsg-15-0004-04-0000-privacy-recommendation-par-csd-proposal.pptx" TargetMode="External"/><Relationship Id="rId10" Type="http://schemas.openxmlformats.org/officeDocument/2006/relationships/hyperlink" Target="http://www.ieee802.org/1/files/public/docs2015/ck-draft-Xck-csd-0615-v1.docx" TargetMode="External"/><Relationship Id="rId19" Type="http://schemas.openxmlformats.org/officeDocument/2006/relationships/hyperlink" Target="http://grouper.ieee.org/groups/802/PARs/2015_07/P802_19_1a_PAR_Detail.pdf" TargetMode="External"/><Relationship Id="rId4" Type="http://schemas.openxmlformats.org/officeDocument/2006/relationships/hyperlink" Target="http://ieee802.org/1/files/public/docs2015/new-P802-1CM-draft-CSD-0515-v02.pdf" TargetMode="External"/><Relationship Id="rId9" Type="http://schemas.openxmlformats.org/officeDocument/2006/relationships/hyperlink" Target="http://www.ieee802.org/1/files/public/docs2015/ck-draft-1X-YANG-par-0615-v02.pdf" TargetMode="External"/><Relationship Id="rId14" Type="http://schemas.openxmlformats.org/officeDocument/2006/relationships/hyperlink" Target="https://mentor.ieee.org/802.11/dcn/15/11-15-0262-04-0ngp-csd-working-draft.docx" TargetMode="External"/><Relationship Id="rId22" Type="http://schemas.openxmlformats.org/officeDocument/2006/relationships/hyperlink" Target="https://mentor.ieee.org/privecsg/dcn/15/privecsg-15-0006-01-ecsg-privacy-recommendation-par-proposal.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ieee802.org/3/25GBASET/draft_P802_3bq_PAR_150715.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Microsoft_Word_97_-_2003_Document5.doc"/><Relationship Id="rId4" Type="http://schemas.openxmlformats.org/officeDocument/2006/relationships/oleObject" Target="../embeddings/oleObject5.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ieee802.org/11/presentation.htm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mentor.ieee.org/802.11/dcn/15/11-15-0844-01-0000-draft-25th-anniversary-press-release.docx"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emf"/><Relationship Id="rId5" Type="http://schemas.openxmlformats.org/officeDocument/2006/relationships/oleObject" Target="../embeddings/Microsoft_Word_97_-_2003_Document6.doc"/><Relationship Id="rId4" Type="http://schemas.openxmlformats.org/officeDocument/2006/relationships/oleObject" Target="../embeddings/oleObject6.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2.emf"/><Relationship Id="rId5" Type="http://schemas.openxmlformats.org/officeDocument/2006/relationships/oleObject" Target="../embeddings/Microsoft_Word_97_-_2003_Document7.doc"/><Relationship Id="rId4" Type="http://schemas.openxmlformats.org/officeDocument/2006/relationships/oleObject" Target="../embeddings/oleObject7.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3.emf"/><Relationship Id="rId5" Type="http://schemas.openxmlformats.org/officeDocument/2006/relationships/oleObject" Target="../embeddings/Microsoft_Word_97_-_2003_Document8.doc"/><Relationship Id="rId4" Type="http://schemas.openxmlformats.org/officeDocument/2006/relationships/oleObject" Target="../embeddings/oleObject8.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4.emf"/><Relationship Id="rId5" Type="http://schemas.openxmlformats.org/officeDocument/2006/relationships/oleObject" Target="../embeddings/Microsoft_Word_97_-_2003_Document9.doc"/><Relationship Id="rId4" Type="http://schemas.openxmlformats.org/officeDocument/2006/relationships/oleObject" Target="../embeddings/oleObject9.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1/dcn/15/11-15-0726-07-000m-tgmc-agenda-july-2015.pptx"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s://mentor.ieee.org/802.11/dcn/15/11-15-0532-11-000m-revmc-sponsor-ballot-comments.xls"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5.emf"/><Relationship Id="rId5" Type="http://schemas.openxmlformats.org/officeDocument/2006/relationships/oleObject" Target="../embeddings/Microsoft_Word_97_-_2003_Document10.doc"/><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mentor.ieee.org/802.11/dcn/15/11-15-0733-05-00ah-july-2015-agenda.pptx"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mailto:mano@koden-ti.com"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mailto:hiroshi@manosan.org"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Microsoft_Word_97_-_2003_Document2.doc"/><Relationship Id="rId4" Type="http://schemas.openxmlformats.org/officeDocument/2006/relationships/oleObject" Target="../embeddings/oleObject2.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grouper.ieee.org/groups/802/11/SponsorBallots.html"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mentor.ieee.org/802.11/dcn/13/11-13-1186-29-00ai-tgai-motion-deck.pptx"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hyperlink" Target="https://mentor.ieee.org/802.11/dcn/15/11-15-0926-02-00ai-p802-11ai-report-to-ec-on-conditional-approval-to-go-to-sponsor-ballot.pptx" TargetMode="External"/><Relationship Id="rId4" Type="http://schemas.openxmlformats.org/officeDocument/2006/relationships/hyperlink" Target="https://mentor.ieee.org/802.11/dcn/15/11-15-0772-08-00ai-lb213comments-for-draft-5-0.xlsx"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7.emf"/><Relationship Id="rId5" Type="http://schemas.openxmlformats.org/officeDocument/2006/relationships/oleObject" Target="../embeddings/Microsoft_Word_97_-_2003_Document11.doc"/><Relationship Id="rId4" Type="http://schemas.openxmlformats.org/officeDocument/2006/relationships/oleObject" Target="../embeddings/oleObject11.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200" b="0" smtClean="0"/>
              <a:t>Adrian Stephens, Intel</a:t>
            </a:r>
          </a:p>
        </p:txBody>
      </p:sp>
      <p:sp>
        <p:nvSpPr>
          <p:cNvPr id="3077" name="Rectangle 2"/>
          <p:cNvSpPr>
            <a:spLocks noGrp="1" noChangeArrowheads="1"/>
          </p:cNvSpPr>
          <p:nvPr>
            <p:ph type="title"/>
          </p:nvPr>
        </p:nvSpPr>
        <p:spPr>
          <a:noFill/>
        </p:spPr>
        <p:txBody>
          <a:bodyPr/>
          <a:lstStyle/>
          <a:p>
            <a:r>
              <a:rPr lang="en-US" dirty="0" smtClean="0"/>
              <a:t>802.11 July 2015 Closing Reports</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2015-07-17</a:t>
            </a:r>
          </a:p>
        </p:txBody>
      </p:sp>
      <p:graphicFrame>
        <p:nvGraphicFramePr>
          <p:cNvPr id="3079" name="Object 11"/>
          <p:cNvGraphicFramePr>
            <a:graphicFrameLocks noChangeAspect="1"/>
          </p:cNvGraphicFramePr>
          <p:nvPr>
            <p:extLst>
              <p:ext uri="{D42A27DB-BD31-4B8C-83A1-F6EECF244321}">
                <p14:modId xmlns:p14="http://schemas.microsoft.com/office/powerpoint/2010/main" val="763879028"/>
              </p:ext>
            </p:extLst>
          </p:nvPr>
        </p:nvGraphicFramePr>
        <p:xfrm>
          <a:off x="523875" y="2274888"/>
          <a:ext cx="7750175" cy="2598737"/>
        </p:xfrm>
        <a:graphic>
          <a:graphicData uri="http://schemas.openxmlformats.org/presentationml/2006/ole">
            <mc:AlternateContent xmlns:mc="http://schemas.openxmlformats.org/markup-compatibility/2006">
              <mc:Choice xmlns:v="urn:schemas-microsoft-com:vml" Requires="v">
                <p:oleObj spid="_x0000_s3308" name="Document" r:id="rId5" imgW="8277509" imgH="2782937" progId="Word.Document.8">
                  <p:embed/>
                </p:oleObj>
              </mc:Choice>
              <mc:Fallback>
                <p:oleObj name="Document" r:id="rId5" imgW="8277509" imgH="2782937" progId="Word.Document.8">
                  <p:embed/>
                  <p:pic>
                    <p:nvPicPr>
                      <p:cNvPr id="0" name="Object 11"/>
                      <p:cNvPicPr>
                        <a:picLocks noChangeAspect="1" noChangeArrowheads="1"/>
                      </p:cNvPicPr>
                      <p:nvPr/>
                    </p:nvPicPr>
                    <p:blipFill>
                      <a:blip r:embed="rId6"/>
                      <a:srcRect/>
                      <a:stretch>
                        <a:fillRect/>
                      </a:stretch>
                    </p:blipFill>
                    <p:spPr bwMode="auto">
                      <a:xfrm>
                        <a:off x="523875" y="2274888"/>
                        <a:ext cx="7750175" cy="2598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1</a:t>
            </a:fld>
            <a:endParaRPr lang="en-US"/>
          </a:p>
        </p:txBody>
      </p:sp>
      <p:sp>
        <p:nvSpPr>
          <p:cNvPr id="3" name="Date Placeholder 2"/>
          <p:cNvSpPr>
            <a:spLocks noGrp="1"/>
          </p:cNvSpPr>
          <p:nvPr>
            <p:ph type="dt" sz="half" idx="10"/>
          </p:nvPr>
        </p:nvSpPr>
        <p:spPr/>
        <p:txBody>
          <a:bodyPr/>
          <a:lstStyle/>
          <a:p>
            <a:pPr>
              <a:defRPr/>
            </a:pPr>
            <a:r>
              <a:rPr lang="en-US" smtClean="0"/>
              <a:t>July 2015</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xfrm>
            <a:off x="4395788" y="6475413"/>
            <a:ext cx="428625" cy="182562"/>
          </a:xfrm>
          <a:noFill/>
        </p:spPr>
        <p:txBody>
          <a:bodyPr/>
          <a:lstStyle/>
          <a:p>
            <a:r>
              <a:rPr lang="en-US" smtClean="0"/>
              <a:t>Slide </a:t>
            </a:r>
            <a:fld id="{AF256CC3-709F-4B73-B483-640656AD6A99}" type="slidenum">
              <a:rPr lang="en-US" smtClean="0"/>
              <a:pPr/>
              <a:t>10</a:t>
            </a:fld>
            <a:endParaRPr lang="en-US" smtClean="0"/>
          </a:p>
        </p:txBody>
      </p:sp>
      <p:sp>
        <p:nvSpPr>
          <p:cNvPr id="19460" name="Rectangle 2"/>
          <p:cNvSpPr>
            <a:spLocks noGrp="1" noChangeArrowheads="1"/>
          </p:cNvSpPr>
          <p:nvPr>
            <p:ph type="title"/>
          </p:nvPr>
        </p:nvSpPr>
        <p:spPr>
          <a:xfrm>
            <a:off x="685800" y="457200"/>
            <a:ext cx="7772400" cy="1066800"/>
          </a:xfrm>
        </p:spPr>
        <p:txBody>
          <a:bodyPr/>
          <a:lstStyle/>
          <a:p>
            <a:r>
              <a:rPr lang="en-US" smtClean="0"/>
              <a:t>Volunteer Editor Contacts</a:t>
            </a:r>
          </a:p>
        </p:txBody>
      </p:sp>
      <p:sp>
        <p:nvSpPr>
          <p:cNvPr id="19461" name="Rectangle 3"/>
          <p:cNvSpPr>
            <a:spLocks noGrp="1" noChangeArrowheads="1"/>
          </p:cNvSpPr>
          <p:nvPr>
            <p:ph type="body" idx="1"/>
          </p:nvPr>
        </p:nvSpPr>
        <p:spPr>
          <a:xfrm>
            <a:off x="685800" y="1295400"/>
            <a:ext cx="7772400" cy="5181600"/>
          </a:xfrm>
          <a:noFill/>
        </p:spPr>
        <p:txBody>
          <a:bodyPr/>
          <a:lstStyle/>
          <a:p>
            <a:r>
              <a:rPr lang="en-US" sz="1600" dirty="0" err="1" smtClean="0"/>
              <a:t>TGmc</a:t>
            </a:r>
            <a:r>
              <a:rPr lang="en-US" sz="1600" dirty="0" smtClean="0"/>
              <a:t> – Adrian Stephens </a:t>
            </a:r>
            <a:r>
              <a:rPr lang="en-US" sz="1600" b="0" dirty="0" smtClean="0"/>
              <a:t>– </a:t>
            </a:r>
            <a:r>
              <a:rPr lang="en-US" sz="1600" b="0" dirty="0" smtClean="0">
                <a:hlinkClick r:id="rId3"/>
              </a:rPr>
              <a:t>adrian.p.stephens@intel.com</a:t>
            </a:r>
            <a:r>
              <a:rPr lang="en-US" sz="1600" dirty="0" smtClean="0"/>
              <a:t>, Edward Au – </a:t>
            </a:r>
            <a:r>
              <a:rPr lang="en-US" sz="1600" b="0" dirty="0" smtClean="0">
                <a:hlinkClick r:id="rId4"/>
              </a:rPr>
              <a:t>edwardau@marvell.com</a:t>
            </a:r>
            <a:r>
              <a:rPr lang="en-US" sz="1600" dirty="0" smtClean="0"/>
              <a:t>, Emily Qi – </a:t>
            </a:r>
            <a:r>
              <a:rPr lang="en-US" sz="1600" b="0" dirty="0" smtClean="0">
                <a:hlinkClick r:id="rId5"/>
              </a:rPr>
              <a:t>emily.h.qi@intel.com</a:t>
            </a:r>
            <a:r>
              <a:rPr lang="en-US" sz="1600" b="0" dirty="0" smtClean="0"/>
              <a:t> </a:t>
            </a:r>
            <a:endParaRPr lang="en-US" sz="1600" dirty="0" smtClean="0"/>
          </a:p>
          <a:p>
            <a:r>
              <a:rPr lang="en-US" sz="1600" dirty="0" err="1" smtClean="0"/>
              <a:t>TGah</a:t>
            </a:r>
            <a:r>
              <a:rPr lang="en-US" sz="1600" dirty="0" smtClean="0"/>
              <a:t> – Yongho Seok </a:t>
            </a:r>
            <a:r>
              <a:rPr lang="en-US" sz="1600" b="0" dirty="0" smtClean="0">
                <a:hlinkClick r:id="rId6"/>
              </a:rPr>
              <a:t>yongho.seok@gmail.com</a:t>
            </a:r>
            <a:r>
              <a:rPr lang="en-US" sz="1600" b="0" dirty="0" smtClean="0"/>
              <a:t>,  </a:t>
            </a:r>
            <a:r>
              <a:rPr lang="en-US" sz="1600" dirty="0" smtClean="0"/>
              <a:t>Alfred </a:t>
            </a:r>
            <a:r>
              <a:rPr lang="en-US" sz="1600" dirty="0" err="1" smtClean="0"/>
              <a:t>Asterjadhi</a:t>
            </a:r>
            <a:r>
              <a:rPr lang="en-US" sz="1600" dirty="0" smtClean="0"/>
              <a:t> – </a:t>
            </a:r>
            <a:r>
              <a:rPr lang="en-US" sz="1600" b="0" dirty="0" smtClean="0">
                <a:hlinkClick r:id="rId7"/>
              </a:rPr>
              <a:t>aasterja@qti.qualcomm.com</a:t>
            </a:r>
            <a:r>
              <a:rPr lang="en-US" sz="1600" b="0" dirty="0" smtClean="0"/>
              <a:t>   </a:t>
            </a:r>
          </a:p>
          <a:p>
            <a:r>
              <a:rPr lang="en-US" sz="1600" dirty="0" err="1" smtClean="0"/>
              <a:t>TGai</a:t>
            </a:r>
            <a:r>
              <a:rPr lang="en-US" sz="1600" dirty="0" smtClean="0"/>
              <a:t> – Lee Armstrong – </a:t>
            </a:r>
            <a:r>
              <a:rPr lang="en-US" sz="1600" b="0" dirty="0" smtClean="0">
                <a:hlinkClick r:id="rId8"/>
              </a:rPr>
              <a:t>LRA@tiac.net</a:t>
            </a:r>
            <a:r>
              <a:rPr lang="en-US" sz="1600" b="0" dirty="0" smtClean="0"/>
              <a:t>, </a:t>
            </a:r>
            <a:r>
              <a:rPr lang="en-US" sz="1600" dirty="0" smtClean="0"/>
              <a:t>Ping FANG </a:t>
            </a:r>
            <a:r>
              <a:rPr lang="en-US" sz="1600" b="0" dirty="0" smtClean="0">
                <a:hlinkClick r:id="rId9"/>
              </a:rPr>
              <a:t>Ping.FANG@huawei.com</a:t>
            </a:r>
            <a:endParaRPr lang="en-US" sz="1600" b="0" dirty="0" smtClean="0"/>
          </a:p>
          <a:p>
            <a:r>
              <a:rPr lang="en-US" sz="1600" dirty="0" err="1" smtClean="0"/>
              <a:t>TGaj</a:t>
            </a:r>
            <a:r>
              <a:rPr lang="en-US" sz="1600" dirty="0" smtClean="0"/>
              <a:t> – </a:t>
            </a:r>
            <a:r>
              <a:rPr lang="en-US" sz="1600" dirty="0" err="1" smtClean="0"/>
              <a:t>Jiamin</a:t>
            </a:r>
            <a:r>
              <a:rPr lang="en-US" sz="1600" dirty="0" smtClean="0"/>
              <a:t> CHEN – </a:t>
            </a:r>
            <a:r>
              <a:rPr lang="en-US" sz="1600" b="0" dirty="0" smtClean="0">
                <a:hlinkClick r:id="rId10"/>
              </a:rPr>
              <a:t>jiamin.chen@mail01.huawei.com</a:t>
            </a:r>
            <a:r>
              <a:rPr lang="en-US" sz="1600" b="0" dirty="0" smtClean="0"/>
              <a:t> </a:t>
            </a:r>
            <a:endParaRPr lang="en-US" sz="1600" dirty="0" smtClean="0"/>
          </a:p>
          <a:p>
            <a:r>
              <a:rPr lang="en-US" sz="1600" dirty="0" err="1" smtClean="0"/>
              <a:t>TGak</a:t>
            </a:r>
            <a:r>
              <a:rPr lang="en-US" sz="1600" dirty="0" smtClean="0"/>
              <a:t> – Donald Eastlake – </a:t>
            </a:r>
            <a:r>
              <a:rPr lang="en-US" sz="1600" b="0" dirty="0" smtClean="0">
                <a:hlinkClick r:id="rId11"/>
              </a:rPr>
              <a:t>d3e3e3@gmail.com</a:t>
            </a:r>
            <a:r>
              <a:rPr lang="en-US" sz="1600" b="0" dirty="0" smtClean="0"/>
              <a:t>, </a:t>
            </a:r>
            <a:r>
              <a:rPr lang="en-US" sz="1600" dirty="0" smtClean="0"/>
              <a:t>Norm Finn </a:t>
            </a:r>
            <a:r>
              <a:rPr lang="en-US" sz="1600" dirty="0"/>
              <a:t>– </a:t>
            </a:r>
            <a:r>
              <a:rPr lang="en-US" sz="1600" b="0" dirty="0" smtClean="0">
                <a:hlinkClick r:id="rId12"/>
              </a:rPr>
              <a:t>nfinn@cisco.com</a:t>
            </a:r>
            <a:r>
              <a:rPr lang="en-US" sz="1600" b="0" dirty="0" smtClean="0"/>
              <a:t> </a:t>
            </a:r>
          </a:p>
          <a:p>
            <a:r>
              <a:rPr lang="en-US" sz="1600" dirty="0" err="1" smtClean="0"/>
              <a:t>TGaq</a:t>
            </a:r>
            <a:r>
              <a:rPr lang="en-US" sz="1600" dirty="0" smtClean="0"/>
              <a:t> – </a:t>
            </a:r>
            <a:endParaRPr lang="en-US" sz="1600" b="0" dirty="0" smtClean="0"/>
          </a:p>
          <a:p>
            <a:pPr marL="342900" lvl="1" indent="-342900">
              <a:buFontTx/>
              <a:buChar char="•"/>
            </a:pPr>
            <a:r>
              <a:rPr lang="en-US" sz="1600" b="1" dirty="0" err="1" smtClean="0"/>
              <a:t>TGax</a:t>
            </a:r>
            <a:r>
              <a:rPr lang="en-US" sz="1600" b="1" dirty="0" smtClean="0"/>
              <a:t> </a:t>
            </a:r>
            <a:r>
              <a:rPr lang="en-US" sz="1600" b="1" dirty="0"/>
              <a:t>– </a:t>
            </a:r>
            <a:r>
              <a:rPr lang="en-US" sz="1600" b="1" dirty="0" smtClean="0"/>
              <a:t>Robert Stacey </a:t>
            </a:r>
            <a:r>
              <a:rPr lang="en-US" sz="1600" dirty="0" smtClean="0"/>
              <a:t>– </a:t>
            </a:r>
            <a:r>
              <a:rPr lang="en-US" sz="1600" dirty="0">
                <a:hlinkClick r:id="rId13"/>
              </a:rPr>
              <a:t>robert.stacey@intel.com</a:t>
            </a:r>
            <a:r>
              <a:rPr lang="en-US" sz="1600" dirty="0"/>
              <a:t> </a:t>
            </a:r>
            <a:r>
              <a:rPr lang="en-US" sz="1600" b="0" dirty="0" smtClean="0"/>
              <a:t>  </a:t>
            </a:r>
            <a:endParaRPr lang="en-US" sz="1600" b="0" dirty="0"/>
          </a:p>
          <a:p>
            <a:pPr marL="0" indent="0">
              <a:buNone/>
            </a:pPr>
            <a:endParaRPr lang="en-US" sz="1600" dirty="0" smtClean="0"/>
          </a:p>
          <a:p>
            <a:r>
              <a:rPr lang="en-US" sz="1600" dirty="0" smtClean="0"/>
              <a:t>Editors Emeritus:</a:t>
            </a:r>
          </a:p>
          <a:p>
            <a:pPr lvl="1"/>
            <a:r>
              <a:rPr lang="en-US" sz="1600" dirty="0" err="1"/>
              <a:t>TGaa</a:t>
            </a:r>
            <a:r>
              <a:rPr lang="en-US" sz="1600" dirty="0"/>
              <a:t> – Alex Ashley – </a:t>
            </a:r>
            <a:r>
              <a:rPr lang="en-US" sz="1600" dirty="0" smtClean="0">
                <a:hlinkClick r:id="rId14"/>
              </a:rPr>
              <a:t>alex.ashley@hotmail.co.uk</a:t>
            </a:r>
            <a:endParaRPr lang="en-US" sz="1600" dirty="0" smtClean="0"/>
          </a:p>
          <a:p>
            <a:pPr lvl="1"/>
            <a:r>
              <a:rPr lang="en-US" sz="1600" dirty="0" err="1" smtClean="0"/>
              <a:t>TGac</a:t>
            </a:r>
            <a:r>
              <a:rPr lang="en-US" sz="1600" dirty="0" smtClean="0"/>
              <a:t> – Robert Stacey – </a:t>
            </a:r>
            <a:r>
              <a:rPr lang="en-US" sz="1600" dirty="0" smtClean="0">
                <a:hlinkClick r:id="rId13"/>
              </a:rPr>
              <a:t>robert.stacey@intel.com</a:t>
            </a:r>
            <a:r>
              <a:rPr lang="en-US" sz="1600" dirty="0" smtClean="0"/>
              <a:t> </a:t>
            </a:r>
          </a:p>
          <a:p>
            <a:pPr lvl="1"/>
            <a:r>
              <a:rPr lang="en-US" sz="1600" dirty="0" err="1"/>
              <a:t>TGad</a:t>
            </a:r>
            <a:r>
              <a:rPr lang="en-US" sz="1600" dirty="0"/>
              <a:t> – Carlos Cordeiro – </a:t>
            </a:r>
            <a:r>
              <a:rPr lang="en-US" sz="1600" dirty="0">
                <a:hlinkClick r:id="rId15"/>
              </a:rPr>
              <a:t>carlos.cordeiro@intel.com</a:t>
            </a:r>
            <a:r>
              <a:rPr lang="en-US" sz="1600" dirty="0"/>
              <a:t> </a:t>
            </a:r>
            <a:r>
              <a:rPr lang="en-US" sz="1600" dirty="0" smtClean="0"/>
              <a:t> </a:t>
            </a:r>
          </a:p>
          <a:p>
            <a:pPr lvl="1"/>
            <a:r>
              <a:rPr lang="en-US" sz="1600" dirty="0" err="1" smtClean="0"/>
              <a:t>TGae</a:t>
            </a:r>
            <a:r>
              <a:rPr lang="en-US" sz="1600" dirty="0" smtClean="0"/>
              <a:t> – Henry </a:t>
            </a:r>
            <a:r>
              <a:rPr lang="en-US" sz="1600" dirty="0" err="1" smtClean="0"/>
              <a:t>Ptasinski</a:t>
            </a:r>
            <a:r>
              <a:rPr lang="en-US" sz="1600" dirty="0" smtClean="0"/>
              <a:t> – </a:t>
            </a:r>
            <a:r>
              <a:rPr lang="en-US" sz="1600" dirty="0" smtClean="0">
                <a:hlinkClick r:id="rId16"/>
              </a:rPr>
              <a:t>henry@LOGOUT.COM</a:t>
            </a:r>
            <a:r>
              <a:rPr lang="en-US" sz="1600" dirty="0" smtClean="0"/>
              <a:t> </a:t>
            </a:r>
          </a:p>
          <a:p>
            <a:pPr lvl="1"/>
            <a:r>
              <a:rPr lang="en-US" sz="1600" dirty="0" err="1" smtClean="0"/>
              <a:t>TGaf</a:t>
            </a:r>
            <a:r>
              <a:rPr lang="en-US" sz="1600" dirty="0" smtClean="0"/>
              <a:t> – Peter Ecclesine – </a:t>
            </a:r>
            <a:r>
              <a:rPr lang="en-US" sz="1600" dirty="0" smtClean="0">
                <a:hlinkClick r:id="rId17"/>
              </a:rPr>
              <a:t>pecclesi@cisco.com</a:t>
            </a:r>
            <a:r>
              <a:rPr lang="en-US" sz="1600" dirty="0" smtClean="0"/>
              <a:t> </a:t>
            </a:r>
            <a:endParaRPr lang="en-US" sz="1600" dirty="0"/>
          </a:p>
          <a:p>
            <a:pPr lvl="1"/>
            <a:r>
              <a:rPr lang="en-US" sz="1600" dirty="0" err="1" smtClean="0"/>
              <a:t>TGaq</a:t>
            </a:r>
            <a:r>
              <a:rPr lang="en-US" sz="1600" dirty="0" smtClean="0"/>
              <a:t> </a:t>
            </a:r>
            <a:r>
              <a:rPr lang="en-US" sz="1600" dirty="0"/>
              <a:t>– </a:t>
            </a:r>
            <a:r>
              <a:rPr lang="en-US" sz="1600" dirty="0" smtClean="0"/>
              <a:t>Dan Gal </a:t>
            </a:r>
            <a:r>
              <a:rPr lang="en-US" sz="1600" dirty="0"/>
              <a:t>– </a:t>
            </a:r>
            <a:r>
              <a:rPr lang="en-US" sz="1600" dirty="0" smtClean="0"/>
              <a:t> </a:t>
            </a:r>
            <a:r>
              <a:rPr lang="en-US" sz="1600" dirty="0" smtClean="0">
                <a:hlinkClick r:id="rId18"/>
              </a:rPr>
              <a:t>ddrgal@gmail.com</a:t>
            </a:r>
            <a:r>
              <a:rPr lang="en-US" sz="1600" dirty="0" smtClean="0"/>
              <a:t> </a:t>
            </a:r>
          </a:p>
          <a:p>
            <a:pPr lvl="1"/>
            <a:endParaRPr lang="en-US" sz="1600" dirty="0" smtClean="0"/>
          </a:p>
        </p:txBody>
      </p:sp>
      <p:sp>
        <p:nvSpPr>
          <p:cNvPr id="19462" name="Footer Placeholder 6"/>
          <p:cNvSpPr>
            <a:spLocks noGrp="1"/>
          </p:cNvSpPr>
          <p:nvPr>
            <p:ph type="ftr" sz="quarter" idx="11"/>
          </p:nvPr>
        </p:nvSpPr>
        <p:spPr>
          <a:noFill/>
        </p:spPr>
        <p:txBody>
          <a:bodyPr/>
          <a:lstStyle/>
          <a:p>
            <a:r>
              <a:rPr lang="en-US" smtClean="0"/>
              <a:t>Adrian Stephens, Intel</a:t>
            </a:r>
          </a:p>
        </p:txBody>
      </p:sp>
      <p:sp>
        <p:nvSpPr>
          <p:cNvPr id="19463" name="Date Placeholder 6"/>
          <p:cNvSpPr>
            <a:spLocks noGrp="1"/>
          </p:cNvSpPr>
          <p:nvPr>
            <p:ph type="dt" sz="quarter" idx="10"/>
          </p:nvPr>
        </p:nvSpPr>
        <p:spPr>
          <a:noFill/>
        </p:spPr>
        <p:txBody>
          <a:bodyPr/>
          <a:lstStyle/>
          <a:p>
            <a:r>
              <a:rPr lang="en-US" smtClean="0"/>
              <a:t>July 2015</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11-15-0825 by Peter Ecclesine (Cisco Systems)</a:t>
            </a:r>
          </a:p>
        </p:txBody>
      </p:sp>
    </p:spTree>
    <p:extLst>
      <p:ext uri="{BB962C8B-B14F-4D97-AF65-F5344CB8AC3E}">
        <p14:creationId xmlns:p14="http://schemas.microsoft.com/office/powerpoint/2010/main" val="388188104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85800" y="381000"/>
            <a:ext cx="7772400" cy="1066800"/>
          </a:xfrm>
        </p:spPr>
        <p:txBody>
          <a:bodyPr/>
          <a:lstStyle/>
          <a:p>
            <a:r>
              <a:rPr lang="en-US" altLang="zh-CN" dirty="0">
                <a:latin typeface="Times New Roman" charset="0"/>
                <a:ea typeface="MS PGothic" charset="0"/>
                <a:cs typeface="MS PGothic" charset="0"/>
              </a:rPr>
              <a:t>Motion </a:t>
            </a:r>
          </a:p>
        </p:txBody>
      </p:sp>
      <p:sp>
        <p:nvSpPr>
          <p:cNvPr id="54274" name="Content Placeholder 2"/>
          <p:cNvSpPr>
            <a:spLocks noGrp="1"/>
          </p:cNvSpPr>
          <p:nvPr>
            <p:ph idx="1"/>
          </p:nvPr>
        </p:nvSpPr>
        <p:spPr>
          <a:xfrm>
            <a:off x="381000" y="1295400"/>
            <a:ext cx="8534400" cy="5105400"/>
          </a:xfrm>
        </p:spPr>
        <p:txBody>
          <a:bodyPr/>
          <a:lstStyle/>
          <a:p>
            <a:r>
              <a:rPr lang="en-US" altLang="zh-CN" dirty="0">
                <a:latin typeface="Times New Roman" charset="0"/>
                <a:ea typeface="MS PGothic" charset="0"/>
                <a:cs typeface="MS PGothic" charset="0"/>
              </a:rPr>
              <a:t>To approve </a:t>
            </a:r>
            <a:r>
              <a:rPr lang="en-US" altLang="zh-CN" dirty="0" smtClean="0">
                <a:latin typeface="Times New Roman" charset="0"/>
                <a:ea typeface="MS PGothic" charset="0"/>
                <a:cs typeface="MS PGothic" charset="0"/>
              </a:rPr>
              <a:t>the complete proposal (</a:t>
            </a:r>
            <a:r>
              <a:rPr lang="en-US" dirty="0" smtClean="0"/>
              <a:t>11-15/0903r0) as baseline proposal for IEEE </a:t>
            </a:r>
            <a:r>
              <a:rPr lang="en-US" dirty="0"/>
              <a:t>802.11aj (45 GHz</a:t>
            </a:r>
            <a:r>
              <a:rPr lang="en-US" dirty="0" smtClean="0"/>
              <a:t>) draft specification</a:t>
            </a:r>
            <a:endParaRPr lang="en-US" dirty="0"/>
          </a:p>
          <a:p>
            <a:endParaRPr lang="en-US" altLang="zh-CN" sz="2000" dirty="0" smtClean="0">
              <a:latin typeface="Times New Roman" charset="0"/>
              <a:ea typeface="MS PGothic" charset="0"/>
              <a:cs typeface="MS PGothic" charset="0"/>
            </a:endParaRPr>
          </a:p>
          <a:p>
            <a:r>
              <a:rPr lang="en-US" altLang="zh-CN" sz="2000" dirty="0" smtClean="0">
                <a:latin typeface="Times New Roman" charset="0"/>
                <a:ea typeface="MS PGothic" charset="0"/>
                <a:cs typeface="MS PGothic" charset="0"/>
              </a:rPr>
              <a:t>Moved </a:t>
            </a:r>
            <a:r>
              <a:rPr lang="en-US" altLang="zh-CN" sz="2000" dirty="0">
                <a:latin typeface="Times New Roman" charset="0"/>
                <a:ea typeface="MS PGothic" charset="0"/>
                <a:cs typeface="MS PGothic" charset="0"/>
              </a:rPr>
              <a:t>by</a:t>
            </a:r>
            <a:r>
              <a:rPr lang="en-US" altLang="zh-CN" sz="2000" dirty="0" smtClean="0">
                <a:latin typeface="Times New Roman" charset="0"/>
                <a:ea typeface="MS PGothic" charset="0"/>
                <a:cs typeface="MS PGothic" charset="0"/>
              </a:rPr>
              <a:t>: </a:t>
            </a:r>
            <a:r>
              <a:rPr lang="en-US" altLang="zh-CN" sz="2000" dirty="0" err="1" smtClean="0">
                <a:latin typeface="Times New Roman" charset="0"/>
                <a:ea typeface="MS PGothic" charset="0"/>
                <a:cs typeface="MS PGothic" charset="0"/>
              </a:rPr>
              <a:t>Jianhan</a:t>
            </a:r>
            <a:r>
              <a:rPr lang="en-US" altLang="zh-CN" sz="2000" dirty="0" smtClean="0">
                <a:latin typeface="Times New Roman" charset="0"/>
                <a:ea typeface="MS PGothic" charset="0"/>
                <a:cs typeface="MS PGothic" charset="0"/>
              </a:rPr>
              <a:t> Liu</a:t>
            </a:r>
            <a:endParaRPr lang="en-US" altLang="zh-CN" dirty="0">
              <a:latin typeface="Times New Roman" charset="0"/>
              <a:ea typeface="MS PGothic" charset="0"/>
              <a:cs typeface="MS PGothic" charset="0"/>
            </a:endParaRPr>
          </a:p>
          <a:p>
            <a:r>
              <a:rPr lang="en-US" altLang="zh-CN" sz="2000" dirty="0">
                <a:latin typeface="Times New Roman" charset="0"/>
                <a:ea typeface="MS PGothic" charset="0"/>
                <a:cs typeface="MS PGothic" charset="0"/>
              </a:rPr>
              <a:t>Seconded by</a:t>
            </a:r>
            <a:r>
              <a:rPr lang="en-US" altLang="zh-CN" sz="2000" dirty="0" smtClean="0">
                <a:latin typeface="Times New Roman" charset="0"/>
                <a:ea typeface="MS PGothic" charset="0"/>
                <a:cs typeface="MS PGothic" charset="0"/>
              </a:rPr>
              <a:t>: Bo Sun</a:t>
            </a:r>
            <a:endParaRPr lang="en-US" altLang="zh-CN" sz="2000" dirty="0">
              <a:latin typeface="Times New Roman" charset="0"/>
              <a:ea typeface="MS PGothic" charset="0"/>
              <a:cs typeface="MS PGothic" charset="0"/>
            </a:endParaRPr>
          </a:p>
          <a:p>
            <a:r>
              <a:rPr lang="en-US" altLang="zh-CN" sz="2000" dirty="0">
                <a:latin typeface="Times New Roman" charset="0"/>
                <a:ea typeface="MS PGothic" charset="0"/>
                <a:cs typeface="MS PGothic" charset="0"/>
              </a:rPr>
              <a:t>Results: </a:t>
            </a:r>
            <a:r>
              <a:rPr lang="en-US" altLang="zh-CN" sz="2000" dirty="0" smtClean="0">
                <a:latin typeface="Times New Roman" charset="0"/>
                <a:ea typeface="MS PGothic" charset="0"/>
                <a:cs typeface="MS PGothic" charset="0"/>
              </a:rPr>
              <a:t>Y-11  N-0  A-1</a:t>
            </a:r>
          </a:p>
          <a:p>
            <a:r>
              <a:rPr lang="en-US" altLang="zh-CN" sz="2000" smtClean="0">
                <a:latin typeface="Times New Roman" charset="0"/>
                <a:ea typeface="MS PGothic" charset="0"/>
                <a:cs typeface="MS PGothic" charset="0"/>
              </a:rPr>
              <a:t>Motion passed</a:t>
            </a:r>
            <a:endParaRPr lang="en-US" altLang="zh-CN" sz="2000" dirty="0" smtClean="0">
              <a:latin typeface="Times New Roman" charset="0"/>
              <a:ea typeface="MS PGothic" charset="0"/>
              <a:cs typeface="MS PGothic" charset="0"/>
            </a:endParaRPr>
          </a:p>
          <a:p>
            <a:endParaRPr lang="en-US" altLang="zh-CN" sz="2000" dirty="0">
              <a:latin typeface="Times New Roman" charset="0"/>
              <a:ea typeface="MS PGothic" charset="0"/>
              <a:cs typeface="MS PGothic" charset="0"/>
            </a:endParaRPr>
          </a:p>
        </p:txBody>
      </p:sp>
      <p:sp>
        <p:nvSpPr>
          <p:cNvPr id="54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ltLang="zh-CN">
                <a:ea typeface="MS PGothic" charset="0"/>
                <a:cs typeface="MS PGothic" charset="0"/>
              </a:rPr>
              <a:t>Slide </a:t>
            </a:r>
            <a:fld id="{B4376AD2-6429-2C4E-B461-EC756B223BFF}" type="slidenum">
              <a:rPr lang="en-US" altLang="zh-CN">
                <a:ea typeface="MS PGothic" charset="0"/>
                <a:cs typeface="MS PGothic" charset="0"/>
              </a:rPr>
              <a:pPr/>
              <a:t>100</a:t>
            </a:fld>
            <a:endParaRPr lang="en-US" altLang="zh-CN">
              <a:ea typeface="MS PGothic" charset="0"/>
              <a:cs typeface="MS PGothic" charset="0"/>
            </a:endParaRPr>
          </a:p>
        </p:txBody>
      </p:sp>
      <p:sp>
        <p:nvSpPr>
          <p:cNvPr id="9" name="Footer Placeholder 4"/>
          <p:cNvSpPr>
            <a:spLocks noGrp="1"/>
          </p:cNvSpPr>
          <p:nvPr>
            <p:ph type="ftr" sz="quarter" idx="4294967295"/>
          </p:nvPr>
        </p:nvSpPr>
        <p:spPr>
          <a:xfrm>
            <a:off x="4714876" y="6475413"/>
            <a:ext cx="3829049" cy="369332"/>
          </a:xfrm>
          <a:prstGeom prst="rect">
            <a:avLst/>
          </a:prstGeom>
        </p:spPr>
        <p:txBody>
          <a:bodyPr/>
          <a:lstStyle/>
          <a:p>
            <a:pPr>
              <a:defRPr/>
            </a:pPr>
            <a:r>
              <a:rPr lang="en-US" altLang="zh-CN" smtClean="0"/>
              <a:t>Adrian Stephens, Intel</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11-15-0932 by Jiamin Chen (Huawei/HiSilicon), Xiaoming Peng (I2R)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58669290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tLang="zh-CN" dirty="0" smtClean="0"/>
              <a:t>Goals for September 2015 Meeting</a:t>
            </a:r>
          </a:p>
        </p:txBody>
      </p:sp>
      <p:sp>
        <p:nvSpPr>
          <p:cNvPr id="48130" name="Content Placeholder 2"/>
          <p:cNvSpPr>
            <a:spLocks noGrp="1"/>
          </p:cNvSpPr>
          <p:nvPr>
            <p:ph idx="1"/>
          </p:nvPr>
        </p:nvSpPr>
        <p:spPr/>
        <p:txBody>
          <a:bodyPr/>
          <a:lstStyle/>
          <a:p>
            <a:r>
              <a:rPr lang="en-US" altLang="zh-CN" dirty="0" smtClean="0"/>
              <a:t>Collecting comments for 45GHz after July meeting</a:t>
            </a:r>
          </a:p>
          <a:p>
            <a:r>
              <a:rPr lang="en-US" altLang="zh-CN" dirty="0" smtClean="0"/>
              <a:t>Resolving all comments received for 45Ghz  </a:t>
            </a:r>
          </a:p>
          <a:p>
            <a:r>
              <a:rPr lang="en-US" altLang="zh-CN" dirty="0" smtClean="0"/>
              <a:t>Election of sub-editor for 45GHz</a:t>
            </a:r>
          </a:p>
        </p:txBody>
      </p:sp>
      <p:sp>
        <p:nvSpPr>
          <p:cNvPr id="481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B4C422E3-BE50-412B-9B4D-B3EF1F49596C}" type="slidenum">
              <a:rPr lang="en-US" altLang="zh-CN"/>
              <a:pPr/>
              <a:t>101</a:t>
            </a:fld>
            <a:endParaRPr lang="en-US" altLang="zh-CN"/>
          </a:p>
        </p:txBody>
      </p:sp>
      <p:sp>
        <p:nvSpPr>
          <p:cNvPr id="8" name="Footer Placeholder 4"/>
          <p:cNvSpPr>
            <a:spLocks noGrp="1"/>
          </p:cNvSpPr>
          <p:nvPr>
            <p:ph type="ftr" sz="quarter" idx="4294967295"/>
          </p:nvPr>
        </p:nvSpPr>
        <p:spPr>
          <a:xfrm>
            <a:off x="4714876" y="6475413"/>
            <a:ext cx="3829049" cy="369332"/>
          </a:xfrm>
          <a:prstGeom prst="rect">
            <a:avLst/>
          </a:prstGeom>
        </p:spPr>
        <p:txBody>
          <a:bodyPr/>
          <a:lstStyle/>
          <a:p>
            <a:pPr>
              <a:defRPr/>
            </a:pPr>
            <a:r>
              <a:rPr lang="en-US" altLang="zh-CN" smtClean="0"/>
              <a:t>Adrian Stephens, Intel</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11-15-0932 by Jiamin Chen (Huawei/HiSilicon), Xiaoming Peng (I2R)</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8442379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tLang="zh-CN" smtClean="0"/>
              <a:t>Conference call times</a:t>
            </a:r>
          </a:p>
        </p:txBody>
      </p:sp>
      <p:sp>
        <p:nvSpPr>
          <p:cNvPr id="49154" name="Content Placeholder 2"/>
          <p:cNvSpPr>
            <a:spLocks noGrp="1"/>
          </p:cNvSpPr>
          <p:nvPr>
            <p:ph idx="1"/>
          </p:nvPr>
        </p:nvSpPr>
        <p:spPr/>
        <p:txBody>
          <a:bodyPr/>
          <a:lstStyle/>
          <a:p>
            <a:pPr lvl="1"/>
            <a:r>
              <a:rPr lang="en-US" altLang="zh-CN" sz="2600" dirty="0" smtClean="0"/>
              <a:t>3</a:t>
            </a:r>
            <a:r>
              <a:rPr lang="en-US" altLang="zh-CN" sz="2600" baseline="30000" dirty="0" smtClean="0"/>
              <a:t>rd</a:t>
            </a:r>
            <a:r>
              <a:rPr lang="en-US" altLang="zh-CN" sz="2600" dirty="0" smtClean="0"/>
              <a:t> September 9pm ET</a:t>
            </a:r>
          </a:p>
          <a:p>
            <a:pPr marL="801688" lvl="1" indent="-176213">
              <a:buNone/>
            </a:pPr>
            <a:r>
              <a:rPr lang="en-US" altLang="zh-CN" sz="2400" dirty="0" smtClean="0"/>
              <a:t>   (4</a:t>
            </a:r>
            <a:r>
              <a:rPr lang="en-US" altLang="zh-CN" sz="2400" baseline="30000" dirty="0" smtClean="0"/>
              <a:t>th</a:t>
            </a:r>
            <a:r>
              <a:rPr lang="en-US" altLang="zh-CN" sz="2400" dirty="0" smtClean="0"/>
              <a:t> September 9am Beijing Time)</a:t>
            </a:r>
          </a:p>
        </p:txBody>
      </p:sp>
      <p:sp>
        <p:nvSpPr>
          <p:cNvPr id="491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163C0E4F-37BC-4B97-9E24-22C06F8A86E7}" type="slidenum">
              <a:rPr lang="en-US" altLang="zh-CN"/>
              <a:pPr/>
              <a:t>102</a:t>
            </a:fld>
            <a:endParaRPr lang="en-US" altLang="zh-CN"/>
          </a:p>
        </p:txBody>
      </p:sp>
      <p:sp>
        <p:nvSpPr>
          <p:cNvPr id="9" name="Footer Placeholder 4"/>
          <p:cNvSpPr>
            <a:spLocks noGrp="1"/>
          </p:cNvSpPr>
          <p:nvPr>
            <p:ph type="ftr" sz="quarter" idx="4294967295"/>
          </p:nvPr>
        </p:nvSpPr>
        <p:spPr>
          <a:xfrm>
            <a:off x="4714876" y="6475413"/>
            <a:ext cx="3829049" cy="369332"/>
          </a:xfrm>
          <a:prstGeom prst="rect">
            <a:avLst/>
          </a:prstGeom>
        </p:spPr>
        <p:txBody>
          <a:bodyPr/>
          <a:lstStyle/>
          <a:p>
            <a:pPr>
              <a:defRPr/>
            </a:pPr>
            <a:r>
              <a:rPr lang="en-US" altLang="zh-CN" smtClean="0"/>
              <a:t>Adrian Stephens, Intel</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11-15-0932 by Jiamin Chen (Huawei/HiSilicon), Xiaoming Peng (I2R)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13450649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6384680" y="6475413"/>
            <a:ext cx="2159245" cy="184666"/>
          </a:xfrm>
          <a:noFill/>
        </p:spPr>
        <p:txBody>
          <a:bodyPr/>
          <a:lstStyle/>
          <a:p>
            <a:r>
              <a:rPr lang="en-US" smtClean="0"/>
              <a:t>Adrian Stephens, Intel</a:t>
            </a:r>
            <a:endParaRPr lang="en-US" dirty="0" smtClean="0"/>
          </a:p>
        </p:txBody>
      </p:sp>
      <p:sp>
        <p:nvSpPr>
          <p:cNvPr id="1029" name="Slide Number Placeholder 5"/>
          <p:cNvSpPr>
            <a:spLocks noGrp="1"/>
          </p:cNvSpPr>
          <p:nvPr>
            <p:ph type="sldNum" sz="quarter" idx="12"/>
          </p:nvPr>
        </p:nvSpPr>
        <p:spPr>
          <a:noFill/>
        </p:spPr>
        <p:txBody>
          <a:bodyPr/>
          <a:lstStyle/>
          <a:p>
            <a:r>
              <a:rPr lang="en-US" smtClean="0"/>
              <a:t>Slide </a:t>
            </a:r>
            <a:fld id="{45B9BDB0-C63C-4C25-8424-3805F41840B1}" type="slidenum">
              <a:rPr lang="en-US" smtClean="0"/>
              <a:pPr/>
              <a:t>103</a:t>
            </a:fld>
            <a:endParaRPr lang="en-US" smtClean="0"/>
          </a:p>
        </p:txBody>
      </p:sp>
      <p:sp>
        <p:nvSpPr>
          <p:cNvPr id="1030" name="Rectangle 2"/>
          <p:cNvSpPr>
            <a:spLocks noGrp="1" noChangeArrowheads="1"/>
          </p:cNvSpPr>
          <p:nvPr>
            <p:ph type="title"/>
          </p:nvPr>
        </p:nvSpPr>
        <p:spPr>
          <a:noFill/>
        </p:spPr>
        <p:txBody>
          <a:bodyPr/>
          <a:lstStyle/>
          <a:p>
            <a:r>
              <a:rPr lang="en-US" dirty="0" err="1" smtClean="0"/>
              <a:t>TGak</a:t>
            </a:r>
            <a:r>
              <a:rPr lang="en-US" dirty="0" smtClean="0"/>
              <a:t> July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2015-07-16</a:t>
            </a:r>
          </a:p>
        </p:txBody>
      </p:sp>
      <p:graphicFrame>
        <p:nvGraphicFramePr>
          <p:cNvPr id="1026" name="Object 11"/>
          <p:cNvGraphicFramePr>
            <a:graphicFrameLocks noChangeAspect="1"/>
          </p:cNvGraphicFramePr>
          <p:nvPr>
            <p:extLst>
              <p:ext uri="{D42A27DB-BD31-4B8C-83A1-F6EECF244321}">
                <p14:modId xmlns:p14="http://schemas.microsoft.com/office/powerpoint/2010/main" val="2643978047"/>
              </p:ext>
            </p:extLst>
          </p:nvPr>
        </p:nvGraphicFramePr>
        <p:xfrm>
          <a:off x="515938" y="2890838"/>
          <a:ext cx="7783512" cy="1387475"/>
        </p:xfrm>
        <a:graphic>
          <a:graphicData uri="http://schemas.openxmlformats.org/presentationml/2006/ole">
            <mc:AlternateContent xmlns:mc="http://schemas.openxmlformats.org/markup-compatibility/2006">
              <mc:Choice xmlns:v="urn:schemas-microsoft-com:vml" Requires="v">
                <p:oleObj spid="_x0000_s14343" name="Document" r:id="rId5" imgW="8255000" imgH="1473200" progId="Word.Document.8">
                  <p:embed/>
                </p:oleObj>
              </mc:Choice>
              <mc:Fallback>
                <p:oleObj name="Document" r:id="rId5" imgW="8255000" imgH="1473200" progId="Word.Document.8">
                  <p:embed/>
                  <p:pic>
                    <p:nvPicPr>
                      <p:cNvPr id="0" name=""/>
                      <p:cNvPicPr>
                        <a:picLocks noChangeAspect="1" noChangeArrowheads="1"/>
                      </p:cNvPicPr>
                      <p:nvPr/>
                    </p:nvPicPr>
                    <p:blipFill>
                      <a:blip r:embed="rId6"/>
                      <a:srcRect/>
                      <a:stretch>
                        <a:fillRect/>
                      </a:stretch>
                    </p:blipFill>
                    <p:spPr bwMode="auto">
                      <a:xfrm>
                        <a:off x="515938" y="2890838"/>
                        <a:ext cx="7783512" cy="138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11-15-0954 by Donald Eastlake, Huawei Technologies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24768237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Abstract</a:t>
            </a:r>
          </a:p>
        </p:txBody>
      </p:sp>
      <p:sp>
        <p:nvSpPr>
          <p:cNvPr id="14339" name="Rectangle 3"/>
          <p:cNvSpPr>
            <a:spLocks noGrp="1" noChangeArrowheads="1"/>
          </p:cNvSpPr>
          <p:nvPr>
            <p:ph idx="1"/>
          </p:nvPr>
        </p:nvSpPr>
        <p:spPr/>
        <p:txBody>
          <a:bodyPr/>
          <a:lstStyle/>
          <a:p>
            <a:pPr marL="0" indent="-457200">
              <a:lnSpc>
                <a:spcPct val="120000"/>
              </a:lnSpc>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Closing Report of IEEE 802.11 Task Group AK at the IEEE 802.11 Meeting, </a:t>
            </a:r>
            <a:r>
              <a:rPr lang="en-GB" dirty="0" smtClean="0"/>
              <a:t>July 2015, </a:t>
            </a:r>
            <a:r>
              <a:rPr lang="en-GB" dirty="0"/>
              <a:t>held in </a:t>
            </a:r>
            <a:r>
              <a:rPr lang="en-GB" dirty="0" smtClean="0"/>
              <a:t>Waikoloa, Big Island, Hawai‘i.</a:t>
            </a:r>
            <a:endParaRPr lang="en-GB" dirty="0"/>
          </a:p>
        </p:txBody>
      </p:sp>
      <p:sp>
        <p:nvSpPr>
          <p:cNvPr id="14341" name="Footer Placeholder 4"/>
          <p:cNvSpPr>
            <a:spLocks noGrp="1"/>
          </p:cNvSpPr>
          <p:nvPr>
            <p:ph type="ftr" sz="quarter" idx="11"/>
          </p:nvPr>
        </p:nvSpPr>
        <p:spPr>
          <a:xfrm>
            <a:off x="6384680" y="6475413"/>
            <a:ext cx="2159245" cy="184666"/>
          </a:xfrm>
          <a:noFill/>
        </p:spPr>
        <p:txBody>
          <a:bodyPr/>
          <a:lstStyle/>
          <a:p>
            <a:r>
              <a:rPr lang="en-US" smtClean="0"/>
              <a:t>Adrian Stephens, Intel</a:t>
            </a:r>
            <a:endParaRPr lang="en-US" dirty="0"/>
          </a:p>
        </p:txBody>
      </p:sp>
      <p:sp>
        <p:nvSpPr>
          <p:cNvPr id="14342" name="Slide Number Placeholder 5"/>
          <p:cNvSpPr>
            <a:spLocks noGrp="1"/>
          </p:cNvSpPr>
          <p:nvPr>
            <p:ph type="sldNum" sz="quarter" idx="12"/>
          </p:nvPr>
        </p:nvSpPr>
        <p:spPr>
          <a:noFill/>
        </p:spPr>
        <p:txBody>
          <a:bodyPr/>
          <a:lstStyle/>
          <a:p>
            <a:r>
              <a:rPr lang="en-US" smtClean="0"/>
              <a:t>Slide </a:t>
            </a:r>
            <a:fld id="{81BA2747-D9B4-4253-BD2A-A397A70658F2}" type="slidenum">
              <a:rPr lang="en-US" smtClean="0"/>
              <a:pPr/>
              <a:t>104</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11-15-0954 by Donald Eastlake, Huawei Technologies</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11790158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105</a:t>
            </a:fld>
            <a:endParaRPr lang="en-GB"/>
          </a:p>
        </p:txBody>
      </p:sp>
      <p:sp>
        <p:nvSpPr>
          <p:cNvPr id="9217" name="Rectangle 1"/>
          <p:cNvSpPr>
            <a:spLocks noGrp="1" noChangeArrowheads="1"/>
          </p:cNvSpPr>
          <p:nvPr>
            <p:ph type="title"/>
          </p:nvPr>
        </p:nvSpPr>
        <p:spPr>
          <a:xfrm>
            <a:off x="685800" y="684213"/>
            <a:ext cx="7772400" cy="915987"/>
          </a:xfrm>
          <a:ln/>
        </p:spPr>
        <p:txBody>
          <a:bodyPr lIns="90000" tIns="46800" rIns="90000" bIns="46800"/>
          <a:lstStyle/>
          <a:p>
            <a:r>
              <a:rPr lang="en-US" sz="3600" dirty="0" err="1" smtClean="0"/>
              <a:t>TGak</a:t>
            </a:r>
            <a:r>
              <a:rPr lang="en-US" sz="3600" dirty="0" smtClean="0"/>
              <a:t> Closing Report</a:t>
            </a:r>
            <a:endParaRPr lang="en-US" sz="3600" dirty="0"/>
          </a:p>
        </p:txBody>
      </p:sp>
      <p:sp>
        <p:nvSpPr>
          <p:cNvPr id="9218" name="Rectangle 2"/>
          <p:cNvSpPr>
            <a:spLocks noGrp="1" noChangeArrowheads="1"/>
          </p:cNvSpPr>
          <p:nvPr>
            <p:ph type="body" idx="1"/>
          </p:nvPr>
        </p:nvSpPr>
        <p:spPr>
          <a:xfrm>
            <a:off x="457200" y="1371600"/>
            <a:ext cx="8077200" cy="5029200"/>
          </a:xfrm>
          <a:ln/>
        </p:spPr>
        <p:txBody>
          <a:bodyPr/>
          <a:lstStyle/>
          <a:p>
            <a:pPr>
              <a:buFont typeface="Times New Roman" pitchFamily="16" charset="0"/>
              <a:buChar char="•"/>
            </a:pPr>
            <a:r>
              <a:rPr lang="en-GB" dirty="0"/>
              <a:t>Accomplishments</a:t>
            </a:r>
          </a:p>
          <a:p>
            <a:pPr lvl="1">
              <a:buFont typeface="Times New Roman" pitchFamily="16" charset="0"/>
              <a:buChar char="•"/>
            </a:pPr>
            <a:r>
              <a:rPr lang="en-GB" sz="2400" dirty="0"/>
              <a:t>Approved resolutions of an additional </a:t>
            </a:r>
            <a:r>
              <a:rPr lang="en-GB" sz="2400" dirty="0" smtClean="0"/>
              <a:t>157 comments so </a:t>
            </a:r>
            <a:r>
              <a:rPr lang="en-GB" sz="2400" dirty="0"/>
              <a:t>that now </a:t>
            </a:r>
            <a:r>
              <a:rPr lang="en-GB" sz="2400" dirty="0" smtClean="0"/>
              <a:t>263 </a:t>
            </a:r>
            <a:r>
              <a:rPr lang="en-GB" sz="2400" dirty="0"/>
              <a:t>of our 437 comments from LB212 are resolved</a:t>
            </a:r>
            <a:r>
              <a:rPr lang="en-GB" sz="2400" dirty="0" smtClean="0"/>
              <a:t>.</a:t>
            </a:r>
            <a:endParaRPr lang="en-GB" sz="2400" dirty="0"/>
          </a:p>
          <a:p>
            <a:pPr lvl="1">
              <a:buFont typeface="Times New Roman" pitchFamily="16" charset="0"/>
              <a:buChar char="•"/>
            </a:pPr>
            <a:r>
              <a:rPr lang="en-GB" sz="2400" dirty="0"/>
              <a:t>Received and discussed the technical submissions listed on the next </a:t>
            </a:r>
            <a:r>
              <a:rPr lang="en-GB" sz="2400" dirty="0" smtClean="0"/>
              <a:t>page.</a:t>
            </a:r>
            <a:endParaRPr lang="en-US" sz="2400" dirty="0"/>
          </a:p>
          <a:p>
            <a:pPr lvl="1">
              <a:buFont typeface="Times New Roman" pitchFamily="16" charset="0"/>
              <a:buChar char="•"/>
            </a:pPr>
            <a:r>
              <a:rPr lang="en-GB" sz="2400" dirty="0"/>
              <a:t>Met jointly with 802.1 IWK and ARC SC Thursday AM1.</a:t>
            </a:r>
          </a:p>
          <a:p>
            <a:pPr lvl="1">
              <a:buFont typeface="Times New Roman" pitchFamily="16" charset="0"/>
              <a:buChar char="•"/>
            </a:pPr>
            <a:r>
              <a:rPr lang="en-GB" sz="2400" dirty="0"/>
              <a:t>An annotated agenda is in 11-15/0734r10.</a:t>
            </a:r>
          </a:p>
          <a:p>
            <a:pPr lvl="1">
              <a:buFont typeface="Times New Roman" pitchFamily="16" charset="0"/>
              <a:buChar char="•"/>
            </a:pPr>
            <a:r>
              <a:rPr lang="en-GB" sz="2400" dirty="0"/>
              <a:t>The minutes </a:t>
            </a:r>
            <a:r>
              <a:rPr lang="en-GB" sz="2400" dirty="0" smtClean="0"/>
              <a:t>will be in 11-15/964.</a:t>
            </a:r>
          </a:p>
          <a:p>
            <a:pPr lvl="2">
              <a:buFont typeface="Times New Roman" pitchFamily="16" charset="0"/>
              <a:buChar char="•"/>
            </a:pPr>
            <a:r>
              <a:rPr lang="en-GB" sz="2200" dirty="0" smtClean="0"/>
              <a:t>Thanks to Stephen Pope who was temporary Secretary for one </a:t>
            </a:r>
            <a:r>
              <a:rPr lang="en-GB" sz="2200" dirty="0" err="1" smtClean="0"/>
              <a:t>TGak</a:t>
            </a:r>
            <a:r>
              <a:rPr lang="en-GB" sz="2200" dirty="0" smtClean="0"/>
              <a:t> session and to Michael Fisher who was temporary Secretary for many sessions.</a:t>
            </a:r>
          </a:p>
        </p:txBody>
      </p:sp>
      <p:sp>
        <p:nvSpPr>
          <p:cNvPr id="7" name="Footer Placeholder 4"/>
          <p:cNvSpPr>
            <a:spLocks noGrp="1"/>
          </p:cNvSpPr>
          <p:nvPr>
            <p:ph type="ftr" sz="quarter" idx="11"/>
          </p:nvPr>
        </p:nvSpPr>
        <p:spPr>
          <a:xfrm>
            <a:off x="6384680" y="6475413"/>
            <a:ext cx="2159245" cy="184666"/>
          </a:xfrm>
          <a:noFill/>
        </p:spPr>
        <p:txBody>
          <a:bodyPr/>
          <a:lstStyle/>
          <a:p>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11-15-0954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42751161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106</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3600" dirty="0" err="1" smtClean="0"/>
              <a:t>TGak</a:t>
            </a:r>
            <a:r>
              <a:rPr lang="en-US" sz="3600" dirty="0" smtClean="0"/>
              <a:t> Closing Report</a:t>
            </a:r>
            <a:endParaRPr lang="en-US" sz="3600" dirty="0"/>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dirty="0" smtClean="0"/>
              <a:t>Technical Submissions</a:t>
            </a:r>
          </a:p>
          <a:p>
            <a:pPr lvl="1">
              <a:lnSpc>
                <a:spcPct val="80000"/>
              </a:lnSpc>
            </a:pPr>
            <a:r>
              <a:rPr lang="en-US" dirty="0">
                <a:solidFill>
                  <a:srgbClr val="000000"/>
                </a:solidFill>
                <a:ea typeface="MS Gothic"/>
              </a:rPr>
              <a:t>11-15/</a:t>
            </a:r>
            <a:r>
              <a:rPr lang="en-US" dirty="0" smtClean="0">
                <a:solidFill>
                  <a:srgbClr val="000000"/>
                </a:solidFill>
                <a:ea typeface="MS Gothic"/>
              </a:rPr>
              <a:t>791, </a:t>
            </a:r>
            <a:r>
              <a:rPr lang="en-US" dirty="0">
                <a:solidFill>
                  <a:srgbClr val="000000"/>
                </a:solidFill>
                <a:ea typeface="MS Gothic"/>
              </a:rPr>
              <a:t>“Addressing Simplifications”, David </a:t>
            </a:r>
            <a:r>
              <a:rPr lang="en-US" dirty="0" err="1">
                <a:solidFill>
                  <a:srgbClr val="000000"/>
                </a:solidFill>
                <a:ea typeface="MS Gothic"/>
              </a:rPr>
              <a:t>Kloper</a:t>
            </a:r>
            <a:endParaRPr lang="en-US" dirty="0">
              <a:solidFill>
                <a:srgbClr val="000000"/>
              </a:solidFill>
              <a:ea typeface="MS Gothic"/>
            </a:endParaRPr>
          </a:p>
          <a:p>
            <a:pPr lvl="1">
              <a:lnSpc>
                <a:spcPct val="80000"/>
              </a:lnSpc>
            </a:pPr>
            <a:r>
              <a:rPr lang="en-US" dirty="0" smtClean="0"/>
              <a:t>11</a:t>
            </a:r>
            <a:r>
              <a:rPr lang="en-US" dirty="0"/>
              <a:t>-15/</a:t>
            </a:r>
            <a:r>
              <a:rPr lang="en-US" dirty="0" smtClean="0"/>
              <a:t>795, </a:t>
            </a:r>
            <a:r>
              <a:rPr lang="en-US" dirty="0"/>
              <a:t>“Addressing Comment Resolutions”, David </a:t>
            </a:r>
            <a:r>
              <a:rPr lang="en-US" dirty="0" err="1" smtClean="0"/>
              <a:t>Kloper</a:t>
            </a:r>
            <a:endParaRPr lang="en-US" dirty="0" smtClean="0"/>
          </a:p>
          <a:p>
            <a:pPr lvl="1">
              <a:lnSpc>
                <a:spcPct val="80000"/>
              </a:lnSpc>
            </a:pPr>
            <a:r>
              <a:rPr lang="en-US" b="0" dirty="0"/>
              <a:t>11-15/</a:t>
            </a:r>
            <a:r>
              <a:rPr lang="en-US" b="0" dirty="0" smtClean="0"/>
              <a:t>725, </a:t>
            </a:r>
            <a:r>
              <a:rPr lang="en-US" b="0" dirty="0"/>
              <a:t>“11ak PICS Fix”, Donald Eastlake (Huawei</a:t>
            </a:r>
            <a:r>
              <a:rPr lang="en-US" b="0" dirty="0" smtClean="0"/>
              <a:t>)</a:t>
            </a:r>
            <a:endParaRPr lang="en-US" dirty="0"/>
          </a:p>
          <a:p>
            <a:pPr lvl="1">
              <a:lnSpc>
                <a:spcPct val="80000"/>
              </a:lnSpc>
            </a:pPr>
            <a:r>
              <a:rPr lang="en-US" b="0" dirty="0"/>
              <a:t>11-15/</a:t>
            </a:r>
            <a:r>
              <a:rPr lang="en-US" b="0" dirty="0" smtClean="0"/>
              <a:t>798, </a:t>
            </a:r>
            <a:r>
              <a:rPr lang="en-US" b="0" dirty="0"/>
              <a:t>“</a:t>
            </a:r>
            <a:r>
              <a:rPr lang="en-GB" b="0" dirty="0"/>
              <a:t>11ak Vancouver Resolution Fixes”</a:t>
            </a:r>
            <a:r>
              <a:rPr lang="en-US" b="0" dirty="0"/>
              <a:t>, Donald Eastlake (Huawei</a:t>
            </a:r>
            <a:r>
              <a:rPr lang="en-US" b="0" dirty="0" smtClean="0"/>
              <a:t>)</a:t>
            </a:r>
          </a:p>
          <a:p>
            <a:pPr lvl="1">
              <a:lnSpc>
                <a:spcPct val="80000"/>
              </a:lnSpc>
            </a:pPr>
            <a:r>
              <a:rPr lang="en-US" dirty="0"/>
              <a:t>11-15</a:t>
            </a:r>
            <a:r>
              <a:rPr lang="en-US" dirty="0" smtClean="0"/>
              <a:t>/939, </a:t>
            </a:r>
            <a:r>
              <a:rPr lang="en-US" dirty="0"/>
              <a:t>“Ra! Ra! SYNRA”, Donald Eastlake, David </a:t>
            </a:r>
            <a:r>
              <a:rPr lang="en-US" dirty="0" err="1"/>
              <a:t>Kloper</a:t>
            </a:r>
            <a:endParaRPr lang="en-US" dirty="0"/>
          </a:p>
          <a:p>
            <a:pPr lvl="1">
              <a:lnSpc>
                <a:spcPct val="80000"/>
              </a:lnSpc>
            </a:pPr>
            <a:r>
              <a:rPr lang="en-US" dirty="0"/>
              <a:t>11-15/</a:t>
            </a:r>
            <a:r>
              <a:rPr lang="en-US" dirty="0" smtClean="0"/>
              <a:t>724 </a:t>
            </a:r>
            <a:r>
              <a:rPr lang="en-US" dirty="0"/>
              <a:t>(doc), “S</a:t>
            </a:r>
            <a:r>
              <a:rPr lang="en-GB" dirty="0" err="1"/>
              <a:t>olutions</a:t>
            </a:r>
            <a:r>
              <a:rPr lang="en-GB" dirty="0"/>
              <a:t> to some GLK-GCR related Comments (Part 1)</a:t>
            </a:r>
            <a:r>
              <a:rPr lang="en-US" dirty="0"/>
              <a:t>”, Ganesh </a:t>
            </a:r>
            <a:r>
              <a:rPr lang="en-US" dirty="0" err="1"/>
              <a:t>Venkatesan</a:t>
            </a:r>
            <a:r>
              <a:rPr lang="en-US" dirty="0"/>
              <a:t> (Intel)</a:t>
            </a:r>
          </a:p>
          <a:p>
            <a:pPr lvl="1">
              <a:lnSpc>
                <a:spcPct val="80000"/>
              </a:lnSpc>
            </a:pPr>
            <a:r>
              <a:rPr lang="en-US" dirty="0"/>
              <a:t>11-15/</a:t>
            </a:r>
            <a:r>
              <a:rPr lang="en-US" dirty="0" smtClean="0"/>
              <a:t>796 </a:t>
            </a:r>
            <a:r>
              <a:rPr lang="en-US" dirty="0"/>
              <a:t>(doc), “S</a:t>
            </a:r>
            <a:r>
              <a:rPr lang="en-GB" dirty="0" err="1"/>
              <a:t>olutions</a:t>
            </a:r>
            <a:r>
              <a:rPr lang="en-GB" dirty="0"/>
              <a:t> to some GLK-GCR related Comments (Part 2)</a:t>
            </a:r>
            <a:r>
              <a:rPr lang="en-US" dirty="0"/>
              <a:t>”, Ganesh </a:t>
            </a:r>
            <a:r>
              <a:rPr lang="en-US" dirty="0" err="1"/>
              <a:t>Venkatesan</a:t>
            </a:r>
            <a:r>
              <a:rPr lang="en-US" dirty="0"/>
              <a:t> (Intel</a:t>
            </a:r>
            <a:r>
              <a:rPr lang="en-US" dirty="0" smtClean="0"/>
              <a:t>)</a:t>
            </a:r>
          </a:p>
          <a:p>
            <a:pPr lvl="1">
              <a:lnSpc>
                <a:spcPct val="80000"/>
              </a:lnSpc>
            </a:pPr>
            <a:r>
              <a:rPr lang="en-US" dirty="0" smtClean="0"/>
              <a:t>11-15/931, “MAH Assigned Comments”, Mark Hamilton (Rucks Wireless)</a:t>
            </a:r>
            <a:endParaRPr lang="en-US" dirty="0"/>
          </a:p>
          <a:p>
            <a:pPr lvl="1">
              <a:lnSpc>
                <a:spcPct val="80000"/>
              </a:lnSpc>
            </a:pPr>
            <a:endParaRPr lang="en-US" b="0" dirty="0"/>
          </a:p>
          <a:p>
            <a:pPr lvl="1">
              <a:lnSpc>
                <a:spcPct val="80000"/>
              </a:lnSpc>
            </a:pPr>
            <a:endParaRPr lang="en-US" dirty="0"/>
          </a:p>
        </p:txBody>
      </p:sp>
      <p:sp>
        <p:nvSpPr>
          <p:cNvPr id="7" name="Footer Placeholder 4"/>
          <p:cNvSpPr>
            <a:spLocks noGrp="1"/>
          </p:cNvSpPr>
          <p:nvPr>
            <p:ph type="ftr" sz="quarter" idx="11"/>
          </p:nvPr>
        </p:nvSpPr>
        <p:spPr>
          <a:xfrm>
            <a:off x="6384680" y="6475413"/>
            <a:ext cx="2159245" cy="184666"/>
          </a:xfrm>
          <a:noFill/>
        </p:spPr>
        <p:txBody>
          <a:bodyPr/>
          <a:lstStyle/>
          <a:p>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11-15-0954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6654194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107</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3600" dirty="0" err="1" smtClean="0">
                <a:solidFill>
                  <a:schemeClr val="tx1"/>
                </a:solidFill>
              </a:rPr>
              <a:t>TGak</a:t>
            </a:r>
            <a:r>
              <a:rPr lang="en-US" sz="3600" dirty="0" smtClean="0">
                <a:solidFill>
                  <a:schemeClr val="tx1"/>
                </a:solidFill>
              </a:rPr>
              <a:t> Closing Report</a:t>
            </a:r>
            <a:endParaRPr lang="en-US" sz="3600" dirty="0">
              <a:solidFill>
                <a:schemeClr val="tx1"/>
              </a:solidFill>
            </a:endParaRPr>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sz="2800" dirty="0"/>
              <a:t>Teleconferences</a:t>
            </a:r>
          </a:p>
          <a:p>
            <a:pPr lvl="1">
              <a:buFont typeface="Times New Roman" pitchFamily="16" charset="0"/>
              <a:buChar char="•"/>
            </a:pPr>
            <a:r>
              <a:rPr lang="en-GB" sz="2400" dirty="0"/>
              <a:t>Decided to hold </a:t>
            </a:r>
            <a:r>
              <a:rPr lang="en-GB" sz="2400" dirty="0" smtClean="0"/>
              <a:t>1 ½ hour </a:t>
            </a:r>
            <a:r>
              <a:rPr lang="en-GB" sz="2400" dirty="0"/>
              <a:t>teleconferences, to be joint with </a:t>
            </a:r>
            <a:r>
              <a:rPr lang="en-GB" sz="2400" dirty="0" smtClean="0"/>
              <a:t>802.1Qbz if mutually convenient, </a:t>
            </a:r>
            <a:r>
              <a:rPr lang="en-GB" sz="2400" dirty="0"/>
              <a:t>on </a:t>
            </a:r>
            <a:r>
              <a:rPr lang="en-US" sz="2400" dirty="0"/>
              <a:t>Monday, </a:t>
            </a:r>
            <a:r>
              <a:rPr lang="en-US" sz="2400" dirty="0" smtClean="0"/>
              <a:t>August 3</a:t>
            </a:r>
            <a:r>
              <a:rPr lang="en-US" sz="2400" baseline="30000" dirty="0" smtClean="0"/>
              <a:t>rd</a:t>
            </a:r>
            <a:r>
              <a:rPr lang="en-US" sz="2400" dirty="0"/>
              <a:t>, 10</a:t>
            </a:r>
            <a:r>
              <a:rPr lang="en-US" sz="2400" baseline="30000" dirty="0"/>
              <a:t>th</a:t>
            </a:r>
            <a:r>
              <a:rPr lang="en-US" sz="2400" dirty="0"/>
              <a:t>, 24</a:t>
            </a:r>
            <a:r>
              <a:rPr lang="en-US" sz="2400" baseline="30000" dirty="0"/>
              <a:t>th</a:t>
            </a:r>
            <a:r>
              <a:rPr lang="en-US" sz="2400" dirty="0"/>
              <a:t> and </a:t>
            </a:r>
            <a:r>
              <a:rPr lang="en-US" sz="2400" dirty="0" smtClean="0"/>
              <a:t>31</a:t>
            </a:r>
            <a:r>
              <a:rPr lang="en-US" sz="2400" baseline="30000" dirty="0" smtClean="0"/>
              <a:t>st</a:t>
            </a:r>
            <a:r>
              <a:rPr lang="en-US" sz="2400" dirty="0" smtClean="0"/>
              <a:t>, all at 10am Eastern </a:t>
            </a:r>
            <a:r>
              <a:rPr lang="en-US" sz="2400" dirty="0"/>
              <a:t>US time</a:t>
            </a:r>
            <a:r>
              <a:rPr lang="en-GB" sz="2400" dirty="0"/>
              <a:t>.</a:t>
            </a:r>
          </a:p>
          <a:p>
            <a:pPr>
              <a:buFont typeface="Times New Roman" pitchFamily="16" charset="0"/>
              <a:buChar char="•"/>
            </a:pPr>
            <a:r>
              <a:rPr lang="en-GB" sz="2800" dirty="0" smtClean="0"/>
              <a:t>September 2015 Plans</a:t>
            </a:r>
          </a:p>
          <a:p>
            <a:pPr lvl="1">
              <a:buFont typeface="Times New Roman" pitchFamily="16" charset="0"/>
              <a:buChar char="•"/>
            </a:pPr>
            <a:r>
              <a:rPr lang="en-GB" sz="2400" dirty="0" smtClean="0"/>
              <a:t>Resolve comments from Letter Ballot 212.</a:t>
            </a:r>
          </a:p>
          <a:p>
            <a:pPr lvl="1">
              <a:buFont typeface="Times New Roman" pitchFamily="16" charset="0"/>
              <a:buChar char="•"/>
            </a:pPr>
            <a:r>
              <a:rPr lang="en-GB" sz="2400" dirty="0" smtClean="0"/>
              <a:t>Joint meeting with 802.11 ARC.</a:t>
            </a:r>
          </a:p>
          <a:p>
            <a:pPr marL="457200" lvl="1" indent="0"/>
            <a:endParaRPr lang="en-GB" dirty="0"/>
          </a:p>
        </p:txBody>
      </p:sp>
      <p:sp>
        <p:nvSpPr>
          <p:cNvPr id="7" name="Footer Placeholder 4"/>
          <p:cNvSpPr>
            <a:spLocks noGrp="1"/>
          </p:cNvSpPr>
          <p:nvPr>
            <p:ph type="ftr" sz="quarter" idx="11"/>
          </p:nvPr>
        </p:nvSpPr>
        <p:spPr>
          <a:xfrm>
            <a:off x="6384680" y="6475413"/>
            <a:ext cx="2159245" cy="184666"/>
          </a:xfrm>
          <a:noFill/>
        </p:spPr>
        <p:txBody>
          <a:bodyPr/>
          <a:lstStyle/>
          <a:p>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11-15-0954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214292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a:t>
            </a:r>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0AA6CC1-B35F-400A-AD97-617E7B9F358A}" type="slidenum">
              <a:rPr lang="en-GB" smtClean="0"/>
              <a:pPr/>
              <a:t>108</a:t>
            </a:fld>
            <a:endParaRPr lang="en-GB" smtClean="0"/>
          </a:p>
        </p:txBody>
      </p:sp>
      <p:sp>
        <p:nvSpPr>
          <p:cNvPr id="2053" name="Rectangle 2"/>
          <p:cNvSpPr>
            <a:spLocks noGrp="1" noChangeArrowheads="1"/>
          </p:cNvSpPr>
          <p:nvPr>
            <p:ph type="title"/>
          </p:nvPr>
        </p:nvSpPr>
        <p:spPr>
          <a:noFill/>
        </p:spPr>
        <p:txBody>
          <a:bodyPr/>
          <a:lstStyle/>
          <a:p>
            <a:r>
              <a:rPr lang="en-GB" dirty="0" err="1" smtClean="0"/>
              <a:t>TGaq</a:t>
            </a:r>
            <a:r>
              <a:rPr lang="en-GB" dirty="0" smtClean="0"/>
              <a:t> Closing Report</a:t>
            </a:r>
          </a:p>
        </p:txBody>
      </p:sp>
      <p:sp>
        <p:nvSpPr>
          <p:cNvPr id="2054" name="Rectangle 4"/>
          <p:cNvSpPr>
            <a:spLocks noGrp="1" noChangeArrowheads="1"/>
          </p:cNvSpPr>
          <p:nvPr>
            <p:ph type="body" idx="1"/>
          </p:nvPr>
        </p:nvSpPr>
        <p:spPr>
          <a:xfrm>
            <a:off x="685800" y="1524000"/>
            <a:ext cx="7772400" cy="381000"/>
          </a:xfrm>
          <a:noFill/>
        </p:spPr>
        <p:txBody>
          <a:bodyPr/>
          <a:lstStyle/>
          <a:p>
            <a:pPr algn="ctr">
              <a:buFontTx/>
              <a:buNone/>
            </a:pPr>
            <a:r>
              <a:rPr lang="en-GB" sz="2000" dirty="0" smtClean="0"/>
              <a:t>Date:</a:t>
            </a:r>
            <a:r>
              <a:rPr lang="en-GB" sz="2000" b="0" dirty="0" smtClean="0"/>
              <a:t> 2015-07-15</a:t>
            </a:r>
          </a:p>
        </p:txBody>
      </p:sp>
      <p:graphicFrame>
        <p:nvGraphicFramePr>
          <p:cNvPr id="2055" name="Object 5"/>
          <p:cNvGraphicFramePr>
            <a:graphicFrameLocks noChangeAspect="1"/>
          </p:cNvGraphicFramePr>
          <p:nvPr>
            <p:extLst>
              <p:ext uri="{D42A27DB-BD31-4B8C-83A1-F6EECF244321}">
                <p14:modId xmlns:p14="http://schemas.microsoft.com/office/powerpoint/2010/main" val="4136279185"/>
              </p:ext>
            </p:extLst>
          </p:nvPr>
        </p:nvGraphicFramePr>
        <p:xfrm>
          <a:off x="520700" y="2273300"/>
          <a:ext cx="7797800" cy="2209800"/>
        </p:xfrm>
        <a:graphic>
          <a:graphicData uri="http://schemas.openxmlformats.org/presentationml/2006/ole">
            <mc:AlternateContent xmlns:mc="http://schemas.openxmlformats.org/markup-compatibility/2006">
              <mc:Choice xmlns:v="urn:schemas-microsoft-com:vml" Requires="v">
                <p:oleObj spid="_x0000_s15367" name="Document" r:id="rId5" imgW="8146441" imgH="2307918" progId="Word.Document.8">
                  <p:embed/>
                </p:oleObj>
              </mc:Choice>
              <mc:Fallback>
                <p:oleObj name="Document" r:id="rId5" imgW="8146441" imgH="2307918" progId="Word.Document.8">
                  <p:embed/>
                  <p:pic>
                    <p:nvPicPr>
                      <p:cNvPr id="0" name=""/>
                      <p:cNvPicPr>
                        <a:picLocks noChangeAspect="1" noChangeArrowheads="1"/>
                      </p:cNvPicPr>
                      <p:nvPr/>
                    </p:nvPicPr>
                    <p:blipFill>
                      <a:blip r:embed="rId6"/>
                      <a:srcRect/>
                      <a:stretch>
                        <a:fillRect/>
                      </a:stretch>
                    </p:blipFill>
                    <p:spPr bwMode="auto">
                      <a:xfrm>
                        <a:off x="520700" y="2273300"/>
                        <a:ext cx="7797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11-15-0945 by Stephen McCann, BlackBerry</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09077257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a:t>
            </a:r>
          </a:p>
        </p:txBody>
      </p:sp>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A842C95A-9891-4D85-99F3-CBA09F6CADDF}" type="slidenum">
              <a:rPr lang="en-GB" smtClean="0"/>
              <a:pPr/>
              <a:t>109</a:t>
            </a:fld>
            <a:endParaRPr lang="en-GB" smtClean="0"/>
          </a:p>
        </p:txBody>
      </p:sp>
      <p:sp>
        <p:nvSpPr>
          <p:cNvPr id="3077" name="Rectangle 2"/>
          <p:cNvSpPr>
            <a:spLocks noGrp="1" noChangeArrowheads="1"/>
          </p:cNvSpPr>
          <p:nvPr>
            <p:ph type="title"/>
          </p:nvPr>
        </p:nvSpPr>
        <p:spPr>
          <a:noFill/>
        </p:spPr>
        <p:txBody>
          <a:bodyPr/>
          <a:lstStyle/>
          <a:p>
            <a:r>
              <a:rPr lang="en-GB" dirty="0" smtClean="0"/>
              <a:t>Abstract</a:t>
            </a:r>
          </a:p>
        </p:txBody>
      </p:sp>
      <p:sp>
        <p:nvSpPr>
          <p:cNvPr id="3078" name="Rectangle 3"/>
          <p:cNvSpPr>
            <a:spLocks noGrp="1" noChangeArrowheads="1"/>
          </p:cNvSpPr>
          <p:nvPr>
            <p:ph type="body" idx="1"/>
          </p:nvPr>
        </p:nvSpPr>
        <p:spPr>
          <a:noFill/>
        </p:spPr>
        <p:txBody>
          <a:bodyPr/>
          <a:lstStyle/>
          <a:p>
            <a:pPr algn="ctr">
              <a:buFontTx/>
              <a:buNone/>
            </a:pPr>
            <a:r>
              <a:rPr lang="en-GB" sz="3200" dirty="0" smtClean="0"/>
              <a:t> Closing report for </a:t>
            </a:r>
            <a:r>
              <a:rPr lang="en-GB" sz="3200" dirty="0" err="1" smtClean="0"/>
              <a:t>TGaq</a:t>
            </a:r>
            <a:r>
              <a:rPr lang="en-GB" sz="3200" dirty="0" smtClean="0"/>
              <a:t> (Pre-Association Discovery) for July 2015, Waikoloa, Hawaii,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11-15-0945 by Stephen McCann, BlackBerry</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343263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mtClean="0"/>
              <a:t>802.11 Style Guide</a:t>
            </a:r>
          </a:p>
        </p:txBody>
      </p:sp>
      <p:sp>
        <p:nvSpPr>
          <p:cNvPr id="28675" name="Rectangle 3"/>
          <p:cNvSpPr>
            <a:spLocks noGrp="1" noChangeArrowheads="1"/>
          </p:cNvSpPr>
          <p:nvPr>
            <p:ph type="body" idx="1"/>
          </p:nvPr>
        </p:nvSpPr>
        <p:spPr>
          <a:xfrm>
            <a:off x="685800" y="1524000"/>
            <a:ext cx="7772400" cy="4572000"/>
          </a:xfrm>
        </p:spPr>
        <p:txBody>
          <a:bodyPr/>
          <a:lstStyle/>
          <a:p>
            <a:r>
              <a:rPr lang="en-GB" dirty="0" smtClean="0"/>
              <a:t>See 11-09-1034-</a:t>
            </a:r>
            <a:r>
              <a:rPr lang="en-GB" dirty="0" smtClean="0">
                <a:solidFill>
                  <a:srgbClr val="FF0000"/>
                </a:solidFill>
              </a:rPr>
              <a:t>11</a:t>
            </a:r>
            <a:r>
              <a:rPr lang="en-GB" dirty="0" smtClean="0"/>
              <a:t>-0000-wg11-style-guide.doc</a:t>
            </a:r>
          </a:p>
          <a:p>
            <a:pPr lvl="1"/>
            <a:r>
              <a:rPr lang="en-US" dirty="0" smtClean="0"/>
              <a:t>We updated 802.11 </a:t>
            </a:r>
            <a:r>
              <a:rPr lang="en-US" dirty="0" err="1" smtClean="0"/>
              <a:t>WG</a:t>
            </a:r>
            <a:r>
              <a:rPr lang="en-US" dirty="0" smtClean="0"/>
              <a:t> Style Guide based on 2012 IEEE Standards Style Manual and consistency changes in final publication of the 802.11 standard</a:t>
            </a:r>
            <a:endParaRPr lang="en-GB" dirty="0" smtClean="0"/>
          </a:p>
          <a:p>
            <a:r>
              <a:rPr lang="en-US" b="0" dirty="0" smtClean="0"/>
              <a:t>Editor’s responsibility includes checking the </a:t>
            </a:r>
            <a:r>
              <a:rPr lang="en-US" dirty="0" smtClean="0"/>
              <a:t>2014 IEEE Standards Style Manual </a:t>
            </a:r>
            <a:r>
              <a:rPr lang="en-US" b="0" dirty="0" smtClean="0"/>
              <a:t>when creating or updating drafts. </a:t>
            </a:r>
            <a:r>
              <a:rPr lang="en-GB" u="sng" dirty="0" smtClean="0">
                <a:hlinkClick r:id="rId3"/>
              </a:rPr>
              <a:t>https://development.standards.ieee.org/myproject/Public/mytools/draft/styleman.pdf</a:t>
            </a:r>
            <a:endParaRPr lang="en-US" b="0" dirty="0" smtClean="0"/>
          </a:p>
          <a:p>
            <a:r>
              <a:rPr lang="en-US" b="0" dirty="0" smtClean="0"/>
              <a:t>Submissions with draft text should conform to both the </a:t>
            </a:r>
            <a:r>
              <a:rPr lang="en-US" b="0" dirty="0" err="1" smtClean="0"/>
              <a:t>WG11</a:t>
            </a:r>
            <a:r>
              <a:rPr lang="en-US" b="0" dirty="0" smtClean="0"/>
              <a:t> Style Guide and IEEE Standards Style Manual</a:t>
            </a:r>
          </a:p>
          <a:p>
            <a:r>
              <a:rPr lang="en-US" b="0" dirty="0" smtClean="0"/>
              <a:t>Note that the Style Guide evolves with our practice</a:t>
            </a:r>
          </a:p>
          <a:p>
            <a:pPr>
              <a:buFontTx/>
              <a:buNone/>
            </a:pPr>
            <a:endParaRPr lang="en-GB" dirty="0" smtClean="0"/>
          </a:p>
        </p:txBody>
      </p:sp>
      <p:sp>
        <p:nvSpPr>
          <p:cNvPr id="28676" name="Slide Number Placeholder 4"/>
          <p:cNvSpPr>
            <a:spLocks noGrp="1"/>
          </p:cNvSpPr>
          <p:nvPr>
            <p:ph type="sldNum" sz="quarter" idx="12"/>
          </p:nvPr>
        </p:nvSpPr>
        <p:spPr>
          <a:noFill/>
        </p:spPr>
        <p:txBody>
          <a:bodyPr/>
          <a:lstStyle/>
          <a:p>
            <a:r>
              <a:rPr lang="en-US" smtClean="0"/>
              <a:t>Slide </a:t>
            </a:r>
            <a:fld id="{47D261DD-C19A-4D33-B792-98F42174A4BE}" type="slidenum">
              <a:rPr lang="en-US" smtClean="0"/>
              <a:pPr/>
              <a:t>11</a:t>
            </a:fld>
            <a:endParaRPr lang="en-US" smtClean="0"/>
          </a:p>
        </p:txBody>
      </p:sp>
      <p:sp>
        <p:nvSpPr>
          <p:cNvPr id="28677" name="Footer Placeholder 5"/>
          <p:cNvSpPr>
            <a:spLocks noGrp="1"/>
          </p:cNvSpPr>
          <p:nvPr>
            <p:ph type="ftr" sz="quarter" idx="11"/>
          </p:nvPr>
        </p:nvSpPr>
        <p:spPr>
          <a:noFill/>
        </p:spPr>
        <p:txBody>
          <a:bodyPr/>
          <a:lstStyle/>
          <a:p>
            <a:r>
              <a:rPr lang="en-US" smtClean="0"/>
              <a:t>Adrian Stephens, Intel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11-15-0825 by Peter Ecclesine (Cisco Systems)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35128912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a:t>
            </a: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53C9A94-B312-452C-97DA-880A7EDB2DCC}" type="slidenum">
              <a:rPr lang="en-GB" smtClean="0"/>
              <a:pPr/>
              <a:t>110</a:t>
            </a:fld>
            <a:endParaRPr lang="en-GB" smtClean="0"/>
          </a:p>
        </p:txBody>
      </p:sp>
      <p:sp>
        <p:nvSpPr>
          <p:cNvPr id="4101" name="Rectangle 2"/>
          <p:cNvSpPr>
            <a:spLocks noGrp="1" noChangeArrowheads="1"/>
          </p:cNvSpPr>
          <p:nvPr>
            <p:ph type="body" idx="1"/>
          </p:nvPr>
        </p:nvSpPr>
        <p:spPr>
          <a:xfrm>
            <a:off x="468313" y="836613"/>
            <a:ext cx="8153400" cy="5688731"/>
          </a:xfrm>
        </p:spPr>
        <p:txBody>
          <a:bodyPr/>
          <a:lstStyle/>
          <a:p>
            <a:r>
              <a:rPr lang="en-GB" dirty="0" smtClean="0"/>
              <a:t>Secretary has 1 nomination (September 2015)</a:t>
            </a:r>
          </a:p>
          <a:p>
            <a:r>
              <a:rPr lang="en-GB" dirty="0"/>
              <a:t>Technical Editor </a:t>
            </a:r>
            <a:r>
              <a:rPr lang="en-GB" dirty="0" smtClean="0"/>
              <a:t>(possible volunteer)</a:t>
            </a:r>
          </a:p>
          <a:p>
            <a:r>
              <a:rPr lang="en-GB" dirty="0" smtClean="0"/>
              <a:t>Letter Ballot 208</a:t>
            </a:r>
          </a:p>
          <a:p>
            <a:pPr lvl="1"/>
            <a:r>
              <a:rPr lang="en-GB" dirty="0" smtClean="0"/>
              <a:t>702 comments</a:t>
            </a:r>
          </a:p>
          <a:p>
            <a:pPr lvl="1"/>
            <a:r>
              <a:rPr lang="en-GB" dirty="0" smtClean="0"/>
              <a:t>Resolved 293 technical and </a:t>
            </a:r>
            <a:r>
              <a:rPr lang="en-GB" dirty="0"/>
              <a:t>1</a:t>
            </a:r>
            <a:r>
              <a:rPr lang="en-GB" dirty="0" smtClean="0"/>
              <a:t> editorial comments</a:t>
            </a:r>
          </a:p>
          <a:p>
            <a:pPr lvl="1"/>
            <a:r>
              <a:rPr lang="en-GB" dirty="0" smtClean="0"/>
              <a:t>43 technical remaining</a:t>
            </a:r>
          </a:p>
          <a:p>
            <a:r>
              <a:rPr lang="en-GB" dirty="0" smtClean="0"/>
              <a:t>Internal Review</a:t>
            </a:r>
          </a:p>
          <a:p>
            <a:pPr lvl="1"/>
            <a:r>
              <a:rPr lang="en-GB" dirty="0" smtClean="0"/>
              <a:t>Use D1.3 during August - September</a:t>
            </a:r>
          </a:p>
          <a:p>
            <a:pPr lvl="1"/>
            <a:r>
              <a:rPr lang="en-GB" dirty="0" smtClean="0"/>
              <a:t>Remove inconsistencies</a:t>
            </a:r>
          </a:p>
          <a:p>
            <a:pPr lvl="1"/>
            <a:r>
              <a:rPr lang="en-GB" dirty="0" smtClean="0"/>
              <a:t>Address missing issues</a:t>
            </a:r>
          </a:p>
          <a:p>
            <a:r>
              <a:rPr lang="en-GB"/>
              <a:t>4</a:t>
            </a:r>
            <a:r>
              <a:rPr lang="en-GB" smtClean="0"/>
              <a:t> </a:t>
            </a:r>
            <a:r>
              <a:rPr lang="en-GB" dirty="0" smtClean="0"/>
              <a:t>Teleconferences</a:t>
            </a:r>
          </a:p>
          <a:p>
            <a:r>
              <a:rPr lang="en-GB" dirty="0" smtClean="0"/>
              <a:t>Plans for September 2015</a:t>
            </a:r>
            <a:endParaRPr lang="en-GB" sz="2000" dirty="0" smtClean="0"/>
          </a:p>
          <a:p>
            <a:pPr lvl="1"/>
            <a:r>
              <a:rPr lang="en-GB" dirty="0" smtClean="0"/>
              <a:t>Internal review comment resolution</a:t>
            </a:r>
          </a:p>
          <a:p>
            <a:pPr lvl="1"/>
            <a:r>
              <a:rPr lang="en-GB" dirty="0" smtClean="0"/>
              <a:t>Prepare D2.0 for letter ballot</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11-15-0945 by Stephen McCann, BlackBerry</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87418940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a:t>
            </a:r>
          </a:p>
        </p:txBody>
      </p:sp>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111</a:t>
            </a:fld>
            <a:endParaRPr lang="en-US" smtClean="0"/>
          </a:p>
        </p:txBody>
      </p:sp>
      <p:sp>
        <p:nvSpPr>
          <p:cNvPr id="1030" name="Rectangle 2"/>
          <p:cNvSpPr>
            <a:spLocks noGrp="1" noChangeArrowheads="1"/>
          </p:cNvSpPr>
          <p:nvPr>
            <p:ph type="title"/>
          </p:nvPr>
        </p:nvSpPr>
        <p:spPr/>
        <p:txBody>
          <a:bodyPr/>
          <a:lstStyle/>
          <a:p>
            <a:r>
              <a:rPr lang="en-US" dirty="0" err="1" smtClean="0"/>
              <a:t>TGax</a:t>
            </a:r>
            <a:r>
              <a:rPr lang="en-US" dirty="0" smtClean="0"/>
              <a:t> July 2015 Closing Report</a:t>
            </a:r>
          </a:p>
        </p:txBody>
      </p:sp>
      <p:sp>
        <p:nvSpPr>
          <p:cNvPr id="1031" name="Rectangle 6"/>
          <p:cNvSpPr>
            <a:spLocks noGrp="1" noChangeArrowheads="1"/>
          </p:cNvSpPr>
          <p:nvPr>
            <p:ph type="body" idx="1"/>
          </p:nvPr>
        </p:nvSpPr>
        <p:spPr>
          <a:xfrm>
            <a:off x="685800" y="1828800"/>
            <a:ext cx="7772400" cy="381000"/>
          </a:xfrm>
        </p:spPr>
        <p:txBody>
          <a:bodyPr/>
          <a:lstStyle/>
          <a:p>
            <a:pPr algn="ctr">
              <a:buFontTx/>
              <a:buNone/>
            </a:pPr>
            <a:r>
              <a:rPr lang="en-US" sz="2000" dirty="0" smtClean="0"/>
              <a:t>Date:</a:t>
            </a:r>
            <a:r>
              <a:rPr lang="en-US" sz="2000" b="0" dirty="0" smtClean="0"/>
              <a:t> 2015-07-16</a:t>
            </a:r>
          </a:p>
        </p:txBody>
      </p:sp>
      <p:graphicFrame>
        <p:nvGraphicFramePr>
          <p:cNvPr id="1026" name="Object 11"/>
          <p:cNvGraphicFramePr>
            <a:graphicFrameLocks noChangeAspect="1"/>
          </p:cNvGraphicFramePr>
          <p:nvPr/>
        </p:nvGraphicFramePr>
        <p:xfrm>
          <a:off x="1066800" y="2590800"/>
          <a:ext cx="7535863" cy="2286000"/>
        </p:xfrm>
        <a:graphic>
          <a:graphicData uri="http://schemas.openxmlformats.org/presentationml/2006/ole">
            <mc:AlternateContent xmlns:mc="http://schemas.openxmlformats.org/markup-compatibility/2006">
              <mc:Choice xmlns:v="urn:schemas-microsoft-com:vml" Requires="v">
                <p:oleObj spid="_x0000_s16391" name="Document" r:id="rId5" imgW="8610834" imgH="2617202" progId="Word.Document.8">
                  <p:embed/>
                </p:oleObj>
              </mc:Choice>
              <mc:Fallback>
                <p:oleObj name="Document" r:id="rId5" imgW="8610834" imgH="2617202"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590800"/>
                        <a:ext cx="7535863"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11-15-0963 by Osama Aboul-Magd (Huawei Technologies)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10904194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a:noFill/>
        </p:spPr>
        <p:txBody>
          <a:bodyPr/>
          <a:lstStyle/>
          <a:p>
            <a:r>
              <a:rPr lang="en-US" smtClean="0"/>
              <a:t>Adrian Stephens, Intel</a:t>
            </a:r>
          </a:p>
        </p:txBody>
      </p:sp>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112</a:t>
            </a:fld>
            <a:endParaRPr lang="en-US" smtClean="0"/>
          </a:p>
        </p:txBody>
      </p:sp>
      <p:sp>
        <p:nvSpPr>
          <p:cNvPr id="7173" name="Rectangle 2"/>
          <p:cNvSpPr>
            <a:spLocks noGrp="1" noChangeArrowheads="1"/>
          </p:cNvSpPr>
          <p:nvPr>
            <p:ph type="title"/>
          </p:nvPr>
        </p:nvSpPr>
        <p:spPr/>
        <p:txBody>
          <a:bodyPr/>
          <a:lstStyle/>
          <a:p>
            <a:r>
              <a:rPr lang="en-US" smtClean="0"/>
              <a:t>Abstract</a:t>
            </a:r>
          </a:p>
        </p:txBody>
      </p:sp>
      <p:sp>
        <p:nvSpPr>
          <p:cNvPr id="7174" name="Rectangle 3"/>
          <p:cNvSpPr>
            <a:spLocks noGrp="1" noChangeArrowheads="1"/>
          </p:cNvSpPr>
          <p:nvPr>
            <p:ph type="body" idx="1"/>
          </p:nvPr>
        </p:nvSpPr>
        <p:spPr/>
        <p:txBody>
          <a:bodyPr/>
          <a:lstStyle/>
          <a:p>
            <a:pPr>
              <a:buFontTx/>
              <a:buNone/>
            </a:pPr>
            <a:r>
              <a:rPr lang="en-US" dirty="0" smtClean="0"/>
              <a:t>This document is the closing report for the TGax for the July 2015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11-15-0963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81958822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CA" dirty="0" smtClean="0"/>
              <a:t>Work Completed – TG Documents</a:t>
            </a:r>
            <a:endParaRPr lang="en-CA" dirty="0"/>
          </a:p>
        </p:txBody>
      </p:sp>
      <p:sp>
        <p:nvSpPr>
          <p:cNvPr id="3" name="Content Placeholder 2"/>
          <p:cNvSpPr>
            <a:spLocks noGrp="1"/>
          </p:cNvSpPr>
          <p:nvPr>
            <p:ph idx="1"/>
          </p:nvPr>
        </p:nvSpPr>
        <p:spPr>
          <a:xfrm>
            <a:off x="304800" y="1219200"/>
            <a:ext cx="8458200" cy="4114800"/>
          </a:xfrm>
        </p:spPr>
        <p:txBody>
          <a:bodyPr/>
          <a:lstStyle/>
          <a:p>
            <a:r>
              <a:rPr lang="en-CA" sz="2000" dirty="0" smtClean="0"/>
              <a:t>Passed a number of PHY, MAC, and MU motions affecting the TG Specification Framework.</a:t>
            </a:r>
          </a:p>
          <a:p>
            <a:pPr lvl="1"/>
            <a:r>
              <a:rPr lang="en-CA" sz="1600" dirty="0" smtClean="0"/>
              <a:t>PHY: SIG-A, SIG-B, Pilots, etc.</a:t>
            </a:r>
          </a:p>
          <a:p>
            <a:pPr lvl="1"/>
            <a:r>
              <a:rPr lang="en-CA" sz="1600" dirty="0" smtClean="0"/>
              <a:t>MAC: trigger frame is a MAC frame, etc.</a:t>
            </a:r>
          </a:p>
          <a:p>
            <a:pPr lvl="1"/>
            <a:r>
              <a:rPr lang="en-CA" sz="1600" dirty="0" smtClean="0"/>
              <a:t>MU: Trigger frame for random access, MU CTS, etc.</a:t>
            </a:r>
          </a:p>
          <a:p>
            <a:r>
              <a:rPr lang="en-CA" sz="2000" dirty="0" smtClean="0"/>
              <a:t>Latest revision of the Specification Framework is available at;</a:t>
            </a:r>
          </a:p>
          <a:p>
            <a:pPr lvl="1"/>
            <a:r>
              <a:rPr lang="en-CA" sz="1800" dirty="0" smtClean="0">
                <a:hlinkClick r:id="rId3"/>
              </a:rPr>
              <a:t>https://mentor.ieee.org/802.11/dcn/15/11-15-0132-06-00ax-spec-framework.docx</a:t>
            </a:r>
            <a:r>
              <a:rPr lang="en-CA" sz="1800" dirty="0" smtClean="0"/>
              <a:t> </a:t>
            </a:r>
          </a:p>
          <a:p>
            <a:r>
              <a:rPr lang="en-CA" sz="2000" dirty="0" smtClean="0"/>
              <a:t>Approved new revisions of the Evaluation Methodology TG documents.</a:t>
            </a:r>
          </a:p>
          <a:p>
            <a:pPr lvl="1"/>
            <a:r>
              <a:rPr lang="en-CA" sz="1800" dirty="0" smtClean="0">
                <a:hlinkClick r:id="rId4"/>
              </a:rPr>
              <a:t>https://mentor.ieee.org/802.11/dcn/14/11-14-0571-10-00ax-evaluation-methodology.docx</a:t>
            </a:r>
            <a:r>
              <a:rPr lang="en-CA" sz="1800" dirty="0" smtClean="0"/>
              <a:t> </a:t>
            </a:r>
          </a:p>
          <a:p>
            <a:pPr lvl="1"/>
            <a:r>
              <a:rPr lang="en-CA" sz="1800" dirty="0" smtClean="0">
                <a:hlinkClick r:id="rId5"/>
              </a:rPr>
              <a:t>https://mentor.ieee.org/802.11/dcn/14/11-14-0980-14-00ax-simulation-scenarios.docx</a:t>
            </a:r>
          </a:p>
          <a:p>
            <a:r>
              <a:rPr lang="en-CA" sz="2000" dirty="0" smtClean="0"/>
              <a:t>Other TG documents</a:t>
            </a:r>
          </a:p>
          <a:p>
            <a:pPr lvl="1"/>
            <a:r>
              <a:rPr lang="en-CA" sz="1600" dirty="0" smtClean="0">
                <a:hlinkClick r:id="rId5"/>
              </a:rPr>
              <a:t>https://mentor.ieee.org/802.11/dcn/14/11-14-0882-04-00ax-tgax-channel-model-document.docx</a:t>
            </a:r>
            <a:r>
              <a:rPr lang="en-CA" sz="1600" dirty="0" smtClean="0"/>
              <a:t> </a:t>
            </a:r>
          </a:p>
          <a:p>
            <a:pPr lvl="1"/>
            <a:r>
              <a:rPr lang="en-CA" sz="1600" dirty="0" smtClean="0">
                <a:hlinkClick r:id="rId6"/>
              </a:rPr>
              <a:t>https://mentor.ieee.org/802.11/dcn/14/11-14-1009-02-00ax-proposed-802-11ax-functional-requirements.doc</a:t>
            </a:r>
            <a:r>
              <a:rPr lang="en-CA" sz="1600" dirty="0" smtClean="0"/>
              <a:t> </a:t>
            </a:r>
            <a:endParaRPr lang="en-CA" sz="1800" dirty="0" smtClean="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113</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11-15-0963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415085779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 – Technical Presentations</a:t>
            </a:r>
            <a:endParaRPr lang="en-CA" dirty="0"/>
          </a:p>
        </p:txBody>
      </p:sp>
      <p:sp>
        <p:nvSpPr>
          <p:cNvPr id="3" name="Content Placeholder 2"/>
          <p:cNvSpPr>
            <a:spLocks noGrp="1"/>
          </p:cNvSpPr>
          <p:nvPr>
            <p:ph idx="1"/>
          </p:nvPr>
        </p:nvSpPr>
        <p:spPr/>
        <p:txBody>
          <a:bodyPr/>
          <a:lstStyle/>
          <a:p>
            <a:r>
              <a:rPr lang="en-CA" dirty="0" smtClean="0"/>
              <a:t>The TG received 71 technical submissions and finished discussion of all of them.</a:t>
            </a:r>
          </a:p>
          <a:p>
            <a:r>
              <a:rPr lang="en-CA" dirty="0" smtClean="0"/>
              <a:t>A list of the submissions is available in the agenda document available at: </a:t>
            </a:r>
          </a:p>
          <a:p>
            <a:pPr lvl="1"/>
            <a:r>
              <a:rPr lang="en-CA" dirty="0" smtClean="0">
                <a:hlinkClick r:id="rId3"/>
              </a:rPr>
              <a:t>https://mentor.ieee.org/802.11/dcn/15/11-15-0735-05-00ax-tgax-july-2015-meeting-agenda.ppt</a:t>
            </a:r>
            <a:r>
              <a:rPr lang="en-CA" dirty="0" smtClean="0"/>
              <a:t> </a:t>
            </a:r>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114</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11-15-0963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47645704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a:noFill/>
        </p:spPr>
        <p:txBody>
          <a:bodyPr/>
          <a:lstStyle/>
          <a:p>
            <a:r>
              <a:rPr lang="en-US" smtClean="0"/>
              <a:t>Adrian Stephens, Intel</a:t>
            </a:r>
          </a:p>
        </p:txBody>
      </p:sp>
      <p:sp>
        <p:nvSpPr>
          <p:cNvPr id="10244" name="Slide Number Placeholder 5"/>
          <p:cNvSpPr>
            <a:spLocks noGrp="1"/>
          </p:cNvSpPr>
          <p:nvPr>
            <p:ph type="sldNum" sz="quarter" idx="12"/>
          </p:nvPr>
        </p:nvSpPr>
        <p:spPr>
          <a:noFill/>
        </p:spPr>
        <p:txBody>
          <a:bodyPr/>
          <a:lstStyle/>
          <a:p>
            <a:r>
              <a:rPr lang="en-US" smtClean="0"/>
              <a:t>Slide </a:t>
            </a:r>
            <a:fld id="{049BA8DF-A3A2-4703-BC17-810D8C766354}" type="slidenum">
              <a:rPr lang="en-US" smtClean="0"/>
              <a:pPr/>
              <a:t>115</a:t>
            </a:fld>
            <a:endParaRPr lang="en-US" smtClean="0"/>
          </a:p>
        </p:txBody>
      </p:sp>
      <p:sp>
        <p:nvSpPr>
          <p:cNvPr id="10245" name="Rectangle 2"/>
          <p:cNvSpPr>
            <a:spLocks noGrp="1" noChangeArrowheads="1"/>
          </p:cNvSpPr>
          <p:nvPr>
            <p:ph type="title"/>
          </p:nvPr>
        </p:nvSpPr>
        <p:spPr/>
        <p:txBody>
          <a:bodyPr/>
          <a:lstStyle/>
          <a:p>
            <a:r>
              <a:rPr lang="en-US" dirty="0" smtClean="0"/>
              <a:t>September 2015 Goals</a:t>
            </a:r>
          </a:p>
        </p:txBody>
      </p:sp>
      <p:sp>
        <p:nvSpPr>
          <p:cNvPr id="10246" name="Rectangle 3"/>
          <p:cNvSpPr>
            <a:spLocks noGrp="1" noChangeArrowheads="1"/>
          </p:cNvSpPr>
          <p:nvPr>
            <p:ph type="body" idx="1"/>
          </p:nvPr>
        </p:nvSpPr>
        <p:spPr>
          <a:xfrm>
            <a:off x="685800" y="1676400"/>
            <a:ext cx="8077200" cy="4419600"/>
          </a:xfrm>
        </p:spPr>
        <p:txBody>
          <a:bodyPr/>
          <a:lstStyle/>
          <a:p>
            <a:r>
              <a:rPr lang="en-US" sz="2800" dirty="0" smtClean="0"/>
              <a:t>Continue to advance the TG documents based on submissions.</a:t>
            </a:r>
          </a:p>
          <a:p>
            <a:pPr lvl="1"/>
            <a:r>
              <a:rPr lang="en-US" sz="2400" dirty="0" smtClean="0"/>
              <a:t>Priority to the TG Specification Framework document.</a:t>
            </a:r>
          </a:p>
          <a:p>
            <a:r>
              <a:rPr lang="en-US" sz="2800" dirty="0" smtClean="0"/>
              <a:t>Technical presentations.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11-15-0963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90970326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noFill/>
        </p:spPr>
        <p:txBody>
          <a:bodyPr/>
          <a:lstStyle/>
          <a:p>
            <a:r>
              <a:rPr lang="en-US" smtClean="0"/>
              <a:t>Adrian Stephens, Intel</a:t>
            </a:r>
          </a:p>
        </p:txBody>
      </p:sp>
      <p:sp>
        <p:nvSpPr>
          <p:cNvPr id="11268" name="Slide Number Placeholder 5"/>
          <p:cNvSpPr>
            <a:spLocks noGrp="1"/>
          </p:cNvSpPr>
          <p:nvPr>
            <p:ph type="sldNum" sz="quarter" idx="12"/>
          </p:nvPr>
        </p:nvSpPr>
        <p:spPr>
          <a:noFill/>
        </p:spPr>
        <p:txBody>
          <a:bodyPr/>
          <a:lstStyle/>
          <a:p>
            <a:r>
              <a:rPr lang="en-US" smtClean="0"/>
              <a:t>Slide </a:t>
            </a:r>
            <a:fld id="{551A2B01-A9EA-4D94-9D85-A4DD5FB05059}" type="slidenum">
              <a:rPr lang="en-US" smtClean="0"/>
              <a:pPr/>
              <a:t>116</a:t>
            </a:fld>
            <a:endParaRPr lang="en-US" smtClean="0"/>
          </a:p>
        </p:txBody>
      </p:sp>
      <p:sp>
        <p:nvSpPr>
          <p:cNvPr id="11269" name="Rectangle 2"/>
          <p:cNvSpPr>
            <a:spLocks noGrp="1" noChangeArrowheads="1"/>
          </p:cNvSpPr>
          <p:nvPr>
            <p:ph type="title"/>
          </p:nvPr>
        </p:nvSpPr>
        <p:spPr/>
        <p:txBody>
          <a:bodyPr/>
          <a:lstStyle/>
          <a:p>
            <a:r>
              <a:rPr lang="en-US" smtClean="0"/>
              <a:t>Conference Call Times</a:t>
            </a:r>
          </a:p>
        </p:txBody>
      </p:sp>
      <p:sp>
        <p:nvSpPr>
          <p:cNvPr id="11270" name="Rectangle 3"/>
          <p:cNvSpPr>
            <a:spLocks noGrp="1" noChangeArrowheads="1"/>
          </p:cNvSpPr>
          <p:nvPr>
            <p:ph type="body" idx="1"/>
          </p:nvPr>
        </p:nvSpPr>
        <p:spPr>
          <a:xfrm>
            <a:off x="685800" y="1752600"/>
            <a:ext cx="7772400" cy="4114800"/>
          </a:xfrm>
        </p:spPr>
        <p:txBody>
          <a:bodyPr/>
          <a:lstStyle/>
          <a:p>
            <a:r>
              <a:rPr lang="en-US" sz="2800" dirty="0" smtClean="0"/>
              <a:t>Thursday August 20		10:00 – 12:00 ET</a:t>
            </a:r>
          </a:p>
          <a:p>
            <a:pPr marL="0" indent="0">
              <a:buNone/>
            </a:pPr>
            <a:r>
              <a:rPr lang="en-US" sz="2800" dirty="0" smtClean="0"/>
              <a:t> </a:t>
            </a:r>
          </a:p>
          <a:p>
            <a:pPr>
              <a:buNone/>
            </a:pPr>
            <a:endParaRPr lang="en-US" sz="28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11-15-0963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19644372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Adrian Stephens, Intel</a:t>
            </a:r>
          </a:p>
        </p:txBody>
      </p:sp>
      <p:sp>
        <p:nvSpPr>
          <p:cNvPr id="10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Slide </a:t>
            </a:r>
            <a:fld id="{37B0F1CB-EE36-4209-A802-935DDE2472E2}" type="slidenum">
              <a:rPr lang="en-US" altLang="en-US" smtClean="0"/>
              <a:pPr/>
              <a:t>117</a:t>
            </a:fld>
            <a:endParaRPr lang="en-US" altLang="en-US" smtClean="0"/>
          </a:p>
        </p:txBody>
      </p:sp>
      <p:sp>
        <p:nvSpPr>
          <p:cNvPr id="1030" name="Rectangle 2"/>
          <p:cNvSpPr>
            <a:spLocks noGrp="1" noChangeArrowheads="1"/>
          </p:cNvSpPr>
          <p:nvPr>
            <p:ph type="title"/>
          </p:nvPr>
        </p:nvSpPr>
        <p:spPr>
          <a:xfrm>
            <a:off x="685800" y="609600"/>
            <a:ext cx="7772400" cy="1066800"/>
          </a:xfrm>
        </p:spPr>
        <p:txBody>
          <a:bodyPr/>
          <a:lstStyle/>
          <a:p>
            <a:r>
              <a:rPr lang="en-US" altLang="en-US" smtClean="0"/>
              <a:t>Task Group AY July 2015 Closing Report</a:t>
            </a:r>
          </a:p>
        </p:txBody>
      </p:sp>
      <p:sp>
        <p:nvSpPr>
          <p:cNvPr id="1031" name="Rectangle 6"/>
          <p:cNvSpPr>
            <a:spLocks noGrp="1" noChangeArrowheads="1"/>
          </p:cNvSpPr>
          <p:nvPr>
            <p:ph type="body" idx="1"/>
          </p:nvPr>
        </p:nvSpPr>
        <p:spPr>
          <a:xfrm>
            <a:off x="685800" y="1524000"/>
            <a:ext cx="7772400" cy="381000"/>
          </a:xfrm>
        </p:spPr>
        <p:txBody>
          <a:bodyPr/>
          <a:lstStyle/>
          <a:p>
            <a:pPr algn="ctr">
              <a:buFontTx/>
              <a:buNone/>
            </a:pPr>
            <a:r>
              <a:rPr lang="en-US" altLang="en-US" sz="2000" smtClean="0"/>
              <a:t>Date:</a:t>
            </a:r>
            <a:r>
              <a:rPr lang="en-US" altLang="en-US" sz="2000" b="0" smtClean="0"/>
              <a:t> 2015-07-16</a:t>
            </a:r>
          </a:p>
        </p:txBody>
      </p:sp>
      <p:graphicFrame>
        <p:nvGraphicFramePr>
          <p:cNvPr id="1026" name="Object 11"/>
          <p:cNvGraphicFramePr>
            <a:graphicFrameLocks noChangeAspect="1"/>
          </p:cNvGraphicFramePr>
          <p:nvPr/>
        </p:nvGraphicFramePr>
        <p:xfrm>
          <a:off x="674688" y="2667000"/>
          <a:ext cx="7816850" cy="939800"/>
        </p:xfrm>
        <a:graphic>
          <a:graphicData uri="http://schemas.openxmlformats.org/presentationml/2006/ole">
            <mc:AlternateContent xmlns:mc="http://schemas.openxmlformats.org/markup-compatibility/2006">
              <mc:Choice xmlns:v="urn:schemas-microsoft-com:vml" Requires="v">
                <p:oleObj spid="_x0000_s17415" name="Document" r:id="rId4" imgW="8229600" imgH="990600" progId="Word.Document.8">
                  <p:embed/>
                </p:oleObj>
              </mc:Choice>
              <mc:Fallback>
                <p:oleObj name="Document" r:id="rId4" imgW="8229600" imgH="9906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32"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spcBef>
                <a:spcPct val="20000"/>
              </a:spcBef>
            </a:pPr>
            <a:r>
              <a:rPr lang="en-US" altLang="en-US" sz="2000" b="1"/>
              <a:t> Authors:</a:t>
            </a:r>
            <a:endParaRPr lang="en-US" alt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11-15-0953 by Edward Au (Marvell Semiconductor)</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64882091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Slide </a:t>
            </a:r>
            <a:fld id="{EDCFE2ED-0237-46E7-9E71-D11C66687BE8}" type="slidenum">
              <a:rPr lang="en-US" altLang="en-US" smtClean="0"/>
              <a:pPr/>
              <a:t>118</a:t>
            </a:fld>
            <a:endParaRPr lang="en-US" altLang="en-US" smtClean="0"/>
          </a:p>
        </p:txBody>
      </p:sp>
      <p:sp>
        <p:nvSpPr>
          <p:cNvPr id="14339" name="Rectangle 2"/>
          <p:cNvSpPr>
            <a:spLocks noGrp="1" noChangeArrowheads="1"/>
          </p:cNvSpPr>
          <p:nvPr>
            <p:ph type="title"/>
          </p:nvPr>
        </p:nvSpPr>
        <p:spPr/>
        <p:txBody>
          <a:bodyPr/>
          <a:lstStyle/>
          <a:p>
            <a:r>
              <a:rPr lang="en-US" altLang="en-US" smtClean="0"/>
              <a:t>Abstract</a:t>
            </a:r>
          </a:p>
        </p:txBody>
      </p:sp>
      <p:sp>
        <p:nvSpPr>
          <p:cNvPr id="14340" name="Rectangle 3"/>
          <p:cNvSpPr>
            <a:spLocks noGrp="1" noChangeArrowheads="1"/>
          </p:cNvSpPr>
          <p:nvPr>
            <p:ph type="body" idx="1"/>
          </p:nvPr>
        </p:nvSpPr>
        <p:spPr/>
        <p:txBody>
          <a:bodyPr/>
          <a:lstStyle/>
          <a:p>
            <a:pPr marL="0" algn="just">
              <a:buFontTx/>
              <a:buNone/>
            </a:pPr>
            <a:r>
              <a:rPr lang="en-US" altLang="en-US" smtClean="0"/>
              <a:t>This document is the closing report for Task Group AY for the July 2015 session.</a:t>
            </a:r>
          </a:p>
        </p:txBody>
      </p:sp>
      <p:sp>
        <p:nvSpPr>
          <p:cNvPr id="7" name="Footer Placeholder 4"/>
          <p:cNvSpPr>
            <a:spLocks noGrp="1"/>
          </p:cNvSpPr>
          <p:nvPr>
            <p:ph type="ftr" sz="quarter" idx="11"/>
          </p:nvPr>
        </p:nvSpPr>
        <p:spPr/>
        <p:txBody>
          <a:bodyPr/>
          <a:lstStyle/>
          <a:p>
            <a:pPr>
              <a:defRPr/>
            </a:pPr>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11-15-0953 by Edward Au (Marvell Semiconductor)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41993930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CA" altLang="en-US" smtClean="0"/>
              <a:t>Acknowledgement</a:t>
            </a:r>
          </a:p>
        </p:txBody>
      </p:sp>
      <p:sp>
        <p:nvSpPr>
          <p:cNvPr id="15363" name="Content Placeholder 2"/>
          <p:cNvSpPr>
            <a:spLocks noGrp="1"/>
          </p:cNvSpPr>
          <p:nvPr>
            <p:ph idx="1"/>
          </p:nvPr>
        </p:nvSpPr>
        <p:spPr/>
        <p:txBody>
          <a:bodyPr/>
          <a:lstStyle/>
          <a:p>
            <a:pPr marL="0" indent="0" algn="just">
              <a:buFontTx/>
              <a:buNone/>
            </a:pPr>
            <a:r>
              <a:rPr lang="en-CA" altLang="en-US" smtClean="0"/>
              <a:t>Many thanks to Yan Xin as a recording secretrary during this week – MUCH APPRECIATED!</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Slide </a:t>
            </a:r>
            <a:fld id="{B32AD276-498C-4E4A-A33B-3F9CC0F36CCD}" type="slidenum">
              <a:rPr lang="en-US" altLang="en-US" smtClean="0"/>
              <a:pPr/>
              <a:t>119</a:t>
            </a:fld>
            <a:endParaRPr lang="en-US" altLang="en-US" smtClean="0"/>
          </a:p>
        </p:txBody>
      </p:sp>
      <p:sp>
        <p:nvSpPr>
          <p:cNvPr id="8" name="Footer Placeholder 4"/>
          <p:cNvSpPr>
            <a:spLocks noGrp="1"/>
          </p:cNvSpPr>
          <p:nvPr>
            <p:ph type="ftr" sz="quarter" idx="11"/>
          </p:nvPr>
        </p:nvSpPr>
        <p:spPr/>
        <p:txBody>
          <a:bodyPr/>
          <a:lstStyle/>
          <a:p>
            <a:pPr>
              <a:defRPr/>
            </a:pPr>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11-15-0953 by Edward Au (Marvell Semiconductor)</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253311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xfrm>
            <a:off x="4357688" y="6475413"/>
            <a:ext cx="504825" cy="182562"/>
          </a:xfrm>
          <a:noFill/>
        </p:spPr>
        <p:txBody>
          <a:bodyPr/>
          <a:lstStyle/>
          <a:p>
            <a:r>
              <a:rPr lang="en-US" smtClean="0"/>
              <a:t>Slide </a:t>
            </a:r>
            <a:fld id="{267CEDAE-0893-43B3-92C5-6D110BF9235A}" type="slidenum">
              <a:rPr lang="en-US" smtClean="0"/>
              <a:pPr/>
              <a:t>12</a:t>
            </a:fld>
            <a:endParaRPr lang="en-US" smtClean="0"/>
          </a:p>
        </p:txBody>
      </p:sp>
      <p:sp>
        <p:nvSpPr>
          <p:cNvPr id="29699" name="Rectangle 4"/>
          <p:cNvSpPr>
            <a:spLocks noGrp="1" noChangeArrowheads="1"/>
          </p:cNvSpPr>
          <p:nvPr>
            <p:ph type="title"/>
          </p:nvPr>
        </p:nvSpPr>
        <p:spPr>
          <a:xfrm>
            <a:off x="685800" y="685800"/>
            <a:ext cx="7772400" cy="685800"/>
          </a:xfrm>
        </p:spPr>
        <p:txBody>
          <a:bodyPr/>
          <a:lstStyle/>
          <a:p>
            <a:r>
              <a:rPr lang="en-US" smtClean="0"/>
              <a:t>Editor Amendment Ordering</a:t>
            </a:r>
          </a:p>
        </p:txBody>
      </p:sp>
      <p:graphicFrame>
        <p:nvGraphicFramePr>
          <p:cNvPr id="14461" name="Group 125"/>
          <p:cNvGraphicFramePr>
            <a:graphicFrameLocks noGrp="1"/>
          </p:cNvGraphicFramePr>
          <p:nvPr>
            <p:ph idx="1"/>
            <p:extLst>
              <p:ext uri="{D42A27DB-BD31-4B8C-83A1-F6EECF244321}">
                <p14:modId xmlns:p14="http://schemas.microsoft.com/office/powerpoint/2010/main" val="2786900134"/>
              </p:ext>
            </p:extLst>
          </p:nvPr>
        </p:nvGraphicFramePr>
        <p:xfrm>
          <a:off x="914400" y="2398816"/>
          <a:ext cx="7772400" cy="3154680"/>
        </p:xfrm>
        <a:graphic>
          <a:graphicData uri="http://schemas.openxmlformats.org/drawingml/2006/table">
            <a:tbl>
              <a:tblPr/>
              <a:tblGrid>
                <a:gridCol w="2894013"/>
                <a:gridCol w="2284412"/>
                <a:gridCol w="2593975"/>
              </a:tblGrid>
              <a:tr h="334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Amendment Number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Task Group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Projected REVCOM Date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802.11REVmc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TGmc</a:t>
                      </a:r>
                      <a:r>
                        <a:rPr kumimoji="0" lang="en-US" sz="1400" b="0" i="0" u="none" strike="noStrike" cap="none" normalizeH="0" baseline="0" dirty="0" smtClean="0">
                          <a:ln>
                            <a:noFill/>
                          </a:ln>
                          <a:solidFill>
                            <a:schemeClr val="tx1"/>
                          </a:solidFill>
                          <a:effectLst/>
                          <a:latin typeface="Times New Roman" pitchFamily="18" charset="0"/>
                        </a:rPr>
                        <a:t> - 3640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Mar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TGai</a:t>
                      </a:r>
                      <a:r>
                        <a:rPr kumimoji="0" lang="en-US" sz="1400" b="0" i="0" u="none" strike="noStrike" cap="none" normalizeH="0" baseline="0" dirty="0" smtClean="0">
                          <a:ln>
                            <a:noFill/>
                          </a:ln>
                          <a:solidFill>
                            <a:schemeClr val="tx1"/>
                          </a:solidFill>
                          <a:effectLst/>
                          <a:latin typeface="Times New Roman" pitchFamily="18" charset="0"/>
                        </a:rPr>
                        <a:t> - 129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Mar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TGah</a:t>
                      </a:r>
                      <a:r>
                        <a:rPr kumimoji="0" lang="en-US" sz="1400" b="0" i="0" u="none" strike="noStrike" cap="none" normalizeH="0" baseline="0" dirty="0" smtClean="0">
                          <a:ln>
                            <a:noFill/>
                          </a:ln>
                          <a:solidFill>
                            <a:schemeClr val="tx1"/>
                          </a:solidFill>
                          <a:effectLst/>
                          <a:latin typeface="Times New Roman" pitchFamily="18" charset="0"/>
                        </a:rPr>
                        <a:t> - 581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Mar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TGaq</a:t>
                      </a:r>
                      <a:r>
                        <a:rPr kumimoji="0" lang="en-US" sz="1400" b="0" i="0" u="none" strike="noStrike" cap="none" normalizeH="0" baseline="0" dirty="0" smtClean="0">
                          <a:ln>
                            <a:noFill/>
                          </a:ln>
                          <a:solidFill>
                            <a:schemeClr val="tx1"/>
                          </a:solidFill>
                          <a:effectLst/>
                          <a:latin typeface="Times New Roman" pitchFamily="18" charset="0"/>
                        </a:rPr>
                        <a:t> - 15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Nov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TGak</a:t>
                      </a:r>
                      <a:r>
                        <a:rPr kumimoji="0" lang="en-US" sz="1400" b="0" i="0" u="none" strike="noStrike" cap="none" normalizeH="0" baseline="0" dirty="0" smtClean="0">
                          <a:ln>
                            <a:noFill/>
                          </a:ln>
                          <a:solidFill>
                            <a:schemeClr val="tx1"/>
                          </a:solidFill>
                          <a:effectLst/>
                          <a:latin typeface="Times New Roman" pitchFamily="18" charset="0"/>
                        </a:rPr>
                        <a:t> - 48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TGaj</a:t>
                      </a:r>
                      <a:r>
                        <a:rPr kumimoji="0" lang="en-US" sz="1400" b="0" i="0" u="none" strike="noStrike" cap="none" normalizeH="0" baseline="0" dirty="0" smtClean="0">
                          <a:ln>
                            <a:noFill/>
                          </a:ln>
                          <a:solidFill>
                            <a:schemeClr val="tx1"/>
                          </a:solidFill>
                          <a:effectLst/>
                          <a:latin typeface="Times New Roman" pitchFamily="18" charset="0"/>
                        </a:rPr>
                        <a:t> - 109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Jun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TGax</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Mar 2019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9754" name="Rectangle 65"/>
          <p:cNvSpPr>
            <a:spLocks noChangeArrowheads="1"/>
          </p:cNvSpPr>
          <p:nvPr/>
        </p:nvSpPr>
        <p:spPr bwMode="auto">
          <a:xfrm>
            <a:off x="533400" y="1219200"/>
            <a:ext cx="7924800" cy="1143000"/>
          </a:xfrm>
          <a:prstGeom prst="rect">
            <a:avLst/>
          </a:prstGeom>
          <a:noFill/>
          <a:ln w="9525">
            <a:noFill/>
            <a:miter lim="800000"/>
            <a:headEnd/>
            <a:tailEnd/>
          </a:ln>
        </p:spPr>
        <p:txBody>
          <a:bodyPr lIns="92075" tIns="46038" rIns="92075" bIns="46038"/>
          <a:lstStyle/>
          <a:p>
            <a:pPr marL="342900" indent="-342900">
              <a:lnSpc>
                <a:spcPct val="80000"/>
              </a:lnSpc>
              <a:spcBef>
                <a:spcPct val="20000"/>
              </a:spcBef>
              <a:buFontTx/>
              <a:buChar char="•"/>
            </a:pPr>
            <a:r>
              <a:rPr lang="en-US" sz="1400" b="1" dirty="0"/>
              <a:t>Data as of </a:t>
            </a:r>
            <a:r>
              <a:rPr lang="en-US" sz="1400" b="1" dirty="0" smtClean="0">
                <a:solidFill>
                  <a:srgbClr val="FF0000"/>
                </a:solidFill>
              </a:rPr>
              <a:t>July 2015</a:t>
            </a:r>
            <a:endParaRPr lang="en-US" sz="1400" b="1" dirty="0">
              <a:solidFill>
                <a:srgbClr val="FF0000"/>
              </a:solidFill>
            </a:endParaRPr>
          </a:p>
          <a:p>
            <a:pPr marL="342900" indent="-342900">
              <a:lnSpc>
                <a:spcPct val="80000"/>
              </a:lnSpc>
              <a:spcBef>
                <a:spcPct val="20000"/>
              </a:spcBef>
              <a:buFontTx/>
              <a:buChar char="•"/>
            </a:pPr>
            <a:r>
              <a:rPr lang="en-US" sz="1400" dirty="0"/>
              <a:t>See </a:t>
            </a:r>
            <a:r>
              <a:rPr lang="en-US" sz="1400" dirty="0">
                <a:hlinkClick r:id="rId3"/>
              </a:rPr>
              <a:t>http://</a:t>
            </a:r>
            <a:r>
              <a:rPr lang="en-US" sz="1400" dirty="0" smtClean="0">
                <a:hlinkClick r:id="rId3"/>
              </a:rPr>
              <a:t>grouper.ieee.org/groups/802/11/Reports/802.11_Timelines.htm</a:t>
            </a:r>
            <a:endParaRPr lang="en-US" sz="1400" dirty="0" smtClean="0"/>
          </a:p>
          <a:p>
            <a:pPr marL="342900" indent="-342900">
              <a:lnSpc>
                <a:spcPct val="80000"/>
              </a:lnSpc>
              <a:spcBef>
                <a:spcPct val="20000"/>
              </a:spcBef>
              <a:buFontTx/>
              <a:buChar char="•"/>
            </a:pPr>
            <a:r>
              <a:rPr lang="en-US" sz="1600" dirty="0" smtClean="0"/>
              <a:t>In Nov 2014, Editors changed the running order and will revisit in November 2015, maintaining this order in the interim </a:t>
            </a:r>
            <a:endParaRPr lang="en-US" sz="1600" dirty="0"/>
          </a:p>
        </p:txBody>
      </p:sp>
      <p:sp>
        <p:nvSpPr>
          <p:cNvPr id="29755" name="Text Box 66"/>
          <p:cNvSpPr txBox="1">
            <a:spLocks noChangeArrowheads="1"/>
          </p:cNvSpPr>
          <p:nvPr/>
        </p:nvSpPr>
        <p:spPr bwMode="auto">
          <a:xfrm>
            <a:off x="838200" y="5562600"/>
            <a:ext cx="6934200" cy="830997"/>
          </a:xfrm>
          <a:prstGeom prst="rect">
            <a:avLst/>
          </a:prstGeom>
          <a:noFill/>
          <a:ln w="12700">
            <a:noFill/>
            <a:miter lim="800000"/>
            <a:headEnd type="none" w="sm" len="sm"/>
            <a:tailEnd type="none" w="sm" len="sm"/>
          </a:ln>
        </p:spPr>
        <p:txBody>
          <a:bodyPr wrap="square">
            <a:spAutoFit/>
          </a:bodyPr>
          <a:lstStyle/>
          <a:p>
            <a:pPr>
              <a:spcBef>
                <a:spcPct val="50000"/>
              </a:spcBef>
            </a:pPr>
            <a:r>
              <a:rPr lang="en-US" b="1" dirty="0">
                <a:solidFill>
                  <a:srgbClr val="FF0000"/>
                </a:solidFill>
              </a:rPr>
              <a:t>Amendment numbering is editorial! No need to make ballot comments on these dynamic numbers!</a:t>
            </a:r>
          </a:p>
        </p:txBody>
      </p:sp>
      <p:sp>
        <p:nvSpPr>
          <p:cNvPr id="29756" name="Footer Placeholder 7"/>
          <p:cNvSpPr>
            <a:spLocks noGrp="1"/>
          </p:cNvSpPr>
          <p:nvPr>
            <p:ph type="ftr" sz="quarter" idx="11"/>
          </p:nvPr>
        </p:nvSpPr>
        <p:spPr>
          <a:noFill/>
        </p:spPr>
        <p:txBody>
          <a:bodyPr/>
          <a:lstStyle/>
          <a:p>
            <a:r>
              <a:rPr lang="en-US" smtClean="0"/>
              <a:t>Adrian Stephens, Intel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11-15-0825 by Peter Ecclesine (Cisco Systems)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71018884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Slide </a:t>
            </a:r>
            <a:fld id="{4780F66A-6D55-404F-A7EA-411D1967EEEA}" type="slidenum">
              <a:rPr lang="en-US" altLang="en-US" smtClean="0"/>
              <a:pPr/>
              <a:t>120</a:t>
            </a:fld>
            <a:endParaRPr lang="en-US" altLang="en-US" smtClean="0"/>
          </a:p>
        </p:txBody>
      </p:sp>
      <p:sp>
        <p:nvSpPr>
          <p:cNvPr id="8" name="Footer Placeholder 4"/>
          <p:cNvSpPr>
            <a:spLocks noGrp="1"/>
          </p:cNvSpPr>
          <p:nvPr>
            <p:ph type="ftr" sz="quarter" idx="11"/>
          </p:nvPr>
        </p:nvSpPr>
        <p:spPr/>
        <p:txBody>
          <a:bodyPr/>
          <a:lstStyle/>
          <a:p>
            <a:pPr>
              <a:defRPr/>
            </a:pPr>
            <a:r>
              <a:rPr lang="en-US" smtClean="0"/>
              <a:t>Adrian Stephens, Intel</a:t>
            </a:r>
            <a:endParaRPr lang="en-US" dirty="0" smtClean="0"/>
          </a:p>
        </p:txBody>
      </p:sp>
      <p:sp>
        <p:nvSpPr>
          <p:cNvPr id="16388" name="Title 1"/>
          <p:cNvSpPr>
            <a:spLocks noGrp="1"/>
          </p:cNvSpPr>
          <p:nvPr>
            <p:ph type="title"/>
          </p:nvPr>
        </p:nvSpPr>
        <p:spPr/>
        <p:txBody>
          <a:bodyPr/>
          <a:lstStyle/>
          <a:p>
            <a:r>
              <a:rPr lang="en-CA" altLang="en-US" smtClean="0"/>
              <a:t>Work Completed</a:t>
            </a:r>
          </a:p>
        </p:txBody>
      </p:sp>
      <p:sp>
        <p:nvSpPr>
          <p:cNvPr id="13" name="Content Placeholder 2"/>
          <p:cNvSpPr>
            <a:spLocks noGrp="1"/>
          </p:cNvSpPr>
          <p:nvPr>
            <p:ph idx="1"/>
          </p:nvPr>
        </p:nvSpPr>
        <p:spPr/>
        <p:txBody>
          <a:bodyPr/>
          <a:lstStyle/>
          <a:p>
            <a:pPr algn="just">
              <a:lnSpc>
                <a:spcPct val="90000"/>
              </a:lnSpc>
              <a:spcBef>
                <a:spcPts val="1776"/>
              </a:spcBef>
              <a:defRPr/>
            </a:pPr>
            <a:r>
              <a:rPr lang="en-US" sz="2200" dirty="0" smtClean="0"/>
              <a:t>14 submissions were covered during the meeting covering areas related to:</a:t>
            </a:r>
          </a:p>
          <a:p>
            <a:pPr lvl="1" algn="just">
              <a:lnSpc>
                <a:spcPct val="90000"/>
              </a:lnSpc>
              <a:defRPr/>
            </a:pPr>
            <a:r>
              <a:rPr lang="en-US" sz="1800" dirty="0" smtClean="0"/>
              <a:t>Channel model</a:t>
            </a:r>
          </a:p>
          <a:p>
            <a:pPr lvl="1" algn="just">
              <a:lnSpc>
                <a:spcPct val="90000"/>
              </a:lnSpc>
              <a:defRPr/>
            </a:pPr>
            <a:r>
              <a:rPr lang="en-US" sz="1800" dirty="0" smtClean="0"/>
              <a:t>Usage model</a:t>
            </a:r>
          </a:p>
          <a:p>
            <a:pPr lvl="1" algn="just">
              <a:lnSpc>
                <a:spcPct val="90000"/>
              </a:lnSpc>
              <a:defRPr/>
            </a:pPr>
            <a:r>
              <a:rPr lang="en-US" sz="1800" dirty="0" smtClean="0"/>
              <a:t>Functional requirements</a:t>
            </a:r>
          </a:p>
          <a:p>
            <a:pPr lvl="1" algn="just">
              <a:lnSpc>
                <a:spcPct val="90000"/>
              </a:lnSpc>
              <a:defRPr/>
            </a:pPr>
            <a:r>
              <a:rPr lang="en-US" sz="1800" dirty="0" smtClean="0"/>
              <a:t>Simulation scenario and evaluation methodology</a:t>
            </a:r>
          </a:p>
          <a:p>
            <a:pPr lvl="1" algn="just">
              <a:lnSpc>
                <a:spcPct val="90000"/>
              </a:lnSpc>
              <a:defRPr/>
            </a:pPr>
            <a:r>
              <a:rPr lang="en-US" sz="1800" dirty="0" smtClean="0"/>
              <a:t>Technologies</a:t>
            </a:r>
          </a:p>
          <a:p>
            <a:pPr lvl="1" algn="just">
              <a:lnSpc>
                <a:spcPct val="90000"/>
              </a:lnSpc>
              <a:buFontTx/>
              <a:buNone/>
              <a:defRPr/>
            </a:pPr>
            <a:endParaRPr lang="en-US" dirty="0" smtClean="0"/>
          </a:p>
          <a:p>
            <a:pPr algn="just">
              <a:lnSpc>
                <a:spcPct val="90000"/>
              </a:lnSpc>
              <a:defRPr/>
            </a:pPr>
            <a:r>
              <a:rPr lang="en-US" sz="2200" dirty="0" smtClean="0"/>
              <a:t>Task group chair recommendation was conducted</a:t>
            </a:r>
          </a:p>
          <a:p>
            <a:pPr algn="just">
              <a:lnSpc>
                <a:spcPct val="90000"/>
              </a:lnSpc>
              <a:defRPr/>
            </a:pPr>
            <a:endParaRPr lang="en-US" sz="2200" dirty="0" smtClean="0"/>
          </a:p>
          <a:p>
            <a:pPr algn="just">
              <a:lnSpc>
                <a:spcPct val="90000"/>
              </a:lnSpc>
              <a:defRPr/>
            </a:pPr>
            <a:r>
              <a:rPr lang="en-US" sz="2200" dirty="0" smtClean="0"/>
              <a:t>Nominations on TG leadership positions were discussed</a:t>
            </a:r>
          </a:p>
          <a:p>
            <a:pPr lvl="1" algn="just">
              <a:lnSpc>
                <a:spcPct val="90000"/>
              </a:lnSpc>
              <a:buFontTx/>
              <a:buNone/>
              <a:defRPr/>
            </a:pPr>
            <a:endParaRPr lang="en-US" dirty="0"/>
          </a:p>
          <a:p>
            <a:pPr lvl="1" algn="just">
              <a:lnSpc>
                <a:spcPct val="90000"/>
              </a:lnSpc>
              <a:defRPr/>
            </a:pPr>
            <a:endParaRPr lang="en-US" dirty="0" smtClean="0"/>
          </a:p>
          <a:p>
            <a:pPr lvl="1">
              <a:lnSpc>
                <a:spcPct val="90000"/>
              </a:lnSpc>
              <a:defRPr/>
            </a:pPr>
            <a:endParaRPr lang="en-US" sz="1800" dirty="0" smtClean="0"/>
          </a:p>
          <a:p>
            <a:pPr lvl="1">
              <a:lnSpc>
                <a:spcPct val="90000"/>
              </a:lnSpc>
              <a:defRPr/>
            </a:pPr>
            <a:endParaRPr lang="en-US" dirty="0" smtClean="0"/>
          </a:p>
          <a:p>
            <a:pPr marL="381000" indent="-381000">
              <a:defRPr/>
            </a:pPr>
            <a:endParaRPr lang="en-US" dirty="0" smtClean="0"/>
          </a:p>
          <a:p>
            <a:pPr marL="381000" indent="-381000">
              <a:defRPr/>
            </a:pPr>
            <a:endParaRPr lang="en-US" dirty="0" smtClean="0"/>
          </a:p>
          <a:p>
            <a:pPr>
              <a:lnSpc>
                <a:spcPct val="80000"/>
              </a:lnSpc>
              <a:defRPr/>
            </a:pPr>
            <a:endParaRPr lang="en-US" dirty="0" smtClean="0">
              <a:sym typeface="Wingdings" pitchFamily="2" charset="2"/>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11-15-0953 by Edward Au (Marvell Semiconductor)</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79475585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Slide </a:t>
            </a:r>
            <a:fld id="{DCCF3EB4-BC15-4589-B944-BB5308115909}" type="slidenum">
              <a:rPr lang="en-US" altLang="en-US" smtClean="0"/>
              <a:pPr/>
              <a:t>121</a:t>
            </a:fld>
            <a:endParaRPr lang="en-US" altLang="en-US" smtClean="0"/>
          </a:p>
        </p:txBody>
      </p:sp>
      <p:sp>
        <p:nvSpPr>
          <p:cNvPr id="17411"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a:r>
              <a:rPr lang="en-US" altLang="en-US" sz="3200" b="1">
                <a:solidFill>
                  <a:schemeClr val="tx2"/>
                </a:solidFill>
              </a:rPr>
              <a:t>Teleconference Schedule</a:t>
            </a:r>
          </a:p>
        </p:txBody>
      </p:sp>
      <p:sp>
        <p:nvSpPr>
          <p:cNvPr id="17412"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just">
              <a:spcBef>
                <a:spcPts val="1225"/>
              </a:spcBef>
              <a:buFontTx/>
              <a:buChar char="•"/>
            </a:pPr>
            <a:r>
              <a:rPr lang="en-US" altLang="en-US" sz="2400" b="1"/>
              <a:t>September 1 (Tuesday), 10:00am ET to 11:00am ET</a:t>
            </a:r>
          </a:p>
          <a:p>
            <a:pPr algn="just">
              <a:spcBef>
                <a:spcPts val="1225"/>
              </a:spcBef>
              <a:buFontTx/>
              <a:buChar char="•"/>
            </a:pPr>
            <a:endParaRPr lang="en-US" altLang="en-US" sz="2400" b="1"/>
          </a:p>
          <a:p>
            <a:pPr algn="just">
              <a:spcBef>
                <a:spcPts val="1225"/>
              </a:spcBef>
              <a:buFontTx/>
              <a:buChar char="•"/>
            </a:pPr>
            <a:endParaRPr lang="en-US" altLang="en-US" sz="2400" b="1"/>
          </a:p>
          <a:p>
            <a:pPr lvl="1" algn="just">
              <a:spcBef>
                <a:spcPct val="20000"/>
              </a:spcBef>
              <a:buFontTx/>
              <a:buChar char="–"/>
            </a:pPr>
            <a:endParaRPr lang="en-US" altLang="en-US" sz="2000"/>
          </a:p>
          <a:p>
            <a:pPr lvl="1">
              <a:spcBef>
                <a:spcPct val="20000"/>
              </a:spcBef>
              <a:buFontTx/>
              <a:buChar char="–"/>
            </a:pPr>
            <a:endParaRPr lang="en-US" altLang="en-US" sz="2000"/>
          </a:p>
          <a:p>
            <a:pPr lvl="1">
              <a:spcBef>
                <a:spcPct val="20000"/>
              </a:spcBef>
              <a:buFontTx/>
              <a:buChar char="–"/>
            </a:pPr>
            <a:endParaRPr lang="en-US" altLang="en-US" sz="2000"/>
          </a:p>
        </p:txBody>
      </p:sp>
      <p:sp>
        <p:nvSpPr>
          <p:cNvPr id="17413"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Adrian Stephens, Intel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11-15-0953 by Edward Au (Marvell Semiconductor)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426660145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Slide </a:t>
            </a:r>
            <a:fld id="{C5036C64-91B3-41C4-B6CA-CE07F9D51891}" type="slidenum">
              <a:rPr lang="en-US" altLang="en-US" smtClean="0"/>
              <a:pPr/>
              <a:t>122</a:t>
            </a:fld>
            <a:endParaRPr lang="en-US" altLang="en-US" smtClean="0"/>
          </a:p>
        </p:txBody>
      </p:sp>
      <p:sp>
        <p:nvSpPr>
          <p:cNvPr id="18435"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a:r>
              <a:rPr lang="en-US" altLang="en-US" sz="3200" b="1">
                <a:solidFill>
                  <a:schemeClr val="tx2"/>
                </a:solidFill>
              </a:rPr>
              <a:t>Goals for September 2015 interim</a:t>
            </a:r>
          </a:p>
        </p:txBody>
      </p:sp>
      <p:sp>
        <p:nvSpPr>
          <p:cNvPr id="18436"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just">
              <a:spcBef>
                <a:spcPts val="1225"/>
              </a:spcBef>
              <a:buFontTx/>
              <a:buChar char="•"/>
            </a:pPr>
            <a:r>
              <a:rPr lang="en-US" altLang="en-US" sz="2400" b="1"/>
              <a:t>Advance on Task Group documents</a:t>
            </a:r>
          </a:p>
          <a:p>
            <a:pPr algn="just">
              <a:spcBef>
                <a:spcPts val="1225"/>
              </a:spcBef>
              <a:buFontTx/>
              <a:buChar char="•"/>
            </a:pPr>
            <a:r>
              <a:rPr lang="en-US" altLang="en-US" sz="2400" b="1"/>
              <a:t>Technical presentation</a:t>
            </a:r>
          </a:p>
          <a:p>
            <a:pPr algn="just">
              <a:spcBef>
                <a:spcPts val="1225"/>
              </a:spcBef>
              <a:buFontTx/>
              <a:buChar char="•"/>
            </a:pPr>
            <a:r>
              <a:rPr lang="en-US" altLang="en-US" sz="2400" b="1"/>
              <a:t>TG leadership structure and election</a:t>
            </a:r>
          </a:p>
          <a:p>
            <a:pPr algn="just">
              <a:spcBef>
                <a:spcPts val="1225"/>
              </a:spcBef>
              <a:buFontTx/>
              <a:buChar char="•"/>
            </a:pPr>
            <a:endParaRPr lang="en-US" altLang="en-US" sz="2400" b="1"/>
          </a:p>
          <a:p>
            <a:pPr algn="just">
              <a:spcBef>
                <a:spcPts val="1225"/>
              </a:spcBef>
              <a:buFontTx/>
              <a:buChar char="•"/>
            </a:pPr>
            <a:endParaRPr lang="en-US" altLang="en-US" sz="2400" b="1"/>
          </a:p>
          <a:p>
            <a:pPr lvl="1" algn="just">
              <a:spcBef>
                <a:spcPct val="20000"/>
              </a:spcBef>
              <a:buFontTx/>
              <a:buChar char="–"/>
            </a:pPr>
            <a:endParaRPr lang="en-US" altLang="en-US" sz="2000"/>
          </a:p>
          <a:p>
            <a:pPr lvl="1">
              <a:spcBef>
                <a:spcPct val="20000"/>
              </a:spcBef>
              <a:buFontTx/>
              <a:buChar char="–"/>
            </a:pPr>
            <a:endParaRPr lang="en-US" altLang="en-US" sz="2000"/>
          </a:p>
          <a:p>
            <a:pPr lvl="1">
              <a:spcBef>
                <a:spcPct val="20000"/>
              </a:spcBef>
              <a:buFontTx/>
              <a:buChar char="–"/>
            </a:pPr>
            <a:endParaRPr lang="en-US" altLang="en-US" sz="2000"/>
          </a:p>
        </p:txBody>
      </p:sp>
      <p:sp>
        <p:nvSpPr>
          <p:cNvPr id="18437"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smtClean="0"/>
              <a:t>Adrian Stephens, Intel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11-15-0953 by Edward Au (Marvell Semiconductor)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405948358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a:t>
            </a:r>
            <a:endParaRPr lang="en-US" dirty="0" smtClean="0"/>
          </a:p>
        </p:txBody>
      </p:sp>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123</a:t>
            </a:fld>
            <a:endParaRPr lang="en-US" smtClean="0"/>
          </a:p>
        </p:txBody>
      </p:sp>
      <p:sp>
        <p:nvSpPr>
          <p:cNvPr id="1030" name="Rectangle 2"/>
          <p:cNvSpPr>
            <a:spLocks noGrp="1" noChangeArrowheads="1"/>
          </p:cNvSpPr>
          <p:nvPr>
            <p:ph type="title"/>
          </p:nvPr>
        </p:nvSpPr>
        <p:spPr/>
        <p:txBody>
          <a:bodyPr/>
          <a:lstStyle/>
          <a:p>
            <a:r>
              <a:rPr lang="en-US" dirty="0" smtClean="0"/>
              <a:t>NGP SG July 2015 Closing Report</a:t>
            </a:r>
          </a:p>
        </p:txBody>
      </p:sp>
      <p:sp>
        <p:nvSpPr>
          <p:cNvPr id="1031" name="Rectangle 6"/>
          <p:cNvSpPr>
            <a:spLocks noGrp="1" noChangeArrowheads="1"/>
          </p:cNvSpPr>
          <p:nvPr>
            <p:ph type="body" idx="1"/>
          </p:nvPr>
        </p:nvSpPr>
        <p:spPr>
          <a:xfrm>
            <a:off x="685800" y="1524000"/>
            <a:ext cx="7772400" cy="381000"/>
          </a:xfrm>
        </p:spPr>
        <p:txBody>
          <a:bodyPr/>
          <a:lstStyle/>
          <a:p>
            <a:pPr algn="ctr">
              <a:buFontTx/>
              <a:buNone/>
            </a:pPr>
            <a:r>
              <a:rPr lang="en-US" sz="2000" dirty="0" smtClean="0"/>
              <a:t>Date:</a:t>
            </a:r>
            <a:r>
              <a:rPr lang="en-US" sz="2000" b="0" dirty="0" smtClean="0"/>
              <a:t> 2015-07-16</a:t>
            </a:r>
          </a:p>
        </p:txBody>
      </p:sp>
      <p:graphicFrame>
        <p:nvGraphicFramePr>
          <p:cNvPr id="1026" name="Object 11"/>
          <p:cNvGraphicFramePr>
            <a:graphicFrameLocks noChangeAspect="1"/>
          </p:cNvGraphicFramePr>
          <p:nvPr>
            <p:extLst/>
          </p:nvPr>
        </p:nvGraphicFramePr>
        <p:xfrm>
          <a:off x="708025" y="2743200"/>
          <a:ext cx="8243888" cy="944563"/>
        </p:xfrm>
        <a:graphic>
          <a:graphicData uri="http://schemas.openxmlformats.org/presentationml/2006/ole">
            <mc:AlternateContent xmlns:mc="http://schemas.openxmlformats.org/markup-compatibility/2006">
              <mc:Choice xmlns:v="urn:schemas-microsoft-com:vml" Requires="v">
                <p:oleObj spid="_x0000_s18439" name="Document" r:id="rId5" imgW="8620208" imgH="996595" progId="Word.Document.8">
                  <p:embed/>
                </p:oleObj>
              </mc:Choice>
              <mc:Fallback>
                <p:oleObj name="Document" r:id="rId5" imgW="8620208" imgH="996595" progId="Word.Document.8">
                  <p:embed/>
                  <p:pic>
                    <p:nvPicPr>
                      <p:cNvPr id="0" name=""/>
                      <p:cNvPicPr>
                        <a:picLocks noChangeAspect="1" noChangeArrowheads="1"/>
                      </p:cNvPicPr>
                      <p:nvPr/>
                    </p:nvPicPr>
                    <p:blipFill>
                      <a:blip r:embed="rId6"/>
                      <a:srcRect/>
                      <a:stretch>
                        <a:fillRect/>
                      </a:stretch>
                    </p:blipFill>
                    <p:spPr bwMode="auto">
                      <a:xfrm>
                        <a:off x="708025" y="2743200"/>
                        <a:ext cx="8243888" cy="944563"/>
                      </a:xfrm>
                      <a:prstGeom prst="rect">
                        <a:avLst/>
                      </a:prstGeom>
                      <a:noFill/>
                    </p:spPr>
                  </p:pic>
                </p:oleObj>
              </mc:Fallback>
            </mc:AlternateContent>
          </a:graphicData>
        </a:graphic>
      </p:graphicFrame>
      <p:sp>
        <p:nvSpPr>
          <p:cNvPr id="1032" name="Rectangle 12"/>
          <p:cNvSpPr>
            <a:spLocks noChangeArrowheads="1"/>
          </p:cNvSpPr>
          <p:nvPr/>
        </p:nvSpPr>
        <p:spPr bwMode="auto">
          <a:xfrm>
            <a:off x="6858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11-15-0933 by Jonathan Segev (Intel Corporation)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22823588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124</a:t>
            </a:fld>
            <a:endParaRPr lang="en-US" smtClean="0"/>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marL="0" algn="just">
              <a:buFontTx/>
              <a:buNone/>
            </a:pPr>
            <a:r>
              <a:rPr lang="en-US" dirty="0" smtClean="0"/>
              <a:t>This document is the NGP SG closing report for the Waikoloa meeting, July 2015.</a:t>
            </a:r>
          </a:p>
        </p:txBody>
      </p:sp>
      <p:sp>
        <p:nvSpPr>
          <p:cNvPr id="7" name="Footer Placeholder 4"/>
          <p:cNvSpPr>
            <a:spLocks noGrp="1"/>
          </p:cNvSpPr>
          <p:nvPr>
            <p:ph type="ftr" sz="quarter" idx="11"/>
          </p:nvPr>
        </p:nvSpPr>
        <p:spPr>
          <a:xfrm>
            <a:off x="5791200" y="6475413"/>
            <a:ext cx="2752725" cy="184666"/>
          </a:xfrm>
          <a:noFill/>
        </p:spPr>
        <p:txBody>
          <a:bodyPr/>
          <a:lstStyle/>
          <a:p>
            <a:r>
              <a:rPr lang="en-US" smtClean="0"/>
              <a:t>Adrian Stephens, Intel</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11-15-0933 by Jonathan Segev (Intel Corporation)</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54796346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CA" dirty="0"/>
              <a:t>Work Completed</a:t>
            </a:r>
            <a:endParaRPr lang="en-US" sz="2000" dirty="0"/>
          </a:p>
        </p:txBody>
      </p:sp>
      <p:sp>
        <p:nvSpPr>
          <p:cNvPr id="15363" name="Content Placeholder 2"/>
          <p:cNvSpPr>
            <a:spLocks noGrp="1"/>
          </p:cNvSpPr>
          <p:nvPr>
            <p:ph idx="1"/>
          </p:nvPr>
        </p:nvSpPr>
        <p:spPr>
          <a:xfrm>
            <a:off x="685800" y="1676400"/>
            <a:ext cx="8229600" cy="4114800"/>
          </a:xfrm>
        </p:spPr>
        <p:txBody>
          <a:bodyPr/>
          <a:lstStyle/>
          <a:p>
            <a:pPr marL="609600" indent="-609600"/>
            <a:r>
              <a:rPr lang="en-US" sz="2800" b="0" dirty="0" smtClean="0"/>
              <a:t>Reviewed and motioned changes resulting from WGs and IEEE EC members feedback on PAR and CSD documents.</a:t>
            </a:r>
          </a:p>
          <a:p>
            <a:pPr marL="609600" indent="-609600"/>
            <a:r>
              <a:rPr lang="en-US" sz="2800" b="0" dirty="0" smtClean="0"/>
              <a:t>WG approved PAR and CSD for submittal to IEEE EC approval.</a:t>
            </a:r>
          </a:p>
          <a:p>
            <a:pPr marL="609600" indent="-609600"/>
            <a:r>
              <a:rPr lang="en-US" sz="2800" b="0" dirty="0" smtClean="0"/>
              <a:t>Approve motion to extended SG.</a:t>
            </a:r>
          </a:p>
          <a:p>
            <a:pPr marL="609600" indent="-609600"/>
            <a:r>
              <a:rPr lang="en-US" sz="2800" b="0" dirty="0" smtClean="0"/>
              <a:t>Total of 14 documents reviewed </a:t>
            </a:r>
            <a:r>
              <a:rPr lang="en-US" b="0" dirty="0" smtClean="0"/>
              <a:t>(use case, technical submissions)</a:t>
            </a:r>
            <a:r>
              <a:rPr lang="en-US" sz="2800" b="0" dirty="0" smtClean="0"/>
              <a:t>.</a:t>
            </a:r>
          </a:p>
          <a:p>
            <a:pPr marL="609600" indent="-609600"/>
            <a:endParaRPr lang="en-US" b="0" dirty="0" smtClean="0"/>
          </a:p>
          <a:p>
            <a:pPr marL="609600" indent="-609600"/>
            <a:r>
              <a:rPr lang="en-US" sz="2800" b="0" dirty="0" smtClean="0"/>
              <a:t>Agenda: See 11-15/752</a:t>
            </a:r>
          </a:p>
          <a:p>
            <a:pPr marL="0" indent="0">
              <a:buNone/>
            </a:pPr>
            <a:endParaRPr lang="en-US" sz="2800" b="0" dirty="0" smtClean="0"/>
          </a:p>
          <a:p>
            <a:pPr marL="1009650" lvl="1" indent="-609600"/>
            <a:endParaRPr lang="en-US" sz="2400" dirty="0" smtClean="0"/>
          </a:p>
        </p:txBody>
      </p:sp>
      <p:sp>
        <p:nvSpPr>
          <p:cNvPr id="15365" name="Footer Placeholder 4"/>
          <p:cNvSpPr>
            <a:spLocks noGrp="1"/>
          </p:cNvSpPr>
          <p:nvPr>
            <p:ph type="ftr" sz="quarter" idx="11"/>
          </p:nvPr>
        </p:nvSpPr>
        <p:spPr>
          <a:xfrm>
            <a:off x="6445978" y="6475413"/>
            <a:ext cx="2097947" cy="184666"/>
          </a:xfrm>
          <a:noFill/>
        </p:spPr>
        <p:txBody>
          <a:bodyPr/>
          <a:lstStyle/>
          <a:p>
            <a:r>
              <a:rPr lang="en-US" smtClean="0"/>
              <a:t>Adrian Stephens, Intel</a:t>
            </a:r>
            <a:endParaRPr lang="en-US" dirty="0" smtClean="0"/>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125</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11-15-0933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77233828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Goals for September meeting</a:t>
            </a:r>
            <a:endParaRPr lang="en-US" sz="2000" dirty="0"/>
          </a:p>
        </p:txBody>
      </p:sp>
      <p:sp>
        <p:nvSpPr>
          <p:cNvPr id="15363" name="Content Placeholder 2"/>
          <p:cNvSpPr>
            <a:spLocks noGrp="1"/>
          </p:cNvSpPr>
          <p:nvPr>
            <p:ph idx="1"/>
          </p:nvPr>
        </p:nvSpPr>
        <p:spPr>
          <a:xfrm>
            <a:off x="685800" y="1676400"/>
            <a:ext cx="8229600" cy="4114800"/>
          </a:xfrm>
        </p:spPr>
        <p:txBody>
          <a:bodyPr/>
          <a:lstStyle/>
          <a:p>
            <a:pPr>
              <a:buFont typeface="Times New Roman" pitchFamily="16" charset="0"/>
              <a:buChar char="•"/>
            </a:pPr>
            <a:r>
              <a:rPr lang="en-US" b="0" dirty="0" smtClean="0"/>
              <a:t>Continue development of use case document to better detail necessary metrics and defining use cases.</a:t>
            </a:r>
          </a:p>
          <a:p>
            <a:pPr>
              <a:buFont typeface="Times New Roman" pitchFamily="16" charset="0"/>
              <a:buChar char="•"/>
            </a:pPr>
            <a:r>
              <a:rPr lang="en-US" b="0" dirty="0" smtClean="0"/>
              <a:t>If </a:t>
            </a:r>
            <a:r>
              <a:rPr lang="en-US" b="0" dirty="0"/>
              <a:t>needed </a:t>
            </a:r>
            <a:r>
              <a:rPr lang="en-US" b="0" dirty="0" smtClean="0"/>
              <a:t>to, respond to any feedback from IEEE EC or </a:t>
            </a:r>
            <a:r>
              <a:rPr lang="en-US" b="0" dirty="0" err="1" smtClean="0"/>
              <a:t>NesCom</a:t>
            </a:r>
            <a:r>
              <a:rPr lang="en-US" b="0" dirty="0" smtClean="0"/>
              <a:t>. </a:t>
            </a:r>
          </a:p>
          <a:p>
            <a:pPr algn="just"/>
            <a:r>
              <a:rPr lang="en-US" altLang="en-US" b="0" dirty="0" smtClean="0"/>
              <a:t>Continue review of technical submissions (performance analysis, positioning techniques, challenges etc</a:t>
            </a:r>
            <a:r>
              <a:rPr lang="en-US" altLang="en-US" b="0" dirty="0"/>
              <a:t>.).</a:t>
            </a:r>
          </a:p>
          <a:p>
            <a:endParaRPr lang="en-US" dirty="0"/>
          </a:p>
          <a:p>
            <a:pPr marL="0" indent="0">
              <a:buNone/>
            </a:pPr>
            <a:endParaRPr lang="en-US" dirty="0" smtClean="0"/>
          </a:p>
          <a:p>
            <a:pPr marL="1009650" lvl="1" indent="-609600"/>
            <a:endParaRPr lang="en-US" dirty="0" smtClean="0"/>
          </a:p>
        </p:txBody>
      </p:sp>
      <p:sp>
        <p:nvSpPr>
          <p:cNvPr id="15365" name="Footer Placeholder 4"/>
          <p:cNvSpPr>
            <a:spLocks noGrp="1"/>
          </p:cNvSpPr>
          <p:nvPr>
            <p:ph type="ftr" sz="quarter" idx="11"/>
          </p:nvPr>
        </p:nvSpPr>
        <p:spPr>
          <a:xfrm>
            <a:off x="6445978" y="6475413"/>
            <a:ext cx="2097947" cy="184666"/>
          </a:xfrm>
          <a:noFill/>
        </p:spPr>
        <p:txBody>
          <a:bodyPr/>
          <a:lstStyle/>
          <a:p>
            <a:r>
              <a:rPr lang="en-US" smtClean="0"/>
              <a:t>Adrian Stephens, Intel</a:t>
            </a:r>
            <a:endParaRPr lang="en-US" dirty="0" smtClean="0"/>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126</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11-15-0933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415992439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5"/>
          <p:cNvSpPr>
            <a:spLocks noGrp="1"/>
          </p:cNvSpPr>
          <p:nvPr>
            <p:ph type="sldNum" sz="quarter" idx="12"/>
          </p:nvPr>
        </p:nvSpPr>
        <p:spPr>
          <a:noFill/>
        </p:spPr>
        <p:txBody>
          <a:bodyPr/>
          <a:lstStyle/>
          <a:p>
            <a:r>
              <a:rPr lang="en-US" smtClean="0"/>
              <a:t>Slide </a:t>
            </a:r>
            <a:fld id="{551A2B01-A9EA-4D94-9D85-A4DD5FB05059}" type="slidenum">
              <a:rPr lang="en-US" smtClean="0"/>
              <a:pPr/>
              <a:t>127</a:t>
            </a:fld>
            <a:endParaRPr lang="en-US" smtClean="0"/>
          </a:p>
        </p:txBody>
      </p:sp>
      <p:sp>
        <p:nvSpPr>
          <p:cNvPr id="11269" name="Rectangle 2"/>
          <p:cNvSpPr>
            <a:spLocks noGrp="1" noChangeArrowheads="1"/>
          </p:cNvSpPr>
          <p:nvPr>
            <p:ph type="title"/>
          </p:nvPr>
        </p:nvSpPr>
        <p:spPr/>
        <p:txBody>
          <a:bodyPr/>
          <a:lstStyle/>
          <a:p>
            <a:r>
              <a:rPr lang="en-US" dirty="0" smtClean="0"/>
              <a:t>Conference Call Times</a:t>
            </a:r>
          </a:p>
        </p:txBody>
      </p:sp>
      <p:sp>
        <p:nvSpPr>
          <p:cNvPr id="2" name="Content Placeholder 1"/>
          <p:cNvSpPr>
            <a:spLocks noGrp="1"/>
          </p:cNvSpPr>
          <p:nvPr>
            <p:ph idx="1"/>
          </p:nvPr>
        </p:nvSpPr>
        <p:spPr/>
        <p:txBody>
          <a:bodyPr/>
          <a:lstStyle/>
          <a:p>
            <a:pPr algn="just"/>
            <a:r>
              <a:rPr lang="en-US" altLang="en-US" dirty="0" smtClean="0"/>
              <a:t>Sep. 2</a:t>
            </a:r>
            <a:r>
              <a:rPr lang="en-US" altLang="en-US" baseline="30000" dirty="0" smtClean="0"/>
              <a:t>nd</a:t>
            </a:r>
            <a:r>
              <a:rPr lang="en-US" altLang="en-US" dirty="0" smtClean="0"/>
              <a:t> 10:00 AM – </a:t>
            </a:r>
            <a:r>
              <a:rPr lang="en-US" altLang="en-US" dirty="0"/>
              <a:t>11:00 </a:t>
            </a:r>
            <a:r>
              <a:rPr lang="en-US" altLang="en-US" dirty="0" smtClean="0"/>
              <a:t>ET.</a:t>
            </a:r>
          </a:p>
          <a:p>
            <a:pPr algn="just"/>
            <a:endParaRPr lang="en-US" altLang="en-US" dirty="0" smtClean="0"/>
          </a:p>
          <a:p>
            <a:pPr algn="just"/>
            <a:endParaRPr lang="en-US" altLang="en-US" dirty="0"/>
          </a:p>
          <a:p>
            <a:pPr algn="just"/>
            <a:endParaRPr lang="en-US" dirty="0"/>
          </a:p>
        </p:txBody>
      </p:sp>
      <p:sp>
        <p:nvSpPr>
          <p:cNvPr id="8" name="Footer Placeholder 4"/>
          <p:cNvSpPr>
            <a:spLocks noGrp="1"/>
          </p:cNvSpPr>
          <p:nvPr>
            <p:ph type="ftr" sz="quarter" idx="11"/>
          </p:nvPr>
        </p:nvSpPr>
        <p:spPr>
          <a:xfrm>
            <a:off x="5791200" y="6475413"/>
            <a:ext cx="2752725" cy="184666"/>
          </a:xfrm>
          <a:noFill/>
        </p:spPr>
        <p:txBody>
          <a:bodyPr/>
          <a:lstStyle/>
          <a:p>
            <a:r>
              <a:rPr lang="en-US" smtClean="0"/>
              <a:t>Adrian Stephens, Intel</a:t>
            </a:r>
            <a:endParaRPr lang="en-US" dirty="0" smtClean="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11-15-0933 by Jonathan Segev (Intel Corporation)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86560014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p:txBody>
          <a:bodyPr/>
          <a:lstStyle/>
          <a:p>
            <a:pPr>
              <a:defRPr/>
            </a:pPr>
            <a:r>
              <a:rPr lang="en-US" smtClean="0"/>
              <a:t>Adrian Stephens, Intel</a:t>
            </a:r>
            <a:endParaRPr lang="en-US" dirty="0"/>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4086E2E2-9AC9-FB47-8CDA-7FC00B1E705C}" type="slidenum">
              <a:rPr lang="en-US"/>
              <a:pPr/>
              <a:t>128</a:t>
            </a:fld>
            <a:endParaRPr lang="en-US"/>
          </a:p>
        </p:txBody>
      </p:sp>
      <p:sp>
        <p:nvSpPr>
          <p:cNvPr id="27652" name="Rectangle 2"/>
          <p:cNvSpPr>
            <a:spLocks noGrp="1" noChangeArrowheads="1"/>
          </p:cNvSpPr>
          <p:nvPr>
            <p:ph type="title"/>
          </p:nvPr>
        </p:nvSpPr>
        <p:spPr>
          <a:xfrm>
            <a:off x="685800" y="838200"/>
            <a:ext cx="7772400" cy="1066800"/>
          </a:xfrm>
        </p:spPr>
        <p:txBody>
          <a:bodyPr/>
          <a:lstStyle/>
          <a:p>
            <a:r>
              <a:rPr lang="en-US" sz="2800">
                <a:latin typeface="Times New Roman" charset="0"/>
              </a:rPr>
              <a:t>RR-TAG (802.18) to 802.11 Liaison Report</a:t>
            </a:r>
          </a:p>
        </p:txBody>
      </p:sp>
      <p:sp>
        <p:nvSpPr>
          <p:cNvPr id="27653" name="Rectangle 6"/>
          <p:cNvSpPr>
            <a:spLocks noGrp="1" noChangeArrowheads="1"/>
          </p:cNvSpPr>
          <p:nvPr>
            <p:ph type="body" idx="1"/>
          </p:nvPr>
        </p:nvSpPr>
        <p:spPr>
          <a:xfrm>
            <a:off x="685800" y="2286000"/>
            <a:ext cx="7772400" cy="381000"/>
          </a:xfrm>
        </p:spPr>
        <p:txBody>
          <a:bodyPr/>
          <a:lstStyle/>
          <a:p>
            <a:pPr algn="ctr">
              <a:buFontTx/>
              <a:buNone/>
            </a:pPr>
            <a:r>
              <a:rPr lang="en-US" sz="2000" dirty="0">
                <a:latin typeface="Times New Roman" charset="0"/>
              </a:rPr>
              <a:t>Date:</a:t>
            </a:r>
            <a:r>
              <a:rPr lang="en-US" sz="2000" b="0" dirty="0">
                <a:latin typeface="Times New Roman" charset="0"/>
              </a:rPr>
              <a:t> </a:t>
            </a:r>
            <a:r>
              <a:rPr lang="en-US" sz="2000" b="0" dirty="0" smtClean="0">
                <a:latin typeface="Times New Roman" charset="0"/>
              </a:rPr>
              <a:t>2015-07-17</a:t>
            </a:r>
            <a:endParaRPr lang="en-US" sz="2000" b="0" dirty="0">
              <a:latin typeface="Times New Roman" charset="0"/>
            </a:endParaRPr>
          </a:p>
        </p:txBody>
      </p:sp>
      <p:graphicFrame>
        <p:nvGraphicFramePr>
          <p:cNvPr id="27654" name="Object 11"/>
          <p:cNvGraphicFramePr>
            <a:graphicFrameLocks noChangeAspect="1"/>
          </p:cNvGraphicFramePr>
          <p:nvPr>
            <p:extLst>
              <p:ext uri="{D42A27DB-BD31-4B8C-83A1-F6EECF244321}">
                <p14:modId xmlns:p14="http://schemas.microsoft.com/office/powerpoint/2010/main" val="386070722"/>
              </p:ext>
            </p:extLst>
          </p:nvPr>
        </p:nvGraphicFramePr>
        <p:xfrm>
          <a:off x="500063" y="3136900"/>
          <a:ext cx="7926387" cy="2376488"/>
        </p:xfrm>
        <a:graphic>
          <a:graphicData uri="http://schemas.openxmlformats.org/presentationml/2006/ole">
            <mc:AlternateContent xmlns:mc="http://schemas.openxmlformats.org/markup-compatibility/2006">
              <mc:Choice xmlns:v="urn:schemas-microsoft-com:vml" Requires="v">
                <p:oleObj spid="_x0000_s19463" name="Document" r:id="rId5" imgW="8369300" imgH="2514600" progId="Word.Document.8">
                  <p:embed/>
                </p:oleObj>
              </mc:Choice>
              <mc:Fallback>
                <p:oleObj name="Document" r:id="rId5" imgW="8369300" imgH="2514600" progId="Word.Document.8">
                  <p:embed/>
                  <p:pic>
                    <p:nvPicPr>
                      <p:cNvPr id="0" name=""/>
                      <p:cNvPicPr>
                        <a:picLocks noChangeAspect="1" noChangeArrowheads="1"/>
                      </p:cNvPicPr>
                      <p:nvPr/>
                    </p:nvPicPr>
                    <p:blipFill>
                      <a:blip r:embed="rId6"/>
                      <a:srcRect/>
                      <a:stretch>
                        <a:fillRect/>
                      </a:stretch>
                    </p:blipFill>
                    <p:spPr bwMode="auto">
                      <a:xfrm>
                        <a:off x="500063" y="3136900"/>
                        <a:ext cx="79263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5" name="Rectangle 12"/>
          <p:cNvSpPr>
            <a:spLocks noChangeArrowheads="1"/>
          </p:cNvSpPr>
          <p:nvPr/>
        </p:nvSpPr>
        <p:spPr bwMode="auto">
          <a:xfrm>
            <a:off x="533400" y="2667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 of 11-15-0732 by Rich Kennedy, MediaTek</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33142336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GB" sz="2800">
                <a:latin typeface="Times New Roman" charset="0"/>
              </a:rPr>
              <a:t>Overview</a:t>
            </a:r>
          </a:p>
        </p:txBody>
      </p:sp>
      <p:sp>
        <p:nvSpPr>
          <p:cNvPr id="29698" name="Rectangle 3"/>
          <p:cNvSpPr>
            <a:spLocks noGrp="1" noChangeArrowheads="1"/>
          </p:cNvSpPr>
          <p:nvPr>
            <p:ph idx="1"/>
          </p:nvPr>
        </p:nvSpPr>
        <p:spPr>
          <a:xfrm>
            <a:off x="685800" y="1828800"/>
            <a:ext cx="7772400" cy="4114800"/>
          </a:xfrm>
        </p:spPr>
        <p:txBody>
          <a:bodyPr/>
          <a:lstStyle/>
          <a:p>
            <a:r>
              <a:rPr lang="en-US" b="0" dirty="0">
                <a:latin typeface="Times New Roman" charset="0"/>
              </a:rPr>
              <a:t>This document summarizes the activities of the IEEE 802.18 Radio Regulatory Technical Advisory Group (RR-TAG) during </a:t>
            </a:r>
            <a:r>
              <a:rPr lang="en-US" b="0" dirty="0" smtClean="0">
                <a:latin typeface="Times New Roman" charset="0"/>
              </a:rPr>
              <a:t>the July </a:t>
            </a:r>
            <a:r>
              <a:rPr lang="en-US" b="0" dirty="0">
                <a:latin typeface="Times New Roman" charset="0"/>
              </a:rPr>
              <a:t>IEEE 802 </a:t>
            </a:r>
            <a:r>
              <a:rPr lang="en-US" b="0" dirty="0" smtClean="0">
                <a:latin typeface="Times New Roman" charset="0"/>
              </a:rPr>
              <a:t>Plenary Meeting in Waikoloa.</a:t>
            </a:r>
            <a:endParaRPr lang="en-US" b="0" dirty="0">
              <a:latin typeface="Times New Roman" charset="0"/>
            </a:endParaRPr>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9134C468-29D4-5F4D-9F48-17557DAD461D}" type="slidenum">
              <a:rPr lang="en-US"/>
              <a:pPr/>
              <a:t>129</a:t>
            </a:fld>
            <a:endParaRPr lang="en-US"/>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 of 11-15-0732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297683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6"/>
          <p:cNvSpPr txBox="1">
            <a:spLocks noChangeArrowheads="1"/>
          </p:cNvSpPr>
          <p:nvPr/>
        </p:nvSpPr>
        <p:spPr bwMode="auto">
          <a:xfrm>
            <a:off x="2705100" y="5631597"/>
            <a:ext cx="5638800" cy="457200"/>
          </a:xfrm>
          <a:prstGeom prst="rect">
            <a:avLst/>
          </a:prstGeom>
          <a:solidFill>
            <a:srgbClr val="92D050"/>
          </a:solidFill>
          <a:ln w="12700">
            <a:noFill/>
            <a:miter lim="800000"/>
            <a:headEnd type="none" w="sm" len="sm"/>
            <a:tailEnd type="none" w="sm" len="sm"/>
          </a:ln>
        </p:spPr>
        <p:txBody>
          <a:bodyPr wrap="square">
            <a:spAutoFit/>
          </a:bodyPr>
          <a:lstStyle/>
          <a:p>
            <a:pPr algn="ctr"/>
            <a:r>
              <a:rPr lang="en-US" dirty="0"/>
              <a:t>Most current doc shaded green.</a:t>
            </a:r>
            <a:endParaRPr lang="en-US" b="1" dirty="0"/>
          </a:p>
        </p:txBody>
      </p:sp>
      <p:graphicFrame>
        <p:nvGraphicFramePr>
          <p:cNvPr id="79875" name="Group 3"/>
          <p:cNvGraphicFramePr>
            <a:graphicFrameLocks noGrp="1"/>
          </p:cNvGraphicFramePr>
          <p:nvPr>
            <p:extLst>
              <p:ext uri="{D42A27DB-BD31-4B8C-83A1-F6EECF244321}">
                <p14:modId xmlns:p14="http://schemas.microsoft.com/office/powerpoint/2010/main" val="3906664119"/>
              </p:ext>
            </p:extLst>
          </p:nvPr>
        </p:nvGraphicFramePr>
        <p:xfrm>
          <a:off x="457200" y="1371600"/>
          <a:ext cx="8077200" cy="3309938"/>
        </p:xfrm>
        <a:graphic>
          <a:graphicData uri="http://schemas.openxmlformats.org/drawingml/2006/table">
            <a:tbl>
              <a:tblPr/>
              <a:tblGrid>
                <a:gridCol w="325603"/>
                <a:gridCol w="402976"/>
                <a:gridCol w="338221"/>
                <a:gridCol w="347579"/>
                <a:gridCol w="338221"/>
                <a:gridCol w="381000"/>
                <a:gridCol w="457200"/>
                <a:gridCol w="381000"/>
                <a:gridCol w="304800"/>
                <a:gridCol w="762000"/>
                <a:gridCol w="533400"/>
                <a:gridCol w="533400"/>
                <a:gridCol w="1828800"/>
                <a:gridCol w="1143000"/>
              </a:tblGrid>
              <a:tr h="261938">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TG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8">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B050"/>
                          </a:solidFill>
                          <a:effectLst/>
                          <a:latin typeface="Times New Roman" pitchFamily="18" charset="0"/>
                        </a:rPr>
                        <a:t>Published </a:t>
                      </a:r>
                      <a:r>
                        <a:rPr kumimoji="0" lang="en-US" sz="1000" b="1" i="0" u="none" strike="noStrike" cap="none" normalizeH="0" baseline="0" dirty="0" smtClean="0">
                          <a:ln>
                            <a:noFill/>
                          </a:ln>
                          <a:solidFill>
                            <a:schemeClr val="tx1"/>
                          </a:solidFill>
                          <a:effectLst/>
                          <a:latin typeface="Times New Roman" pitchFamily="18" charset="0"/>
                        </a:rPr>
                        <a:t>or </a:t>
                      </a:r>
                      <a:r>
                        <a:rPr kumimoji="0" lang="en-US" sz="1000" b="1" i="0" u="none" strike="noStrike" cap="none" normalizeH="0" baseline="0" dirty="0" smtClean="0">
                          <a:ln>
                            <a:noFill/>
                          </a:ln>
                          <a:solidFill>
                            <a:srgbClr val="0000CC"/>
                          </a:solidFill>
                          <a:effectLst/>
                          <a:latin typeface="Times New Roman" pitchFamily="18" charset="0"/>
                        </a:rPr>
                        <a:t>Draft</a:t>
                      </a:r>
                      <a:r>
                        <a:rPr kumimoji="0" lang="en-US" sz="1000" b="1" i="0" u="none" strike="noStrike" cap="none" normalizeH="0" baseline="0" dirty="0" smtClean="0">
                          <a:ln>
                            <a:noFill/>
                          </a:ln>
                          <a:solidFill>
                            <a:schemeClr val="tx1"/>
                          </a:solidFill>
                          <a:effectLst/>
                          <a:latin typeface="Times New Roman" pitchFamily="18" charset="0"/>
                        </a:rPr>
                        <a:t> Baseline Documents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Source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MDR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Style Guide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Editor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Snapshot Date</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0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B050"/>
                          </a:solidFill>
                          <a:effectLst/>
                          <a:latin typeface="Times New Roman" pitchFamily="18" charset="0"/>
                        </a:rPr>
                        <a:t>Published</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mc</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ai</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ah</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aq</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ak</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aj</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ax</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7814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mc</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4.1</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Frame 12.0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Adrian Stephens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Edward Au, Emily Qi</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14-July</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ai</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6.0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Frame 12.0</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Lee Armstrong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Ping FANG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15-July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ah</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5.0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 11.0</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Yongho</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Seok</a:t>
                      </a: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Alfred </a:t>
                      </a:r>
                      <a:r>
                        <a:rPr lang="en-US" sz="1200" kern="1200" dirty="0" err="1" smtClean="0">
                          <a:solidFill>
                            <a:schemeClr val="tx1"/>
                          </a:solidFill>
                          <a:effectLst/>
                          <a:latin typeface="+mn-lt"/>
                          <a:ea typeface="+mn-ea"/>
                          <a:cs typeface="+mn-cs"/>
                        </a:rPr>
                        <a:t>Asterjadhi</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10-May</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aq</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Word</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 </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Times New Roman" pitchFamily="18" charset="0"/>
                        </a:rPr>
                        <a:t>12-July</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90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CC"/>
                          </a:solidFill>
                          <a:effectLst/>
                          <a:latin typeface="Times New Roman" pitchFamily="18" charset="0"/>
                        </a:rPr>
                        <a:t>ak</a:t>
                      </a: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Times New Roman" pitchFamily="18" charset="0"/>
                        </a:rPr>
                        <a:t>1.1</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Word</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Donald Eastlake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Norm Finn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16-July</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1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CC"/>
                          </a:solidFill>
                          <a:effectLst/>
                          <a:latin typeface="Times New Roman" pitchFamily="18" charset="0"/>
                        </a:rPr>
                        <a:t>aj</a:t>
                      </a: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0000CC"/>
                          </a:solidFill>
                          <a:effectLst/>
                          <a:latin typeface="Times New Roman" pitchFamily="18" charset="0"/>
                        </a:rPr>
                        <a:t>0.5</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Frame 10.0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Jiamin</a:t>
                      </a:r>
                      <a:r>
                        <a:rPr kumimoji="0" lang="en-US" sz="1200" b="0" i="0" u="none" strike="noStrike" cap="none" normalizeH="0" baseline="0" dirty="0" smtClean="0">
                          <a:ln>
                            <a:noFill/>
                          </a:ln>
                          <a:solidFill>
                            <a:schemeClr val="tx1"/>
                          </a:solidFill>
                          <a:effectLst/>
                          <a:latin typeface="Times New Roman" pitchFamily="18" charset="0"/>
                        </a:rPr>
                        <a:t> Chen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14-July</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ax</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Times New Roman" pitchFamily="18" charset="0"/>
                        </a:rPr>
                        <a:t>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No</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2012</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12-May</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1970" name="Text Box 116"/>
          <p:cNvSpPr txBox="1">
            <a:spLocks noChangeArrowheads="1"/>
          </p:cNvSpPr>
          <p:nvPr/>
        </p:nvSpPr>
        <p:spPr bwMode="auto">
          <a:xfrm>
            <a:off x="304800" y="4800600"/>
            <a:ext cx="4800600" cy="830997"/>
          </a:xfrm>
          <a:prstGeom prst="rect">
            <a:avLst/>
          </a:prstGeom>
          <a:noFill/>
          <a:ln w="12700">
            <a:noFill/>
            <a:miter lim="800000"/>
            <a:headEnd type="none" w="sm" len="sm"/>
            <a:tailEnd type="none" w="sm" len="sm"/>
          </a:ln>
        </p:spPr>
        <p:txBody>
          <a:bodyPr wrap="square">
            <a:spAutoFit/>
          </a:bodyPr>
          <a:lstStyle/>
          <a:p>
            <a:r>
              <a:rPr lang="en-US" dirty="0">
                <a:solidFill>
                  <a:srgbClr val="FF0000"/>
                </a:solidFill>
              </a:rPr>
              <a:t>Changes from  last report shown in </a:t>
            </a:r>
            <a:r>
              <a:rPr lang="en-US" b="1" dirty="0">
                <a:solidFill>
                  <a:srgbClr val="FF0000"/>
                </a:solidFill>
              </a:rPr>
              <a:t>red.</a:t>
            </a:r>
          </a:p>
        </p:txBody>
      </p:sp>
      <p:sp>
        <p:nvSpPr>
          <p:cNvPr id="31974" name="Rectangle 232"/>
          <p:cNvSpPr>
            <a:spLocks noGrp="1" noChangeArrowheads="1"/>
          </p:cNvSpPr>
          <p:nvPr>
            <p:ph type="title" idx="4294967295"/>
          </p:nvPr>
        </p:nvSpPr>
        <p:spPr>
          <a:xfrm>
            <a:off x="696913" y="691116"/>
            <a:ext cx="7772400" cy="457200"/>
          </a:xfrm>
        </p:spPr>
        <p:txBody>
          <a:bodyPr/>
          <a:lstStyle/>
          <a:p>
            <a:r>
              <a:rPr lang="en-US" sz="2800" dirty="0" smtClean="0"/>
              <a:t>Draft Development Snapshot</a:t>
            </a:r>
            <a:endParaRPr lang="en-GB" sz="2800" dirty="0" smtClean="0"/>
          </a:p>
        </p:txBody>
      </p:sp>
      <p:sp>
        <p:nvSpPr>
          <p:cNvPr id="31975" name="Slide Number Placeholder 9"/>
          <p:cNvSpPr>
            <a:spLocks noGrp="1"/>
          </p:cNvSpPr>
          <p:nvPr>
            <p:ph type="sldNum" sz="quarter" idx="12"/>
          </p:nvPr>
        </p:nvSpPr>
        <p:spPr>
          <a:noFill/>
        </p:spPr>
        <p:txBody>
          <a:bodyPr/>
          <a:lstStyle/>
          <a:p>
            <a:r>
              <a:rPr lang="en-US" smtClean="0"/>
              <a:t>Slide </a:t>
            </a:r>
            <a:fld id="{795EAAF8-1103-4F9A-8384-029AC986883C}" type="slidenum">
              <a:rPr lang="en-US" smtClean="0"/>
              <a:pPr/>
              <a:t>13</a:t>
            </a:fld>
            <a:endParaRPr lang="en-US" smtClean="0"/>
          </a:p>
        </p:txBody>
      </p:sp>
      <p:sp>
        <p:nvSpPr>
          <p:cNvPr id="31976" name="Footer Placeholder 10"/>
          <p:cNvSpPr>
            <a:spLocks noGrp="1"/>
          </p:cNvSpPr>
          <p:nvPr>
            <p:ph type="ftr" sz="quarter" idx="11"/>
          </p:nvPr>
        </p:nvSpPr>
        <p:spPr>
          <a:noFill/>
        </p:spPr>
        <p:txBody>
          <a:bodyPr/>
          <a:lstStyle/>
          <a:p>
            <a:r>
              <a:rPr lang="en-US" smtClean="0"/>
              <a:t>Adrian Stephens, Intel</a:t>
            </a:r>
            <a:endParaRPr lang="en-US" dirty="0" smtClean="0"/>
          </a:p>
        </p:txBody>
      </p:sp>
      <p:sp>
        <p:nvSpPr>
          <p:cNvPr id="31977" name="Date Placeholder 10"/>
          <p:cNvSpPr>
            <a:spLocks noGrp="1"/>
          </p:cNvSpPr>
          <p:nvPr>
            <p:ph type="dt" sz="quarter" idx="10"/>
          </p:nvPr>
        </p:nvSpPr>
        <p:spPr>
          <a:noFill/>
        </p:spPr>
        <p:txBody>
          <a:bodyPr/>
          <a:lstStyle/>
          <a:p>
            <a:r>
              <a:rPr lang="en-US" smtClean="0"/>
              <a:t>July 2015</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11-15-0825 by Peter Ecclesine (Cisco Systems)</a:t>
            </a:r>
          </a:p>
        </p:txBody>
      </p:sp>
    </p:spTree>
    <p:extLst>
      <p:ext uri="{BB962C8B-B14F-4D97-AF65-F5344CB8AC3E}">
        <p14:creationId xmlns:p14="http://schemas.microsoft.com/office/powerpoint/2010/main" val="179405758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50B44E6A-9CD3-2148-9087-BF38FB166480}" type="slidenum">
              <a:rPr lang="en-US"/>
              <a:pPr/>
              <a:t>130</a:t>
            </a:fld>
            <a:endParaRPr lang="en-US"/>
          </a:p>
        </p:txBody>
      </p:sp>
      <p:sp>
        <p:nvSpPr>
          <p:cNvPr id="31747" name="Rectangle 2"/>
          <p:cNvSpPr>
            <a:spLocks noGrp="1" noChangeArrowheads="1"/>
          </p:cNvSpPr>
          <p:nvPr>
            <p:ph type="title"/>
          </p:nvPr>
        </p:nvSpPr>
        <p:spPr>
          <a:xfrm>
            <a:off x="685800" y="685800"/>
            <a:ext cx="7772400" cy="990600"/>
          </a:xfrm>
        </p:spPr>
        <p:txBody>
          <a:bodyPr/>
          <a:lstStyle/>
          <a:p>
            <a:r>
              <a:rPr lang="en-GB" dirty="0" smtClean="0">
                <a:latin typeface="Times New Roman" charset="0"/>
              </a:rPr>
              <a:t>RR-TAG Actions Taken</a:t>
            </a:r>
            <a:endParaRPr lang="en-GB" dirty="0">
              <a:latin typeface="Times New Roman" charset="0"/>
            </a:endParaRPr>
          </a:p>
        </p:txBody>
      </p:sp>
      <p:sp>
        <p:nvSpPr>
          <p:cNvPr id="31748" name="Rectangle 3"/>
          <p:cNvSpPr>
            <a:spLocks noGrp="1" noChangeArrowheads="1"/>
          </p:cNvSpPr>
          <p:nvPr>
            <p:ph type="body" idx="1"/>
          </p:nvPr>
        </p:nvSpPr>
        <p:spPr>
          <a:xfrm>
            <a:off x="685800" y="1828800"/>
            <a:ext cx="7924800" cy="4495800"/>
          </a:xfrm>
        </p:spPr>
        <p:txBody>
          <a:bodyPr/>
          <a:lstStyle/>
          <a:p>
            <a:pPr>
              <a:spcBef>
                <a:spcPct val="0"/>
              </a:spcBef>
              <a:spcAft>
                <a:spcPts val="600"/>
              </a:spcAft>
            </a:pPr>
            <a:r>
              <a:rPr lang="en-US" sz="2800" dirty="0" smtClean="0">
                <a:solidFill>
                  <a:srgbClr val="000000"/>
                </a:solidFill>
                <a:latin typeface="Times New Roman" panose="02020603050405020304" pitchFamily="18" charset="0"/>
              </a:rPr>
              <a:t>Reviewed, edited and approved document 18-15/16r0 as the IEEE 802 DSRC Coexistence Tiger Team Report</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3/8 of 11-15-0732 by Rich </a:t>
            </a:r>
            <a:r>
              <a:rPr kumimoji="0" lang="en-US" sz="1200" b="0" i="0" u="none" strike="noStrike" cap="none" normalizeH="0" baseline="0" dirty="0" smtClean="0">
                <a:ln>
                  <a:noFill/>
                </a:ln>
                <a:solidFill>
                  <a:schemeClr val="tx1"/>
                </a:solidFill>
                <a:effectLst/>
                <a:latin typeface="Times New Roman" pitchFamily="18" charset="0"/>
              </a:rPr>
              <a:t>Kennedy,</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MediaTek</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35456079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685800"/>
            <a:ext cx="7772400" cy="609600"/>
          </a:xfrm>
        </p:spPr>
        <p:txBody>
          <a:bodyPr/>
          <a:lstStyle/>
          <a:p>
            <a:r>
              <a:rPr lang="en-GB" sz="2800" dirty="0" smtClean="0"/>
              <a:t>Documents Reviewed/Discussed (1/2)</a:t>
            </a:r>
            <a:endParaRPr lang="en-GB" sz="2800" dirty="0"/>
          </a:p>
        </p:txBody>
      </p:sp>
      <p:sp>
        <p:nvSpPr>
          <p:cNvPr id="21507" name="Rectangle 3"/>
          <p:cNvSpPr>
            <a:spLocks noGrp="1" noChangeArrowheads="1"/>
          </p:cNvSpPr>
          <p:nvPr>
            <p:ph idx="1"/>
          </p:nvPr>
        </p:nvSpPr>
        <p:spPr>
          <a:xfrm>
            <a:off x="685800" y="1295400"/>
            <a:ext cx="7772400" cy="4953000"/>
          </a:xfrm>
        </p:spPr>
        <p:txBody>
          <a:bodyPr/>
          <a:lstStyle/>
          <a:p>
            <a:r>
              <a:rPr lang="en-US" sz="1800" dirty="0" smtClean="0"/>
              <a:t>Review of PARs</a:t>
            </a:r>
          </a:p>
          <a:p>
            <a:pPr lvl="1"/>
            <a:r>
              <a:rPr lang="en-US" sz="1600" dirty="0" smtClean="0"/>
              <a:t>Due to the limited number of .18 meetings scheduled because of meeting room availability, 802.18 did not undertake a formal review of PARs for this meeting.</a:t>
            </a:r>
          </a:p>
          <a:p>
            <a:r>
              <a:rPr lang="en-US" sz="1800" dirty="0"/>
              <a:t>18-14/0048r02; status on comments on draft new recommendation ITU-R M.[V2X] and ITU submission </a:t>
            </a:r>
            <a:r>
              <a:rPr lang="en-US" sz="1800" dirty="0" smtClean="0"/>
              <a:t>process. </a:t>
            </a:r>
          </a:p>
          <a:p>
            <a:r>
              <a:rPr lang="en-US" sz="1800" dirty="0">
                <a:solidFill>
                  <a:srgbClr val="000000"/>
                </a:solidFill>
                <a:ea typeface="Times New Roman"/>
                <a:cs typeface="Times New Roman"/>
              </a:rPr>
              <a:t>18-15/0028r00: FCC NPRM: AMENDMENT OF PARTS 15, 73 AND 74 of the FCC rules for the preservation of one vacant TV band channel for wireless </a:t>
            </a:r>
            <a:r>
              <a:rPr lang="en-US" sz="1800" dirty="0" err="1">
                <a:solidFill>
                  <a:srgbClr val="000000"/>
                </a:solidFill>
                <a:ea typeface="Times New Roman"/>
                <a:cs typeface="Times New Roman"/>
              </a:rPr>
              <a:t>mics</a:t>
            </a:r>
            <a:r>
              <a:rPr lang="en-US" sz="1800" dirty="0">
                <a:solidFill>
                  <a:srgbClr val="000000"/>
                </a:solidFill>
                <a:ea typeface="Times New Roman"/>
                <a:cs typeface="Times New Roman"/>
              </a:rPr>
              <a:t> and TVWS </a:t>
            </a:r>
            <a:r>
              <a:rPr lang="en-US" sz="1800" dirty="0" smtClean="0">
                <a:solidFill>
                  <a:srgbClr val="000000"/>
                </a:solidFill>
                <a:ea typeface="Times New Roman"/>
                <a:cs typeface="Times New Roman"/>
              </a:rPr>
              <a:t>devices.</a:t>
            </a:r>
          </a:p>
          <a:p>
            <a:pPr lvl="1"/>
            <a:r>
              <a:rPr lang="en-US" sz="1600" dirty="0" smtClean="0">
                <a:solidFill>
                  <a:srgbClr val="000000"/>
                </a:solidFill>
                <a:ea typeface="Times New Roman"/>
                <a:cs typeface="Times New Roman"/>
              </a:rPr>
              <a:t>There was discussion about preparing an 802 submission to this proceeding, but, given the limited time frame (comments due August 3) and the limited number of 802.18 meetings scheduled for the July plenary, no action was taken.</a:t>
            </a:r>
          </a:p>
          <a:p>
            <a:r>
              <a:rPr lang="en-US" sz="1800" dirty="0">
                <a:solidFill>
                  <a:srgbClr val="000000"/>
                </a:solidFill>
                <a:ea typeface="Times New Roman"/>
                <a:cs typeface="Times New Roman"/>
              </a:rPr>
              <a:t>18-15/0029r00:  NCTA to FCC: LTE-U Will Gravely Harm Wi-Fi; ET Docket No. 15-</a:t>
            </a:r>
            <a:r>
              <a:rPr lang="en-US" sz="1800" dirty="0" smtClean="0">
                <a:solidFill>
                  <a:srgbClr val="000000"/>
                </a:solidFill>
                <a:ea typeface="Times New Roman"/>
                <a:cs typeface="Times New Roman"/>
              </a:rPr>
              <a:t>105.</a:t>
            </a:r>
          </a:p>
          <a:p>
            <a:r>
              <a:rPr lang="en-US" sz="1800" dirty="0">
                <a:solidFill>
                  <a:srgbClr val="000000"/>
                </a:solidFill>
                <a:ea typeface="Times New Roman"/>
                <a:cs typeface="Times New Roman"/>
              </a:rPr>
              <a:t>18-15/0030r00: “Technology trends of active services in the band above 275 GHz” from ITU-R WP </a:t>
            </a:r>
            <a:r>
              <a:rPr lang="en-US" sz="1800" dirty="0" smtClean="0">
                <a:solidFill>
                  <a:srgbClr val="000000"/>
                </a:solidFill>
                <a:ea typeface="Times New Roman"/>
                <a:cs typeface="Times New Roman"/>
              </a:rPr>
              <a:t>1A.</a:t>
            </a:r>
          </a:p>
        </p:txBody>
      </p:sp>
      <p:sp>
        <p:nvSpPr>
          <p:cNvPr id="5" name="Footer Placeholder 4"/>
          <p:cNvSpPr>
            <a:spLocks noGrp="1"/>
          </p:cNvSpPr>
          <p:nvPr>
            <p:ph type="ftr" sz="quarter" idx="11"/>
          </p:nvPr>
        </p:nvSpPr>
        <p:spPr/>
        <p:txBody>
          <a:bodyPr/>
          <a:lstStyle/>
          <a:p>
            <a:r>
              <a:rPr lang="en-US" smtClean="0"/>
              <a:t>Adrian Stephens, Intel</a:t>
            </a:r>
            <a:endParaRPr lang="en-US"/>
          </a:p>
        </p:txBody>
      </p:sp>
      <p:sp>
        <p:nvSpPr>
          <p:cNvPr id="6" name="Slide Number Placeholder 5"/>
          <p:cNvSpPr>
            <a:spLocks noGrp="1"/>
          </p:cNvSpPr>
          <p:nvPr>
            <p:ph type="sldNum" sz="quarter" idx="12"/>
          </p:nvPr>
        </p:nvSpPr>
        <p:spPr/>
        <p:txBody>
          <a:bodyPr/>
          <a:lstStyle/>
          <a:p>
            <a:r>
              <a:rPr lang="en-US"/>
              <a:t>Slide </a:t>
            </a:r>
            <a:fld id="{93F7D6B0-B9AB-2442-B1E0-5DD8D7BA23B4}" type="slidenum">
              <a:rPr lang="en-US"/>
              <a:pPr/>
              <a:t>131</a:t>
            </a:fld>
            <a:endParaRPr lang="en-US"/>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4/8 of </a:t>
            </a:r>
            <a:r>
              <a:rPr lang="en-US" sz="1200" b="0" dirty="0"/>
              <a:t>11-15-0732 by Rich Kennedy, </a:t>
            </a:r>
            <a:r>
              <a:rPr lang="en-US" sz="1200" b="0" dirty="0" err="1"/>
              <a:t>MediaTek</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82375106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685800"/>
            <a:ext cx="7772400" cy="609600"/>
          </a:xfrm>
        </p:spPr>
        <p:txBody>
          <a:bodyPr/>
          <a:lstStyle/>
          <a:p>
            <a:r>
              <a:rPr lang="en-GB" sz="2800" dirty="0" smtClean="0"/>
              <a:t>Documents Reviewed/Discussed (2/2)</a:t>
            </a:r>
            <a:endParaRPr lang="en-GB" sz="2800" dirty="0"/>
          </a:p>
        </p:txBody>
      </p:sp>
      <p:sp>
        <p:nvSpPr>
          <p:cNvPr id="21507" name="Rectangle 3"/>
          <p:cNvSpPr>
            <a:spLocks noGrp="1" noChangeArrowheads="1"/>
          </p:cNvSpPr>
          <p:nvPr>
            <p:ph idx="1"/>
          </p:nvPr>
        </p:nvSpPr>
        <p:spPr>
          <a:xfrm>
            <a:off x="685800" y="1447800"/>
            <a:ext cx="7772400" cy="4800600"/>
          </a:xfrm>
        </p:spPr>
        <p:txBody>
          <a:bodyPr/>
          <a:lstStyle/>
          <a:p>
            <a:r>
              <a:rPr lang="en-US" sz="1800" dirty="0">
                <a:solidFill>
                  <a:srgbClr val="000000"/>
                </a:solidFill>
                <a:ea typeface="Times New Roman"/>
                <a:cs typeface="Times New Roman"/>
              </a:rPr>
              <a:t>18-15/0032r00: Review latest version of the work going on in ITU-R WP1A on</a:t>
            </a:r>
            <a:r>
              <a:rPr lang="en-US" sz="1800" dirty="0">
                <a:solidFill>
                  <a:srgbClr val="000000"/>
                </a:solidFill>
                <a:latin typeface="Calibri"/>
                <a:ea typeface="Calibri"/>
                <a:cs typeface="Calibri"/>
              </a:rPr>
              <a:t> ITU-R SM.[SMART_GRID]</a:t>
            </a:r>
            <a:r>
              <a:rPr lang="en-US" sz="1800" dirty="0">
                <a:solidFill>
                  <a:srgbClr val="000000"/>
                </a:solidFill>
                <a:ea typeface="Times New Roman"/>
                <a:cs typeface="Times New Roman"/>
              </a:rPr>
              <a:t> (Question 236).</a:t>
            </a:r>
          </a:p>
          <a:p>
            <a:pPr lvl="1"/>
            <a:r>
              <a:rPr lang="en-US" sz="1600" dirty="0">
                <a:solidFill>
                  <a:srgbClr val="000000"/>
                </a:solidFill>
                <a:ea typeface="Times New Roman"/>
                <a:cs typeface="Times New Roman"/>
              </a:rPr>
              <a:t>802.18 circulated the latest version of the draft report to the Chairs of 802.11, 802.15, and 802.24 asking if there was interest in further editing the document. 802.24 responded with </a:t>
            </a:r>
            <a:r>
              <a:rPr lang="en-US" sz="1600" dirty="0" smtClean="0">
                <a:solidFill>
                  <a:srgbClr val="000000"/>
                </a:solidFill>
                <a:ea typeface="Times New Roman"/>
                <a:cs typeface="Times New Roman"/>
              </a:rPr>
              <a:t>interest and plans to submit contributions to the document in time for review and approval at the March 2016 Plenary.</a:t>
            </a:r>
            <a:endParaRPr lang="en-US" sz="1600" dirty="0"/>
          </a:p>
          <a:p>
            <a:r>
              <a:rPr lang="en-US" sz="1800" dirty="0" smtClean="0">
                <a:solidFill>
                  <a:srgbClr val="000000"/>
                </a:solidFill>
                <a:ea typeface="Times New Roman"/>
                <a:cs typeface="Times New Roman"/>
              </a:rPr>
              <a:t>18</a:t>
            </a:r>
            <a:r>
              <a:rPr lang="en-US" sz="1800" dirty="0">
                <a:solidFill>
                  <a:srgbClr val="000000"/>
                </a:solidFill>
                <a:ea typeface="Times New Roman"/>
                <a:cs typeface="Times New Roman"/>
              </a:rPr>
              <a:t>-15/0033r00: Study on Question ITU-R 210-3/1 “Wireless power </a:t>
            </a:r>
            <a:r>
              <a:rPr lang="en-US" sz="1800" dirty="0" smtClean="0">
                <a:solidFill>
                  <a:srgbClr val="000000"/>
                </a:solidFill>
                <a:ea typeface="Times New Roman"/>
                <a:cs typeface="Times New Roman"/>
              </a:rPr>
              <a:t>transmission.</a:t>
            </a:r>
          </a:p>
          <a:p>
            <a:pPr lvl="1"/>
            <a:r>
              <a:rPr lang="en-US" sz="1600" dirty="0" smtClean="0">
                <a:solidFill>
                  <a:srgbClr val="000000"/>
                </a:solidFill>
                <a:ea typeface="Times New Roman"/>
                <a:cs typeface="Times New Roman"/>
              </a:rPr>
              <a:t>802.18 contacted EC chairs to see if there was any interest in responding to this document. 802.19 responded with possible interest.</a:t>
            </a:r>
          </a:p>
          <a:p>
            <a:r>
              <a:rPr lang="en-US" sz="1800" dirty="0">
                <a:solidFill>
                  <a:srgbClr val="000000"/>
                </a:solidFill>
                <a:ea typeface="Times New Roman"/>
                <a:cs typeface="Times New Roman"/>
              </a:rPr>
              <a:t>18-15/0035r00: National experience on the implementation of the digital dividend in </a:t>
            </a:r>
            <a:r>
              <a:rPr lang="en-US" sz="1800" dirty="0" smtClean="0">
                <a:solidFill>
                  <a:srgbClr val="000000"/>
                </a:solidFill>
                <a:ea typeface="Times New Roman"/>
                <a:cs typeface="Times New Roman"/>
              </a:rPr>
              <a:t>Brazil.</a:t>
            </a:r>
            <a:endParaRPr lang="en-US" sz="1800" dirty="0">
              <a:solidFill>
                <a:srgbClr val="000000"/>
              </a:solidFill>
              <a:ea typeface="Times New Roman"/>
              <a:cs typeface="Times New Roman"/>
            </a:endParaRPr>
          </a:p>
          <a:p>
            <a:r>
              <a:rPr lang="en-US" sz="1800" dirty="0">
                <a:solidFill>
                  <a:srgbClr val="000000"/>
                </a:solidFill>
                <a:ea typeface="Times New Roman"/>
                <a:cs typeface="Times New Roman"/>
              </a:rPr>
              <a:t>18-15/0036r00: FCC: Chanel sharing by full power/class A stations outside the broadcast television spectrum incentive auction context</a:t>
            </a:r>
            <a:r>
              <a:rPr lang="en-US" sz="1800" dirty="0" smtClean="0">
                <a:solidFill>
                  <a:srgbClr val="000000"/>
                </a:solidFill>
                <a:ea typeface="Times New Roman"/>
                <a:cs typeface="Times New Roman"/>
              </a:rPr>
              <a:t>.</a:t>
            </a:r>
          </a:p>
          <a:p>
            <a:r>
              <a:rPr lang="en-US" sz="1800" dirty="0">
                <a:solidFill>
                  <a:srgbClr val="000000"/>
                </a:solidFill>
                <a:ea typeface="Times New Roman"/>
                <a:cs typeface="Times New Roman"/>
              </a:rPr>
              <a:t>18-15/0037/39r00: Comment Deadlines Set in Further Citizens Broadband Radio Service Rulemaking, SFNPRM Proceeding No. 12-354 - 3550-</a:t>
            </a:r>
            <a:r>
              <a:rPr lang="en-US" sz="1800" dirty="0" smtClean="0">
                <a:solidFill>
                  <a:srgbClr val="000000"/>
                </a:solidFill>
                <a:ea typeface="Times New Roman"/>
                <a:cs typeface="Times New Roman"/>
              </a:rPr>
              <a:t>3650.</a:t>
            </a:r>
            <a:endParaRPr lang="en-US" sz="1800" dirty="0">
              <a:solidFill>
                <a:srgbClr val="000000"/>
              </a:solidFill>
              <a:ea typeface="Times New Roman"/>
              <a:cs typeface="Times New Roman"/>
            </a:endParaRPr>
          </a:p>
        </p:txBody>
      </p:sp>
      <p:sp>
        <p:nvSpPr>
          <p:cNvPr id="5" name="Footer Placeholder 4"/>
          <p:cNvSpPr>
            <a:spLocks noGrp="1"/>
          </p:cNvSpPr>
          <p:nvPr>
            <p:ph type="ftr" sz="quarter" idx="11"/>
          </p:nvPr>
        </p:nvSpPr>
        <p:spPr/>
        <p:txBody>
          <a:bodyPr/>
          <a:lstStyle/>
          <a:p>
            <a:r>
              <a:rPr lang="en-US" smtClean="0"/>
              <a:t>Adrian Stephens, Intel</a:t>
            </a:r>
            <a:endParaRPr lang="en-US"/>
          </a:p>
        </p:txBody>
      </p:sp>
      <p:sp>
        <p:nvSpPr>
          <p:cNvPr id="6" name="Slide Number Placeholder 5"/>
          <p:cNvSpPr>
            <a:spLocks noGrp="1"/>
          </p:cNvSpPr>
          <p:nvPr>
            <p:ph type="sldNum" sz="quarter" idx="12"/>
          </p:nvPr>
        </p:nvSpPr>
        <p:spPr/>
        <p:txBody>
          <a:bodyPr/>
          <a:lstStyle/>
          <a:p>
            <a:r>
              <a:rPr lang="en-US"/>
              <a:t>Slide </a:t>
            </a:r>
            <a:fld id="{93F7D6B0-B9AB-2442-B1E0-5DD8D7BA23B4}" type="slidenum">
              <a:rPr lang="en-US"/>
              <a:pPr/>
              <a:t>132</a:t>
            </a:fld>
            <a:endParaRPr lang="en-US"/>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5/8 of </a:t>
            </a:r>
            <a:r>
              <a:rPr lang="en-US" sz="1200" b="0" dirty="0"/>
              <a:t>11-15-0732 by Rich Kennedy, </a:t>
            </a:r>
            <a:r>
              <a:rPr lang="en-US" sz="1200" b="0" dirty="0" err="1"/>
              <a:t>MediaTek</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70250224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Adrian Stephens, Intel</a:t>
            </a:r>
            <a:endParaRPr lang="en-US"/>
          </a:p>
        </p:txBody>
      </p:sp>
      <p:sp>
        <p:nvSpPr>
          <p:cNvPr id="6" name="Slide Number Placeholder 5"/>
          <p:cNvSpPr>
            <a:spLocks noGrp="1"/>
          </p:cNvSpPr>
          <p:nvPr>
            <p:ph type="sldNum" sz="quarter" idx="12"/>
          </p:nvPr>
        </p:nvSpPr>
        <p:spPr/>
        <p:txBody>
          <a:bodyPr/>
          <a:lstStyle/>
          <a:p>
            <a:r>
              <a:rPr lang="en-US"/>
              <a:t>Slide </a:t>
            </a:r>
            <a:fld id="{93F7D6B0-B9AB-2442-B1E0-5DD8D7BA23B4}" type="slidenum">
              <a:rPr lang="en-US"/>
              <a:pPr/>
              <a:t>133</a:t>
            </a:fld>
            <a:endParaRPr lang="en-US"/>
          </a:p>
        </p:txBody>
      </p:sp>
      <p:sp>
        <p:nvSpPr>
          <p:cNvPr id="21506" name="Rectangle 2"/>
          <p:cNvSpPr>
            <a:spLocks noGrp="1" noChangeArrowheads="1"/>
          </p:cNvSpPr>
          <p:nvPr>
            <p:ph type="title"/>
          </p:nvPr>
        </p:nvSpPr>
        <p:spPr>
          <a:xfrm>
            <a:off x="685800" y="685800"/>
            <a:ext cx="7772400" cy="990600"/>
          </a:xfrm>
        </p:spPr>
        <p:txBody>
          <a:bodyPr/>
          <a:lstStyle/>
          <a:p>
            <a:r>
              <a:rPr lang="en-GB" sz="2800" dirty="0" smtClean="0"/>
              <a:t>FCC Documents Approved</a:t>
            </a:r>
            <a:endParaRPr lang="en-GB" sz="2800" dirty="0"/>
          </a:p>
        </p:txBody>
      </p:sp>
      <p:sp>
        <p:nvSpPr>
          <p:cNvPr id="21507" name="Rectangle 3"/>
          <p:cNvSpPr>
            <a:spLocks noGrp="1" noChangeArrowheads="1"/>
          </p:cNvSpPr>
          <p:nvPr>
            <p:ph type="body" idx="1"/>
          </p:nvPr>
        </p:nvSpPr>
        <p:spPr>
          <a:xfrm>
            <a:off x="685800" y="1905000"/>
            <a:ext cx="8001000" cy="4114800"/>
          </a:xfrm>
        </p:spPr>
        <p:txBody>
          <a:bodyPr/>
          <a:lstStyle/>
          <a:p>
            <a:pPr marL="342900" lvl="1" indent="-342900">
              <a:spcBef>
                <a:spcPts val="0"/>
              </a:spcBef>
              <a:spcAft>
                <a:spcPts val="600"/>
              </a:spcAft>
              <a:buFontTx/>
              <a:buChar char="•"/>
            </a:pPr>
            <a:r>
              <a:rPr lang="en-US" b="1" dirty="0" smtClean="0"/>
              <a:t>No documents for submission to the FCC were created.</a:t>
            </a:r>
            <a:endParaRPr lang="en-US" b="0" dirty="0"/>
          </a:p>
          <a:p>
            <a:pPr lvl="1">
              <a:spcBef>
                <a:spcPts val="0"/>
              </a:spcBef>
              <a:spcAft>
                <a:spcPts val="600"/>
              </a:spcAft>
            </a:pPr>
            <a:endParaRPr lang="en-US" sz="1200" b="0"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6/8 of </a:t>
            </a:r>
            <a:r>
              <a:rPr lang="en-US" sz="1200" b="0" dirty="0"/>
              <a:t>11-15-0732 by Rich Kennedy, </a:t>
            </a:r>
            <a:r>
              <a:rPr lang="en-US" sz="1200" b="0" dirty="0" err="1"/>
              <a:t>MediaTek</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60658448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Adrian Stephens, Intel</a:t>
            </a:r>
            <a:endParaRPr lang="en-US"/>
          </a:p>
        </p:txBody>
      </p:sp>
      <p:sp>
        <p:nvSpPr>
          <p:cNvPr id="6" name="Slide Number Placeholder 5"/>
          <p:cNvSpPr>
            <a:spLocks noGrp="1"/>
          </p:cNvSpPr>
          <p:nvPr>
            <p:ph type="sldNum" sz="quarter" idx="12"/>
          </p:nvPr>
        </p:nvSpPr>
        <p:spPr/>
        <p:txBody>
          <a:bodyPr/>
          <a:lstStyle/>
          <a:p>
            <a:r>
              <a:rPr lang="en-US"/>
              <a:t>Slide </a:t>
            </a:r>
            <a:fld id="{93F7D6B0-B9AB-2442-B1E0-5DD8D7BA23B4}" type="slidenum">
              <a:rPr lang="en-US"/>
              <a:pPr/>
              <a:t>134</a:t>
            </a:fld>
            <a:endParaRPr lang="en-US"/>
          </a:p>
        </p:txBody>
      </p:sp>
      <p:sp>
        <p:nvSpPr>
          <p:cNvPr id="21506" name="Rectangle 2"/>
          <p:cNvSpPr>
            <a:spLocks noGrp="1" noChangeArrowheads="1"/>
          </p:cNvSpPr>
          <p:nvPr>
            <p:ph type="title"/>
          </p:nvPr>
        </p:nvSpPr>
        <p:spPr>
          <a:xfrm>
            <a:off x="685800" y="685800"/>
            <a:ext cx="7772400" cy="1219200"/>
          </a:xfrm>
        </p:spPr>
        <p:txBody>
          <a:bodyPr/>
          <a:lstStyle/>
          <a:p>
            <a:r>
              <a:rPr lang="en-GB" sz="2800" dirty="0" smtClean="0"/>
              <a:t>ITU-R Documents Approved</a:t>
            </a:r>
            <a:endParaRPr lang="en-GB" sz="2800" dirty="0"/>
          </a:p>
        </p:txBody>
      </p:sp>
      <p:sp>
        <p:nvSpPr>
          <p:cNvPr id="21507" name="Rectangle 3"/>
          <p:cNvSpPr>
            <a:spLocks noGrp="1" noChangeArrowheads="1"/>
          </p:cNvSpPr>
          <p:nvPr>
            <p:ph type="body" idx="1"/>
          </p:nvPr>
        </p:nvSpPr>
        <p:spPr>
          <a:xfrm>
            <a:off x="609600" y="1905000"/>
            <a:ext cx="7772400" cy="3886200"/>
          </a:xfrm>
        </p:spPr>
        <p:txBody>
          <a:bodyPr/>
          <a:lstStyle/>
          <a:p>
            <a:pPr>
              <a:spcBef>
                <a:spcPts val="0"/>
              </a:spcBef>
              <a:spcAft>
                <a:spcPts val="1200"/>
              </a:spcAft>
            </a:pPr>
            <a:r>
              <a:rPr lang="en-US" sz="2000" dirty="0" smtClean="0"/>
              <a:t>No documents for submission to ITU-R were created.</a:t>
            </a:r>
            <a:endParaRPr lang="en-US" sz="1600"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7/8 of </a:t>
            </a:r>
            <a:r>
              <a:rPr lang="en-US" sz="1200" b="0" dirty="0"/>
              <a:t>11-15-0732 by Rich Kennedy, </a:t>
            </a:r>
            <a:r>
              <a:rPr lang="en-US" sz="1200" b="0" dirty="0" err="1"/>
              <a:t>MediaTek</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9628222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Adrian Stephens, Intel</a:t>
            </a:r>
            <a:endParaRPr lang="en-US"/>
          </a:p>
        </p:txBody>
      </p:sp>
      <p:sp>
        <p:nvSpPr>
          <p:cNvPr id="6" name="Slide Number Placeholder 5"/>
          <p:cNvSpPr>
            <a:spLocks noGrp="1"/>
          </p:cNvSpPr>
          <p:nvPr>
            <p:ph type="sldNum" sz="quarter" idx="12"/>
          </p:nvPr>
        </p:nvSpPr>
        <p:spPr/>
        <p:txBody>
          <a:bodyPr/>
          <a:lstStyle/>
          <a:p>
            <a:r>
              <a:rPr lang="en-US"/>
              <a:t>Slide </a:t>
            </a:r>
            <a:fld id="{93F7D6B0-B9AB-2442-B1E0-5DD8D7BA23B4}" type="slidenum">
              <a:rPr lang="en-US"/>
              <a:pPr/>
              <a:t>135</a:t>
            </a:fld>
            <a:endParaRPr lang="en-US"/>
          </a:p>
        </p:txBody>
      </p:sp>
      <p:sp>
        <p:nvSpPr>
          <p:cNvPr id="21506" name="Rectangle 2"/>
          <p:cNvSpPr>
            <a:spLocks noGrp="1" noChangeArrowheads="1"/>
          </p:cNvSpPr>
          <p:nvPr>
            <p:ph type="title"/>
          </p:nvPr>
        </p:nvSpPr>
        <p:spPr>
          <a:xfrm>
            <a:off x="685800" y="685800"/>
            <a:ext cx="7772400" cy="1219200"/>
          </a:xfrm>
        </p:spPr>
        <p:txBody>
          <a:bodyPr/>
          <a:lstStyle/>
          <a:p>
            <a:r>
              <a:rPr lang="en-GB" sz="2800" dirty="0" smtClean="0"/>
              <a:t>802.18 Meeting Close</a:t>
            </a:r>
            <a:endParaRPr lang="en-GB" sz="2800" dirty="0"/>
          </a:p>
        </p:txBody>
      </p:sp>
      <p:sp>
        <p:nvSpPr>
          <p:cNvPr id="21507" name="Rectangle 3"/>
          <p:cNvSpPr>
            <a:spLocks noGrp="1" noChangeArrowheads="1"/>
          </p:cNvSpPr>
          <p:nvPr>
            <p:ph type="body" idx="1"/>
          </p:nvPr>
        </p:nvSpPr>
        <p:spPr>
          <a:xfrm>
            <a:off x="762000" y="1828800"/>
            <a:ext cx="7772400" cy="3886200"/>
          </a:xfrm>
        </p:spPr>
        <p:txBody>
          <a:bodyPr/>
          <a:lstStyle/>
          <a:p>
            <a:pPr>
              <a:spcBef>
                <a:spcPts val="0"/>
              </a:spcBef>
              <a:spcAft>
                <a:spcPts val="1200"/>
              </a:spcAft>
            </a:pPr>
            <a:r>
              <a:rPr lang="en-US" sz="2000" dirty="0" smtClean="0"/>
              <a:t>The </a:t>
            </a:r>
            <a:r>
              <a:rPr lang="en-US" sz="2000" dirty="0"/>
              <a:t>RR-TAG adjourned in </a:t>
            </a:r>
            <a:r>
              <a:rPr lang="en-US" sz="2000" dirty="0" smtClean="0"/>
              <a:t>AM2 on Thursday. The next face to face meeting of the RR-TAG will be at the September 2015 Plenary Meeting at the </a:t>
            </a:r>
            <a:r>
              <a:rPr lang="en-US" sz="2000" dirty="0" err="1"/>
              <a:t>Centara</a:t>
            </a:r>
            <a:r>
              <a:rPr lang="en-US" sz="2000" dirty="0"/>
              <a:t> Grand Hotel, </a:t>
            </a:r>
            <a:r>
              <a:rPr lang="en-US" sz="2000" dirty="0" smtClean="0"/>
              <a:t>Bangkok.</a:t>
            </a:r>
            <a:endParaRPr lang="en-US" sz="2000"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8/8 of </a:t>
            </a:r>
            <a:r>
              <a:rPr lang="en-US" sz="1200" b="0" dirty="0"/>
              <a:t>11-15-0732 by Rich Kennedy, </a:t>
            </a:r>
            <a:r>
              <a:rPr lang="en-US" sz="1200" b="0" dirty="0" err="1"/>
              <a:t>MediaTek</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54476639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685800" y="1426096"/>
            <a:ext cx="7772400" cy="1066800"/>
          </a:xfrm>
          <a:noFill/>
        </p:spPr>
        <p:txBody>
          <a:bodyPr/>
          <a:lstStyle/>
          <a:p>
            <a:r>
              <a:rPr lang="en-GB" dirty="0" smtClean="0"/>
              <a:t>802.24 Vertical Applications </a:t>
            </a:r>
            <a:br>
              <a:rPr lang="en-GB" dirty="0" smtClean="0"/>
            </a:br>
            <a:r>
              <a:rPr lang="en-GB" dirty="0" smtClean="0"/>
              <a:t>Technical Advisory Group</a:t>
            </a:r>
            <a:br>
              <a:rPr lang="en-GB" dirty="0" smtClean="0"/>
            </a:br>
            <a:r>
              <a:rPr lang="en-GB" dirty="0" smtClean="0"/>
              <a:t>Liaison Report</a:t>
            </a:r>
          </a:p>
        </p:txBody>
      </p:sp>
      <p:sp>
        <p:nvSpPr>
          <p:cNvPr id="1031" name="Rectangle 4"/>
          <p:cNvSpPr>
            <a:spLocks noGrp="1" noChangeArrowheads="1"/>
          </p:cNvSpPr>
          <p:nvPr>
            <p:ph idx="1"/>
          </p:nvPr>
        </p:nvSpPr>
        <p:spPr>
          <a:xfrm>
            <a:off x="685800" y="3284984"/>
            <a:ext cx="7772400" cy="2811016"/>
          </a:xfrm>
          <a:noFill/>
        </p:spPr>
        <p:txBody>
          <a:bodyPr/>
          <a:lstStyle/>
          <a:p>
            <a:pPr algn="ctr">
              <a:buFontTx/>
              <a:buNone/>
            </a:pPr>
            <a:r>
              <a:rPr lang="en-GB" sz="2000" dirty="0" smtClean="0"/>
              <a:t>Date:</a:t>
            </a:r>
            <a:r>
              <a:rPr lang="en-GB" sz="2000" b="0" dirty="0" smtClean="0"/>
              <a:t> 2015-07-17</a:t>
            </a:r>
          </a:p>
        </p:txBody>
      </p:sp>
      <p:sp>
        <p:nvSpPr>
          <p:cNvPr id="1029" name="Slide Number Placeholder 5"/>
          <p:cNvSpPr>
            <a:spLocks noGrp="1"/>
          </p:cNvSpPr>
          <p:nvPr>
            <p:ph type="sldNum" sz="quarter" idx="12"/>
          </p:nvPr>
        </p:nvSpPr>
        <p:spPr>
          <a:noFill/>
        </p:spPr>
        <p:txBody>
          <a:bodyPr/>
          <a:lstStyle/>
          <a:p>
            <a:r>
              <a:rPr lang="en-GB" smtClean="0"/>
              <a:t>Slide </a:t>
            </a:r>
            <a:fld id="{5C54AB6B-C76C-43C0-8CF9-4AA7315BEFF1}" type="slidenum">
              <a:rPr lang="en-GB" smtClean="0"/>
              <a:pPr/>
              <a:t>136</a:t>
            </a:fld>
            <a:endParaRPr lang="en-GB" smtClean="0"/>
          </a:p>
        </p:txBody>
      </p:sp>
      <p:graphicFrame>
        <p:nvGraphicFramePr>
          <p:cNvPr id="1026" name="Object 5"/>
          <p:cNvGraphicFramePr>
            <a:graphicFrameLocks noChangeAspect="1"/>
          </p:cNvGraphicFramePr>
          <p:nvPr>
            <p:extLst>
              <p:ext uri="{D42A27DB-BD31-4B8C-83A1-F6EECF244321}">
                <p14:modId xmlns:p14="http://schemas.microsoft.com/office/powerpoint/2010/main" val="1514819792"/>
              </p:ext>
            </p:extLst>
          </p:nvPr>
        </p:nvGraphicFramePr>
        <p:xfrm>
          <a:off x="658813" y="3985220"/>
          <a:ext cx="8237537" cy="2324100"/>
        </p:xfrm>
        <a:graphic>
          <a:graphicData uri="http://schemas.openxmlformats.org/presentationml/2006/ole">
            <mc:AlternateContent xmlns:mc="http://schemas.openxmlformats.org/markup-compatibility/2006">
              <mc:Choice xmlns:v="urn:schemas-microsoft-com:vml" Requires="v">
                <p:oleObj spid="_x0000_s20487" name="Document" r:id="rId5" imgW="8152664" imgH="2297815" progId="Word.Document.8">
                  <p:embed/>
                </p:oleObj>
              </mc:Choice>
              <mc:Fallback>
                <p:oleObj name="Document" r:id="rId5" imgW="8152664" imgH="2297815"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3"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755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smtClean="0"/>
              <a:t>Author:</a:t>
            </a:r>
            <a:endParaRPr lang="en-GB"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1/4 </a:t>
            </a:r>
            <a:r>
              <a:rPr lang="en-US" sz="1200" b="0" dirty="0"/>
              <a:t>of 11-15-0943 by Tim Godfrey, EPRI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Tree>
    <p:extLst>
      <p:ext uri="{BB962C8B-B14F-4D97-AF65-F5344CB8AC3E}">
        <p14:creationId xmlns:p14="http://schemas.microsoft.com/office/powerpoint/2010/main" val="95616425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76064"/>
          </a:xfrm>
        </p:spPr>
        <p:txBody>
          <a:bodyPr/>
          <a:lstStyle/>
          <a:p>
            <a:r>
              <a:rPr lang="en-US" dirty="0" smtClean="0">
                <a:solidFill>
                  <a:srgbClr val="0070C0"/>
                </a:solidFill>
              </a:rPr>
              <a:t>802.24 Overview</a:t>
            </a:r>
            <a:endParaRPr lang="en-US" dirty="0">
              <a:solidFill>
                <a:srgbClr val="0070C0"/>
              </a:solidFill>
            </a:endParaRPr>
          </a:p>
        </p:txBody>
      </p:sp>
      <p:sp>
        <p:nvSpPr>
          <p:cNvPr id="3" name="Content Placeholder 2"/>
          <p:cNvSpPr>
            <a:spLocks noGrp="1"/>
          </p:cNvSpPr>
          <p:nvPr>
            <p:ph idx="1"/>
          </p:nvPr>
        </p:nvSpPr>
        <p:spPr>
          <a:xfrm>
            <a:off x="685800" y="3140968"/>
            <a:ext cx="7772400" cy="2674640"/>
          </a:xfrm>
        </p:spPr>
        <p:txBody>
          <a:bodyPr/>
          <a:lstStyle/>
          <a:p>
            <a:r>
              <a:rPr lang="en-US" dirty="0" smtClean="0"/>
              <a:t>802.24.1 Smart Grid Task Group</a:t>
            </a:r>
          </a:p>
          <a:p>
            <a:pPr lvl="1"/>
            <a:r>
              <a:rPr lang="en-US" dirty="0" smtClean="0"/>
              <a:t>Internal / external coordination in matters related application of IEEE </a:t>
            </a:r>
            <a:r>
              <a:rPr lang="en-US" dirty="0"/>
              <a:t>802 standards for Smart Grid </a:t>
            </a:r>
            <a:endParaRPr lang="en-US" dirty="0" smtClean="0"/>
          </a:p>
          <a:p>
            <a:pPr lvl="1"/>
            <a:r>
              <a:rPr lang="en-US" dirty="0" smtClean="0"/>
              <a:t>802.24.1 TG meets at Plenaries and Wireless Interims</a:t>
            </a:r>
          </a:p>
          <a:p>
            <a:r>
              <a:rPr lang="en-US" dirty="0" smtClean="0"/>
              <a:t>802.24.2 IoT Application Task Group</a:t>
            </a:r>
          </a:p>
          <a:p>
            <a:pPr lvl="1"/>
            <a:r>
              <a:rPr lang="en-US" dirty="0" smtClean="0"/>
              <a:t>Coordination related to 802 application in Internet of Things</a:t>
            </a:r>
          </a:p>
          <a:p>
            <a:pPr lvl="1"/>
            <a:r>
              <a:rPr lang="en-US" dirty="0" smtClean="0"/>
              <a:t>802.24.2 TG meets at plenaries</a:t>
            </a:r>
          </a:p>
          <a:p>
            <a:endParaRPr lang="en-US" dirty="0" smtClean="0"/>
          </a:p>
        </p:txBody>
      </p:sp>
      <p:sp>
        <p:nvSpPr>
          <p:cNvPr id="5" name="Footer Placeholder 4"/>
          <p:cNvSpPr>
            <a:spLocks noGrp="1"/>
          </p:cNvSpPr>
          <p:nvPr>
            <p:ph type="ftr" sz="quarter" idx="11"/>
          </p:nvPr>
        </p:nvSpPr>
        <p:spPr/>
        <p:txBody>
          <a:bodyPr/>
          <a:lstStyle/>
          <a:p>
            <a:pPr>
              <a:defRPr/>
            </a:pPr>
            <a:r>
              <a:rPr lang="en-GB" smtClean="0"/>
              <a:t>Adrian Stephens, Intel</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137</a:t>
            </a:fld>
            <a:endParaRPr lang="en-GB"/>
          </a:p>
        </p:txBody>
      </p:sp>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t>802.24 Vertical Applications TAG</a:t>
            </a:r>
            <a:endParaRPr kumimoji="0" lang="en-US" sz="2800" b="0" i="0" u="none" strike="noStrike" cap="none" normalizeH="0" baseline="0" dirty="0" smtClean="0">
              <a:ln>
                <a:noFill/>
              </a:ln>
              <a:solidFill>
                <a:schemeClr val="tx1"/>
              </a:solidFill>
              <a:effectLst/>
            </a:endParaRP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t>802.24.1 Smart Grid TG</a:t>
            </a:r>
            <a:endParaRPr kumimoji="0" lang="en-US" sz="2800" b="0" i="0" u="none" strike="noStrike" cap="none" normalizeH="0" baseline="0" dirty="0" smtClean="0">
              <a:ln>
                <a:noFill/>
              </a:ln>
              <a:solidFill>
                <a:schemeClr val="tx1"/>
              </a:solidFill>
              <a:effectLst/>
            </a:endParaRPr>
          </a:p>
        </p:txBody>
      </p:sp>
      <p:sp>
        <p:nvSpPr>
          <p:cNvPr id="8" name="Rectangle 7"/>
          <p:cNvSpPr/>
          <p:nvPr/>
        </p:nvSpPr>
        <p:spPr bwMode="auto">
          <a:xfrm>
            <a:off x="4788024" y="2348880"/>
            <a:ext cx="3744416" cy="504056"/>
          </a:xfrm>
          <a:prstGeom prst="rect">
            <a:avLst/>
          </a:prstGeom>
          <a:solidFill>
            <a:srgbClr val="BFFF8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t>802.24.2 IoT TG</a:t>
            </a:r>
            <a:endParaRPr kumimoji="0" lang="en-US" sz="2800" b="0" i="0" u="none" strike="noStrike" cap="none" normalizeH="0" baseline="0" dirty="0" smtClean="0">
              <a:ln>
                <a:noFill/>
              </a:ln>
              <a:solidFill>
                <a:schemeClr val="tx1"/>
              </a:solidFill>
              <a:effectLst/>
            </a:endParaRP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2/4 of 11-15-0943 by Tim Godfrey, EPRI</a:t>
            </a:r>
          </a:p>
        </p:txBody>
      </p:sp>
      <p:sp>
        <p:nvSpPr>
          <p:cNvPr id="13"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68662977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2075" tIns="46038" rIns="92075" bIns="46038" numCol="1" anchor="ctr" anchorCtr="0" compatLnSpc="1">
            <a:prstTxWarp prst="textNoShape">
              <a:avLst/>
            </a:prstTxWarp>
          </a:bodyPr>
          <a:lstStyle/>
          <a:p>
            <a:r>
              <a:rPr lang="en-US" dirty="0">
                <a:solidFill>
                  <a:srgbClr val="0070C0"/>
                </a:solidFill>
              </a:rPr>
              <a:t>802.24 TAG – July 2015</a:t>
            </a:r>
          </a:p>
        </p:txBody>
      </p:sp>
      <p:sp>
        <p:nvSpPr>
          <p:cNvPr id="3" name="Content Placeholder 2"/>
          <p:cNvSpPr>
            <a:spLocks noGrp="1"/>
          </p:cNvSpPr>
          <p:nvPr>
            <p:ph idx="1"/>
          </p:nvPr>
        </p:nvSpPr>
        <p:spPr>
          <a:xfrm>
            <a:off x="685800" y="1752600"/>
            <a:ext cx="7772400" cy="4628728"/>
          </a:xfrm>
        </p:spPr>
        <p:txBody>
          <a:bodyPr>
            <a:normAutofit fontScale="92500" lnSpcReduction="10000"/>
          </a:bodyPr>
          <a:lstStyle/>
          <a:p>
            <a:r>
              <a:rPr lang="en-US" dirty="0"/>
              <a:t>Agenda: 		</a:t>
            </a:r>
            <a:r>
              <a:rPr lang="en-US" dirty="0" smtClean="0"/>
              <a:t>	</a:t>
            </a:r>
            <a:r>
              <a:rPr lang="en-US" dirty="0"/>
              <a:t>	</a:t>
            </a:r>
            <a:r>
              <a:rPr lang="en-US" dirty="0" smtClean="0">
                <a:solidFill>
                  <a:srgbClr val="002060"/>
                </a:solidFill>
                <a:hlinkClick r:id="rId3"/>
              </a:rPr>
              <a:t>24-15-0019r2</a:t>
            </a:r>
            <a:endParaRPr lang="en-US" dirty="0">
              <a:solidFill>
                <a:srgbClr val="002060"/>
              </a:solidFill>
            </a:endParaRPr>
          </a:p>
          <a:p>
            <a:r>
              <a:rPr lang="en-US" dirty="0"/>
              <a:t>Closing Report </a:t>
            </a:r>
            <a:r>
              <a:rPr lang="en-US" dirty="0" smtClean="0"/>
              <a:t>			</a:t>
            </a:r>
            <a:r>
              <a:rPr lang="en-US" dirty="0" smtClean="0">
                <a:hlinkClick r:id="rId4"/>
              </a:rPr>
              <a:t>24-15-0021r0</a:t>
            </a:r>
            <a:endParaRPr lang="en-US" dirty="0"/>
          </a:p>
          <a:p>
            <a:endParaRPr lang="en-US" dirty="0" smtClean="0"/>
          </a:p>
          <a:p>
            <a:r>
              <a:rPr lang="en-US" dirty="0" smtClean="0"/>
              <a:t>Meetings </a:t>
            </a:r>
            <a:r>
              <a:rPr lang="en-US" dirty="0"/>
              <a:t>for the Week</a:t>
            </a:r>
          </a:p>
          <a:p>
            <a:pPr lvl="1"/>
            <a:r>
              <a:rPr lang="en-US" dirty="0"/>
              <a:t>Monday </a:t>
            </a:r>
            <a:r>
              <a:rPr lang="en-US" dirty="0" smtClean="0"/>
              <a:t>PM2</a:t>
            </a:r>
            <a:r>
              <a:rPr lang="en-US" dirty="0"/>
              <a:t>	</a:t>
            </a:r>
            <a:r>
              <a:rPr lang="en-US" dirty="0" smtClean="0"/>
              <a:t>		TAG </a:t>
            </a:r>
            <a:r>
              <a:rPr lang="en-US" dirty="0"/>
              <a:t>and 802.24.1</a:t>
            </a:r>
          </a:p>
          <a:p>
            <a:pPr lvl="1"/>
            <a:r>
              <a:rPr lang="en-US" dirty="0"/>
              <a:t>Tuesday PM2	</a:t>
            </a:r>
            <a:r>
              <a:rPr lang="en-US" dirty="0" smtClean="0"/>
              <a:t>		802.24.2</a:t>
            </a:r>
            <a:endParaRPr lang="en-US" dirty="0"/>
          </a:p>
          <a:p>
            <a:pPr lvl="1"/>
            <a:r>
              <a:rPr lang="en-US" dirty="0"/>
              <a:t>Wednesday PM2	</a:t>
            </a:r>
            <a:r>
              <a:rPr lang="en-US" dirty="0" smtClean="0"/>
              <a:t>		802.24.1 </a:t>
            </a:r>
            <a:r>
              <a:rPr lang="en-US" dirty="0"/>
              <a:t>and TAG</a:t>
            </a:r>
          </a:p>
          <a:p>
            <a:endParaRPr lang="en-US" dirty="0" smtClean="0"/>
          </a:p>
          <a:p>
            <a:r>
              <a:rPr lang="en-US" dirty="0" smtClean="0"/>
              <a:t>802.24 TAG Items</a:t>
            </a:r>
          </a:p>
          <a:p>
            <a:pPr lvl="1"/>
            <a:r>
              <a:rPr lang="en-US" dirty="0" smtClean="0"/>
              <a:t>Vice Chair Election		Ben Rolfe</a:t>
            </a:r>
          </a:p>
          <a:p>
            <a:pPr lvl="1"/>
            <a:r>
              <a:rPr lang="en-US" dirty="0"/>
              <a:t>Continued discussion 802 Student Paper contest</a:t>
            </a:r>
          </a:p>
          <a:p>
            <a:pPr lvl="2"/>
            <a:r>
              <a:rPr lang="en-US" dirty="0"/>
              <a:t>Propose to EC, plan to announce at September interim.</a:t>
            </a:r>
          </a:p>
          <a:p>
            <a:pPr marL="457200" lvl="1" indent="0">
              <a:buNone/>
            </a:pPr>
            <a:r>
              <a:rPr lang="en-US" dirty="0" smtClean="0"/>
              <a:t>		</a:t>
            </a:r>
          </a:p>
        </p:txBody>
      </p:sp>
      <p:sp>
        <p:nvSpPr>
          <p:cNvPr id="5" name="Footer Placeholder 4"/>
          <p:cNvSpPr>
            <a:spLocks noGrp="1"/>
          </p:cNvSpPr>
          <p:nvPr>
            <p:ph type="ftr" sz="quarter" idx="11"/>
          </p:nvPr>
        </p:nvSpPr>
        <p:spPr/>
        <p:txBody>
          <a:bodyPr/>
          <a:lstStyle/>
          <a:p>
            <a:r>
              <a:rPr lang="en-US" altLang="en-US" smtClean="0"/>
              <a:t>Adrian Stephens, Intel</a:t>
            </a:r>
            <a:endParaRPr lang="en-US" altLang="en-US" dirty="0"/>
          </a:p>
        </p:txBody>
      </p:sp>
      <p:sp>
        <p:nvSpPr>
          <p:cNvPr id="6" name="Slide Number Placeholder 5"/>
          <p:cNvSpPr>
            <a:spLocks noGrp="1"/>
          </p:cNvSpPr>
          <p:nvPr>
            <p:ph type="sldNum" sz="quarter" idx="12"/>
          </p:nvPr>
        </p:nvSpPr>
        <p:spPr/>
        <p:txBody>
          <a:bodyPr/>
          <a:lstStyle/>
          <a:p>
            <a:r>
              <a:rPr lang="en-US" altLang="en-US" smtClean="0"/>
              <a:t>Slide </a:t>
            </a:r>
            <a:fld id="{D2793805-6678-4F90-9549-7863581D2258}" type="slidenum">
              <a:rPr lang="en-US" altLang="en-US" smtClean="0"/>
              <a:pPr/>
              <a:t>138</a:t>
            </a:fld>
            <a:endParaRPr lang="en-US" altLang="en-US"/>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11-15-0943 by Tim Godfrey, EPRI</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207003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7808"/>
            <a:ext cx="7772400" cy="510952"/>
          </a:xfrm>
        </p:spPr>
        <p:txBody>
          <a:bodyPr/>
          <a:lstStyle/>
          <a:p>
            <a:r>
              <a:rPr lang="en-US" dirty="0">
                <a:solidFill>
                  <a:srgbClr val="0070C0"/>
                </a:solidFill>
              </a:rPr>
              <a:t>802.24 </a:t>
            </a:r>
            <a:r>
              <a:rPr lang="en-US" dirty="0" smtClean="0">
                <a:solidFill>
                  <a:srgbClr val="0070C0"/>
                </a:solidFill>
              </a:rPr>
              <a:t>Task Groups – </a:t>
            </a:r>
            <a:r>
              <a:rPr lang="en-US" dirty="0">
                <a:solidFill>
                  <a:srgbClr val="0070C0"/>
                </a:solidFill>
              </a:rPr>
              <a:t>July 2015</a:t>
            </a:r>
          </a:p>
        </p:txBody>
      </p:sp>
      <p:sp>
        <p:nvSpPr>
          <p:cNvPr id="3" name="Content Placeholder 2"/>
          <p:cNvSpPr>
            <a:spLocks noGrp="1"/>
          </p:cNvSpPr>
          <p:nvPr>
            <p:ph idx="1"/>
          </p:nvPr>
        </p:nvSpPr>
        <p:spPr>
          <a:xfrm>
            <a:off x="685800" y="1484784"/>
            <a:ext cx="7772400" cy="4968552"/>
          </a:xfrm>
        </p:spPr>
        <p:txBody>
          <a:bodyPr>
            <a:normAutofit fontScale="92500" lnSpcReduction="20000"/>
          </a:bodyPr>
          <a:lstStyle/>
          <a:p>
            <a:pPr>
              <a:spcBef>
                <a:spcPts val="1200"/>
              </a:spcBef>
            </a:pPr>
            <a:r>
              <a:rPr lang="en-US" dirty="0" smtClean="0"/>
              <a:t>24.1 </a:t>
            </a:r>
            <a:r>
              <a:rPr lang="en-US" dirty="0"/>
              <a:t>Smart Grid TG: </a:t>
            </a:r>
            <a:endParaRPr lang="en-US" dirty="0" smtClean="0"/>
          </a:p>
          <a:p>
            <a:pPr lvl="1">
              <a:spcBef>
                <a:spcPts val="1200"/>
              </a:spcBef>
            </a:pPr>
            <a:r>
              <a:rPr lang="en-US" dirty="0" smtClean="0"/>
              <a:t>White paper development on Sub 1GHz wireless</a:t>
            </a:r>
            <a:endParaRPr lang="en-US" dirty="0"/>
          </a:p>
          <a:p>
            <a:pPr lvl="2"/>
            <a:r>
              <a:rPr lang="en-US" dirty="0" smtClean="0"/>
              <a:t>Document outline </a:t>
            </a:r>
            <a:r>
              <a:rPr lang="en-US" dirty="0"/>
              <a:t>updated to : </a:t>
            </a:r>
            <a:r>
              <a:rPr lang="en-US" dirty="0">
                <a:hlinkClick r:id="rId3"/>
              </a:rPr>
              <a:t>24-15-0009r2</a:t>
            </a:r>
            <a:endParaRPr lang="en-US" dirty="0"/>
          </a:p>
          <a:p>
            <a:pPr lvl="1">
              <a:spcBef>
                <a:spcPts val="1200"/>
              </a:spcBef>
            </a:pPr>
            <a:r>
              <a:rPr lang="en-US" dirty="0" smtClean="0"/>
              <a:t>Companion presentation for the 802 Smart Grid white paper. </a:t>
            </a:r>
          </a:p>
          <a:p>
            <a:pPr lvl="2">
              <a:spcBef>
                <a:spcPts val="1200"/>
              </a:spcBef>
            </a:pPr>
            <a:r>
              <a:rPr lang="en-US" dirty="0" smtClean="0"/>
              <a:t>Latest draft presentation is </a:t>
            </a:r>
            <a:r>
              <a:rPr lang="en-US" dirty="0" smtClean="0">
                <a:hlinkClick r:id="rId4"/>
              </a:rPr>
              <a:t>24-14-0035r7</a:t>
            </a:r>
            <a:endParaRPr lang="en-US" dirty="0" smtClean="0"/>
          </a:p>
          <a:p>
            <a:pPr lvl="1">
              <a:spcBef>
                <a:spcPts val="1200"/>
              </a:spcBef>
            </a:pPr>
            <a:r>
              <a:rPr lang="en-US" dirty="0"/>
              <a:t>ITU-R WP 1A Q236/1 report on Smart </a:t>
            </a:r>
            <a:r>
              <a:rPr lang="en-US" dirty="0" smtClean="0"/>
              <a:t>Grid - open for comment</a:t>
            </a:r>
          </a:p>
          <a:p>
            <a:pPr lvl="2">
              <a:spcBef>
                <a:spcPts val="1200"/>
              </a:spcBef>
            </a:pPr>
            <a:r>
              <a:rPr lang="en-US" dirty="0"/>
              <a:t>802.24 </a:t>
            </a:r>
            <a:r>
              <a:rPr lang="en-US" dirty="0" smtClean="0"/>
              <a:t>will provide comments </a:t>
            </a:r>
            <a:r>
              <a:rPr lang="en-US" dirty="0"/>
              <a:t>as edits, to be completed at or before the March 2016 </a:t>
            </a:r>
            <a:r>
              <a:rPr lang="en-US" dirty="0" smtClean="0"/>
              <a:t>Plenary</a:t>
            </a:r>
          </a:p>
          <a:p>
            <a:pPr>
              <a:spcBef>
                <a:spcPts val="1200"/>
              </a:spcBef>
            </a:pPr>
            <a:r>
              <a:rPr lang="en-US" dirty="0" smtClean="0"/>
              <a:t>24.2 IoT TG</a:t>
            </a:r>
          </a:p>
          <a:p>
            <a:pPr lvl="1">
              <a:spcBef>
                <a:spcPts val="1200"/>
              </a:spcBef>
            </a:pPr>
            <a:r>
              <a:rPr lang="en-US" dirty="0" smtClean="0"/>
              <a:t>Discussion on IoT White </a:t>
            </a:r>
            <a:r>
              <a:rPr lang="en-US" dirty="0"/>
              <a:t>Paper </a:t>
            </a:r>
            <a:r>
              <a:rPr lang="en-US" dirty="0" smtClean="0"/>
              <a:t>Development </a:t>
            </a:r>
          </a:p>
          <a:p>
            <a:pPr lvl="2">
              <a:spcBef>
                <a:spcPts val="1200"/>
              </a:spcBef>
            </a:pPr>
            <a:r>
              <a:rPr lang="en-US" dirty="0" smtClean="0"/>
              <a:t>First topic on IoT for Data Centers, discussion on possible topic on sensors</a:t>
            </a:r>
          </a:p>
          <a:p>
            <a:pPr lvl="1">
              <a:spcBef>
                <a:spcPts val="1200"/>
              </a:spcBef>
            </a:pPr>
            <a:r>
              <a:rPr lang="en-US" dirty="0" smtClean="0"/>
              <a:t>P2413 IoT Architecture WG Liaison update</a:t>
            </a:r>
          </a:p>
          <a:p>
            <a:pPr lvl="1">
              <a:spcBef>
                <a:spcPts val="1200"/>
              </a:spcBef>
            </a:pPr>
            <a:r>
              <a:rPr lang="en-US" dirty="0" smtClean="0"/>
              <a:t>IoT Liaison planning: </a:t>
            </a:r>
            <a:r>
              <a:rPr lang="en-US" dirty="0">
                <a:hlinkClick r:id="rId5"/>
              </a:rPr>
              <a:t>Liaison Report </a:t>
            </a:r>
            <a:r>
              <a:rPr lang="en-US" dirty="0" smtClean="0"/>
              <a:t>Framework</a:t>
            </a:r>
            <a:endParaRPr lang="en-US" dirty="0"/>
          </a:p>
          <a:p>
            <a:pPr lvl="1">
              <a:spcBef>
                <a:spcPts val="1200"/>
              </a:spcBef>
            </a:pPr>
            <a:endParaRPr lang="en-US" dirty="0"/>
          </a:p>
        </p:txBody>
      </p:sp>
      <p:sp>
        <p:nvSpPr>
          <p:cNvPr id="5" name="Footer Placeholder 4"/>
          <p:cNvSpPr>
            <a:spLocks noGrp="1"/>
          </p:cNvSpPr>
          <p:nvPr>
            <p:ph type="ftr" sz="quarter" idx="11"/>
          </p:nvPr>
        </p:nvSpPr>
        <p:spPr/>
        <p:txBody>
          <a:bodyPr/>
          <a:lstStyle/>
          <a:p>
            <a:pPr>
              <a:defRPr/>
            </a:pPr>
            <a:r>
              <a:rPr lang="en-GB" smtClean="0"/>
              <a:t>Adrian Stephens, Intel</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139</a:t>
            </a:fld>
            <a:endParaRPr lang="en-GB"/>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11-15-0943 by Tim Godfrey, EPRI</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308221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MIB style, Visio and Frame practices</a:t>
            </a:r>
            <a:br>
              <a:rPr lang="en-US" smtClean="0"/>
            </a:br>
            <a:endParaRPr lang="en-US" smtClean="0"/>
          </a:p>
        </p:txBody>
      </p:sp>
      <p:sp>
        <p:nvSpPr>
          <p:cNvPr id="32771" name="Content Placeholder 2"/>
          <p:cNvSpPr>
            <a:spLocks noGrp="1"/>
          </p:cNvSpPr>
          <p:nvPr>
            <p:ph idx="1"/>
          </p:nvPr>
        </p:nvSpPr>
        <p:spPr>
          <a:xfrm>
            <a:off x="685800" y="1981200"/>
            <a:ext cx="7772400" cy="4495800"/>
          </a:xfrm>
        </p:spPr>
        <p:txBody>
          <a:bodyPr/>
          <a:lstStyle/>
          <a:p>
            <a:r>
              <a:rPr lang="en-GB" sz="2000" dirty="0" smtClean="0"/>
              <a:t>I’m going to suggest going forward we use a single style with appropriately set tabs,  and use leading</a:t>
            </a:r>
            <a:r>
              <a:rPr lang="en-US" sz="2000" dirty="0" smtClean="0"/>
              <a:t> </a:t>
            </a:r>
            <a:r>
              <a:rPr lang="en-GB" sz="2000" dirty="0" smtClean="0"/>
              <a:t>Tabs to distinguish the syntax and description parts. (Adrian Stephens Feb 9, 2010)</a:t>
            </a:r>
          </a:p>
          <a:p>
            <a:r>
              <a:rPr lang="en-GB" sz="2000" dirty="0" smtClean="0"/>
              <a:t>Figure in an anchored frame within a table, and use a table caption as a figure caption</a:t>
            </a:r>
          </a:p>
          <a:p>
            <a:r>
              <a:rPr lang="en-GB" sz="2000" dirty="0" smtClean="0"/>
              <a:t> Keep embedded figures using </a:t>
            </a:r>
            <a:r>
              <a:rPr lang="en-GB" sz="2000" dirty="0" err="1" smtClean="0"/>
              <a:t>visio</a:t>
            </a:r>
            <a:r>
              <a:rPr lang="en-GB" sz="2000" dirty="0" smtClean="0"/>
              <a:t> as long as possible</a:t>
            </a:r>
            <a:endParaRPr lang="en-US" sz="2000" dirty="0" smtClean="0"/>
          </a:p>
          <a:p>
            <a:pPr lvl="1"/>
            <a:r>
              <a:rPr lang="en-GB" sz="1800" dirty="0" smtClean="0"/>
              <a:t>Near the end of sponsor ballot,  turn these all into .</a:t>
            </a:r>
            <a:r>
              <a:rPr lang="en-GB" sz="1800" dirty="0" err="1" smtClean="0"/>
              <a:t>wmf</a:t>
            </a:r>
            <a:r>
              <a:rPr lang="en-GB" sz="1800" dirty="0" smtClean="0"/>
              <a:t> (windows meta file) format files (you can do this from </a:t>
            </a:r>
            <a:r>
              <a:rPr lang="en-GB" sz="1800" dirty="0" err="1" smtClean="0"/>
              <a:t>visio</a:t>
            </a:r>
            <a:r>
              <a:rPr lang="en-GB" sz="1800" dirty="0" smtClean="0"/>
              <a:t> using “save as”).   Keep separate files for the .</a:t>
            </a:r>
            <a:r>
              <a:rPr lang="en-GB" sz="1800" dirty="0" err="1" smtClean="0"/>
              <a:t>vsd</a:t>
            </a:r>
            <a:r>
              <a:rPr lang="en-GB" sz="1800" dirty="0" smtClean="0"/>
              <a:t> source and the .</a:t>
            </a:r>
            <a:r>
              <a:rPr lang="en-GB" sz="1800" dirty="0" err="1" smtClean="0"/>
              <a:t>wmf</a:t>
            </a:r>
            <a:r>
              <a:rPr lang="en-GB" sz="1800" dirty="0" smtClean="0"/>
              <a:t> file that is linked to from frame. There is likelihood we should use .</a:t>
            </a:r>
            <a:r>
              <a:rPr lang="en-GB" sz="1800" dirty="0" err="1" smtClean="0"/>
              <a:t>emf</a:t>
            </a:r>
            <a:endParaRPr lang="en-GB" sz="1800" dirty="0" smtClean="0"/>
          </a:p>
          <a:p>
            <a:r>
              <a:rPr lang="en-GB" sz="2000" dirty="0" smtClean="0"/>
              <a:t>Frame templates for </a:t>
            </a:r>
            <a:r>
              <a:rPr lang="en-GB" sz="2000" dirty="0" err="1" smtClean="0"/>
              <a:t>11aa</a:t>
            </a:r>
            <a:r>
              <a:rPr lang="en-GB" sz="2000" dirty="0" smtClean="0"/>
              <a:t>, </a:t>
            </a:r>
            <a:r>
              <a:rPr lang="en-GB" sz="2000" dirty="0" err="1" smtClean="0"/>
              <a:t>11ac</a:t>
            </a:r>
            <a:r>
              <a:rPr lang="en-GB" sz="2000" dirty="0" smtClean="0"/>
              <a:t>, </a:t>
            </a:r>
            <a:r>
              <a:rPr lang="en-GB" sz="2000" dirty="0" err="1" smtClean="0"/>
              <a:t>11af</a:t>
            </a:r>
            <a:r>
              <a:rPr lang="en-GB" sz="2000" dirty="0" smtClean="0"/>
              <a:t> </a:t>
            </a:r>
          </a:p>
          <a:p>
            <a:r>
              <a:rPr lang="en-GB" sz="2000" dirty="0" smtClean="0"/>
              <a:t>Text version of MIB is available (2012, ae2012, aa2012, ad2012, acD5.0, afD5.0. mcD3.0)</a:t>
            </a:r>
            <a:endParaRPr lang="en-US" sz="2000" dirty="0" smtClean="0"/>
          </a:p>
          <a:p>
            <a:endParaRPr lang="en-US" dirty="0" smtClean="0"/>
          </a:p>
        </p:txBody>
      </p:sp>
      <p:sp>
        <p:nvSpPr>
          <p:cNvPr id="32773" name="Footer Placeholder 4"/>
          <p:cNvSpPr>
            <a:spLocks noGrp="1"/>
          </p:cNvSpPr>
          <p:nvPr>
            <p:ph type="ftr" sz="quarter" idx="11"/>
          </p:nvPr>
        </p:nvSpPr>
        <p:spPr>
          <a:noFill/>
        </p:spPr>
        <p:txBody>
          <a:bodyPr/>
          <a:lstStyle/>
          <a:p>
            <a:r>
              <a:rPr lang="en-US" smtClean="0"/>
              <a:t>Adrian Stephens, Intel</a:t>
            </a:r>
          </a:p>
        </p:txBody>
      </p:sp>
      <p:sp>
        <p:nvSpPr>
          <p:cNvPr id="32774" name="Slide Number Placeholder 5"/>
          <p:cNvSpPr>
            <a:spLocks noGrp="1"/>
          </p:cNvSpPr>
          <p:nvPr>
            <p:ph type="sldNum" sz="quarter" idx="12"/>
          </p:nvPr>
        </p:nvSpPr>
        <p:spPr>
          <a:noFill/>
        </p:spPr>
        <p:txBody>
          <a:bodyPr/>
          <a:lstStyle/>
          <a:p>
            <a:r>
              <a:rPr lang="en-US" smtClean="0"/>
              <a:t>Slide </a:t>
            </a:r>
            <a:fld id="{B6A5EF2C-B352-4DCD-8AF4-06278E96712B}" type="slidenum">
              <a:rPr lang="en-US" smtClean="0"/>
              <a:pPr/>
              <a:t>14</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6/6 of 11-15-0825 by Peter Ecclesine (Cisco Systems)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28223748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140</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802.1 </a:t>
            </a:r>
            <a:r>
              <a:rPr lang="en-US" dirty="0" err="1"/>
              <a:t>OmniRAN</a:t>
            </a:r>
            <a:r>
              <a:rPr lang="en-US" dirty="0"/>
              <a:t> </a:t>
            </a:r>
            <a:r>
              <a:rPr lang="en-US" dirty="0" smtClean="0"/>
              <a:t>TG Status </a:t>
            </a:r>
            <a:r>
              <a:rPr lang="en-US" dirty="0"/>
              <a:t>Report</a:t>
            </a:r>
            <a:br>
              <a:rPr lang="en-US" dirty="0"/>
            </a:br>
            <a:r>
              <a:rPr lang="en-US" dirty="0"/>
              <a:t>to IEEE 802 WGs</a:t>
            </a:r>
            <a:endParaRPr lang="en-GB" dirty="0"/>
          </a:p>
        </p:txBody>
      </p:sp>
      <p:sp>
        <p:nvSpPr>
          <p:cNvPr id="3074" name="Rectangle 2"/>
          <p:cNvSpPr>
            <a:spLocks noGrp="1" noChangeArrowheads="1"/>
          </p:cNvSpPr>
          <p:nvPr>
            <p:ph type="body" idx="1"/>
          </p:nvPr>
        </p:nvSpPr>
        <p:spPr>
          <a:xfrm>
            <a:off x="685800" y="227687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2015-07-16</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116451077"/>
              </p:ext>
            </p:extLst>
          </p:nvPr>
        </p:nvGraphicFramePr>
        <p:xfrm>
          <a:off x="508000" y="3616722"/>
          <a:ext cx="8156575" cy="1327150"/>
        </p:xfrm>
        <a:graphic>
          <a:graphicData uri="http://schemas.openxmlformats.org/presentationml/2006/ole">
            <mc:AlternateContent xmlns:mc="http://schemas.openxmlformats.org/markup-compatibility/2006">
              <mc:Choice xmlns:v="urn:schemas-microsoft-com:vml" Requires="v">
                <p:oleObj spid="_x0000_s21511" name="Document" r:id="rId5" imgW="8255000" imgH="1346200" progId="Word.Document.8">
                  <p:embed/>
                </p:oleObj>
              </mc:Choice>
              <mc:Fallback>
                <p:oleObj name="Document" r:id="rId5" imgW="8255000" imgH="1346200" progId="Word.Document.8">
                  <p:embed/>
                  <p:pic>
                    <p:nvPicPr>
                      <p:cNvPr id="0" name=""/>
                      <p:cNvPicPr>
                        <a:picLocks noChangeAspect="1" noChangeArrowheads="1"/>
                      </p:cNvPicPr>
                      <p:nvPr/>
                    </p:nvPicPr>
                    <p:blipFill>
                      <a:blip r:embed="rId6"/>
                      <a:srcRect/>
                      <a:stretch>
                        <a:fillRect/>
                      </a:stretch>
                    </p:blipFill>
                    <p:spPr bwMode="auto">
                      <a:xfrm>
                        <a:off x="508000" y="3616722"/>
                        <a:ext cx="8156575" cy="13271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269279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11-15-0955 by Max Riegel, Nokia Networks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40512080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 802.1 OmniRAN TG Resources</a:t>
            </a:r>
          </a:p>
        </p:txBody>
      </p:sp>
      <p:sp>
        <p:nvSpPr>
          <p:cNvPr id="3" name="Content Placeholder 2"/>
          <p:cNvSpPr>
            <a:spLocks noGrp="1"/>
          </p:cNvSpPr>
          <p:nvPr>
            <p:ph idx="1"/>
          </p:nvPr>
        </p:nvSpPr>
        <p:spPr/>
        <p:txBody>
          <a:bodyPr>
            <a:normAutofit lnSpcReduction="10000"/>
          </a:bodyPr>
          <a:lstStyle/>
          <a:p>
            <a:r>
              <a:rPr lang="en-US" dirty="0" err="1"/>
              <a:t>OmniRAN</a:t>
            </a:r>
            <a:r>
              <a:rPr lang="en-US" dirty="0"/>
              <a:t> TG maintains a Wiki page on mentor to reflect its status and achievements</a:t>
            </a:r>
          </a:p>
          <a:p>
            <a:pPr lvl="1"/>
            <a:r>
              <a:rPr lang="en-US" dirty="0">
                <a:hlinkClick r:id="rId3"/>
              </a:rPr>
              <a:t>https://mentor.ieee.org/omniran/bp/</a:t>
            </a:r>
            <a:r>
              <a:rPr lang="en-US" dirty="0" smtClean="0">
                <a:hlinkClick r:id="rId3"/>
              </a:rPr>
              <a:t>StartPage</a:t>
            </a:r>
            <a:endParaRPr lang="en-US" dirty="0" smtClean="0"/>
          </a:p>
          <a:p>
            <a:pPr lvl="1"/>
            <a:r>
              <a:rPr lang="en-US" dirty="0" smtClean="0"/>
              <a:t>Also </a:t>
            </a:r>
            <a:r>
              <a:rPr lang="en-US" dirty="0"/>
              <a:t>showing meeting announcements and conference call dial-in information</a:t>
            </a:r>
          </a:p>
          <a:p>
            <a:r>
              <a:rPr lang="en-US" dirty="0" err="1"/>
              <a:t>OmniRAN</a:t>
            </a:r>
            <a:r>
              <a:rPr lang="en-US" dirty="0"/>
              <a:t> </a:t>
            </a:r>
            <a:r>
              <a:rPr lang="en-US" dirty="0" err="1"/>
              <a:t>filespace</a:t>
            </a:r>
            <a:r>
              <a:rPr lang="en-US" dirty="0"/>
              <a:t> on mentor is used for contributions and meeting documents</a:t>
            </a:r>
          </a:p>
          <a:p>
            <a:pPr lvl="1"/>
            <a:r>
              <a:rPr lang="en-US" dirty="0">
                <a:hlinkClick r:id="rId4"/>
              </a:rPr>
              <a:t>https://mentor.ieee.org/omniran/documents</a:t>
            </a:r>
            <a:endParaRPr lang="en-US" dirty="0"/>
          </a:p>
          <a:p>
            <a:r>
              <a:rPr lang="en-US" dirty="0"/>
              <a:t>FYI: </a:t>
            </a:r>
            <a:r>
              <a:rPr lang="en-US" dirty="0" err="1"/>
              <a:t>OmniRAN</a:t>
            </a:r>
            <a:r>
              <a:rPr lang="en-US" dirty="0"/>
              <a:t> P802.1 PAR</a:t>
            </a:r>
          </a:p>
          <a:p>
            <a:pPr lvl="1"/>
            <a:r>
              <a:rPr lang="en-US" dirty="0">
                <a:hlinkClick r:id="rId5"/>
              </a:rPr>
              <a:t>https://development.standards.ieee.org/get-file/P802.1CF.pdf?t=81644900003</a:t>
            </a:r>
            <a:endParaRPr lang="en-US"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141</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11-15-0955 by Max Riegel, Nokia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28699632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2015 Achievements</a:t>
            </a:r>
            <a:endParaRPr lang="en-US" dirty="0"/>
          </a:p>
        </p:txBody>
      </p:sp>
      <p:sp>
        <p:nvSpPr>
          <p:cNvPr id="3" name="Content Placeholder 2"/>
          <p:cNvSpPr>
            <a:spLocks noGrp="1"/>
          </p:cNvSpPr>
          <p:nvPr>
            <p:ph idx="1"/>
          </p:nvPr>
        </p:nvSpPr>
        <p:spPr/>
        <p:txBody>
          <a:bodyPr>
            <a:normAutofit lnSpcReduction="10000"/>
          </a:bodyPr>
          <a:lstStyle/>
          <a:p>
            <a:pPr marL="400050">
              <a:buFont typeface="Arial"/>
              <a:buChar char="•"/>
            </a:pPr>
            <a:r>
              <a:rPr lang="en-US" dirty="0" smtClean="0"/>
              <a:t>Editorial review of initial draft document for P802.1CF</a:t>
            </a:r>
          </a:p>
          <a:p>
            <a:pPr marL="800100" lvl="1">
              <a:buFont typeface="Arial"/>
              <a:buChar char="•"/>
            </a:pPr>
            <a:r>
              <a:rPr lang="en-US" dirty="0"/>
              <a:t>Text available on Network Reference Model, Network Discovery and Selection, and SDN </a:t>
            </a:r>
            <a:r>
              <a:rPr lang="en-US" dirty="0" smtClean="0"/>
              <a:t>Abstraction</a:t>
            </a:r>
          </a:p>
          <a:p>
            <a:pPr marL="1200150" lvl="2" indent="-285750">
              <a:buFont typeface="Arial"/>
              <a:buChar char="•"/>
            </a:pPr>
            <a:r>
              <a:rPr lang="en-US" dirty="0" smtClean="0"/>
              <a:t>Lots of editorial </a:t>
            </a:r>
            <a:r>
              <a:rPr lang="en-US" dirty="0" err="1" smtClean="0"/>
              <a:t>clean-up</a:t>
            </a:r>
            <a:r>
              <a:rPr lang="en-US" dirty="0" smtClean="0"/>
              <a:t> and clarifications due to differences among the individual contributors</a:t>
            </a:r>
          </a:p>
          <a:p>
            <a:pPr marL="800100" lvl="1">
              <a:buFont typeface="Arial"/>
              <a:buChar char="•"/>
            </a:pPr>
            <a:r>
              <a:rPr lang="en-US" dirty="0"/>
              <a:t>Decision </a:t>
            </a:r>
            <a:r>
              <a:rPr lang="en-US" dirty="0" smtClean="0"/>
              <a:t>to create new </a:t>
            </a:r>
            <a:r>
              <a:rPr lang="en-US" dirty="0"/>
              <a:t>revision of draft text for further </a:t>
            </a:r>
            <a:r>
              <a:rPr lang="en-US" dirty="0" err="1"/>
              <a:t>clean-up</a:t>
            </a:r>
            <a:r>
              <a:rPr lang="en-US" dirty="0"/>
              <a:t> at the next </a:t>
            </a:r>
            <a:r>
              <a:rPr lang="en-US" dirty="0" smtClean="0"/>
              <a:t>meeting</a:t>
            </a:r>
            <a:endParaRPr lang="en-US" dirty="0"/>
          </a:p>
          <a:p>
            <a:pPr marL="400050">
              <a:buFont typeface="Arial"/>
              <a:buChar char="•"/>
            </a:pPr>
            <a:r>
              <a:rPr lang="en-US" dirty="0" smtClean="0"/>
              <a:t>Review of conceptual changes to the Network Reference Model</a:t>
            </a:r>
          </a:p>
          <a:p>
            <a:pPr marL="400050">
              <a:buFont typeface="Arial"/>
              <a:buChar char="•"/>
            </a:pPr>
            <a:r>
              <a:rPr lang="en-US" dirty="0" smtClean="0"/>
              <a:t>Text </a:t>
            </a:r>
            <a:r>
              <a:rPr lang="en-US" dirty="0"/>
              <a:t>for Dynamic Spectrum </a:t>
            </a:r>
            <a:r>
              <a:rPr lang="en-US" dirty="0" smtClean="0"/>
              <a:t>Management reviewed and accepted for insertion into draft</a:t>
            </a:r>
            <a:endParaRPr lang="en-US"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142</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11-15-0955 by Max Riegel, Nokia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94997686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July 2015 </a:t>
            </a:r>
            <a:r>
              <a:rPr lang="en-US" dirty="0" smtClean="0"/>
              <a:t>Achievements, cont.</a:t>
            </a:r>
            <a:endParaRPr lang="en-US" dirty="0"/>
          </a:p>
        </p:txBody>
      </p:sp>
      <p:sp>
        <p:nvSpPr>
          <p:cNvPr id="3" name="Content Placeholder 2"/>
          <p:cNvSpPr>
            <a:spLocks noGrp="1"/>
          </p:cNvSpPr>
          <p:nvPr>
            <p:ph idx="1"/>
          </p:nvPr>
        </p:nvSpPr>
        <p:spPr/>
        <p:txBody>
          <a:bodyPr/>
          <a:lstStyle/>
          <a:p>
            <a:pPr marL="400050">
              <a:buFont typeface="Arial"/>
              <a:buChar char="•"/>
            </a:pPr>
            <a:r>
              <a:rPr lang="en-US" dirty="0"/>
              <a:t>Participation in tutorial on </a:t>
            </a:r>
            <a:r>
              <a:rPr lang="en-US" dirty="0" smtClean="0"/>
              <a:t>‘802.11 </a:t>
            </a:r>
            <a:r>
              <a:rPr lang="en-US" dirty="0"/>
              <a:t>as component’</a:t>
            </a:r>
          </a:p>
          <a:p>
            <a:pPr marL="800100" lvl="1">
              <a:buFont typeface="Arial"/>
              <a:buChar char="•"/>
            </a:pPr>
            <a:r>
              <a:rPr lang="en-US" dirty="0"/>
              <a:t>Relation of P802.1CF for definition of an open management interface for IEEE 802.11</a:t>
            </a:r>
          </a:p>
          <a:p>
            <a:pPr marL="800100" lvl="1">
              <a:buFont typeface="Arial"/>
              <a:buChar char="•"/>
            </a:pPr>
            <a:r>
              <a:rPr lang="en-US" dirty="0"/>
              <a:t>Discussions and conclusion with 802.11 ARC SC to continue the considerations in next meeting</a:t>
            </a:r>
          </a:p>
          <a:p>
            <a:pPr marL="1200150" lvl="2" indent="-285750">
              <a:buFont typeface="Arial"/>
              <a:buChar char="•"/>
            </a:pPr>
            <a:r>
              <a:rPr lang="en-US" dirty="0"/>
              <a:t>Not clear yet, what kind of outcome is expected by industry</a:t>
            </a:r>
          </a:p>
          <a:p>
            <a:pPr marL="400050">
              <a:buFont typeface="Arial"/>
              <a:buChar char="•"/>
            </a:pPr>
            <a:r>
              <a:rPr lang="en-US" dirty="0"/>
              <a:t>Decision to hold </a:t>
            </a:r>
            <a:r>
              <a:rPr lang="en-US" dirty="0" err="1"/>
              <a:t>OmniRAN</a:t>
            </a:r>
            <a:r>
              <a:rPr lang="en-US" dirty="0"/>
              <a:t> interim meeting at 802 wireless interim in Bangkok on Sept 14-17</a:t>
            </a:r>
          </a:p>
          <a:p>
            <a:pPr marL="400050">
              <a:buFont typeface="Arial"/>
              <a:buChar char="•"/>
            </a:pPr>
            <a:r>
              <a:rPr lang="en-US" dirty="0"/>
              <a:t>Review of project plan</a:t>
            </a:r>
          </a:p>
          <a:p>
            <a:pPr marL="800100" lvl="1">
              <a:buFont typeface="Arial"/>
              <a:buChar char="•"/>
            </a:pPr>
            <a:r>
              <a:rPr lang="en-US" dirty="0"/>
              <a:t>Roughly on track (TG ballot Nov 2015, LB July 2016, SB Mar 2017</a:t>
            </a:r>
            <a:r>
              <a:rPr lang="en-US" dirty="0" smtClean="0"/>
              <a:t>)</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143</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11-15-0955 by Max Riegel, Nokia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60765710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forward to next session in </a:t>
            </a:r>
            <a:br>
              <a:rPr lang="en-US" dirty="0"/>
            </a:br>
            <a:r>
              <a:rPr lang="en-US" dirty="0" smtClean="0"/>
              <a:t>Bangkok, September 14-17, </a:t>
            </a:r>
            <a:r>
              <a:rPr lang="en-US" dirty="0"/>
              <a:t>2015</a:t>
            </a:r>
          </a:p>
        </p:txBody>
      </p:sp>
      <p:sp>
        <p:nvSpPr>
          <p:cNvPr id="3" name="Content Placeholder 2"/>
          <p:cNvSpPr>
            <a:spLocks noGrp="1"/>
          </p:cNvSpPr>
          <p:nvPr>
            <p:ph idx="1"/>
          </p:nvPr>
        </p:nvSpPr>
        <p:spPr/>
        <p:txBody>
          <a:bodyPr>
            <a:normAutofit/>
          </a:bodyPr>
          <a:lstStyle/>
          <a:p>
            <a:r>
              <a:rPr lang="en-US" dirty="0"/>
              <a:t>Envisioned topics</a:t>
            </a:r>
            <a:r>
              <a:rPr lang="en-US" dirty="0" smtClean="0"/>
              <a:t>:</a:t>
            </a:r>
          </a:p>
          <a:p>
            <a:pPr lvl="1"/>
            <a:r>
              <a:rPr lang="en-US" dirty="0" smtClean="0"/>
              <a:t>Progressing text of draft P802.1CF</a:t>
            </a:r>
          </a:p>
          <a:p>
            <a:pPr lvl="1"/>
            <a:r>
              <a:rPr lang="en-US" dirty="0" smtClean="0"/>
              <a:t>Review text contributions on open sections</a:t>
            </a:r>
          </a:p>
          <a:p>
            <a:pPr lvl="1"/>
            <a:r>
              <a:rPr lang="en-US" dirty="0" smtClean="0"/>
              <a:t>Proceeding discussions on 802.11 as a component</a:t>
            </a:r>
          </a:p>
          <a:p>
            <a:pPr lvl="1"/>
            <a:endParaRPr lang="en-US" dirty="0"/>
          </a:p>
          <a:p>
            <a:pPr lvl="1"/>
            <a:endParaRPr lang="en-US" dirty="0"/>
          </a:p>
          <a:p>
            <a:r>
              <a:rPr lang="en-US" dirty="0" smtClean="0"/>
              <a:t>Conference call:</a:t>
            </a:r>
            <a:endParaRPr lang="en-US" dirty="0"/>
          </a:p>
          <a:p>
            <a:pPr lvl="1"/>
            <a:r>
              <a:rPr lang="en-US" dirty="0" smtClean="0"/>
              <a:t>September 29</a:t>
            </a:r>
            <a:r>
              <a:rPr lang="en-US" baseline="30000" dirty="0" smtClean="0"/>
              <a:t>th</a:t>
            </a:r>
            <a:r>
              <a:rPr lang="en-US" dirty="0"/>
              <a:t>, 10:00 AM ET</a:t>
            </a:r>
          </a:p>
          <a:p>
            <a:pPr lvl="1"/>
            <a:r>
              <a:rPr lang="en-US" dirty="0"/>
              <a:t>Dial-in details on </a:t>
            </a:r>
            <a:r>
              <a:rPr lang="en-US" dirty="0" err="1"/>
              <a:t>OmniRAN</a:t>
            </a:r>
            <a:r>
              <a:rPr lang="en-US" dirty="0"/>
              <a:t> TG Wiki page on mentor</a:t>
            </a:r>
            <a:br>
              <a:rPr lang="en-US" dirty="0"/>
            </a:br>
            <a:r>
              <a:rPr lang="en-US" dirty="0">
                <a:hlinkClick r:id="rId3"/>
              </a:rPr>
              <a:t>https://mentor.ieee.org/omniran/bp/StartPage</a:t>
            </a:r>
            <a:endParaRPr lang="en-US" dirty="0"/>
          </a:p>
          <a:p>
            <a:endParaRPr lang="en-US"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144</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11-15-0955 by Max Riegel, Nokia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413026049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4175"/>
            <a:ext cx="7772400" cy="1470025"/>
          </a:xfrm>
        </p:spPr>
        <p:txBody>
          <a:bodyPr/>
          <a:lstStyle/>
          <a:p>
            <a:r>
              <a:rPr lang="en-US" dirty="0" smtClean="0">
                <a:latin typeface="Calibri" panose="020F0502020204030204" pitchFamily="34" charset="0"/>
              </a:rPr>
              <a:t>IEEE 802 EC Privacy Recommendation SG</a:t>
            </a:r>
            <a:br>
              <a:rPr lang="en-US" dirty="0" smtClean="0">
                <a:latin typeface="Calibri" panose="020F0502020204030204" pitchFamily="34" charset="0"/>
              </a:rPr>
            </a:br>
            <a:r>
              <a:rPr lang="en-US" dirty="0" smtClean="0">
                <a:latin typeface="Calibri" panose="020F0502020204030204" pitchFamily="34" charset="0"/>
              </a:rPr>
              <a:t>Closing Report</a:t>
            </a:r>
            <a:br>
              <a:rPr lang="en-US" dirty="0" smtClean="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US" dirty="0" smtClean="0">
                <a:latin typeface="Calibri" panose="020F0502020204030204" pitchFamily="34" charset="0"/>
              </a:rPr>
              <a:t>802 Plenary Meeting</a:t>
            </a:r>
            <a:br>
              <a:rPr lang="en-US" dirty="0" smtClean="0">
                <a:latin typeface="Calibri" panose="020F0502020204030204" pitchFamily="34" charset="0"/>
              </a:rPr>
            </a:br>
            <a:r>
              <a:rPr lang="en-US" dirty="0" smtClean="0">
                <a:latin typeface="Calibri" panose="020F0502020204030204" pitchFamily="34" charset="0"/>
              </a:rPr>
              <a:t>July 13-17, 2015</a:t>
            </a:r>
            <a:br>
              <a:rPr lang="en-US" dirty="0" smtClean="0">
                <a:latin typeface="Calibri" panose="020F0502020204030204" pitchFamily="34" charset="0"/>
              </a:rPr>
            </a:br>
            <a:endParaRPr lang="en-US" dirty="0">
              <a:latin typeface="Calibri" panose="020F0502020204030204" pitchFamily="34" charset="0"/>
            </a:endParaRPr>
          </a:p>
        </p:txBody>
      </p:sp>
      <p:sp>
        <p:nvSpPr>
          <p:cNvPr id="3" name="Subtitle 2"/>
          <p:cNvSpPr>
            <a:spLocks noGrp="1"/>
          </p:cNvSpPr>
          <p:nvPr>
            <p:ph type="subTitle" idx="1"/>
          </p:nvPr>
        </p:nvSpPr>
        <p:spPr>
          <a:xfrm>
            <a:off x="990600" y="3886200"/>
            <a:ext cx="7239000" cy="1752600"/>
          </a:xfrm>
        </p:spPr>
        <p:txBody>
          <a:bodyPr/>
          <a:lstStyle/>
          <a:p>
            <a:r>
              <a:rPr lang="en-US" sz="2800" dirty="0">
                <a:latin typeface="Calibri" panose="020F0502020204030204" pitchFamily="34" charset="0"/>
              </a:rPr>
              <a:t/>
            </a:r>
            <a:br>
              <a:rPr lang="en-US" sz="2800" dirty="0">
                <a:latin typeface="Calibri" panose="020F0502020204030204" pitchFamily="34" charset="0"/>
              </a:rPr>
            </a:br>
            <a:r>
              <a:rPr lang="en-US" sz="2800" dirty="0" smtClean="0">
                <a:latin typeface="Calibri" panose="020F0502020204030204" pitchFamily="34" charset="0"/>
              </a:rPr>
              <a:t>Juan Carlos Zuniga, InterDigital Labs</a:t>
            </a:r>
            <a:endParaRPr lang="en-US" sz="2800" dirty="0">
              <a:latin typeface="Calibri" panose="020F0502020204030204" pitchFamily="34" charset="0"/>
            </a:endParaRPr>
          </a:p>
          <a:p>
            <a:r>
              <a:rPr lang="en-US" sz="2800" dirty="0" smtClean="0">
                <a:latin typeface="Calibri" panose="020F0502020204030204" pitchFamily="34" charset="0"/>
              </a:rPr>
              <a:t>(EC SG Chair</a:t>
            </a:r>
            <a:r>
              <a:rPr lang="en-US" sz="2800" dirty="0">
                <a:latin typeface="Calibri" panose="020F0502020204030204" pitchFamily="34" charset="0"/>
              </a:rPr>
              <a:t>)</a:t>
            </a:r>
          </a:p>
          <a:p>
            <a:endParaRPr lang="en-US" sz="2800" dirty="0">
              <a:latin typeface="Calibri" panose="020F0502020204030204" pitchFamily="34" charset="0"/>
            </a:endParaRPr>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1/11 of 11-15-0957 by Juan Carlos Zuniga, Interdigital Labs</a:t>
            </a: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6" name="Footer Placeholder 5"/>
          <p:cNvSpPr>
            <a:spLocks noGrp="1"/>
          </p:cNvSpPr>
          <p:nvPr>
            <p:ph type="ftr" sz="quarter" idx="11"/>
          </p:nvPr>
        </p:nvSpPr>
        <p:spPr/>
        <p:txBody>
          <a:bodyPr/>
          <a:lstStyle/>
          <a:p>
            <a:pPr>
              <a:defRPr/>
            </a:pPr>
            <a:r>
              <a:rPr lang="en-US" smtClean="0"/>
              <a:t>Adrian Stephens, Intel</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CDFF75A2-6F5B-4D4B-A1CF-EDEEA4E4B5D9}" type="slidenum">
              <a:rPr lang="en-US" smtClean="0"/>
              <a:pPr>
                <a:defRPr/>
              </a:pPr>
              <a:t>145</a:t>
            </a:fld>
            <a:endParaRPr lang="en-US"/>
          </a:p>
        </p:txBody>
      </p:sp>
    </p:spTree>
    <p:extLst>
      <p:ext uri="{BB962C8B-B14F-4D97-AF65-F5344CB8AC3E}">
        <p14:creationId xmlns:p14="http://schemas.microsoft.com/office/powerpoint/2010/main" val="345606885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2015 </a:t>
            </a:r>
            <a:r>
              <a:rPr lang="en-US" dirty="0"/>
              <a:t>F2F Meeting</a:t>
            </a:r>
          </a:p>
        </p:txBody>
      </p:sp>
      <p:sp>
        <p:nvSpPr>
          <p:cNvPr id="3" name="Content Placeholder 2"/>
          <p:cNvSpPr>
            <a:spLocks noGrp="1"/>
          </p:cNvSpPr>
          <p:nvPr>
            <p:ph idx="1"/>
          </p:nvPr>
        </p:nvSpPr>
        <p:spPr>
          <a:xfrm>
            <a:off x="457200" y="1447800"/>
            <a:ext cx="8229600" cy="4678363"/>
          </a:xfrm>
        </p:spPr>
        <p:txBody>
          <a:bodyPr>
            <a:normAutofit/>
          </a:bodyPr>
          <a:lstStyle/>
          <a:p>
            <a:r>
              <a:rPr lang="en-US" sz="2800" dirty="0" smtClean="0"/>
              <a:t>Venue</a:t>
            </a:r>
          </a:p>
          <a:p>
            <a:pPr lvl="1"/>
            <a:r>
              <a:rPr lang="en-US" dirty="0" smtClean="0"/>
              <a:t>Hilton Waikoloa, HI, USA</a:t>
            </a:r>
          </a:p>
          <a:p>
            <a:pPr>
              <a:buNone/>
            </a:pPr>
            <a:endParaRPr lang="de-DE" dirty="0" smtClean="0"/>
          </a:p>
          <a:p>
            <a:r>
              <a:rPr lang="de-DE" sz="2800" dirty="0" smtClean="0"/>
              <a:t>Sessions </a:t>
            </a:r>
          </a:p>
          <a:p>
            <a:pPr lvl="1"/>
            <a:r>
              <a:rPr lang="en-US" sz="2400" b="1" dirty="0"/>
              <a:t>Tuesday EVE 19:30 – </a:t>
            </a:r>
            <a:r>
              <a:rPr lang="en-US" sz="2400" b="1" dirty="0" smtClean="0"/>
              <a:t>21:30, Kings 1</a:t>
            </a:r>
          </a:p>
          <a:p>
            <a:pPr lvl="1"/>
            <a:r>
              <a:rPr lang="en-US" sz="2400" b="1" dirty="0" smtClean="0"/>
              <a:t>Wednesday PM1 13:30 – 15:30, Kings 1</a:t>
            </a:r>
          </a:p>
          <a:p>
            <a:pPr lvl="1"/>
            <a:r>
              <a:rPr lang="en-US" sz="2400" b="1" dirty="0" smtClean="0"/>
              <a:t>Thursday AM1, 8:00 – 10:00,  Queens 5</a:t>
            </a:r>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2/11 of </a:t>
            </a:r>
            <a:r>
              <a:rPr lang="en-US" sz="1200" b="0" dirty="0"/>
              <a:t>11-15-0957 by Juan Carlos Zuniga, Interdigital Labs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6" name="Footer Placeholder 5"/>
          <p:cNvSpPr>
            <a:spLocks noGrp="1"/>
          </p:cNvSpPr>
          <p:nvPr>
            <p:ph type="ftr" sz="quarter" idx="11"/>
          </p:nvPr>
        </p:nvSpPr>
        <p:spPr/>
        <p:txBody>
          <a:bodyPr/>
          <a:lstStyle/>
          <a:p>
            <a:pPr>
              <a:defRPr/>
            </a:pPr>
            <a:r>
              <a:rPr lang="en-US" smtClean="0"/>
              <a:t>Adrian Stephens, Intel</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146</a:t>
            </a:fld>
            <a:endParaRPr lang="en-US"/>
          </a:p>
        </p:txBody>
      </p:sp>
    </p:spTree>
    <p:extLst>
      <p:ext uri="{BB962C8B-B14F-4D97-AF65-F5344CB8AC3E}">
        <p14:creationId xmlns:p14="http://schemas.microsoft.com/office/powerpoint/2010/main" val="346848807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IEEE Press Release and Media Coverage (1/2)</a:t>
            </a:r>
            <a:endParaRPr lang="en-US" dirty="0">
              <a:latin typeface="Calibri" panose="020F0502020204030204" pitchFamily="34" charset="0"/>
            </a:endParaRPr>
          </a:p>
        </p:txBody>
      </p:sp>
      <p:sp>
        <p:nvSpPr>
          <p:cNvPr id="3" name="Content Placeholder 2"/>
          <p:cNvSpPr>
            <a:spLocks noGrp="1"/>
          </p:cNvSpPr>
          <p:nvPr>
            <p:ph idx="1"/>
          </p:nvPr>
        </p:nvSpPr>
        <p:spPr>
          <a:xfrm>
            <a:off x="152400" y="1417638"/>
            <a:ext cx="8915400" cy="4906962"/>
          </a:xfrm>
        </p:spPr>
        <p:txBody>
          <a:bodyPr>
            <a:noAutofit/>
          </a:bodyPr>
          <a:lstStyle/>
          <a:p>
            <a:pPr lvl="0"/>
            <a:r>
              <a:rPr lang="en-US" sz="2400" b="1" dirty="0"/>
              <a:t>IEEE Press Release</a:t>
            </a:r>
            <a:endParaRPr lang="en-US" sz="2400" dirty="0"/>
          </a:p>
          <a:p>
            <a:pPr lvl="1"/>
            <a:r>
              <a:rPr lang="en-US" sz="2400" dirty="0"/>
              <a:t>IEEE Announces Successful Wireless Privacy Trials at IETF and IEEE 802® Meetings</a:t>
            </a:r>
          </a:p>
          <a:p>
            <a:pPr lvl="1"/>
            <a:r>
              <a:rPr lang="en-US" sz="2000" u="sng" dirty="0">
                <a:hlinkClick r:id="rId3"/>
              </a:rPr>
              <a:t>http://standards.ieee.org/news/2015/wireless_privacy_trials.html</a:t>
            </a:r>
            <a:r>
              <a:rPr lang="en-US" sz="2000" dirty="0"/>
              <a:t> </a:t>
            </a:r>
            <a:endParaRPr lang="en-US" sz="2000" dirty="0" smtClean="0"/>
          </a:p>
          <a:p>
            <a:pPr lvl="1"/>
            <a:endParaRPr lang="en-US" sz="1800" dirty="0"/>
          </a:p>
          <a:p>
            <a:pPr lvl="0"/>
            <a:r>
              <a:rPr lang="en-US" sz="1800" b="1" dirty="0"/>
              <a:t>MAC Address Privacy Inches Towards </a:t>
            </a:r>
            <a:r>
              <a:rPr lang="en-US" sz="1800" b="1" dirty="0" err="1"/>
              <a:t>Standardisation</a:t>
            </a:r>
            <a:r>
              <a:rPr lang="en-US" sz="1800" b="1" dirty="0"/>
              <a:t> "IEEE hums along to IETF anti-surveillance tune"</a:t>
            </a:r>
            <a:endParaRPr lang="en-US" sz="1800" dirty="0"/>
          </a:p>
          <a:p>
            <a:pPr lvl="1"/>
            <a:r>
              <a:rPr lang="en-US" sz="1800" dirty="0"/>
              <a:t>The Register, June 26, 2015, </a:t>
            </a:r>
            <a:r>
              <a:rPr lang="en-US" sz="1800" u="sng" dirty="0">
                <a:hlinkClick r:id="rId4"/>
              </a:rPr>
              <a:t>http://www.theregister.co.uk/2015/06/26/mac_address_privacy_inches_towards_standardisation/</a:t>
            </a:r>
            <a:r>
              <a:rPr lang="en-US" sz="1800" dirty="0"/>
              <a:t> </a:t>
            </a:r>
            <a:endParaRPr lang="en-US" sz="1800" dirty="0" smtClean="0"/>
          </a:p>
          <a:p>
            <a:pPr lvl="1"/>
            <a:endParaRPr lang="en-US" sz="1800" dirty="0"/>
          </a:p>
          <a:p>
            <a:pPr lvl="0"/>
            <a:r>
              <a:rPr lang="en-US" sz="1800" b="1" dirty="0"/>
              <a:t>MAC Address Randomization Gets Closer to Becoming a Standard </a:t>
            </a:r>
            <a:endParaRPr lang="en-US" sz="1800" dirty="0"/>
          </a:p>
          <a:p>
            <a:pPr lvl="1"/>
            <a:r>
              <a:rPr lang="es-MX" sz="1800" dirty="0" err="1"/>
              <a:t>Softpedia</a:t>
            </a:r>
            <a:r>
              <a:rPr lang="es-MX" sz="1800" dirty="0"/>
              <a:t>, June 26, 2015, </a:t>
            </a:r>
            <a:r>
              <a:rPr lang="es-MX" sz="1800" u="sng" dirty="0">
                <a:hlinkClick r:id="rId5"/>
              </a:rPr>
              <a:t>http://news.softpedia.com/news/mac-address-randomization-gets-closer-to-becoming-a-standard-485372.shtml</a:t>
            </a:r>
            <a:r>
              <a:rPr lang="es-MX" sz="1800" dirty="0"/>
              <a:t>  </a:t>
            </a:r>
            <a:endParaRPr lang="en-US" sz="1800"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3/11 of </a:t>
            </a:r>
            <a:r>
              <a:rPr lang="en-US" sz="1200" b="0" dirty="0"/>
              <a:t>11-15-0957 by Juan Carlos Zuniga, Interdigital Labs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6" name="Footer Placeholder 5"/>
          <p:cNvSpPr>
            <a:spLocks noGrp="1"/>
          </p:cNvSpPr>
          <p:nvPr>
            <p:ph type="ftr" sz="quarter" idx="11"/>
          </p:nvPr>
        </p:nvSpPr>
        <p:spPr/>
        <p:txBody>
          <a:bodyPr/>
          <a:lstStyle/>
          <a:p>
            <a:pPr>
              <a:defRPr/>
            </a:pPr>
            <a:r>
              <a:rPr lang="en-US" smtClean="0"/>
              <a:t>Adrian Stephens, Intel</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147</a:t>
            </a:fld>
            <a:endParaRPr lang="en-US"/>
          </a:p>
        </p:txBody>
      </p:sp>
    </p:spTree>
    <p:extLst>
      <p:ext uri="{BB962C8B-B14F-4D97-AF65-F5344CB8AC3E}">
        <p14:creationId xmlns:p14="http://schemas.microsoft.com/office/powerpoint/2010/main" val="61843609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IEEE Press Release and Media Coverage (2/2)</a:t>
            </a:r>
            <a:endParaRPr lang="en-US" dirty="0">
              <a:latin typeface="Calibri" panose="020F0502020204030204" pitchFamily="34" charset="0"/>
            </a:endParaRPr>
          </a:p>
        </p:txBody>
      </p:sp>
      <p:sp>
        <p:nvSpPr>
          <p:cNvPr id="3" name="Content Placeholder 2"/>
          <p:cNvSpPr>
            <a:spLocks noGrp="1"/>
          </p:cNvSpPr>
          <p:nvPr>
            <p:ph idx="1"/>
          </p:nvPr>
        </p:nvSpPr>
        <p:spPr>
          <a:xfrm>
            <a:off x="152400" y="1417638"/>
            <a:ext cx="8915400" cy="4632325"/>
          </a:xfrm>
        </p:spPr>
        <p:txBody>
          <a:bodyPr>
            <a:noAutofit/>
          </a:bodyPr>
          <a:lstStyle/>
          <a:p>
            <a:pPr lvl="0"/>
            <a:r>
              <a:rPr lang="en-US" sz="1800" b="1" dirty="0"/>
              <a:t>IEEE said it successfully tested improved privacy features for Wi-Fi at field trials.</a:t>
            </a:r>
            <a:endParaRPr lang="en-US" sz="1800" dirty="0"/>
          </a:p>
          <a:p>
            <a:pPr lvl="1"/>
            <a:r>
              <a:rPr lang="en-US" sz="1800" dirty="0"/>
              <a:t>RCR Wireless, Kelly Hill, June 26, 2015, </a:t>
            </a:r>
            <a:r>
              <a:rPr lang="en-US" sz="1800" u="sng" dirty="0">
                <a:hlinkClick r:id="rId3"/>
              </a:rPr>
              <a:t>http://www.rcrwireless.com/20150626/test-and-measurement/test-and-measurement-keysight-to-work-with-korea-telecom-on-5g-tag6</a:t>
            </a:r>
            <a:r>
              <a:rPr lang="en-US" sz="1800" dirty="0"/>
              <a:t> </a:t>
            </a:r>
          </a:p>
          <a:p>
            <a:pPr lvl="0"/>
            <a:endParaRPr lang="en-US" sz="1800" b="1" dirty="0" smtClean="0"/>
          </a:p>
          <a:p>
            <a:pPr lvl="0"/>
            <a:r>
              <a:rPr lang="en-US" sz="1800" b="1" dirty="0" smtClean="0"/>
              <a:t>IEEE </a:t>
            </a:r>
            <a:r>
              <a:rPr lang="en-US" sz="1800" b="1" dirty="0"/>
              <a:t>Group Recommends Random MAC Addresses for Wi-Fi Security</a:t>
            </a:r>
            <a:r>
              <a:rPr lang="en-US" sz="1800" dirty="0"/>
              <a:t> </a:t>
            </a:r>
          </a:p>
          <a:p>
            <a:pPr lvl="1"/>
            <a:r>
              <a:rPr lang="en-US" sz="1800" dirty="0"/>
              <a:t>CSO, July 8, 2015 , </a:t>
            </a:r>
            <a:r>
              <a:rPr lang="en-US" sz="1800" u="sng" dirty="0">
                <a:hlinkClick r:id="rId4"/>
              </a:rPr>
              <a:t>http://www.csoonline.com/article/2945044/cyber-attacks-espionage/ieee-groups-recommends-random-mac-addresses-for-wi-fi-security.html</a:t>
            </a:r>
            <a:r>
              <a:rPr lang="en-US" sz="1800" dirty="0"/>
              <a:t> </a:t>
            </a:r>
            <a:endParaRPr lang="en-US" sz="1800" dirty="0" smtClean="0"/>
          </a:p>
          <a:p>
            <a:pPr lvl="1"/>
            <a:endParaRPr lang="en-US" sz="1800" dirty="0"/>
          </a:p>
          <a:p>
            <a:pPr lvl="0"/>
            <a:r>
              <a:rPr lang="en-US" sz="1800" b="1" dirty="0"/>
              <a:t>IEEE Study Group Recommends Improvements in Wi-Fi Security </a:t>
            </a:r>
            <a:endParaRPr lang="en-US" sz="1800" dirty="0"/>
          </a:p>
          <a:p>
            <a:pPr lvl="1"/>
            <a:r>
              <a:rPr lang="en-US" sz="1800" dirty="0" err="1"/>
              <a:t>FierceWireless</a:t>
            </a:r>
            <a:r>
              <a:rPr lang="en-US" sz="1800" dirty="0"/>
              <a:t>, July 9, 2015, </a:t>
            </a:r>
            <a:r>
              <a:rPr lang="en-US" sz="1800" u="sng" dirty="0">
                <a:hlinkClick r:id="rId5"/>
              </a:rPr>
              <a:t>http://www.fiercewireless.com/tech/story/ieee-study-group-recommends-improvements-wi-fi-security/2015-07-09</a:t>
            </a:r>
            <a:r>
              <a:rPr lang="en-US" sz="1800" dirty="0"/>
              <a:t> </a:t>
            </a:r>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4/11 of </a:t>
            </a:r>
            <a:r>
              <a:rPr lang="en-US" sz="1200" b="0" dirty="0"/>
              <a:t>11-15-0957 by Juan Carlos Zuniga, Interdigital Labs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6" name="Footer Placeholder 5"/>
          <p:cNvSpPr>
            <a:spLocks noGrp="1"/>
          </p:cNvSpPr>
          <p:nvPr>
            <p:ph type="ftr" sz="quarter" idx="11"/>
          </p:nvPr>
        </p:nvSpPr>
        <p:spPr/>
        <p:txBody>
          <a:bodyPr/>
          <a:lstStyle/>
          <a:p>
            <a:pPr>
              <a:defRPr/>
            </a:pPr>
            <a:r>
              <a:rPr lang="en-US" smtClean="0"/>
              <a:t>Adrian Stephens, Intel</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148</a:t>
            </a:fld>
            <a:endParaRPr lang="en-US"/>
          </a:p>
        </p:txBody>
      </p:sp>
    </p:spTree>
    <p:extLst>
      <p:ext uri="{BB962C8B-B14F-4D97-AF65-F5344CB8AC3E}">
        <p14:creationId xmlns:p14="http://schemas.microsoft.com/office/powerpoint/2010/main" val="422597173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
          <p:cNvSpPr>
            <a:spLocks noGrp="1" noChangeArrowheads="1"/>
          </p:cNvSpPr>
          <p:nvPr>
            <p:ph type="title"/>
          </p:nvPr>
        </p:nvSpPr>
        <p:spPr>
          <a:xfrm>
            <a:off x="228600" y="252412"/>
            <a:ext cx="8686800" cy="1127125"/>
          </a:xfrm>
        </p:spPr>
        <p:txBody>
          <a:bodyPr/>
          <a:lstStyle/>
          <a:p>
            <a:pPr eaLnBrk="1" hangingPunct="1"/>
            <a:r>
              <a:rPr lang="en-US" dirty="0" smtClean="0">
                <a:latin typeface="Calibri" panose="020F0502020204030204" pitchFamily="34" charset="0"/>
              </a:rPr>
              <a:t>IEEE 802 Privacy Recommendation PAR/CSD (1/2)</a:t>
            </a:r>
            <a:endParaRPr lang="en-US" dirty="0">
              <a:latin typeface="Calibri" panose="020F0502020204030204" pitchFamily="34" charset="0"/>
            </a:endParaRPr>
          </a:p>
        </p:txBody>
      </p:sp>
      <p:sp>
        <p:nvSpPr>
          <p:cNvPr id="24580" name="Rectangle 2"/>
          <p:cNvSpPr>
            <a:spLocks noGrp="1" noChangeArrowheads="1"/>
          </p:cNvSpPr>
          <p:nvPr>
            <p:ph type="body" idx="1"/>
          </p:nvPr>
        </p:nvSpPr>
        <p:spPr>
          <a:xfrm>
            <a:off x="228600" y="1201737"/>
            <a:ext cx="8686800" cy="5588000"/>
          </a:xfrm>
        </p:spPr>
        <p:txBody>
          <a:bodyPr/>
          <a:lstStyle/>
          <a:p>
            <a:pPr eaLnBrk="1" hangingPunct="1"/>
            <a:endParaRPr lang="en-US" sz="2800" dirty="0">
              <a:latin typeface="Calibri" panose="020F0502020204030204" pitchFamily="34" charset="0"/>
              <a:cs typeface="Arial"/>
            </a:endParaRPr>
          </a:p>
          <a:p>
            <a:pPr eaLnBrk="1" hangingPunct="1"/>
            <a:r>
              <a:rPr lang="en-US" sz="2800" dirty="0" smtClean="0">
                <a:latin typeface="Calibri" panose="020F0502020204030204" pitchFamily="34" charset="0"/>
                <a:cs typeface="Arial"/>
              </a:rPr>
              <a:t>PAR/CSD </a:t>
            </a:r>
            <a:r>
              <a:rPr lang="en-US" sz="2800" b="1" dirty="0" smtClean="0">
                <a:latin typeface="Calibri" panose="020F0502020204030204" pitchFamily="34" charset="0"/>
                <a:cs typeface="Arial"/>
              </a:rPr>
              <a:t>pre-circulated</a:t>
            </a:r>
            <a:r>
              <a:rPr lang="en-US" sz="2800" dirty="0" smtClean="0">
                <a:latin typeface="Calibri" panose="020F0502020204030204" pitchFamily="34" charset="0"/>
                <a:cs typeface="Arial"/>
              </a:rPr>
              <a:t> with 802 EC</a:t>
            </a:r>
          </a:p>
          <a:p>
            <a:pPr lvl="1" eaLnBrk="1" hangingPunct="1"/>
            <a:r>
              <a:rPr lang="en-US" sz="2400" dirty="0" smtClean="0">
                <a:latin typeface="Calibri" panose="020F0502020204030204" pitchFamily="34" charset="0"/>
                <a:cs typeface="Arial"/>
              </a:rPr>
              <a:t>PAR/CSD Proposal</a:t>
            </a:r>
            <a:endParaRPr lang="en-US" sz="2400" dirty="0" smtClean="0">
              <a:latin typeface="Calibri" panose="020F0502020204030204" pitchFamily="34" charset="0"/>
              <a:cs typeface="Arial"/>
              <a:hlinkClick r:id="rId3"/>
            </a:endParaRPr>
          </a:p>
          <a:p>
            <a:pPr lvl="1" eaLnBrk="1" hangingPunct="1"/>
            <a:r>
              <a:rPr lang="en-US" sz="2400" dirty="0">
                <a:latin typeface="Calibri" panose="020F0502020204030204" pitchFamily="34" charset="0"/>
                <a:cs typeface="Arial"/>
                <a:hlinkClick r:id="rId4"/>
              </a:rPr>
              <a:t>https://</a:t>
            </a:r>
            <a:r>
              <a:rPr lang="en-US" sz="2400" dirty="0" smtClean="0">
                <a:latin typeface="Calibri" panose="020F0502020204030204" pitchFamily="34" charset="0"/>
                <a:cs typeface="Arial"/>
                <a:hlinkClick r:id="rId4"/>
              </a:rPr>
              <a:t>mentor.ieee.org/privecsg/dcn/15/privecsg-15-0004-04-0000-privacy-recommendation-par-csd-proposal.pptx</a:t>
            </a:r>
            <a:endParaRPr lang="en-US" sz="2400" dirty="0" smtClean="0">
              <a:latin typeface="Calibri" panose="020F0502020204030204" pitchFamily="34" charset="0"/>
              <a:cs typeface="Arial"/>
            </a:endParaRPr>
          </a:p>
          <a:p>
            <a:pPr lvl="1" eaLnBrk="1" hangingPunct="1"/>
            <a:r>
              <a:rPr lang="en-US" sz="2400" dirty="0" smtClean="0">
                <a:latin typeface="Calibri" panose="020F0502020204030204" pitchFamily="34" charset="0"/>
                <a:cs typeface="Arial"/>
              </a:rPr>
              <a:t>PAR Text</a:t>
            </a:r>
            <a:endParaRPr lang="en-US" sz="2400" dirty="0">
              <a:latin typeface="Calibri" panose="020F0502020204030204" pitchFamily="34" charset="0"/>
              <a:cs typeface="Arial"/>
              <a:hlinkClick r:id="rId3"/>
            </a:endParaRPr>
          </a:p>
          <a:p>
            <a:pPr lvl="1" eaLnBrk="1" hangingPunct="1"/>
            <a:r>
              <a:rPr lang="en-US" sz="2400" dirty="0">
                <a:latin typeface="Calibri" panose="020F0502020204030204" pitchFamily="34" charset="0"/>
                <a:cs typeface="Arial"/>
                <a:hlinkClick r:id="rId5"/>
              </a:rPr>
              <a:t>https://</a:t>
            </a:r>
            <a:r>
              <a:rPr lang="en-US" sz="2400" dirty="0" smtClean="0">
                <a:latin typeface="Calibri" panose="020F0502020204030204" pitchFamily="34" charset="0"/>
                <a:cs typeface="Arial"/>
                <a:hlinkClick r:id="rId5"/>
              </a:rPr>
              <a:t>mentor.ieee.org/privecsg/dcn/15/privecsg-15-0006-01-ecsg-privacy-recommendation-par-proposal.pdf</a:t>
            </a:r>
            <a:r>
              <a:rPr lang="en-US" sz="2400" dirty="0" smtClean="0">
                <a:latin typeface="Calibri" panose="020F0502020204030204" pitchFamily="34" charset="0"/>
                <a:cs typeface="Arial"/>
              </a:rPr>
              <a:t>  </a:t>
            </a:r>
          </a:p>
          <a:p>
            <a:pPr eaLnBrk="1" hangingPunct="1"/>
            <a:r>
              <a:rPr lang="en-US" sz="2800" dirty="0" smtClean="0">
                <a:latin typeface="Calibri" panose="020F0502020204030204" pitchFamily="34" charset="0"/>
                <a:cs typeface="Arial"/>
              </a:rPr>
              <a:t>Received comments and responses</a:t>
            </a:r>
            <a:endParaRPr lang="en-US" sz="2800" dirty="0">
              <a:latin typeface="Calibri" panose="020F0502020204030204" pitchFamily="34" charset="0"/>
              <a:cs typeface="Arial"/>
            </a:endParaRPr>
          </a:p>
          <a:p>
            <a:pPr lvl="1" eaLnBrk="1" hangingPunct="1"/>
            <a:r>
              <a:rPr lang="en-US" sz="2400" dirty="0">
                <a:latin typeface="Calibri" panose="020F0502020204030204" pitchFamily="34" charset="0"/>
                <a:cs typeface="Arial"/>
                <a:hlinkClick r:id="rId6"/>
              </a:rPr>
              <a:t>https://</a:t>
            </a:r>
            <a:r>
              <a:rPr lang="en-US" sz="2400" dirty="0" smtClean="0">
                <a:latin typeface="Calibri" panose="020F0502020204030204" pitchFamily="34" charset="0"/>
                <a:cs typeface="Arial"/>
                <a:hlinkClick r:id="rId6"/>
              </a:rPr>
              <a:t>mentor.ieee.org/privecsg/dcn/15/privecsg-15-0031-00-ecsg-response-to-par-and-csd-comments.pptx</a:t>
            </a:r>
            <a:r>
              <a:rPr lang="en-US" sz="2400" dirty="0" smtClean="0">
                <a:latin typeface="Calibri" panose="020F0502020204030204" pitchFamily="34" charset="0"/>
                <a:cs typeface="Arial"/>
              </a:rPr>
              <a:t> </a:t>
            </a:r>
            <a:endParaRPr lang="en-US" sz="2400" dirty="0">
              <a:latin typeface="Calibri" panose="020F0502020204030204" pitchFamily="34" charset="0"/>
              <a:cs typeface="Arial"/>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5/11 of </a:t>
            </a:r>
            <a:r>
              <a:rPr lang="en-US" sz="1200" b="0" dirty="0"/>
              <a:t>11-15-0957 by Juan Carlos Zuniga, Interdigital Labs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149</a:t>
            </a:fld>
            <a:endParaRPr lang="en-US"/>
          </a:p>
        </p:txBody>
      </p:sp>
    </p:spTree>
    <p:extLst>
      <p:ext uri="{BB962C8B-B14F-4D97-AF65-F5344CB8AC3E}">
        <p14:creationId xmlns:p14="http://schemas.microsoft.com/office/powerpoint/2010/main" val="57031373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smtClean="0"/>
              <a:t>ARC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2015-07-16</a:t>
            </a:r>
          </a:p>
        </p:txBody>
      </p:sp>
      <p:graphicFrame>
        <p:nvGraphicFramePr>
          <p:cNvPr id="1026" name="Object 11"/>
          <p:cNvGraphicFramePr>
            <a:graphicFrameLocks noChangeAspect="1"/>
          </p:cNvGraphicFramePr>
          <p:nvPr>
            <p:extLst>
              <p:ext uri="{D42A27DB-BD31-4B8C-83A1-F6EECF244321}">
                <p14:modId xmlns:p14="http://schemas.microsoft.com/office/powerpoint/2010/main" val="1438022936"/>
              </p:ext>
            </p:extLst>
          </p:nvPr>
        </p:nvGraphicFramePr>
        <p:xfrm>
          <a:off x="515938" y="2286000"/>
          <a:ext cx="7727950" cy="2582863"/>
        </p:xfrm>
        <a:graphic>
          <a:graphicData uri="http://schemas.openxmlformats.org/presentationml/2006/ole">
            <mc:AlternateContent xmlns:mc="http://schemas.openxmlformats.org/markup-compatibility/2006">
              <mc:Choice xmlns:v="urn:schemas-microsoft-com:vml" Requires="v">
                <p:oleObj spid="_x0000_s5127" name="Document" r:id="rId5" imgW="8267030" imgH="2760161" progId="Word.Document.8">
                  <p:embed/>
                </p:oleObj>
              </mc:Choice>
              <mc:Fallback>
                <p:oleObj name="Document" r:id="rId5" imgW="8267030" imgH="2760161" progId="Word.Document.8">
                  <p:embed/>
                  <p:pic>
                    <p:nvPicPr>
                      <p:cNvPr id="0" name=""/>
                      <p:cNvPicPr>
                        <a:picLocks noChangeAspect="1" noChangeArrowheads="1"/>
                      </p:cNvPicPr>
                      <p:nvPr/>
                    </p:nvPicPr>
                    <p:blipFill>
                      <a:blip r:embed="rId6"/>
                      <a:srcRect/>
                      <a:stretch>
                        <a:fillRect/>
                      </a:stretch>
                    </p:blipFill>
                    <p:spPr bwMode="auto">
                      <a:xfrm>
                        <a:off x="515938" y="2286000"/>
                        <a:ext cx="7727950" cy="2582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1/6 of 11-15-0959 by Mark Hamilton (Ruckus Wireless)</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15</a:t>
            </a:fld>
            <a:endParaRPr lang="en-US"/>
          </a:p>
        </p:txBody>
      </p:sp>
    </p:spTree>
    <p:extLst>
      <p:ext uri="{BB962C8B-B14F-4D97-AF65-F5344CB8AC3E}">
        <p14:creationId xmlns:p14="http://schemas.microsoft.com/office/powerpoint/2010/main" val="101778705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
          <p:cNvSpPr>
            <a:spLocks noGrp="1" noChangeArrowheads="1"/>
          </p:cNvSpPr>
          <p:nvPr>
            <p:ph type="title"/>
          </p:nvPr>
        </p:nvSpPr>
        <p:spPr>
          <a:xfrm>
            <a:off x="228600" y="252412"/>
            <a:ext cx="8686800" cy="1127125"/>
          </a:xfrm>
        </p:spPr>
        <p:txBody>
          <a:bodyPr/>
          <a:lstStyle/>
          <a:p>
            <a:pPr eaLnBrk="1" hangingPunct="1"/>
            <a:r>
              <a:rPr lang="en-US" dirty="0" smtClean="0">
                <a:latin typeface="Calibri" panose="020F0502020204030204" pitchFamily="34" charset="0"/>
              </a:rPr>
              <a:t>IEEE 802 Privacy Recommendation PAR/CSD (2/2)</a:t>
            </a:r>
            <a:endParaRPr lang="en-US" dirty="0">
              <a:latin typeface="Calibri" panose="020F0502020204030204" pitchFamily="34" charset="0"/>
            </a:endParaRPr>
          </a:p>
        </p:txBody>
      </p:sp>
      <p:sp>
        <p:nvSpPr>
          <p:cNvPr id="24580" name="Rectangle 2"/>
          <p:cNvSpPr>
            <a:spLocks noGrp="1" noChangeArrowheads="1"/>
          </p:cNvSpPr>
          <p:nvPr>
            <p:ph type="body" idx="1"/>
          </p:nvPr>
        </p:nvSpPr>
        <p:spPr>
          <a:xfrm>
            <a:off x="228600" y="1201737"/>
            <a:ext cx="8686800" cy="5588000"/>
          </a:xfrm>
        </p:spPr>
        <p:txBody>
          <a:bodyPr/>
          <a:lstStyle/>
          <a:p>
            <a:pPr eaLnBrk="1" hangingPunct="1"/>
            <a:endParaRPr lang="en-US" sz="2800" dirty="0">
              <a:latin typeface="Calibri" panose="020F0502020204030204" pitchFamily="34" charset="0"/>
              <a:cs typeface="Arial"/>
            </a:endParaRPr>
          </a:p>
          <a:p>
            <a:pPr eaLnBrk="1" hangingPunct="1"/>
            <a:r>
              <a:rPr lang="en-US" sz="2800" dirty="0" smtClean="0">
                <a:latin typeface="Calibri" panose="020F0502020204030204" pitchFamily="34" charset="0"/>
                <a:cs typeface="Arial"/>
              </a:rPr>
              <a:t>PAR/CSD </a:t>
            </a:r>
            <a:r>
              <a:rPr lang="en-US" sz="2800" b="1" dirty="0" smtClean="0">
                <a:latin typeface="Calibri" panose="020F0502020204030204" pitchFamily="34" charset="0"/>
                <a:cs typeface="Arial"/>
              </a:rPr>
              <a:t>updated after comment resolution</a:t>
            </a:r>
            <a:endParaRPr lang="en-US" sz="2800" dirty="0" smtClean="0">
              <a:latin typeface="Calibri" panose="020F0502020204030204" pitchFamily="34" charset="0"/>
              <a:cs typeface="Arial"/>
            </a:endParaRPr>
          </a:p>
          <a:p>
            <a:pPr lvl="1" eaLnBrk="1" hangingPunct="1"/>
            <a:r>
              <a:rPr lang="en-US" sz="2400" dirty="0" smtClean="0">
                <a:latin typeface="Calibri" panose="020F0502020204030204" pitchFamily="34" charset="0"/>
                <a:cs typeface="Arial"/>
              </a:rPr>
              <a:t>PAR proposal</a:t>
            </a:r>
            <a:endParaRPr lang="en-US" sz="2400" dirty="0" smtClean="0">
              <a:latin typeface="Calibri" panose="020F0502020204030204" pitchFamily="34" charset="0"/>
              <a:cs typeface="Arial"/>
              <a:hlinkClick r:id="rId3"/>
            </a:endParaRPr>
          </a:p>
          <a:p>
            <a:pPr lvl="1"/>
            <a:r>
              <a:rPr lang="en-US" sz="2400" dirty="0">
                <a:hlinkClick r:id="rId4"/>
              </a:rPr>
              <a:t>https://mentor.ieee.org/privecsg/dcn/15/privecsg-15-0030-00-ecsg-privacy-ec-sg-par-proposal.pdf</a:t>
            </a:r>
            <a:endParaRPr lang="en-US" sz="2400" dirty="0"/>
          </a:p>
          <a:p>
            <a:pPr lvl="1" eaLnBrk="1" hangingPunct="1"/>
            <a:r>
              <a:rPr lang="en-US" sz="2400" dirty="0" smtClean="0">
                <a:latin typeface="Calibri" panose="020F0502020204030204" pitchFamily="34" charset="0"/>
                <a:cs typeface="Arial"/>
              </a:rPr>
              <a:t>CSD proposal</a:t>
            </a:r>
            <a:endParaRPr lang="en-US" sz="2400" dirty="0">
              <a:latin typeface="Calibri" panose="020F0502020204030204" pitchFamily="34" charset="0"/>
              <a:cs typeface="Arial"/>
              <a:hlinkClick r:id="rId3"/>
            </a:endParaRPr>
          </a:p>
          <a:p>
            <a:pPr lvl="1"/>
            <a:r>
              <a:rPr lang="en-US" sz="2400" dirty="0">
                <a:hlinkClick r:id="rId5"/>
              </a:rPr>
              <a:t>https://mentor.ieee.org/privecsg/dcn/15/privecsg-15-0029-01-0000-privacy-ec-sg-csd-proposal.docx</a:t>
            </a:r>
            <a:endParaRPr lang="en-US" sz="2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6/11 of </a:t>
            </a:r>
            <a:r>
              <a:rPr lang="en-US" sz="1200" b="0" dirty="0"/>
              <a:t>11-15-0957 by Juan Carlos Zuniga, Interdigital Labs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150</a:t>
            </a:fld>
            <a:endParaRPr lang="en-US"/>
          </a:p>
        </p:txBody>
      </p:sp>
    </p:spTree>
    <p:extLst>
      <p:ext uri="{BB962C8B-B14F-4D97-AF65-F5344CB8AC3E}">
        <p14:creationId xmlns:p14="http://schemas.microsoft.com/office/powerpoint/2010/main" val="2276898645"/>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EC SG Motion #1	</a:t>
            </a:r>
            <a:endParaRPr lang="en-US" dirty="0"/>
          </a:p>
        </p:txBody>
      </p:sp>
      <p:sp>
        <p:nvSpPr>
          <p:cNvPr id="3" name="Content Placeholder 2"/>
          <p:cNvSpPr>
            <a:spLocks noGrp="1"/>
          </p:cNvSpPr>
          <p:nvPr>
            <p:ph idx="1"/>
          </p:nvPr>
        </p:nvSpPr>
        <p:spPr/>
        <p:txBody>
          <a:bodyPr/>
          <a:lstStyle/>
          <a:p>
            <a:r>
              <a:rPr lang="en-US" sz="2400" dirty="0" smtClean="0"/>
              <a:t>To accept documents:</a:t>
            </a:r>
          </a:p>
          <a:p>
            <a:pPr lvl="1"/>
            <a:r>
              <a:rPr lang="en-US" sz="2000" dirty="0">
                <a:hlinkClick r:id="rId3"/>
              </a:rPr>
              <a:t>https://</a:t>
            </a:r>
            <a:r>
              <a:rPr lang="en-US" sz="2000" dirty="0" smtClean="0">
                <a:hlinkClick r:id="rId3"/>
              </a:rPr>
              <a:t>mentor.ieee.org/privecsg/dcn/15/privecsg-15-0030-00-ecsg-privacy-ec-sg-par-proposal.pdf</a:t>
            </a:r>
            <a:endParaRPr lang="en-US" sz="2000" dirty="0" smtClean="0"/>
          </a:p>
          <a:p>
            <a:pPr lvl="1"/>
            <a:r>
              <a:rPr lang="en-US" sz="2000" dirty="0">
                <a:hlinkClick r:id="rId4"/>
              </a:rPr>
              <a:t>https://</a:t>
            </a:r>
            <a:r>
              <a:rPr lang="en-US" sz="2000" dirty="0" smtClean="0">
                <a:hlinkClick r:id="rId4"/>
              </a:rPr>
              <a:t>mentor.ieee.org/privecsg/dcn/15/privecsg-15-0029-01-0000-privacy-ec-sg-csd-proposal.docx</a:t>
            </a:r>
            <a:endParaRPr lang="en-US" sz="2000" dirty="0" smtClean="0"/>
          </a:p>
          <a:p>
            <a:pPr marL="0" indent="0">
              <a:buNone/>
            </a:pPr>
            <a:r>
              <a:rPr lang="en-US" sz="2400" dirty="0"/>
              <a:t>a</a:t>
            </a:r>
            <a:r>
              <a:rPr lang="en-US" sz="2400" dirty="0" smtClean="0"/>
              <a:t>s the proposed PAR / CSD for consideration by 802.1 WG and approval at the 802 EC closing meeting.</a:t>
            </a:r>
          </a:p>
          <a:p>
            <a:pPr marL="0" indent="0">
              <a:buNone/>
            </a:pPr>
            <a:endParaRPr lang="en-US" sz="2400" dirty="0" smtClean="0"/>
          </a:p>
          <a:p>
            <a:pPr marL="0" indent="0">
              <a:buNone/>
            </a:pPr>
            <a:r>
              <a:rPr lang="en-US" sz="2400" dirty="0" smtClean="0"/>
              <a:t>Moved by: Dan Harkins</a:t>
            </a:r>
          </a:p>
          <a:p>
            <a:pPr marL="0" indent="0">
              <a:buNone/>
            </a:pPr>
            <a:r>
              <a:rPr lang="en-US" sz="2400" dirty="0" smtClean="0"/>
              <a:t>Seconded by: Karen Randall</a:t>
            </a:r>
          </a:p>
          <a:p>
            <a:pPr marL="0" indent="0">
              <a:buNone/>
            </a:pPr>
            <a:r>
              <a:rPr lang="en-US" sz="2400" dirty="0" smtClean="0"/>
              <a:t>Motion </a:t>
            </a:r>
            <a:r>
              <a:rPr lang="en-US" sz="2400" dirty="0"/>
              <a:t>passed unanimously</a:t>
            </a:r>
          </a:p>
          <a:p>
            <a:pPr marL="0" indent="0">
              <a:buNone/>
            </a:pPr>
            <a:endParaRPr lang="en-US" sz="2400" dirty="0" smtClean="0"/>
          </a:p>
          <a:p>
            <a:pPr marL="0" indent="0">
              <a:buNone/>
            </a:pPr>
            <a:endParaRPr lang="en-US" sz="2400" dirty="0" smtClean="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7/11 of </a:t>
            </a:r>
            <a:r>
              <a:rPr lang="en-US" sz="1200" b="0" dirty="0"/>
              <a:t>11-15-0957 by Juan Carlos Zuniga, Interdigital Labs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6" name="Footer Placeholder 5"/>
          <p:cNvSpPr>
            <a:spLocks noGrp="1"/>
          </p:cNvSpPr>
          <p:nvPr>
            <p:ph type="ftr" sz="quarter" idx="11"/>
          </p:nvPr>
        </p:nvSpPr>
        <p:spPr/>
        <p:txBody>
          <a:bodyPr/>
          <a:lstStyle/>
          <a:p>
            <a:pPr>
              <a:defRPr/>
            </a:pPr>
            <a:r>
              <a:rPr lang="en-US" smtClean="0"/>
              <a:t>Adrian Stephens, Intel</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151</a:t>
            </a:fld>
            <a:endParaRPr lang="en-US"/>
          </a:p>
        </p:txBody>
      </p:sp>
    </p:spTree>
    <p:extLst>
      <p:ext uri="{BB962C8B-B14F-4D97-AF65-F5344CB8AC3E}">
        <p14:creationId xmlns:p14="http://schemas.microsoft.com/office/powerpoint/2010/main" val="106386824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EC SG Motion #2	</a:t>
            </a:r>
            <a:endParaRPr lang="en-US" dirty="0"/>
          </a:p>
        </p:txBody>
      </p:sp>
      <p:sp>
        <p:nvSpPr>
          <p:cNvPr id="3" name="Content Placeholder 2"/>
          <p:cNvSpPr>
            <a:spLocks noGrp="1"/>
          </p:cNvSpPr>
          <p:nvPr>
            <p:ph idx="1"/>
          </p:nvPr>
        </p:nvSpPr>
        <p:spPr/>
        <p:txBody>
          <a:bodyPr/>
          <a:lstStyle/>
          <a:p>
            <a:r>
              <a:rPr lang="en-US" sz="2400" dirty="0" smtClean="0"/>
              <a:t>To accept </a:t>
            </a:r>
            <a:r>
              <a:rPr lang="en-US" sz="2400" dirty="0"/>
              <a:t>document </a:t>
            </a:r>
            <a:r>
              <a:rPr lang="en-US" sz="2400" dirty="0">
                <a:hlinkClick r:id="rId3"/>
              </a:rPr>
              <a:t>https://</a:t>
            </a:r>
            <a:r>
              <a:rPr lang="en-US" sz="2400" dirty="0" smtClean="0">
                <a:hlinkClick r:id="rId3"/>
              </a:rPr>
              <a:t>mentor.ieee.org/privecsg/dcn/15/privecsg-15-0031-00-ecsg-response-to-par-and-csd-comments.pptx</a:t>
            </a:r>
            <a:r>
              <a:rPr lang="en-US" sz="2400" dirty="0" smtClean="0"/>
              <a:t>  as the response to the PAR / CSD comments received from 802.3 and 802.11.</a:t>
            </a:r>
          </a:p>
          <a:p>
            <a:endParaRPr lang="en-US" sz="2400" dirty="0" smtClean="0"/>
          </a:p>
          <a:p>
            <a:pPr marL="0" indent="0">
              <a:buNone/>
            </a:pPr>
            <a:r>
              <a:rPr lang="en-US" sz="2400" dirty="0" smtClean="0"/>
              <a:t>Moved by: Paul Nikolich</a:t>
            </a:r>
          </a:p>
          <a:p>
            <a:pPr marL="0" indent="0">
              <a:buNone/>
            </a:pPr>
            <a:r>
              <a:rPr lang="en-US" sz="2400" dirty="0" smtClean="0"/>
              <a:t>Seconded by: Dan Harkins</a:t>
            </a:r>
          </a:p>
          <a:p>
            <a:pPr marL="0" indent="0">
              <a:buNone/>
            </a:pPr>
            <a:endParaRPr lang="en-US" sz="2400" dirty="0" smtClean="0"/>
          </a:p>
          <a:p>
            <a:pPr marL="0" indent="0">
              <a:buNone/>
            </a:pPr>
            <a:r>
              <a:rPr lang="en-US" sz="2400" dirty="0" smtClean="0"/>
              <a:t>Motion passed unanimously</a:t>
            </a:r>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8/11 of </a:t>
            </a:r>
            <a:r>
              <a:rPr lang="en-US" sz="1200" b="0" dirty="0"/>
              <a:t>11-15-0957 by Juan Carlos Zuniga, Interdigital Labs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6" name="Footer Placeholder 5"/>
          <p:cNvSpPr>
            <a:spLocks noGrp="1"/>
          </p:cNvSpPr>
          <p:nvPr>
            <p:ph type="ftr" sz="quarter" idx="11"/>
          </p:nvPr>
        </p:nvSpPr>
        <p:spPr/>
        <p:txBody>
          <a:bodyPr/>
          <a:lstStyle/>
          <a:p>
            <a:pPr>
              <a:defRPr/>
            </a:pPr>
            <a:r>
              <a:rPr lang="en-US" smtClean="0"/>
              <a:t>Adrian Stephens, Intel</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152</a:t>
            </a:fld>
            <a:endParaRPr lang="en-US"/>
          </a:p>
        </p:txBody>
      </p:sp>
    </p:spTree>
    <p:extLst>
      <p:ext uri="{BB962C8B-B14F-4D97-AF65-F5344CB8AC3E}">
        <p14:creationId xmlns:p14="http://schemas.microsoft.com/office/powerpoint/2010/main" val="197409923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Technical Presentations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alibri" panose="020F0502020204030204" pitchFamily="34" charset="0"/>
              </a:rPr>
              <a:t>Carlos Bernardos (UC3M)</a:t>
            </a:r>
          </a:p>
          <a:p>
            <a:pPr lvl="1"/>
            <a:r>
              <a:rPr lang="en-US" i="1" dirty="0" smtClean="0">
                <a:latin typeface="Calibri" panose="020F0502020204030204" pitchFamily="34" charset="0"/>
              </a:rPr>
              <a:t>Wi-Fi </a:t>
            </a:r>
            <a:r>
              <a:rPr lang="en-US" i="1" dirty="0">
                <a:latin typeface="Calibri" panose="020F0502020204030204" pitchFamily="34" charset="0"/>
              </a:rPr>
              <a:t>Privacy network experiment at IEEE 802 May plenary and IETF91 meetings</a:t>
            </a:r>
          </a:p>
          <a:p>
            <a:pPr lvl="1"/>
            <a:r>
              <a:rPr lang="en-US" i="1" dirty="0">
                <a:latin typeface="Calibri" panose="020F0502020204030204" pitchFamily="34" charset="0"/>
                <a:hlinkClick r:id="rId3"/>
              </a:rPr>
              <a:t>https://mentor.ieee.org/privecsg/dcn/15/privecsg-15-0028-00-0000-wifi-privacy-network-experiment-at-ieee-802-may-plenary-and-ietf91-meetings.pptx</a:t>
            </a:r>
            <a:r>
              <a:rPr lang="en-US" i="1" dirty="0">
                <a:latin typeface="Calibri" panose="020F0502020204030204" pitchFamily="34" charset="0"/>
              </a:rPr>
              <a:t> </a:t>
            </a:r>
            <a:endParaRPr lang="en-US" i="1" dirty="0" smtClean="0">
              <a:latin typeface="Calibri" panose="020F0502020204030204" pitchFamily="34" charset="0"/>
            </a:endParaRPr>
          </a:p>
          <a:p>
            <a:pPr lvl="1"/>
            <a:endParaRPr lang="en-US" i="1" dirty="0" smtClean="0">
              <a:latin typeface="Calibri" panose="020F0502020204030204" pitchFamily="34" charset="0"/>
            </a:endParaRPr>
          </a:p>
          <a:p>
            <a:r>
              <a:rPr lang="en-US" dirty="0">
                <a:latin typeface="Calibri" panose="020F0502020204030204" pitchFamily="34" charset="0"/>
              </a:rPr>
              <a:t>Threat Model Discussions</a:t>
            </a:r>
          </a:p>
          <a:p>
            <a:pPr lvl="1"/>
            <a:r>
              <a:rPr lang="en-US" i="1" dirty="0" smtClean="0">
                <a:latin typeface="Calibri" panose="020F0502020204030204" pitchFamily="34" charset="0"/>
              </a:rPr>
              <a:t>IETF/IAB </a:t>
            </a:r>
            <a:r>
              <a:rPr lang="en-US" i="1" dirty="0">
                <a:latin typeface="Calibri" panose="020F0502020204030204" pitchFamily="34" charset="0"/>
              </a:rPr>
              <a:t>Privacy and Security Program</a:t>
            </a:r>
          </a:p>
          <a:p>
            <a:pPr lvl="1"/>
            <a:r>
              <a:rPr lang="en-US" i="1" dirty="0">
                <a:latin typeface="Calibri" panose="020F0502020204030204" pitchFamily="34" charset="0"/>
                <a:hlinkClick r:id="rId4"/>
              </a:rPr>
              <a:t>https://www.iab.org/activities/programs/privacy-and-security-program/</a:t>
            </a:r>
            <a:r>
              <a:rPr lang="en-US" i="1" dirty="0">
                <a:latin typeface="Calibri" panose="020F0502020204030204" pitchFamily="34" charset="0"/>
              </a:rPr>
              <a:t> </a:t>
            </a:r>
          </a:p>
          <a:p>
            <a:pPr lvl="1"/>
            <a:r>
              <a:rPr lang="en-US" i="1" dirty="0">
                <a:latin typeface="Calibri" panose="020F0502020204030204" pitchFamily="34" charset="0"/>
              </a:rPr>
              <a:t>Confidentiality in the Face of Pervasive Surveillance: A Threat Model and Problem Statement</a:t>
            </a:r>
          </a:p>
          <a:p>
            <a:pPr lvl="1"/>
            <a:r>
              <a:rPr lang="en-US" i="1" dirty="0">
                <a:latin typeface="Calibri" panose="020F0502020204030204" pitchFamily="34" charset="0"/>
                <a:hlinkClick r:id="rId5"/>
              </a:rPr>
              <a:t>https://wiki.tools.ietf.org/html/draft-iab-privsec-confidentiality-threat-07</a:t>
            </a:r>
            <a:r>
              <a:rPr lang="en-US" i="1" dirty="0">
                <a:latin typeface="Calibri" panose="020F0502020204030204" pitchFamily="34" charset="0"/>
              </a:rPr>
              <a:t> </a:t>
            </a:r>
          </a:p>
          <a:p>
            <a:endParaRPr lang="en-US" i="1" dirty="0">
              <a:latin typeface="Calibri" panose="020F0502020204030204" pitchFamily="34" charset="0"/>
            </a:endParaRPr>
          </a:p>
          <a:p>
            <a:pPr lvl="1"/>
            <a:endParaRPr lang="en-US" i="1" dirty="0">
              <a:latin typeface="Calibri" panose="020F0502020204030204" pitchFamily="34" charset="0"/>
            </a:endParaRPr>
          </a:p>
          <a:p>
            <a:endParaRPr lang="en-US" i="1" dirty="0" smtClean="0">
              <a:latin typeface="Calibri" panose="020F0502020204030204" pitchFamily="34" charset="0"/>
            </a:endParaRPr>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9/11 of </a:t>
            </a:r>
            <a:r>
              <a:rPr lang="en-US" sz="1200" b="0" dirty="0"/>
              <a:t>11-15-0957 by Juan Carlos Zuniga, Interdigital Labs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dirty="0" smtClean="0"/>
              <a:t>July 2015</a:t>
            </a:r>
            <a:endParaRPr lang="en-US" dirty="0"/>
          </a:p>
        </p:txBody>
      </p:sp>
      <p:sp>
        <p:nvSpPr>
          <p:cNvPr id="6" name="Footer Placeholder 5"/>
          <p:cNvSpPr>
            <a:spLocks noGrp="1"/>
          </p:cNvSpPr>
          <p:nvPr>
            <p:ph type="ftr" sz="quarter" idx="11"/>
          </p:nvPr>
        </p:nvSpPr>
        <p:spPr/>
        <p:txBody>
          <a:bodyPr/>
          <a:lstStyle/>
          <a:p>
            <a:pPr>
              <a:defRPr/>
            </a:pPr>
            <a:r>
              <a:rPr lang="en-US" smtClean="0"/>
              <a:t>Adrian Stephens, Intel</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153</a:t>
            </a:fld>
            <a:endParaRPr lang="en-US"/>
          </a:p>
        </p:txBody>
      </p:sp>
    </p:spTree>
    <p:extLst>
      <p:ext uri="{BB962C8B-B14F-4D97-AF65-F5344CB8AC3E}">
        <p14:creationId xmlns:p14="http://schemas.microsoft.com/office/powerpoint/2010/main" val="218639193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066800"/>
          </a:xfrm>
        </p:spPr>
        <p:txBody>
          <a:bodyPr/>
          <a:lstStyle/>
          <a:p>
            <a:r>
              <a:rPr lang="en-US" dirty="0" smtClean="0">
                <a:latin typeface="Calibri" panose="020F0502020204030204" pitchFamily="34" charset="0"/>
              </a:rPr>
              <a:t>Proposed Next Steps</a:t>
            </a:r>
            <a:endParaRPr lang="en-US" dirty="0">
              <a:latin typeface="Calibri" panose="020F0502020204030204" pitchFamily="34" charset="0"/>
            </a:endParaRPr>
          </a:p>
        </p:txBody>
      </p:sp>
      <p:sp>
        <p:nvSpPr>
          <p:cNvPr id="3" name="Content Placeholder 2"/>
          <p:cNvSpPr>
            <a:spLocks noGrp="1"/>
          </p:cNvSpPr>
          <p:nvPr>
            <p:ph idx="1"/>
          </p:nvPr>
        </p:nvSpPr>
        <p:spPr>
          <a:xfrm>
            <a:off x="304800" y="1219200"/>
            <a:ext cx="8382000" cy="5105400"/>
          </a:xfrm>
        </p:spPr>
        <p:txBody>
          <a:bodyPr>
            <a:noAutofit/>
          </a:bodyPr>
          <a:lstStyle/>
          <a:p>
            <a:r>
              <a:rPr lang="en-US" sz="2400" dirty="0">
                <a:latin typeface="Calibri" panose="020F0502020204030204" pitchFamily="34" charset="0"/>
              </a:rPr>
              <a:t>Extend EC SG for one more cycle to continue working until the PAR gets approved</a:t>
            </a:r>
          </a:p>
          <a:p>
            <a:pPr lvl="1"/>
            <a:r>
              <a:rPr lang="en-US" sz="2200" dirty="0" smtClean="0">
                <a:latin typeface="Calibri" panose="020F0502020204030204" pitchFamily="34" charset="0"/>
              </a:rPr>
              <a:t>Work on </a:t>
            </a:r>
            <a:r>
              <a:rPr lang="en-US" sz="2200" dirty="0">
                <a:latin typeface="Calibri" panose="020F0502020204030204" pitchFamily="34" charset="0"/>
              </a:rPr>
              <a:t>draft contribution capturing the main concepts that have been discussed so </a:t>
            </a:r>
            <a:r>
              <a:rPr lang="en-US" sz="2200" dirty="0" smtClean="0">
                <a:latin typeface="Calibri" panose="020F0502020204030204" pitchFamily="34" charset="0"/>
              </a:rPr>
              <a:t>far</a:t>
            </a:r>
          </a:p>
          <a:p>
            <a:pPr lvl="1"/>
            <a:r>
              <a:rPr lang="en-US" sz="2200" dirty="0" smtClean="0">
                <a:latin typeface="Calibri" panose="020F0502020204030204" pitchFamily="34" charset="0"/>
              </a:rPr>
              <a:t>Continue discussions about privacy threat model (e.g. IETF/IAB draft), functionalities to improve privacy, etc.</a:t>
            </a:r>
          </a:p>
          <a:p>
            <a:r>
              <a:rPr lang="en-US" sz="2400" dirty="0" smtClean="0">
                <a:latin typeface="Calibri" panose="020F0502020204030204" pitchFamily="34" charset="0"/>
              </a:rPr>
              <a:t>Group would like to continue working with different groups in IEEE 802 as well as external communities (e.g. IETF, Academia, etc.). In order to facilitate the work, the group would like to:</a:t>
            </a:r>
          </a:p>
          <a:p>
            <a:pPr lvl="1"/>
            <a:r>
              <a:rPr lang="en-US" sz="2200" dirty="0" smtClean="0">
                <a:latin typeface="Calibri" panose="020F0502020204030204" pitchFamily="34" charset="0"/>
              </a:rPr>
              <a:t>Maintain document archive </a:t>
            </a:r>
          </a:p>
          <a:p>
            <a:pPr lvl="1"/>
            <a:r>
              <a:rPr lang="en-US" sz="2200" dirty="0" smtClean="0">
                <a:latin typeface="Calibri" panose="020F0502020204030204" pitchFamily="34" charset="0"/>
              </a:rPr>
              <a:t>Maintain </a:t>
            </a:r>
            <a:r>
              <a:rPr lang="en-US" sz="2200" i="1" dirty="0"/>
              <a:t>stds-802-privacy@listserv.ieee.org</a:t>
            </a:r>
            <a:r>
              <a:rPr lang="en-US" sz="2200" dirty="0" smtClean="0">
                <a:latin typeface="Calibri" panose="020F0502020204030204" pitchFamily="34" charset="0"/>
              </a:rPr>
              <a:t> email reflector</a:t>
            </a:r>
          </a:p>
          <a:p>
            <a:pPr lvl="1"/>
            <a:r>
              <a:rPr lang="en-US" sz="2200" dirty="0" smtClean="0">
                <a:latin typeface="Calibri" panose="020F0502020204030204" pitchFamily="34" charset="0"/>
              </a:rPr>
              <a:t>Meet preferably during IEEE 802 </a:t>
            </a:r>
            <a:r>
              <a:rPr lang="en-US" sz="2200" dirty="0">
                <a:latin typeface="Calibri" panose="020F0502020204030204" pitchFamily="34" charset="0"/>
              </a:rPr>
              <a:t>plenaries to take advantage of the colocation of different WGs</a:t>
            </a:r>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10/11 of </a:t>
            </a:r>
            <a:r>
              <a:rPr lang="en-US" sz="1200" b="0" dirty="0"/>
              <a:t>11-15-0957 by Juan Carlos Zuniga, Interdigital Labs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6" name="Footer Placeholder 5"/>
          <p:cNvSpPr>
            <a:spLocks noGrp="1"/>
          </p:cNvSpPr>
          <p:nvPr>
            <p:ph type="ftr" sz="quarter" idx="11"/>
          </p:nvPr>
        </p:nvSpPr>
        <p:spPr/>
        <p:txBody>
          <a:bodyPr/>
          <a:lstStyle/>
          <a:p>
            <a:pPr>
              <a:defRPr/>
            </a:pPr>
            <a:r>
              <a:rPr lang="en-US" smtClean="0"/>
              <a:t>Adrian Stephens, Intel</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154</a:t>
            </a:fld>
            <a:endParaRPr lang="en-US"/>
          </a:p>
        </p:txBody>
      </p:sp>
    </p:spTree>
    <p:extLst>
      <p:ext uri="{BB962C8B-B14F-4D97-AF65-F5344CB8AC3E}">
        <p14:creationId xmlns:p14="http://schemas.microsoft.com/office/powerpoint/2010/main" val="112287963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Future Plans</a:t>
            </a:r>
            <a:endParaRPr lang="en-US" dirty="0">
              <a:latin typeface="Calibri" panose="020F0502020204030204" pitchFamily="34" charset="0"/>
            </a:endParaRPr>
          </a:p>
        </p:txBody>
      </p:sp>
      <p:sp>
        <p:nvSpPr>
          <p:cNvPr id="3" name="Content Placeholder 2"/>
          <p:cNvSpPr>
            <a:spLocks noGrp="1"/>
          </p:cNvSpPr>
          <p:nvPr>
            <p:ph idx="1"/>
          </p:nvPr>
        </p:nvSpPr>
        <p:spPr>
          <a:xfrm>
            <a:off x="304800" y="1417637"/>
            <a:ext cx="8382000" cy="4754563"/>
          </a:xfrm>
        </p:spPr>
        <p:txBody>
          <a:bodyPr>
            <a:noAutofit/>
          </a:bodyPr>
          <a:lstStyle/>
          <a:p>
            <a:r>
              <a:rPr lang="en-US" sz="2800" dirty="0" smtClean="0">
                <a:latin typeface="Calibri" panose="020F0502020204030204" pitchFamily="34" charset="0"/>
              </a:rPr>
              <a:t>Upcoming meetings (if SG is renewed)</a:t>
            </a:r>
          </a:p>
          <a:p>
            <a:pPr lvl="1"/>
            <a:endParaRPr lang="en-US" dirty="0" smtClean="0">
              <a:latin typeface="Calibri" panose="020F0502020204030204" pitchFamily="34" charset="0"/>
            </a:endParaRPr>
          </a:p>
          <a:p>
            <a:pPr lvl="1"/>
            <a:r>
              <a:rPr lang="en-US" dirty="0">
                <a:latin typeface="Calibri" panose="020F0502020204030204" pitchFamily="34" charset="0"/>
              </a:rPr>
              <a:t>Teleconferences </a:t>
            </a:r>
          </a:p>
          <a:p>
            <a:pPr lvl="2"/>
            <a:r>
              <a:rPr lang="en-US" dirty="0">
                <a:latin typeface="Calibri" panose="020F0502020204030204" pitchFamily="34" charset="0"/>
              </a:rPr>
              <a:t>2 September 2015 (10:00 AM ET), Teleconference</a:t>
            </a:r>
          </a:p>
          <a:p>
            <a:pPr lvl="2"/>
            <a:r>
              <a:rPr lang="en-US" dirty="0">
                <a:latin typeface="Calibri" panose="020F0502020204030204" pitchFamily="34" charset="0"/>
              </a:rPr>
              <a:t>30 September 2015 (10:00 AM ET), Teleconference</a:t>
            </a:r>
          </a:p>
          <a:p>
            <a:pPr lvl="2"/>
            <a:r>
              <a:rPr lang="en-US" dirty="0">
                <a:latin typeface="Calibri" panose="020F0502020204030204" pitchFamily="34" charset="0"/>
              </a:rPr>
              <a:t>21 October 2015 (10:00 AM ET), </a:t>
            </a:r>
            <a:r>
              <a:rPr lang="en-US" dirty="0" smtClean="0">
                <a:latin typeface="Calibri" panose="020F0502020204030204" pitchFamily="34" charset="0"/>
              </a:rPr>
              <a:t>Teleconference</a:t>
            </a:r>
          </a:p>
          <a:p>
            <a:pPr lvl="2"/>
            <a:endParaRPr lang="en-US" dirty="0">
              <a:latin typeface="Calibri" panose="020F0502020204030204" pitchFamily="34" charset="0"/>
            </a:endParaRPr>
          </a:p>
          <a:p>
            <a:pPr lvl="1"/>
            <a:r>
              <a:rPr lang="en-US" dirty="0">
                <a:latin typeface="Calibri" panose="020F0502020204030204" pitchFamily="34" charset="0"/>
              </a:rPr>
              <a:t>9-13 November, 2015, IEEE 802 Plenary meeting in Dallas, TX, USA</a:t>
            </a:r>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11/11 of </a:t>
            </a:r>
            <a:r>
              <a:rPr lang="en-US" sz="1200" b="0" dirty="0"/>
              <a:t>11-15-0957 by Juan Carlos Zuniga, Interdigital Labs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6" name="Footer Placeholder 5"/>
          <p:cNvSpPr>
            <a:spLocks noGrp="1"/>
          </p:cNvSpPr>
          <p:nvPr>
            <p:ph type="ftr" sz="quarter" idx="11"/>
          </p:nvPr>
        </p:nvSpPr>
        <p:spPr/>
        <p:txBody>
          <a:bodyPr/>
          <a:lstStyle/>
          <a:p>
            <a:pPr>
              <a:defRPr/>
            </a:pPr>
            <a:r>
              <a:rPr lang="en-US" smtClean="0"/>
              <a:t>Adrian Stephens, Intel</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155</a:t>
            </a:fld>
            <a:endParaRPr lang="en-US"/>
          </a:p>
        </p:txBody>
      </p:sp>
    </p:spTree>
    <p:extLst>
      <p:ext uri="{BB962C8B-B14F-4D97-AF65-F5344CB8AC3E}">
        <p14:creationId xmlns:p14="http://schemas.microsoft.com/office/powerpoint/2010/main" val="409897313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26125894-C81E-43C9-9E54-526134551D80}" type="slidenum">
              <a:rPr lang="en-US" smtClean="0"/>
              <a:pPr/>
              <a:t>156</a:t>
            </a:fld>
            <a:endParaRPr lang="en-US" smtClean="0"/>
          </a:p>
        </p:txBody>
      </p:sp>
      <p:sp>
        <p:nvSpPr>
          <p:cNvPr id="2053" name="Rectangle 2"/>
          <p:cNvSpPr>
            <a:spLocks noGrp="1" noChangeArrowheads="1"/>
          </p:cNvSpPr>
          <p:nvPr>
            <p:ph type="title"/>
          </p:nvPr>
        </p:nvSpPr>
        <p:spPr>
          <a:noFill/>
        </p:spPr>
        <p:txBody>
          <a:bodyPr/>
          <a:lstStyle/>
          <a:p>
            <a:r>
              <a:rPr lang="en-US" dirty="0" smtClean="0"/>
              <a:t>IEEE 802.11-IETF Liaison Report</a:t>
            </a:r>
          </a:p>
        </p:txBody>
      </p:sp>
      <p:sp>
        <p:nvSpPr>
          <p:cNvPr id="2054" name="Rectangle 6"/>
          <p:cNvSpPr>
            <a:spLocks noGrp="1" noChangeArrowheads="1"/>
          </p:cNvSpPr>
          <p:nvPr>
            <p:ph type="body" idx="1"/>
          </p:nvPr>
        </p:nvSpPr>
        <p:spPr>
          <a:xfrm>
            <a:off x="685800" y="1524000"/>
            <a:ext cx="7772400" cy="381000"/>
          </a:xfrm>
          <a:noFill/>
        </p:spPr>
        <p:txBody>
          <a:bodyPr/>
          <a:lstStyle/>
          <a:p>
            <a:pPr algn="ctr">
              <a:lnSpc>
                <a:spcPct val="90000"/>
              </a:lnSpc>
              <a:buFontTx/>
              <a:buNone/>
            </a:pPr>
            <a:r>
              <a:rPr lang="en-US" sz="2000" dirty="0" smtClean="0"/>
              <a:t>Date:</a:t>
            </a:r>
            <a:r>
              <a:rPr lang="en-US" sz="2000" b="0" dirty="0" smtClean="0"/>
              <a:t> 2015-07-16</a:t>
            </a:r>
          </a:p>
        </p:txBody>
      </p:sp>
      <p:graphicFrame>
        <p:nvGraphicFramePr>
          <p:cNvPr id="2055" name="Object 11"/>
          <p:cNvGraphicFramePr>
            <a:graphicFrameLocks noChangeAspect="1"/>
          </p:cNvGraphicFramePr>
          <p:nvPr>
            <p:extLst>
              <p:ext uri="{D42A27DB-BD31-4B8C-83A1-F6EECF244321}">
                <p14:modId xmlns:p14="http://schemas.microsoft.com/office/powerpoint/2010/main" val="1547232984"/>
              </p:ext>
            </p:extLst>
          </p:nvPr>
        </p:nvGraphicFramePr>
        <p:xfrm>
          <a:off x="533400" y="2286000"/>
          <a:ext cx="8229600" cy="2520950"/>
        </p:xfrm>
        <a:graphic>
          <a:graphicData uri="http://schemas.openxmlformats.org/presentationml/2006/ole">
            <mc:AlternateContent xmlns:mc="http://schemas.openxmlformats.org/markup-compatibility/2006">
              <mc:Choice xmlns:v="urn:schemas-microsoft-com:vml" Requires="v">
                <p:oleObj spid="_x0000_s22535" name="Document" r:id="rId5" imgW="8248712" imgH="2536630" progId="Word.Document.8">
                  <p:embed/>
                </p:oleObj>
              </mc:Choice>
              <mc:Fallback>
                <p:oleObj name="Document" r:id="rId5" imgW="8248712" imgH="2536630" progId="Word.Document.8">
                  <p:embed/>
                  <p:pic>
                    <p:nvPicPr>
                      <p:cNvPr id="0" name=""/>
                      <p:cNvPicPr>
                        <a:picLocks noChangeAspect="1" noChangeArrowheads="1"/>
                      </p:cNvPicPr>
                      <p:nvPr/>
                    </p:nvPicPr>
                    <p:blipFill>
                      <a:blip r:embed="rId6"/>
                      <a:srcRect/>
                      <a:stretch>
                        <a:fillRect/>
                      </a:stretch>
                    </p:blipFill>
                    <p:spPr bwMode="auto">
                      <a:xfrm>
                        <a:off x="533400" y="2286000"/>
                        <a:ext cx="8229600" cy="252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1/17 of 11-15-0749 by Dorothy Stanley, HP-Aruba Networks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87202102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81F113F3-1D5D-4BCE-8B40-EA9857490F2F}" type="slidenum">
              <a:rPr lang="en-US" smtClean="0"/>
              <a:pPr/>
              <a:t>157</a:t>
            </a:fld>
            <a:endParaRPr lang="en-US" smtClean="0"/>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	This presentation contains the IEEE 802.11 – IETF liaison report for July 2015.</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2/17 of 11-15-0749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58871392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158</a:t>
            </a:fld>
            <a:endParaRPr lang="en-US" smtClean="0"/>
          </a:p>
        </p:txBody>
      </p:sp>
      <p:sp>
        <p:nvSpPr>
          <p:cNvPr id="5125" name="Rectangle 2"/>
          <p:cNvSpPr>
            <a:spLocks noGrp="1" noChangeArrowheads="1"/>
          </p:cNvSpPr>
          <p:nvPr>
            <p:ph type="title"/>
          </p:nvPr>
        </p:nvSpPr>
        <p:spPr/>
        <p:txBody>
          <a:bodyPr/>
          <a:lstStyle/>
          <a:p>
            <a:r>
              <a:rPr lang="en-US" dirty="0" smtClean="0"/>
              <a:t>IETF- IEEE 802 Liaison Activity  </a:t>
            </a:r>
          </a:p>
        </p:txBody>
      </p:sp>
      <p:sp>
        <p:nvSpPr>
          <p:cNvPr id="113667" name="Rectangle 3"/>
          <p:cNvSpPr>
            <a:spLocks noGrp="1" noChangeArrowheads="1"/>
          </p:cNvSpPr>
          <p:nvPr>
            <p:ph type="body" idx="1"/>
          </p:nvPr>
        </p:nvSpPr>
        <p:spPr>
          <a:xfrm>
            <a:off x="685800" y="1676400"/>
            <a:ext cx="8153400" cy="4572000"/>
          </a:xfrm>
        </p:spPr>
        <p:txBody>
          <a:bodyPr/>
          <a:lstStyle/>
          <a:p>
            <a:pPr marL="0" indent="0">
              <a:lnSpc>
                <a:spcPct val="80000"/>
              </a:lnSpc>
              <a:buFontTx/>
              <a:buNone/>
              <a:defRPr/>
            </a:pPr>
            <a:endParaRPr lang="en-US" sz="900" dirty="0" smtClean="0"/>
          </a:p>
          <a:p>
            <a:pPr>
              <a:lnSpc>
                <a:spcPct val="80000"/>
              </a:lnSpc>
              <a:defRPr/>
            </a:pPr>
            <a:r>
              <a:rPr lang="en-US" sz="2000" dirty="0" smtClean="0"/>
              <a:t>Joint meetings, agenda and presentations</a:t>
            </a:r>
          </a:p>
          <a:p>
            <a:pPr lvl="1">
              <a:lnSpc>
                <a:spcPct val="80000"/>
              </a:lnSpc>
              <a:defRPr/>
            </a:pPr>
            <a:r>
              <a:rPr lang="en-US" sz="1800" dirty="0" smtClean="0">
                <a:hlinkClick r:id="rId4"/>
              </a:rPr>
              <a:t>http://www.iab.org/activities/joint-activities/iab-ieee-coordination/</a:t>
            </a:r>
            <a:endParaRPr lang="en-US" sz="1800" dirty="0"/>
          </a:p>
          <a:p>
            <a:pPr lvl="1">
              <a:lnSpc>
                <a:spcPct val="80000"/>
              </a:lnSpc>
              <a:defRPr/>
            </a:pPr>
            <a:r>
              <a:rPr lang="en-US" sz="1800" dirty="0" smtClean="0"/>
              <a:t>2015-06-18 teleconference held; No new 802.11 work items</a:t>
            </a:r>
          </a:p>
          <a:p>
            <a:pPr lvl="1">
              <a:lnSpc>
                <a:spcPct val="80000"/>
              </a:lnSpc>
              <a:defRPr/>
            </a:pPr>
            <a:r>
              <a:rPr lang="en-US" sz="1800" dirty="0" smtClean="0"/>
              <a:t>Next teleconference is Tuesday September 9</a:t>
            </a:r>
            <a:r>
              <a:rPr lang="en-US" sz="1800" baseline="30000" dirty="0" smtClean="0"/>
              <a:t>th</a:t>
            </a:r>
            <a:r>
              <a:rPr lang="en-US" sz="1800" dirty="0" smtClean="0"/>
              <a:t>, 2015 noon-2pm Eastern</a:t>
            </a:r>
          </a:p>
          <a:p>
            <a:pPr marL="457200" lvl="1" indent="0">
              <a:lnSpc>
                <a:spcPct val="80000"/>
              </a:lnSpc>
              <a:buNone/>
              <a:defRPr/>
            </a:pPr>
            <a:endParaRPr lang="en-US" sz="1200" dirty="0" smtClean="0"/>
          </a:p>
          <a:p>
            <a:pPr>
              <a:lnSpc>
                <a:spcPct val="80000"/>
              </a:lnSpc>
              <a:defRPr/>
            </a:pPr>
            <a:r>
              <a:rPr lang="en-US" sz="2000" dirty="0" smtClean="0"/>
              <a:t>RFC </a:t>
            </a:r>
            <a:r>
              <a:rPr lang="en-US" sz="2000" dirty="0"/>
              <a:t>7241, “The IEEE 802/IETF Relationship”  has been published (</a:t>
            </a:r>
            <a:r>
              <a:rPr lang="en-US" sz="2000" dirty="0" smtClean="0"/>
              <a:t>RFC4441 </a:t>
            </a:r>
            <a:r>
              <a:rPr lang="en-US" sz="2000" dirty="0"/>
              <a:t>update)</a:t>
            </a:r>
          </a:p>
          <a:p>
            <a:pPr lvl="1">
              <a:lnSpc>
                <a:spcPct val="80000"/>
              </a:lnSpc>
              <a:defRPr/>
            </a:pPr>
            <a:r>
              <a:rPr lang="en-US" sz="1600" dirty="0">
                <a:hlinkClick r:id="rId5"/>
              </a:rPr>
              <a:t>https://datatracker.ietf.org/doc/rfc7241/</a:t>
            </a:r>
            <a:r>
              <a:rPr lang="en-US" sz="1600" dirty="0"/>
              <a:t> </a:t>
            </a:r>
          </a:p>
          <a:p>
            <a:pPr>
              <a:lnSpc>
                <a:spcPct val="80000"/>
              </a:lnSpc>
              <a:defRPr/>
            </a:pPr>
            <a:r>
              <a:rPr lang="en-US" sz="2000" dirty="0" smtClean="0"/>
              <a:t>IEEE </a:t>
            </a:r>
            <a:r>
              <a:rPr lang="en-US" sz="2000" dirty="0"/>
              <a:t>802 Liaisons list is available </a:t>
            </a:r>
          </a:p>
          <a:p>
            <a:pPr lvl="1">
              <a:lnSpc>
                <a:spcPct val="80000"/>
              </a:lnSpc>
              <a:defRPr/>
            </a:pPr>
            <a:r>
              <a:rPr lang="en-US" sz="1600" u="sng" dirty="0">
                <a:hlinkClick r:id="rId6"/>
              </a:rPr>
              <a:t>http://ieee-sa.centraldesktop.com/802liaisondb/FrontPage</a:t>
            </a:r>
            <a:endParaRPr lang="en-US" sz="1600" u="sng" dirty="0"/>
          </a:p>
          <a:p>
            <a:pPr>
              <a:lnSpc>
                <a:spcPct val="80000"/>
              </a:lnSpc>
              <a:defRPr/>
            </a:pPr>
            <a:r>
              <a:rPr lang="en-US" sz="2000" dirty="0" smtClean="0"/>
              <a:t>802 </a:t>
            </a:r>
            <a:r>
              <a:rPr lang="en-US" sz="2000" dirty="0"/>
              <a:t>EC “IETF/IAB/IESG” 802 EC Standing Committee </a:t>
            </a:r>
          </a:p>
          <a:p>
            <a:pPr lvl="1">
              <a:lnSpc>
                <a:spcPct val="80000"/>
              </a:lnSpc>
              <a:defRPr/>
            </a:pPr>
            <a:r>
              <a:rPr lang="en-US" sz="1600" dirty="0"/>
              <a:t>Formed March 2014, Pat Thaler as chair</a:t>
            </a:r>
          </a:p>
          <a:p>
            <a:pPr>
              <a:lnSpc>
                <a:spcPct val="80000"/>
              </a:lnSpc>
              <a:defRPr/>
            </a:pPr>
            <a:endParaRPr lang="en-US" sz="2200"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1004990082"/>
              </p:ext>
            </p:extLst>
          </p:nvPr>
        </p:nvGraphicFramePr>
        <p:xfrm>
          <a:off x="8001000" y="1828800"/>
          <a:ext cx="914400" cy="771525"/>
        </p:xfrm>
        <a:graphic>
          <a:graphicData uri="http://schemas.openxmlformats.org/presentationml/2006/ole">
            <mc:AlternateContent xmlns:mc="http://schemas.openxmlformats.org/markup-compatibility/2006">
              <mc:Choice xmlns:v="urn:schemas-microsoft-com:vml" Requires="v">
                <p:oleObj spid="_x0000_s23559" name="Packager Shell Object" showAsIcon="1" r:id="rId7" imgW="914400" imgH="771480" progId="Package">
                  <p:embed/>
                </p:oleObj>
              </mc:Choice>
              <mc:Fallback>
                <p:oleObj name="Packager Shell Object" showAsIcon="1" r:id="rId7" imgW="914400" imgH="771480" progId="Package">
                  <p:embed/>
                  <p:pic>
                    <p:nvPicPr>
                      <p:cNvPr id="0" name=""/>
                      <p:cNvPicPr/>
                      <p:nvPr/>
                    </p:nvPicPr>
                    <p:blipFill>
                      <a:blip r:embed="rId8"/>
                      <a:stretch>
                        <a:fillRect/>
                      </a:stretch>
                    </p:blipFill>
                    <p:spPr>
                      <a:xfrm>
                        <a:off x="8001000" y="1828800"/>
                        <a:ext cx="914400" cy="771525"/>
                      </a:xfrm>
                      <a:prstGeom prst="rect">
                        <a:avLst/>
                      </a:prstGeom>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3/17 of 11-15-0749 by Dorothy Stanley, HP-Aruba Networks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62158584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159</a:t>
            </a:fld>
            <a:endParaRPr lang="en-US" smtClean="0"/>
          </a:p>
        </p:txBody>
      </p:sp>
      <p:sp>
        <p:nvSpPr>
          <p:cNvPr id="20485" name="Rectangle 2"/>
          <p:cNvSpPr>
            <a:spLocks noGrp="1" noChangeArrowheads="1"/>
          </p:cNvSpPr>
          <p:nvPr>
            <p:ph type="title"/>
          </p:nvPr>
        </p:nvSpPr>
        <p:spPr>
          <a:noFill/>
        </p:spPr>
        <p:txBody>
          <a:bodyPr/>
          <a:lstStyle/>
          <a:p>
            <a:r>
              <a:rPr lang="en-US" smtClean="0"/>
              <a:t>IETF Meetings</a:t>
            </a:r>
          </a:p>
        </p:txBody>
      </p:sp>
      <p:sp>
        <p:nvSpPr>
          <p:cNvPr id="20486" name="Rectangle 3"/>
          <p:cNvSpPr>
            <a:spLocks noGrp="1" noChangeArrowheads="1"/>
          </p:cNvSpPr>
          <p:nvPr>
            <p:ph type="body" idx="1"/>
          </p:nvPr>
        </p:nvSpPr>
        <p:spPr>
          <a:xfrm>
            <a:off x="685800" y="1600200"/>
            <a:ext cx="7848600" cy="4114800"/>
          </a:xfrm>
          <a:noFill/>
        </p:spPr>
        <p:txBody>
          <a:bodyPr/>
          <a:lstStyle/>
          <a:p>
            <a:r>
              <a:rPr lang="en-US" dirty="0" smtClean="0"/>
              <a:t>Meetings:</a:t>
            </a:r>
          </a:p>
          <a:p>
            <a:pPr lvl="1"/>
            <a:r>
              <a:rPr lang="en-US" dirty="0" smtClean="0"/>
              <a:t>July 19-24, 2015 – Prague</a:t>
            </a:r>
          </a:p>
          <a:p>
            <a:pPr lvl="1"/>
            <a:r>
              <a:rPr lang="en-US" dirty="0" smtClean="0"/>
              <a:t>November 1-6, 2015 – </a:t>
            </a:r>
            <a:r>
              <a:rPr lang="en-US" dirty="0" err="1" smtClean="0"/>
              <a:t>Yokahama</a:t>
            </a:r>
            <a:endParaRPr lang="en-US" dirty="0" smtClean="0"/>
          </a:p>
          <a:p>
            <a:pPr lvl="1"/>
            <a:r>
              <a:rPr lang="en-US" dirty="0" smtClean="0"/>
              <a:t>April 3-8, 2016 – Buenos Aires</a:t>
            </a:r>
          </a:p>
          <a:p>
            <a:pPr lvl="1"/>
            <a:r>
              <a:rPr lang="en-US" dirty="0" smtClean="0"/>
              <a:t>July 17-22, 2016 - Berlin</a:t>
            </a:r>
          </a:p>
          <a:p>
            <a:r>
              <a:rPr lang="en-US" dirty="0" smtClean="0">
                <a:hlinkClick r:id="rId3"/>
              </a:rPr>
              <a:t>http://www.ietf.org</a:t>
            </a:r>
            <a:endParaRPr lang="en-US" dirty="0" smtClean="0"/>
          </a:p>
          <a:p>
            <a:pPr lvl="1"/>
            <a:r>
              <a:rPr lang="en-US" dirty="0" smtClean="0"/>
              <a:t>Newcomer training: </a:t>
            </a:r>
            <a:r>
              <a:rPr lang="en-US" u="sng" dirty="0">
                <a:hlinkClick r:id="rId4"/>
              </a:rPr>
              <a:t>https://www.ietf.org/edu/process-oriented-tutorials.html#newcomers</a:t>
            </a:r>
            <a:r>
              <a:rPr lang="en-US" dirty="0"/>
              <a:t> </a:t>
            </a:r>
          </a:p>
          <a:p>
            <a:pPr lvl="1"/>
            <a:r>
              <a:rPr lang="en-US" dirty="0" smtClean="0"/>
              <a:t>Tutorials (process and technical); </a:t>
            </a:r>
            <a:r>
              <a:rPr lang="en-US" dirty="0"/>
              <a:t>Wireless Tutorial (Donald Eastlake</a:t>
            </a:r>
            <a:r>
              <a:rPr lang="en-US" dirty="0" smtClean="0"/>
              <a:t>) </a:t>
            </a:r>
            <a:r>
              <a:rPr lang="en-US" dirty="0"/>
              <a:t>: </a:t>
            </a:r>
            <a:r>
              <a:rPr lang="en-US" dirty="0">
                <a:hlinkClick r:id="rId5"/>
              </a:rPr>
              <a:t>https://</a:t>
            </a:r>
            <a:r>
              <a:rPr lang="en-US" dirty="0" smtClean="0">
                <a:hlinkClick r:id="rId5"/>
              </a:rPr>
              <a:t>www.ietf.org/edu/tutorials.html</a:t>
            </a:r>
            <a:r>
              <a:rPr lang="en-US"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4/17 of 11-15-0749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439128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Abstract</a:t>
            </a:r>
          </a:p>
        </p:txBody>
      </p:sp>
      <p:sp>
        <p:nvSpPr>
          <p:cNvPr id="14339" name="Rectangle 3"/>
          <p:cNvSpPr>
            <a:spLocks noGrp="1" noChangeArrowheads="1"/>
          </p:cNvSpPr>
          <p:nvPr>
            <p:ph idx="1"/>
          </p:nvPr>
        </p:nvSpPr>
        <p:spPr/>
        <p:txBody>
          <a:bodyPr/>
          <a:lstStyle/>
          <a:p>
            <a:pPr algn="ctr" eaLnBrk="1" hangingPunct="1">
              <a:buFontTx/>
              <a:buNone/>
            </a:pPr>
            <a:r>
              <a:rPr lang="en-US" dirty="0" smtClean="0"/>
              <a:t>This document is the closing report for ARC SC, </a:t>
            </a:r>
          </a:p>
          <a:p>
            <a:pPr algn="ctr" eaLnBrk="1" hangingPunct="1">
              <a:buFontTx/>
              <a:buNone/>
            </a:pPr>
            <a:r>
              <a:rPr lang="en-US" dirty="0" smtClean="0"/>
              <a:t>July 2015, Waikoloa meeting</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2/6 of </a:t>
            </a:r>
            <a:r>
              <a:rPr lang="en-US" sz="1200" b="0" dirty="0"/>
              <a:t>11-15-0959 by Mark Hamilton (Ruckus Wireless)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16</a:t>
            </a:fld>
            <a:endParaRPr lang="en-US"/>
          </a:p>
        </p:txBody>
      </p:sp>
    </p:spTree>
    <p:extLst>
      <p:ext uri="{BB962C8B-B14F-4D97-AF65-F5344CB8AC3E}">
        <p14:creationId xmlns:p14="http://schemas.microsoft.com/office/powerpoint/2010/main" val="150757688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160</a:t>
            </a:fld>
            <a:endParaRPr lang="en-US" smtClean="0"/>
          </a:p>
        </p:txBody>
      </p:sp>
      <p:sp>
        <p:nvSpPr>
          <p:cNvPr id="20485" name="Rectangle 2"/>
          <p:cNvSpPr>
            <a:spLocks noGrp="1" noChangeArrowheads="1"/>
          </p:cNvSpPr>
          <p:nvPr>
            <p:ph type="title"/>
          </p:nvPr>
        </p:nvSpPr>
        <p:spPr>
          <a:noFill/>
        </p:spPr>
        <p:txBody>
          <a:bodyPr/>
          <a:lstStyle/>
          <a:p>
            <a:r>
              <a:rPr lang="en-US" dirty="0" smtClean="0"/>
              <a:t>July IETF Meeting BOFs</a:t>
            </a:r>
          </a:p>
        </p:txBody>
      </p:sp>
      <p:sp>
        <p:nvSpPr>
          <p:cNvPr id="20486" name="Rectangle 3"/>
          <p:cNvSpPr>
            <a:spLocks noGrp="1" noChangeArrowheads="1"/>
          </p:cNvSpPr>
          <p:nvPr>
            <p:ph type="body" idx="1"/>
          </p:nvPr>
        </p:nvSpPr>
        <p:spPr>
          <a:xfrm>
            <a:off x="685800" y="1600200"/>
            <a:ext cx="7848600" cy="4648200"/>
          </a:xfrm>
          <a:noFill/>
        </p:spPr>
        <p:txBody>
          <a:bodyPr/>
          <a:lstStyle/>
          <a:p>
            <a:r>
              <a:rPr lang="en-US" sz="2000" dirty="0" smtClean="0"/>
              <a:t>Interface </a:t>
            </a:r>
            <a:r>
              <a:rPr lang="en-US" sz="2000" dirty="0"/>
              <a:t>to Network Security </a:t>
            </a:r>
            <a:r>
              <a:rPr lang="en-US" sz="2000" dirty="0" smtClean="0"/>
              <a:t>Functions </a:t>
            </a:r>
          </a:p>
          <a:p>
            <a:r>
              <a:rPr lang="en-US" sz="2000" dirty="0"/>
              <a:t>Deterministic </a:t>
            </a:r>
            <a:r>
              <a:rPr lang="en-US" sz="2000" dirty="0" smtClean="0"/>
              <a:t>Networking</a:t>
            </a:r>
          </a:p>
          <a:p>
            <a:r>
              <a:rPr lang="en-US" sz="2000" dirty="0"/>
              <a:t>Simplified Use of Policy </a:t>
            </a:r>
            <a:r>
              <a:rPr lang="en-US" sz="2000" dirty="0" smtClean="0"/>
              <a:t>Abstraction</a:t>
            </a:r>
          </a:p>
          <a:p>
            <a:r>
              <a:rPr lang="en-US" sz="2000" dirty="0" err="1" smtClean="0"/>
              <a:t>CAPtive</a:t>
            </a:r>
            <a:r>
              <a:rPr lang="en-US" sz="2000" dirty="0" smtClean="0"/>
              <a:t> </a:t>
            </a:r>
            <a:r>
              <a:rPr lang="en-US" sz="2000" dirty="0" err="1" smtClean="0"/>
              <a:t>PORTal</a:t>
            </a:r>
            <a:r>
              <a:rPr lang="en-US" sz="2000" dirty="0" smtClean="0"/>
              <a:t> interaction</a:t>
            </a:r>
            <a:r>
              <a:rPr lang="en-US" sz="2000" b="0" dirty="0" smtClean="0"/>
              <a:t>: </a:t>
            </a:r>
            <a:r>
              <a:rPr lang="en-US" sz="1400" b="0" dirty="0" smtClean="0"/>
              <a:t>The Captive Portal (CAPPORT) Working Group will define a standard mechanism for clients to interact with Captive Portals, including how to discover and connect, and how to communicate with it to obtain status information such as remaining access time, purchased </a:t>
            </a:r>
            <a:r>
              <a:rPr lang="en-US" sz="1400" b="0" dirty="0" err="1" smtClean="0"/>
              <a:t>bandwith</a:t>
            </a:r>
            <a:r>
              <a:rPr lang="en-US" sz="1400" b="0" dirty="0" smtClean="0"/>
              <a:t> class, etc. This working group will seek participation and input from browser / operating system vendors, captive portal developers and operators. One of the known challenges is that some captive portal operators may not want to use a standard interaction protocol, preferring to perform more intrusive interception and interactions. We are hoping that the benefits to CP standardization outlined here are sufficient to not only encourage input from CP developers and operators, but also aid in deployment. https://datatracker.ietf.org/doc/draft-wkumari-capport-icmp-unreach/  </a:t>
            </a:r>
          </a:p>
          <a:p>
            <a:r>
              <a:rPr lang="en-US" sz="2000" dirty="0" smtClean="0"/>
              <a:t>Education </a:t>
            </a:r>
            <a:r>
              <a:rPr lang="en-US" sz="2000" dirty="0"/>
              <a:t>and Mentoring Next Generation</a:t>
            </a:r>
          </a:p>
          <a:p>
            <a:r>
              <a:rPr lang="en-US" sz="2000" b="0" dirty="0" smtClean="0"/>
              <a:t>See </a:t>
            </a:r>
            <a:r>
              <a:rPr lang="en-US" sz="2000" b="0" dirty="0" smtClean="0">
                <a:hlinkClick r:id="rId3"/>
              </a:rPr>
              <a:t>https://datatracker.ietf.org/wg/bofs</a:t>
            </a:r>
            <a:r>
              <a:rPr lang="en-US" dirty="0" smtClean="0">
                <a:hlinkClick r:id="rId3"/>
              </a:rPr>
              <a:t>/</a:t>
            </a:r>
            <a:r>
              <a:rPr lang="en-US"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5/17 of 11-15-0749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96316061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922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AC01A7BC-939B-41A1-87B9-B1BECE9E1DDD}" type="slidenum">
              <a:rPr lang="en-US" smtClean="0"/>
              <a:pPr/>
              <a:t>161</a:t>
            </a:fld>
            <a:endParaRPr lang="en-US" smtClean="0"/>
          </a:p>
        </p:txBody>
      </p:sp>
      <p:sp>
        <p:nvSpPr>
          <p:cNvPr id="9221" name="Rectangle 2"/>
          <p:cNvSpPr>
            <a:spLocks noGrp="1" noChangeArrowheads="1"/>
          </p:cNvSpPr>
          <p:nvPr>
            <p:ph type="title"/>
          </p:nvPr>
        </p:nvSpPr>
        <p:spPr/>
        <p:txBody>
          <a:bodyPr/>
          <a:lstStyle/>
          <a:p>
            <a:r>
              <a:rPr lang="en-US" dirty="0" smtClean="0"/>
              <a:t>Protocol to Access White Space database (paws) WG</a:t>
            </a:r>
          </a:p>
        </p:txBody>
      </p:sp>
      <p:sp>
        <p:nvSpPr>
          <p:cNvPr id="113667" name="Rectangle 3"/>
          <p:cNvSpPr>
            <a:spLocks noGrp="1" noChangeArrowheads="1"/>
          </p:cNvSpPr>
          <p:nvPr>
            <p:ph type="body" idx="1"/>
          </p:nvPr>
        </p:nvSpPr>
        <p:spPr>
          <a:xfrm>
            <a:off x="685800" y="1981200"/>
            <a:ext cx="8001000" cy="4495800"/>
          </a:xfrm>
        </p:spPr>
        <p:txBody>
          <a:bodyPr/>
          <a:lstStyle/>
          <a:p>
            <a:pPr marL="0" indent="0">
              <a:lnSpc>
                <a:spcPct val="80000"/>
              </a:lnSpc>
              <a:buFontTx/>
              <a:buNone/>
              <a:defRPr/>
            </a:pPr>
            <a:endParaRPr lang="en-US" sz="900" dirty="0" smtClean="0"/>
          </a:p>
          <a:p>
            <a:pPr>
              <a:lnSpc>
                <a:spcPct val="80000"/>
              </a:lnSpc>
              <a:defRPr/>
            </a:pPr>
            <a:r>
              <a:rPr lang="en-US" sz="1800" dirty="0" smtClean="0"/>
              <a:t>Received request for IEEE 802.11 review of paws protocol draft document</a:t>
            </a:r>
            <a:r>
              <a:rPr lang="en-US" sz="1800" b="0" dirty="0" smtClean="0"/>
              <a:t>: </a:t>
            </a:r>
            <a:r>
              <a:rPr lang="en-US" sz="1800" b="0" dirty="0" smtClean="0">
                <a:hlinkClick r:id="rId3"/>
              </a:rPr>
              <a:t>https://datatracker.ietf.org/doc/draft-ietf-paws-protocol/</a:t>
            </a:r>
            <a:r>
              <a:rPr lang="en-US" sz="1800" b="0" dirty="0" smtClean="0"/>
              <a:t>   </a:t>
            </a:r>
          </a:p>
          <a:p>
            <a:pPr lvl="1">
              <a:lnSpc>
                <a:spcPct val="80000"/>
              </a:lnSpc>
              <a:defRPr/>
            </a:pPr>
            <a:r>
              <a:rPr lang="en-US" sz="1600" dirty="0" smtClean="0"/>
              <a:t>Held IEEE 802.11 Call for Comments</a:t>
            </a:r>
            <a:endParaRPr lang="en-US" sz="1600" b="0" dirty="0" smtClean="0"/>
          </a:p>
          <a:p>
            <a:pPr lvl="1">
              <a:lnSpc>
                <a:spcPct val="80000"/>
              </a:lnSpc>
              <a:defRPr/>
            </a:pPr>
            <a:r>
              <a:rPr lang="en-US" sz="1600" b="0" dirty="0" smtClean="0"/>
              <a:t>No comments received</a:t>
            </a:r>
          </a:p>
          <a:p>
            <a:pPr marL="0" indent="0">
              <a:lnSpc>
                <a:spcPct val="80000"/>
              </a:lnSpc>
              <a:buNone/>
              <a:defRPr/>
            </a:pPr>
            <a:endParaRPr lang="en-US" sz="1200" dirty="0" smtClean="0"/>
          </a:p>
          <a:p>
            <a:pPr>
              <a:lnSpc>
                <a:spcPct val="80000"/>
              </a:lnSpc>
              <a:defRPr/>
            </a:pPr>
            <a:r>
              <a:rPr lang="en-US" sz="1800" dirty="0" smtClean="0"/>
              <a:t>Paws Charter and problem statement documents:</a:t>
            </a:r>
          </a:p>
          <a:p>
            <a:pPr lvl="1">
              <a:lnSpc>
                <a:spcPct val="80000"/>
              </a:lnSpc>
              <a:defRPr/>
            </a:pPr>
            <a:r>
              <a:rPr lang="en-US" sz="1600" dirty="0" smtClean="0"/>
              <a:t>Charter, see </a:t>
            </a:r>
            <a:r>
              <a:rPr lang="en-US" sz="1600" dirty="0" smtClean="0">
                <a:hlinkClick r:id="rId4"/>
              </a:rPr>
              <a:t>https://datatracker.ietf.org/wg/paws/charter/</a:t>
            </a:r>
            <a:r>
              <a:rPr lang="en-US" sz="1600" dirty="0" smtClean="0"/>
              <a:t> </a:t>
            </a:r>
          </a:p>
          <a:p>
            <a:pPr lvl="1">
              <a:lnSpc>
                <a:spcPct val="80000"/>
              </a:lnSpc>
              <a:defRPr/>
            </a:pPr>
            <a:r>
              <a:rPr lang="en-US" sz="1600" dirty="0" smtClean="0"/>
              <a:t>Problem Statement, see </a:t>
            </a:r>
            <a:r>
              <a:rPr lang="en-US" sz="1600" dirty="0" smtClean="0">
                <a:hlinkClick r:id="rId5"/>
              </a:rPr>
              <a:t>https://datatracker.ietf.org/doc/draft-patil-paws-problem-stmt/</a:t>
            </a:r>
            <a:r>
              <a:rPr lang="en-US" sz="1600" dirty="0" smtClean="0"/>
              <a:t> </a:t>
            </a:r>
          </a:p>
          <a:p>
            <a:pPr lvl="1">
              <a:lnSpc>
                <a:spcPct val="80000"/>
              </a:lnSpc>
              <a:defRPr/>
            </a:pPr>
            <a:r>
              <a:rPr lang="en-US" sz="1600" dirty="0" smtClean="0"/>
              <a:t>Use Cases and requirements, published as RFC 6953: </a:t>
            </a:r>
            <a:r>
              <a:rPr lang="en-US" sz="1600" dirty="0" smtClean="0">
                <a:hlinkClick r:id="rId6"/>
              </a:rPr>
              <a:t>https://datatracker.ietf.org/doc/rfc6953/</a:t>
            </a:r>
            <a:r>
              <a:rPr lang="en-US" sz="1600" dirty="0" smtClean="0"/>
              <a:t> </a:t>
            </a:r>
          </a:p>
          <a:p>
            <a:pPr>
              <a:lnSpc>
                <a:spcPct val="80000"/>
              </a:lnSpc>
              <a:defRPr/>
            </a:pPr>
            <a:r>
              <a:rPr lang="en-US" sz="1800" dirty="0" smtClean="0"/>
              <a:t>Update [July 2015]</a:t>
            </a:r>
          </a:p>
          <a:p>
            <a:pPr lvl="1">
              <a:lnSpc>
                <a:spcPct val="80000"/>
              </a:lnSpc>
              <a:defRPr/>
            </a:pPr>
            <a:r>
              <a:rPr lang="en-US" sz="1600" dirty="0" smtClean="0"/>
              <a:t>PAWS </a:t>
            </a:r>
            <a:r>
              <a:rPr lang="en-US" sz="1600" dirty="0"/>
              <a:t>protocol document </a:t>
            </a:r>
            <a:r>
              <a:rPr lang="en-US" sz="1600" dirty="0" smtClean="0"/>
              <a:t>published </a:t>
            </a:r>
            <a:r>
              <a:rPr lang="en-US" sz="1600" dirty="0"/>
              <a:t>as </a:t>
            </a:r>
            <a:r>
              <a:rPr lang="en-US" sz="1600" dirty="0" smtClean="0"/>
              <a:t>RFC 7545, </a:t>
            </a:r>
            <a:r>
              <a:rPr lang="en-US" sz="1600" dirty="0">
                <a:hlinkClick r:id="rId7"/>
              </a:rPr>
              <a:t>https://</a:t>
            </a:r>
            <a:r>
              <a:rPr lang="en-US" sz="1600" dirty="0" smtClean="0">
                <a:hlinkClick r:id="rId7"/>
              </a:rPr>
              <a:t>tools.ietf.org/html/rfc7545</a:t>
            </a:r>
            <a:r>
              <a:rPr lang="en-US" sz="1600" dirty="0" smtClean="0"/>
              <a:t> </a:t>
            </a:r>
          </a:p>
          <a:p>
            <a:pPr lvl="1">
              <a:lnSpc>
                <a:spcPct val="80000"/>
              </a:lnSpc>
              <a:defRPr/>
            </a:pPr>
            <a:endParaRPr lang="en-US" sz="1400" dirty="0" smtClean="0"/>
          </a:p>
          <a:p>
            <a:pPr marL="0" indent="0">
              <a:lnSpc>
                <a:spcPct val="80000"/>
              </a:lnSpc>
              <a:buFontTx/>
              <a:buNone/>
              <a:defRPr/>
            </a:pPr>
            <a:endParaRPr lang="en-US" sz="1600" dirty="0" smtClean="0"/>
          </a:p>
          <a:p>
            <a:pPr marL="0" indent="0">
              <a:lnSpc>
                <a:spcPct val="80000"/>
              </a:lnSpc>
              <a:buFontTx/>
              <a:buNone/>
              <a:defRPr/>
            </a:pPr>
            <a:endParaRPr lang="en-US" sz="1600" dirty="0" smtClean="0"/>
          </a:p>
          <a:p>
            <a:pPr>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6/17 of 11-15-0749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1133282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BE2D3960-A144-4B75-B89D-4EFD7A4AD3C3}" type="slidenum">
              <a:rPr lang="en-US" smtClean="0"/>
              <a:pPr/>
              <a:t>162</a:t>
            </a:fld>
            <a:endParaRPr lang="en-US" smtClean="0"/>
          </a:p>
        </p:txBody>
      </p:sp>
      <p:sp>
        <p:nvSpPr>
          <p:cNvPr id="19461" name="Rectangle 2"/>
          <p:cNvSpPr>
            <a:spLocks noGrp="1" noChangeArrowheads="1"/>
          </p:cNvSpPr>
          <p:nvPr>
            <p:ph type="title"/>
          </p:nvPr>
        </p:nvSpPr>
        <p:spPr/>
        <p:txBody>
          <a:bodyPr/>
          <a:lstStyle/>
          <a:p>
            <a:r>
              <a:rPr lang="en-US" dirty="0" smtClean="0"/>
              <a:t>RADEXT WG</a:t>
            </a:r>
          </a:p>
        </p:txBody>
      </p:sp>
      <p:sp>
        <p:nvSpPr>
          <p:cNvPr id="19462" name="Rectangle 3"/>
          <p:cNvSpPr>
            <a:spLocks noGrp="1" noChangeArrowheads="1"/>
          </p:cNvSpPr>
          <p:nvPr>
            <p:ph type="body" idx="1"/>
          </p:nvPr>
        </p:nvSpPr>
        <p:spPr>
          <a:xfrm>
            <a:off x="685800" y="1981200"/>
            <a:ext cx="7772400" cy="4267200"/>
          </a:xfrm>
        </p:spPr>
        <p:txBody>
          <a:bodyPr/>
          <a:lstStyle/>
          <a:p>
            <a:pPr>
              <a:lnSpc>
                <a:spcPct val="80000"/>
              </a:lnSpc>
            </a:pPr>
            <a:r>
              <a:rPr lang="en-US" sz="1800" dirty="0" smtClean="0"/>
              <a:t>See </a:t>
            </a:r>
            <a:r>
              <a:rPr lang="en-US" sz="1800" dirty="0" smtClean="0">
                <a:hlinkClick r:id="rId3"/>
              </a:rPr>
              <a:t>http://datatracker.ietf.org/wg/radext/</a:t>
            </a:r>
            <a:r>
              <a:rPr lang="en-US" sz="1800" dirty="0" smtClean="0"/>
              <a:t> </a:t>
            </a:r>
          </a:p>
          <a:p>
            <a:pPr>
              <a:lnSpc>
                <a:spcPct val="80000"/>
              </a:lnSpc>
            </a:pPr>
            <a:r>
              <a:rPr lang="en-US" sz="1800" dirty="0" smtClean="0"/>
              <a:t>RADIUS Extensions</a:t>
            </a:r>
          </a:p>
          <a:p>
            <a:pPr lvl="1">
              <a:lnSpc>
                <a:spcPct val="80000"/>
              </a:lnSpc>
            </a:pPr>
            <a:r>
              <a:rPr lang="en-US" sz="1600" dirty="0" smtClean="0"/>
              <a:t>The RADIUS Extensions Working Group will focus on extensions to the</a:t>
            </a:r>
            <a:br>
              <a:rPr lang="en-US" sz="1600" dirty="0" smtClean="0"/>
            </a:br>
            <a:r>
              <a:rPr lang="en-US" sz="1600" dirty="0" smtClean="0"/>
              <a:t>RADIUS protocol required to define extensions to the standard attribute space as well as to address cryptographic algorithm agility and use over new transports. </a:t>
            </a:r>
          </a:p>
          <a:p>
            <a:pPr lvl="1">
              <a:lnSpc>
                <a:spcPct val="80000"/>
              </a:lnSpc>
            </a:pPr>
            <a:r>
              <a:rPr lang="en-US" sz="1600" dirty="0" smtClean="0"/>
              <a:t>In addition, RADEXT will work on RADIUS Design Guidelines and define new attributes for particular applications of authentication, authorization and</a:t>
            </a:r>
            <a:br>
              <a:rPr lang="en-US" sz="1600" dirty="0" smtClean="0"/>
            </a:br>
            <a:r>
              <a:rPr lang="en-US" sz="1600" dirty="0" smtClean="0"/>
              <a:t>accounting such as NAS management and local area network (LAN) usage. </a:t>
            </a:r>
            <a:endParaRPr lang="en-US" sz="1800" dirty="0" smtClean="0"/>
          </a:p>
          <a:p>
            <a:pPr>
              <a:lnSpc>
                <a:spcPct val="80000"/>
              </a:lnSpc>
            </a:pPr>
            <a:r>
              <a:rPr lang="en-US" sz="1800" dirty="0" smtClean="0"/>
              <a:t>Updates [July 2015]</a:t>
            </a:r>
          </a:p>
          <a:p>
            <a:pPr lvl="1">
              <a:lnSpc>
                <a:spcPct val="80000"/>
              </a:lnSpc>
            </a:pPr>
            <a:r>
              <a:rPr lang="en-US" sz="1600" dirty="0" smtClean="0"/>
              <a:t>New version, submitted to IESG for publication: </a:t>
            </a:r>
            <a:r>
              <a:rPr lang="en-US" sz="1600" dirty="0"/>
              <a:t>NAI-based Dynamic Peer Discovery for RADIUS/TLS and RADIUS/DTLS, see </a:t>
            </a:r>
            <a:r>
              <a:rPr lang="en-US" sz="1600" dirty="0">
                <a:hlinkClick r:id="rId4"/>
              </a:rPr>
              <a:t>http://datatracker.ietf.org/doc/draft-ietf-radext-dynamic-discovery</a:t>
            </a:r>
            <a:r>
              <a:rPr lang="en-US" sz="1600" dirty="0" smtClean="0">
                <a:hlinkClick r:id="rId4"/>
              </a:rPr>
              <a:t>/</a:t>
            </a:r>
            <a:r>
              <a:rPr lang="en-US" sz="1600" dirty="0" smtClean="0"/>
              <a:t> </a:t>
            </a:r>
            <a:endParaRPr lang="en-US" sz="1600" dirty="0"/>
          </a:p>
          <a:p>
            <a:pPr lvl="1">
              <a:lnSpc>
                <a:spcPct val="80000"/>
              </a:lnSpc>
            </a:pPr>
            <a:r>
              <a:rPr lang="en-US" sz="1600" dirty="0" smtClean="0"/>
              <a:t>New version of RADIUS extensions for IP Port Configuration </a:t>
            </a:r>
            <a:r>
              <a:rPr lang="en-US" sz="1600" dirty="0"/>
              <a:t>and Reporting, see </a:t>
            </a:r>
            <a:r>
              <a:rPr lang="en-US" sz="1600" dirty="0">
                <a:hlinkClick r:id="rId5"/>
              </a:rPr>
              <a:t>http://datatracker.ietf.org/doc/draft-ietf-radext-ip-port-radius-ext</a:t>
            </a:r>
            <a:r>
              <a:rPr lang="en-US" sz="1600" dirty="0" smtClean="0">
                <a:hlinkClick r:id="rId5"/>
              </a:rPr>
              <a:t>/</a:t>
            </a:r>
            <a:r>
              <a:rPr lang="en-US" sz="1600" dirty="0" smtClean="0"/>
              <a:t> in WGLC</a:t>
            </a:r>
          </a:p>
          <a:p>
            <a:pPr lvl="1">
              <a:lnSpc>
                <a:spcPct val="80000"/>
              </a:lnSpc>
            </a:pPr>
            <a:endParaRPr lang="en-US" sz="1600" dirty="0"/>
          </a:p>
          <a:p>
            <a:pPr lvl="1">
              <a:lnSpc>
                <a:spcPct val="80000"/>
              </a:lnSpc>
            </a:pPr>
            <a:r>
              <a:rPr lang="en-US" sz="1600" dirty="0" smtClean="0"/>
              <a:t>Also note individual submission: </a:t>
            </a:r>
            <a:r>
              <a:rPr lang="en-US" sz="1600" dirty="0">
                <a:hlinkClick r:id="rId6"/>
              </a:rPr>
              <a:t>https://</a:t>
            </a:r>
            <a:r>
              <a:rPr lang="en-US" sz="1600" dirty="0" smtClean="0">
                <a:hlinkClick r:id="rId6"/>
              </a:rPr>
              <a:t>tools.ietf.org/html/draft-harkins-salted-eap-pwd-01</a:t>
            </a:r>
            <a:r>
              <a:rPr lang="en-US" sz="1600" dirty="0" smtClean="0"/>
              <a:t> </a:t>
            </a:r>
          </a:p>
          <a:p>
            <a:pPr lvl="1">
              <a:lnSpc>
                <a:spcPct val="80000"/>
              </a:lnSpc>
            </a:pP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7/17 of 11-15-0749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49691416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1536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07800250-5732-46B4-B14C-1F0DC15AA41A}" type="slidenum">
              <a:rPr lang="en-US" smtClean="0"/>
              <a:pPr/>
              <a:t>163</a:t>
            </a:fld>
            <a:endParaRPr lang="en-US" smtClean="0"/>
          </a:p>
        </p:txBody>
      </p:sp>
      <p:sp>
        <p:nvSpPr>
          <p:cNvPr id="15365" name="Rectangle 2"/>
          <p:cNvSpPr>
            <a:spLocks noGrp="1" noChangeArrowheads="1"/>
          </p:cNvSpPr>
          <p:nvPr>
            <p:ph type="title"/>
          </p:nvPr>
        </p:nvSpPr>
        <p:spPr>
          <a:xfrm>
            <a:off x="685800" y="838200"/>
            <a:ext cx="7772400" cy="1143000"/>
          </a:xfrm>
          <a:noFill/>
        </p:spPr>
        <p:txBody>
          <a:bodyPr/>
          <a:lstStyle/>
          <a:p>
            <a:r>
              <a:rPr lang="en-US" smtClean="0"/>
              <a:t>Emergency Context Resolution with Internet Technologies (ECRIT) </a:t>
            </a:r>
          </a:p>
        </p:txBody>
      </p:sp>
      <p:sp>
        <p:nvSpPr>
          <p:cNvPr id="15366" name="Rectangle 3"/>
          <p:cNvSpPr>
            <a:spLocks noGrp="1" noChangeArrowheads="1"/>
          </p:cNvSpPr>
          <p:nvPr>
            <p:ph type="body" idx="1"/>
          </p:nvPr>
        </p:nvSpPr>
        <p:spPr>
          <a:noFill/>
        </p:spPr>
        <p:txBody>
          <a:bodyPr/>
          <a:lstStyle/>
          <a:p>
            <a:pPr>
              <a:lnSpc>
                <a:spcPct val="80000"/>
              </a:lnSpc>
            </a:pPr>
            <a:r>
              <a:rPr lang="en-GB" sz="1800" dirty="0" smtClean="0">
                <a:solidFill>
                  <a:srgbClr val="000000"/>
                </a:solidFill>
                <a:ea typeface="Arial Unicode MS" pitchFamily="34" charset="-128"/>
                <a:cs typeface="Arial Unicode MS" pitchFamily="34" charset="-128"/>
              </a:rPr>
              <a:t>Working Group website: </a:t>
            </a:r>
            <a:r>
              <a:rPr lang="en-GB" sz="1800" dirty="0" smtClean="0">
                <a:hlinkClick r:id="rId3"/>
              </a:rPr>
              <a:t>http://www.ietf.org/dyn/wg/charter/ecrit-charter.html</a:t>
            </a:r>
            <a:r>
              <a:rPr lang="en-GB" sz="1800" dirty="0" smtClean="0"/>
              <a:t> </a:t>
            </a:r>
            <a:endParaRPr lang="en-GB" sz="1800" dirty="0" smtClean="0">
              <a:solidFill>
                <a:srgbClr val="000000"/>
              </a:solidFill>
              <a:ea typeface="Arial Unicode MS" pitchFamily="34" charset="-128"/>
              <a:cs typeface="Arial Unicode MS" pitchFamily="34" charset="-128"/>
            </a:endParaRPr>
          </a:p>
          <a:p>
            <a:pPr>
              <a:lnSpc>
                <a:spcPct val="80000"/>
              </a:lnSpc>
            </a:pPr>
            <a:r>
              <a:rPr lang="en-US" sz="1800" dirty="0" smtClean="0"/>
              <a:t>Emergency Services </a:t>
            </a:r>
          </a:p>
          <a:p>
            <a:pPr lvl="1">
              <a:lnSpc>
                <a:spcPct val="80000"/>
              </a:lnSpc>
            </a:pPr>
            <a:r>
              <a:rPr lang="en-US" sz="1600" dirty="0" smtClean="0"/>
              <a:t>Framework for Emergency Calling using Internet Multimedia, see </a:t>
            </a:r>
            <a:r>
              <a:rPr lang="en-US" sz="1600" dirty="0" smtClean="0">
                <a:hlinkClick r:id="rId4"/>
              </a:rPr>
              <a:t>http://datatracker.ietf.org/doc/rfc6443/</a:t>
            </a:r>
            <a:r>
              <a:rPr lang="en-US" sz="1600" dirty="0" smtClean="0"/>
              <a:t> </a:t>
            </a:r>
          </a:p>
          <a:p>
            <a:pPr lvl="1">
              <a:lnSpc>
                <a:spcPct val="80000"/>
              </a:lnSpc>
            </a:pPr>
            <a:r>
              <a:rPr lang="en-US" sz="1600" dirty="0" smtClean="0"/>
              <a:t>Describing boundaries for Civic Addresses, see </a:t>
            </a:r>
            <a:r>
              <a:rPr lang="en-US" sz="1600" dirty="0" smtClean="0">
                <a:hlinkClick r:id="rId5"/>
              </a:rPr>
              <a:t>http://tools.ietf.org/id/draft-thomson-ecrit-civic-boundary-02.txt</a:t>
            </a:r>
            <a:r>
              <a:rPr lang="en-US" sz="1600" dirty="0" smtClean="0"/>
              <a:t> </a:t>
            </a:r>
          </a:p>
          <a:p>
            <a:pPr>
              <a:lnSpc>
                <a:spcPct val="80000"/>
              </a:lnSpc>
            </a:pPr>
            <a:r>
              <a:rPr lang="en-US" sz="1800" dirty="0" smtClean="0"/>
              <a:t>Updates [July 2015]</a:t>
            </a:r>
          </a:p>
          <a:p>
            <a:pPr lvl="1">
              <a:lnSpc>
                <a:spcPct val="80000"/>
              </a:lnSpc>
            </a:pPr>
            <a:r>
              <a:rPr lang="en-US" sz="1400" dirty="0" smtClean="0"/>
              <a:t>New version, Submitted to IESG for publication: Additional Data Related to </a:t>
            </a:r>
            <a:r>
              <a:rPr lang="en-US" sz="1400" dirty="0"/>
              <a:t>an Emergency Call, see </a:t>
            </a:r>
            <a:r>
              <a:rPr lang="en-US" sz="1400" dirty="0">
                <a:hlinkClick r:id="rId6"/>
              </a:rPr>
              <a:t>http://datatracker.ietf.org/doc/draft-ietf-ecrit-additional-data</a:t>
            </a:r>
            <a:r>
              <a:rPr lang="en-US" sz="1400" dirty="0" smtClean="0">
                <a:hlinkClick r:id="rId6"/>
              </a:rPr>
              <a:t>/</a:t>
            </a:r>
            <a:r>
              <a:rPr lang="en-US" sz="1400" dirty="0" smtClean="0"/>
              <a:t> </a:t>
            </a:r>
          </a:p>
          <a:p>
            <a:pPr lvl="1">
              <a:lnSpc>
                <a:spcPct val="80000"/>
              </a:lnSpc>
            </a:pPr>
            <a:r>
              <a:rPr lang="en-US" sz="1400" dirty="0"/>
              <a:t>I</a:t>
            </a:r>
            <a:r>
              <a:rPr lang="en-US" sz="1400" dirty="0" smtClean="0"/>
              <a:t>ndividual submission on </a:t>
            </a:r>
            <a:r>
              <a:rPr lang="en-US" sz="1400" dirty="0"/>
              <a:t>Indoor Location Mechanisms for Emergency Services</a:t>
            </a:r>
            <a:r>
              <a:rPr lang="en-US" sz="1400" dirty="0" smtClean="0"/>
              <a:t> </a:t>
            </a:r>
            <a:r>
              <a:rPr lang="en-US" sz="1400" dirty="0"/>
              <a:t>, see </a:t>
            </a:r>
            <a:r>
              <a:rPr lang="en-US" sz="1400" dirty="0">
                <a:hlinkClick r:id="rId7"/>
              </a:rPr>
              <a:t>http://datatracker.ietf.org/doc/draft-marshall-ecrit-indoor-location</a:t>
            </a:r>
            <a:r>
              <a:rPr lang="en-US" sz="1400" dirty="0" smtClean="0">
                <a:hlinkClick r:id="rId7"/>
              </a:rPr>
              <a:t>/</a:t>
            </a:r>
            <a:r>
              <a:rPr lang="en-US" sz="1400" dirty="0" smtClean="0"/>
              <a:t> </a:t>
            </a:r>
            <a:endParaRPr lang="en-US" sz="1600" dirty="0" smtClean="0"/>
          </a:p>
          <a:p>
            <a:pPr lvl="1">
              <a:lnSpc>
                <a:spcPct val="80000"/>
              </a:lnSpc>
            </a:pPr>
            <a:r>
              <a:rPr lang="en-US" sz="1400" dirty="0"/>
              <a:t>New version Next-Generation Vehicle-Initiated Emergency Calls, see </a:t>
            </a:r>
            <a:r>
              <a:rPr lang="en-US" sz="1400" dirty="0">
                <a:hlinkClick r:id="rId8"/>
              </a:rPr>
              <a:t>https://datatracker.ietf.org/doc/draft-ietf-ecrit-car-crash/</a:t>
            </a:r>
            <a:r>
              <a:rPr lang="en-US" sz="1400" dirty="0"/>
              <a:t> </a:t>
            </a:r>
            <a:endParaRPr lang="en-US" sz="1400" dirty="0" smtClean="0"/>
          </a:p>
          <a:p>
            <a:pPr lvl="1">
              <a:lnSpc>
                <a:spcPct val="80000"/>
              </a:lnSpc>
            </a:pPr>
            <a:r>
              <a:rPr lang="en-US" sz="1400" dirty="0" smtClean="0"/>
              <a:t>New version </a:t>
            </a:r>
            <a:r>
              <a:rPr lang="en-US" sz="1400" dirty="0"/>
              <a:t>Next-Generation Pan-European </a:t>
            </a:r>
            <a:r>
              <a:rPr lang="en-US" sz="1400" dirty="0" err="1" smtClean="0"/>
              <a:t>eCall</a:t>
            </a:r>
            <a:r>
              <a:rPr lang="en-US" sz="1400" dirty="0"/>
              <a:t>, see </a:t>
            </a:r>
            <a:r>
              <a:rPr lang="en-US" sz="1400" dirty="0">
                <a:hlinkClick r:id="rId9"/>
              </a:rPr>
              <a:t>https://datatracker.ietf.org/doc/draft-ietf-ecrit-ecall</a:t>
            </a:r>
            <a:r>
              <a:rPr lang="en-US" sz="1400" dirty="0" smtClean="0">
                <a:hlinkClick r:id="rId9"/>
              </a:rPr>
              <a:t>/</a:t>
            </a:r>
            <a:r>
              <a:rPr lang="en-US" sz="1400" dirty="0" smtClean="0"/>
              <a:t> </a:t>
            </a:r>
            <a:endParaRPr lang="en-US" sz="1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8/17 of 11-15-0749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78835213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1741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38A9DF8B-7739-464D-BCA9-BDE1E90A768D}" type="slidenum">
              <a:rPr lang="en-US" smtClean="0"/>
              <a:pPr/>
              <a:t>164</a:t>
            </a:fld>
            <a:endParaRPr lang="en-US" smtClean="0"/>
          </a:p>
        </p:txBody>
      </p:sp>
      <p:sp>
        <p:nvSpPr>
          <p:cNvPr id="17413" name="Rectangle 2"/>
          <p:cNvSpPr>
            <a:spLocks noGrp="1" noChangeArrowheads="1"/>
          </p:cNvSpPr>
          <p:nvPr>
            <p:ph type="title"/>
          </p:nvPr>
        </p:nvSpPr>
        <p:spPr/>
        <p:txBody>
          <a:bodyPr/>
          <a:lstStyle/>
          <a:p>
            <a:r>
              <a:rPr lang="en-US" smtClean="0"/>
              <a:t>Home Networking (homenet) WG</a:t>
            </a:r>
          </a:p>
        </p:txBody>
      </p:sp>
      <p:sp>
        <p:nvSpPr>
          <p:cNvPr id="17414" name="Rectangle 3"/>
          <p:cNvSpPr>
            <a:spLocks noGrp="1" noChangeArrowheads="1"/>
          </p:cNvSpPr>
          <p:nvPr>
            <p:ph type="body" idx="1"/>
          </p:nvPr>
        </p:nvSpPr>
        <p:spPr>
          <a:xfrm>
            <a:off x="685800" y="1828800"/>
            <a:ext cx="7772400" cy="4114800"/>
          </a:xfrm>
        </p:spPr>
        <p:txBody>
          <a:bodyPr/>
          <a:lstStyle/>
          <a:p>
            <a:pPr>
              <a:lnSpc>
                <a:spcPct val="80000"/>
              </a:lnSpc>
            </a:pPr>
            <a:r>
              <a:rPr lang="en-US" sz="1600" dirty="0" smtClean="0"/>
              <a:t>See </a:t>
            </a:r>
            <a:r>
              <a:rPr lang="en-US" sz="1600" dirty="0" smtClean="0">
                <a:hlinkClick r:id="rId3"/>
              </a:rPr>
              <a:t>https://datatracker.ietf.org/wg/homenet/</a:t>
            </a:r>
            <a:r>
              <a:rPr lang="en-US" sz="1600" dirty="0" smtClean="0"/>
              <a:t>  </a:t>
            </a:r>
          </a:p>
          <a:p>
            <a:pPr>
              <a:lnSpc>
                <a:spcPct val="80000"/>
              </a:lnSpc>
            </a:pPr>
            <a:r>
              <a:rPr lang="en-US" sz="1600" dirty="0" smtClean="0"/>
              <a:t>This working group focuses on the evolving networking technology </a:t>
            </a:r>
            <a:br>
              <a:rPr lang="en-US" sz="1600" dirty="0" smtClean="0"/>
            </a:br>
            <a:r>
              <a:rPr lang="en-US" sz="1600" dirty="0" smtClean="0"/>
              <a:t>within and among relatively small "residential home" networks </a:t>
            </a:r>
          </a:p>
          <a:p>
            <a:pPr lvl="1">
              <a:lnSpc>
                <a:spcPct val="80000"/>
              </a:lnSpc>
            </a:pPr>
            <a:r>
              <a:rPr lang="en-US" sz="1400" dirty="0" smtClean="0"/>
              <a:t>The task of the group is to produce an architecture document that outlines how to construct home networks involving multiple routers and subnets. </a:t>
            </a:r>
          </a:p>
          <a:p>
            <a:pPr lvl="1">
              <a:lnSpc>
                <a:spcPct val="80000"/>
              </a:lnSpc>
            </a:pPr>
            <a:r>
              <a:rPr lang="en-US" sz="1400" dirty="0" smtClean="0"/>
              <a:t>This document is expected to apply the IPv6 addressing architecture, prefix delegation, global and ULA addresses, source address selection rules and other existing components of the IPv6 </a:t>
            </a:r>
            <a:br>
              <a:rPr lang="en-US" sz="1400" dirty="0" smtClean="0"/>
            </a:br>
            <a:r>
              <a:rPr lang="en-US" sz="1400" dirty="0" smtClean="0"/>
              <a:t>architecture, as appropriate. </a:t>
            </a:r>
          </a:p>
          <a:p>
            <a:pPr lvl="1">
              <a:lnSpc>
                <a:spcPct val="80000"/>
              </a:lnSpc>
            </a:pPr>
            <a:r>
              <a:rPr lang="en-US" sz="1400" dirty="0" smtClean="0"/>
              <a:t>Home Networking Architecture for IPv6, Published as IPv6 Home Networking Architecture Principle: </a:t>
            </a:r>
            <a:r>
              <a:rPr lang="en-US" sz="1400" dirty="0" smtClean="0">
                <a:hlinkClick r:id="rId4"/>
              </a:rPr>
              <a:t>http://datatracker.ietf.org/doc/rfc7368/</a:t>
            </a:r>
            <a:r>
              <a:rPr lang="en-US" sz="1400" dirty="0" smtClean="0"/>
              <a:t> </a:t>
            </a:r>
          </a:p>
          <a:p>
            <a:pPr>
              <a:lnSpc>
                <a:spcPct val="80000"/>
              </a:lnSpc>
            </a:pPr>
            <a:r>
              <a:rPr lang="en-US" sz="1600" dirty="0" smtClean="0"/>
              <a:t>Updates [July 2015] Documents of interest:</a:t>
            </a:r>
          </a:p>
          <a:p>
            <a:pPr lvl="1">
              <a:lnSpc>
                <a:spcPct val="80000"/>
              </a:lnSpc>
            </a:pPr>
            <a:r>
              <a:rPr lang="en-US" sz="1400" dirty="0" smtClean="0"/>
              <a:t>New version: </a:t>
            </a:r>
            <a:r>
              <a:rPr lang="en-US" sz="1400" dirty="0"/>
              <a:t>Outsourcing Home Network Authoritative Naming Service , </a:t>
            </a:r>
            <a:r>
              <a:rPr lang="en-US" sz="1400" dirty="0">
                <a:hlinkClick r:id="rId5"/>
              </a:rPr>
              <a:t>http://datatracker.ietf.org/doc/draft-ietf-homenet-front-end-naming-delegation</a:t>
            </a:r>
            <a:r>
              <a:rPr lang="en-US" sz="1400" dirty="0" smtClean="0">
                <a:hlinkClick r:id="rId5"/>
              </a:rPr>
              <a:t>/</a:t>
            </a:r>
            <a:r>
              <a:rPr lang="en-US" sz="1400" dirty="0" smtClean="0"/>
              <a:t> </a:t>
            </a:r>
          </a:p>
          <a:p>
            <a:pPr lvl="1">
              <a:lnSpc>
                <a:spcPct val="80000"/>
              </a:lnSpc>
            </a:pPr>
            <a:r>
              <a:rPr lang="en-US" sz="1400" dirty="0" smtClean="0"/>
              <a:t>Submitted for publication and updated: Prefix </a:t>
            </a:r>
            <a:r>
              <a:rPr lang="en-US" sz="1400" dirty="0"/>
              <a:t>and Address Assignment in a Home </a:t>
            </a:r>
            <a:r>
              <a:rPr lang="en-US" sz="1400" dirty="0" smtClean="0"/>
              <a:t>Network: </a:t>
            </a:r>
            <a:r>
              <a:rPr lang="en-US" sz="1400" dirty="0">
                <a:hlinkClick r:id="rId6"/>
              </a:rPr>
              <a:t>http://datatracker.ietf.org/doc/draft-ietf-homenet-prefix-assignment</a:t>
            </a:r>
            <a:r>
              <a:rPr lang="en-US" sz="1400" dirty="0" smtClean="0">
                <a:hlinkClick r:id="rId6"/>
              </a:rPr>
              <a:t>/</a:t>
            </a:r>
            <a:r>
              <a:rPr lang="en-US" sz="1400" dirty="0" smtClean="0"/>
              <a:t>    </a:t>
            </a:r>
          </a:p>
          <a:p>
            <a:pPr lvl="1">
              <a:lnSpc>
                <a:spcPct val="80000"/>
              </a:lnSpc>
            </a:pPr>
            <a:r>
              <a:rPr lang="en-US" sz="1400" dirty="0" smtClean="0"/>
              <a:t>Submitted for publication and updated: Distributed Node Consensus Protocol, </a:t>
            </a:r>
            <a:r>
              <a:rPr lang="en-US" sz="1400" dirty="0"/>
              <a:t>see </a:t>
            </a:r>
            <a:r>
              <a:rPr lang="en-US" sz="1400" dirty="0">
                <a:hlinkClick r:id="rId7"/>
              </a:rPr>
              <a:t>http://datatracker.ietf.org/doc/draft-ietf-homenet-dncp</a:t>
            </a:r>
            <a:r>
              <a:rPr lang="en-US" sz="1400" dirty="0" smtClean="0">
                <a:hlinkClick r:id="rId7"/>
              </a:rPr>
              <a:t>/</a:t>
            </a:r>
            <a:r>
              <a:rPr lang="en-US" sz="1400" dirty="0" smtClean="0"/>
              <a:t> </a:t>
            </a:r>
          </a:p>
          <a:p>
            <a:pPr lvl="1">
              <a:lnSpc>
                <a:spcPct val="80000"/>
              </a:lnSpc>
            </a:pPr>
            <a:r>
              <a:rPr lang="en-US" sz="1400" dirty="0" smtClean="0"/>
              <a:t>In WGLC: Home Networking Control Protocol: </a:t>
            </a:r>
            <a:r>
              <a:rPr lang="en-US" sz="1400" dirty="0" smtClean="0">
                <a:hlinkClick r:id="rId8"/>
              </a:rPr>
              <a:t>http://datatracker.ietf.org/doc/draft-ietf-homenet-hncp/</a:t>
            </a:r>
            <a:r>
              <a:rPr lang="en-US" sz="1400" dirty="0" smtClean="0"/>
              <a:t> </a:t>
            </a:r>
          </a:p>
          <a:p>
            <a:pPr lvl="1">
              <a:lnSpc>
                <a:spcPct val="80000"/>
              </a:lnSpc>
            </a:pPr>
            <a:endParaRPr lang="en-US" sz="1400" dirty="0" smtClean="0"/>
          </a:p>
          <a:p>
            <a:pPr lvl="1">
              <a:lnSpc>
                <a:spcPct val="80000"/>
              </a:lnSpc>
            </a:pPr>
            <a:endParaRPr lang="en-US" sz="1400" dirty="0" smtClean="0"/>
          </a:p>
          <a:p>
            <a:pPr lvl="1">
              <a:lnSpc>
                <a:spcPct val="80000"/>
              </a:lnSpc>
            </a:pPr>
            <a:endParaRPr lang="en-US" sz="1400" dirty="0" smtClean="0"/>
          </a:p>
          <a:p>
            <a:pPr>
              <a:lnSpc>
                <a:spcPct val="80000"/>
              </a:lnSpc>
            </a:pPr>
            <a:endParaRPr lang="en-US" sz="1000" dirty="0" smtClean="0"/>
          </a:p>
          <a:p>
            <a:pPr lvl="1">
              <a:lnSpc>
                <a:spcPct val="80000"/>
              </a:lnSpc>
            </a:pP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9/17 of 11-15-0749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9654397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165</a:t>
            </a:fld>
            <a:endParaRPr lang="en-US" smtClean="0"/>
          </a:p>
        </p:txBody>
      </p:sp>
      <p:sp>
        <p:nvSpPr>
          <p:cNvPr id="5125" name="Rectangle 2"/>
          <p:cNvSpPr>
            <a:spLocks noGrp="1" noChangeArrowheads="1"/>
          </p:cNvSpPr>
          <p:nvPr>
            <p:ph type="title"/>
          </p:nvPr>
        </p:nvSpPr>
        <p:spPr/>
        <p:txBody>
          <a:bodyPr/>
          <a:lstStyle/>
          <a:p>
            <a:r>
              <a:rPr lang="en-US" dirty="0" smtClean="0"/>
              <a:t>Operations Area Working Group</a:t>
            </a:r>
          </a:p>
        </p:txBody>
      </p:sp>
      <p:sp>
        <p:nvSpPr>
          <p:cNvPr id="113667" name="Rectangle 3"/>
          <p:cNvSpPr>
            <a:spLocks noGrp="1" noChangeArrowheads="1"/>
          </p:cNvSpPr>
          <p:nvPr>
            <p:ph type="body" idx="1"/>
          </p:nvPr>
        </p:nvSpPr>
        <p:spPr>
          <a:xfrm>
            <a:off x="685800" y="1524000"/>
            <a:ext cx="8001000" cy="4876800"/>
          </a:xfrm>
        </p:spPr>
        <p:txBody>
          <a:bodyPr/>
          <a:lstStyle/>
          <a:p>
            <a:pPr>
              <a:lnSpc>
                <a:spcPct val="80000"/>
              </a:lnSpc>
              <a:defRPr/>
            </a:pPr>
            <a:r>
              <a:rPr lang="en-US" sz="2000" dirty="0" smtClean="0">
                <a:hlinkClick r:id="rId3"/>
              </a:rPr>
              <a:t>http</a:t>
            </a:r>
            <a:r>
              <a:rPr lang="en-US" sz="2000" dirty="0">
                <a:hlinkClick r:id="rId3"/>
              </a:rPr>
              <a:t>://datatracker.ietf.org/wg/opsawg</a:t>
            </a:r>
            <a:r>
              <a:rPr lang="en-US" sz="2000" dirty="0" smtClean="0">
                <a:hlinkClick r:id="rId3"/>
              </a:rPr>
              <a:t>/</a:t>
            </a:r>
            <a:endParaRPr lang="en-US" sz="2000" dirty="0" smtClean="0"/>
          </a:p>
          <a:p>
            <a:pPr lvl="1">
              <a:lnSpc>
                <a:spcPct val="80000"/>
              </a:lnSpc>
              <a:defRPr/>
            </a:pPr>
            <a:r>
              <a:rPr lang="en-US" sz="1600" dirty="0" smtClean="0"/>
              <a:t>Area WG processes submissions related to Operations Area WGs that have closed</a:t>
            </a:r>
          </a:p>
          <a:p>
            <a:pPr lvl="1">
              <a:lnSpc>
                <a:spcPct val="80000"/>
              </a:lnSpc>
              <a:defRPr/>
            </a:pPr>
            <a:r>
              <a:rPr lang="en-US" sz="1600" dirty="0" smtClean="0"/>
              <a:t>Control and Provisioning of Wireless Access Points (CAPWAP) Working Group closed in 2009</a:t>
            </a:r>
          </a:p>
          <a:p>
            <a:pPr>
              <a:lnSpc>
                <a:spcPct val="80000"/>
              </a:lnSpc>
              <a:defRPr/>
            </a:pPr>
            <a:r>
              <a:rPr lang="en-US" sz="1800" dirty="0" smtClean="0"/>
              <a:t>Responded to requests from OPSAWG chairs for IEEE 802.11 review </a:t>
            </a:r>
          </a:p>
          <a:p>
            <a:pPr lvl="1">
              <a:lnSpc>
                <a:spcPct val="80000"/>
              </a:lnSpc>
              <a:defRPr/>
            </a:pPr>
            <a:r>
              <a:rPr lang="en-US" sz="1400" dirty="0" smtClean="0"/>
              <a:t>“Alternate Tunnel Encapsulation for Data Frames in CAPWAP”  </a:t>
            </a:r>
            <a:r>
              <a:rPr lang="en-US" sz="1400" dirty="0" smtClean="0">
                <a:hlinkClick r:id="rId4"/>
              </a:rPr>
              <a:t>http://www.ietf.org/id/draft-zhang-opsawg-capwap-cds-02.txt</a:t>
            </a:r>
            <a:r>
              <a:rPr lang="en-US" sz="1400" dirty="0" smtClean="0"/>
              <a:t> , see Slide 5 </a:t>
            </a:r>
            <a:r>
              <a:rPr lang="en-US" sz="1400" dirty="0"/>
              <a:t>in https://mentor.ieee.org/802.11/dcn/14/11-14-0368-01-0000-march-2014-liaison-to-ietf-report.pptx </a:t>
            </a:r>
            <a:r>
              <a:rPr lang="en-US" sz="1400" dirty="0" smtClean="0"/>
              <a:t> </a:t>
            </a:r>
          </a:p>
          <a:p>
            <a:pPr lvl="1">
              <a:lnSpc>
                <a:spcPct val="80000"/>
              </a:lnSpc>
              <a:defRPr/>
            </a:pPr>
            <a:r>
              <a:rPr lang="en-US" sz="1400" dirty="0" smtClean="0"/>
              <a:t>“</a:t>
            </a:r>
            <a:r>
              <a:rPr lang="en-US" sz="1400" dirty="0"/>
              <a:t>IEEE 802.11 MAC Profile for CAPWAP” </a:t>
            </a:r>
            <a:r>
              <a:rPr lang="en-US" sz="1400" dirty="0">
                <a:hlinkClick r:id="rId5"/>
              </a:rPr>
              <a:t>https://datatracker.ietf.org/doc/draft-ietf-opsawg-capwap-hybridmac</a:t>
            </a:r>
            <a:r>
              <a:rPr lang="en-US" sz="1400" dirty="0" smtClean="0">
                <a:hlinkClick r:id="rId5"/>
              </a:rPr>
              <a:t>/</a:t>
            </a:r>
            <a:r>
              <a:rPr lang="en-US" sz="1400" dirty="0" smtClean="0"/>
              <a:t> , </a:t>
            </a:r>
            <a:r>
              <a:rPr lang="en-US" sz="1400" dirty="0"/>
              <a:t>see </a:t>
            </a:r>
            <a:r>
              <a:rPr lang="en-US" sz="1400" dirty="0">
                <a:hlinkClick r:id="rId6"/>
              </a:rPr>
              <a:t>https://</a:t>
            </a:r>
            <a:r>
              <a:rPr lang="en-US" sz="1400" dirty="0" smtClean="0">
                <a:hlinkClick r:id="rId6"/>
              </a:rPr>
              <a:t>mentor.ieee.org/802.11/dcn/14/11-14-0684-01-0000-capwap-hybridmac-liaison-response.docx</a:t>
            </a:r>
            <a:r>
              <a:rPr lang="en-US" sz="1400" dirty="0" smtClean="0"/>
              <a:t> </a:t>
            </a:r>
          </a:p>
          <a:p>
            <a:pPr lvl="1">
              <a:lnSpc>
                <a:spcPct val="80000"/>
              </a:lnSpc>
              <a:defRPr/>
            </a:pPr>
            <a:r>
              <a:rPr lang="en-US" sz="1400" dirty="0" smtClean="0"/>
              <a:t>“</a:t>
            </a:r>
            <a:r>
              <a:rPr lang="en-GB" sz="1400" dirty="0"/>
              <a:t>CAPWAP extension for 802.11n and Power/channel </a:t>
            </a:r>
            <a:r>
              <a:rPr lang="en-GB" sz="1400" dirty="0" err="1" smtClean="0"/>
              <a:t>Autoconfiguration</a:t>
            </a:r>
            <a:r>
              <a:rPr lang="en-GB" sz="1400" dirty="0" smtClean="0"/>
              <a:t>” </a:t>
            </a:r>
            <a:r>
              <a:rPr lang="en-US" sz="1400" u="sng" dirty="0">
                <a:hlinkClick r:id="rId7"/>
              </a:rPr>
              <a:t>http://datatracker.ietf.org/doc/draft-ietf-opsawg-capwap-extension/</a:t>
            </a:r>
            <a:r>
              <a:rPr lang="en-US" sz="1400" dirty="0"/>
              <a:t> </a:t>
            </a:r>
            <a:r>
              <a:rPr lang="en-US" sz="1400" dirty="0" smtClean="0"/>
              <a:t>, </a:t>
            </a:r>
            <a:r>
              <a:rPr lang="en-US" sz="1400" dirty="0"/>
              <a:t>see </a:t>
            </a:r>
            <a:r>
              <a:rPr lang="en-US" sz="1400" dirty="0">
                <a:hlinkClick r:id="rId8"/>
              </a:rPr>
              <a:t>https://</a:t>
            </a:r>
            <a:r>
              <a:rPr lang="en-US" sz="1400" dirty="0" smtClean="0">
                <a:hlinkClick r:id="rId8"/>
              </a:rPr>
              <a:t>mentor.ieee.org/802.11/dcn/14/11-14-0913-01-0000-liaison-response-opsawg-capwap-extension.docx</a:t>
            </a:r>
            <a:r>
              <a:rPr lang="en-US" sz="1400" dirty="0" smtClean="0"/>
              <a:t> </a:t>
            </a:r>
          </a:p>
          <a:p>
            <a:pPr>
              <a:lnSpc>
                <a:spcPct val="80000"/>
              </a:lnSpc>
              <a:defRPr/>
            </a:pPr>
            <a:r>
              <a:rPr lang="en-US" sz="1800" dirty="0" smtClean="0"/>
              <a:t>Updates [July 2015] Operations Area Working Group work group items</a:t>
            </a:r>
          </a:p>
          <a:p>
            <a:pPr lvl="1">
              <a:lnSpc>
                <a:spcPct val="80000"/>
              </a:lnSpc>
              <a:defRPr/>
            </a:pPr>
            <a:r>
              <a:rPr lang="en-US" sz="1400" dirty="0" smtClean="0"/>
              <a:t>CAPWAP Hybrid </a:t>
            </a:r>
            <a:r>
              <a:rPr lang="en-US" sz="1400" dirty="0"/>
              <a:t>MAC published as RFC7494, </a:t>
            </a:r>
            <a:r>
              <a:rPr lang="en-US" sz="1400" dirty="0">
                <a:hlinkClick r:id="rId9"/>
              </a:rPr>
              <a:t>http://datatracker.ietf.org/doc/rfc7494</a:t>
            </a:r>
            <a:r>
              <a:rPr lang="en-US" sz="1400" dirty="0" smtClean="0">
                <a:hlinkClick r:id="rId9"/>
              </a:rPr>
              <a:t>/</a:t>
            </a:r>
            <a:r>
              <a:rPr lang="en-US" sz="1400" dirty="0" smtClean="0"/>
              <a:t> </a:t>
            </a:r>
          </a:p>
          <a:p>
            <a:pPr lvl="1">
              <a:lnSpc>
                <a:spcPct val="80000"/>
              </a:lnSpc>
              <a:defRPr/>
            </a:pPr>
            <a:r>
              <a:rPr lang="en-US" sz="1400" dirty="0" smtClean="0"/>
              <a:t>Updated:(r6): </a:t>
            </a:r>
            <a:r>
              <a:rPr lang="en-US" sz="1400" u="sng" dirty="0" smtClean="0">
                <a:hlinkClick r:id="rId7"/>
              </a:rPr>
              <a:t>http://datatracker.ietf.org/doc/draft-ietf-opsawg-capwap-extension/</a:t>
            </a:r>
            <a:r>
              <a:rPr lang="en-US" sz="1400" u="sng" dirty="0" smtClean="0"/>
              <a:t>  </a:t>
            </a:r>
            <a:endParaRPr lang="en-US" sz="1400" dirty="0" smtClean="0"/>
          </a:p>
          <a:p>
            <a:pPr lvl="1">
              <a:lnSpc>
                <a:spcPct val="80000"/>
              </a:lnSpc>
              <a:defRPr/>
            </a:pPr>
            <a:r>
              <a:rPr lang="en-US" sz="1400" dirty="0" smtClean="0"/>
              <a:t>Submitted to IESG: </a:t>
            </a:r>
            <a:r>
              <a:rPr lang="en-US" sz="1400" dirty="0" smtClean="0">
                <a:hlinkClick r:id="rId10"/>
              </a:rPr>
              <a:t>http</a:t>
            </a:r>
            <a:r>
              <a:rPr lang="en-US" sz="1400" dirty="0">
                <a:hlinkClick r:id="rId10"/>
              </a:rPr>
              <a:t>://datatracker.ietf.org/doc/draft-ietf-opsawg-capwap-alt-tunnel</a:t>
            </a:r>
            <a:r>
              <a:rPr lang="en-US" sz="1400" dirty="0" smtClean="0">
                <a:hlinkClick r:id="rId10"/>
              </a:rPr>
              <a:t>/</a:t>
            </a:r>
            <a:r>
              <a:rPr lang="en-US" sz="1400" dirty="0" smtClean="0"/>
              <a:t> </a:t>
            </a:r>
          </a:p>
          <a:p>
            <a:pPr lvl="1">
              <a:lnSpc>
                <a:spcPct val="80000"/>
              </a:lnSpc>
              <a:defRPr/>
            </a:pPr>
            <a:r>
              <a:rPr lang="en-US" sz="1400" dirty="0" smtClean="0"/>
              <a:t>Considering adoption of Individual submission</a:t>
            </a:r>
            <a:r>
              <a:rPr lang="en-US" sz="1400" dirty="0"/>
              <a:t>: CAPWAP Control and Data Channel Separation for Multi-provider </a:t>
            </a:r>
            <a:r>
              <a:rPr lang="en-US" sz="1400" dirty="0" smtClean="0"/>
              <a:t>Scenario</a:t>
            </a:r>
            <a:r>
              <a:rPr lang="en-US" sz="1400" dirty="0"/>
              <a:t>, see </a:t>
            </a:r>
            <a:r>
              <a:rPr lang="en-US" sz="1400" dirty="0">
                <a:hlinkClick r:id="rId11"/>
              </a:rPr>
              <a:t>http://datatracker.ietf.org/doc/draft-you-opsawg-capwap-separation-for-mp</a:t>
            </a:r>
            <a:r>
              <a:rPr lang="en-US" sz="1400" dirty="0" smtClean="0">
                <a:hlinkClick r:id="rId11"/>
              </a:rPr>
              <a:t>/</a:t>
            </a:r>
            <a:r>
              <a:rPr lang="en-US" sz="1400" dirty="0" smtClean="0"/>
              <a:t> </a:t>
            </a:r>
          </a:p>
          <a:p>
            <a:pPr lvl="1">
              <a:lnSpc>
                <a:spcPct val="80000"/>
              </a:lnSpc>
              <a:defRPr/>
            </a:pPr>
            <a:r>
              <a:rPr lang="en-US" sz="1400" dirty="0" smtClean="0"/>
              <a:t>Of interest: RFC6632, An Overview of the IETF Network Management Protocols, </a:t>
            </a:r>
            <a:r>
              <a:rPr lang="en-US" sz="1400" dirty="0"/>
              <a:t>see </a:t>
            </a:r>
            <a:r>
              <a:rPr lang="en-US" sz="1400" dirty="0">
                <a:hlinkClick r:id="rId12"/>
              </a:rPr>
              <a:t>https://</a:t>
            </a:r>
            <a:r>
              <a:rPr lang="en-US" sz="1400" dirty="0" smtClean="0">
                <a:hlinkClick r:id="rId12"/>
              </a:rPr>
              <a:t>tools.ietf.org/html/rfc6632</a:t>
            </a:r>
            <a:r>
              <a:rPr lang="en-US" sz="1400" dirty="0" smtClean="0"/>
              <a:t> </a:t>
            </a:r>
          </a:p>
          <a:p>
            <a:pPr>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10/17 of 11-15-0749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23519167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166</a:t>
            </a:fld>
            <a:endParaRPr lang="en-US" smtClean="0"/>
          </a:p>
        </p:txBody>
      </p:sp>
      <p:sp>
        <p:nvSpPr>
          <p:cNvPr id="5125" name="Rectangle 2"/>
          <p:cNvSpPr>
            <a:spLocks noGrp="1" noChangeArrowheads="1"/>
          </p:cNvSpPr>
          <p:nvPr>
            <p:ph type="title"/>
          </p:nvPr>
        </p:nvSpPr>
        <p:spPr/>
        <p:txBody>
          <a:bodyPr/>
          <a:lstStyle/>
          <a:p>
            <a:r>
              <a:rPr lang="en-US" dirty="0" smtClean="0"/>
              <a:t>Active Queue Management (AQM)</a:t>
            </a:r>
          </a:p>
        </p:txBody>
      </p:sp>
      <p:sp>
        <p:nvSpPr>
          <p:cNvPr id="113667" name="Rectangle 3"/>
          <p:cNvSpPr>
            <a:spLocks noGrp="1" noChangeArrowheads="1"/>
          </p:cNvSpPr>
          <p:nvPr>
            <p:ph type="body" idx="1"/>
          </p:nvPr>
        </p:nvSpPr>
        <p:spPr>
          <a:xfrm>
            <a:off x="685800" y="1676400"/>
            <a:ext cx="8001000" cy="47244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defRPr/>
            </a:pPr>
            <a:r>
              <a:rPr lang="en-US" sz="2000" dirty="0" smtClean="0"/>
              <a:t>Active Queue Management and Packet Scheduling Working Group website: </a:t>
            </a:r>
            <a:r>
              <a:rPr lang="en-US" sz="2000" dirty="0">
                <a:hlinkClick r:id="rId3"/>
              </a:rPr>
              <a:t>http://datatracker.ietf.org/wg/aqm/charter/</a:t>
            </a:r>
            <a:r>
              <a:rPr lang="en-US" sz="2000" dirty="0"/>
              <a:t> </a:t>
            </a:r>
          </a:p>
          <a:p>
            <a:pPr>
              <a:lnSpc>
                <a:spcPct val="80000"/>
              </a:lnSpc>
              <a:defRPr/>
            </a:pPr>
            <a:endParaRPr lang="en-US" sz="2000" dirty="0" smtClean="0"/>
          </a:p>
          <a:p>
            <a:pPr>
              <a:lnSpc>
                <a:spcPct val="80000"/>
              </a:lnSpc>
              <a:defRPr/>
            </a:pPr>
            <a:r>
              <a:rPr lang="en-US" sz="1800" dirty="0" smtClean="0"/>
              <a:t>IETF Recommendations Regarding Active Queue Management </a:t>
            </a:r>
            <a:r>
              <a:rPr lang="en-US" sz="1800" dirty="0"/>
              <a:t>to update </a:t>
            </a:r>
            <a:r>
              <a:rPr lang="en-US" sz="1800" dirty="0">
                <a:hlinkClick r:id="rId4"/>
              </a:rPr>
              <a:t>https://datatracker.ietf.org/doc/rfc2309</a:t>
            </a:r>
            <a:r>
              <a:rPr lang="en-US" sz="1800" dirty="0" smtClean="0">
                <a:hlinkClick r:id="rId4"/>
              </a:rPr>
              <a:t>/</a:t>
            </a:r>
            <a:r>
              <a:rPr lang="en-US" sz="1800" dirty="0" smtClean="0"/>
              <a:t> </a:t>
            </a:r>
          </a:p>
          <a:p>
            <a:pPr>
              <a:lnSpc>
                <a:spcPct val="80000"/>
              </a:lnSpc>
              <a:defRPr/>
            </a:pPr>
            <a:endParaRPr lang="en-US" sz="1800" dirty="0" smtClean="0"/>
          </a:p>
          <a:p>
            <a:pPr>
              <a:lnSpc>
                <a:spcPct val="80000"/>
              </a:lnSpc>
              <a:defRPr/>
            </a:pPr>
            <a:r>
              <a:rPr lang="en-US" sz="1800" dirty="0" smtClean="0"/>
              <a:t>Updates [July 2015]</a:t>
            </a:r>
            <a:endParaRPr lang="en-US" sz="1800" dirty="0"/>
          </a:p>
          <a:p>
            <a:pPr lvl="1">
              <a:lnSpc>
                <a:spcPct val="80000"/>
              </a:lnSpc>
              <a:defRPr/>
            </a:pPr>
            <a:r>
              <a:rPr lang="fr-FR" sz="1400" dirty="0" smtClean="0"/>
              <a:t>RFC 7567 </a:t>
            </a:r>
            <a:r>
              <a:rPr lang="fr-FR" sz="1400" dirty="0" err="1" smtClean="0"/>
              <a:t>published</a:t>
            </a:r>
            <a:r>
              <a:rPr lang="fr-FR" sz="1400" dirty="0" smtClean="0"/>
              <a:t>: IETF </a:t>
            </a:r>
            <a:r>
              <a:rPr lang="fr-FR" sz="1400" dirty="0" err="1"/>
              <a:t>Recommendations</a:t>
            </a:r>
            <a:r>
              <a:rPr lang="fr-FR" sz="1400" dirty="0"/>
              <a:t> </a:t>
            </a:r>
            <a:r>
              <a:rPr lang="fr-FR" sz="1400" dirty="0" err="1"/>
              <a:t>Regarding</a:t>
            </a:r>
            <a:r>
              <a:rPr lang="fr-FR" sz="1400" dirty="0"/>
              <a:t> Active Queue </a:t>
            </a:r>
            <a:r>
              <a:rPr lang="fr-FR" sz="1400" dirty="0" smtClean="0"/>
              <a:t>Management, </a:t>
            </a:r>
            <a:r>
              <a:rPr lang="fr-FR" sz="1400" dirty="0" err="1" smtClean="0"/>
              <a:t>see</a:t>
            </a:r>
            <a:r>
              <a:rPr lang="fr-FR" sz="1400" dirty="0" smtClean="0"/>
              <a:t> </a:t>
            </a:r>
            <a:r>
              <a:rPr lang="en-US" sz="1400" u="sng" dirty="0">
                <a:hlinkClick r:id="rId5"/>
              </a:rPr>
              <a:t>https://</a:t>
            </a:r>
            <a:r>
              <a:rPr lang="en-US" sz="1400" u="sng" dirty="0" smtClean="0">
                <a:hlinkClick r:id="rId5"/>
              </a:rPr>
              <a:t>tools.ietf.org/html/rfc7567</a:t>
            </a:r>
            <a:endParaRPr lang="en-US" sz="1400" u="sng" dirty="0" smtClean="0"/>
          </a:p>
          <a:p>
            <a:pPr lvl="1">
              <a:lnSpc>
                <a:spcPct val="80000"/>
              </a:lnSpc>
              <a:defRPr/>
            </a:pPr>
            <a:r>
              <a:rPr lang="en-US" sz="1400" dirty="0" smtClean="0"/>
              <a:t>Updated: AQM Characterization Guidelines, see </a:t>
            </a:r>
            <a:r>
              <a:rPr lang="en-US" sz="1400" dirty="0" smtClean="0">
                <a:hlinkClick r:id="rId6"/>
              </a:rPr>
              <a:t>http://datatracker.ietf.org/doc/draft-ietf-aqm-eval-guidelines/</a:t>
            </a:r>
            <a:r>
              <a:rPr lang="en-US" sz="1400" dirty="0" smtClean="0"/>
              <a:t> </a:t>
            </a:r>
          </a:p>
          <a:p>
            <a:pPr lvl="1">
              <a:lnSpc>
                <a:spcPct val="80000"/>
              </a:lnSpc>
              <a:defRPr/>
            </a:pPr>
            <a:r>
              <a:rPr lang="en-US" sz="1400" dirty="0" smtClean="0"/>
              <a:t>Updated: The </a:t>
            </a:r>
            <a:r>
              <a:rPr lang="en-US" sz="1400" dirty="0"/>
              <a:t>Benefits and Pitfalls of using Explicit Congestion Notification (ECN), see </a:t>
            </a:r>
            <a:r>
              <a:rPr lang="en-US" sz="1400" dirty="0">
                <a:hlinkClick r:id="rId7"/>
              </a:rPr>
              <a:t>http://datatracker.ietf.org/doc/draft-ietf-aqm-ecn-benefits</a:t>
            </a:r>
            <a:r>
              <a:rPr lang="en-US" sz="1400" dirty="0" smtClean="0">
                <a:hlinkClick r:id="rId7"/>
              </a:rPr>
              <a:t>/</a:t>
            </a:r>
            <a:r>
              <a:rPr lang="en-US" sz="1400" dirty="0" smtClean="0"/>
              <a:t> </a:t>
            </a:r>
          </a:p>
          <a:p>
            <a:pPr lvl="1">
              <a:lnSpc>
                <a:spcPct val="80000"/>
              </a:lnSpc>
              <a:defRPr/>
            </a:pPr>
            <a:endParaRPr lang="en-US" sz="1400" dirty="0" smtClean="0"/>
          </a:p>
          <a:p>
            <a:pPr lvl="1">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11/17 of 11-15-0749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1533023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167</a:t>
            </a:fld>
            <a:endParaRPr lang="en-US" smtClean="0"/>
          </a:p>
        </p:txBody>
      </p:sp>
      <p:sp>
        <p:nvSpPr>
          <p:cNvPr id="5125" name="Rectangle 2"/>
          <p:cNvSpPr>
            <a:spLocks noGrp="1" noChangeArrowheads="1"/>
          </p:cNvSpPr>
          <p:nvPr>
            <p:ph type="title"/>
          </p:nvPr>
        </p:nvSpPr>
        <p:spPr/>
        <p:txBody>
          <a:bodyPr/>
          <a:lstStyle/>
          <a:p>
            <a:r>
              <a:rPr lang="en-US" dirty="0" smtClean="0"/>
              <a:t>Transport Layer Security (TLS)</a:t>
            </a:r>
          </a:p>
        </p:txBody>
      </p:sp>
      <p:sp>
        <p:nvSpPr>
          <p:cNvPr id="113667" name="Rectangle 3"/>
          <p:cNvSpPr>
            <a:spLocks noGrp="1" noChangeArrowheads="1"/>
          </p:cNvSpPr>
          <p:nvPr>
            <p:ph type="body" idx="1"/>
          </p:nvPr>
        </p:nvSpPr>
        <p:spPr>
          <a:xfrm>
            <a:off x="685800" y="16764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defRPr/>
            </a:pPr>
            <a:r>
              <a:rPr lang="en-US" sz="2000" dirty="0" smtClean="0"/>
              <a:t>Transport Layer Security Working Group website: </a:t>
            </a:r>
            <a:r>
              <a:rPr lang="en-US" sz="2000" dirty="0">
                <a:hlinkClick r:id="rId3"/>
              </a:rPr>
              <a:t>http://datatracker.ietf.org/wg/tls/charter</a:t>
            </a:r>
            <a:r>
              <a:rPr lang="en-US" sz="2000" dirty="0" smtClean="0">
                <a:hlinkClick r:id="rId3"/>
              </a:rPr>
              <a:t>/</a:t>
            </a:r>
            <a:r>
              <a:rPr lang="en-US" sz="2000" dirty="0" smtClean="0"/>
              <a:t> </a:t>
            </a:r>
          </a:p>
          <a:p>
            <a:pPr>
              <a:lnSpc>
                <a:spcPct val="80000"/>
              </a:lnSpc>
              <a:defRPr/>
            </a:pPr>
            <a:endParaRPr lang="en-US" sz="2000" dirty="0" smtClean="0"/>
          </a:p>
          <a:p>
            <a:pPr>
              <a:lnSpc>
                <a:spcPct val="80000"/>
              </a:lnSpc>
              <a:defRPr/>
            </a:pPr>
            <a:r>
              <a:rPr lang="en-US" sz="1800" dirty="0" smtClean="0"/>
              <a:t>Work underway on a new version of TLS (used in EAP methods): Transport Layer Security Protocol Version 1.3</a:t>
            </a:r>
          </a:p>
          <a:p>
            <a:pPr lvl="1">
              <a:lnSpc>
                <a:spcPct val="80000"/>
              </a:lnSpc>
              <a:defRPr/>
            </a:pPr>
            <a:endParaRPr lang="en-US" sz="1400" dirty="0"/>
          </a:p>
          <a:p>
            <a:pPr>
              <a:lnSpc>
                <a:spcPct val="80000"/>
              </a:lnSpc>
              <a:defRPr/>
            </a:pPr>
            <a:r>
              <a:rPr lang="en-US" sz="1800" dirty="0" smtClean="0"/>
              <a:t>Updates [July 2015]</a:t>
            </a:r>
          </a:p>
          <a:p>
            <a:pPr lvl="1">
              <a:lnSpc>
                <a:spcPct val="80000"/>
              </a:lnSpc>
              <a:defRPr/>
            </a:pPr>
            <a:r>
              <a:rPr lang="en-US" sz="1600" dirty="0" smtClean="0"/>
              <a:t>RFC 7568 published: Deprecating Secure Sockets Layer Version 3.0, see </a:t>
            </a:r>
            <a:r>
              <a:rPr lang="en-US" sz="1600" dirty="0" smtClean="0">
                <a:hlinkClick r:id="rId4"/>
              </a:rPr>
              <a:t>http://datatracker.ietf.org/doc/rfc7568/</a:t>
            </a:r>
            <a:r>
              <a:rPr lang="en-US" sz="1600" dirty="0" smtClean="0"/>
              <a:t> </a:t>
            </a:r>
          </a:p>
          <a:p>
            <a:pPr lvl="1">
              <a:lnSpc>
                <a:spcPct val="80000"/>
              </a:lnSpc>
              <a:defRPr/>
            </a:pPr>
            <a:r>
              <a:rPr lang="en-US" sz="1600" dirty="0" smtClean="0"/>
              <a:t>Submitted to IESG for publication: Negotiated </a:t>
            </a:r>
            <a:r>
              <a:rPr lang="en-US" sz="1600" dirty="0"/>
              <a:t>Finite Field </a:t>
            </a:r>
            <a:r>
              <a:rPr lang="en-US" sz="1600" dirty="0" err="1"/>
              <a:t>Diffie</a:t>
            </a:r>
            <a:r>
              <a:rPr lang="en-US" sz="1600" dirty="0"/>
              <a:t>-Hellman Ephemeral Parameters for </a:t>
            </a:r>
            <a:r>
              <a:rPr lang="en-US" sz="1600" dirty="0" smtClean="0"/>
              <a:t>TLS, </a:t>
            </a:r>
            <a:r>
              <a:rPr lang="en-US" sz="1600" dirty="0"/>
              <a:t>see </a:t>
            </a:r>
            <a:r>
              <a:rPr lang="en-US" sz="1600" dirty="0">
                <a:hlinkClick r:id="rId5"/>
              </a:rPr>
              <a:t>http://datatracker.ietf.org/doc/draft-ietf-tls-negotiated-ff-dhe</a:t>
            </a:r>
            <a:r>
              <a:rPr lang="en-US" sz="1600" dirty="0" smtClean="0">
                <a:hlinkClick r:id="rId5"/>
              </a:rPr>
              <a:t>/</a:t>
            </a:r>
            <a:r>
              <a:rPr lang="en-US" sz="1600" dirty="0" smtClean="0"/>
              <a:t> </a:t>
            </a:r>
          </a:p>
          <a:p>
            <a:pPr lvl="1">
              <a:lnSpc>
                <a:spcPct val="80000"/>
              </a:lnSpc>
              <a:defRPr/>
            </a:pPr>
            <a:r>
              <a:rPr lang="en-US" sz="1600" dirty="0" smtClean="0"/>
              <a:t>Updated: TLS version 1.3 </a:t>
            </a:r>
            <a:r>
              <a:rPr lang="en-US" sz="1600" u="sng" dirty="0" smtClean="0">
                <a:hlinkClick r:id="rId6"/>
              </a:rPr>
              <a:t>http</a:t>
            </a:r>
            <a:r>
              <a:rPr lang="en-US" sz="1600" u="sng" dirty="0">
                <a:hlinkClick r:id="rId6"/>
              </a:rPr>
              <a:t>://datatracker.ietf.org/doc/draft-ietf-tls-tls13</a:t>
            </a:r>
            <a:r>
              <a:rPr lang="en-US" sz="1600" u="sng" dirty="0" smtClean="0">
                <a:hlinkClick r:id="rId6"/>
              </a:rPr>
              <a:t>/</a:t>
            </a:r>
            <a:r>
              <a:rPr lang="en-US" sz="1600" u="sng" dirty="0" smtClean="0"/>
              <a:t> </a:t>
            </a:r>
          </a:p>
          <a:p>
            <a:pPr lvl="1">
              <a:lnSpc>
                <a:spcPct val="80000"/>
              </a:lnSpc>
              <a:defRPr/>
            </a:pPr>
            <a:r>
              <a:rPr lang="en-US" sz="1600" dirty="0" smtClean="0"/>
              <a:t>Updated: </a:t>
            </a:r>
            <a:r>
              <a:rPr lang="en-US" sz="1600" dirty="0"/>
              <a:t>Curve25519 and Curve448 for Transport Layer Security (TLS), see </a:t>
            </a:r>
            <a:r>
              <a:rPr lang="en-US" sz="1600" dirty="0">
                <a:hlinkClick r:id="rId7"/>
              </a:rPr>
              <a:t>http://datatracker.ietf.org/doc/draft-ietf-tls-curve25519</a:t>
            </a:r>
            <a:r>
              <a:rPr lang="en-US" sz="1600" dirty="0" smtClean="0">
                <a:hlinkClick r:id="rId7"/>
              </a:rPr>
              <a:t>/</a:t>
            </a:r>
            <a:r>
              <a:rPr lang="en-US" sz="1600" dirty="0" smtClean="0"/>
              <a:t> </a:t>
            </a:r>
          </a:p>
          <a:p>
            <a:pPr lvl="1">
              <a:lnSpc>
                <a:spcPct val="80000"/>
              </a:lnSpc>
              <a:defRPr/>
            </a:pPr>
            <a:r>
              <a:rPr lang="en-US" sz="1600" dirty="0" smtClean="0"/>
              <a:t>Updated: </a:t>
            </a:r>
            <a:r>
              <a:rPr lang="en-US" sz="1600" dirty="0"/>
              <a:t>Elliptic Curve Cryptography (ECC) Cipher Suites for Transport Layer Security (TLS) Versions 1.2 and Earlier, see </a:t>
            </a:r>
            <a:r>
              <a:rPr lang="en-US" sz="1600" dirty="0">
                <a:hlinkClick r:id="rId8"/>
              </a:rPr>
              <a:t>http://datatracker.ietf.org/doc/draft-ietf-tls-rfc4492bis</a:t>
            </a:r>
            <a:r>
              <a:rPr lang="en-US" sz="1600" dirty="0" smtClean="0">
                <a:hlinkClick r:id="rId8"/>
              </a:rPr>
              <a:t>/</a:t>
            </a:r>
            <a:r>
              <a:rPr lang="en-US" sz="1600" dirty="0" smtClean="0"/>
              <a:t>  </a:t>
            </a:r>
          </a:p>
          <a:p>
            <a:pPr lvl="1">
              <a:lnSpc>
                <a:spcPct val="80000"/>
              </a:lnSpc>
              <a:defRPr/>
            </a:pPr>
            <a:endParaRPr lang="en-US" sz="1800" u="sng" dirty="0" smtClean="0"/>
          </a:p>
          <a:p>
            <a:pPr lvl="1">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12/17 of 11-15-0749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90490176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168</a:t>
            </a:fld>
            <a:endParaRPr lang="en-US" smtClean="0"/>
          </a:p>
        </p:txBody>
      </p:sp>
      <p:sp>
        <p:nvSpPr>
          <p:cNvPr id="5125" name="Rectangle 2"/>
          <p:cNvSpPr>
            <a:spLocks noGrp="1" noChangeArrowheads="1"/>
          </p:cNvSpPr>
          <p:nvPr>
            <p:ph type="title"/>
          </p:nvPr>
        </p:nvSpPr>
        <p:spPr/>
        <p:txBody>
          <a:bodyPr/>
          <a:lstStyle/>
          <a:p>
            <a:r>
              <a:rPr lang="en-US" dirty="0" smtClean="0"/>
              <a:t>Extensions for Scalable DNS Service Discovery (</a:t>
            </a:r>
            <a:r>
              <a:rPr lang="en-US" dirty="0" err="1" smtClean="0"/>
              <a:t>dnssd</a:t>
            </a:r>
            <a:r>
              <a:rPr lang="en-US" dirty="0" smtClean="0"/>
              <a:t>)</a:t>
            </a:r>
          </a:p>
        </p:txBody>
      </p:sp>
      <p:sp>
        <p:nvSpPr>
          <p:cNvPr id="113667" name="Rectangle 3"/>
          <p:cNvSpPr>
            <a:spLocks noGrp="1" noChangeArrowheads="1"/>
          </p:cNvSpPr>
          <p:nvPr>
            <p:ph type="body" idx="1"/>
          </p:nvPr>
        </p:nvSpPr>
        <p:spPr>
          <a:xfrm>
            <a:off x="685800" y="1676400"/>
            <a:ext cx="7924800" cy="4572000"/>
          </a:xfrm>
        </p:spPr>
        <p:txBody>
          <a:bodyPr/>
          <a:lstStyle/>
          <a:p>
            <a:pPr marL="0" indent="0">
              <a:lnSpc>
                <a:spcPct val="80000"/>
              </a:lnSpc>
              <a:buFontTx/>
              <a:buNone/>
              <a:defRPr/>
            </a:pPr>
            <a:endParaRPr lang="en-US" sz="900" dirty="0" smtClean="0"/>
          </a:p>
          <a:p>
            <a:pPr>
              <a:lnSpc>
                <a:spcPct val="80000"/>
              </a:lnSpc>
              <a:defRPr/>
            </a:pPr>
            <a:r>
              <a:rPr lang="en-US" sz="2000" dirty="0" smtClean="0"/>
              <a:t>Working Group website: </a:t>
            </a:r>
            <a:r>
              <a:rPr lang="en-US" sz="2000" dirty="0">
                <a:hlinkClick r:id="rId3"/>
              </a:rPr>
              <a:t>http://</a:t>
            </a:r>
            <a:r>
              <a:rPr lang="en-US" sz="2000" dirty="0" smtClean="0">
                <a:hlinkClick r:id="rId3"/>
              </a:rPr>
              <a:t>datatracker.ietf.org/wg/dnssd/charter/</a:t>
            </a:r>
            <a:r>
              <a:rPr lang="en-US" sz="2000" dirty="0" smtClean="0"/>
              <a:t> </a:t>
            </a:r>
          </a:p>
          <a:p>
            <a:pPr>
              <a:lnSpc>
                <a:spcPct val="80000"/>
              </a:lnSpc>
              <a:defRPr/>
            </a:pPr>
            <a:r>
              <a:rPr lang="en-US" sz="1800" dirty="0" smtClean="0"/>
              <a:t>Charter: Develop scalable </a:t>
            </a:r>
            <a:r>
              <a:rPr lang="en-US" sz="1800" dirty="0"/>
              <a:t>DNS-SD/</a:t>
            </a:r>
            <a:r>
              <a:rPr lang="en-US" sz="1800" dirty="0" err="1"/>
              <a:t>mDNS</a:t>
            </a:r>
            <a:r>
              <a:rPr lang="en-US" sz="1800" dirty="0"/>
              <a:t> </a:t>
            </a:r>
            <a:r>
              <a:rPr lang="en-US" sz="1800" dirty="0" smtClean="0"/>
              <a:t>Extension </a:t>
            </a:r>
            <a:r>
              <a:rPr lang="en-US" sz="1800" dirty="0"/>
              <a:t>requirements </a:t>
            </a:r>
            <a:r>
              <a:rPr lang="en-US" sz="1800" dirty="0" smtClean="0"/>
              <a:t>and standard solutions to address problematic </a:t>
            </a:r>
            <a:r>
              <a:rPr lang="en-US" sz="1800" dirty="0"/>
              <a:t>use of </a:t>
            </a:r>
            <a:r>
              <a:rPr lang="en-US" sz="1800" dirty="0" err="1"/>
              <a:t>mDNS</a:t>
            </a:r>
            <a:r>
              <a:rPr lang="en-US" sz="1800" dirty="0"/>
              <a:t> and DNS-SD in networks today</a:t>
            </a:r>
          </a:p>
          <a:p>
            <a:pPr lvl="1"/>
            <a:r>
              <a:rPr lang="en-US" sz="1600" dirty="0" err="1" smtClean="0"/>
              <a:t>mDNS</a:t>
            </a:r>
            <a:r>
              <a:rPr lang="en-US" sz="1600" dirty="0" smtClean="0"/>
              <a:t> </a:t>
            </a:r>
            <a:r>
              <a:rPr lang="en-US" sz="1600" dirty="0"/>
              <a:t>discovery of services on other links is not possible</a:t>
            </a:r>
          </a:p>
          <a:p>
            <a:pPr lvl="1"/>
            <a:r>
              <a:rPr lang="en-US" sz="1600" dirty="0"/>
              <a:t>Multicast transmissions over wireless are very expensive</a:t>
            </a:r>
          </a:p>
          <a:p>
            <a:pPr lvl="1"/>
            <a:r>
              <a:rPr lang="en-US" sz="1600" dirty="0"/>
              <a:t>Addressed with different ad hoc technologies</a:t>
            </a:r>
          </a:p>
          <a:p>
            <a:r>
              <a:rPr lang="en-US" sz="1800" dirty="0" smtClean="0"/>
              <a:t>Of </a:t>
            </a:r>
            <a:r>
              <a:rPr lang="en-US" sz="1800" dirty="0"/>
              <a:t>interest </a:t>
            </a:r>
            <a:r>
              <a:rPr lang="en-US" sz="1800" dirty="0" smtClean="0"/>
              <a:t>to: </a:t>
            </a:r>
            <a:r>
              <a:rPr lang="en-US" sz="1800" dirty="0" err="1" smtClean="0"/>
              <a:t>Homenet</a:t>
            </a:r>
            <a:r>
              <a:rPr lang="en-US" sz="1800" dirty="0" smtClean="0"/>
              <a:t>, Zero configuration, Enterprise-grade </a:t>
            </a:r>
            <a:r>
              <a:rPr lang="en-US" sz="1800" dirty="0"/>
              <a:t>vendors of 802.11 </a:t>
            </a:r>
            <a:r>
              <a:rPr lang="en-US" sz="1800" dirty="0" smtClean="0"/>
              <a:t>infrastructure, Multi-link </a:t>
            </a:r>
            <a:r>
              <a:rPr lang="en-US" sz="1800" dirty="0"/>
              <a:t>mesh </a:t>
            </a:r>
            <a:r>
              <a:rPr lang="en-US" sz="1800" dirty="0" smtClean="0"/>
              <a:t>networking</a:t>
            </a:r>
            <a:endParaRPr lang="en-US" sz="1800" dirty="0"/>
          </a:p>
          <a:p>
            <a:pPr>
              <a:lnSpc>
                <a:spcPct val="80000"/>
              </a:lnSpc>
              <a:defRPr/>
            </a:pPr>
            <a:endParaRPr lang="en-US" sz="1800" dirty="0" smtClean="0"/>
          </a:p>
          <a:p>
            <a:pPr>
              <a:lnSpc>
                <a:spcPct val="80000"/>
              </a:lnSpc>
              <a:defRPr/>
            </a:pPr>
            <a:r>
              <a:rPr lang="en-US" sz="1800" dirty="0" smtClean="0"/>
              <a:t>Updates [July 2015]</a:t>
            </a:r>
          </a:p>
          <a:p>
            <a:pPr lvl="1">
              <a:lnSpc>
                <a:spcPct val="80000"/>
              </a:lnSpc>
              <a:defRPr/>
            </a:pPr>
            <a:r>
              <a:rPr lang="en-US" sz="1600" dirty="0" smtClean="0"/>
              <a:t>Requirements document submitted to IESG for publication: </a:t>
            </a:r>
            <a:r>
              <a:rPr lang="en-US" sz="1600" u="sng" dirty="0" smtClean="0">
                <a:hlinkClick r:id="rId4"/>
              </a:rPr>
              <a:t>http://datatracker.ietf.org/doc/draft-ietf-dnssd-requirements/</a:t>
            </a:r>
            <a:r>
              <a:rPr lang="en-US" sz="1600" u="sng" dirty="0" smtClean="0"/>
              <a:t> </a:t>
            </a:r>
          </a:p>
          <a:p>
            <a:pPr lvl="1">
              <a:lnSpc>
                <a:spcPct val="80000"/>
              </a:lnSpc>
              <a:defRPr/>
            </a:pPr>
            <a:r>
              <a:rPr lang="en-US" sz="1600" dirty="0" smtClean="0"/>
              <a:t>Updated: Multicast DNS (</a:t>
            </a:r>
            <a:r>
              <a:rPr lang="en-US" sz="1600" dirty="0" err="1" smtClean="0"/>
              <a:t>mDNS</a:t>
            </a:r>
            <a:r>
              <a:rPr lang="en-US" sz="1600" dirty="0" smtClean="0"/>
              <a:t>) Threat Model and Security Consideration, see </a:t>
            </a:r>
            <a:r>
              <a:rPr lang="en-US" sz="1600" dirty="0" smtClean="0">
                <a:hlinkClick r:id="rId5"/>
              </a:rPr>
              <a:t>http://datatracker.ietf.org/doc/draft-rafiee-dnssd-mdns-threatmodel/</a:t>
            </a:r>
            <a:r>
              <a:rPr lang="en-US" sz="1600" dirty="0" smtClean="0"/>
              <a:t>  </a:t>
            </a:r>
          </a:p>
          <a:p>
            <a:pPr lvl="1">
              <a:lnSpc>
                <a:spcPct val="80000"/>
              </a:lnSpc>
              <a:defRPr/>
            </a:pPr>
            <a:r>
              <a:rPr lang="en-US" sz="1600" dirty="0" smtClean="0"/>
              <a:t>Updated: On </a:t>
            </a:r>
            <a:r>
              <a:rPr lang="en-US" sz="1600" dirty="0"/>
              <a:t>Interoperation of Labels Between </a:t>
            </a:r>
            <a:r>
              <a:rPr lang="en-US" sz="1600" dirty="0" err="1"/>
              <a:t>mDNS</a:t>
            </a:r>
            <a:r>
              <a:rPr lang="en-US" sz="1600" dirty="0"/>
              <a:t> and DNS, </a:t>
            </a:r>
            <a:r>
              <a:rPr lang="en-US" sz="1600" dirty="0">
                <a:hlinkClick r:id="rId6"/>
              </a:rPr>
              <a:t>http://datatracker.ietf.org/doc/draft-ietf-dnssd-mdns-dns-interop</a:t>
            </a:r>
            <a:r>
              <a:rPr lang="en-US" sz="1600" dirty="0" smtClean="0">
                <a:hlinkClick r:id="rId6"/>
              </a:rPr>
              <a:t>/</a:t>
            </a:r>
            <a:r>
              <a:rPr lang="en-US" sz="1600" dirty="0" smtClean="0"/>
              <a:t> </a:t>
            </a:r>
            <a:endParaRPr lang="en-US" sz="1600" dirty="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13/17 of 11-15-0749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15976720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169</a:t>
            </a:fld>
            <a:endParaRPr lang="en-US" smtClean="0"/>
          </a:p>
        </p:txBody>
      </p:sp>
      <p:sp>
        <p:nvSpPr>
          <p:cNvPr id="5125" name="Rectangle 2"/>
          <p:cNvSpPr>
            <a:spLocks noGrp="1" noChangeArrowheads="1"/>
          </p:cNvSpPr>
          <p:nvPr>
            <p:ph type="title"/>
          </p:nvPr>
        </p:nvSpPr>
        <p:spPr/>
        <p:txBody>
          <a:bodyPr/>
          <a:lstStyle/>
          <a:p>
            <a:r>
              <a:rPr lang="en-US" dirty="0" smtClean="0"/>
              <a:t>Of Interest to Smart Grid</a:t>
            </a:r>
          </a:p>
        </p:txBody>
      </p:sp>
      <p:sp>
        <p:nvSpPr>
          <p:cNvPr id="113667" name="Rectangle 3"/>
          <p:cNvSpPr>
            <a:spLocks noGrp="1" noChangeArrowheads="1"/>
          </p:cNvSpPr>
          <p:nvPr>
            <p:ph type="body" idx="1"/>
          </p:nvPr>
        </p:nvSpPr>
        <p:spPr>
          <a:xfrm>
            <a:off x="685800" y="16764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GB" sz="2000" dirty="0" smtClean="0">
                <a:solidFill>
                  <a:srgbClr val="000000"/>
                </a:solidFill>
                <a:ea typeface="Arial Unicode MS" pitchFamily="34" charset="-128"/>
                <a:cs typeface="Arial Unicode MS" pitchFamily="34" charset="-128"/>
              </a:rPr>
              <a:t>6LOWPAN</a:t>
            </a:r>
          </a:p>
          <a:p>
            <a:pPr lvl="1">
              <a:lnSpc>
                <a:spcPct val="80000"/>
              </a:lnSpc>
            </a:pPr>
            <a:r>
              <a:rPr lang="en-GB" sz="1600" dirty="0" smtClean="0">
                <a:solidFill>
                  <a:srgbClr val="000000"/>
                </a:solidFill>
                <a:ea typeface="Arial Unicode MS" pitchFamily="34" charset="-128"/>
                <a:cs typeface="Arial Unicode MS" pitchFamily="34" charset="-128"/>
              </a:rPr>
              <a:t>Working </a:t>
            </a:r>
            <a:r>
              <a:rPr lang="en-GB" sz="1600" dirty="0">
                <a:solidFill>
                  <a:srgbClr val="000000"/>
                </a:solidFill>
                <a:ea typeface="Arial Unicode MS" pitchFamily="34" charset="-128"/>
                <a:cs typeface="Arial Unicode MS" pitchFamily="34" charset="-128"/>
              </a:rPr>
              <a:t>Group website: </a:t>
            </a:r>
            <a:r>
              <a:rPr lang="en-GB" sz="1600" b="0" dirty="0">
                <a:hlinkClick r:id="rId3"/>
              </a:rPr>
              <a:t>http://datatracker.ietf.org/wg/6lowpan/charter/</a:t>
            </a:r>
            <a:endParaRPr lang="en-GB" sz="1600" b="0" dirty="0"/>
          </a:p>
          <a:p>
            <a:pPr lvl="1">
              <a:lnSpc>
                <a:spcPct val="80000"/>
              </a:lnSpc>
            </a:pPr>
            <a:r>
              <a:rPr lang="en-US" sz="1600" dirty="0"/>
              <a:t>Focus: IPv6 over Low Power PAN: Adaption of IPv6 protocol to operate on constrained nodes and link layers</a:t>
            </a:r>
          </a:p>
          <a:p>
            <a:pPr>
              <a:lnSpc>
                <a:spcPct val="80000"/>
              </a:lnSpc>
              <a:defRPr/>
            </a:pPr>
            <a:r>
              <a:rPr lang="en-US" sz="2000" dirty="0" smtClean="0"/>
              <a:t>ROLL</a:t>
            </a:r>
          </a:p>
          <a:p>
            <a:pPr lvl="1"/>
            <a:r>
              <a:rPr lang="en-GB" sz="1600" dirty="0">
                <a:solidFill>
                  <a:srgbClr val="000000"/>
                </a:solidFill>
                <a:ea typeface="Arial Unicode MS" pitchFamily="34" charset="-128"/>
                <a:cs typeface="Arial Unicode MS" pitchFamily="34" charset="-128"/>
              </a:rPr>
              <a:t>Working Group website: </a:t>
            </a:r>
            <a:r>
              <a:rPr lang="en-GB" sz="1600" b="0" dirty="0">
                <a:hlinkClick r:id="rId4"/>
              </a:rPr>
              <a:t>http://datatracker.ietf.org/wg/roll/</a:t>
            </a:r>
            <a:r>
              <a:rPr lang="en-GB" sz="1600" dirty="0"/>
              <a:t> </a:t>
            </a:r>
          </a:p>
          <a:p>
            <a:pPr lvl="1"/>
            <a:r>
              <a:rPr lang="en-US" sz="1600" dirty="0"/>
              <a:t>Focus: Routing over Low Power and </a:t>
            </a:r>
            <a:r>
              <a:rPr lang="en-US" sz="1600" dirty="0" err="1"/>
              <a:t>Lossy</a:t>
            </a:r>
            <a:r>
              <a:rPr lang="en-US" sz="1600" dirty="0"/>
              <a:t> </a:t>
            </a:r>
            <a:r>
              <a:rPr lang="en-US" sz="1600" dirty="0" smtClean="0"/>
              <a:t>Networks</a:t>
            </a:r>
          </a:p>
          <a:p>
            <a:r>
              <a:rPr lang="en-GB" sz="1800" dirty="0">
                <a:solidFill>
                  <a:srgbClr val="000000"/>
                </a:solidFill>
                <a:ea typeface="Arial Unicode MS" pitchFamily="34" charset="-128"/>
                <a:cs typeface="Arial Unicode MS" pitchFamily="34" charset="-128"/>
              </a:rPr>
              <a:t>CORE </a:t>
            </a:r>
            <a:endParaRPr lang="en-GB" sz="1800" dirty="0" smtClean="0">
              <a:solidFill>
                <a:srgbClr val="000000"/>
              </a:solidFill>
              <a:ea typeface="Arial Unicode MS" pitchFamily="34" charset="-128"/>
              <a:cs typeface="Arial Unicode MS" pitchFamily="34" charset="-128"/>
            </a:endParaRPr>
          </a:p>
          <a:p>
            <a:pPr lvl="1"/>
            <a:r>
              <a:rPr lang="en-GB" sz="1600" dirty="0" smtClean="0">
                <a:solidFill>
                  <a:srgbClr val="000000"/>
                </a:solidFill>
                <a:ea typeface="Arial Unicode MS" pitchFamily="34" charset="-128"/>
                <a:cs typeface="Arial Unicode MS" pitchFamily="34" charset="-128"/>
              </a:rPr>
              <a:t>(</a:t>
            </a:r>
            <a:r>
              <a:rPr lang="en-US" sz="1600" dirty="0"/>
              <a:t>Constrained </a:t>
            </a:r>
            <a:r>
              <a:rPr lang="en-US" sz="1600" dirty="0" err="1"/>
              <a:t>RESTful</a:t>
            </a:r>
            <a:r>
              <a:rPr lang="en-US" sz="1600" dirty="0"/>
              <a:t> Environments) </a:t>
            </a:r>
            <a:r>
              <a:rPr lang="en-GB" sz="1600" dirty="0">
                <a:solidFill>
                  <a:srgbClr val="000000"/>
                </a:solidFill>
                <a:ea typeface="Arial Unicode MS" pitchFamily="34" charset="-128"/>
                <a:cs typeface="Arial Unicode MS" pitchFamily="34" charset="-128"/>
              </a:rPr>
              <a:t>Working Group website: </a:t>
            </a:r>
            <a:r>
              <a:rPr lang="en-GB" sz="1600" b="0" dirty="0">
                <a:hlinkClick r:id="rId5"/>
              </a:rPr>
              <a:t>http://datatracker.ietf.org/wg/core/</a:t>
            </a:r>
            <a:r>
              <a:rPr lang="en-GB" sz="1600" b="0" dirty="0"/>
              <a:t> </a:t>
            </a:r>
            <a:endParaRPr lang="en-GB" sz="1600" dirty="0"/>
          </a:p>
          <a:p>
            <a:pPr lvl="1"/>
            <a:r>
              <a:rPr lang="en-US" sz="1600" dirty="0"/>
              <a:t>Focus: framework for resource-oriented applications intended to run on constrained IP networks. </a:t>
            </a:r>
            <a:endParaRPr lang="en-US" sz="1600"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14/17 of 11-15-0749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355919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smtClean="0"/>
              <a:t>Work Completed</a:t>
            </a:r>
          </a:p>
        </p:txBody>
      </p:sp>
      <p:sp>
        <p:nvSpPr>
          <p:cNvPr id="15366" name="Rectangle 3"/>
          <p:cNvSpPr>
            <a:spLocks noGrp="1" noChangeArrowheads="1"/>
          </p:cNvSpPr>
          <p:nvPr>
            <p:ph type="body" idx="1"/>
          </p:nvPr>
        </p:nvSpPr>
        <p:spPr>
          <a:xfrm>
            <a:off x="304800" y="1143000"/>
            <a:ext cx="8382000" cy="5029200"/>
          </a:xfrm>
        </p:spPr>
        <p:txBody>
          <a:bodyPr/>
          <a:lstStyle/>
          <a:p>
            <a:pPr>
              <a:spcBef>
                <a:spcPts val="0"/>
              </a:spcBef>
            </a:pPr>
            <a:r>
              <a:rPr lang="en-US" dirty="0" smtClean="0"/>
              <a:t>802.11 as a component</a:t>
            </a:r>
          </a:p>
          <a:p>
            <a:pPr lvl="1">
              <a:spcBef>
                <a:spcPts val="0"/>
              </a:spcBef>
            </a:pPr>
            <a:r>
              <a:rPr lang="en-US" dirty="0"/>
              <a:t>Presentation: </a:t>
            </a:r>
            <a:r>
              <a:rPr lang="en-US" dirty="0" smtClean="0">
                <a:hlinkClick r:id="rId3"/>
              </a:rPr>
              <a:t>11-15-0842-01-0arc-ieee-802-11-in-5g.pptx</a:t>
            </a:r>
            <a:r>
              <a:rPr lang="en-US" dirty="0" smtClean="0"/>
              <a:t> </a:t>
            </a:r>
          </a:p>
          <a:p>
            <a:pPr>
              <a:spcBef>
                <a:spcPts val="0"/>
              </a:spcBef>
            </a:pPr>
            <a:r>
              <a:rPr lang="en-US" dirty="0" smtClean="0"/>
              <a:t>MIB Design Pattern work item</a:t>
            </a:r>
          </a:p>
          <a:p>
            <a:pPr lvl="1">
              <a:spcBef>
                <a:spcPts val="0"/>
              </a:spcBef>
            </a:pPr>
            <a:r>
              <a:rPr lang="en-US" sz="2200" dirty="0"/>
              <a:t>Presentation: </a:t>
            </a:r>
            <a:r>
              <a:rPr lang="en-US" sz="2200" dirty="0" smtClean="0">
                <a:hlinkClick r:id="rId4"/>
              </a:rPr>
              <a:t>11-15-0355-03-0arc-mib-truthvalue-usage-patterns.docx</a:t>
            </a:r>
            <a:r>
              <a:rPr lang="en-US" sz="2200" dirty="0"/>
              <a:t> </a:t>
            </a:r>
            <a:r>
              <a:rPr lang="en-US" sz="2200" dirty="0" smtClean="0"/>
              <a:t> </a:t>
            </a:r>
            <a:r>
              <a:rPr lang="en-US" sz="2000" dirty="0" smtClean="0"/>
              <a:t>(Delta </a:t>
            </a:r>
            <a:r>
              <a:rPr lang="en-US" sz="2000" dirty="0"/>
              <a:t>document: </a:t>
            </a:r>
            <a:r>
              <a:rPr lang="en-US" sz="2000" dirty="0" smtClean="0">
                <a:hlinkClick r:id="rId5"/>
              </a:rPr>
              <a:t>11-15-0891-00-0arc-delta-r2r3-of-mib-truthvalue-usage-patterns.docx</a:t>
            </a:r>
            <a:r>
              <a:rPr lang="en-US" sz="2000" dirty="0" smtClean="0"/>
              <a:t>)</a:t>
            </a:r>
            <a:endParaRPr lang="en-US" dirty="0"/>
          </a:p>
          <a:p>
            <a:pPr lvl="1">
              <a:spcBef>
                <a:spcPts val="0"/>
              </a:spcBef>
            </a:pPr>
            <a:r>
              <a:rPr lang="en-US" sz="2200" dirty="0" smtClean="0"/>
              <a:t>Led to discussion about the value of the MIB, how to best model or describe external management interfaces, and whether this whole topic is part of “</a:t>
            </a:r>
            <a:r>
              <a:rPr lang="en-US" sz="2200" b="1" dirty="0" smtClean="0"/>
              <a:t>802.11 as a component</a:t>
            </a:r>
            <a:r>
              <a:rPr lang="en-US" sz="2200" dirty="0" smtClean="0"/>
              <a:t>”</a:t>
            </a:r>
          </a:p>
          <a:p>
            <a:pPr lvl="1">
              <a:spcBef>
                <a:spcPts val="0"/>
              </a:spcBef>
            </a:pPr>
            <a:r>
              <a:rPr lang="en-US" sz="2200" dirty="0" smtClean="0"/>
              <a:t>To be continued…</a:t>
            </a:r>
          </a:p>
          <a:p>
            <a:pPr>
              <a:spcBef>
                <a:spcPts val="0"/>
              </a:spcBef>
            </a:pPr>
            <a:r>
              <a:rPr lang="en-US" dirty="0"/>
              <a:t>Annex R</a:t>
            </a:r>
          </a:p>
          <a:p>
            <a:pPr lvl="1">
              <a:spcBef>
                <a:spcPts val="0"/>
              </a:spcBef>
            </a:pPr>
            <a:r>
              <a:rPr lang="en-US" dirty="0"/>
              <a:t>Approved </a:t>
            </a:r>
            <a:r>
              <a:rPr lang="en-US" dirty="0" smtClean="0"/>
              <a:t>update of document being considered by TGmc</a:t>
            </a:r>
            <a:r>
              <a:rPr lang="en-US" dirty="0"/>
              <a:t>, to make Annex R normative, and add the “DSAF” </a:t>
            </a:r>
            <a:r>
              <a:rPr lang="en-US" dirty="0" smtClean="0"/>
              <a:t>concept (</a:t>
            </a:r>
            <a:r>
              <a:rPr lang="en-US" dirty="0" smtClean="0">
                <a:hlinkClick r:id="rId6"/>
              </a:rPr>
              <a:t>11-15-0555-04-0arc-normative-ds-sap-proposal.docx</a:t>
            </a:r>
            <a:r>
              <a:rPr lang="en-US" dirty="0" smtClean="0"/>
              <a:t>)</a:t>
            </a:r>
          </a:p>
          <a:p>
            <a:pPr lvl="1">
              <a:spcBef>
                <a:spcPts val="0"/>
              </a:spcBef>
            </a:pPr>
            <a:r>
              <a:rPr lang="en-US" dirty="0" smtClean="0"/>
              <a:t>[ Further improved the document in TGmc after ARC had adjourned.  Will finalize this (with motion in TGmc) in Bangkok. ]</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3/6 of </a:t>
            </a:r>
            <a:r>
              <a:rPr lang="en-US" sz="1200" b="0" dirty="0"/>
              <a:t>11-15-0959 by Mark Hamilton (Ruckus Wireless)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17</a:t>
            </a:fld>
            <a:endParaRPr lang="en-US"/>
          </a:p>
        </p:txBody>
      </p:sp>
    </p:spTree>
    <p:extLst>
      <p:ext uri="{BB962C8B-B14F-4D97-AF65-F5344CB8AC3E}">
        <p14:creationId xmlns:p14="http://schemas.microsoft.com/office/powerpoint/2010/main" val="209067559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170</a:t>
            </a:fld>
            <a:endParaRPr lang="en-US" smtClean="0"/>
          </a:p>
        </p:txBody>
      </p:sp>
      <p:sp>
        <p:nvSpPr>
          <p:cNvPr id="5125" name="Rectangle 2"/>
          <p:cNvSpPr>
            <a:spLocks noGrp="1" noChangeArrowheads="1"/>
          </p:cNvSpPr>
          <p:nvPr>
            <p:ph type="title"/>
          </p:nvPr>
        </p:nvSpPr>
        <p:spPr/>
        <p:txBody>
          <a:bodyPr/>
          <a:lstStyle/>
          <a:p>
            <a:r>
              <a:rPr lang="en-US" dirty="0" smtClean="0"/>
              <a:t>Of Interest: Network-Based Mobility Extensions (NETEXT)</a:t>
            </a:r>
          </a:p>
        </p:txBody>
      </p:sp>
      <p:sp>
        <p:nvSpPr>
          <p:cNvPr id="113667" name="Rectangle 3"/>
          <p:cNvSpPr>
            <a:spLocks noGrp="1" noChangeArrowheads="1"/>
          </p:cNvSpPr>
          <p:nvPr>
            <p:ph type="body" idx="1"/>
          </p:nvPr>
        </p:nvSpPr>
        <p:spPr>
          <a:xfrm>
            <a:off x="685800" y="16764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NETEXT: </a:t>
            </a:r>
            <a:r>
              <a:rPr lang="en-US" sz="2000" dirty="0">
                <a:solidFill>
                  <a:srgbClr val="000000"/>
                </a:solidFill>
                <a:ea typeface="Arial Unicode MS" pitchFamily="34" charset="-128"/>
                <a:cs typeface="Arial Unicode MS" pitchFamily="34" charset="-128"/>
                <a:hlinkClick r:id="rId3"/>
              </a:rPr>
              <a:t>http://datatracker.ietf.org/wg/netext/charter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endParaRPr lang="en-US" sz="1800" dirty="0" smtClean="0"/>
          </a:p>
          <a:p>
            <a:r>
              <a:rPr lang="en-US" sz="1800" dirty="0" smtClean="0"/>
              <a:t>RFC 7561 published: Mapping </a:t>
            </a:r>
            <a:r>
              <a:rPr lang="en-US" sz="1800" dirty="0"/>
              <a:t>PMIPv6 </a:t>
            </a:r>
            <a:r>
              <a:rPr lang="en-US" sz="1800" dirty="0" err="1"/>
              <a:t>QoS</a:t>
            </a:r>
            <a:r>
              <a:rPr lang="en-US" sz="1800" dirty="0"/>
              <a:t> Procedures with WLAN </a:t>
            </a:r>
            <a:r>
              <a:rPr lang="en-US" sz="1800" dirty="0" err="1"/>
              <a:t>QoS</a:t>
            </a:r>
            <a:r>
              <a:rPr lang="en-US" sz="1800" dirty="0"/>
              <a:t> Procedures, see </a:t>
            </a:r>
            <a:r>
              <a:rPr lang="en-US" sz="1800" dirty="0">
                <a:hlinkClick r:id="rId4"/>
              </a:rPr>
              <a:t>http://datatracker.ietf.org/doc/rfc7561</a:t>
            </a:r>
            <a:r>
              <a:rPr lang="en-US" sz="1800" dirty="0" smtClean="0">
                <a:hlinkClick r:id="rId4"/>
              </a:rPr>
              <a:t>/</a:t>
            </a:r>
            <a:r>
              <a:rPr lang="en-US" sz="1800" dirty="0" smtClean="0"/>
              <a:t> </a:t>
            </a:r>
          </a:p>
          <a:p>
            <a:endParaRPr lang="en-US" sz="1800" dirty="0"/>
          </a:p>
          <a:p>
            <a:pPr algn="just"/>
            <a:r>
              <a:rPr lang="en-US" sz="1400" dirty="0" smtClean="0"/>
              <a:t>Abstract: This </a:t>
            </a:r>
            <a:r>
              <a:rPr lang="en-US" sz="1400" dirty="0"/>
              <a:t>document provides guidelines for achieving end to end Quality- of-Service (</a:t>
            </a:r>
            <a:r>
              <a:rPr lang="en-US" sz="1400" dirty="0" err="1"/>
              <a:t>QoS</a:t>
            </a:r>
            <a:r>
              <a:rPr lang="en-US" sz="1400" dirty="0"/>
              <a:t>) in a Proxy Mobile IPv6 (PMIPv6) domain where the access network is based on IEEE 802.11. RFC 7222 describes </a:t>
            </a:r>
            <a:r>
              <a:rPr lang="en-US" sz="1400" dirty="0" err="1"/>
              <a:t>QoS</a:t>
            </a:r>
            <a:r>
              <a:rPr lang="en-US" sz="1400" dirty="0"/>
              <a:t> negotiation between a Mobility Access Gateway (MAG) and Local Mobility Anchor (LMA) in a PMIPv6 mobility domain. The negotiated </a:t>
            </a:r>
            <a:r>
              <a:rPr lang="en-US" sz="1400" dirty="0" err="1"/>
              <a:t>QoS</a:t>
            </a:r>
            <a:r>
              <a:rPr lang="en-US" sz="1400" dirty="0"/>
              <a:t> parameters can be used for </a:t>
            </a:r>
            <a:r>
              <a:rPr lang="en-US" sz="1400" dirty="0" err="1"/>
              <a:t>QoS</a:t>
            </a:r>
            <a:r>
              <a:rPr lang="en-US" sz="1400" dirty="0"/>
              <a:t> policing and marking of packets to enforce </a:t>
            </a:r>
            <a:r>
              <a:rPr lang="en-US" sz="1400" dirty="0" err="1"/>
              <a:t>QoS</a:t>
            </a:r>
            <a:r>
              <a:rPr lang="en-US" sz="1400" dirty="0"/>
              <a:t> differentiation on the path between the MAG and LMA. IEEE 802.11, Wi-Fi Multimedia - Admission Control (WMM-AC) describes methods for </a:t>
            </a:r>
            <a:r>
              <a:rPr lang="en-US" sz="1400" dirty="0" err="1"/>
              <a:t>QoS</a:t>
            </a:r>
            <a:r>
              <a:rPr lang="en-US" sz="1400" dirty="0"/>
              <a:t> negotiation between a Wi-Fi Station (MN in PMIPv6 terminology) and an Access Point. This document provides a mapping between the above two sets of </a:t>
            </a:r>
            <a:r>
              <a:rPr lang="en-US" sz="1400" dirty="0" err="1"/>
              <a:t>QoS</a:t>
            </a:r>
            <a:r>
              <a:rPr lang="en-US" sz="1400" dirty="0"/>
              <a:t> procedures and the associated </a:t>
            </a:r>
            <a:r>
              <a:rPr lang="en-US" sz="1400" dirty="0" err="1"/>
              <a:t>QoS</a:t>
            </a:r>
            <a:r>
              <a:rPr lang="en-US" sz="1400" dirty="0"/>
              <a:t> parameters. This document is intended to be used as a companion document to RFC 7222 to enable implementation of end to end </a:t>
            </a:r>
            <a:r>
              <a:rPr lang="en-US" sz="1400" dirty="0" err="1"/>
              <a:t>QoS</a:t>
            </a:r>
            <a:r>
              <a:rPr lang="en-US" sz="1400" dirty="0"/>
              <a:t>.</a:t>
            </a:r>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15/17 of 11-15-0749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43326672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171</a:t>
            </a:fld>
            <a:endParaRPr lang="en-US" smtClean="0"/>
          </a:p>
        </p:txBody>
      </p:sp>
      <p:sp>
        <p:nvSpPr>
          <p:cNvPr id="5125" name="Rectangle 2"/>
          <p:cNvSpPr>
            <a:spLocks noGrp="1" noChangeArrowheads="1"/>
          </p:cNvSpPr>
          <p:nvPr>
            <p:ph type="title"/>
          </p:nvPr>
        </p:nvSpPr>
        <p:spPr/>
        <p:txBody>
          <a:bodyPr/>
          <a:lstStyle/>
          <a:p>
            <a:r>
              <a:rPr lang="en-US" dirty="0" smtClean="0"/>
              <a:t>Potential Liaison: Protocol Independent Multicast (PIM) Re-charter</a:t>
            </a:r>
          </a:p>
        </p:txBody>
      </p:sp>
      <p:sp>
        <p:nvSpPr>
          <p:cNvPr id="113667" name="Rectangle 3"/>
          <p:cNvSpPr>
            <a:spLocks noGrp="1" noChangeArrowheads="1"/>
          </p:cNvSpPr>
          <p:nvPr>
            <p:ph type="body" idx="1"/>
          </p:nvPr>
        </p:nvSpPr>
        <p:spPr>
          <a:xfrm>
            <a:off x="685800" y="16764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a:solidFill>
                  <a:srgbClr val="000000"/>
                </a:solidFill>
                <a:ea typeface="Arial Unicode MS" pitchFamily="34" charset="-128"/>
                <a:cs typeface="Arial Unicode MS" pitchFamily="34" charset="-128"/>
              </a:rPr>
              <a:t>PIM: </a:t>
            </a:r>
            <a:r>
              <a:rPr lang="en-US" sz="2000" dirty="0">
                <a:solidFill>
                  <a:srgbClr val="000000"/>
                </a:solidFill>
                <a:ea typeface="Arial Unicode MS" pitchFamily="34" charset="-128"/>
                <a:cs typeface="Arial Unicode MS" pitchFamily="34" charset="-128"/>
                <a:hlinkClick r:id="rId3"/>
              </a:rPr>
              <a:t>http://datatracker.ietf.org/wg/pim/charter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lvl="1">
              <a:lnSpc>
                <a:spcPct val="80000"/>
              </a:lnSpc>
            </a:pPr>
            <a:r>
              <a:rPr lang="en-US" sz="1600" dirty="0" smtClean="0">
                <a:solidFill>
                  <a:srgbClr val="000000"/>
                </a:solidFill>
                <a:ea typeface="Arial Unicode MS" pitchFamily="34" charset="-128"/>
                <a:cs typeface="Arial Unicode MS" pitchFamily="34" charset="-128"/>
              </a:rPr>
              <a:t>Group has been re-chartered</a:t>
            </a:r>
          </a:p>
          <a:p>
            <a:pPr lvl="1">
              <a:lnSpc>
                <a:spcPct val="80000"/>
              </a:lnSpc>
            </a:pPr>
            <a:r>
              <a:rPr lang="en-US" sz="1600" dirty="0"/>
              <a:t>The Working Group will work on the following specific items</a:t>
            </a:r>
            <a:r>
              <a:rPr lang="en-US" sz="1600" dirty="0" smtClean="0"/>
              <a:t>:</a:t>
            </a:r>
          </a:p>
          <a:p>
            <a:pPr lvl="1">
              <a:lnSpc>
                <a:spcPct val="80000"/>
              </a:lnSpc>
            </a:pPr>
            <a:r>
              <a:rPr lang="en-US" sz="1600" dirty="0"/>
              <a:t>1) Management: YANG models for PIM, IGMP, and MLD will be developed, for both configuration and operational states. If updates to existing MIB modules are necessary, the WG may work on those.</a:t>
            </a:r>
            <a:br>
              <a:rPr lang="en-US" sz="1600" dirty="0"/>
            </a:br>
            <a:r>
              <a:rPr lang="en-US" sz="1600" dirty="0"/>
              <a:t/>
            </a:r>
            <a:br>
              <a:rPr lang="en-US" sz="1600" dirty="0"/>
            </a:br>
            <a:r>
              <a:rPr lang="en-US" sz="1600" dirty="0"/>
              <a:t>2) Improve PIM authentication.</a:t>
            </a:r>
            <a:br>
              <a:rPr lang="en-US" sz="1600" dirty="0"/>
            </a:br>
            <a:r>
              <a:rPr lang="en-US" sz="1600" dirty="0"/>
              <a:t/>
            </a:r>
            <a:br>
              <a:rPr lang="en-US" sz="1600" dirty="0"/>
            </a:br>
            <a:r>
              <a:rPr lang="en-US" sz="1600" dirty="0"/>
              <a:t>3) Improve and Extend PIM Join Attributes to support different types of multicast applications.</a:t>
            </a:r>
            <a:br>
              <a:rPr lang="en-US" sz="1600" dirty="0"/>
            </a:br>
            <a:r>
              <a:rPr lang="en-US" sz="1600" dirty="0"/>
              <a:t/>
            </a:r>
            <a:br>
              <a:rPr lang="en-US" sz="1600" dirty="0"/>
            </a:br>
            <a:r>
              <a:rPr lang="en-US" sz="1600" b="1" dirty="0"/>
              <a:t>4) Optimization approaches for IGMP and MLD to adapt to link conditions in wireless and mobile networks and be more robust to packet loss</a:t>
            </a:r>
            <a:r>
              <a:rPr lang="en-US" sz="1600" b="1" dirty="0" smtClean="0"/>
              <a:t>.</a:t>
            </a:r>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16/17 of 11-15-0749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30258988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21508"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4AFE48CA-64CD-4957-84CE-969E1D15CE85}" type="slidenum">
              <a:rPr lang="en-US" smtClean="0"/>
              <a:pPr/>
              <a:t>172</a:t>
            </a:fld>
            <a:endParaRPr lang="en-US" smtClean="0"/>
          </a:p>
        </p:txBody>
      </p:sp>
      <p:sp>
        <p:nvSpPr>
          <p:cNvPr id="21509" name="Rectangle 2"/>
          <p:cNvSpPr>
            <a:spLocks noGrp="1" noChangeArrowheads="1"/>
          </p:cNvSpPr>
          <p:nvPr>
            <p:ph type="title"/>
          </p:nvPr>
        </p:nvSpPr>
        <p:spPr/>
        <p:txBody>
          <a:bodyPr/>
          <a:lstStyle/>
          <a:p>
            <a:r>
              <a:rPr lang="en-GB" smtClean="0"/>
              <a:t>References</a:t>
            </a:r>
          </a:p>
        </p:txBody>
      </p:sp>
      <p:sp>
        <p:nvSpPr>
          <p:cNvPr id="21510" name="Rectangle 3"/>
          <p:cNvSpPr>
            <a:spLocks noGrp="1" noChangeArrowheads="1"/>
          </p:cNvSpPr>
          <p:nvPr>
            <p:ph type="body" idx="1"/>
          </p:nvPr>
        </p:nvSpPr>
        <p:spPr/>
        <p:txBody>
          <a:bodyPr/>
          <a:lstStyle/>
          <a:p>
            <a:r>
              <a:rPr lang="en-US" dirty="0" smtClean="0"/>
              <a:t>RFC 4017 - IEEE 802.11 Requirements on EAP Methods</a:t>
            </a:r>
          </a:p>
          <a:p>
            <a:r>
              <a:rPr lang="en-US" dirty="0" smtClean="0"/>
              <a:t>Jan 2012 report (PAWS, </a:t>
            </a:r>
            <a:r>
              <a:rPr lang="en-US" dirty="0" err="1" smtClean="0"/>
              <a:t>Homenet</a:t>
            </a:r>
            <a:r>
              <a:rPr lang="en-US" dirty="0" smtClean="0"/>
              <a:t> details), </a:t>
            </a:r>
            <a:r>
              <a:rPr lang="en-US" dirty="0" smtClean="0">
                <a:hlinkClick r:id="rId3"/>
              </a:rPr>
              <a:t>https://mentor.ieee.org/802.11/dcn/12/11-12-0122-01-0000-january-2012-liaison-to-ietf.ppt</a:t>
            </a:r>
            <a:r>
              <a:rPr lang="en-US" dirty="0" smtClean="0"/>
              <a:t> </a:t>
            </a:r>
          </a:p>
          <a:p>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17/17 of 11-15-0749 by Dorothy Stanley, HP-Aruba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13953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smtClean="0"/>
              <a:t>Work Completed</a:t>
            </a:r>
          </a:p>
        </p:txBody>
      </p:sp>
      <p:sp>
        <p:nvSpPr>
          <p:cNvPr id="15366" name="Rectangle 3"/>
          <p:cNvSpPr>
            <a:spLocks noGrp="1" noChangeArrowheads="1"/>
          </p:cNvSpPr>
          <p:nvPr>
            <p:ph type="body" idx="1"/>
          </p:nvPr>
        </p:nvSpPr>
        <p:spPr>
          <a:xfrm>
            <a:off x="304800" y="1295400"/>
            <a:ext cx="8382000" cy="4343400"/>
          </a:xfrm>
        </p:spPr>
        <p:txBody>
          <a:bodyPr/>
          <a:lstStyle/>
          <a:p>
            <a:pPr>
              <a:spcBef>
                <a:spcPts val="0"/>
              </a:spcBef>
            </a:pPr>
            <a:r>
              <a:rPr lang="en-US" dirty="0" smtClean="0"/>
              <a:t>REVmc Figure 5-1 (11-15/0540)</a:t>
            </a:r>
          </a:p>
          <a:p>
            <a:pPr lvl="1">
              <a:spcBef>
                <a:spcPts val="0"/>
              </a:spcBef>
            </a:pPr>
            <a:r>
              <a:rPr lang="en-US" dirty="0" smtClean="0"/>
              <a:t>Continued review of Figures 5-1, et </a:t>
            </a:r>
            <a:r>
              <a:rPr lang="en-US" dirty="0" err="1" smtClean="0"/>
              <a:t>seq</a:t>
            </a:r>
            <a:r>
              <a:rPr lang="en-US" dirty="0" smtClean="0"/>
              <a:t>, in REVmc D4.0, in response to Sponsor Ballot comment</a:t>
            </a:r>
          </a:p>
          <a:p>
            <a:pPr lvl="1">
              <a:spcBef>
                <a:spcPts val="0"/>
              </a:spcBef>
            </a:pPr>
            <a:r>
              <a:rPr lang="en-US" dirty="0" smtClean="0"/>
              <a:t>Discussion about “</a:t>
            </a:r>
            <a:r>
              <a:rPr lang="en-US" dirty="0" smtClean="0">
                <a:solidFill>
                  <a:srgbClr val="FF0000"/>
                </a:solidFill>
              </a:rPr>
              <a:t>An AP doesn’t have a MAC SAP!</a:t>
            </a:r>
            <a:r>
              <a:rPr lang="en-US" dirty="0" smtClean="0"/>
              <a:t>”</a:t>
            </a:r>
          </a:p>
          <a:p>
            <a:pPr lvl="1">
              <a:spcBef>
                <a:spcPts val="0"/>
              </a:spcBef>
            </a:pPr>
            <a:r>
              <a:rPr lang="en-US" dirty="0" smtClean="0"/>
              <a:t>Also to be continued …</a:t>
            </a:r>
          </a:p>
          <a:p>
            <a:pPr>
              <a:spcBef>
                <a:spcPts val="0"/>
              </a:spcBef>
            </a:pPr>
            <a:r>
              <a:rPr lang="en-US" dirty="0" smtClean="0"/>
              <a:t>IETF/802 </a:t>
            </a:r>
            <a:r>
              <a:rPr lang="en-US" dirty="0"/>
              <a:t>coordination update</a:t>
            </a:r>
          </a:p>
          <a:p>
            <a:pPr lvl="1">
              <a:spcBef>
                <a:spcPts val="0"/>
              </a:spcBef>
            </a:pPr>
            <a:r>
              <a:rPr lang="en-US" sz="2200" dirty="0"/>
              <a:t>No news</a:t>
            </a:r>
          </a:p>
          <a:p>
            <a:pPr>
              <a:spcBef>
                <a:spcPts val="0"/>
              </a:spcBef>
            </a:pPr>
            <a:r>
              <a:rPr lang="en-US" dirty="0"/>
              <a:t>Joint meeting with </a:t>
            </a:r>
            <a:r>
              <a:rPr lang="en-US" dirty="0" err="1" smtClean="0"/>
              <a:t>TGak</a:t>
            </a:r>
            <a:r>
              <a:rPr lang="en-US" dirty="0" smtClean="0"/>
              <a:t>/802.1</a:t>
            </a:r>
            <a:endParaRPr lang="en-US" dirty="0"/>
          </a:p>
          <a:p>
            <a:pPr lvl="1">
              <a:spcBef>
                <a:spcPts val="0"/>
              </a:spcBef>
            </a:pPr>
            <a:r>
              <a:rPr lang="en-US" sz="2200" dirty="0" smtClean="0"/>
              <a:t>Reviewed comment resolutions on 802.1AC and 802.1Qbz ballots.  Both are now complete and agreed, and will recirc.</a:t>
            </a:r>
            <a:endParaRPr lang="en-US" sz="22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4/6 of </a:t>
            </a:r>
            <a:r>
              <a:rPr lang="en-US" sz="1200" b="0" dirty="0"/>
              <a:t>11-15-0959 by Mark Hamilton (Ruckus Wireless)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18</a:t>
            </a:fld>
            <a:endParaRPr lang="en-US"/>
          </a:p>
        </p:txBody>
      </p:sp>
    </p:spTree>
    <p:extLst>
      <p:ext uri="{BB962C8B-B14F-4D97-AF65-F5344CB8AC3E}">
        <p14:creationId xmlns:p14="http://schemas.microsoft.com/office/powerpoint/2010/main" val="1985927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smtClean="0"/>
              <a:t>Teleconference(s)</a:t>
            </a:r>
          </a:p>
        </p:txBody>
      </p:sp>
      <p:sp>
        <p:nvSpPr>
          <p:cNvPr id="17414" name="Rectangle 3"/>
          <p:cNvSpPr>
            <a:spLocks noGrp="1" noChangeArrowheads="1"/>
          </p:cNvSpPr>
          <p:nvPr>
            <p:ph type="body" idx="1"/>
          </p:nvPr>
        </p:nvSpPr>
        <p:spPr>
          <a:xfrm>
            <a:off x="685800" y="1676400"/>
            <a:ext cx="7772400" cy="4419600"/>
          </a:xfrm>
          <a:ln>
            <a:solidFill>
              <a:schemeClr val="bg1"/>
            </a:solidFill>
          </a:ln>
        </p:spPr>
        <p:txBody>
          <a:bodyPr/>
          <a:lstStyle/>
          <a:p>
            <a:pPr>
              <a:lnSpc>
                <a:spcPct val="90000"/>
              </a:lnSpc>
            </a:pPr>
            <a:r>
              <a:rPr lang="en-US" sz="3200" dirty="0" smtClean="0"/>
              <a:t>None planned.</a:t>
            </a:r>
          </a:p>
          <a:p>
            <a:pPr>
              <a:lnSpc>
                <a:spcPct val="90000"/>
              </a:lnSpc>
            </a:pPr>
            <a:r>
              <a:rPr lang="en-US" sz="3200" dirty="0" smtClean="0"/>
              <a:t>Will schedule with 10 days notice, if 802.1 ballots need discussion</a:t>
            </a:r>
            <a:endParaRPr lang="en-US" sz="16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5/6 of </a:t>
            </a:r>
            <a:r>
              <a:rPr lang="en-US" sz="1200" b="0" dirty="0"/>
              <a:t>11-15-0959 by Mark Hamilton (Ruckus Wireless)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19</a:t>
            </a:fld>
            <a:endParaRPr lang="en-US"/>
          </a:p>
        </p:txBody>
      </p:sp>
    </p:spTree>
    <p:extLst>
      <p:ext uri="{BB962C8B-B14F-4D97-AF65-F5344CB8AC3E}">
        <p14:creationId xmlns:p14="http://schemas.microsoft.com/office/powerpoint/2010/main" val="337103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200" b="0" smtClean="0"/>
              <a:t>Adrian Stephens, Intel</a:t>
            </a:r>
          </a:p>
        </p:txBody>
      </p:sp>
      <p:sp>
        <p:nvSpPr>
          <p:cNvPr id="4101" name="Rectangle 2"/>
          <p:cNvSpPr>
            <a:spLocks noGrp="1" noChangeArrowheads="1"/>
          </p:cNvSpPr>
          <p:nvPr>
            <p:ph type="title"/>
          </p:nvPr>
        </p:nvSpPr>
        <p:spPr/>
        <p:txBody>
          <a:bodyPr/>
          <a:lstStyle/>
          <a:p>
            <a:r>
              <a:rPr lang="en-US" dirty="0" smtClean="0"/>
              <a:t>Abstract</a:t>
            </a:r>
          </a:p>
        </p:txBody>
      </p:sp>
      <p:sp>
        <p:nvSpPr>
          <p:cNvPr id="4102" name="Rectangle 3"/>
          <p:cNvSpPr>
            <a:spLocks noGrp="1" noChangeArrowheads="1"/>
          </p:cNvSpPr>
          <p:nvPr>
            <p:ph type="body" idx="1"/>
          </p:nvPr>
        </p:nvSpPr>
        <p:spPr/>
        <p:txBody>
          <a:bodyPr/>
          <a:lstStyle/>
          <a:p>
            <a:r>
              <a:rPr lang="en-GB" dirty="0" smtClean="0"/>
              <a:t>This document is a digest of the closing reports of all 802.11 sub-groups for presentation at the July 2015 closing plenary meeting. Attendance information and liaison reports are also included.</a:t>
            </a:r>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2</a:t>
            </a:fld>
            <a:endParaRPr lang="en-US"/>
          </a:p>
        </p:txBody>
      </p:sp>
      <p:sp>
        <p:nvSpPr>
          <p:cNvPr id="3" name="Date Placeholder 2"/>
          <p:cNvSpPr>
            <a:spLocks noGrp="1"/>
          </p:cNvSpPr>
          <p:nvPr>
            <p:ph type="dt" sz="half" idx="10"/>
          </p:nvPr>
        </p:nvSpPr>
        <p:spPr/>
        <p:txBody>
          <a:bodyPr/>
          <a:lstStyle/>
          <a:p>
            <a:pPr>
              <a:defRPr/>
            </a:pPr>
            <a:r>
              <a:rPr lang="en-US" smtClean="0"/>
              <a:t>July 2015</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smtClean="0"/>
              <a:t>September 2015 Plans</a:t>
            </a:r>
          </a:p>
        </p:txBody>
      </p:sp>
      <p:sp>
        <p:nvSpPr>
          <p:cNvPr id="17414" name="Rectangle 3"/>
          <p:cNvSpPr>
            <a:spLocks noGrp="1" noChangeArrowheads="1"/>
          </p:cNvSpPr>
          <p:nvPr>
            <p:ph type="body" idx="1"/>
          </p:nvPr>
        </p:nvSpPr>
        <p:spPr>
          <a:xfrm>
            <a:off x="533400" y="1676400"/>
            <a:ext cx="7924800" cy="4419600"/>
          </a:xfrm>
          <a:ln>
            <a:solidFill>
              <a:schemeClr val="bg1"/>
            </a:solidFill>
          </a:ln>
        </p:spPr>
        <p:txBody>
          <a:bodyPr/>
          <a:lstStyle/>
          <a:p>
            <a:pPr>
              <a:lnSpc>
                <a:spcPct val="90000"/>
              </a:lnSpc>
            </a:pPr>
            <a:r>
              <a:rPr lang="en-US" sz="3200" dirty="0" smtClean="0"/>
              <a:t>Two standalone meeting slots planned:</a:t>
            </a:r>
          </a:p>
          <a:p>
            <a:pPr lvl="1">
              <a:lnSpc>
                <a:spcPct val="90000"/>
              </a:lnSpc>
            </a:pPr>
            <a:r>
              <a:rPr lang="en-US" sz="2600" dirty="0" smtClean="0"/>
              <a:t>802.11 as a component in a larger eco-system</a:t>
            </a:r>
          </a:p>
          <a:p>
            <a:pPr lvl="1">
              <a:lnSpc>
                <a:spcPct val="90000"/>
              </a:lnSpc>
            </a:pPr>
            <a:r>
              <a:rPr lang="en-US" sz="2600" dirty="0" smtClean="0"/>
              <a:t>Design Pattern for MIB attribute use</a:t>
            </a:r>
          </a:p>
          <a:p>
            <a:pPr lvl="1">
              <a:lnSpc>
                <a:spcPct val="90000"/>
              </a:lnSpc>
            </a:pPr>
            <a:r>
              <a:rPr lang="en-US" sz="2600" dirty="0" smtClean="0"/>
              <a:t>802.11 Architecture topics: Figure 5-1 et </a:t>
            </a:r>
            <a:r>
              <a:rPr lang="en-US" sz="2600" dirty="0" err="1" smtClean="0"/>
              <a:t>seq</a:t>
            </a:r>
            <a:endParaRPr lang="en-US" sz="2600" dirty="0" smtClean="0"/>
          </a:p>
          <a:p>
            <a:pPr lvl="1">
              <a:lnSpc>
                <a:spcPct val="90000"/>
              </a:lnSpc>
            </a:pPr>
            <a:r>
              <a:rPr lang="en-US" sz="2600" dirty="0"/>
              <a:t>DS/AP/Portal architecture </a:t>
            </a:r>
            <a:r>
              <a:rPr lang="en-US" sz="2600" dirty="0" smtClean="0"/>
              <a:t>discussions</a:t>
            </a:r>
          </a:p>
          <a:p>
            <a:pPr>
              <a:lnSpc>
                <a:spcPct val="90000"/>
              </a:lnSpc>
            </a:pPr>
            <a:r>
              <a:rPr lang="en-US" sz="3000" dirty="0" smtClean="0"/>
              <a:t>One </a:t>
            </a:r>
            <a:r>
              <a:rPr lang="en-US" sz="3000" dirty="0"/>
              <a:t>joint session with </a:t>
            </a:r>
            <a:r>
              <a:rPr lang="en-US" sz="3000" dirty="0" err="1" smtClean="0"/>
              <a:t>TGak</a:t>
            </a:r>
            <a:endParaRPr lang="en-US" sz="3000" dirty="0" smtClean="0"/>
          </a:p>
          <a:p>
            <a:pPr lvl="1">
              <a:lnSpc>
                <a:spcPct val="90000"/>
              </a:lnSpc>
            </a:pPr>
            <a:r>
              <a:rPr lang="en-US" sz="2600" dirty="0" smtClean="0"/>
              <a:t>802.11ak architecture discussions:</a:t>
            </a:r>
          </a:p>
          <a:p>
            <a:pPr lvl="2">
              <a:lnSpc>
                <a:spcPct val="90000"/>
              </a:lnSpc>
            </a:pPr>
            <a:r>
              <a:rPr lang="en-US" sz="2400" dirty="0" smtClean="0"/>
              <a:t>GLK ESS concept</a:t>
            </a:r>
          </a:p>
          <a:p>
            <a:pPr lvl="2">
              <a:lnSpc>
                <a:spcPct val="90000"/>
              </a:lnSpc>
            </a:pPr>
            <a:r>
              <a:rPr lang="en-US" sz="2400" dirty="0" smtClean="0"/>
              <a:t>“Where are a DS’s brains?”</a:t>
            </a:r>
          </a:p>
          <a:p>
            <a:pPr>
              <a:lnSpc>
                <a:spcPct val="90000"/>
              </a:lnSpc>
            </a:pPr>
            <a:endParaRPr lang="en-US" sz="20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6/6 of </a:t>
            </a:r>
            <a:r>
              <a:rPr lang="en-US" sz="1200" b="0" dirty="0"/>
              <a:t>11-15-0959 by Mark Hamilton (Ruckus Wireless)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20</a:t>
            </a:fld>
            <a:endParaRPr lang="en-US"/>
          </a:p>
        </p:txBody>
      </p:sp>
    </p:spTree>
    <p:extLst>
      <p:ext uri="{BB962C8B-B14F-4D97-AF65-F5344CB8AC3E}">
        <p14:creationId xmlns:p14="http://schemas.microsoft.com/office/powerpoint/2010/main" val="3586052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PAR Review </a:t>
            </a:r>
            <a:r>
              <a:rPr lang="en-US" dirty="0" smtClean="0"/>
              <a:t>July 2015</a:t>
            </a:r>
            <a:endParaRPr lang="en-GB" dirty="0"/>
          </a:p>
        </p:txBody>
      </p:sp>
      <p:sp>
        <p:nvSpPr>
          <p:cNvPr id="3074" name="Rectangle 2"/>
          <p:cNvSpPr>
            <a:spLocks noGrp="1" noChangeArrowheads="1"/>
          </p:cNvSpPr>
          <p:nvPr>
            <p:ph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a:t>
            </a:r>
            <a:r>
              <a:rPr lang="en-GB" sz="2000" b="0" smtClean="0"/>
              <a:t>2015-07-16</a:t>
            </a:r>
            <a:endParaRPr lang="en-GB" sz="2000" b="0" dirty="0"/>
          </a:p>
        </p:txBody>
      </p:sp>
      <p:sp>
        <p:nvSpPr>
          <p:cNvPr id="7" name="Footer Placeholder 4"/>
          <p:cNvSpPr>
            <a:spLocks noGrp="1"/>
          </p:cNvSpPr>
          <p:nvPr>
            <p:ph type="ftr" idx="11"/>
          </p:nvPr>
        </p:nvSpPr>
        <p:spPr>
          <a:xfrm>
            <a:off x="5500694" y="6475413"/>
            <a:ext cx="3041644" cy="180975"/>
          </a:xfrm>
        </p:spPr>
        <p:txBody>
          <a:bodyPr/>
          <a:lstStyle/>
          <a:p>
            <a:r>
              <a:rPr lang="en-GB" smtClean="0"/>
              <a:t>Adrian Stephens,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21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019001603"/>
              </p:ext>
            </p:extLst>
          </p:nvPr>
        </p:nvGraphicFramePr>
        <p:xfrm>
          <a:off x="522288" y="2286000"/>
          <a:ext cx="8050212" cy="2465388"/>
        </p:xfrm>
        <a:graphic>
          <a:graphicData uri="http://schemas.openxmlformats.org/presentationml/2006/ole">
            <mc:AlternateContent xmlns:mc="http://schemas.openxmlformats.org/markup-compatibility/2006">
              <mc:Choice xmlns:v="urn:schemas-microsoft-com:vml" Requires="v">
                <p:oleObj spid="_x0000_s6151" name="Document" r:id="rId5" imgW="8245941" imgH="2538755" progId="Word.Document.8">
                  <p:embed/>
                </p:oleObj>
              </mc:Choice>
              <mc:Fallback>
                <p:oleObj name="Document" r:id="rId5" imgW="8245941" imgH="2538755" progId="Word.Document.8">
                  <p:embed/>
                  <p:pic>
                    <p:nvPicPr>
                      <p:cNvPr id="0" name=""/>
                      <p:cNvPicPr>
                        <a:picLocks noChangeAspect="1" noChangeArrowheads="1"/>
                      </p:cNvPicPr>
                      <p:nvPr/>
                    </p:nvPicPr>
                    <p:blipFill>
                      <a:blip r:embed="rId6"/>
                      <a:srcRect/>
                      <a:stretch>
                        <a:fillRect/>
                      </a:stretch>
                    </p:blipFill>
                    <p:spPr bwMode="auto">
                      <a:xfrm>
                        <a:off x="522288" y="2286000"/>
                        <a:ext cx="8050212" cy="24653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1/34 of 11-15-0753 by Jon Rosdahl, CSR</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8638703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2400" cy="510952"/>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Abstract-Snapshot</a:t>
            </a:r>
            <a:endParaRPr lang="en-GB" dirty="0"/>
          </a:p>
        </p:txBody>
      </p:sp>
      <p:sp>
        <p:nvSpPr>
          <p:cNvPr id="4098" name="Rectangle 2"/>
          <p:cNvSpPr>
            <a:spLocks noGrp="1" noChangeArrowheads="1"/>
          </p:cNvSpPr>
          <p:nvPr>
            <p:ph idx="1"/>
          </p:nvPr>
        </p:nvSpPr>
        <p:spPr>
          <a:xfrm>
            <a:off x="395536" y="1196752"/>
            <a:ext cx="8496944" cy="5328592"/>
          </a:xfrm>
          <a:ln/>
        </p:spPr>
        <p:txBody>
          <a:bodyPr>
            <a:normAutofit fontScale="85000" lnSpcReduction="20000"/>
          </a:bodyPr>
          <a:lstStyle/>
          <a:p>
            <a:pPr marL="285750" indent="-285750">
              <a:buFont typeface="Arial" panose="020B0604020202020204" pitchFamily="34" charset="0"/>
              <a:buChar char="•"/>
            </a:pPr>
            <a:r>
              <a:rPr lang="en-US" altLang="en-US" sz="2400" dirty="0"/>
              <a:t>Review of Proposed </a:t>
            </a:r>
            <a:r>
              <a:rPr lang="en-US" altLang="en-US" sz="2400" dirty="0" smtClean="0"/>
              <a:t>802 PAR documents   -- </a:t>
            </a:r>
            <a:r>
              <a:rPr lang="en-US" sz="2400" dirty="0" smtClean="0"/>
              <a:t>Jul</a:t>
            </a:r>
            <a:r>
              <a:rPr lang="en-US" sz="2400" dirty="0"/>
              <a:t>  12-17, Waikoloa, </a:t>
            </a:r>
            <a:r>
              <a:rPr lang="en-US" sz="2400" dirty="0" smtClean="0"/>
              <a:t>Hawaii</a:t>
            </a:r>
            <a:endParaRPr lang="en-US" sz="2400" dirty="0"/>
          </a:p>
          <a:p>
            <a:pPr marL="914400" lvl="1" indent="-457200">
              <a:buFont typeface="+mj-lt"/>
              <a:buAutoNum type="arabicPeriod"/>
            </a:pPr>
            <a:r>
              <a:rPr lang="en-US" sz="2200" dirty="0"/>
              <a:t>802.1CM- Standard: Time-Sensitive Networking for </a:t>
            </a:r>
            <a:r>
              <a:rPr lang="en-US" sz="2200" dirty="0" err="1"/>
              <a:t>Fronthaul</a:t>
            </a:r>
            <a:r>
              <a:rPr lang="en-US" sz="2200" dirty="0"/>
              <a:t>, </a:t>
            </a:r>
            <a:r>
              <a:rPr lang="en-US" sz="2200" dirty="0">
                <a:hlinkClick r:id="rId3"/>
              </a:rPr>
              <a:t>PAR</a:t>
            </a:r>
            <a:r>
              <a:rPr lang="en-US" sz="2200" dirty="0"/>
              <a:t> and </a:t>
            </a:r>
            <a:r>
              <a:rPr lang="en-US" sz="2200" dirty="0">
                <a:hlinkClick r:id="rId4"/>
              </a:rPr>
              <a:t>CSD</a:t>
            </a:r>
            <a:endParaRPr lang="en-US" sz="2200" dirty="0"/>
          </a:p>
          <a:p>
            <a:pPr marL="914400" lvl="1" indent="-457200">
              <a:buFont typeface="+mj-lt"/>
              <a:buAutoNum type="arabicPeriod"/>
            </a:pPr>
            <a:r>
              <a:rPr lang="en-US" sz="2200" dirty="0"/>
              <a:t>802.1Qcl- Amendment, YANG Data Model, </a:t>
            </a:r>
            <a:r>
              <a:rPr lang="en-US" sz="2200" dirty="0">
                <a:hlinkClick r:id="rId5"/>
              </a:rPr>
              <a:t>PAR</a:t>
            </a:r>
            <a:r>
              <a:rPr lang="en-US" sz="2200" dirty="0"/>
              <a:t> and </a:t>
            </a:r>
            <a:r>
              <a:rPr lang="en-US" sz="2200" dirty="0">
                <a:hlinkClick r:id="rId6"/>
              </a:rPr>
              <a:t>CSD</a:t>
            </a:r>
            <a:endParaRPr lang="en-US" sz="2200" dirty="0"/>
          </a:p>
          <a:p>
            <a:pPr marL="914400" lvl="1" indent="-457200">
              <a:buFont typeface="+mj-lt"/>
              <a:buAutoNum type="arabicPeriod"/>
            </a:pPr>
            <a:r>
              <a:rPr lang="en-US" sz="2200" dirty="0"/>
              <a:t>802.1Qcn- Amendment, VSI/VDP extensions for NVO3, </a:t>
            </a:r>
            <a:r>
              <a:rPr lang="en-US" sz="2200" dirty="0">
                <a:hlinkClick r:id="rId7"/>
              </a:rPr>
              <a:t>PAR</a:t>
            </a:r>
            <a:r>
              <a:rPr lang="en-US" sz="2200" dirty="0"/>
              <a:t> and </a:t>
            </a:r>
            <a:r>
              <a:rPr lang="en-US" sz="2200" dirty="0">
                <a:hlinkClick r:id="rId8"/>
              </a:rPr>
              <a:t>CSD</a:t>
            </a:r>
            <a:endParaRPr lang="en-US" sz="2200" dirty="0"/>
          </a:p>
          <a:p>
            <a:pPr marL="914400" lvl="1" indent="-457200">
              <a:buFont typeface="+mj-lt"/>
              <a:buAutoNum type="arabicPeriod"/>
            </a:pPr>
            <a:r>
              <a:rPr lang="en-US" sz="2200" dirty="0"/>
              <a:t>802.1Xck- Amendment,  YANG Data Model, </a:t>
            </a:r>
            <a:r>
              <a:rPr lang="en-US" sz="2200" dirty="0">
                <a:hlinkClick r:id="rId9"/>
              </a:rPr>
              <a:t>PAR</a:t>
            </a:r>
            <a:r>
              <a:rPr lang="en-US" sz="2200" dirty="0"/>
              <a:t> and </a:t>
            </a:r>
            <a:r>
              <a:rPr lang="en-US" sz="2200" dirty="0">
                <a:hlinkClick r:id="rId10"/>
              </a:rPr>
              <a:t>CSD</a:t>
            </a:r>
            <a:endParaRPr lang="en-US" sz="2200" dirty="0"/>
          </a:p>
          <a:p>
            <a:pPr marL="914400" lvl="1" indent="-457200">
              <a:buFont typeface="+mj-lt"/>
              <a:buAutoNum type="arabicPeriod"/>
            </a:pPr>
            <a:r>
              <a:rPr lang="en-US" sz="2200" dirty="0"/>
              <a:t>802.3bq- Amendment, Addition of 25GBASE, </a:t>
            </a:r>
            <a:r>
              <a:rPr lang="en-US" sz="2200" dirty="0">
                <a:hlinkClick r:id="rId11"/>
              </a:rPr>
              <a:t>PAR Modification Request</a:t>
            </a:r>
            <a:r>
              <a:rPr lang="en-US" sz="2200" dirty="0"/>
              <a:t> and </a:t>
            </a:r>
            <a:r>
              <a:rPr lang="en-US" sz="2200" dirty="0">
                <a:hlinkClick r:id="rId12"/>
              </a:rPr>
              <a:t>CSD</a:t>
            </a:r>
            <a:endParaRPr lang="en-US" sz="2200" dirty="0"/>
          </a:p>
          <a:p>
            <a:pPr marL="914400" lvl="1" indent="-457200">
              <a:buFont typeface="+mj-lt"/>
              <a:buAutoNum type="arabicPeriod"/>
            </a:pPr>
            <a:r>
              <a:rPr lang="en-US" sz="2200" dirty="0"/>
              <a:t>802.11az- Amendment: Positioning Enhancements, </a:t>
            </a:r>
            <a:r>
              <a:rPr lang="en-US" sz="2200" dirty="0">
                <a:hlinkClick r:id="rId13"/>
              </a:rPr>
              <a:t>PAR</a:t>
            </a:r>
            <a:r>
              <a:rPr lang="en-US" sz="2200" dirty="0"/>
              <a:t> and </a:t>
            </a:r>
            <a:r>
              <a:rPr lang="en-US" sz="2200" dirty="0">
                <a:hlinkClick r:id="rId14"/>
              </a:rPr>
              <a:t>CSD</a:t>
            </a:r>
            <a:r>
              <a:rPr lang="en-US" sz="2200" dirty="0"/>
              <a:t> </a:t>
            </a:r>
          </a:p>
          <a:p>
            <a:pPr marL="914400" lvl="1" indent="-457200">
              <a:buFont typeface="+mj-lt"/>
              <a:buAutoNum type="arabicPeriod"/>
            </a:pPr>
            <a:r>
              <a:rPr lang="en-US" sz="2200" dirty="0"/>
              <a:t>802.15.3- Revision, </a:t>
            </a:r>
            <a:r>
              <a:rPr lang="en-US" sz="2200" dirty="0">
                <a:hlinkClick r:id="rId15"/>
              </a:rPr>
              <a:t>PAR</a:t>
            </a:r>
            <a:r>
              <a:rPr lang="en-US" sz="2200" dirty="0"/>
              <a:t> and </a:t>
            </a:r>
            <a:r>
              <a:rPr lang="en-US" sz="2200" dirty="0">
                <a:hlinkClick r:id="rId16"/>
              </a:rPr>
              <a:t>CSD</a:t>
            </a:r>
            <a:r>
              <a:rPr lang="en-US" sz="2200" dirty="0"/>
              <a:t> </a:t>
            </a:r>
          </a:p>
          <a:p>
            <a:pPr marL="914400" lvl="1" indent="-457200">
              <a:buFont typeface="+mj-lt"/>
              <a:buAutoNum type="arabicPeriod"/>
            </a:pPr>
            <a:r>
              <a:rPr lang="en-US" sz="2200" dirty="0"/>
              <a:t>802.15.9- Amendment, Recommended Practice for Transport of Key Management Protocol (KMP) Datagrams, </a:t>
            </a:r>
            <a:r>
              <a:rPr lang="en-US" sz="2200" dirty="0">
                <a:hlinkClick r:id="rId17"/>
              </a:rPr>
              <a:t>PAR Modification</a:t>
            </a:r>
            <a:r>
              <a:rPr lang="en-US" sz="2200" dirty="0"/>
              <a:t> and </a:t>
            </a:r>
            <a:r>
              <a:rPr lang="en-US" sz="2200" dirty="0">
                <a:hlinkClick r:id="rId18"/>
              </a:rPr>
              <a:t>5C</a:t>
            </a:r>
            <a:endParaRPr lang="en-US" sz="2200" dirty="0"/>
          </a:p>
          <a:p>
            <a:pPr marL="914400" lvl="1" indent="-457200">
              <a:buFont typeface="+mj-lt"/>
              <a:buAutoNum type="arabicPeriod"/>
            </a:pPr>
            <a:r>
              <a:rPr lang="en-US" sz="2200" dirty="0"/>
              <a:t> 802.19.1a - Amendment, Coexistence Methods for geo-location capable devices operating under general authorization, </a:t>
            </a:r>
            <a:r>
              <a:rPr lang="en-US" sz="2200" dirty="0">
                <a:hlinkClick r:id="rId19"/>
              </a:rPr>
              <a:t>PAR</a:t>
            </a:r>
            <a:r>
              <a:rPr lang="en-US" sz="2200" dirty="0"/>
              <a:t> and </a:t>
            </a:r>
            <a:r>
              <a:rPr lang="en-US" sz="2200" dirty="0">
                <a:hlinkClick r:id="rId20"/>
              </a:rPr>
              <a:t>CSD</a:t>
            </a:r>
            <a:r>
              <a:rPr lang="en-US" sz="2200" dirty="0"/>
              <a:t>. </a:t>
            </a:r>
            <a:r>
              <a:rPr lang="en-US" sz="2200" dirty="0">
                <a:hlinkClick r:id="rId21"/>
              </a:rPr>
              <a:t> </a:t>
            </a:r>
            <a:endParaRPr lang="en-US" sz="2200" dirty="0"/>
          </a:p>
          <a:p>
            <a:pPr marL="914400" lvl="1" indent="-457200">
              <a:buFont typeface="+mj-lt"/>
              <a:buAutoNum type="arabicPeriod"/>
            </a:pPr>
            <a:r>
              <a:rPr lang="en-US" sz="2200" dirty="0"/>
              <a:t>Privacy Recommendation EC Study Group - Recommended Practice, Privacy Considerations for IEEE 802 Technologies, </a:t>
            </a:r>
            <a:r>
              <a:rPr lang="en-US" sz="2200" dirty="0">
                <a:hlinkClick r:id="rId22"/>
              </a:rPr>
              <a:t>PAR (pdf)</a:t>
            </a:r>
            <a:r>
              <a:rPr lang="en-US" sz="2200" dirty="0"/>
              <a:t> and </a:t>
            </a:r>
            <a:r>
              <a:rPr lang="en-US" sz="2200" dirty="0">
                <a:hlinkClick r:id="rId23"/>
              </a:rPr>
              <a:t>PAR / CSD (</a:t>
            </a:r>
            <a:r>
              <a:rPr lang="en-US" sz="2200" dirty="0" err="1">
                <a:hlinkClick r:id="rId23"/>
              </a:rPr>
              <a:t>PPTx</a:t>
            </a:r>
            <a:r>
              <a:rPr lang="en-US" sz="2200" dirty="0">
                <a:hlinkClick r:id="rId23"/>
              </a:rPr>
              <a:t>)</a:t>
            </a:r>
            <a:endParaRPr lang="en-US" sz="2200" dirty="0"/>
          </a:p>
          <a:p>
            <a:pPr marL="285750" indent="-285750">
              <a:buFont typeface="Arial" panose="020B0604020202020204" pitchFamily="34" charset="0"/>
              <a:buChar char="•"/>
            </a:pPr>
            <a:r>
              <a:rPr lang="en-US" altLang="en-US" sz="2400" dirty="0" smtClean="0"/>
              <a:t>Meeting times: Monday PM2, Tuesday AM2, Thursday AM</a:t>
            </a:r>
            <a:r>
              <a:rPr lang="en-US" altLang="en-US" sz="1800" dirty="0" smtClean="0"/>
              <a:t>2</a:t>
            </a:r>
          </a:p>
        </p:txBody>
      </p:sp>
      <p:sp>
        <p:nvSpPr>
          <p:cNvPr id="5" name="Footer Placeholder 4"/>
          <p:cNvSpPr>
            <a:spLocks noGrp="1"/>
          </p:cNvSpPr>
          <p:nvPr>
            <p:ph type="ftr" idx="11"/>
          </p:nvPr>
        </p:nvSpPr>
        <p:spPr>
          <a:xfrm>
            <a:off x="5500694" y="6475413"/>
            <a:ext cx="3041644" cy="180975"/>
          </a:xfrm>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22</a:t>
            </a:fld>
            <a:endParaRPr lang="en-GB"/>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4278752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792088"/>
          </a:xfrm>
        </p:spPr>
        <p:txBody>
          <a:bodyPr>
            <a:noAutofit/>
          </a:bodyPr>
          <a:lstStyle/>
          <a:p>
            <a:r>
              <a:rPr lang="en-US" altLang="en-US" sz="2800" dirty="0"/>
              <a:t>PAR </a:t>
            </a:r>
            <a:r>
              <a:rPr lang="en-US" altLang="en-US" sz="2800" dirty="0" smtClean="0"/>
              <a:t>Review SC </a:t>
            </a:r>
            <a:r>
              <a:rPr lang="en-US" altLang="en-US" sz="2800" dirty="0"/>
              <a:t>–  </a:t>
            </a:r>
            <a:r>
              <a:rPr lang="en-US" altLang="en-US" sz="2800" dirty="0" smtClean="0"/>
              <a:t>July 2015</a:t>
            </a:r>
            <a:br>
              <a:rPr lang="en-US" altLang="en-US" sz="2800" dirty="0" smtClean="0"/>
            </a:br>
            <a:r>
              <a:rPr lang="en-US" altLang="en-US" sz="2800" dirty="0" smtClean="0"/>
              <a:t>Chair</a:t>
            </a:r>
            <a:r>
              <a:rPr lang="en-US" altLang="en-US" sz="2800" dirty="0"/>
              <a:t>: Jon Rosdahl</a:t>
            </a:r>
            <a:endParaRPr lang="en-US" sz="2800" dirty="0"/>
          </a:p>
        </p:txBody>
      </p:sp>
      <p:sp>
        <p:nvSpPr>
          <p:cNvPr id="3" name="Content Placeholder 2"/>
          <p:cNvSpPr>
            <a:spLocks noGrp="1"/>
          </p:cNvSpPr>
          <p:nvPr>
            <p:ph idx="1"/>
          </p:nvPr>
        </p:nvSpPr>
        <p:spPr>
          <a:xfrm>
            <a:off x="683568" y="1844824"/>
            <a:ext cx="7704856" cy="4525963"/>
          </a:xfrm>
        </p:spPr>
        <p:txBody>
          <a:bodyPr>
            <a:normAutofit lnSpcReduction="10000"/>
          </a:bodyPr>
          <a:lstStyle/>
          <a:p>
            <a:pPr marL="0" indent="0"/>
            <a:r>
              <a:rPr lang="en-US" dirty="0" smtClean="0"/>
              <a:t>Monday Agenda:</a:t>
            </a:r>
          </a:p>
          <a:p>
            <a:pPr marL="857250" lvl="1" indent="-457200">
              <a:buFont typeface="+mj-lt"/>
              <a:buAutoNum type="arabicPeriod"/>
            </a:pPr>
            <a:r>
              <a:rPr lang="en-US" dirty="0" smtClean="0"/>
              <a:t>Welcome</a:t>
            </a:r>
          </a:p>
          <a:p>
            <a:pPr marL="857250" lvl="1" indent="-457200">
              <a:buFont typeface="+mj-lt"/>
              <a:buAutoNum type="arabicPeriod"/>
            </a:pPr>
            <a:r>
              <a:rPr lang="en-US" dirty="0" smtClean="0"/>
              <a:t>Determine order of review</a:t>
            </a:r>
          </a:p>
          <a:p>
            <a:pPr marL="857250" lvl="1" indent="-457200">
              <a:buFont typeface="+mj-lt"/>
              <a:buAutoNum type="arabicPeriod"/>
            </a:pPr>
            <a:r>
              <a:rPr lang="en-US" dirty="0" smtClean="0"/>
              <a:t>Review PARs/CSD posted for review this week.</a:t>
            </a:r>
          </a:p>
          <a:p>
            <a:pPr marL="857250" lvl="1" indent="-457200">
              <a:buFont typeface="+mj-lt"/>
              <a:buAutoNum type="arabicPeriod"/>
            </a:pPr>
            <a:r>
              <a:rPr lang="en-US" dirty="0" smtClean="0"/>
              <a:t>Recess</a:t>
            </a:r>
          </a:p>
          <a:p>
            <a:pPr marL="0" indent="0"/>
            <a:r>
              <a:rPr lang="en-US" dirty="0" smtClean="0"/>
              <a:t>Tuesday Agenda:</a:t>
            </a:r>
          </a:p>
          <a:p>
            <a:pPr marL="857250" lvl="1" indent="-457200">
              <a:buFont typeface="+mj-lt"/>
              <a:buAutoNum type="arabicPeriod"/>
            </a:pPr>
            <a:r>
              <a:rPr lang="en-US" dirty="0" smtClean="0"/>
              <a:t>Complete review of PARs/CSD and post comments to 802 WGs</a:t>
            </a:r>
          </a:p>
          <a:p>
            <a:pPr marL="857250" lvl="1" indent="-457200">
              <a:buFont typeface="+mj-lt"/>
              <a:buAutoNum type="arabicPeriod"/>
            </a:pPr>
            <a:r>
              <a:rPr lang="en-US" dirty="0" smtClean="0"/>
              <a:t>Recess</a:t>
            </a:r>
          </a:p>
          <a:p>
            <a:pPr marL="0" indent="0"/>
            <a:r>
              <a:rPr lang="en-US" dirty="0" smtClean="0"/>
              <a:t>Thursday Agenda:</a:t>
            </a:r>
          </a:p>
          <a:p>
            <a:pPr marL="857250" lvl="1" indent="-457200">
              <a:buFont typeface="+mj-lt"/>
              <a:buAutoNum type="arabicPeriod"/>
            </a:pPr>
            <a:r>
              <a:rPr lang="en-US" dirty="0" smtClean="0"/>
              <a:t>Review Response to Comments</a:t>
            </a:r>
          </a:p>
          <a:p>
            <a:pPr marL="857250" lvl="1" indent="-457200">
              <a:buFont typeface="+mj-lt"/>
              <a:buAutoNum type="arabicPeriod"/>
            </a:pPr>
            <a:r>
              <a:rPr lang="en-US" dirty="0" smtClean="0"/>
              <a:t>Prepare Report for 802.11 WG closing plenary</a:t>
            </a:r>
          </a:p>
          <a:p>
            <a:pPr marL="857250" lvl="1" indent="-457200">
              <a:buFont typeface="+mj-lt"/>
              <a:buAutoNum type="arabicPeriod"/>
            </a:pPr>
            <a:r>
              <a:rPr lang="en-US" dirty="0" smtClean="0"/>
              <a:t>Adjourn</a:t>
            </a:r>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7" name="TextBox 6"/>
          <p:cNvSpPr txBox="1"/>
          <p:nvPr/>
        </p:nvSpPr>
        <p:spPr>
          <a:xfrm>
            <a:off x="755576" y="1283159"/>
            <a:ext cx="2808312" cy="461665"/>
          </a:xfrm>
          <a:prstGeom prst="rect">
            <a:avLst/>
          </a:prstGeom>
          <a:noFill/>
        </p:spPr>
        <p:txBody>
          <a:bodyPr wrap="square" rtlCol="0">
            <a:spAutoFit/>
          </a:bodyPr>
          <a:lstStyle/>
          <a:p>
            <a:r>
              <a:rPr lang="en-US" dirty="0" smtClean="0">
                <a:solidFill>
                  <a:schemeClr val="tx1"/>
                </a:solidFill>
              </a:rPr>
              <a:t>Draft Agenda:</a:t>
            </a:r>
            <a:endParaRPr lang="en-US" dirty="0">
              <a:solidFill>
                <a:schemeClr val="tx1"/>
              </a:solidFill>
            </a:endParaRPr>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3/34 of 11-15-0753 by Jon Rosdahl, CSR</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63897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366935"/>
          </a:xfrm>
        </p:spPr>
        <p:txBody>
          <a:bodyPr/>
          <a:lstStyle/>
          <a:p>
            <a:r>
              <a:rPr lang="en-US" dirty="0" smtClean="0"/>
              <a:t>PAR Review SC minutes</a:t>
            </a:r>
            <a:endParaRPr lang="en-US" dirty="0"/>
          </a:p>
        </p:txBody>
      </p:sp>
      <p:sp>
        <p:nvSpPr>
          <p:cNvPr id="3" name="Content Placeholder 2"/>
          <p:cNvSpPr>
            <a:spLocks noGrp="1"/>
          </p:cNvSpPr>
          <p:nvPr>
            <p:ph idx="1"/>
          </p:nvPr>
        </p:nvSpPr>
        <p:spPr>
          <a:xfrm>
            <a:off x="685801" y="1052736"/>
            <a:ext cx="7702623" cy="5400600"/>
          </a:xfrm>
        </p:spPr>
        <p:txBody>
          <a:bodyPr/>
          <a:lstStyle/>
          <a:p>
            <a:r>
              <a:rPr lang="en-US" sz="2000" dirty="0" smtClean="0"/>
              <a:t>Monday: Meeting called to order at 10:30am</a:t>
            </a:r>
          </a:p>
          <a:p>
            <a:pPr lvl="1"/>
            <a:r>
              <a:rPr lang="en-US" sz="1800" dirty="0" smtClean="0"/>
              <a:t>Draft Agenda Approved without objection</a:t>
            </a:r>
          </a:p>
          <a:p>
            <a:pPr lvl="1"/>
            <a:r>
              <a:rPr lang="en-US" sz="1800" dirty="0" smtClean="0"/>
              <a:t>Review and discussion of PARs submitted</a:t>
            </a:r>
          </a:p>
          <a:p>
            <a:pPr lvl="1"/>
            <a:r>
              <a:rPr lang="en-US" sz="1800" dirty="0" smtClean="0"/>
              <a:t>(802.15, 802.19, Privacy, 802.1)</a:t>
            </a:r>
          </a:p>
          <a:p>
            <a:pPr lvl="1"/>
            <a:r>
              <a:rPr lang="en-US" sz="1800" dirty="0" smtClean="0"/>
              <a:t>Recess at 12:30pm</a:t>
            </a:r>
          </a:p>
          <a:p>
            <a:r>
              <a:rPr lang="en-US" sz="2000" dirty="0" smtClean="0"/>
              <a:t>Tuesday July 14, 2015 - Meeting called to order at 10:30am</a:t>
            </a:r>
          </a:p>
          <a:p>
            <a:pPr lvl="1"/>
            <a:r>
              <a:rPr lang="en-US" sz="1800" dirty="0"/>
              <a:t>Review the 802.1 and 802.3 PARs</a:t>
            </a:r>
          </a:p>
          <a:p>
            <a:pPr lvl="1"/>
            <a:r>
              <a:rPr lang="en-US" sz="1800" dirty="0"/>
              <a:t>Review comments to post to 802 WGs</a:t>
            </a:r>
          </a:p>
          <a:p>
            <a:pPr lvl="1"/>
            <a:r>
              <a:rPr lang="en-US" sz="1800" dirty="0"/>
              <a:t>Recess at 11:20am</a:t>
            </a:r>
          </a:p>
          <a:p>
            <a:r>
              <a:rPr lang="en-US" sz="2000" dirty="0" smtClean="0"/>
              <a:t>Thursday July 16, 2015 – Meeting called to order at 10:38am</a:t>
            </a:r>
          </a:p>
          <a:p>
            <a:pPr lvl="1"/>
            <a:r>
              <a:rPr lang="en-US" sz="1800" dirty="0"/>
              <a:t>Review all responses received to 802.11 comments.</a:t>
            </a:r>
          </a:p>
          <a:p>
            <a:pPr lvl="1"/>
            <a:r>
              <a:rPr lang="en-US" sz="1800" dirty="0"/>
              <a:t>Prepared rebuttal to 802.15 response</a:t>
            </a:r>
          </a:p>
          <a:p>
            <a:pPr lvl="1"/>
            <a:r>
              <a:rPr lang="en-US" sz="1800" dirty="0"/>
              <a:t>Motion to approve rebuttal on slide 18 of doc11-15/753r3. </a:t>
            </a:r>
          </a:p>
          <a:p>
            <a:pPr lvl="1"/>
            <a:r>
              <a:rPr lang="en-US" sz="1800" dirty="0"/>
              <a:t>	Moved: Adrian S, 2nd Stuart K. Passed 3-0-0.</a:t>
            </a:r>
          </a:p>
          <a:p>
            <a:pPr lvl="1"/>
            <a:r>
              <a:rPr lang="en-US" sz="1800" dirty="0"/>
              <a:t>Adjourned at 11:35am.</a:t>
            </a:r>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48110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pPr rtl="0" eaLnBrk="1" fontAlgn="base" hangingPunct="1"/>
            <a:r>
              <a:rPr lang="en-US" sz="2400" b="1" dirty="0" smtClean="0">
                <a:solidFill>
                  <a:srgbClr val="000000"/>
                </a:solidFill>
                <a:effectLst/>
              </a:rPr>
              <a:t>802.1CM- Standard: Time-Sensitive Networking for </a:t>
            </a:r>
            <a:r>
              <a:rPr lang="en-US" sz="2400" b="1" dirty="0" err="1" smtClean="0">
                <a:solidFill>
                  <a:srgbClr val="000000"/>
                </a:solidFill>
                <a:effectLst/>
              </a:rPr>
              <a:t>Fronthaul</a:t>
            </a:r>
            <a:r>
              <a:rPr lang="en-US" sz="2400" b="1" dirty="0" smtClean="0">
                <a:solidFill>
                  <a:srgbClr val="000000"/>
                </a:solidFill>
                <a:effectLst/>
              </a:rPr>
              <a:t>, PAR and CSD</a:t>
            </a:r>
            <a:endParaRPr lang="en-US" sz="2400" dirty="0"/>
          </a:p>
        </p:txBody>
      </p:sp>
      <p:sp>
        <p:nvSpPr>
          <p:cNvPr id="3" name="Content Placeholder 2"/>
          <p:cNvSpPr>
            <a:spLocks noGrp="1"/>
          </p:cNvSpPr>
          <p:nvPr>
            <p:ph idx="1"/>
          </p:nvPr>
        </p:nvSpPr>
        <p:spPr>
          <a:xfrm>
            <a:off x="685800" y="1844824"/>
            <a:ext cx="7770813" cy="4249589"/>
          </a:xfrm>
        </p:spPr>
        <p:txBody>
          <a:bodyPr/>
          <a:lstStyle/>
          <a:p>
            <a:r>
              <a:rPr lang="en-US" dirty="0" smtClean="0"/>
              <a:t>8.1 – Note “</a:t>
            </a:r>
            <a:r>
              <a:rPr lang="en-US" dirty="0"/>
              <a:t>(Item Number and Explanation</a:t>
            </a:r>
            <a:r>
              <a:rPr lang="en-US" dirty="0" smtClean="0"/>
              <a:t>)” is missing</a:t>
            </a:r>
          </a:p>
          <a:p>
            <a:r>
              <a:rPr lang="en-US" dirty="0" smtClean="0"/>
              <a:t>Why would this statement not be included in 7.2?  </a:t>
            </a:r>
          </a:p>
          <a:p>
            <a:r>
              <a:rPr lang="en-US" dirty="0" smtClean="0"/>
              <a:t>Is the closeness not a joint effort? </a:t>
            </a:r>
          </a:p>
          <a:p>
            <a:r>
              <a:rPr lang="en-US" dirty="0" smtClean="0"/>
              <a:t>Current text: “</a:t>
            </a:r>
            <a:r>
              <a:rPr lang="en-US" b="0" dirty="0" smtClean="0"/>
              <a:t>This </a:t>
            </a:r>
            <a:r>
              <a:rPr lang="en-US" b="0" dirty="0"/>
              <a:t>work will be done in close collaboration with CPRI </a:t>
            </a:r>
            <a:r>
              <a:rPr lang="en-US" b="0" dirty="0" smtClean="0"/>
              <a:t>Cooperation.”</a:t>
            </a:r>
          </a:p>
          <a:p>
            <a:r>
              <a:rPr lang="en-US" b="0" dirty="0" smtClean="0"/>
              <a:t>Expand abbreviation – “ CPRI”</a:t>
            </a:r>
          </a:p>
          <a:p>
            <a:r>
              <a:rPr lang="en-US" b="0" dirty="0" smtClean="0"/>
              <a:t>Note from your url: </a:t>
            </a:r>
            <a:r>
              <a:rPr lang="en-US" dirty="0"/>
              <a:t>The Common Public Radio Interface (CPRI™</a:t>
            </a:r>
            <a:r>
              <a:rPr lang="en-US" dirty="0" smtClean="0"/>
              <a:t>) – so do you need to use the “TM”.</a:t>
            </a:r>
          </a:p>
          <a:p>
            <a:r>
              <a:rPr lang="en-US" dirty="0" smtClean="0"/>
              <a:t>It may be better to just not include the sentence?</a:t>
            </a:r>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25</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993128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98983"/>
          </a:xfrm>
        </p:spPr>
        <p:txBody>
          <a:bodyPr/>
          <a:lstStyle/>
          <a:p>
            <a:pPr rtl="0" eaLnBrk="1" fontAlgn="base" hangingPunct="1"/>
            <a:r>
              <a:rPr lang="en-US" sz="2400" b="1" dirty="0" smtClean="0">
                <a:solidFill>
                  <a:srgbClr val="000000"/>
                </a:solidFill>
                <a:effectLst/>
              </a:rPr>
              <a:t>802.1Qcl- Amendment, YANG Data Model, PAR and CSD</a:t>
            </a:r>
            <a:endParaRPr lang="en-US" sz="2400" dirty="0"/>
          </a:p>
        </p:txBody>
      </p:sp>
      <p:sp>
        <p:nvSpPr>
          <p:cNvPr id="3" name="Content Placeholder 2"/>
          <p:cNvSpPr>
            <a:spLocks noGrp="1"/>
          </p:cNvSpPr>
          <p:nvPr>
            <p:ph idx="1"/>
          </p:nvPr>
        </p:nvSpPr>
        <p:spPr>
          <a:xfrm>
            <a:off x="685800" y="1628800"/>
            <a:ext cx="7774632" cy="4752528"/>
          </a:xfrm>
        </p:spPr>
        <p:txBody>
          <a:bodyPr/>
          <a:lstStyle/>
          <a:p>
            <a:r>
              <a:rPr lang="en-US" sz="2000" dirty="0" smtClean="0"/>
              <a:t>1.1 Project number – suggest that “l” not be used in the project number as it is often confused with “1”.</a:t>
            </a:r>
          </a:p>
          <a:p>
            <a:endParaRPr lang="en-US" sz="1200" dirty="0" smtClean="0"/>
          </a:p>
          <a:p>
            <a:r>
              <a:rPr lang="en-US" sz="2000" dirty="0" smtClean="0"/>
              <a:t>8.1 -  include the full titles of standards called out in the PAR..</a:t>
            </a:r>
            <a:r>
              <a:rPr lang="en-US" sz="2000" dirty="0" err="1" smtClean="0"/>
              <a:t>i.e</a:t>
            </a:r>
            <a:r>
              <a:rPr lang="en-US" sz="2000" dirty="0" smtClean="0"/>
              <a:t> “IEEE </a:t>
            </a:r>
            <a:r>
              <a:rPr lang="en-US" sz="2000" dirty="0" err="1" smtClean="0"/>
              <a:t>Std</a:t>
            </a:r>
            <a:r>
              <a:rPr lang="en-US" sz="2000" dirty="0" smtClean="0"/>
              <a:t> 802.1Q, </a:t>
            </a:r>
            <a:r>
              <a:rPr lang="en-US" sz="2000" b="0" dirty="0" smtClean="0"/>
              <a:t>IEEE </a:t>
            </a:r>
            <a:r>
              <a:rPr lang="en-US" sz="2000" b="0" dirty="0" err="1" smtClean="0"/>
              <a:t>Std</a:t>
            </a:r>
            <a:r>
              <a:rPr lang="en-US" sz="2000" b="0" dirty="0" smtClean="0"/>
              <a:t> </a:t>
            </a:r>
            <a:r>
              <a:rPr lang="en-US" sz="2000" b="0" dirty="0"/>
              <a:t>802.1AX and IEEE </a:t>
            </a:r>
            <a:r>
              <a:rPr lang="en-US" sz="2000" b="0" dirty="0" err="1"/>
              <a:t>Std</a:t>
            </a:r>
            <a:r>
              <a:rPr lang="en-US" sz="2000" b="0" dirty="0"/>
              <a:t> 802.1X</a:t>
            </a:r>
            <a:r>
              <a:rPr lang="en-US" sz="2000" b="0" dirty="0" smtClean="0"/>
              <a:t>.”</a:t>
            </a:r>
          </a:p>
          <a:p>
            <a:endParaRPr lang="en-US" sz="1050" b="0" dirty="0" smtClean="0"/>
          </a:p>
          <a:p>
            <a:r>
              <a:rPr lang="en-US" sz="2000" b="0" dirty="0"/>
              <a:t>7.3a – does not show up in the PAR PDF</a:t>
            </a:r>
            <a:r>
              <a:rPr lang="en-US" sz="2000" dirty="0"/>
              <a:t> – This should have been marked with a yes, and then it might show up in the PDF</a:t>
            </a:r>
            <a:r>
              <a:rPr lang="en-US" sz="2000" dirty="0" smtClean="0"/>
              <a:t>?</a:t>
            </a:r>
          </a:p>
          <a:p>
            <a:endParaRPr lang="en-US" sz="2000" dirty="0"/>
          </a:p>
          <a:p>
            <a:r>
              <a:rPr lang="en-US" sz="2000" b="0" dirty="0" smtClean="0"/>
              <a:t>5.2b – expand acronyms on first use in PAR </a:t>
            </a:r>
            <a:br>
              <a:rPr lang="en-US" sz="2000" b="0" dirty="0" smtClean="0"/>
            </a:br>
            <a:r>
              <a:rPr lang="en-US" sz="2000" b="0" dirty="0" smtClean="0"/>
              <a:t>(TPMR, VLAN, UML, etc.)</a:t>
            </a:r>
          </a:p>
          <a:p>
            <a:r>
              <a:rPr lang="en-US" sz="2000" b="0" dirty="0" smtClean="0"/>
              <a:t>5.5 – expand acronyms on first use in PAR</a:t>
            </a:r>
          </a:p>
          <a:p>
            <a:r>
              <a:rPr lang="en-US" sz="2000" b="0" dirty="0"/>
              <a:t>	</a:t>
            </a:r>
            <a:r>
              <a:rPr lang="en-US" sz="2000" b="0" dirty="0" smtClean="0"/>
              <a:t>(SDO, IETF, RFC, etc.)</a:t>
            </a:r>
          </a:p>
          <a:p>
            <a:r>
              <a:rPr lang="en-US" sz="2000" dirty="0" smtClean="0"/>
              <a:t>		Add explanation of what is “NETCONF” to 8.1</a:t>
            </a:r>
          </a:p>
          <a:p>
            <a:endParaRPr lang="en-US" sz="2000"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26</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500335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4632" cy="798983"/>
          </a:xfrm>
        </p:spPr>
        <p:txBody>
          <a:bodyPr/>
          <a:lstStyle/>
          <a:p>
            <a:pPr rtl="0" eaLnBrk="1" fontAlgn="base" hangingPunct="1"/>
            <a:r>
              <a:rPr lang="en-US" sz="2400" b="1" dirty="0" smtClean="0">
                <a:solidFill>
                  <a:srgbClr val="000000"/>
                </a:solidFill>
                <a:effectLst/>
              </a:rPr>
              <a:t>802.1Qcn- Amendment, VSI/VDP extensions for NVO3, PAR </a:t>
            </a:r>
            <a:endParaRPr lang="en-US" sz="2400" dirty="0"/>
          </a:p>
        </p:txBody>
      </p:sp>
      <p:sp>
        <p:nvSpPr>
          <p:cNvPr id="3" name="Content Placeholder 2"/>
          <p:cNvSpPr>
            <a:spLocks noGrp="1"/>
          </p:cNvSpPr>
          <p:nvPr>
            <p:ph idx="1"/>
          </p:nvPr>
        </p:nvSpPr>
        <p:spPr>
          <a:xfrm>
            <a:off x="323528" y="1484784"/>
            <a:ext cx="8280920" cy="4896544"/>
          </a:xfrm>
        </p:spPr>
        <p:txBody>
          <a:bodyPr/>
          <a:lstStyle/>
          <a:p>
            <a:pPr>
              <a:buFont typeface="Arial" panose="020B0604020202020204" pitchFamily="34" charset="0"/>
              <a:buChar char="•"/>
            </a:pPr>
            <a:r>
              <a:rPr lang="en-US" sz="2000" dirty="0" smtClean="0"/>
              <a:t>2.1 – why the “3” in the acronym?</a:t>
            </a:r>
          </a:p>
          <a:p>
            <a:pPr>
              <a:buFont typeface="Arial" panose="020B0604020202020204" pitchFamily="34" charset="0"/>
              <a:buChar char="•"/>
            </a:pPr>
            <a:r>
              <a:rPr lang="en-US" sz="2000" dirty="0" smtClean="0"/>
              <a:t>	2.1 Is it “</a:t>
            </a:r>
            <a:r>
              <a:rPr lang="en-US" sz="2000" b="0" dirty="0" smtClean="0"/>
              <a:t>Network Virtualization Overlays </a:t>
            </a:r>
            <a:r>
              <a:rPr lang="en-US" sz="2000" b="0" dirty="0"/>
              <a:t>(NVO3</a:t>
            </a:r>
            <a:r>
              <a:rPr lang="en-US" sz="2000" b="0" dirty="0" smtClean="0"/>
              <a:t>)” or “</a:t>
            </a:r>
            <a:r>
              <a:rPr lang="en-US" sz="2000" dirty="0" smtClean="0"/>
              <a:t>N</a:t>
            </a:r>
            <a:r>
              <a:rPr lang="en-US" sz="2000" b="0" dirty="0" smtClean="0"/>
              <a:t>etwork </a:t>
            </a:r>
            <a:r>
              <a:rPr lang="en-US" sz="2000" dirty="0" smtClean="0"/>
              <a:t>V</a:t>
            </a:r>
            <a:r>
              <a:rPr lang="en-US" sz="2000" b="0" dirty="0" smtClean="0"/>
              <a:t>irtualization over </a:t>
            </a:r>
            <a:r>
              <a:rPr lang="en-US" sz="2000" dirty="0" smtClean="0"/>
              <a:t>L</a:t>
            </a:r>
            <a:r>
              <a:rPr lang="en-US" sz="2000" b="0" dirty="0" smtClean="0"/>
              <a:t>ayer 3” </a:t>
            </a:r>
            <a:r>
              <a:rPr lang="en-US" sz="2000" b="0" dirty="0"/>
              <a:t>(NVO3</a:t>
            </a:r>
            <a:r>
              <a:rPr lang="en-US" sz="2000" b="0" dirty="0" smtClean="0"/>
              <a:t>) (See RFC7365)</a:t>
            </a:r>
            <a:endParaRPr lang="en-US" sz="2000" dirty="0" smtClean="0"/>
          </a:p>
          <a:p>
            <a:pPr>
              <a:buFont typeface="Arial" panose="020B0604020202020204" pitchFamily="34" charset="0"/>
              <a:buChar char="•"/>
            </a:pPr>
            <a:r>
              <a:rPr lang="en-US" sz="2000" dirty="0" smtClean="0"/>
              <a:t>2.1 “extension” should be capitalized in title.</a:t>
            </a:r>
          </a:p>
          <a:p>
            <a:pPr>
              <a:buFont typeface="Arial" panose="020B0604020202020204" pitchFamily="34" charset="0"/>
              <a:buChar char="•"/>
            </a:pPr>
            <a:r>
              <a:rPr lang="en-US" sz="2000" dirty="0" smtClean="0"/>
              <a:t>Why define NV03 in the title and then redefine it in 5.2b (all caps) and then again in 5.5 (all lower case) ?</a:t>
            </a:r>
          </a:p>
          <a:p>
            <a:pPr>
              <a:buFont typeface="Arial" panose="020B0604020202020204" pitchFamily="34" charset="0"/>
              <a:buChar char="•"/>
            </a:pPr>
            <a:r>
              <a:rPr lang="en-US" sz="2000" dirty="0" smtClean="0"/>
              <a:t>VDP seems to be defined in the Title and then used as VDP in the rest of the PAR…this is different from the definition and use of the other TLAs defined in the Title.</a:t>
            </a:r>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27</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843561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0000"/>
                </a:solidFill>
                <a:effectLst/>
                <a:latin typeface="+mj-lt"/>
                <a:ea typeface="+mj-ea"/>
                <a:cs typeface="MS Gothic"/>
              </a:rPr>
              <a:t>802.1Qcn- Amendment, VSI/VDP extensions for NVO3, CSD</a:t>
            </a:r>
            <a:endParaRPr lang="en-US" dirty="0"/>
          </a:p>
        </p:txBody>
      </p:sp>
      <p:sp>
        <p:nvSpPr>
          <p:cNvPr id="3" name="Content Placeholder 2"/>
          <p:cNvSpPr>
            <a:spLocks noGrp="1"/>
          </p:cNvSpPr>
          <p:nvPr>
            <p:ph idx="1"/>
          </p:nvPr>
        </p:nvSpPr>
        <p:spPr/>
        <p:txBody>
          <a:bodyPr/>
          <a:lstStyle/>
          <a:p>
            <a:pPr marL="0" lvl="0" indent="0"/>
            <a:r>
              <a:rPr lang="en-US" sz="2000" dirty="0" smtClean="0"/>
              <a:t>CSD:</a:t>
            </a:r>
          </a:p>
          <a:p>
            <a:pPr>
              <a:buFont typeface="Arial" panose="020B0604020202020204" pitchFamily="34" charset="0"/>
              <a:buChar char="•"/>
            </a:pPr>
            <a:r>
              <a:rPr lang="en-US" sz="2000" dirty="0" smtClean="0"/>
              <a:t>     In Distinct Identity it says that there is nothing like this, then in Technical feasibility it says that there is something similar (802.1Qbg)?</a:t>
            </a:r>
          </a:p>
          <a:p>
            <a:pPr>
              <a:buFont typeface="Arial" panose="020B0604020202020204" pitchFamily="34" charset="0"/>
              <a:buChar char="•"/>
            </a:pPr>
            <a:r>
              <a:rPr lang="en-US" sz="2000" dirty="0" smtClean="0"/>
              <a:t>Technical Feasibility: the response to “a)” is not clear. Should be reworded at best.</a:t>
            </a:r>
            <a:endParaRPr lang="en-US" sz="2000" b="0" dirty="0" smtClean="0"/>
          </a:p>
          <a:p>
            <a:pPr>
              <a:buFont typeface="Arial" panose="020B0604020202020204" pitchFamily="34" charset="0"/>
              <a:buChar char="•"/>
            </a:pPr>
            <a:r>
              <a:rPr lang="en-US" sz="2000" i="1" dirty="0" smtClean="0"/>
              <a:t>Economic Feasibility </a:t>
            </a:r>
            <a:endParaRPr lang="en-US" sz="2000" b="0" dirty="0" smtClean="0"/>
          </a:p>
          <a:p>
            <a:pPr marL="0" indent="0"/>
            <a:r>
              <a:rPr lang="en-US" sz="2000" dirty="0" smtClean="0"/>
              <a:t>	- This seems to imply that this is a possible amendment to 802.1Qbg?</a:t>
            </a:r>
          </a:p>
          <a:p>
            <a:pPr>
              <a:buFont typeface="Arial" panose="020B0604020202020204" pitchFamily="34" charset="0"/>
              <a:buChar char="•"/>
            </a:pPr>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28</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691705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85801"/>
            <a:ext cx="7920880" cy="438944"/>
          </a:xfrm>
        </p:spPr>
        <p:txBody>
          <a:bodyPr/>
          <a:lstStyle/>
          <a:p>
            <a:pPr rtl="0" eaLnBrk="1" fontAlgn="base" hangingPunct="1"/>
            <a:r>
              <a:rPr lang="en-US" sz="2400" b="1" dirty="0" smtClean="0">
                <a:solidFill>
                  <a:srgbClr val="000000"/>
                </a:solidFill>
                <a:effectLst/>
              </a:rPr>
              <a:t>802.1Xck- Amendment, YANG Data Model, PAR and CSD</a:t>
            </a:r>
            <a:endParaRPr lang="en-US" sz="2400" dirty="0"/>
          </a:p>
        </p:txBody>
      </p:sp>
      <p:sp>
        <p:nvSpPr>
          <p:cNvPr id="3" name="Content Placeholder 2"/>
          <p:cNvSpPr>
            <a:spLocks noGrp="1"/>
          </p:cNvSpPr>
          <p:nvPr>
            <p:ph idx="1"/>
          </p:nvPr>
        </p:nvSpPr>
        <p:spPr>
          <a:xfrm>
            <a:off x="685800" y="1340768"/>
            <a:ext cx="7770813" cy="4753645"/>
          </a:xfrm>
        </p:spPr>
        <p:txBody>
          <a:bodyPr/>
          <a:lstStyle/>
          <a:p>
            <a:r>
              <a:rPr lang="en-US" dirty="0"/>
              <a:t>8.1 -  include the full titles of standards called out in the PAR..</a:t>
            </a:r>
            <a:r>
              <a:rPr lang="en-US" dirty="0" err="1"/>
              <a:t>i.e</a:t>
            </a:r>
            <a:r>
              <a:rPr lang="en-US" dirty="0"/>
              <a:t> </a:t>
            </a:r>
            <a:r>
              <a:rPr lang="en-US" dirty="0" smtClean="0"/>
              <a:t>“</a:t>
            </a:r>
            <a:r>
              <a:rPr lang="en-US" b="0" dirty="0"/>
              <a:t>IEEE </a:t>
            </a:r>
            <a:r>
              <a:rPr lang="en-US" b="0" dirty="0" err="1"/>
              <a:t>Std</a:t>
            </a:r>
            <a:r>
              <a:rPr lang="en-US" b="0" dirty="0"/>
              <a:t> 802.1AE</a:t>
            </a:r>
            <a:r>
              <a:rPr lang="en-US" dirty="0" smtClean="0"/>
              <a:t>, </a:t>
            </a:r>
            <a:r>
              <a:rPr lang="en-US" b="0" dirty="0" smtClean="0"/>
              <a:t>and </a:t>
            </a:r>
            <a:r>
              <a:rPr lang="en-US" b="0" dirty="0"/>
              <a:t>IEEE </a:t>
            </a:r>
            <a:r>
              <a:rPr lang="en-US" b="0" dirty="0" err="1"/>
              <a:t>Std</a:t>
            </a:r>
            <a:r>
              <a:rPr lang="en-US" b="0" dirty="0"/>
              <a:t> 802.1X.”</a:t>
            </a:r>
          </a:p>
          <a:p>
            <a:r>
              <a:rPr lang="en-US" b="0" dirty="0" smtClean="0"/>
              <a:t>7.3a – does not show up in the PAR PDF</a:t>
            </a:r>
            <a:r>
              <a:rPr lang="en-US" dirty="0" smtClean="0"/>
              <a:t> – This should have been marked with a yes, and then it might show up in the PDF?</a:t>
            </a:r>
            <a:endParaRPr lang="en-US" dirty="0"/>
          </a:p>
          <a:p>
            <a:r>
              <a:rPr lang="en-US" b="0" dirty="0" smtClean="0"/>
              <a:t>5.5 </a:t>
            </a:r>
            <a:r>
              <a:rPr lang="en-US" b="0" dirty="0"/>
              <a:t>– expand acronyms on first use in PAR</a:t>
            </a:r>
          </a:p>
          <a:p>
            <a:r>
              <a:rPr lang="en-US" b="0" dirty="0"/>
              <a:t>	(SDO, IETF</a:t>
            </a:r>
            <a:r>
              <a:rPr lang="en-US" b="0" dirty="0" smtClean="0"/>
              <a:t>, </a:t>
            </a:r>
            <a:r>
              <a:rPr lang="en-US" b="0" dirty="0"/>
              <a:t>etc.)</a:t>
            </a:r>
          </a:p>
          <a:p>
            <a:r>
              <a:rPr lang="en-US" dirty="0"/>
              <a:t>		Add </a:t>
            </a:r>
            <a:r>
              <a:rPr lang="en-US" dirty="0" smtClean="0"/>
              <a:t>an explanation of </a:t>
            </a:r>
            <a:r>
              <a:rPr lang="en-US" dirty="0"/>
              <a:t>what is “NETCONF” to </a:t>
            </a:r>
            <a:r>
              <a:rPr lang="en-US" dirty="0" smtClean="0"/>
              <a:t>8.1</a:t>
            </a:r>
          </a:p>
          <a:p>
            <a:r>
              <a:rPr lang="en-US" dirty="0" smtClean="0"/>
              <a:t>5.5 – Add “</a:t>
            </a:r>
            <a:r>
              <a:rPr lang="en-US" b="0" dirty="0"/>
              <a:t>(RFC 6020</a:t>
            </a:r>
            <a:r>
              <a:rPr lang="en-US" b="0" dirty="0" smtClean="0"/>
              <a:t>)” after YANG</a:t>
            </a:r>
            <a:r>
              <a:rPr lang="en-US" dirty="0" smtClean="0"/>
              <a:t> </a:t>
            </a:r>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29</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209885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514600" cy="1600200"/>
          </a:xfrm>
        </p:spPr>
        <p:txBody>
          <a:bodyPr/>
          <a:lstStyle/>
          <a:p>
            <a:r>
              <a:rPr lang="en-GB" dirty="0" smtClean="0"/>
              <a:t>Attendance</a:t>
            </a:r>
            <a:endParaRPr lang="en-GB" dirty="0"/>
          </a:p>
        </p:txBody>
      </p:sp>
      <p:sp>
        <p:nvSpPr>
          <p:cNvPr id="5" name="Footer Placeholder 4"/>
          <p:cNvSpPr>
            <a:spLocks noGrp="1"/>
          </p:cNvSpPr>
          <p:nvPr>
            <p:ph type="ftr" sz="quarter" idx="11"/>
          </p:nvPr>
        </p:nvSpPr>
        <p:spPr>
          <a:xfrm>
            <a:off x="8077200" y="6523038"/>
            <a:ext cx="466725" cy="182562"/>
          </a:xfrm>
        </p:spPr>
        <p:txBody>
          <a:bodyPr/>
          <a:lstStyle/>
          <a:p>
            <a:pPr>
              <a:defRPr/>
            </a:pPr>
            <a:r>
              <a:rPr lang="en-US" smtClean="0"/>
              <a:t>Adrian Stephens, Intel</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a:t>
            </a:fld>
            <a:endParaRPr lang="en-US"/>
          </a:p>
        </p:txBody>
      </p:sp>
      <p:sp>
        <p:nvSpPr>
          <p:cNvPr id="3" name="Date Placeholder 2"/>
          <p:cNvSpPr>
            <a:spLocks noGrp="1"/>
          </p:cNvSpPr>
          <p:nvPr>
            <p:ph type="dt" sz="half" idx="10"/>
          </p:nvPr>
        </p:nvSpPr>
        <p:spPr/>
        <p:txBody>
          <a:bodyPr/>
          <a:lstStyle/>
          <a:p>
            <a:pPr>
              <a:defRPr/>
            </a:pPr>
            <a:r>
              <a:rPr lang="en-US" smtClean="0"/>
              <a:t>July 2015</a:t>
            </a:r>
            <a:endParaRPr lang="en-US"/>
          </a:p>
        </p:txBody>
      </p:sp>
      <p:pic>
        <p:nvPicPr>
          <p:cNvPr id="6" name="Picture 5"/>
          <p:cNvPicPr>
            <a:picLocks noChangeAspect="1"/>
          </p:cNvPicPr>
          <p:nvPr/>
        </p:nvPicPr>
        <p:blipFill>
          <a:blip r:embed="rId3"/>
          <a:stretch>
            <a:fillRect/>
          </a:stretch>
        </p:blipFill>
        <p:spPr>
          <a:xfrm>
            <a:off x="4505627" y="609600"/>
            <a:ext cx="3947757" cy="5867401"/>
          </a:xfrm>
          <a:prstGeom prst="rect">
            <a:avLst/>
          </a:prstGeom>
        </p:spPr>
      </p:pic>
    </p:spTree>
    <p:extLst>
      <p:ext uri="{BB962C8B-B14F-4D97-AF65-F5344CB8AC3E}">
        <p14:creationId xmlns:p14="http://schemas.microsoft.com/office/powerpoint/2010/main" val="596019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54968"/>
          </a:xfrm>
        </p:spPr>
        <p:txBody>
          <a:bodyPr/>
          <a:lstStyle/>
          <a:p>
            <a:pPr rtl="0" eaLnBrk="1" fontAlgn="base" hangingPunct="1"/>
            <a:r>
              <a:rPr lang="en-US" sz="2400" b="1" dirty="0" smtClean="0">
                <a:solidFill>
                  <a:srgbClr val="000000"/>
                </a:solidFill>
                <a:effectLst/>
              </a:rPr>
              <a:t>802.3bq- Amendment, Addition of 25GBASE, PAR Modification Request and CSD</a:t>
            </a:r>
            <a:endParaRPr lang="en-US" sz="2400" dirty="0"/>
          </a:p>
        </p:txBody>
      </p:sp>
      <p:sp>
        <p:nvSpPr>
          <p:cNvPr id="3" name="Content Placeholder 2"/>
          <p:cNvSpPr>
            <a:spLocks noGrp="1"/>
          </p:cNvSpPr>
          <p:nvPr>
            <p:ph idx="1"/>
          </p:nvPr>
        </p:nvSpPr>
        <p:spPr>
          <a:xfrm>
            <a:off x="395536" y="1484784"/>
            <a:ext cx="8352928" cy="4896544"/>
          </a:xfrm>
        </p:spPr>
        <p:txBody>
          <a:bodyPr/>
          <a:lstStyle/>
          <a:p>
            <a:r>
              <a:rPr lang="en-US" dirty="0" smtClean="0"/>
              <a:t>8.1 – Editorial note – there is a duplication of the 8.1 header.</a:t>
            </a:r>
          </a:p>
          <a:p>
            <a:r>
              <a:rPr lang="en-US" dirty="0" smtClean="0"/>
              <a:t>Delete the unnecessary “</a:t>
            </a:r>
            <a:r>
              <a:rPr lang="en-US" b="0" dirty="0"/>
              <a:t>Additional Explanatory Notes (Item Number and Explanation</a:t>
            </a:r>
            <a:r>
              <a:rPr lang="en-US" b="0" dirty="0" smtClean="0"/>
              <a:t>):”</a:t>
            </a:r>
            <a:endParaRPr lang="en-US" dirty="0" smtClean="0"/>
          </a:p>
          <a:p>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30</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4111934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98984"/>
          </a:xfrm>
        </p:spPr>
        <p:txBody>
          <a:bodyPr/>
          <a:lstStyle/>
          <a:p>
            <a:pPr rtl="0" eaLnBrk="1" fontAlgn="base" hangingPunct="1"/>
            <a:r>
              <a:rPr lang="en-US" sz="2400" b="1" dirty="0" smtClean="0">
                <a:solidFill>
                  <a:srgbClr val="000000"/>
                </a:solidFill>
                <a:effectLst/>
              </a:rPr>
              <a:t>802.11az- Amendment: Positioning Enhancements, PAR and CSD</a:t>
            </a:r>
            <a:endParaRPr lang="en-US" sz="2400" dirty="0"/>
          </a:p>
        </p:txBody>
      </p:sp>
      <p:sp>
        <p:nvSpPr>
          <p:cNvPr id="3" name="Content Placeholder 2"/>
          <p:cNvSpPr>
            <a:spLocks noGrp="1"/>
          </p:cNvSpPr>
          <p:nvPr>
            <p:ph idx="1"/>
          </p:nvPr>
        </p:nvSpPr>
        <p:spPr/>
        <p:txBody>
          <a:bodyPr/>
          <a:lstStyle/>
          <a:p>
            <a:r>
              <a:rPr lang="en-US" dirty="0" smtClean="0"/>
              <a:t>802.11 NGP is processing this PAR and CSD</a:t>
            </a:r>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31</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5220058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1" fontAlgn="base" hangingPunct="1"/>
            <a:r>
              <a:rPr lang="en-US" sz="3200" b="1" dirty="0" smtClean="0">
                <a:solidFill>
                  <a:srgbClr val="000000"/>
                </a:solidFill>
                <a:effectLst/>
                <a:latin typeface="+mj-lt"/>
                <a:ea typeface="+mj-ea"/>
                <a:cs typeface="MS Gothic"/>
              </a:rPr>
              <a:t>802.15.3- Revision, PAR and CSD </a:t>
            </a:r>
            <a:endParaRPr lang="en-US" dirty="0" smtClean="0">
              <a:effectLst/>
            </a:endParaRPr>
          </a:p>
          <a:p>
            <a:pPr rtl="0" eaLnBrk="1" fontAlgn="base" hangingPunct="1"/>
            <a:endParaRPr lang="en-US" dirty="0"/>
          </a:p>
        </p:txBody>
      </p:sp>
      <p:sp>
        <p:nvSpPr>
          <p:cNvPr id="3" name="Content Placeholder 2"/>
          <p:cNvSpPr>
            <a:spLocks noGrp="1"/>
          </p:cNvSpPr>
          <p:nvPr>
            <p:ph idx="1"/>
          </p:nvPr>
        </p:nvSpPr>
        <p:spPr>
          <a:xfrm>
            <a:off x="685800" y="1399592"/>
            <a:ext cx="7770813" cy="4694821"/>
          </a:xfrm>
        </p:spPr>
        <p:txBody>
          <a:bodyPr/>
          <a:lstStyle/>
          <a:p>
            <a:r>
              <a:rPr lang="en-US" dirty="0" smtClean="0"/>
              <a:t>2.1 The title is ambiguous, the new title should still have some definition or indication that this is a WPAN standard.</a:t>
            </a:r>
          </a:p>
          <a:p>
            <a:r>
              <a:rPr lang="en-US" dirty="0" smtClean="0"/>
              <a:t>5.2 The scope is very ambiguous and does not provide a boundary for the reader to determine what is covered by this standard.</a:t>
            </a:r>
          </a:p>
          <a:p>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32</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038564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46640" cy="1231032"/>
          </a:xfrm>
        </p:spPr>
        <p:txBody>
          <a:bodyPr/>
          <a:lstStyle/>
          <a:p>
            <a:pPr rtl="0" eaLnBrk="1" fontAlgn="base" hangingPunct="1"/>
            <a:r>
              <a:rPr lang="en-US" sz="2400" b="1" dirty="0" smtClean="0">
                <a:solidFill>
                  <a:srgbClr val="000000"/>
                </a:solidFill>
                <a:effectLst/>
              </a:rPr>
              <a:t>802.15.9- Amendment, Recommended Practice for Transport of Key Management Protocol (KMP) Datagrams, PAR Modification and 5C</a:t>
            </a:r>
            <a:endParaRPr lang="en-US" sz="2400" dirty="0"/>
          </a:p>
        </p:txBody>
      </p:sp>
      <p:sp>
        <p:nvSpPr>
          <p:cNvPr id="3" name="Content Placeholder 2"/>
          <p:cNvSpPr>
            <a:spLocks noGrp="1"/>
          </p:cNvSpPr>
          <p:nvPr>
            <p:ph idx="1"/>
          </p:nvPr>
        </p:nvSpPr>
        <p:spPr>
          <a:xfrm>
            <a:off x="683568" y="2060848"/>
            <a:ext cx="7773045" cy="4033565"/>
          </a:xfrm>
        </p:spPr>
        <p:txBody>
          <a:bodyPr/>
          <a:lstStyle/>
          <a:p>
            <a:r>
              <a:rPr lang="en-US" dirty="0" smtClean="0"/>
              <a:t>8.1 for a PAR modification, an explanation of what changes are being made shall be included.</a:t>
            </a:r>
          </a:p>
          <a:p>
            <a:r>
              <a:rPr lang="en-US" dirty="0" smtClean="0"/>
              <a:t>5.3 Can this be updated as part of the PAR Modification?</a:t>
            </a:r>
          </a:p>
          <a:p>
            <a:endParaRPr lang="en-US" dirty="0" smtClean="0"/>
          </a:p>
          <a:p>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33</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7956613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1" fontAlgn="base" hangingPunct="1"/>
            <a:r>
              <a:rPr lang="en-US" sz="2400" b="1" dirty="0" smtClean="0">
                <a:solidFill>
                  <a:srgbClr val="000000"/>
                </a:solidFill>
                <a:effectLst/>
              </a:rPr>
              <a:t>802.19.1a - Amendment, Coexistence Methods for geo-location capable devices operating under general authorization, PAR and CSD.</a:t>
            </a:r>
            <a:endParaRPr lang="en-US" sz="2400" dirty="0"/>
          </a:p>
        </p:txBody>
      </p:sp>
      <p:sp>
        <p:nvSpPr>
          <p:cNvPr id="3" name="Content Placeholder 2"/>
          <p:cNvSpPr>
            <a:spLocks noGrp="1"/>
          </p:cNvSpPr>
          <p:nvPr>
            <p:ph idx="1"/>
          </p:nvPr>
        </p:nvSpPr>
        <p:spPr>
          <a:xfrm>
            <a:off x="685800" y="1916832"/>
            <a:ext cx="7770813" cy="4177581"/>
          </a:xfrm>
        </p:spPr>
        <p:txBody>
          <a:bodyPr/>
          <a:lstStyle/>
          <a:p>
            <a:r>
              <a:rPr lang="en-US" dirty="0" smtClean="0"/>
              <a:t>No Comment</a:t>
            </a:r>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34</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42939651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943000"/>
          </a:xfrm>
        </p:spPr>
        <p:txBody>
          <a:bodyPr/>
          <a:lstStyle/>
          <a:p>
            <a:r>
              <a:rPr lang="en-US" sz="2000" b="1" dirty="0" smtClean="0">
                <a:solidFill>
                  <a:srgbClr val="000000"/>
                </a:solidFill>
                <a:effectLst/>
              </a:rPr>
              <a:t>Privacy Recommendation EC Study Group - Recommended Practice, Privacy Considerations for IEEE 802 Technologies, PAR (pdf) and PAR / CSD (</a:t>
            </a:r>
            <a:r>
              <a:rPr lang="en-US" sz="2000" b="1" dirty="0" err="1" smtClean="0">
                <a:solidFill>
                  <a:srgbClr val="000000"/>
                </a:solidFill>
                <a:effectLst/>
              </a:rPr>
              <a:t>PPTx</a:t>
            </a:r>
            <a:r>
              <a:rPr lang="en-US" sz="2000" b="1" dirty="0" smtClean="0">
                <a:solidFill>
                  <a:srgbClr val="000000"/>
                </a:solidFill>
                <a:effectLst/>
              </a:rPr>
              <a:t>)</a:t>
            </a:r>
            <a:endParaRPr lang="en-US" sz="2000" dirty="0"/>
          </a:p>
        </p:txBody>
      </p:sp>
      <p:sp>
        <p:nvSpPr>
          <p:cNvPr id="3" name="Content Placeholder 2"/>
          <p:cNvSpPr>
            <a:spLocks noGrp="1"/>
          </p:cNvSpPr>
          <p:nvPr>
            <p:ph idx="1"/>
          </p:nvPr>
        </p:nvSpPr>
        <p:spPr>
          <a:xfrm>
            <a:off x="395536" y="1700808"/>
            <a:ext cx="8424936" cy="4824536"/>
          </a:xfrm>
        </p:spPr>
        <p:txBody>
          <a:bodyPr/>
          <a:lstStyle/>
          <a:p>
            <a:r>
              <a:rPr lang="en-US" dirty="0" smtClean="0"/>
              <a:t>5.4 – Delete the Purpose statement.  The current statement does not add to what is in the scope already.</a:t>
            </a:r>
          </a:p>
          <a:p>
            <a:r>
              <a:rPr lang="en-US" dirty="0" smtClean="0"/>
              <a:t>5.4 Alternate </a:t>
            </a:r>
            <a:r>
              <a:rPr lang="en-US" dirty="0"/>
              <a:t>#2</a:t>
            </a:r>
            <a:r>
              <a:rPr lang="en-US" dirty="0" smtClean="0"/>
              <a:t>: change the purpose statement to state “why” you would want to use this document. Replace 5.4 with the following:</a:t>
            </a:r>
          </a:p>
          <a:p>
            <a:pPr lvl="1"/>
            <a:r>
              <a:rPr lang="en-US" sz="2400" dirty="0" smtClean="0"/>
              <a:t>“The purpose of this recommend practice is to </a:t>
            </a:r>
            <a:r>
              <a:rPr lang="en-US" sz="2400" b="0" dirty="0" smtClean="0"/>
              <a:t>promote </a:t>
            </a:r>
            <a:r>
              <a:rPr lang="en-US" sz="2400" b="0" dirty="0"/>
              <a:t>a consistent approach by IEEE 802 protocol developers to mitigate Internet </a:t>
            </a:r>
            <a:r>
              <a:rPr lang="en-US" sz="2400" b="0" dirty="0" smtClean="0"/>
              <a:t>privacy threats identified in the defined privacy </a:t>
            </a:r>
            <a:r>
              <a:rPr lang="en-US" sz="2400" b="0" dirty="0"/>
              <a:t>threat model and </a:t>
            </a:r>
            <a:r>
              <a:rPr lang="en-US" sz="2400" b="0" dirty="0" smtClean="0"/>
              <a:t>provide a privacy guideline.”</a:t>
            </a:r>
          </a:p>
          <a:p>
            <a:pPr lvl="1"/>
            <a:r>
              <a:rPr lang="en-US" sz="2400" b="0" dirty="0" smtClean="0"/>
              <a:t>Alternate #2 is the preferred choice.</a:t>
            </a:r>
          </a:p>
          <a:p>
            <a:r>
              <a:rPr lang="en-US" b="0" dirty="0" smtClean="0"/>
              <a:t>CSD: The CSD should be reformatted to be a stand alone document as outlined in the LMSC OM</a:t>
            </a:r>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35</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801229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a:t>
            </a:r>
            <a:endParaRPr lang="en-US" dirty="0"/>
          </a:p>
        </p:txBody>
      </p:sp>
      <p:sp>
        <p:nvSpPr>
          <p:cNvPr id="7" name="Text Placeholder 6"/>
          <p:cNvSpPr>
            <a:spLocks noGrp="1"/>
          </p:cNvSpPr>
          <p:nvPr>
            <p:ph type="body" idx="1"/>
          </p:nvPr>
        </p:nvSpPr>
        <p:spPr/>
        <p:txBody>
          <a:bodyPr/>
          <a:lstStyle/>
          <a:p>
            <a:r>
              <a:rPr lang="en-US" dirty="0" smtClean="0"/>
              <a:t>Responses from the 802 WGs to the comments/feedback from 802.11.</a:t>
            </a:r>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36</a:t>
            </a:fld>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710659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1"/>
            <a:ext cx="7770813" cy="510952"/>
          </a:xfrm>
        </p:spPr>
        <p:txBody>
          <a:bodyPr/>
          <a:lstStyle/>
          <a:p>
            <a:r>
              <a:rPr lang="en-US" dirty="0" smtClean="0"/>
              <a:t>Response from 802.15.3</a:t>
            </a:r>
            <a:endParaRPr lang="en-US" dirty="0"/>
          </a:p>
        </p:txBody>
      </p:sp>
      <p:sp>
        <p:nvSpPr>
          <p:cNvPr id="8" name="Content Placeholder 7"/>
          <p:cNvSpPr>
            <a:spLocks noGrp="1"/>
          </p:cNvSpPr>
          <p:nvPr>
            <p:ph idx="1"/>
          </p:nvPr>
        </p:nvSpPr>
        <p:spPr>
          <a:xfrm>
            <a:off x="685800" y="1340768"/>
            <a:ext cx="7770813" cy="4753645"/>
          </a:xfrm>
        </p:spPr>
        <p:txBody>
          <a:bodyPr/>
          <a:lstStyle/>
          <a:p>
            <a:pPr lvl="0"/>
            <a:r>
              <a:rPr lang="en-US" dirty="0"/>
              <a:t>From 802.11:  2.1 The title is ambiguous, the new title should still have some definition or indication that this is a WPAN standard.</a:t>
            </a:r>
          </a:p>
          <a:p>
            <a:pPr lvl="0"/>
            <a:r>
              <a:rPr lang="en-US" sz="2000" b="0" dirty="0">
                <a:solidFill>
                  <a:srgbClr val="FF0000"/>
                </a:solidFill>
              </a:rPr>
              <a:t>Response: 802.15 moved beyond a purely PAN oriented group well over 10 years ago.  This title reflects todays reality and is consistent with the titles now in use on other 802.15 Standards.  We appreciate the comment but plan to stay with the current title.</a:t>
            </a:r>
          </a:p>
          <a:p>
            <a:pPr lvl="0"/>
            <a:r>
              <a:rPr lang="en-US" dirty="0"/>
              <a:t>From 802.11: 5.2 The scope is very ambiguous and does not provide a boundary for the reader to determine what is covered by this standard.</a:t>
            </a:r>
          </a:p>
          <a:p>
            <a:pPr lvl="0"/>
            <a:r>
              <a:rPr lang="en-US" sz="2000" b="0" dirty="0">
                <a:solidFill>
                  <a:srgbClr val="FF0000"/>
                </a:solidFill>
              </a:rPr>
              <a:t>Response: This scope has been approved by the EC and </a:t>
            </a:r>
            <a:r>
              <a:rPr lang="en-US" sz="2000" b="0" dirty="0" err="1">
                <a:solidFill>
                  <a:srgbClr val="FF0000"/>
                </a:solidFill>
              </a:rPr>
              <a:t>NesCom</a:t>
            </a:r>
            <a:r>
              <a:rPr lang="en-US" sz="2000" b="0" dirty="0">
                <a:solidFill>
                  <a:srgbClr val="FF0000"/>
                </a:solidFill>
              </a:rPr>
              <a:t> on two previous occasions over the last 18 months. We appreciate the comment but are staying with the scope as submitted.</a:t>
            </a:r>
          </a:p>
          <a:p>
            <a:endParaRPr lang="en-US" dirty="0"/>
          </a:p>
        </p:txBody>
      </p:sp>
      <p:sp>
        <p:nvSpPr>
          <p:cNvPr id="5" name="Footer Placeholder 4"/>
          <p:cNvSpPr>
            <a:spLocks noGrp="1"/>
          </p:cNvSpPr>
          <p:nvPr>
            <p:ph type="ftr" idx="11"/>
          </p:nvPr>
        </p:nvSpPr>
        <p:spPr/>
        <p:txBody>
          <a:bodyPr/>
          <a:lstStyle/>
          <a:p>
            <a:r>
              <a:rPr lang="en-GB" smtClean="0"/>
              <a:t>Adrian Stephens, Intel</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37</a:t>
            </a:fld>
            <a:endParaRPr lang="en-GB"/>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17/34 of 11-15-0753 by Jon Rosdahl, CSR</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881691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Rebuttal</a:t>
            </a:r>
            <a:endParaRPr lang="en-US" dirty="0"/>
          </a:p>
        </p:txBody>
      </p:sp>
      <p:sp>
        <p:nvSpPr>
          <p:cNvPr id="3" name="Content Placeholder 2"/>
          <p:cNvSpPr>
            <a:spLocks noGrp="1"/>
          </p:cNvSpPr>
          <p:nvPr>
            <p:ph idx="1"/>
          </p:nvPr>
        </p:nvSpPr>
        <p:spPr/>
        <p:txBody>
          <a:bodyPr/>
          <a:lstStyle/>
          <a:p>
            <a:r>
              <a:rPr lang="en-US" dirty="0" smtClean="0"/>
              <a:t>We disagree with your assessment, the title is too vague.</a:t>
            </a:r>
          </a:p>
          <a:p>
            <a:r>
              <a:rPr lang="en-US" dirty="0" smtClean="0"/>
              <a:t>The suggested new title does not provide enough clarity to differentiate this new title from any other IEEE wireless standard, and a reader would not be able to tell from the title and/or scope which particular wireless technology they were selecting when presented with just the title and scope.</a:t>
            </a:r>
          </a:p>
          <a:p>
            <a:r>
              <a:rPr lang="en-US" dirty="0" smtClean="0"/>
              <a:t>Within 802, the title does not suggest that this standard belongs to 802.15 and could equally apply to an 802.11 Standard.</a:t>
            </a:r>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38</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4197577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to approve Rebuttal</a:t>
            </a:r>
            <a:endParaRPr lang="en-US" dirty="0"/>
          </a:p>
        </p:txBody>
      </p:sp>
      <p:sp>
        <p:nvSpPr>
          <p:cNvPr id="3" name="Content Placeholder 2"/>
          <p:cNvSpPr>
            <a:spLocks noGrp="1"/>
          </p:cNvSpPr>
          <p:nvPr>
            <p:ph idx="1"/>
          </p:nvPr>
        </p:nvSpPr>
        <p:spPr/>
        <p:txBody>
          <a:bodyPr/>
          <a:lstStyle/>
          <a:p>
            <a:r>
              <a:rPr lang="en-US" sz="2800" dirty="0" smtClean="0"/>
              <a:t>Move to approve the Rebuttal to 802.15 regarding the 802.15.3 Revision PAR as shown on slide 18 of doc 11-15/753r3.</a:t>
            </a:r>
          </a:p>
          <a:p>
            <a:r>
              <a:rPr lang="en-US" sz="2800" dirty="0" smtClean="0"/>
              <a:t>Moved: Stuart KERRY 2</a:t>
            </a:r>
            <a:r>
              <a:rPr lang="en-US" sz="2800" baseline="30000" dirty="0" smtClean="0"/>
              <a:t>nd</a:t>
            </a:r>
            <a:r>
              <a:rPr lang="en-US" sz="2800" dirty="0" smtClean="0"/>
              <a:t>: Adrian STEPHENS</a:t>
            </a:r>
          </a:p>
          <a:p>
            <a:r>
              <a:rPr lang="en-US" sz="2800" dirty="0" smtClean="0"/>
              <a:t>PAR Review SC Results: 3-0-0</a:t>
            </a:r>
          </a:p>
          <a:p>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39</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19/34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53378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592388" cy="762000"/>
          </a:xfrm>
        </p:spPr>
        <p:txBody>
          <a:bodyPr/>
          <a:lstStyle/>
          <a:p>
            <a:r>
              <a:rPr lang="en-GB" dirty="0" smtClean="0"/>
              <a:t>Attendance Total</a:t>
            </a:r>
            <a:endParaRPr lang="en-GB"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4</a:t>
            </a:fld>
            <a:endParaRPr lang="en-US"/>
          </a:p>
        </p:txBody>
      </p:sp>
      <p:sp>
        <p:nvSpPr>
          <p:cNvPr id="6" name="Date Placeholder 5"/>
          <p:cNvSpPr>
            <a:spLocks noGrp="1"/>
          </p:cNvSpPr>
          <p:nvPr>
            <p:ph type="dt" sz="half" idx="10"/>
          </p:nvPr>
        </p:nvSpPr>
        <p:spPr/>
        <p:txBody>
          <a:bodyPr/>
          <a:lstStyle/>
          <a:p>
            <a:pPr>
              <a:defRPr/>
            </a:pPr>
            <a:r>
              <a:rPr lang="en-US" smtClean="0"/>
              <a:t>July 2015</a:t>
            </a:r>
            <a:endParaRPr lang="en-US"/>
          </a:p>
        </p:txBody>
      </p:sp>
      <p:pic>
        <p:nvPicPr>
          <p:cNvPr id="3" name="Picture 2"/>
          <p:cNvPicPr>
            <a:picLocks noChangeAspect="1"/>
          </p:cNvPicPr>
          <p:nvPr/>
        </p:nvPicPr>
        <p:blipFill>
          <a:blip r:embed="rId3"/>
          <a:stretch>
            <a:fillRect/>
          </a:stretch>
        </p:blipFill>
        <p:spPr>
          <a:xfrm>
            <a:off x="2417410" y="837686"/>
            <a:ext cx="6225463" cy="5620794"/>
          </a:xfrm>
          <a:prstGeom prst="rect">
            <a:avLst/>
          </a:prstGeom>
        </p:spPr>
      </p:pic>
    </p:spTree>
    <p:extLst>
      <p:ext uri="{BB962C8B-B14F-4D97-AF65-F5344CB8AC3E}">
        <p14:creationId xmlns:p14="http://schemas.microsoft.com/office/powerpoint/2010/main" val="22533461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54967"/>
          </a:xfrm>
        </p:spPr>
        <p:txBody>
          <a:bodyPr/>
          <a:lstStyle/>
          <a:p>
            <a:r>
              <a:rPr lang="en-US" dirty="0" smtClean="0"/>
              <a:t>Response from 802.3bg</a:t>
            </a:r>
            <a:endParaRPr lang="en-US" dirty="0"/>
          </a:p>
        </p:txBody>
      </p:sp>
      <p:sp>
        <p:nvSpPr>
          <p:cNvPr id="3" name="Content Placeholder 2"/>
          <p:cNvSpPr>
            <a:spLocks noGrp="1"/>
          </p:cNvSpPr>
          <p:nvPr>
            <p:ph idx="1"/>
          </p:nvPr>
        </p:nvSpPr>
        <p:spPr>
          <a:xfrm>
            <a:off x="685800" y="1628800"/>
            <a:ext cx="7770813" cy="4752528"/>
          </a:xfrm>
        </p:spPr>
        <p:txBody>
          <a:bodyPr/>
          <a:lstStyle/>
          <a:p>
            <a:r>
              <a:rPr lang="en-US" dirty="0" smtClean="0"/>
              <a:t>Received </a:t>
            </a:r>
            <a:r>
              <a:rPr lang="en-US" dirty="0"/>
              <a:t>one comment in respect to the IEEE P802.3bq 40GBASE-T PAR modification request from IEEE 802.11 that read '8.1 - Editorial note - there is a duplication of the 8.1 header. Delete the unnecessary "Additional Explanatory Notes (Item Number and Explanation):"'.</a:t>
            </a:r>
            <a:br>
              <a:rPr lang="en-US" dirty="0"/>
            </a:br>
            <a:r>
              <a:rPr lang="en-US" dirty="0"/>
              <a:t/>
            </a:r>
            <a:br>
              <a:rPr lang="en-US" dirty="0"/>
            </a:br>
            <a:r>
              <a:rPr lang="en-US" dirty="0"/>
              <a:t>Our response to the comment is to accept it, and we have deleted the unnecessary text. The updated IEEE P802.3bq draft PAR is attached and can be accessed at &lt;</a:t>
            </a:r>
            <a:r>
              <a:rPr lang="en-US" dirty="0">
                <a:hlinkClick r:id="rId3"/>
              </a:rPr>
              <a:t>http://www.ieee802.org/3/25GBASET/draft_P802_3bq_PAR_150715.pdf</a:t>
            </a:r>
            <a:r>
              <a:rPr lang="en-US" dirty="0"/>
              <a:t>&gt;.</a:t>
            </a:r>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40</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20/34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026749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54967"/>
          </a:xfrm>
        </p:spPr>
        <p:txBody>
          <a:bodyPr/>
          <a:lstStyle/>
          <a:p>
            <a:r>
              <a:rPr lang="en-US" dirty="0" smtClean="0"/>
              <a:t>Response from 802.1Qcp (802.1Qcl)</a:t>
            </a:r>
            <a:endParaRPr lang="en-US" dirty="0"/>
          </a:p>
        </p:txBody>
      </p:sp>
      <p:sp>
        <p:nvSpPr>
          <p:cNvPr id="3" name="Content Placeholder 2"/>
          <p:cNvSpPr>
            <a:spLocks noGrp="1"/>
          </p:cNvSpPr>
          <p:nvPr>
            <p:ph idx="1"/>
          </p:nvPr>
        </p:nvSpPr>
        <p:spPr>
          <a:xfrm>
            <a:off x="467544" y="1916832"/>
            <a:ext cx="8208912" cy="4392488"/>
          </a:xfrm>
        </p:spPr>
        <p:txBody>
          <a:bodyPr/>
          <a:lstStyle/>
          <a:p>
            <a:pPr lvl="0"/>
            <a:r>
              <a:rPr lang="en-US" sz="2000" dirty="0"/>
              <a:t>1.1 Project number – suggest that “l” not be used in the project number as it is often confused with “1”.</a:t>
            </a:r>
          </a:p>
          <a:p>
            <a:pPr lvl="1">
              <a:buFont typeface="Arial" panose="020B0604020202020204" pitchFamily="34" charset="0"/>
              <a:buChar char="•"/>
            </a:pPr>
            <a:r>
              <a:rPr lang="en-US" dirty="0">
                <a:solidFill>
                  <a:srgbClr val="C00000"/>
                </a:solidFill>
              </a:rPr>
              <a:t>Changed to 802.1Qcp</a:t>
            </a:r>
          </a:p>
          <a:p>
            <a:pPr lvl="0"/>
            <a:endParaRPr lang="en-US" sz="1200" dirty="0"/>
          </a:p>
          <a:p>
            <a:pPr lvl="0"/>
            <a:r>
              <a:rPr lang="en-US" sz="2000" dirty="0"/>
              <a:t>8.1 -  include the full titles of standards called out in the PAR..</a:t>
            </a:r>
            <a:r>
              <a:rPr lang="en-US" sz="2000" dirty="0" err="1"/>
              <a:t>i.e</a:t>
            </a:r>
            <a:r>
              <a:rPr lang="en-US" sz="2000" dirty="0"/>
              <a:t> “IEEE </a:t>
            </a:r>
            <a:r>
              <a:rPr lang="en-US" sz="2000" dirty="0" err="1"/>
              <a:t>Std</a:t>
            </a:r>
            <a:r>
              <a:rPr lang="en-US" sz="2000" dirty="0"/>
              <a:t> 802.1Q, </a:t>
            </a:r>
            <a:r>
              <a:rPr lang="en-US" sz="2000" b="0" dirty="0"/>
              <a:t>IEEE </a:t>
            </a:r>
            <a:r>
              <a:rPr lang="en-US" sz="2000" b="0" dirty="0" err="1"/>
              <a:t>Std</a:t>
            </a:r>
            <a:r>
              <a:rPr lang="en-US" sz="2000" b="0" dirty="0"/>
              <a:t> 802.1AX and IEEE </a:t>
            </a:r>
            <a:r>
              <a:rPr lang="en-US" sz="2000" b="0" dirty="0" err="1"/>
              <a:t>Std</a:t>
            </a:r>
            <a:r>
              <a:rPr lang="en-US" sz="2000" b="0" dirty="0"/>
              <a:t> 802.1X.”</a:t>
            </a:r>
          </a:p>
          <a:p>
            <a:pPr lvl="1">
              <a:buFont typeface="Arial" panose="020B0604020202020204" pitchFamily="34" charset="0"/>
              <a:buChar char="•"/>
            </a:pPr>
            <a:r>
              <a:rPr lang="en-US" dirty="0">
                <a:solidFill>
                  <a:srgbClr val="C00000"/>
                </a:solidFill>
              </a:rPr>
              <a:t>IEEE </a:t>
            </a:r>
            <a:r>
              <a:rPr lang="en-US" dirty="0" err="1">
                <a:solidFill>
                  <a:srgbClr val="C00000"/>
                </a:solidFill>
              </a:rPr>
              <a:t>Std</a:t>
            </a:r>
            <a:r>
              <a:rPr lang="en-US" dirty="0">
                <a:solidFill>
                  <a:srgbClr val="C00000"/>
                </a:solidFill>
              </a:rPr>
              <a:t> 802.1Q - IEEE Standard for Local and metropolitan area networks — Bridges and Bridged Networks</a:t>
            </a:r>
          </a:p>
          <a:p>
            <a:pPr lvl="1">
              <a:buFont typeface="Arial" panose="020B0604020202020204" pitchFamily="34" charset="0"/>
              <a:buChar char="•"/>
            </a:pPr>
            <a:r>
              <a:rPr lang="en-US" dirty="0">
                <a:solidFill>
                  <a:srgbClr val="C00000"/>
                </a:solidFill>
              </a:rPr>
              <a:t>IEEE </a:t>
            </a:r>
            <a:r>
              <a:rPr lang="en-US" dirty="0" err="1">
                <a:solidFill>
                  <a:srgbClr val="C00000"/>
                </a:solidFill>
              </a:rPr>
              <a:t>Std</a:t>
            </a:r>
            <a:r>
              <a:rPr lang="en-US" dirty="0">
                <a:solidFill>
                  <a:srgbClr val="C00000"/>
                </a:solidFill>
              </a:rPr>
              <a:t> 802.1AX - IEEE Standard for Local and metropolitan area networks — Link Aggregation</a:t>
            </a:r>
          </a:p>
          <a:p>
            <a:pPr lvl="1">
              <a:buFont typeface="Arial" panose="020B0604020202020204" pitchFamily="34" charset="0"/>
              <a:buChar char="•"/>
            </a:pPr>
            <a:r>
              <a:rPr lang="en-US" dirty="0">
                <a:solidFill>
                  <a:srgbClr val="C00000"/>
                </a:solidFill>
              </a:rPr>
              <a:t>IEEE </a:t>
            </a:r>
            <a:r>
              <a:rPr lang="en-US" dirty="0" err="1">
                <a:solidFill>
                  <a:srgbClr val="C00000"/>
                </a:solidFill>
              </a:rPr>
              <a:t>Std</a:t>
            </a:r>
            <a:r>
              <a:rPr lang="en-US" dirty="0">
                <a:solidFill>
                  <a:srgbClr val="C00000"/>
                </a:solidFill>
              </a:rPr>
              <a:t> 802.1X – IEEE Standard for Local and metropolitan area networks – Port-Based Network Access Control</a:t>
            </a:r>
          </a:p>
          <a:p>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41</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148840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54967"/>
          </a:xfrm>
        </p:spPr>
        <p:txBody>
          <a:bodyPr/>
          <a:lstStyle/>
          <a:p>
            <a:r>
              <a:rPr lang="en-US" dirty="0" smtClean="0"/>
              <a:t>Response from 802.1Qcp (802.1Qcl)</a:t>
            </a:r>
            <a:endParaRPr lang="en-US" dirty="0"/>
          </a:p>
        </p:txBody>
      </p:sp>
      <p:sp>
        <p:nvSpPr>
          <p:cNvPr id="3" name="Content Placeholder 2"/>
          <p:cNvSpPr>
            <a:spLocks noGrp="1"/>
          </p:cNvSpPr>
          <p:nvPr>
            <p:ph idx="1"/>
          </p:nvPr>
        </p:nvSpPr>
        <p:spPr>
          <a:xfrm>
            <a:off x="685800" y="1700808"/>
            <a:ext cx="7846640" cy="4680520"/>
          </a:xfrm>
        </p:spPr>
        <p:txBody>
          <a:bodyPr/>
          <a:lstStyle/>
          <a:p>
            <a:pPr lvl="0"/>
            <a:r>
              <a:rPr lang="en-US" sz="2000" b="0" dirty="0"/>
              <a:t>7.3a – does not show up in the PAR PDF</a:t>
            </a:r>
            <a:r>
              <a:rPr lang="en-US" sz="2000" dirty="0"/>
              <a:t> – This should have been marked with a yes, and then it might show up in the PDF?</a:t>
            </a:r>
          </a:p>
          <a:p>
            <a:pPr lvl="1">
              <a:buFont typeface="Arial" panose="020B0604020202020204" pitchFamily="34" charset="0"/>
              <a:buChar char="•"/>
            </a:pPr>
            <a:r>
              <a:rPr lang="en-US" dirty="0">
                <a:solidFill>
                  <a:srgbClr val="C00000"/>
                </a:solidFill>
              </a:rPr>
              <a:t>Yes, item 7.3a is marked as Yes. However, it does not show up in the generated PDF form.</a:t>
            </a:r>
          </a:p>
          <a:p>
            <a:pPr lvl="1">
              <a:buFont typeface="Arial" panose="020B0604020202020204" pitchFamily="34" charset="0"/>
              <a:buChar char="•"/>
            </a:pPr>
            <a:r>
              <a:rPr lang="en-US" dirty="0">
                <a:solidFill>
                  <a:srgbClr val="C00000"/>
                </a:solidFill>
              </a:rPr>
              <a:t>Additionally, we have contacted IEEE staff for assistance and resolution of the problem.</a:t>
            </a:r>
          </a:p>
          <a:p>
            <a:pPr lvl="0"/>
            <a:r>
              <a:rPr lang="en-US" sz="2000" dirty="0"/>
              <a:t>5.2b – expand acronyms on first use in PAR </a:t>
            </a:r>
            <a:br>
              <a:rPr lang="en-US" sz="2000" dirty="0"/>
            </a:br>
            <a:r>
              <a:rPr lang="en-US" sz="2000" dirty="0"/>
              <a:t>(TPMR, VLAN, UML, etc.)</a:t>
            </a:r>
          </a:p>
          <a:p>
            <a:pPr lvl="1">
              <a:buFont typeface="Arial" panose="020B0604020202020204" pitchFamily="34" charset="0"/>
              <a:buChar char="•"/>
            </a:pPr>
            <a:r>
              <a:rPr lang="en-US" dirty="0">
                <a:solidFill>
                  <a:srgbClr val="C00000"/>
                </a:solidFill>
              </a:rPr>
              <a:t>Media Access Control (MAC)</a:t>
            </a:r>
          </a:p>
          <a:p>
            <a:pPr lvl="1">
              <a:buFont typeface="Arial" panose="020B0604020202020204" pitchFamily="34" charset="0"/>
              <a:buChar char="•"/>
            </a:pPr>
            <a:r>
              <a:rPr lang="en-US" dirty="0">
                <a:solidFill>
                  <a:srgbClr val="C00000"/>
                </a:solidFill>
              </a:rPr>
              <a:t>Two-Port MAC Relay (TPMR)</a:t>
            </a:r>
          </a:p>
          <a:p>
            <a:pPr lvl="1">
              <a:buFont typeface="Arial" panose="020B0604020202020204" pitchFamily="34" charset="0"/>
              <a:buChar char="•"/>
            </a:pPr>
            <a:r>
              <a:rPr lang="en-US" dirty="0">
                <a:solidFill>
                  <a:srgbClr val="C00000"/>
                </a:solidFill>
              </a:rPr>
              <a:t>Unified Modeling Language (UML)</a:t>
            </a:r>
          </a:p>
          <a:p>
            <a:pPr lvl="1">
              <a:buFont typeface="Arial" panose="020B0604020202020204" pitchFamily="34" charset="0"/>
              <a:buChar char="•"/>
            </a:pPr>
            <a:r>
              <a:rPr lang="en-US" dirty="0">
                <a:solidFill>
                  <a:srgbClr val="C00000"/>
                </a:solidFill>
              </a:rPr>
              <a:t>Virtual Local Area Network (VLAN)</a:t>
            </a:r>
          </a:p>
          <a:p>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42</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22/34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846174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98984"/>
          </a:xfrm>
        </p:spPr>
        <p:txBody>
          <a:bodyPr/>
          <a:lstStyle/>
          <a:p>
            <a:r>
              <a:rPr lang="en-US" dirty="0" smtClean="0"/>
              <a:t>Response from 802.1Qcp (802.1Qcl)</a:t>
            </a:r>
            <a:endParaRPr lang="en-US" dirty="0"/>
          </a:p>
        </p:txBody>
      </p:sp>
      <p:sp>
        <p:nvSpPr>
          <p:cNvPr id="3" name="Content Placeholder 2"/>
          <p:cNvSpPr>
            <a:spLocks noGrp="1"/>
          </p:cNvSpPr>
          <p:nvPr>
            <p:ph idx="1"/>
          </p:nvPr>
        </p:nvSpPr>
        <p:spPr/>
        <p:txBody>
          <a:bodyPr/>
          <a:lstStyle/>
          <a:p>
            <a:pPr lvl="0"/>
            <a:r>
              <a:rPr lang="en-US" sz="2000" b="0" dirty="0"/>
              <a:t>5.5 – expand acronyms on first use in PAR</a:t>
            </a:r>
          </a:p>
          <a:p>
            <a:pPr lvl="0"/>
            <a:r>
              <a:rPr lang="en-US" sz="2000" b="0" dirty="0"/>
              <a:t>	(SDO, IETF, RFC, etc.)</a:t>
            </a:r>
          </a:p>
          <a:p>
            <a:pPr lvl="1">
              <a:buFont typeface="Arial" panose="020B0604020202020204" pitchFamily="34" charset="0"/>
              <a:buChar char="•"/>
            </a:pPr>
            <a:r>
              <a:rPr lang="en-US" dirty="0">
                <a:solidFill>
                  <a:srgbClr val="C00000"/>
                </a:solidFill>
              </a:rPr>
              <a:t>Will change SDO to standards development organization</a:t>
            </a:r>
          </a:p>
          <a:p>
            <a:pPr lvl="1">
              <a:buFont typeface="Arial" panose="020B0604020202020204" pitchFamily="34" charset="0"/>
              <a:buChar char="•"/>
            </a:pPr>
            <a:r>
              <a:rPr lang="en-US" dirty="0">
                <a:solidFill>
                  <a:srgbClr val="C00000"/>
                </a:solidFill>
              </a:rPr>
              <a:t>Request For Comment (RFC)</a:t>
            </a:r>
          </a:p>
          <a:p>
            <a:pPr lvl="1">
              <a:buFont typeface="Arial" panose="020B0604020202020204" pitchFamily="34" charset="0"/>
              <a:buChar char="•"/>
            </a:pPr>
            <a:r>
              <a:rPr lang="en-US" dirty="0">
                <a:solidFill>
                  <a:srgbClr val="C00000"/>
                </a:solidFill>
              </a:rPr>
              <a:t>Internet Engineering Task Force (IETF)</a:t>
            </a:r>
          </a:p>
          <a:p>
            <a:pPr lvl="0"/>
            <a:endParaRPr lang="en-US" sz="2000" b="0" dirty="0"/>
          </a:p>
          <a:p>
            <a:pPr lvl="0"/>
            <a:r>
              <a:rPr lang="en-US" sz="2000" dirty="0"/>
              <a:t>		Add explanation of what is “NETCONF” to 8.1</a:t>
            </a:r>
          </a:p>
          <a:p>
            <a:pPr lvl="1">
              <a:buFont typeface="Arial" panose="020B0604020202020204" pitchFamily="34" charset="0"/>
              <a:buChar char="•"/>
            </a:pPr>
            <a:r>
              <a:rPr lang="en-US" dirty="0">
                <a:solidFill>
                  <a:srgbClr val="C00000"/>
                </a:solidFill>
              </a:rPr>
              <a:t>NETCONF (RFC6241) is a network configuration protocol that provides mechanisms to install, manipulate, and delete the configuration of network devices.</a:t>
            </a:r>
          </a:p>
          <a:p>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43</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694347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82960"/>
          </a:xfrm>
        </p:spPr>
        <p:txBody>
          <a:bodyPr/>
          <a:lstStyle/>
          <a:p>
            <a:r>
              <a:rPr lang="en-US" dirty="0" smtClean="0"/>
              <a:t>Response from 801.1Xck</a:t>
            </a:r>
            <a:endParaRPr lang="en-US" dirty="0"/>
          </a:p>
        </p:txBody>
      </p:sp>
      <p:sp>
        <p:nvSpPr>
          <p:cNvPr id="3" name="Content Placeholder 2"/>
          <p:cNvSpPr>
            <a:spLocks noGrp="1"/>
          </p:cNvSpPr>
          <p:nvPr>
            <p:ph idx="1"/>
          </p:nvPr>
        </p:nvSpPr>
        <p:spPr>
          <a:xfrm>
            <a:off x="685800" y="1556792"/>
            <a:ext cx="7702624" cy="4968552"/>
          </a:xfrm>
        </p:spPr>
        <p:txBody>
          <a:bodyPr/>
          <a:lstStyle/>
          <a:p>
            <a:pPr lvl="0"/>
            <a:r>
              <a:rPr lang="en-US" dirty="0"/>
              <a:t>8.1 -  include the full titles of standards called out in the PAR..</a:t>
            </a:r>
            <a:r>
              <a:rPr lang="en-US" dirty="0" err="1"/>
              <a:t>i.e</a:t>
            </a:r>
            <a:r>
              <a:rPr lang="en-US" dirty="0"/>
              <a:t> “</a:t>
            </a:r>
            <a:r>
              <a:rPr lang="en-US" b="0" dirty="0"/>
              <a:t>IEEE </a:t>
            </a:r>
            <a:r>
              <a:rPr lang="en-US" b="0" dirty="0" err="1"/>
              <a:t>Std</a:t>
            </a:r>
            <a:r>
              <a:rPr lang="en-US" b="0" dirty="0"/>
              <a:t> 802.1AE</a:t>
            </a:r>
            <a:r>
              <a:rPr lang="en-US" dirty="0"/>
              <a:t>, </a:t>
            </a:r>
            <a:r>
              <a:rPr lang="en-US" b="0" dirty="0"/>
              <a:t>and IEEE </a:t>
            </a:r>
            <a:r>
              <a:rPr lang="en-US" b="0" dirty="0" err="1"/>
              <a:t>Std</a:t>
            </a:r>
            <a:r>
              <a:rPr lang="en-US" b="0" dirty="0"/>
              <a:t> 802.1X.”</a:t>
            </a:r>
          </a:p>
          <a:p>
            <a:pPr lvl="1">
              <a:buFont typeface="Arial" panose="020B0604020202020204" pitchFamily="34" charset="0"/>
              <a:buChar char="•"/>
            </a:pPr>
            <a:r>
              <a:rPr lang="en-US" dirty="0">
                <a:solidFill>
                  <a:srgbClr val="C00000"/>
                </a:solidFill>
              </a:rPr>
              <a:t>IEEE </a:t>
            </a:r>
            <a:r>
              <a:rPr lang="en-US" dirty="0" err="1">
                <a:solidFill>
                  <a:srgbClr val="C00000"/>
                </a:solidFill>
              </a:rPr>
              <a:t>Std</a:t>
            </a:r>
            <a:r>
              <a:rPr lang="en-US" dirty="0">
                <a:solidFill>
                  <a:srgbClr val="C00000"/>
                </a:solidFill>
              </a:rPr>
              <a:t> 802.1AE – IEEE Standard for Local and metropolitan area networks Media Access Control (MAC) Security</a:t>
            </a:r>
          </a:p>
          <a:p>
            <a:pPr lvl="1">
              <a:buFont typeface="Arial" panose="020B0604020202020204" pitchFamily="34" charset="0"/>
              <a:buChar char="•"/>
            </a:pPr>
            <a:r>
              <a:rPr lang="en-US" dirty="0">
                <a:solidFill>
                  <a:srgbClr val="C00000"/>
                </a:solidFill>
              </a:rPr>
              <a:t>IEEE </a:t>
            </a:r>
            <a:r>
              <a:rPr lang="en-US" dirty="0" err="1">
                <a:solidFill>
                  <a:srgbClr val="C00000"/>
                </a:solidFill>
              </a:rPr>
              <a:t>Std</a:t>
            </a:r>
            <a:r>
              <a:rPr lang="en-US" dirty="0">
                <a:solidFill>
                  <a:srgbClr val="C00000"/>
                </a:solidFill>
              </a:rPr>
              <a:t> 802.1X – IEEE Standard for Local and metropolitan area networks – Port-Based Network Access Control</a:t>
            </a:r>
            <a:endParaRPr lang="en-US" dirty="0"/>
          </a:p>
          <a:p>
            <a:pPr lvl="0"/>
            <a:r>
              <a:rPr lang="en-US" b="0" dirty="0"/>
              <a:t>7.3a – does not show up in the PAR PDF</a:t>
            </a:r>
            <a:r>
              <a:rPr lang="en-US" dirty="0"/>
              <a:t> – This should have been marked with a yes, and then it might show up in the PDF?</a:t>
            </a:r>
          </a:p>
          <a:p>
            <a:pPr lvl="1">
              <a:buFont typeface="Arial" panose="020B0604020202020204" pitchFamily="34" charset="0"/>
              <a:buChar char="•"/>
            </a:pPr>
            <a:r>
              <a:rPr lang="en-US" dirty="0">
                <a:solidFill>
                  <a:srgbClr val="C00000"/>
                </a:solidFill>
              </a:rPr>
              <a:t>Yes, item 7.3a is marked as Yes. However, it does not show up in the generated PDF form.</a:t>
            </a:r>
          </a:p>
          <a:p>
            <a:pPr lvl="1">
              <a:buFont typeface="Arial" panose="020B0604020202020204" pitchFamily="34" charset="0"/>
              <a:buChar char="•"/>
            </a:pPr>
            <a:r>
              <a:rPr lang="en-US" dirty="0">
                <a:solidFill>
                  <a:srgbClr val="C00000"/>
                </a:solidFill>
              </a:rPr>
              <a:t>Additionally, we have contacted IEEE staff for assistance and resolution of the problem.</a:t>
            </a:r>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44</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529096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5"/>
          </a:xfrm>
        </p:spPr>
        <p:txBody>
          <a:bodyPr/>
          <a:lstStyle/>
          <a:p>
            <a:r>
              <a:rPr lang="en-US" dirty="0" smtClean="0"/>
              <a:t>Response from 802.1Xck</a:t>
            </a:r>
            <a:endParaRPr lang="en-US" dirty="0"/>
          </a:p>
        </p:txBody>
      </p:sp>
      <p:sp>
        <p:nvSpPr>
          <p:cNvPr id="3" name="Content Placeholder 2"/>
          <p:cNvSpPr>
            <a:spLocks noGrp="1"/>
          </p:cNvSpPr>
          <p:nvPr>
            <p:ph idx="1"/>
          </p:nvPr>
        </p:nvSpPr>
        <p:spPr>
          <a:xfrm>
            <a:off x="685800" y="1700808"/>
            <a:ext cx="7770813" cy="4393605"/>
          </a:xfrm>
        </p:spPr>
        <p:txBody>
          <a:bodyPr/>
          <a:lstStyle/>
          <a:p>
            <a:pPr lvl="0"/>
            <a:r>
              <a:rPr lang="en-US" b="0" dirty="0"/>
              <a:t>5.5 – expand acronyms on first use in PAR</a:t>
            </a:r>
          </a:p>
          <a:p>
            <a:pPr lvl="0"/>
            <a:r>
              <a:rPr lang="en-US" b="0" dirty="0"/>
              <a:t>	(SDO, IETF, etc.)</a:t>
            </a:r>
          </a:p>
          <a:p>
            <a:pPr lvl="1">
              <a:buFont typeface="Arial" panose="020B0604020202020204" pitchFamily="34" charset="0"/>
              <a:buChar char="•"/>
            </a:pPr>
            <a:r>
              <a:rPr lang="en-US" dirty="0">
                <a:solidFill>
                  <a:srgbClr val="C00000"/>
                </a:solidFill>
              </a:rPr>
              <a:t>Will change SDO to standards development organization</a:t>
            </a:r>
          </a:p>
          <a:p>
            <a:pPr lvl="1">
              <a:buFont typeface="Arial" panose="020B0604020202020204" pitchFamily="34" charset="0"/>
              <a:buChar char="•"/>
            </a:pPr>
            <a:r>
              <a:rPr lang="en-US" dirty="0">
                <a:solidFill>
                  <a:srgbClr val="C00000"/>
                </a:solidFill>
              </a:rPr>
              <a:t>Request For Comment (RFC)</a:t>
            </a:r>
          </a:p>
          <a:p>
            <a:pPr lvl="1">
              <a:buFont typeface="Arial" panose="020B0604020202020204" pitchFamily="34" charset="0"/>
              <a:buChar char="•"/>
            </a:pPr>
            <a:r>
              <a:rPr lang="en-US" dirty="0">
                <a:solidFill>
                  <a:srgbClr val="C00000"/>
                </a:solidFill>
              </a:rPr>
              <a:t>Internet Engineering Task Force (IETF)</a:t>
            </a:r>
            <a:endParaRPr lang="en-US" dirty="0"/>
          </a:p>
          <a:p>
            <a:pPr lvl="0"/>
            <a:r>
              <a:rPr lang="en-US" dirty="0"/>
              <a:t>		Add an explanation of what is “NETCONF” to 8.1</a:t>
            </a:r>
          </a:p>
          <a:p>
            <a:pPr lvl="1">
              <a:buFont typeface="Arial" panose="020B0604020202020204" pitchFamily="34" charset="0"/>
              <a:buChar char="•"/>
            </a:pPr>
            <a:r>
              <a:rPr lang="en-US" dirty="0">
                <a:solidFill>
                  <a:srgbClr val="C00000"/>
                </a:solidFill>
              </a:rPr>
              <a:t>NETCONF (RFC6241) is a network configuration protocol that provides mechanisms to install, manipulate, and delete the configuration of network devices.</a:t>
            </a:r>
            <a:endParaRPr lang="en-US" dirty="0"/>
          </a:p>
          <a:p>
            <a:pPr lvl="0"/>
            <a:r>
              <a:rPr lang="en-US" dirty="0"/>
              <a:t>5.5 – Add “</a:t>
            </a:r>
            <a:r>
              <a:rPr lang="en-US" b="0" dirty="0"/>
              <a:t>(RFC 6020)” after YANG</a:t>
            </a:r>
            <a:r>
              <a:rPr lang="en-US" dirty="0"/>
              <a:t> </a:t>
            </a:r>
          </a:p>
          <a:p>
            <a:pPr lvl="1">
              <a:buFont typeface="Arial" panose="020B0604020202020204" pitchFamily="34" charset="0"/>
              <a:buChar char="•"/>
            </a:pPr>
            <a:r>
              <a:rPr lang="en-US" dirty="0">
                <a:solidFill>
                  <a:srgbClr val="C00000"/>
                </a:solidFill>
              </a:rPr>
              <a:t>RFC 6020 reference added.</a:t>
            </a:r>
          </a:p>
          <a:p>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45</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492847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98984"/>
          </a:xfrm>
        </p:spPr>
        <p:txBody>
          <a:bodyPr/>
          <a:lstStyle/>
          <a:p>
            <a:r>
              <a:rPr lang="en-US" dirty="0" smtClean="0"/>
              <a:t>Response from P802.1Qcn</a:t>
            </a:r>
            <a:endParaRPr lang="en-US" dirty="0"/>
          </a:p>
        </p:txBody>
      </p:sp>
      <p:sp>
        <p:nvSpPr>
          <p:cNvPr id="3" name="Content Placeholder 2"/>
          <p:cNvSpPr>
            <a:spLocks noGrp="1"/>
          </p:cNvSpPr>
          <p:nvPr>
            <p:ph idx="1"/>
          </p:nvPr>
        </p:nvSpPr>
        <p:spPr>
          <a:xfrm>
            <a:off x="395536" y="1916832"/>
            <a:ext cx="8424936" cy="4464496"/>
          </a:xfrm>
        </p:spPr>
        <p:txBody>
          <a:bodyPr/>
          <a:lstStyle/>
          <a:p>
            <a:pPr lvl="0">
              <a:buFont typeface="Arial" panose="020B0604020202020204" pitchFamily="34" charset="0"/>
              <a:buChar char="•"/>
            </a:pPr>
            <a:r>
              <a:rPr lang="en-US" dirty="0"/>
              <a:t>2.1 – why the “3” in the acronym?</a:t>
            </a:r>
          </a:p>
          <a:p>
            <a:pPr marL="400050" lvl="1" indent="0"/>
            <a:r>
              <a:rPr lang="en-US" b="1" dirty="0" smtClean="0"/>
              <a:t>Is </a:t>
            </a:r>
            <a:r>
              <a:rPr lang="en-US" b="1" dirty="0"/>
              <a:t>it “Network Virtualization Overlays (NVO3)” or “Network Virtualization over Layer 3” (NVO3) (See RFC7365</a:t>
            </a:r>
            <a:r>
              <a:rPr lang="en-US" b="1" dirty="0" smtClean="0"/>
              <a:t>)</a:t>
            </a:r>
          </a:p>
          <a:p>
            <a:pPr lvl="1">
              <a:buFont typeface="Arial" panose="020B0604020202020204" pitchFamily="34" charset="0"/>
              <a:buChar char="•"/>
            </a:pPr>
            <a:r>
              <a:rPr lang="en-US" sz="2400" dirty="0">
                <a:solidFill>
                  <a:srgbClr val="C00000"/>
                </a:solidFill>
              </a:rPr>
              <a:t>We will add “over Layer 3” – in the published RFCs that is the expansion, but in the Working Group title and some drafts that is omitted but it is better to match the RFCs</a:t>
            </a:r>
            <a:r>
              <a:rPr lang="en-US" sz="2400" dirty="0" smtClean="0">
                <a:solidFill>
                  <a:srgbClr val="C00000"/>
                </a:solidFill>
              </a:rPr>
              <a: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2.1 </a:t>
            </a:r>
            <a:r>
              <a:rPr lang="en-US" dirty="0"/>
              <a:t>“extension” should be capitalized in title</a:t>
            </a:r>
            <a:r>
              <a:rPr lang="en-US" dirty="0" smtClean="0"/>
              <a:t>.</a:t>
            </a:r>
          </a:p>
          <a:p>
            <a:pPr lvl="1">
              <a:buFont typeface="Arial" panose="020B0604020202020204" pitchFamily="34" charset="0"/>
              <a:buChar char="•"/>
            </a:pPr>
            <a:r>
              <a:rPr lang="en-US" sz="2400" dirty="0">
                <a:solidFill>
                  <a:srgbClr val="C00000"/>
                </a:solidFill>
              </a:rPr>
              <a:t>Will </a:t>
            </a:r>
            <a:r>
              <a:rPr lang="en-US" sz="2400" dirty="0" smtClean="0">
                <a:solidFill>
                  <a:srgbClr val="C00000"/>
                </a:solidFill>
              </a:rPr>
              <a:t>capitalize</a:t>
            </a:r>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46</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dirty="0" smtClean="0"/>
              <a:t>July 2015</a:t>
            </a:r>
            <a:endParaRPr lang="en-US" dirty="0"/>
          </a:p>
        </p:txBody>
      </p:sp>
    </p:spTree>
    <p:extLst>
      <p:ext uri="{BB962C8B-B14F-4D97-AF65-F5344CB8AC3E}">
        <p14:creationId xmlns:p14="http://schemas.microsoft.com/office/powerpoint/2010/main" val="1168302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dirty="0"/>
              <a:t>Response from </a:t>
            </a:r>
            <a:r>
              <a:rPr lang="en-US" dirty="0" smtClean="0"/>
              <a:t>P802.1Qcn</a:t>
            </a:r>
            <a:endParaRPr lang="en-US" dirty="0"/>
          </a:p>
        </p:txBody>
      </p:sp>
      <p:sp>
        <p:nvSpPr>
          <p:cNvPr id="3" name="Content Placeholder 2"/>
          <p:cNvSpPr>
            <a:spLocks noGrp="1"/>
          </p:cNvSpPr>
          <p:nvPr>
            <p:ph idx="1"/>
          </p:nvPr>
        </p:nvSpPr>
        <p:spPr>
          <a:xfrm>
            <a:off x="685800" y="1556792"/>
            <a:ext cx="8062664" cy="4824536"/>
          </a:xfrm>
        </p:spPr>
        <p:txBody>
          <a:bodyPr/>
          <a:lstStyle/>
          <a:p>
            <a:pPr lvl="0">
              <a:buFont typeface="Arial" panose="020B0604020202020204" pitchFamily="34" charset="0"/>
              <a:buChar char="•"/>
            </a:pPr>
            <a:r>
              <a:rPr lang="en-US" dirty="0"/>
              <a:t>Why define NV03 in the title and then redefine it in 5.2b (all caps) and then again in 5.5 (all lower case) ?</a:t>
            </a:r>
          </a:p>
          <a:p>
            <a:pPr lvl="1">
              <a:buFont typeface="Arial" panose="020B0604020202020204" pitchFamily="34" charset="0"/>
              <a:buChar char="•"/>
            </a:pPr>
            <a:r>
              <a:rPr lang="en-US" dirty="0">
                <a:solidFill>
                  <a:srgbClr val="C00000"/>
                </a:solidFill>
              </a:rPr>
              <a:t>We will expand just in the first use</a:t>
            </a:r>
          </a:p>
          <a:p>
            <a:pPr lvl="1">
              <a:buFont typeface="Arial" panose="020B0604020202020204" pitchFamily="34" charset="0"/>
              <a:buChar char="•"/>
            </a:pPr>
            <a:r>
              <a:rPr lang="en-US" dirty="0">
                <a:solidFill>
                  <a:srgbClr val="C00000"/>
                </a:solidFill>
              </a:rPr>
              <a:t>•For 5.5. use: “between the virtualized end device (end station) and the external network virtualization edge (e.g. bridge or router) in an NVO3 network</a:t>
            </a:r>
            <a:r>
              <a:rPr lang="en-US" dirty="0" smtClean="0">
                <a:solidFill>
                  <a:srgbClr val="C00000"/>
                </a:solidFill>
              </a:rPr>
              <a:t>.“</a:t>
            </a:r>
          </a:p>
          <a:p>
            <a:pPr>
              <a:buFont typeface="Arial" panose="020B0604020202020204" pitchFamily="34" charset="0"/>
              <a:buChar char="•"/>
            </a:pPr>
            <a:r>
              <a:rPr lang="en-US" sz="2400" dirty="0" smtClean="0"/>
              <a:t>VDP seems to be defined in the Title and then used as VDP in the rest of the PAR…this is different from the definition and use of the other TLAs defined in the Title.</a:t>
            </a:r>
          </a:p>
          <a:p>
            <a:pPr lvl="1">
              <a:buFont typeface="Arial" panose="020B0604020202020204" pitchFamily="34" charset="0"/>
              <a:buChar char="•"/>
            </a:pPr>
            <a:r>
              <a:rPr lang="en-US" dirty="0">
                <a:solidFill>
                  <a:srgbClr val="C00000"/>
                </a:solidFill>
              </a:rPr>
              <a:t>We will make the other acronyms consistent with the way VDP is handled (only expand first use</a:t>
            </a:r>
            <a:r>
              <a:rPr lang="en-US" dirty="0" smtClean="0">
                <a:solidFill>
                  <a:srgbClr val="C00000"/>
                </a:solidFill>
              </a:rPr>
              <a:t>).</a:t>
            </a:r>
            <a:endParaRPr lang="en-US" dirty="0" smtClean="0">
              <a:solidFill>
                <a:srgbClr val="000000"/>
              </a:solidFill>
            </a:endParaRPr>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47</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739621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r>
              <a:rPr lang="en-US" baseline="0" dirty="0" smtClean="0"/>
              <a:t> from 802.1Qcn - CSD</a:t>
            </a:r>
            <a:endParaRPr lang="en-US" dirty="0"/>
          </a:p>
        </p:txBody>
      </p:sp>
      <p:sp>
        <p:nvSpPr>
          <p:cNvPr id="3" name="Content Placeholder 2"/>
          <p:cNvSpPr>
            <a:spLocks noGrp="1"/>
          </p:cNvSpPr>
          <p:nvPr>
            <p:ph idx="1"/>
          </p:nvPr>
        </p:nvSpPr>
        <p:spPr>
          <a:xfrm>
            <a:off x="685800" y="1484784"/>
            <a:ext cx="7711751" cy="4841371"/>
          </a:xfrm>
        </p:spPr>
        <p:txBody>
          <a:bodyPr/>
          <a:lstStyle/>
          <a:p>
            <a:r>
              <a:rPr lang="en-US" dirty="0"/>
              <a:t>CSD:</a:t>
            </a:r>
          </a:p>
          <a:p>
            <a:r>
              <a:rPr lang="en-US" dirty="0"/>
              <a:t>• In Distinct Identity it says that there is nothing like this, then in Technical feasibility it says that there is something similar (802.1Qbg</a:t>
            </a:r>
            <a:r>
              <a:rPr lang="en-US" dirty="0" smtClean="0"/>
              <a:t>)?</a:t>
            </a:r>
          </a:p>
          <a:p>
            <a:pPr lvl="1">
              <a:buFont typeface="Arial" panose="020B0604020202020204" pitchFamily="34" charset="0"/>
              <a:buChar char="•"/>
            </a:pPr>
            <a:r>
              <a:rPr lang="en-US" sz="2400" dirty="0" smtClean="0">
                <a:solidFill>
                  <a:srgbClr val="C00000"/>
                </a:solidFill>
              </a:rPr>
              <a:t>Nothing </a:t>
            </a:r>
            <a:r>
              <a:rPr lang="en-US" sz="2400" dirty="0">
                <a:solidFill>
                  <a:srgbClr val="C00000"/>
                </a:solidFill>
              </a:rPr>
              <a:t>provides this capability for carrying the information needed by NVO3 networks (e.g. layer 3 context such as IPv4 or IPv6 addresses) so Distinct identity is correct.</a:t>
            </a:r>
          </a:p>
          <a:p>
            <a:pPr lvl="1"/>
            <a:r>
              <a:rPr lang="en-US" sz="2400" dirty="0">
                <a:solidFill>
                  <a:srgbClr val="C00000"/>
                </a:solidFill>
              </a:rPr>
              <a:t>•The VDP protocol defined initially in IEEE 802.1Qbg carries similar context for layer 2, so it demonstrates technical feasibility. This project extends the protocol to carry layer 3 information</a:t>
            </a:r>
            <a:r>
              <a:rPr lang="en-US" sz="2400" dirty="0" smtClean="0">
                <a:solidFill>
                  <a:srgbClr val="C00000"/>
                </a:solidFill>
              </a:rPr>
              <a:t>.</a:t>
            </a:r>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48</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713603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4632" cy="654968"/>
          </a:xfrm>
        </p:spPr>
        <p:txBody>
          <a:bodyPr/>
          <a:lstStyle/>
          <a:p>
            <a:r>
              <a:rPr lang="en-US" dirty="0" smtClean="0"/>
              <a:t>Response</a:t>
            </a:r>
            <a:r>
              <a:rPr lang="en-US" baseline="0" dirty="0" smtClean="0"/>
              <a:t> from 802.1Qcn - CSD</a:t>
            </a:r>
            <a:endParaRPr lang="en-US" dirty="0"/>
          </a:p>
        </p:txBody>
      </p:sp>
      <p:sp>
        <p:nvSpPr>
          <p:cNvPr id="3" name="Content Placeholder 2"/>
          <p:cNvSpPr>
            <a:spLocks noGrp="1"/>
          </p:cNvSpPr>
          <p:nvPr>
            <p:ph idx="1"/>
          </p:nvPr>
        </p:nvSpPr>
        <p:spPr>
          <a:xfrm>
            <a:off x="685800" y="1484784"/>
            <a:ext cx="7770813" cy="4609629"/>
          </a:xfrm>
        </p:spPr>
        <p:txBody>
          <a:bodyPr/>
          <a:lstStyle/>
          <a:p>
            <a:r>
              <a:rPr lang="en-US" dirty="0"/>
              <a:t>Technical Feasibility: the response to “a)” is not clear. Should be reworded at best</a:t>
            </a:r>
            <a:r>
              <a:rPr lang="en-US" dirty="0" smtClean="0"/>
              <a:t>. (updated wording)</a:t>
            </a:r>
            <a:endParaRPr lang="en-US" dirty="0"/>
          </a:p>
          <a:p>
            <a:pPr lvl="1"/>
            <a:r>
              <a:rPr lang="en-US" sz="2400" dirty="0" smtClean="0">
                <a:solidFill>
                  <a:srgbClr val="C00000"/>
                </a:solidFill>
              </a:rPr>
              <a:t>a) There </a:t>
            </a:r>
            <a:r>
              <a:rPr lang="en-US" sz="2400" dirty="0">
                <a:solidFill>
                  <a:srgbClr val="C00000"/>
                </a:solidFill>
              </a:rPr>
              <a:t>are existing implementations of VDP. VDP carries layer 2 context between an end station and a bridge. The technology used by the current VDP protocol will be reused by project to add layer 3 context to the information carried. There isn’t a significant difference in the technical feasibility of carrying layer 2 context versus layer 3 context</a:t>
            </a:r>
          </a:p>
          <a:p>
            <a:pPr lvl="1"/>
            <a:r>
              <a:rPr lang="en-US" sz="2400" dirty="0" smtClean="0">
                <a:solidFill>
                  <a:srgbClr val="C00000"/>
                </a:solidFill>
              </a:rPr>
              <a:t>b) Mechanisms </a:t>
            </a:r>
            <a:r>
              <a:rPr lang="en-US" sz="2400" dirty="0">
                <a:solidFill>
                  <a:srgbClr val="C00000"/>
                </a:solidFill>
              </a:rPr>
              <a:t>similar to what is being proposed exist in VDP and have been shown to be reasonably testable</a:t>
            </a:r>
            <a:r>
              <a:rPr lang="en-US" sz="2400" dirty="0" smtClean="0"/>
              <a:t>.</a:t>
            </a:r>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49</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29/34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40044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2" y="682171"/>
            <a:ext cx="7772400" cy="838200"/>
          </a:xfrm>
        </p:spPr>
        <p:txBody>
          <a:bodyPr/>
          <a:lstStyle/>
          <a:p>
            <a:r>
              <a:rPr lang="en-GB" dirty="0" smtClean="0"/>
              <a:t>Attendance Histogram (Thu)</a:t>
            </a:r>
            <a:r>
              <a:rPr lang="en-GB" dirty="0"/>
              <a:t/>
            </a:r>
            <a:br>
              <a:rPr lang="en-GB" dirty="0"/>
            </a:br>
            <a:endParaRPr lang="en-GB" sz="2800"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5</a:t>
            </a:fld>
            <a:endParaRPr lang="en-US"/>
          </a:p>
        </p:txBody>
      </p:sp>
      <p:sp>
        <p:nvSpPr>
          <p:cNvPr id="6" name="Date Placeholder 5"/>
          <p:cNvSpPr>
            <a:spLocks noGrp="1"/>
          </p:cNvSpPr>
          <p:nvPr>
            <p:ph type="dt" sz="half" idx="10"/>
          </p:nvPr>
        </p:nvSpPr>
        <p:spPr/>
        <p:txBody>
          <a:bodyPr/>
          <a:lstStyle/>
          <a:p>
            <a:pPr>
              <a:defRPr/>
            </a:pPr>
            <a:r>
              <a:rPr lang="en-US" smtClean="0"/>
              <a:t>July 2015</a:t>
            </a:r>
            <a:endParaRPr lang="en-US"/>
          </a:p>
        </p:txBody>
      </p:sp>
      <p:pic>
        <p:nvPicPr>
          <p:cNvPr id="3" name="Picture 2"/>
          <p:cNvPicPr>
            <a:picLocks noChangeAspect="1"/>
          </p:cNvPicPr>
          <p:nvPr/>
        </p:nvPicPr>
        <p:blipFill>
          <a:blip r:embed="rId3"/>
          <a:stretch>
            <a:fillRect/>
          </a:stretch>
        </p:blipFill>
        <p:spPr>
          <a:xfrm>
            <a:off x="304800" y="1242921"/>
            <a:ext cx="8458200" cy="5026730"/>
          </a:xfrm>
          <a:prstGeom prst="rect">
            <a:avLst/>
          </a:prstGeom>
        </p:spPr>
      </p:pic>
    </p:spTree>
    <p:extLst>
      <p:ext uri="{BB962C8B-B14F-4D97-AF65-F5344CB8AC3E}">
        <p14:creationId xmlns:p14="http://schemas.microsoft.com/office/powerpoint/2010/main" val="32829422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54968"/>
          </a:xfrm>
        </p:spPr>
        <p:txBody>
          <a:bodyPr/>
          <a:lstStyle/>
          <a:p>
            <a:r>
              <a:rPr lang="en-US" dirty="0"/>
              <a:t>Response from 802.1Qcn - CSD</a:t>
            </a:r>
          </a:p>
        </p:txBody>
      </p:sp>
      <p:sp>
        <p:nvSpPr>
          <p:cNvPr id="3" name="Content Placeholder 2"/>
          <p:cNvSpPr>
            <a:spLocks noGrp="1"/>
          </p:cNvSpPr>
          <p:nvPr>
            <p:ph idx="1"/>
          </p:nvPr>
        </p:nvSpPr>
        <p:spPr>
          <a:xfrm>
            <a:off x="685800" y="1916832"/>
            <a:ext cx="7770813" cy="4177581"/>
          </a:xfrm>
        </p:spPr>
        <p:txBody>
          <a:bodyPr/>
          <a:lstStyle/>
          <a:p>
            <a:endParaRPr lang="en-US" b="0" dirty="0"/>
          </a:p>
          <a:p>
            <a:r>
              <a:rPr lang="en-US" b="0" i="1" dirty="0"/>
              <a:t>Economic Feasibility </a:t>
            </a:r>
            <a:endParaRPr lang="en-US" b="0" dirty="0"/>
          </a:p>
          <a:p>
            <a:r>
              <a:rPr lang="en-US" b="0" dirty="0"/>
              <a:t>–This seems to imply that this is a possible amendment to 802.1Qbg? </a:t>
            </a:r>
          </a:p>
          <a:p>
            <a:pPr lvl="1">
              <a:buFont typeface="Arial" panose="020B0604020202020204" pitchFamily="34" charset="0"/>
              <a:buChar char="•"/>
            </a:pPr>
            <a:r>
              <a:rPr lang="en-US" b="0" dirty="0" smtClean="0">
                <a:solidFill>
                  <a:srgbClr val="C00000"/>
                </a:solidFill>
              </a:rPr>
              <a:t>802.1Qbg </a:t>
            </a:r>
            <a:r>
              <a:rPr lang="en-US" b="0" dirty="0">
                <a:solidFill>
                  <a:srgbClr val="C00000"/>
                </a:solidFill>
              </a:rPr>
              <a:t>was an amendment to IEEE 802.1Q. You can’t amend amendments. You do an additional amendment to the base standard. However, IEEE 802.1Qbg was rolled into the latest revision of IEEE 802.1Q so we should probably use the name of the feature rather than the project name for better clarity. Replace IEEE 802.1Qbg with VDP </a:t>
            </a:r>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50</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30/34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549236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10952"/>
          </a:xfrm>
        </p:spPr>
        <p:txBody>
          <a:bodyPr/>
          <a:lstStyle/>
          <a:p>
            <a:r>
              <a:rPr lang="en-US" dirty="0" smtClean="0"/>
              <a:t>Updated 802.1CM section 8.1	</a:t>
            </a:r>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51</a:t>
            </a:fld>
            <a:endParaRPr lang="en-GB" dirty="0"/>
          </a:p>
        </p:txBody>
      </p:sp>
      <p:sp>
        <p:nvSpPr>
          <p:cNvPr id="7" name="Content Placeholder 6"/>
          <p:cNvSpPr>
            <a:spLocks noGrp="1"/>
          </p:cNvSpPr>
          <p:nvPr>
            <p:ph idx="1"/>
          </p:nvPr>
        </p:nvSpPr>
        <p:spPr>
          <a:xfrm>
            <a:off x="395536" y="1340768"/>
            <a:ext cx="8496944" cy="5112568"/>
          </a:xfrm>
        </p:spPr>
        <p:txBody>
          <a:bodyPr/>
          <a:lstStyle/>
          <a:p>
            <a:r>
              <a:rPr lang="en-US" sz="2000" dirty="0" smtClean="0"/>
              <a:t>8.1 – Note “(Item Number and Explanation)” is missing.</a:t>
            </a:r>
          </a:p>
          <a:p>
            <a:r>
              <a:rPr lang="en-US" sz="2000" dirty="0" smtClean="0"/>
              <a:t>Why would this statement not be included in 7.2?</a:t>
            </a:r>
          </a:p>
          <a:p>
            <a:r>
              <a:rPr lang="en-US" sz="2000" dirty="0" smtClean="0"/>
              <a:t>Is the closeness not a joint effort?</a:t>
            </a:r>
          </a:p>
          <a:p>
            <a:pPr lvl="1"/>
            <a:r>
              <a:rPr lang="en-US" i="1" dirty="0" smtClean="0">
                <a:solidFill>
                  <a:srgbClr val="C00000"/>
                </a:solidFill>
              </a:rPr>
              <a:t>It is not a joint development effort. It is an IEEE-SA</a:t>
            </a:r>
          </a:p>
          <a:p>
            <a:pPr lvl="1"/>
            <a:r>
              <a:rPr lang="en-US" i="1" dirty="0" smtClean="0">
                <a:solidFill>
                  <a:srgbClr val="C00000"/>
                </a:solidFill>
              </a:rPr>
              <a:t>development with input from CPRI.</a:t>
            </a:r>
          </a:p>
          <a:p>
            <a:r>
              <a:rPr lang="en-US" sz="2000" dirty="0" smtClean="0"/>
              <a:t>Current text: </a:t>
            </a:r>
            <a:r>
              <a:rPr lang="en-US" sz="2000" b="0" i="1" dirty="0" smtClean="0"/>
              <a:t>“This work will be done in close collaboration with CPRI Cooperation.”</a:t>
            </a:r>
          </a:p>
          <a:p>
            <a:r>
              <a:rPr lang="en-US" sz="2000" dirty="0" smtClean="0"/>
              <a:t>Expand abbreviation – </a:t>
            </a:r>
            <a:r>
              <a:rPr lang="en-US" sz="2000" b="0" i="1" dirty="0" smtClean="0"/>
              <a:t>“ CPRI”</a:t>
            </a:r>
          </a:p>
          <a:p>
            <a:r>
              <a:rPr lang="en-US" sz="2000" dirty="0" smtClean="0"/>
              <a:t>Note from your url: The Common Public Radio Interface (CPRI™) – so do you need to use the “TM”.</a:t>
            </a:r>
          </a:p>
          <a:p>
            <a:pPr lvl="1"/>
            <a:r>
              <a:rPr lang="en-US" i="1" dirty="0" smtClean="0">
                <a:solidFill>
                  <a:srgbClr val="C00000"/>
                </a:solidFill>
              </a:rPr>
              <a:t>Done</a:t>
            </a:r>
          </a:p>
          <a:p>
            <a:r>
              <a:rPr lang="en-US" dirty="0" smtClean="0"/>
              <a:t>It may be better to just not include the sentence?</a:t>
            </a:r>
          </a:p>
          <a:p>
            <a:pPr lvl="1"/>
            <a:r>
              <a:rPr lang="en-US" i="1" dirty="0" smtClean="0">
                <a:solidFill>
                  <a:srgbClr val="C00000"/>
                </a:solidFill>
              </a:rPr>
              <a:t>It is better to make the collaboration clear.</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055092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dirty="0" smtClean="0"/>
              <a:t>Updated to 802.1CM section 8.1</a:t>
            </a:r>
            <a:endParaRPr lang="en-US" dirty="0"/>
          </a:p>
        </p:txBody>
      </p:sp>
      <p:sp>
        <p:nvSpPr>
          <p:cNvPr id="3" name="Content Placeholder 2"/>
          <p:cNvSpPr>
            <a:spLocks noGrp="1"/>
          </p:cNvSpPr>
          <p:nvPr>
            <p:ph idx="1"/>
          </p:nvPr>
        </p:nvSpPr>
        <p:spPr>
          <a:xfrm>
            <a:off x="539552" y="1981200"/>
            <a:ext cx="8136904" cy="4113213"/>
          </a:xfrm>
        </p:spPr>
        <p:txBody>
          <a:bodyPr/>
          <a:lstStyle/>
          <a:p>
            <a:pPr marL="0" indent="0">
              <a:spcBef>
                <a:spcPts val="0"/>
              </a:spcBef>
            </a:pPr>
            <a:r>
              <a:rPr lang="en-US" b="0" dirty="0">
                <a:solidFill>
                  <a:srgbClr val="0070C1"/>
                </a:solidFill>
                <a:latin typeface="Helvetica"/>
              </a:rPr>
              <a:t>5.2: The transport link between the radio equipment and</a:t>
            </a:r>
          </a:p>
          <a:p>
            <a:pPr marL="0" indent="0">
              <a:spcBef>
                <a:spcPts val="0"/>
              </a:spcBef>
            </a:pPr>
            <a:r>
              <a:rPr lang="en-US" b="0" dirty="0">
                <a:solidFill>
                  <a:srgbClr val="0070C1"/>
                </a:solidFill>
                <a:latin typeface="Helvetica"/>
              </a:rPr>
              <a:t>the radio equipment controller is referred to </a:t>
            </a:r>
            <a:r>
              <a:rPr lang="en-US" b="0" dirty="0" smtClean="0">
                <a:solidFill>
                  <a:srgbClr val="0070C1"/>
                </a:solidFill>
                <a:latin typeface="Helvetica"/>
              </a:rPr>
              <a:t>as </a:t>
            </a:r>
            <a:r>
              <a:rPr lang="en-US" b="0" dirty="0" err="1" smtClean="0">
                <a:solidFill>
                  <a:srgbClr val="0070C1"/>
                </a:solidFill>
                <a:latin typeface="Helvetica"/>
              </a:rPr>
              <a:t>fronthaul</a:t>
            </a:r>
            <a:r>
              <a:rPr lang="en-US" b="0" dirty="0">
                <a:solidFill>
                  <a:srgbClr val="0070C1"/>
                </a:solidFill>
                <a:latin typeface="Helvetica"/>
              </a:rPr>
              <a:t>. </a:t>
            </a:r>
            <a:r>
              <a:rPr lang="en-US" b="0" dirty="0" smtClean="0">
                <a:solidFill>
                  <a:srgbClr val="0070C1"/>
                </a:solidFill>
                <a:latin typeface="Helvetica"/>
              </a:rPr>
              <a:t>A </a:t>
            </a:r>
            <a:r>
              <a:rPr lang="en-US" b="0" dirty="0" err="1" smtClean="0">
                <a:solidFill>
                  <a:srgbClr val="0070C1"/>
                </a:solidFill>
                <a:latin typeface="Helvetica"/>
              </a:rPr>
              <a:t>fronthaul</a:t>
            </a:r>
            <a:r>
              <a:rPr lang="en-US" b="0" dirty="0" smtClean="0">
                <a:solidFill>
                  <a:srgbClr val="0070C1"/>
                </a:solidFill>
                <a:latin typeface="Helvetica"/>
              </a:rPr>
              <a:t> </a:t>
            </a:r>
            <a:r>
              <a:rPr lang="en-US" b="0" dirty="0">
                <a:solidFill>
                  <a:srgbClr val="0070C1"/>
                </a:solidFill>
                <a:latin typeface="Helvetica"/>
              </a:rPr>
              <a:t>network is a bridged network providing </a:t>
            </a:r>
            <a:r>
              <a:rPr lang="en-US" b="0" dirty="0" smtClean="0">
                <a:solidFill>
                  <a:srgbClr val="0070C1"/>
                </a:solidFill>
                <a:latin typeface="Helvetica"/>
              </a:rPr>
              <a:t>the </a:t>
            </a:r>
            <a:r>
              <a:rPr lang="en-US" b="0" dirty="0" err="1" smtClean="0">
                <a:solidFill>
                  <a:srgbClr val="0070C1"/>
                </a:solidFill>
                <a:latin typeface="Helvetica"/>
              </a:rPr>
              <a:t>fronthaul</a:t>
            </a:r>
            <a:r>
              <a:rPr lang="en-US" b="0" dirty="0">
                <a:solidFill>
                  <a:srgbClr val="0070C1"/>
                </a:solidFill>
                <a:latin typeface="Helvetica"/>
              </a:rPr>
              <a:t>.</a:t>
            </a:r>
          </a:p>
          <a:p>
            <a:endParaRPr lang="en-US" b="0" dirty="0">
              <a:solidFill>
                <a:srgbClr val="00AAD5"/>
              </a:solidFill>
              <a:latin typeface="Helvetica"/>
            </a:endParaRPr>
          </a:p>
          <a:p>
            <a:pPr marL="0" indent="0">
              <a:spcBef>
                <a:spcPts val="0"/>
              </a:spcBef>
            </a:pPr>
            <a:r>
              <a:rPr lang="en-US" b="0" dirty="0" smtClean="0">
                <a:solidFill>
                  <a:srgbClr val="0070C1"/>
                </a:solidFill>
                <a:latin typeface="Helvetica"/>
              </a:rPr>
              <a:t>7.2</a:t>
            </a:r>
            <a:r>
              <a:rPr lang="en-US" b="0" dirty="0">
                <a:solidFill>
                  <a:srgbClr val="0070C1"/>
                </a:solidFill>
                <a:latin typeface="Helvetica"/>
              </a:rPr>
              <a:t>: This is not joint </a:t>
            </a:r>
            <a:r>
              <a:rPr lang="en-US" b="0" dirty="0" smtClean="0">
                <a:solidFill>
                  <a:srgbClr val="0070C1"/>
                </a:solidFill>
                <a:latin typeface="Helvetica"/>
              </a:rPr>
              <a:t>development, however</a:t>
            </a:r>
            <a:r>
              <a:rPr lang="en-US" b="0" dirty="0">
                <a:solidFill>
                  <a:srgbClr val="0070C1"/>
                </a:solidFill>
                <a:latin typeface="Helvetica"/>
              </a:rPr>
              <a:t>, t</a:t>
            </a:r>
            <a:r>
              <a:rPr lang="en-US" b="0" dirty="0">
                <a:solidFill>
                  <a:srgbClr val="58585A"/>
                </a:solidFill>
                <a:latin typeface="Helvetica"/>
              </a:rPr>
              <a:t>his work </a:t>
            </a:r>
            <a:r>
              <a:rPr lang="en-US" b="0" dirty="0" smtClean="0">
                <a:solidFill>
                  <a:srgbClr val="58585A"/>
                </a:solidFill>
                <a:latin typeface="Helvetica"/>
              </a:rPr>
              <a:t>will be </a:t>
            </a:r>
            <a:r>
              <a:rPr lang="en-US" b="0" dirty="0">
                <a:solidFill>
                  <a:srgbClr val="58585A"/>
                </a:solidFill>
                <a:latin typeface="Helvetica"/>
              </a:rPr>
              <a:t>done in </a:t>
            </a:r>
            <a:r>
              <a:rPr lang="en-US" b="0" strike="sngStrike" dirty="0" smtClean="0">
                <a:solidFill>
                  <a:srgbClr val="FF0000"/>
                </a:solidFill>
                <a:latin typeface="Helvetica"/>
              </a:rPr>
              <a:t>close </a:t>
            </a:r>
            <a:r>
              <a:rPr lang="en-US" b="0" dirty="0" smtClean="0">
                <a:solidFill>
                  <a:srgbClr val="58585A"/>
                </a:solidFill>
                <a:latin typeface="Helvetica"/>
              </a:rPr>
              <a:t>collaboration </a:t>
            </a:r>
            <a:r>
              <a:rPr lang="en-US" b="0" dirty="0">
                <a:solidFill>
                  <a:srgbClr val="58585A"/>
                </a:solidFill>
                <a:latin typeface="Helvetica"/>
              </a:rPr>
              <a:t>with </a:t>
            </a:r>
            <a:r>
              <a:rPr lang="en-US" b="0" dirty="0">
                <a:solidFill>
                  <a:srgbClr val="0070C1"/>
                </a:solidFill>
                <a:latin typeface="Helvetica"/>
              </a:rPr>
              <a:t>Common Public </a:t>
            </a:r>
            <a:r>
              <a:rPr lang="en-US" b="0" dirty="0" smtClean="0">
                <a:solidFill>
                  <a:srgbClr val="0070C1"/>
                </a:solidFill>
                <a:latin typeface="Helvetica"/>
              </a:rPr>
              <a:t>Radio Interface </a:t>
            </a:r>
            <a:r>
              <a:rPr lang="en-US" b="0" dirty="0">
                <a:solidFill>
                  <a:srgbClr val="0070C1"/>
                </a:solidFill>
                <a:latin typeface="Helvetica"/>
              </a:rPr>
              <a:t>(</a:t>
            </a:r>
            <a:r>
              <a:rPr lang="en-US" b="0" dirty="0">
                <a:solidFill>
                  <a:srgbClr val="58585A"/>
                </a:solidFill>
                <a:latin typeface="Helvetica"/>
              </a:rPr>
              <a:t>CPRI</a:t>
            </a:r>
            <a:r>
              <a:rPr lang="en-US" sz="1600" b="0" dirty="0">
                <a:solidFill>
                  <a:srgbClr val="0070C1"/>
                </a:solidFill>
                <a:latin typeface="Helvetica"/>
              </a:rPr>
              <a:t>TM</a:t>
            </a:r>
            <a:r>
              <a:rPr lang="en-US" b="0" dirty="0">
                <a:solidFill>
                  <a:srgbClr val="0070C1"/>
                </a:solidFill>
                <a:latin typeface="Helvetica"/>
              </a:rPr>
              <a:t>) </a:t>
            </a:r>
            <a:r>
              <a:rPr lang="en-US" b="0" dirty="0" smtClean="0">
                <a:solidFill>
                  <a:srgbClr val="58585A"/>
                </a:solidFill>
                <a:latin typeface="Helvetica"/>
              </a:rPr>
              <a:t>Cooperation (http</a:t>
            </a:r>
            <a:r>
              <a:rPr lang="en-US" b="0" dirty="0">
                <a:solidFill>
                  <a:srgbClr val="58585A"/>
                </a:solidFill>
                <a:latin typeface="Helvetica"/>
              </a:rPr>
              <a:t>://www.cpri.info/).</a:t>
            </a:r>
            <a:endParaRPr lang="en-US" dirty="0"/>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52</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32/34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42110078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846640" cy="798984"/>
          </a:xfrm>
        </p:spPr>
        <p:txBody>
          <a:bodyPr/>
          <a:lstStyle/>
          <a:p>
            <a:r>
              <a:rPr lang="en-US" dirty="0" smtClean="0"/>
              <a:t>Privacy EC SG Response to 802.11</a:t>
            </a:r>
            <a:endParaRPr lang="en-US" dirty="0"/>
          </a:p>
        </p:txBody>
      </p:sp>
      <p:sp>
        <p:nvSpPr>
          <p:cNvPr id="3" name="Content Placeholder 2"/>
          <p:cNvSpPr>
            <a:spLocks noGrp="1"/>
          </p:cNvSpPr>
          <p:nvPr>
            <p:ph idx="1"/>
          </p:nvPr>
        </p:nvSpPr>
        <p:spPr>
          <a:xfrm>
            <a:off x="685800" y="1412776"/>
            <a:ext cx="8062664" cy="4896544"/>
          </a:xfrm>
        </p:spPr>
        <p:txBody>
          <a:bodyPr/>
          <a:lstStyle/>
          <a:p>
            <a:pPr lvl="0" defTabSz="914400" eaLnBrk="0" hangingPunct="0">
              <a:spcBef>
                <a:spcPct val="20000"/>
              </a:spcBef>
              <a:buClrTx/>
              <a:buSzTx/>
              <a:buFontTx/>
              <a:buChar char="•"/>
            </a:pPr>
            <a:r>
              <a:rPr lang="en-US" sz="2000" b="0" dirty="0">
                <a:solidFill>
                  <a:prstClr val="black"/>
                </a:solidFill>
                <a:latin typeface="Arial" pitchFamily="34" charset="0"/>
                <a:ea typeface="ＭＳ Ｐゴシック" charset="-128"/>
                <a:cs typeface="Arial" pitchFamily="34" charset="0"/>
              </a:rPr>
              <a:t>5.4 – Delete the Purpose statement.  The current statement does not add to what is in the scope already.</a:t>
            </a:r>
          </a:p>
          <a:p>
            <a:pPr lvl="0" defTabSz="914400" eaLnBrk="0" hangingPunct="0">
              <a:spcBef>
                <a:spcPct val="20000"/>
              </a:spcBef>
              <a:buClrTx/>
              <a:buSzTx/>
              <a:buFontTx/>
              <a:buChar char="•"/>
            </a:pPr>
            <a:r>
              <a:rPr lang="en-US" sz="2000" b="0" dirty="0">
                <a:solidFill>
                  <a:prstClr val="black"/>
                </a:solidFill>
                <a:latin typeface="Arial" pitchFamily="34" charset="0"/>
                <a:ea typeface="ＭＳ Ｐゴシック" charset="-128"/>
                <a:cs typeface="Arial" pitchFamily="34" charset="0"/>
              </a:rPr>
              <a:t>5.4 Alternate #2: change the purpose statement to state “why” you would want to use this document. Replace 5.4 with the following:</a:t>
            </a:r>
          </a:p>
          <a:p>
            <a:pPr lvl="1" defTabSz="914400" eaLnBrk="0" hangingPunct="0">
              <a:spcBef>
                <a:spcPct val="20000"/>
              </a:spcBef>
              <a:buClrTx/>
              <a:buSzTx/>
              <a:buFontTx/>
              <a:buChar char="–"/>
            </a:pPr>
            <a:r>
              <a:rPr lang="en-US" sz="1800" dirty="0">
                <a:solidFill>
                  <a:prstClr val="black"/>
                </a:solidFill>
                <a:latin typeface="Arial" pitchFamily="34" charset="0"/>
                <a:ea typeface="ＭＳ Ｐゴシック" charset="-128"/>
                <a:cs typeface="Arial" pitchFamily="34" charset="0"/>
              </a:rPr>
              <a:t>“The purpose of this recommend practice is to promote a consistent approach by IEEE 802 protocol developers to mitigate Internet privacy threats identified in the defined privacy threat model and provide a privacy guideline.”</a:t>
            </a:r>
          </a:p>
          <a:p>
            <a:pPr marL="685800" lvl="2" indent="-342900" defTabSz="914400" eaLnBrk="0" hangingPunct="0">
              <a:spcBef>
                <a:spcPct val="20000"/>
              </a:spcBef>
              <a:buClrTx/>
              <a:buSzTx/>
              <a:buFontTx/>
              <a:buChar char="•"/>
            </a:pPr>
            <a:r>
              <a:rPr lang="en-US" sz="2000" b="1" i="1" dirty="0">
                <a:solidFill>
                  <a:srgbClr val="C00000"/>
                </a:solidFill>
                <a:latin typeface="Arial" pitchFamily="34" charset="0"/>
                <a:ea typeface="ＭＳ Ｐゴシック" charset="-128"/>
                <a:cs typeface="Arial" pitchFamily="34" charset="0"/>
              </a:rPr>
              <a:t>Alternative #2 has been accepted with editorial modifications. This is captured in privecsg-15-0030-00.</a:t>
            </a:r>
          </a:p>
          <a:p>
            <a:pPr marL="685800" lvl="2" indent="-342900" defTabSz="914400" eaLnBrk="0" hangingPunct="0">
              <a:spcBef>
                <a:spcPct val="20000"/>
              </a:spcBef>
              <a:buClrTx/>
              <a:buSzTx/>
              <a:buFontTx/>
              <a:buChar char="•"/>
            </a:pPr>
            <a:endParaRPr lang="en-US" dirty="0">
              <a:solidFill>
                <a:prstClr val="black"/>
              </a:solidFill>
              <a:latin typeface="Arial" pitchFamily="34" charset="0"/>
              <a:ea typeface="ＭＳ Ｐゴシック" charset="-128"/>
              <a:cs typeface="Arial" pitchFamily="34" charset="0"/>
            </a:endParaRPr>
          </a:p>
          <a:p>
            <a:pPr lvl="0" defTabSz="914400" eaLnBrk="0" hangingPunct="0">
              <a:spcBef>
                <a:spcPct val="20000"/>
              </a:spcBef>
              <a:buClrTx/>
              <a:buSzTx/>
              <a:buFontTx/>
              <a:buChar char="•"/>
            </a:pPr>
            <a:r>
              <a:rPr lang="en-US" sz="2000" b="0" dirty="0">
                <a:solidFill>
                  <a:prstClr val="black"/>
                </a:solidFill>
                <a:latin typeface="Arial" pitchFamily="34" charset="0"/>
                <a:ea typeface="ＭＳ Ｐゴシック" charset="-128"/>
                <a:cs typeface="Arial" pitchFamily="34" charset="0"/>
              </a:rPr>
              <a:t>CSD: The CSD should be reformatted to be a stand alone document as outlined in the LMSC OM.</a:t>
            </a:r>
          </a:p>
          <a:p>
            <a:pPr lvl="1" defTabSz="914400" eaLnBrk="0" hangingPunct="0">
              <a:spcBef>
                <a:spcPct val="20000"/>
              </a:spcBef>
              <a:buClrTx/>
              <a:buSzTx/>
              <a:buFont typeface="Arial" panose="020B0604020202020204" pitchFamily="34" charset="0"/>
              <a:buChar char="•"/>
            </a:pPr>
            <a:r>
              <a:rPr lang="en-US" sz="1800" b="1" i="1" dirty="0">
                <a:solidFill>
                  <a:srgbClr val="C00000"/>
                </a:solidFill>
                <a:latin typeface="Arial" pitchFamily="34" charset="0"/>
                <a:ea typeface="ＭＳ Ｐゴシック" charset="-128"/>
                <a:cs typeface="Arial" pitchFamily="34" charset="0"/>
              </a:rPr>
              <a:t>The CSD is now a standalone document (privecsg-15-0029-01) separate from the PAR (privecsg-15-0030-00).</a:t>
            </a:r>
          </a:p>
        </p:txBody>
      </p:sp>
      <p:sp>
        <p:nvSpPr>
          <p:cNvPr id="5" name="Footer Placeholder 4"/>
          <p:cNvSpPr>
            <a:spLocks noGrp="1"/>
          </p:cNvSpPr>
          <p:nvPr>
            <p:ph type="ftr" idx="11"/>
          </p:nvPr>
        </p:nvSpPr>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53</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628289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idx="1"/>
          </p:nvPr>
        </p:nvSpPr>
        <p:spPr>
          <a:xfrm>
            <a:off x="685800" y="1628800"/>
            <a:ext cx="7772400" cy="4560863"/>
          </a:xfrm>
          <a:ln/>
        </p:spPr>
        <p:txBody>
          <a:bodyPr/>
          <a:lstStyle/>
          <a:p>
            <a:r>
              <a:rPr lang="en-US" dirty="0" smtClean="0"/>
              <a:t>IEEE 802 PARs Under consideration Webpage:</a:t>
            </a:r>
          </a:p>
          <a:p>
            <a:pPr lvl="1"/>
            <a:r>
              <a:rPr lang="en-US" dirty="0" smtClean="0"/>
              <a:t>	</a:t>
            </a:r>
            <a:r>
              <a:rPr lang="en-US" dirty="0" smtClean="0">
                <a:hlinkClick r:id="rId3"/>
              </a:rPr>
              <a:t>http</a:t>
            </a:r>
            <a:r>
              <a:rPr lang="en-US" dirty="0">
                <a:hlinkClick r:id="rId3"/>
              </a:rPr>
              <a:t>://</a:t>
            </a:r>
            <a:r>
              <a:rPr lang="en-US" dirty="0" smtClean="0">
                <a:hlinkClick r:id="rId3"/>
              </a:rPr>
              <a:t>grouper.ieee.org/groups/802/PARs.shtml</a:t>
            </a:r>
            <a:endParaRPr lang="en-US" dirty="0" smtClean="0"/>
          </a:p>
          <a:p>
            <a:pPr lvl="1"/>
            <a:endParaRPr lang="en-US" dirty="0"/>
          </a:p>
        </p:txBody>
      </p:sp>
      <p:sp>
        <p:nvSpPr>
          <p:cNvPr id="5" name="Footer Placeholder 4"/>
          <p:cNvSpPr>
            <a:spLocks noGrp="1"/>
          </p:cNvSpPr>
          <p:nvPr>
            <p:ph type="ftr" idx="11"/>
          </p:nvPr>
        </p:nvSpPr>
        <p:spPr>
          <a:xfrm>
            <a:off x="6215074" y="6475413"/>
            <a:ext cx="2327264" cy="180975"/>
          </a:xfrm>
        </p:spPr>
        <p:txBody>
          <a:bodyPr/>
          <a:lstStyle/>
          <a:p>
            <a:r>
              <a:rPr lang="en-GB" smtClean="0"/>
              <a:t>Adrian Stephens, Intel</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54</a:t>
            </a:fld>
            <a:endParaRPr lang="en-GB"/>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34/34 of 11-15-0753 by Jon Rosdahl, CSR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3275016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a:t>
            </a:r>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0AA6CC1-B35F-400A-AD97-617E7B9F358A}" type="slidenum">
              <a:rPr lang="en-GB" smtClean="0"/>
              <a:pPr/>
              <a:t>55</a:t>
            </a:fld>
            <a:endParaRPr lang="en-GB" smtClean="0"/>
          </a:p>
        </p:txBody>
      </p:sp>
      <p:sp>
        <p:nvSpPr>
          <p:cNvPr id="2053" name="Rectangle 2"/>
          <p:cNvSpPr>
            <a:spLocks noGrp="1" noChangeArrowheads="1"/>
          </p:cNvSpPr>
          <p:nvPr>
            <p:ph type="title"/>
          </p:nvPr>
        </p:nvSpPr>
        <p:spPr>
          <a:noFill/>
        </p:spPr>
        <p:txBody>
          <a:bodyPr/>
          <a:lstStyle/>
          <a:p>
            <a:r>
              <a:rPr lang="en-GB" dirty="0" smtClean="0"/>
              <a:t>Publicity Closing Report</a:t>
            </a:r>
          </a:p>
        </p:txBody>
      </p:sp>
      <p:sp>
        <p:nvSpPr>
          <p:cNvPr id="2054" name="Rectangle 4"/>
          <p:cNvSpPr>
            <a:spLocks noGrp="1" noChangeArrowheads="1"/>
          </p:cNvSpPr>
          <p:nvPr>
            <p:ph type="body" idx="1"/>
          </p:nvPr>
        </p:nvSpPr>
        <p:spPr>
          <a:xfrm>
            <a:off x="685800" y="1524000"/>
            <a:ext cx="7772400" cy="381000"/>
          </a:xfrm>
          <a:noFill/>
        </p:spPr>
        <p:txBody>
          <a:bodyPr/>
          <a:lstStyle/>
          <a:p>
            <a:pPr algn="ctr">
              <a:buFontTx/>
              <a:buNone/>
            </a:pPr>
            <a:r>
              <a:rPr lang="en-GB" sz="2000" dirty="0" smtClean="0"/>
              <a:t>Date:</a:t>
            </a:r>
            <a:r>
              <a:rPr lang="en-GB" sz="2000" b="0" dirty="0" smtClean="0"/>
              <a:t> 2015-07-17</a:t>
            </a:r>
          </a:p>
        </p:txBody>
      </p:sp>
      <p:graphicFrame>
        <p:nvGraphicFramePr>
          <p:cNvPr id="2055" name="Object 5"/>
          <p:cNvGraphicFramePr>
            <a:graphicFrameLocks noChangeAspect="1"/>
          </p:cNvGraphicFramePr>
          <p:nvPr>
            <p:extLst>
              <p:ext uri="{D42A27DB-BD31-4B8C-83A1-F6EECF244321}">
                <p14:modId xmlns:p14="http://schemas.microsoft.com/office/powerpoint/2010/main" val="2997763111"/>
              </p:ext>
            </p:extLst>
          </p:nvPr>
        </p:nvGraphicFramePr>
        <p:xfrm>
          <a:off x="520700" y="2273300"/>
          <a:ext cx="7797800" cy="2209800"/>
        </p:xfrm>
        <a:graphic>
          <a:graphicData uri="http://schemas.openxmlformats.org/presentationml/2006/ole">
            <mc:AlternateContent xmlns:mc="http://schemas.openxmlformats.org/markup-compatibility/2006">
              <mc:Choice xmlns:v="urn:schemas-microsoft-com:vml" Requires="v">
                <p:oleObj spid="_x0000_s7175" name="Document" r:id="rId5" imgW="8146441" imgH="2307918" progId="Word.Document.8">
                  <p:embed/>
                </p:oleObj>
              </mc:Choice>
              <mc:Fallback>
                <p:oleObj name="Document" r:id="rId5" imgW="8146441" imgH="2307918" progId="Word.Document.8">
                  <p:embed/>
                  <p:pic>
                    <p:nvPicPr>
                      <p:cNvPr id="0" name=""/>
                      <p:cNvPicPr>
                        <a:picLocks noChangeAspect="1" noChangeArrowheads="1"/>
                      </p:cNvPicPr>
                      <p:nvPr/>
                    </p:nvPicPr>
                    <p:blipFill>
                      <a:blip r:embed="rId6"/>
                      <a:srcRect/>
                      <a:stretch>
                        <a:fillRect/>
                      </a:stretch>
                    </p:blipFill>
                    <p:spPr bwMode="auto">
                      <a:xfrm>
                        <a:off x="520700" y="2273300"/>
                        <a:ext cx="7797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11-15-0946 by Stephen McCann, BlackBerry</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415910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a:t>
            </a:r>
          </a:p>
        </p:txBody>
      </p:sp>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A842C95A-9891-4D85-99F3-CBA09F6CADDF}" type="slidenum">
              <a:rPr lang="en-GB" smtClean="0"/>
              <a:pPr/>
              <a:t>56</a:t>
            </a:fld>
            <a:endParaRPr lang="en-GB" smtClean="0"/>
          </a:p>
        </p:txBody>
      </p:sp>
      <p:sp>
        <p:nvSpPr>
          <p:cNvPr id="3077" name="Rectangle 2"/>
          <p:cNvSpPr>
            <a:spLocks noGrp="1" noChangeArrowheads="1"/>
          </p:cNvSpPr>
          <p:nvPr>
            <p:ph type="title"/>
          </p:nvPr>
        </p:nvSpPr>
        <p:spPr>
          <a:noFill/>
        </p:spPr>
        <p:txBody>
          <a:bodyPr/>
          <a:lstStyle/>
          <a:p>
            <a:r>
              <a:rPr lang="en-GB" dirty="0" smtClean="0"/>
              <a:t>Abstract</a:t>
            </a:r>
          </a:p>
        </p:txBody>
      </p:sp>
      <p:sp>
        <p:nvSpPr>
          <p:cNvPr id="3078" name="Rectangle 3"/>
          <p:cNvSpPr>
            <a:spLocks noGrp="1" noChangeArrowheads="1"/>
          </p:cNvSpPr>
          <p:nvPr>
            <p:ph type="body" idx="1"/>
          </p:nvPr>
        </p:nvSpPr>
        <p:spPr>
          <a:noFill/>
        </p:spPr>
        <p:txBody>
          <a:bodyPr/>
          <a:lstStyle/>
          <a:p>
            <a:pPr algn="ctr">
              <a:buFontTx/>
              <a:buNone/>
            </a:pPr>
            <a:r>
              <a:rPr lang="en-GB" sz="3200" dirty="0" smtClean="0"/>
              <a:t> Closing report for the Publicity SC for July 2015, Waikoloa, Hawaii,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11-15-0946 by Stephen McCann, BlackBerry</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6095463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a:t>
            </a: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53C9A94-B312-452C-97DA-880A7EDB2DCC}" type="slidenum">
              <a:rPr lang="en-GB" smtClean="0"/>
              <a:pPr/>
              <a:t>57</a:t>
            </a:fld>
            <a:endParaRPr lang="en-GB" smtClean="0"/>
          </a:p>
        </p:txBody>
      </p:sp>
      <p:sp>
        <p:nvSpPr>
          <p:cNvPr id="4101" name="Rectangle 2"/>
          <p:cNvSpPr>
            <a:spLocks noGrp="1" noChangeArrowheads="1"/>
          </p:cNvSpPr>
          <p:nvPr>
            <p:ph type="body" idx="1"/>
          </p:nvPr>
        </p:nvSpPr>
        <p:spPr>
          <a:xfrm>
            <a:off x="468313" y="836613"/>
            <a:ext cx="8153400" cy="5616723"/>
          </a:xfrm>
        </p:spPr>
        <p:txBody>
          <a:bodyPr/>
          <a:lstStyle/>
          <a:p>
            <a:r>
              <a:rPr lang="en-GB" sz="2800" dirty="0" smtClean="0"/>
              <a:t>Discussion topics</a:t>
            </a:r>
          </a:p>
          <a:p>
            <a:pPr lvl="1"/>
            <a:r>
              <a:rPr lang="en-GB" sz="2200" dirty="0" smtClean="0"/>
              <a:t>“What’s </a:t>
            </a:r>
            <a:r>
              <a:rPr lang="en-GB" sz="2200" dirty="0"/>
              <a:t>IEEE 802.11 doing” </a:t>
            </a:r>
            <a:r>
              <a:rPr lang="en-GB" sz="2200" dirty="0" smtClean="0"/>
              <a:t>Presentation</a:t>
            </a:r>
            <a:endParaRPr lang="en-GB" sz="2200" dirty="0"/>
          </a:p>
          <a:p>
            <a:pPr lvl="2"/>
            <a:r>
              <a:rPr lang="en-GB" sz="2000" dirty="0" smtClean="0"/>
              <a:t>Requires checking to determine current status</a:t>
            </a:r>
          </a:p>
          <a:p>
            <a:pPr lvl="3"/>
            <a:r>
              <a:rPr lang="en-GB" sz="1800" dirty="0" smtClean="0">
                <a:hlinkClick r:id="rId3"/>
              </a:rPr>
              <a:t>http</a:t>
            </a:r>
            <a:r>
              <a:rPr lang="en-GB" sz="1800" dirty="0">
                <a:hlinkClick r:id="rId3"/>
              </a:rPr>
              <a:t>://</a:t>
            </a:r>
            <a:r>
              <a:rPr lang="en-GB" sz="1800" dirty="0" smtClean="0">
                <a:hlinkClick r:id="rId3"/>
              </a:rPr>
              <a:t>www.ieee802.org/11/presentation.html</a:t>
            </a:r>
            <a:r>
              <a:rPr lang="en-GB" sz="1800" dirty="0" smtClean="0"/>
              <a:t> </a:t>
            </a:r>
            <a:endParaRPr lang="en-GB" sz="1800" dirty="0"/>
          </a:p>
          <a:p>
            <a:pPr marL="1200150" lvl="3" indent="0">
              <a:buNone/>
            </a:pPr>
            <a:endParaRPr lang="en-GB" sz="1800" dirty="0"/>
          </a:p>
          <a:p>
            <a:r>
              <a:rPr lang="en-US" dirty="0" smtClean="0"/>
              <a:t>IEEE </a:t>
            </a:r>
            <a:r>
              <a:rPr lang="en-US" dirty="0"/>
              <a:t>802.11 25th Anniversary Press Releases</a:t>
            </a:r>
          </a:p>
          <a:p>
            <a:pPr lvl="1"/>
            <a:r>
              <a:rPr lang="en-US" sz="2200" dirty="0" smtClean="0"/>
              <a:t>Productive discussion with IEEE marketing.</a:t>
            </a:r>
          </a:p>
          <a:p>
            <a:pPr lvl="1"/>
            <a:r>
              <a:rPr lang="en-GB" sz="2200" dirty="0" smtClean="0">
                <a:hlinkClick r:id="rId4"/>
              </a:rPr>
              <a:t>https</a:t>
            </a:r>
            <a:r>
              <a:rPr lang="en-GB" sz="2200" dirty="0">
                <a:hlinkClick r:id="rId4"/>
              </a:rPr>
              <a:t>://</a:t>
            </a:r>
            <a:r>
              <a:rPr lang="en-GB" sz="2200" dirty="0" smtClean="0">
                <a:hlinkClick r:id="rId4"/>
              </a:rPr>
              <a:t>mentor.ieee.org/802.11/dcn/15/11-15-0844-01-0000-draft-25th-anniversary-press-release.docx</a:t>
            </a:r>
            <a:r>
              <a:rPr lang="en-GB" sz="2200" dirty="0" smtClean="0"/>
              <a:t> </a:t>
            </a:r>
            <a:endParaRPr lang="en-US" sz="2200" dirty="0"/>
          </a:p>
          <a:p>
            <a:pPr lvl="1"/>
            <a:r>
              <a:rPr lang="en-US" sz="2200" dirty="0" smtClean="0"/>
              <a:t>Approval motion and then forward to EC</a:t>
            </a:r>
          </a:p>
          <a:p>
            <a:pPr lvl="2"/>
            <a:endParaRPr lang="en-GB" sz="2000" dirty="0" smtClean="0"/>
          </a:p>
          <a:p>
            <a:r>
              <a:rPr lang="en-GB" sz="2800" dirty="0" smtClean="0"/>
              <a:t>Plans for September 2015</a:t>
            </a:r>
          </a:p>
          <a:p>
            <a:pPr lvl="1"/>
            <a:r>
              <a:rPr lang="en-GB" dirty="0" smtClean="0"/>
              <a:t>Meet if required.</a:t>
            </a:r>
          </a:p>
          <a:p>
            <a:endParaRPr lang="en-GB" sz="2000" dirty="0"/>
          </a:p>
          <a:p>
            <a:endParaRPr lang="en-GB" sz="18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11-15-0946 by Stephen McCann, BlackBerry</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0464938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p:txBody>
          <a:bodyPr/>
          <a:lstStyle/>
          <a:p>
            <a:pPr>
              <a:defRPr/>
            </a:pPr>
            <a:r>
              <a:rPr lang="en-US" smtClean="0"/>
              <a:t>Adrian Stephens, Intel</a:t>
            </a:r>
            <a:endParaRPr lang="en-US" dirty="0"/>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D6CCAE5-06F5-C34A-A6FD-BC33E1D7FAF7}" type="slidenum">
              <a:rPr lang="en-US"/>
              <a:pPr/>
              <a:t>58</a:t>
            </a:fld>
            <a:endParaRPr lang="en-US"/>
          </a:p>
        </p:txBody>
      </p:sp>
      <p:sp>
        <p:nvSpPr>
          <p:cNvPr id="27652" name="Rectangle 2"/>
          <p:cNvSpPr>
            <a:spLocks noGrp="1" noChangeArrowheads="1"/>
          </p:cNvSpPr>
          <p:nvPr>
            <p:ph type="title"/>
          </p:nvPr>
        </p:nvSpPr>
        <p:spPr>
          <a:xfrm>
            <a:off x="685800" y="838200"/>
            <a:ext cx="7772400" cy="1066800"/>
          </a:xfrm>
        </p:spPr>
        <p:txBody>
          <a:bodyPr/>
          <a:lstStyle/>
          <a:p>
            <a:r>
              <a:rPr lang="en-US" sz="2800" dirty="0">
                <a:latin typeface="Times New Roman" charset="0"/>
              </a:rPr>
              <a:t>IEEE </a:t>
            </a:r>
            <a:r>
              <a:rPr lang="en-US" sz="2800" dirty="0" smtClean="0">
                <a:latin typeface="Times New Roman" charset="0"/>
              </a:rPr>
              <a:t>802.11/15 </a:t>
            </a:r>
            <a:r>
              <a:rPr lang="en-US" sz="2800" dirty="0">
                <a:latin typeface="Times New Roman" charset="0"/>
              </a:rPr>
              <a:t>Regulatory SC</a:t>
            </a:r>
            <a:br>
              <a:rPr lang="en-US" sz="2800" dirty="0">
                <a:latin typeface="Times New Roman" charset="0"/>
              </a:rPr>
            </a:br>
            <a:r>
              <a:rPr lang="en-US" sz="2800" dirty="0" smtClean="0">
                <a:latin typeface="Times New Roman" charset="0"/>
              </a:rPr>
              <a:t>Waikoloa Closing </a:t>
            </a:r>
            <a:r>
              <a:rPr lang="en-US" sz="2800" dirty="0">
                <a:latin typeface="Times New Roman" charset="0"/>
              </a:rPr>
              <a:t>Report</a:t>
            </a:r>
          </a:p>
        </p:txBody>
      </p:sp>
      <p:sp>
        <p:nvSpPr>
          <p:cNvPr id="27653" name="Rectangle 6"/>
          <p:cNvSpPr>
            <a:spLocks noGrp="1" noChangeArrowheads="1"/>
          </p:cNvSpPr>
          <p:nvPr>
            <p:ph type="body" idx="1"/>
          </p:nvPr>
        </p:nvSpPr>
        <p:spPr>
          <a:xfrm>
            <a:off x="685800" y="2286000"/>
            <a:ext cx="7772400" cy="381000"/>
          </a:xfrm>
        </p:spPr>
        <p:txBody>
          <a:bodyPr/>
          <a:lstStyle/>
          <a:p>
            <a:pPr algn="ctr">
              <a:buFontTx/>
              <a:buNone/>
            </a:pPr>
            <a:r>
              <a:rPr lang="en-US" sz="2000" dirty="0">
                <a:latin typeface="Times New Roman" charset="0"/>
              </a:rPr>
              <a:t>Date:</a:t>
            </a:r>
            <a:r>
              <a:rPr lang="en-US" sz="2000" b="0" dirty="0">
                <a:latin typeface="Times New Roman" charset="0"/>
              </a:rPr>
              <a:t> </a:t>
            </a:r>
            <a:r>
              <a:rPr lang="en-US" sz="2000" b="0" dirty="0" smtClean="0">
                <a:latin typeface="Times New Roman" charset="0"/>
              </a:rPr>
              <a:t>2015-07-17</a:t>
            </a:r>
            <a:endParaRPr lang="en-US" sz="2000" b="0" dirty="0">
              <a:latin typeface="Times New Roman" charset="0"/>
            </a:endParaRPr>
          </a:p>
        </p:txBody>
      </p:sp>
      <p:graphicFrame>
        <p:nvGraphicFramePr>
          <p:cNvPr id="27654" name="Object 11"/>
          <p:cNvGraphicFramePr>
            <a:graphicFrameLocks noChangeAspect="1"/>
          </p:cNvGraphicFramePr>
          <p:nvPr>
            <p:extLst>
              <p:ext uri="{D42A27DB-BD31-4B8C-83A1-F6EECF244321}">
                <p14:modId xmlns:p14="http://schemas.microsoft.com/office/powerpoint/2010/main" val="3831544252"/>
              </p:ext>
            </p:extLst>
          </p:nvPr>
        </p:nvGraphicFramePr>
        <p:xfrm>
          <a:off x="500063" y="3136900"/>
          <a:ext cx="7926387" cy="2376488"/>
        </p:xfrm>
        <a:graphic>
          <a:graphicData uri="http://schemas.openxmlformats.org/presentationml/2006/ole">
            <mc:AlternateContent xmlns:mc="http://schemas.openxmlformats.org/markup-compatibility/2006">
              <mc:Choice xmlns:v="urn:schemas-microsoft-com:vml" Requires="v">
                <p:oleObj spid="_x0000_s8199" name="Document" r:id="rId5" imgW="8356320" imgH="2504880" progId="Word.Document.8">
                  <p:embed/>
                </p:oleObj>
              </mc:Choice>
              <mc:Fallback>
                <p:oleObj name="Document" r:id="rId5" imgW="8356320" imgH="25048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3136900"/>
                        <a:ext cx="7926387" cy="237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5" name="Rectangle 12"/>
          <p:cNvSpPr>
            <a:spLocks noChangeArrowheads="1"/>
          </p:cNvSpPr>
          <p:nvPr/>
        </p:nvSpPr>
        <p:spPr bwMode="auto">
          <a:xfrm>
            <a:off x="533400" y="2667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11-15-0730 by Rich Kennedy, MediaTek</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7691008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p:txBody>
          <a:bodyPr/>
          <a:lstStyle/>
          <a:p>
            <a:pPr>
              <a:defRPr/>
            </a:pPr>
            <a:r>
              <a:rPr lang="en-US" smtClean="0"/>
              <a:t>Adrian Stephens, Intel</a:t>
            </a:r>
            <a:endParaRPr lang="en-US"/>
          </a:p>
        </p:txBody>
      </p:sp>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07EA4A3-4808-3447-87F1-A3E70ACE90F4}" type="slidenum">
              <a:rPr lang="en-US"/>
              <a:pPr/>
              <a:t>59</a:t>
            </a:fld>
            <a:endParaRPr lang="en-US"/>
          </a:p>
        </p:txBody>
      </p:sp>
      <p:sp>
        <p:nvSpPr>
          <p:cNvPr id="29700" name="Rectangle 2"/>
          <p:cNvSpPr>
            <a:spLocks noGrp="1" noChangeArrowheads="1"/>
          </p:cNvSpPr>
          <p:nvPr>
            <p:ph type="title"/>
          </p:nvPr>
        </p:nvSpPr>
        <p:spPr/>
        <p:txBody>
          <a:bodyPr/>
          <a:lstStyle/>
          <a:p>
            <a:r>
              <a:rPr lang="en-US">
                <a:latin typeface="Times New Roman" charset="0"/>
              </a:rPr>
              <a:t>Abstract</a:t>
            </a:r>
          </a:p>
        </p:txBody>
      </p:sp>
      <p:sp>
        <p:nvSpPr>
          <p:cNvPr id="29701" name="Rectangle 3"/>
          <p:cNvSpPr>
            <a:spLocks noGrp="1" noChangeArrowheads="1"/>
          </p:cNvSpPr>
          <p:nvPr>
            <p:ph type="body" idx="1"/>
          </p:nvPr>
        </p:nvSpPr>
        <p:spPr>
          <a:xfrm>
            <a:off x="685800" y="1752600"/>
            <a:ext cx="7772400" cy="4114800"/>
          </a:xfrm>
        </p:spPr>
        <p:txBody>
          <a:bodyPr/>
          <a:lstStyle/>
          <a:p>
            <a:pPr>
              <a:buFontTx/>
              <a:buNone/>
            </a:pPr>
            <a:r>
              <a:rPr lang="en-US" dirty="0">
                <a:latin typeface="Times New Roman" charset="0"/>
              </a:rPr>
              <a:t>This presentation is the closing report for the </a:t>
            </a:r>
            <a:r>
              <a:rPr lang="en-US" dirty="0" smtClean="0">
                <a:latin typeface="Times New Roman" charset="0"/>
              </a:rPr>
              <a:t>July 2015 </a:t>
            </a:r>
            <a:r>
              <a:rPr lang="en-US" dirty="0">
                <a:latin typeface="Times New Roman" charset="0"/>
              </a:rPr>
              <a:t>IEEE </a:t>
            </a:r>
            <a:r>
              <a:rPr lang="en-US" dirty="0" smtClean="0">
                <a:latin typeface="Times New Roman" charset="0"/>
              </a:rPr>
              <a:t>802.11/15 </a:t>
            </a:r>
            <a:r>
              <a:rPr lang="en-US" dirty="0">
                <a:latin typeface="Times New Roman" charset="0"/>
              </a:rPr>
              <a:t>Regulatory Standing Committee meeting in </a:t>
            </a:r>
            <a:r>
              <a:rPr lang="en-US" dirty="0" smtClean="0">
                <a:latin typeface="Times New Roman" charset="0"/>
              </a:rPr>
              <a:t>Waikoloa.</a:t>
            </a:r>
            <a:endParaRPr lang="en-US" dirty="0">
              <a:latin typeface="Times New Roman"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11-15-0730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262942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0"/>
            <a:ext cx="6629400" cy="533400"/>
          </a:xfrm>
        </p:spPr>
        <p:txBody>
          <a:bodyPr/>
          <a:lstStyle/>
          <a:p>
            <a:r>
              <a:rPr lang="en-GB" dirty="0" smtClean="0"/>
              <a:t>Attendance by Country</a:t>
            </a:r>
            <a:endParaRPr lang="en-GB"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a:t>
            </a:fld>
            <a:endParaRPr lang="en-US"/>
          </a:p>
        </p:txBody>
      </p:sp>
      <p:sp>
        <p:nvSpPr>
          <p:cNvPr id="6" name="Date Placeholder 5"/>
          <p:cNvSpPr>
            <a:spLocks noGrp="1"/>
          </p:cNvSpPr>
          <p:nvPr>
            <p:ph type="dt" sz="half" idx="10"/>
          </p:nvPr>
        </p:nvSpPr>
        <p:spPr/>
        <p:txBody>
          <a:bodyPr/>
          <a:lstStyle/>
          <a:p>
            <a:pPr>
              <a:defRPr/>
            </a:pPr>
            <a:r>
              <a:rPr lang="en-US" smtClean="0"/>
              <a:t>July 2015</a:t>
            </a:r>
            <a:endParaRPr lang="en-US"/>
          </a:p>
        </p:txBody>
      </p:sp>
      <p:pic>
        <p:nvPicPr>
          <p:cNvPr id="7" name="Picture 6"/>
          <p:cNvPicPr>
            <a:picLocks noChangeAspect="1"/>
          </p:cNvPicPr>
          <p:nvPr/>
        </p:nvPicPr>
        <p:blipFill>
          <a:blip r:embed="rId3"/>
          <a:stretch>
            <a:fillRect/>
          </a:stretch>
        </p:blipFill>
        <p:spPr>
          <a:xfrm>
            <a:off x="1811564" y="675617"/>
            <a:ext cx="7200000" cy="5657578"/>
          </a:xfrm>
          <a:prstGeom prst="rect">
            <a:avLst/>
          </a:prstGeom>
        </p:spPr>
      </p:pic>
      <p:pic>
        <p:nvPicPr>
          <p:cNvPr id="8" name="Picture 7"/>
          <p:cNvPicPr>
            <a:picLocks noChangeAspect="1"/>
          </p:cNvPicPr>
          <p:nvPr/>
        </p:nvPicPr>
        <p:blipFill>
          <a:blip r:embed="rId4"/>
          <a:stretch>
            <a:fillRect/>
          </a:stretch>
        </p:blipFill>
        <p:spPr>
          <a:xfrm>
            <a:off x="76200" y="618067"/>
            <a:ext cx="2944136" cy="2313428"/>
          </a:xfrm>
          <a:prstGeom prst="rect">
            <a:avLst/>
          </a:prstGeom>
        </p:spPr>
      </p:pic>
    </p:spTree>
    <p:extLst>
      <p:ext uri="{BB962C8B-B14F-4D97-AF65-F5344CB8AC3E}">
        <p14:creationId xmlns:p14="http://schemas.microsoft.com/office/powerpoint/2010/main" val="4612986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a:latin typeface="Times New Roman" charset="0"/>
              </a:rPr>
              <a:t>Agenda</a:t>
            </a:r>
          </a:p>
        </p:txBody>
      </p:sp>
      <p:sp>
        <p:nvSpPr>
          <p:cNvPr id="31746" name="Content Placeholder 2"/>
          <p:cNvSpPr>
            <a:spLocks noGrp="1"/>
          </p:cNvSpPr>
          <p:nvPr>
            <p:ph idx="1"/>
          </p:nvPr>
        </p:nvSpPr>
        <p:spPr>
          <a:xfrm>
            <a:off x="685800" y="1828800"/>
            <a:ext cx="7772400" cy="4495800"/>
          </a:xfrm>
        </p:spPr>
        <p:txBody>
          <a:bodyPr/>
          <a:lstStyle/>
          <a:p>
            <a:pPr eaLnBrk="1" hangingPunct="1"/>
            <a:r>
              <a:rPr lang="en-US" altLang="en-US" dirty="0"/>
              <a:t>Review and approve the agenda</a:t>
            </a:r>
          </a:p>
          <a:p>
            <a:pPr eaLnBrk="1" hangingPunct="1"/>
            <a:r>
              <a:rPr lang="en-US" altLang="en-US" dirty="0"/>
              <a:t>Administrative items and approve the minutes from Vancouver</a:t>
            </a:r>
          </a:p>
          <a:p>
            <a:pPr eaLnBrk="1" hangingPunct="1"/>
            <a:r>
              <a:rPr lang="en-US" altLang="en-US" dirty="0"/>
              <a:t>Introduction</a:t>
            </a:r>
          </a:p>
          <a:p>
            <a:pPr eaLnBrk="1" hangingPunct="1"/>
            <a:r>
              <a:rPr lang="en-US" altLang="en-US" dirty="0"/>
              <a:t>The regulatory summaries</a:t>
            </a:r>
          </a:p>
          <a:p>
            <a:pPr eaLnBrk="1" hangingPunct="1"/>
            <a:r>
              <a:rPr lang="en-US" altLang="en-US" dirty="0" smtClean="0"/>
              <a:t>The </a:t>
            </a:r>
            <a:r>
              <a:rPr lang="en-US" altLang="en-US" dirty="0"/>
              <a:t>Regulatory SC and the 802 EC</a:t>
            </a:r>
          </a:p>
          <a:p>
            <a:pPr eaLnBrk="1" hangingPunct="1"/>
            <a:r>
              <a:rPr lang="en-US" altLang="en-US" dirty="0"/>
              <a:t>Actions </a:t>
            </a:r>
            <a:r>
              <a:rPr lang="en-US" altLang="en-US" dirty="0" smtClean="0"/>
              <a:t>required</a:t>
            </a:r>
            <a:endParaRPr lang="en-US" altLang="en-US" sz="2000" dirty="0"/>
          </a:p>
          <a:p>
            <a:pPr eaLnBrk="1" hangingPunct="1">
              <a:spcBef>
                <a:spcPct val="0"/>
              </a:spcBef>
            </a:pPr>
            <a:r>
              <a:rPr lang="en-US" altLang="en-US" dirty="0"/>
              <a:t>AOB and Adjourn</a:t>
            </a:r>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317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77C5467-0D41-8145-BB29-ACA5DBC6015E}" type="slidenum">
              <a:rPr lang="en-US"/>
              <a:pPr/>
              <a:t>60</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11-15-0730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624220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smtClean="0">
                <a:latin typeface="Times New Roman" charset="0"/>
              </a:rPr>
              <a:t>Regulatory Updates</a:t>
            </a:r>
            <a:endParaRPr lang="en-US" dirty="0">
              <a:latin typeface="Times New Roman" charset="0"/>
            </a:endParaRPr>
          </a:p>
        </p:txBody>
      </p:sp>
      <p:sp>
        <p:nvSpPr>
          <p:cNvPr id="32770" name="Content Placeholder 2"/>
          <p:cNvSpPr>
            <a:spLocks noGrp="1"/>
          </p:cNvSpPr>
          <p:nvPr>
            <p:ph idx="1"/>
          </p:nvPr>
        </p:nvSpPr>
        <p:spPr>
          <a:xfrm>
            <a:off x="685800" y="1524000"/>
            <a:ext cx="7772400" cy="4953000"/>
          </a:xfrm>
        </p:spPr>
        <p:txBody>
          <a:bodyPr/>
          <a:lstStyle/>
          <a:p>
            <a:r>
              <a:rPr lang="en-US" altLang="en-US" dirty="0" smtClean="0"/>
              <a:t>ETSI </a:t>
            </a:r>
            <a:r>
              <a:rPr lang="en-US" altLang="en-US" dirty="0"/>
              <a:t>TC BRAN June </a:t>
            </a:r>
            <a:r>
              <a:rPr lang="en-US" altLang="en-US" dirty="0" smtClean="0"/>
              <a:t>update</a:t>
            </a:r>
          </a:p>
          <a:p>
            <a:pPr lvl="1"/>
            <a:r>
              <a:rPr lang="en-US" altLang="en-US" dirty="0" smtClean="0"/>
              <a:t>Progress made towards coexistence with LAA-LTE</a:t>
            </a:r>
          </a:p>
          <a:p>
            <a:pPr lvl="1"/>
            <a:r>
              <a:rPr lang="en-US" altLang="en-US" dirty="0" smtClean="0"/>
              <a:t>October and December meetings should finalize LBT method(s) and RED compliance details</a:t>
            </a:r>
            <a:endParaRPr lang="en-US" altLang="en-US" dirty="0"/>
          </a:p>
          <a:p>
            <a:r>
              <a:rPr lang="en-US" altLang="en-US" dirty="0"/>
              <a:t>ETSI ERM TG11 June </a:t>
            </a:r>
            <a:r>
              <a:rPr lang="en-US" altLang="en-US" dirty="0" smtClean="0"/>
              <a:t>update</a:t>
            </a:r>
          </a:p>
          <a:p>
            <a:pPr lvl="1"/>
            <a:r>
              <a:rPr lang="en-US" altLang="en-US" dirty="0" smtClean="0"/>
              <a:t>RED compliance details uncertain; regulators to clarify by 8/15</a:t>
            </a:r>
          </a:p>
          <a:p>
            <a:pPr lvl="1"/>
            <a:r>
              <a:rPr lang="en-US" altLang="en-US" dirty="0" smtClean="0"/>
              <a:t>WIA proposal fails to get support; will revise and try again Sept.</a:t>
            </a:r>
            <a:endParaRPr lang="en-US" altLang="en-US" dirty="0"/>
          </a:p>
          <a:p>
            <a:r>
              <a:rPr lang="en-US" altLang="en-US" dirty="0"/>
              <a:t>Ofcom PSSR </a:t>
            </a:r>
            <a:r>
              <a:rPr lang="en-US" altLang="en-US" dirty="0" smtClean="0"/>
              <a:t>consultation</a:t>
            </a:r>
          </a:p>
          <a:p>
            <a:pPr lvl="1"/>
            <a:r>
              <a:rPr lang="en-US" altLang="en-US" dirty="0" smtClean="0"/>
              <a:t>Awaiting response to WFA request for relief at 2390 MHz</a:t>
            </a:r>
            <a:endParaRPr lang="en-US" altLang="en-US" dirty="0"/>
          </a:p>
          <a:p>
            <a:r>
              <a:rPr lang="en-US" altLang="en-US" dirty="0"/>
              <a:t>FCC 15-47 (3.5 GHz) </a:t>
            </a:r>
            <a:r>
              <a:rPr lang="en-US" altLang="en-US" dirty="0" smtClean="0"/>
              <a:t>update</a:t>
            </a:r>
          </a:p>
          <a:p>
            <a:pPr lvl="1"/>
            <a:r>
              <a:rPr lang="en-US" altLang="en-US" dirty="0" smtClean="0"/>
              <a:t>Submitted Comments Monday</a:t>
            </a:r>
            <a:endParaRPr lang="en-US" altLang="en-US" dirty="0"/>
          </a:p>
          <a:p>
            <a:r>
              <a:rPr lang="en-US" altLang="en-US" sz="2200" i="1" dirty="0" smtClean="0"/>
              <a:t>(NEW this week) </a:t>
            </a:r>
            <a:r>
              <a:rPr lang="en-US" altLang="en-US" sz="2200" dirty="0"/>
              <a:t>ECC Decisions </a:t>
            </a:r>
            <a:endParaRPr lang="en-US" altLang="en-US" sz="2200" dirty="0" smtClean="0"/>
          </a:p>
          <a:p>
            <a:pPr lvl="1"/>
            <a:r>
              <a:rPr lang="en-US" altLang="en-US" sz="1800" dirty="0" smtClean="0"/>
              <a:t>Several issues related to 802.11/15; details forthcoming</a:t>
            </a:r>
            <a:endParaRPr lang="en-US" altLang="en-US" sz="1800" dirty="0"/>
          </a:p>
          <a:p>
            <a:pPr lvl="1"/>
            <a:endParaRPr lang="en-US" altLang="en-US" sz="1800" dirty="0"/>
          </a:p>
          <a:p>
            <a:pPr eaLnBrk="1" hangingPunct="1"/>
            <a:endParaRPr lang="en-US" sz="1800" dirty="0" smtClean="0">
              <a:latin typeface="Times New Roman" charset="0"/>
            </a:endParaRPr>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327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282F1470-F9B3-5847-96D0-F2997491E7EE}" type="slidenum">
              <a:rPr lang="en-US"/>
              <a:pPr/>
              <a:t>61</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11-15-0730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41531688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a:t>
            </a:r>
            <a:endParaRPr lang="en-US" dirty="0"/>
          </a:p>
        </p:txBody>
      </p:sp>
      <p:sp>
        <p:nvSpPr>
          <p:cNvPr id="3" name="Content Placeholder 2"/>
          <p:cNvSpPr>
            <a:spLocks noGrp="1"/>
          </p:cNvSpPr>
          <p:nvPr>
            <p:ph idx="1"/>
          </p:nvPr>
        </p:nvSpPr>
        <p:spPr/>
        <p:txBody>
          <a:bodyPr/>
          <a:lstStyle/>
          <a:p>
            <a:r>
              <a:rPr lang="en-US" dirty="0" smtClean="0"/>
              <a:t>Discussed preparations for </a:t>
            </a:r>
            <a:r>
              <a:rPr lang="en-US" dirty="0"/>
              <a:t>ETSI ERM </a:t>
            </a:r>
            <a:r>
              <a:rPr lang="en-US" dirty="0" smtClean="0"/>
              <a:t>TG11 (Sept.) and ETSI </a:t>
            </a:r>
            <a:r>
              <a:rPr lang="en-US" dirty="0"/>
              <a:t>TC BRAN#84 </a:t>
            </a:r>
            <a:r>
              <a:rPr lang="en-US" dirty="0" smtClean="0"/>
              <a:t>(Oct.) meetings</a:t>
            </a:r>
          </a:p>
          <a:p>
            <a:r>
              <a:rPr lang="en-US" dirty="0" smtClean="0"/>
              <a:t>Discussed status of new proposal for DFS changes that support use of 5350-5470 MHz band</a:t>
            </a:r>
          </a:p>
          <a:p>
            <a:pPr lvl="1"/>
            <a:r>
              <a:rPr lang="en-US" dirty="0" smtClean="0"/>
              <a:t>Submitted to ETSI; should carry over to WRC19 agenda</a:t>
            </a:r>
          </a:p>
          <a:p>
            <a:pPr lvl="1"/>
            <a:r>
              <a:rPr lang="en-US" dirty="0" smtClean="0"/>
              <a:t>US will make changes and support it in WRC19</a:t>
            </a:r>
          </a:p>
          <a:p>
            <a:r>
              <a:rPr lang="en-US" dirty="0" smtClean="0"/>
              <a:t>Discussed modified path for regulatory submissions</a:t>
            </a:r>
          </a:p>
          <a:p>
            <a:pPr lvl="1"/>
            <a:r>
              <a:rPr lang="en-US" dirty="0" smtClean="0"/>
              <a:t>With 75% approval in WG, will go as IEEE 802.11 (or 802.15) submission</a:t>
            </a:r>
          </a:p>
          <a:p>
            <a:pPr lvl="1"/>
            <a:r>
              <a:rPr lang="en-US" dirty="0" smtClean="0"/>
              <a:t>EC can block, but cannot modify</a:t>
            </a:r>
            <a:endParaRPr lang="en-US"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06AD267-EA73-F249-B603-690111D87795}" type="slidenum">
              <a:rPr lang="en-US" smtClean="0"/>
              <a:pPr>
                <a:defRPr/>
              </a:pPr>
              <a:t>62</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11-15-0730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7225567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Teleconferences</a:t>
            </a:r>
          </a:p>
        </p:txBody>
      </p:sp>
      <p:sp>
        <p:nvSpPr>
          <p:cNvPr id="24579" name="Content Placeholder 2"/>
          <p:cNvSpPr>
            <a:spLocks noGrp="1"/>
          </p:cNvSpPr>
          <p:nvPr>
            <p:ph idx="1"/>
          </p:nvPr>
        </p:nvSpPr>
        <p:spPr/>
        <p:txBody>
          <a:bodyPr/>
          <a:lstStyle/>
          <a:p>
            <a:r>
              <a:rPr lang="en-US" altLang="en-US" dirty="0" smtClean="0"/>
              <a:t>Bi-weekly on Thursdays, 12:30 to 13:30 ET </a:t>
            </a:r>
          </a:p>
          <a:p>
            <a:pPr lvl="1"/>
            <a:r>
              <a:rPr lang="en-US" altLang="en-US" dirty="0" smtClean="0"/>
              <a:t>Starting on July 23</a:t>
            </a:r>
            <a:r>
              <a:rPr lang="en-US" altLang="en-US" baseline="30000" dirty="0" smtClean="0"/>
              <a:t>rd</a:t>
            </a:r>
            <a:r>
              <a:rPr lang="en-US" altLang="en-US" dirty="0" smtClean="0"/>
              <a:t> </a:t>
            </a:r>
          </a:p>
          <a:p>
            <a:pPr lvl="1"/>
            <a:r>
              <a:rPr lang="en-US" altLang="en-US" dirty="0" smtClean="0"/>
              <a:t>Through November 30</a:t>
            </a:r>
            <a:r>
              <a:rPr lang="en-US" altLang="en-US" baseline="30000" dirty="0" smtClean="0"/>
              <a:t>th</a:t>
            </a:r>
            <a:r>
              <a:rPr lang="en-US" altLang="en-US" dirty="0" smtClean="0"/>
              <a:t> </a:t>
            </a:r>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24582" name="Slide Number Placeholder 5"/>
          <p:cNvSpPr>
            <a:spLocks noGrp="1"/>
          </p:cNvSpPr>
          <p:nvPr>
            <p:ph type="sldNum" sz="quarter" idx="12"/>
          </p:nvPr>
        </p:nvSpPr>
        <p:spPr>
          <a:noFill/>
        </p:spPr>
        <p:txBody>
          <a:bodyPr/>
          <a:lstStyle/>
          <a:p>
            <a:r>
              <a:rPr lang="en-US" altLang="en-US"/>
              <a:t>Slide </a:t>
            </a:r>
            <a:fld id="{6DFFBC0B-F275-402C-82A4-FC56A255610B}" type="slidenum">
              <a:rPr lang="en-US" altLang="en-US"/>
              <a:pPr/>
              <a:t>63</a:t>
            </a:fld>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11-15-0730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9299707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a:xfrm>
            <a:off x="6562725" y="6475413"/>
            <a:ext cx="1981200" cy="184150"/>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smtClean="0"/>
              <a:t>Adrian Stephens, Intel</a:t>
            </a:r>
          </a:p>
        </p:txBody>
      </p:sp>
      <p:sp>
        <p:nvSpPr>
          <p:cNvPr id="13316"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6167B651-553B-412F-8F12-6C5EC969831C}" type="slidenum">
              <a:rPr lang="en-GB" altLang="en-US" sz="1200" b="0"/>
              <a:pPr>
                <a:spcBef>
                  <a:spcPct val="0"/>
                </a:spcBef>
                <a:buFontTx/>
                <a:buNone/>
              </a:pPr>
              <a:t>64</a:t>
            </a:fld>
            <a:endParaRPr lang="en-GB" altLang="en-US" sz="1200" b="0"/>
          </a:p>
        </p:txBody>
      </p:sp>
      <p:sp>
        <p:nvSpPr>
          <p:cNvPr id="13317" name="Rectangle 2"/>
          <p:cNvSpPr>
            <a:spLocks noGrp="1" noChangeArrowheads="1"/>
          </p:cNvSpPr>
          <p:nvPr>
            <p:ph type="title"/>
          </p:nvPr>
        </p:nvSpPr>
        <p:spPr>
          <a:noFill/>
        </p:spPr>
        <p:txBody>
          <a:bodyPr/>
          <a:lstStyle/>
          <a:p>
            <a:r>
              <a:rPr lang="en-GB" altLang="en-US" smtClean="0"/>
              <a:t>Closing Report</a:t>
            </a:r>
          </a:p>
        </p:txBody>
      </p:sp>
      <p:sp>
        <p:nvSpPr>
          <p:cNvPr id="13318"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smtClean="0"/>
              <a:t>Date:</a:t>
            </a:r>
            <a:r>
              <a:rPr lang="en-GB" altLang="en-US" sz="2000" b="0" smtClean="0"/>
              <a:t> 2015-07-17</a:t>
            </a:r>
          </a:p>
        </p:txBody>
      </p:sp>
      <p:graphicFrame>
        <p:nvGraphicFramePr>
          <p:cNvPr id="13319" name="Object 5"/>
          <p:cNvGraphicFramePr>
            <a:graphicFrameLocks noChangeAspect="1"/>
          </p:cNvGraphicFramePr>
          <p:nvPr/>
        </p:nvGraphicFramePr>
        <p:xfrm>
          <a:off x="541338" y="2281238"/>
          <a:ext cx="7629525" cy="2162175"/>
        </p:xfrm>
        <a:graphic>
          <a:graphicData uri="http://schemas.openxmlformats.org/presentationml/2006/ole">
            <mc:AlternateContent xmlns:mc="http://schemas.openxmlformats.org/markup-compatibility/2006">
              <mc:Choice xmlns:v="urn:schemas-microsoft-com:vml" Requires="v">
                <p:oleObj spid="_x0000_s9223" name="Document" r:id="rId5" imgW="8114320" imgH="2306904" progId="Word.Document.8">
                  <p:embed/>
                </p:oleObj>
              </mc:Choice>
              <mc:Fallback>
                <p:oleObj name="Document" r:id="rId5" imgW="8114320" imgH="2306904"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338" y="2281238"/>
                        <a:ext cx="7629525" cy="216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0" name="Rectangle 6"/>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11-15-0961 by Clint Chaplin, Chair (Imagicon)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9364567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xfrm>
            <a:off x="6562725" y="6475413"/>
            <a:ext cx="1981200" cy="184150"/>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smtClean="0"/>
              <a:t>Adrian Stephens, Intel</a:t>
            </a:r>
          </a:p>
        </p:txBody>
      </p:sp>
      <p:sp>
        <p:nvSpPr>
          <p:cNvPr id="14340"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575EF43A-6540-4777-A221-9F96061E5B5C}" type="slidenum">
              <a:rPr lang="en-GB" altLang="en-US" sz="1200" b="0"/>
              <a:pPr>
                <a:spcBef>
                  <a:spcPct val="0"/>
                </a:spcBef>
                <a:buFontTx/>
                <a:buNone/>
              </a:pPr>
              <a:t>65</a:t>
            </a:fld>
            <a:endParaRPr lang="en-GB" altLang="en-US" sz="1200" b="0"/>
          </a:p>
        </p:txBody>
      </p:sp>
      <p:sp>
        <p:nvSpPr>
          <p:cNvPr id="14341" name="Rectangle 2"/>
          <p:cNvSpPr>
            <a:spLocks noGrp="1" noChangeArrowheads="1"/>
          </p:cNvSpPr>
          <p:nvPr>
            <p:ph type="title"/>
          </p:nvPr>
        </p:nvSpPr>
        <p:spPr>
          <a:noFill/>
        </p:spPr>
        <p:txBody>
          <a:bodyPr/>
          <a:lstStyle/>
          <a:p>
            <a:r>
              <a:rPr lang="en-GB" altLang="en-US" smtClean="0"/>
              <a:t>Abstract</a:t>
            </a:r>
          </a:p>
        </p:txBody>
      </p:sp>
      <p:sp>
        <p:nvSpPr>
          <p:cNvPr id="14342" name="Rectangle 3"/>
          <p:cNvSpPr>
            <a:spLocks noGrp="1" noChangeArrowheads="1"/>
          </p:cNvSpPr>
          <p:nvPr>
            <p:ph type="body" idx="1"/>
          </p:nvPr>
        </p:nvSpPr>
        <p:spPr>
          <a:noFill/>
        </p:spPr>
        <p:txBody>
          <a:bodyPr/>
          <a:lstStyle/>
          <a:p>
            <a:pPr algn="ctr">
              <a:buFontTx/>
              <a:buNone/>
            </a:pPr>
            <a:r>
              <a:rPr lang="en-GB" altLang="en-US" sz="3200" smtClean="0"/>
              <a:t> Closing report for WNG SC for July 2015, Waikoloa, Hawaii, Hawaii,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11-15-0961 by Clint Chaplin, Chair (Imagicon)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0105529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562725" y="6475413"/>
            <a:ext cx="1981200" cy="184150"/>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smtClean="0"/>
              <a:t>Adrian Stephens, Intel</a:t>
            </a:r>
          </a:p>
        </p:txBody>
      </p:sp>
      <p:sp>
        <p:nvSpPr>
          <p:cNvPr id="15364"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CF32AE29-5D82-4037-8B24-52625260D926}" type="slidenum">
              <a:rPr lang="en-GB" altLang="en-US" sz="1200" b="0"/>
              <a:pPr>
                <a:spcBef>
                  <a:spcPct val="0"/>
                </a:spcBef>
                <a:buFontTx/>
                <a:buNone/>
              </a:pPr>
              <a:t>66</a:t>
            </a:fld>
            <a:endParaRPr lang="en-GB" altLang="en-US" sz="1200" b="0"/>
          </a:p>
        </p:txBody>
      </p:sp>
      <p:sp>
        <p:nvSpPr>
          <p:cNvPr id="15365" name="Rectangle 2"/>
          <p:cNvSpPr>
            <a:spLocks noGrp="1" noChangeArrowheads="1"/>
          </p:cNvSpPr>
          <p:nvPr>
            <p:ph type="body" idx="1"/>
          </p:nvPr>
        </p:nvSpPr>
        <p:spPr>
          <a:xfrm>
            <a:off x="468313" y="836613"/>
            <a:ext cx="8153400" cy="5495925"/>
          </a:xfrm>
        </p:spPr>
        <p:txBody>
          <a:bodyPr>
            <a:normAutofit/>
          </a:bodyPr>
          <a:lstStyle/>
          <a:p>
            <a:pPr marL="457200" indent="-457200" eaLnBrk="1" hangingPunct="1">
              <a:lnSpc>
                <a:spcPct val="90000"/>
              </a:lnSpc>
            </a:pPr>
            <a:r>
              <a:rPr lang="en-US" altLang="en-US" smtClean="0"/>
              <a:t>Presentations at July 2015 meeting</a:t>
            </a:r>
          </a:p>
          <a:p>
            <a:pPr lvl="1" eaLnBrk="1" hangingPunct="1"/>
            <a:r>
              <a:rPr lang="en-US" altLang="en-US" smtClean="0"/>
              <a:t>Traffic steering between 802.11 and LTE on Self-Organizing Networks use case from SEMAFOUR (11-15-0847-01-0wng-SEMAFOUR_LTE_WiFi_Network_Access_Selection.pdf) – Thomas Kuerner</a:t>
            </a:r>
          </a:p>
          <a:p>
            <a:pPr lvl="1" eaLnBrk="1" hangingPunct="1"/>
            <a:r>
              <a:rPr lang="en-US" altLang="en-US" smtClean="0"/>
              <a:t>Integrated Long Range Low Power Operation for IoT (11-15-0775-01-0wng-integrated-long-range-low-power-operation.pptx) – Tim Godfrey</a:t>
            </a:r>
          </a:p>
          <a:p>
            <a:pPr lvl="1" eaLnBrk="1" hangingPunct="1"/>
            <a:r>
              <a:rPr lang="en-US" altLang="en-US" smtClean="0"/>
              <a:t>Regulatory frame work for the expansion of 802.11ac to 6-10GHz (11-15-0776-02-0wng-regulatory-framework-for-expansion-of-802-11ac-to-6-10ghz.pptx) – Friedbert Berens</a:t>
            </a:r>
          </a:p>
          <a:p>
            <a:pPr marL="457200" indent="-457200">
              <a:lnSpc>
                <a:spcPct val="90000"/>
              </a:lnSpc>
            </a:pPr>
            <a:r>
              <a:rPr lang="en-GB" altLang="en-US" smtClean="0"/>
              <a:t>Minutes</a:t>
            </a:r>
          </a:p>
          <a:p>
            <a:pPr lvl="1">
              <a:lnSpc>
                <a:spcPct val="90000"/>
              </a:lnSpc>
            </a:pPr>
            <a:r>
              <a:rPr lang="en-GB" altLang="en-US" smtClean="0"/>
              <a:t>11-15-0912-00-0wng-july-2015-wng-meeting-minutes-waikoloa.doc</a:t>
            </a:r>
          </a:p>
          <a:p>
            <a:pPr marL="457200" indent="-457200">
              <a:lnSpc>
                <a:spcPct val="90000"/>
              </a:lnSpc>
            </a:pPr>
            <a:r>
              <a:rPr lang="en-GB" altLang="ko-KR" smtClean="0">
                <a:ea typeface="Gulim" pitchFamily="34" charset="-127"/>
              </a:rPr>
              <a:t>Plans for September 2015</a:t>
            </a:r>
          </a:p>
          <a:p>
            <a:pPr lvl="1">
              <a:lnSpc>
                <a:spcPct val="90000"/>
              </a:lnSpc>
            </a:pPr>
            <a:r>
              <a:rPr lang="en-US" altLang="en-US" smtClean="0"/>
              <a:t>1 2 hour session</a:t>
            </a:r>
            <a:endParaRPr lang="en-GB" alt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11-15-0961 by Clint Chaplin, Chair (Imagicon)</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6899284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GB" smtClean="0"/>
              <a:t>Adrian Stephens, Intel</a:t>
            </a:r>
          </a:p>
        </p:txBody>
      </p:sp>
      <p:sp>
        <p:nvSpPr>
          <p:cNvPr id="1029" name="Slide Number Placeholder 5"/>
          <p:cNvSpPr>
            <a:spLocks noGrp="1"/>
          </p:cNvSpPr>
          <p:nvPr>
            <p:ph type="sldNum" sz="quarter" idx="12"/>
          </p:nvPr>
        </p:nvSpPr>
        <p:spPr>
          <a:noFill/>
        </p:spPr>
        <p:txBody>
          <a:bodyPr/>
          <a:lstStyle/>
          <a:p>
            <a:r>
              <a:rPr lang="en-GB" smtClean="0"/>
              <a:t>Slide </a:t>
            </a:r>
            <a:fld id="{5C54AB6B-C76C-43C0-8CF9-4AA7315BEFF1}" type="slidenum">
              <a:rPr lang="en-GB" smtClean="0"/>
              <a:pPr/>
              <a:t>67</a:t>
            </a:fld>
            <a:endParaRPr lang="en-GB" smtClean="0"/>
          </a:p>
        </p:txBody>
      </p:sp>
      <p:sp>
        <p:nvSpPr>
          <p:cNvPr id="1030" name="Rectangle 2"/>
          <p:cNvSpPr>
            <a:spLocks noGrp="1" noChangeArrowheads="1"/>
          </p:cNvSpPr>
          <p:nvPr>
            <p:ph type="title"/>
          </p:nvPr>
        </p:nvSpPr>
        <p:spPr>
          <a:noFill/>
        </p:spPr>
        <p:txBody>
          <a:bodyPr/>
          <a:lstStyle/>
          <a:p>
            <a:r>
              <a:rPr lang="en-GB" dirty="0" smtClean="0"/>
              <a:t>IEEE 802 JTC1 SC closing report</a:t>
            </a:r>
            <a:br>
              <a:rPr lang="en-GB" dirty="0" smtClean="0"/>
            </a:br>
            <a:r>
              <a:rPr lang="en-GB" dirty="0" smtClean="0"/>
              <a:t>(July 2015)</a:t>
            </a:r>
          </a:p>
        </p:txBody>
      </p:sp>
      <p:sp>
        <p:nvSpPr>
          <p:cNvPr id="1031" name="Rectangle 4"/>
          <p:cNvSpPr>
            <a:spLocks noGrp="1" noChangeArrowheads="1"/>
          </p:cNvSpPr>
          <p:nvPr>
            <p:ph type="body" idx="1"/>
          </p:nvPr>
        </p:nvSpPr>
        <p:spPr>
          <a:xfrm>
            <a:off x="685800" y="1700808"/>
            <a:ext cx="7772400" cy="381000"/>
          </a:xfrm>
          <a:noFill/>
        </p:spPr>
        <p:txBody>
          <a:bodyPr/>
          <a:lstStyle/>
          <a:p>
            <a:pPr algn="ctr">
              <a:buFontTx/>
              <a:buNone/>
            </a:pPr>
            <a:r>
              <a:rPr lang="en-GB" sz="2000" dirty="0" smtClean="0"/>
              <a:t>Date:</a:t>
            </a:r>
            <a:r>
              <a:rPr lang="en-GB" sz="2000" b="0" dirty="0" smtClean="0"/>
              <a:t> 2015-7-17</a:t>
            </a:r>
          </a:p>
        </p:txBody>
      </p:sp>
      <p:graphicFrame>
        <p:nvGraphicFramePr>
          <p:cNvPr id="1026" name="Object 5"/>
          <p:cNvGraphicFramePr>
            <a:graphicFrameLocks noChangeAspect="1"/>
          </p:cNvGraphicFramePr>
          <p:nvPr>
            <p:extLst>
              <p:ext uri="{D42A27DB-BD31-4B8C-83A1-F6EECF244321}">
                <p14:modId xmlns:p14="http://schemas.microsoft.com/office/powerpoint/2010/main" val="3840907556"/>
              </p:ext>
            </p:extLst>
          </p:nvPr>
        </p:nvGraphicFramePr>
        <p:xfrm>
          <a:off x="663575" y="2860675"/>
          <a:ext cx="8185150" cy="2301875"/>
        </p:xfrm>
        <a:graphic>
          <a:graphicData uri="http://schemas.openxmlformats.org/presentationml/2006/ole">
            <mc:AlternateContent xmlns:mc="http://schemas.openxmlformats.org/markup-compatibility/2006">
              <mc:Choice xmlns:v="urn:schemas-microsoft-com:vml" Requires="v">
                <p:oleObj spid="_x0000_s10247" name="Document" r:id="rId5" imgW="8152815" imgH="2296922" progId="Word.Document.8">
                  <p:embed/>
                </p:oleObj>
              </mc:Choice>
              <mc:Fallback>
                <p:oleObj name="Document" r:id="rId5" imgW="8152815" imgH="2296922" progId="Word.Document.8">
                  <p:embed/>
                  <p:pic>
                    <p:nvPicPr>
                      <p:cNvPr id="0" name=""/>
                      <p:cNvPicPr>
                        <a:picLocks noChangeAspect="1" noChangeArrowheads="1"/>
                      </p:cNvPicPr>
                      <p:nvPr/>
                    </p:nvPicPr>
                    <p:blipFill>
                      <a:blip r:embed="rId6"/>
                      <a:srcRect/>
                      <a:stretch>
                        <a:fillRect/>
                      </a:stretch>
                    </p:blipFill>
                    <p:spPr bwMode="auto">
                      <a:xfrm>
                        <a:off x="663575" y="2860675"/>
                        <a:ext cx="8185150" cy="2301875"/>
                      </a:xfrm>
                      <a:prstGeom prst="rect">
                        <a:avLst/>
                      </a:prstGeom>
                      <a:noFill/>
                      <a:extLst/>
                    </p:spPr>
                  </p:pic>
                </p:oleObj>
              </mc:Fallback>
            </mc:AlternateContent>
          </a:graphicData>
        </a:graphic>
      </p:graphicFrame>
      <p:sp>
        <p:nvSpPr>
          <p:cNvPr id="1032" name="Rectangle 6"/>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11-15-0960 by Andrew Myles, Cisco</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1693458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GB" smtClean="0"/>
              <a:t>Adrian Stephens, Intel</a:t>
            </a:r>
          </a:p>
        </p:txBody>
      </p:sp>
      <p:sp>
        <p:nvSpPr>
          <p:cNvPr id="4100" name="Slide Number Placeholder 5"/>
          <p:cNvSpPr>
            <a:spLocks noGrp="1"/>
          </p:cNvSpPr>
          <p:nvPr>
            <p:ph type="sldNum" sz="quarter" idx="12"/>
          </p:nvPr>
        </p:nvSpPr>
        <p:spPr>
          <a:noFill/>
        </p:spPr>
        <p:txBody>
          <a:bodyPr/>
          <a:lstStyle/>
          <a:p>
            <a:r>
              <a:rPr lang="en-GB" smtClean="0"/>
              <a:t>Slide </a:t>
            </a:r>
            <a:fld id="{827FA444-4315-4B21-90DB-70CB797C55B7}" type="slidenum">
              <a:rPr lang="en-GB" smtClean="0"/>
              <a:pPr/>
              <a:t>68</a:t>
            </a:fld>
            <a:endParaRPr lang="en-GB" smtClean="0"/>
          </a:p>
        </p:txBody>
      </p:sp>
      <p:sp>
        <p:nvSpPr>
          <p:cNvPr id="4101" name="Rectangle 2"/>
          <p:cNvSpPr>
            <a:spLocks noGrp="1" noChangeArrowheads="1"/>
          </p:cNvSpPr>
          <p:nvPr>
            <p:ph type="title"/>
          </p:nvPr>
        </p:nvSpPr>
        <p:spPr>
          <a:noFill/>
        </p:spPr>
        <p:txBody>
          <a:bodyPr/>
          <a:lstStyle/>
          <a:p>
            <a:r>
              <a:rPr lang="en-GB" smtClean="0"/>
              <a:t>Abstract</a:t>
            </a:r>
          </a:p>
        </p:txBody>
      </p:sp>
      <p:sp>
        <p:nvSpPr>
          <p:cNvPr id="4102" name="Rectangle 3"/>
          <p:cNvSpPr>
            <a:spLocks noGrp="1" noChangeArrowheads="1"/>
          </p:cNvSpPr>
          <p:nvPr>
            <p:ph type="body" idx="1"/>
          </p:nvPr>
        </p:nvSpPr>
        <p:spPr>
          <a:noFill/>
        </p:spPr>
        <p:txBody>
          <a:bodyPr/>
          <a:lstStyle/>
          <a:p>
            <a:pPr algn="ctr">
              <a:buFontTx/>
              <a:buNone/>
            </a:pPr>
            <a:r>
              <a:rPr lang="en-GB" sz="3200" dirty="0" smtClean="0"/>
              <a:t> Closing report for IEEE 802 JTC1 SC</a:t>
            </a:r>
            <a:br>
              <a:rPr lang="en-GB" sz="3200" dirty="0" smtClean="0"/>
            </a:br>
            <a:r>
              <a:rPr lang="en-GB" sz="3200" dirty="0" smtClean="0"/>
              <a:t>for July 2015 in Hawaii</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 of 11-15-0960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9002653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7992888" cy="1066800"/>
          </a:xfrm>
        </p:spPr>
        <p:txBody>
          <a:bodyPr/>
          <a:lstStyle/>
          <a:p>
            <a:r>
              <a:rPr lang="en-AU" dirty="0" smtClean="0"/>
              <a:t>The SC did not have a great deal of work this week and only one session was required</a:t>
            </a:r>
            <a:endParaRPr lang="en-AU" dirty="0"/>
          </a:p>
        </p:txBody>
      </p:sp>
      <p:sp>
        <p:nvSpPr>
          <p:cNvPr id="3" name="Content Placeholder 2"/>
          <p:cNvSpPr>
            <a:spLocks noGrp="1"/>
          </p:cNvSpPr>
          <p:nvPr>
            <p:ph idx="1"/>
          </p:nvPr>
        </p:nvSpPr>
        <p:spPr/>
        <p:txBody>
          <a:bodyPr/>
          <a:lstStyle/>
          <a:p>
            <a:r>
              <a:rPr lang="en-AU" dirty="0" smtClean="0"/>
              <a:t>Reviewed status of PSDO pipeline</a:t>
            </a:r>
          </a:p>
          <a:p>
            <a:pPr lvl="1"/>
            <a:r>
              <a:rPr lang="en-AU" dirty="0" smtClean="0"/>
              <a:t>802.3.1, 802.11ac and 802.11af passed FDIS</a:t>
            </a:r>
          </a:p>
          <a:p>
            <a:pPr lvl="1"/>
            <a:r>
              <a:rPr lang="en-AU" dirty="0" smtClean="0"/>
              <a:t>Comments are required on 802.11ac and 802.11af</a:t>
            </a:r>
          </a:p>
          <a:p>
            <a:r>
              <a:rPr lang="en-AU" dirty="0" smtClean="0"/>
              <a:t>Recommended a Vice Chair</a:t>
            </a:r>
          </a:p>
          <a:p>
            <a:pPr lvl="1"/>
            <a:r>
              <a:rPr lang="en-AU" dirty="0" smtClean="0"/>
              <a:t>The candidate (Peter Yee) will hopefully be appointed by the EC</a:t>
            </a:r>
          </a:p>
          <a:p>
            <a:r>
              <a:rPr lang="en-AU" dirty="0" smtClean="0"/>
              <a:t>Heard report from SC6 </a:t>
            </a:r>
            <a:r>
              <a:rPr lang="en-AU" dirty="0"/>
              <a:t>meeting </a:t>
            </a:r>
            <a:r>
              <a:rPr lang="en-AU" dirty="0" smtClean="0"/>
              <a:t>in </a:t>
            </a:r>
            <a:r>
              <a:rPr lang="en-AU" dirty="0"/>
              <a:t>Belgium in </a:t>
            </a:r>
            <a:r>
              <a:rPr lang="en-AU" dirty="0" smtClean="0"/>
              <a:t>May</a:t>
            </a:r>
          </a:p>
          <a:p>
            <a:pPr lvl="1"/>
            <a:r>
              <a:rPr lang="en-AU" dirty="0" smtClean="0"/>
              <a:t>Thank you to Adrian Stephens and Jodi </a:t>
            </a:r>
            <a:r>
              <a:rPr lang="en-AU" dirty="0" err="1" smtClean="0"/>
              <a:t>Haasz</a:t>
            </a:r>
            <a:r>
              <a:rPr lang="en-AU" dirty="0" smtClean="0"/>
              <a:t> for attending on behalf of IEEE 802 and IEEE-SA</a:t>
            </a:r>
          </a:p>
          <a:p>
            <a:pPr lvl="1"/>
            <a:r>
              <a:rPr lang="en-AU" dirty="0" smtClean="0"/>
              <a:t>Not much happened of interest to IEEE 802</a:t>
            </a:r>
          </a:p>
          <a:p>
            <a:pPr lvl="1"/>
            <a:r>
              <a:rPr lang="en-AU" dirty="0" smtClean="0"/>
              <a:t>Next meeting in Xi’an, China in February 2016 – we will need a volunteer to attend on behalf of IEEE 802</a:t>
            </a:r>
            <a:endParaRPr lang="en-AU" dirty="0"/>
          </a:p>
        </p:txBody>
      </p:sp>
      <p:sp>
        <p:nvSpPr>
          <p:cNvPr id="5" name="Footer Placeholder 4"/>
          <p:cNvSpPr>
            <a:spLocks noGrp="1"/>
          </p:cNvSpPr>
          <p:nvPr>
            <p:ph type="ftr" sz="quarter" idx="11"/>
          </p:nvPr>
        </p:nvSpPr>
        <p:spPr/>
        <p:txBody>
          <a:bodyPr/>
          <a:lstStyle/>
          <a:p>
            <a:pPr>
              <a:defRPr/>
            </a:pPr>
            <a:r>
              <a:rPr lang="en-GB" smtClean="0"/>
              <a:t>Adrian Stephens, Intel</a:t>
            </a:r>
            <a:endParaRPr lang="en-GB"/>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69</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 of 11-15-0960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dirty="0" smtClean="0"/>
              <a:t>July 2015</a:t>
            </a:r>
            <a:endParaRPr lang="en-US" dirty="0"/>
          </a:p>
        </p:txBody>
      </p:sp>
    </p:spTree>
    <p:extLst>
      <p:ext uri="{BB962C8B-B14F-4D97-AF65-F5344CB8AC3E}">
        <p14:creationId xmlns:p14="http://schemas.microsoft.com/office/powerpoint/2010/main" val="676047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 of Groups</a:t>
            </a:r>
            <a:endParaRPr lang="en-US"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277340738"/>
              </p:ext>
            </p:extLst>
          </p:nvPr>
        </p:nvGraphicFramePr>
        <p:xfrm>
          <a:off x="1600200" y="2133600"/>
          <a:ext cx="6096000" cy="30175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GB" sz="2800" dirty="0" smtClean="0"/>
                        <a:t>Type of Group</a:t>
                      </a:r>
                      <a:endParaRPr lang="en-GB" sz="2800" dirty="0"/>
                    </a:p>
                  </a:txBody>
                  <a:tcPr/>
                </a:tc>
                <a:tc>
                  <a:txBody>
                    <a:bodyPr/>
                    <a:lstStyle/>
                    <a:p>
                      <a:pPr algn="ctr"/>
                      <a:r>
                        <a:rPr lang="en-GB" sz="2800" dirty="0" smtClean="0"/>
                        <a:t>Description</a:t>
                      </a:r>
                      <a:endParaRPr lang="en-GB" sz="2800" dirty="0"/>
                    </a:p>
                  </a:txBody>
                  <a:tcPr/>
                </a:tc>
              </a:tr>
              <a:tr h="370840">
                <a:tc>
                  <a:txBody>
                    <a:bodyPr/>
                    <a:lstStyle/>
                    <a:p>
                      <a:pPr algn="ctr"/>
                      <a:r>
                        <a:rPr lang="en-GB" sz="2800" dirty="0" smtClean="0"/>
                        <a:t>WG</a:t>
                      </a:r>
                      <a:endParaRPr lang="en-GB" sz="2800" dirty="0"/>
                    </a:p>
                  </a:txBody>
                  <a:tcPr/>
                </a:tc>
                <a:tc>
                  <a:txBody>
                    <a:bodyPr/>
                    <a:lstStyle/>
                    <a:p>
                      <a:pPr algn="ctr"/>
                      <a:r>
                        <a:rPr lang="en-GB" sz="2800" dirty="0" smtClean="0"/>
                        <a:t>Working Group</a:t>
                      </a:r>
                      <a:endParaRPr lang="en-GB" sz="2800" dirty="0"/>
                    </a:p>
                  </a:txBody>
                  <a:tcPr/>
                </a:tc>
              </a:tr>
              <a:tr h="370840">
                <a:tc>
                  <a:txBody>
                    <a:bodyPr/>
                    <a:lstStyle/>
                    <a:p>
                      <a:pPr algn="ctr"/>
                      <a:r>
                        <a:rPr lang="en-GB" sz="2800" dirty="0" smtClean="0"/>
                        <a:t>SC</a:t>
                      </a:r>
                      <a:endParaRPr lang="en-GB" sz="2800" dirty="0"/>
                    </a:p>
                  </a:txBody>
                  <a:tcPr/>
                </a:tc>
                <a:tc>
                  <a:txBody>
                    <a:bodyPr/>
                    <a:lstStyle/>
                    <a:p>
                      <a:pPr algn="ctr"/>
                      <a:r>
                        <a:rPr lang="en-GB" sz="2800" dirty="0" smtClean="0"/>
                        <a:t>Standing Committee</a:t>
                      </a:r>
                    </a:p>
                  </a:txBody>
                  <a:tcPr/>
                </a:tc>
              </a:tr>
              <a:tr h="370840">
                <a:tc>
                  <a:txBody>
                    <a:bodyPr/>
                    <a:lstStyle/>
                    <a:p>
                      <a:pPr algn="ctr"/>
                      <a:r>
                        <a:rPr lang="en-GB" sz="2800" dirty="0" smtClean="0"/>
                        <a:t>TG</a:t>
                      </a:r>
                      <a:endParaRPr lang="en-GB" sz="2800" dirty="0"/>
                    </a:p>
                  </a:txBody>
                  <a:tcPr/>
                </a:tc>
                <a:tc>
                  <a:txBody>
                    <a:bodyPr/>
                    <a:lstStyle/>
                    <a:p>
                      <a:pPr algn="ctr"/>
                      <a:r>
                        <a:rPr lang="en-GB" sz="2800" dirty="0" smtClean="0"/>
                        <a:t>Task Group</a:t>
                      </a:r>
                      <a:endParaRPr lang="en-GB" sz="2800" dirty="0"/>
                    </a:p>
                  </a:txBody>
                  <a:tcPr/>
                </a:tc>
              </a:tr>
              <a:tr h="370840">
                <a:tc>
                  <a:txBody>
                    <a:bodyPr/>
                    <a:lstStyle/>
                    <a:p>
                      <a:pPr algn="ctr"/>
                      <a:r>
                        <a:rPr lang="en-GB" sz="2800" dirty="0" smtClean="0"/>
                        <a:t>SG</a:t>
                      </a:r>
                      <a:endParaRPr lang="en-GB" sz="2800" dirty="0"/>
                    </a:p>
                  </a:txBody>
                  <a:tcPr/>
                </a:tc>
                <a:tc>
                  <a:txBody>
                    <a:bodyPr/>
                    <a:lstStyle/>
                    <a:p>
                      <a:pPr algn="ctr"/>
                      <a:r>
                        <a:rPr lang="en-GB" sz="2800" dirty="0" smtClean="0"/>
                        <a:t>Study Group</a:t>
                      </a:r>
                    </a:p>
                  </a:txBody>
                  <a:tcPr/>
                </a:tc>
              </a:tr>
            </a:tbl>
          </a:graphicData>
        </a:graphic>
      </p:graphicFrame>
      <p:sp>
        <p:nvSpPr>
          <p:cNvPr id="7" name="Slide Number Placeholder 6"/>
          <p:cNvSpPr>
            <a:spLocks noGrp="1"/>
          </p:cNvSpPr>
          <p:nvPr>
            <p:ph type="sldNum" sz="quarter" idx="12"/>
          </p:nvPr>
        </p:nvSpPr>
        <p:spPr/>
        <p:txBody>
          <a:bodyPr/>
          <a:lstStyle/>
          <a:p>
            <a:pPr>
              <a:defRPr/>
            </a:pPr>
            <a:r>
              <a:rPr lang="en-US" smtClean="0"/>
              <a:t>Slide </a:t>
            </a:r>
            <a:fld id="{871AA584-A631-41C6-AA28-A674FF16BF74}" type="slidenum">
              <a:rPr lang="en-US" smtClean="0"/>
              <a:pPr>
                <a:defRPr/>
              </a:pPr>
              <a:t>7</a:t>
            </a:fld>
            <a:endParaRPr lang="en-US"/>
          </a:p>
        </p:txBody>
      </p:sp>
      <p:sp>
        <p:nvSpPr>
          <p:cNvPr id="6" name="Date Placeholder 5"/>
          <p:cNvSpPr>
            <a:spLocks noGrp="1"/>
          </p:cNvSpPr>
          <p:nvPr>
            <p:ph type="dt" sz="half" idx="10"/>
          </p:nvPr>
        </p:nvSpPr>
        <p:spPr/>
        <p:txBody>
          <a:bodyPr/>
          <a:lstStyle/>
          <a:p>
            <a:pPr>
              <a:defRPr/>
            </a:pPr>
            <a:r>
              <a:rPr lang="en-US" smtClean="0"/>
              <a:t>July 2015</a:t>
            </a:r>
            <a:endParaRPr lang="en-US" dirty="0"/>
          </a:p>
        </p:txBody>
      </p:sp>
    </p:spTree>
    <p:extLst>
      <p:ext uri="{BB962C8B-B14F-4D97-AF65-F5344CB8AC3E}">
        <p14:creationId xmlns:p14="http://schemas.microsoft.com/office/powerpoint/2010/main" val="4542766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r>
              <a:rPr lang="en-AU" dirty="0" smtClean="0"/>
              <a:t>IEEE 802 has pushed 13 standards completely through the PSDO ratification process …</a:t>
            </a:r>
            <a:endParaRPr lang="en-AU" dirty="0"/>
          </a:p>
        </p:txBody>
      </p:sp>
      <p:sp>
        <p:nvSpPr>
          <p:cNvPr id="7" name="Footer Placeholder 4"/>
          <p:cNvSpPr>
            <a:spLocks noGrp="1"/>
          </p:cNvSpPr>
          <p:nvPr>
            <p:ph type="ftr" sz="quarter" idx="11"/>
          </p:nvPr>
        </p:nvSpPr>
        <p:spPr>
          <a:xfrm>
            <a:off x="7133282" y="6475413"/>
            <a:ext cx="1410643" cy="184666"/>
          </a:xfrm>
        </p:spPr>
        <p:txBody>
          <a:bodyPr/>
          <a:lstStyle/>
          <a:p>
            <a:pPr>
              <a:defRPr/>
            </a:pPr>
            <a:r>
              <a:rPr lang="en-GB" dirty="0" smtClean="0"/>
              <a:t>Adrian Stephens, Intel</a:t>
            </a:r>
            <a:endParaRPr lang="en-GB" dirty="0"/>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238366182"/>
              </p:ext>
            </p:extLst>
          </p:nvPr>
        </p:nvGraphicFramePr>
        <p:xfrm>
          <a:off x="1275708" y="1844824"/>
          <a:ext cx="6392636" cy="4602480"/>
        </p:xfrm>
        <a:graphic>
          <a:graphicData uri="http://schemas.openxmlformats.org/drawingml/2006/table">
            <a:tbl>
              <a:tblPr firstRow="1" bandRow="1">
                <a:tableStyleId>{21E4AEA4-8DFA-4A89-87EB-49C32662AFE0}</a:tableStyleId>
              </a:tblPr>
              <a:tblGrid>
                <a:gridCol w="1499508"/>
                <a:gridCol w="2446564"/>
                <a:gridCol w="2446564"/>
              </a:tblGrid>
              <a:tr h="536779">
                <a:tc>
                  <a:txBody>
                    <a:bodyPr/>
                    <a:lstStyle/>
                    <a:p>
                      <a:r>
                        <a:rPr lang="en-AU" sz="1600" dirty="0" smtClean="0">
                          <a:latin typeface="Arial" panose="020B0604020202020204" pitchFamily="34" charset="0"/>
                          <a:cs typeface="Arial" panose="020B0604020202020204" pitchFamily="34" charset="0"/>
                        </a:rPr>
                        <a:t>IEEE 802</a:t>
                      </a:r>
                      <a:br>
                        <a:rPr lang="en-AU" sz="1600" dirty="0" smtClean="0">
                          <a:latin typeface="Arial" panose="020B0604020202020204" pitchFamily="34" charset="0"/>
                          <a:cs typeface="Arial" panose="020B0604020202020204" pitchFamily="34" charset="0"/>
                        </a:rPr>
                      </a:br>
                      <a:r>
                        <a:rPr lang="en-AU" sz="1600" dirty="0" smtClean="0">
                          <a:latin typeface="Arial" panose="020B0604020202020204" pitchFamily="34" charset="0"/>
                          <a:cs typeface="Arial" panose="020B0604020202020204" pitchFamily="34" charset="0"/>
                        </a:rPr>
                        <a:t>standard</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dirty="0" smtClean="0">
                          <a:latin typeface="Arial" panose="020B0604020202020204" pitchFamily="34" charset="0"/>
                          <a:cs typeface="Arial" panose="020B0604020202020204" pitchFamily="34" charset="0"/>
                        </a:rPr>
                        <a:t>60 day</a:t>
                      </a:r>
                      <a:br>
                        <a:rPr lang="en-AU" sz="1600" dirty="0" smtClean="0">
                          <a:latin typeface="Arial" panose="020B0604020202020204" pitchFamily="34" charset="0"/>
                          <a:cs typeface="Arial" panose="020B0604020202020204" pitchFamily="34" charset="0"/>
                        </a:rPr>
                      </a:br>
                      <a:r>
                        <a:rPr lang="en-AU" sz="1600" dirty="0" smtClean="0">
                          <a:latin typeface="Arial" panose="020B0604020202020204" pitchFamily="34" charset="0"/>
                          <a:cs typeface="Arial" panose="020B0604020202020204" pitchFamily="34" charset="0"/>
                        </a:rPr>
                        <a:t>pre-ballot</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dirty="0" smtClean="0">
                          <a:latin typeface="Arial" panose="020B0604020202020204" pitchFamily="34" charset="0"/>
                          <a:cs typeface="Arial" panose="020B0604020202020204" pitchFamily="34" charset="0"/>
                        </a:rPr>
                        <a:t>5 month</a:t>
                      </a:r>
                      <a:br>
                        <a:rPr lang="en-AU" sz="1600" dirty="0" smtClean="0">
                          <a:latin typeface="Arial" panose="020B0604020202020204" pitchFamily="34" charset="0"/>
                          <a:cs typeface="Arial" panose="020B0604020202020204" pitchFamily="34" charset="0"/>
                        </a:rPr>
                      </a:br>
                      <a:r>
                        <a:rPr lang="en-AU" sz="1600" dirty="0" smtClean="0">
                          <a:latin typeface="Arial" panose="020B0604020202020204" pitchFamily="34" charset="0"/>
                          <a:cs typeface="Arial" panose="020B0604020202020204" pitchFamily="34" charset="0"/>
                        </a:rPr>
                        <a:t>FDIS ballot</a:t>
                      </a:r>
                      <a:endParaRPr lang="en-AU" sz="1600" dirty="0">
                        <a:latin typeface="Arial" panose="020B0604020202020204" pitchFamily="34" charset="0"/>
                        <a:cs typeface="Arial" panose="020B0604020202020204" pitchFamily="34" charset="0"/>
                      </a:endParaRPr>
                    </a:p>
                  </a:txBody>
                  <a:tcPr marL="115147" marR="115147"/>
                </a:tc>
              </a:tr>
              <a:tr h="333310">
                <a:tc>
                  <a:txBody>
                    <a:bodyPr/>
                    <a:lstStyle/>
                    <a:p>
                      <a:r>
                        <a:rPr lang="en-AU" sz="1600" dirty="0" smtClean="0">
                          <a:latin typeface="Arial" panose="020B0604020202020204" pitchFamily="34" charset="0"/>
                          <a:cs typeface="Arial" panose="020B0604020202020204" pitchFamily="34" charset="0"/>
                        </a:rPr>
                        <a:t>802.11</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2012</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2012</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r>
              <a:tr h="333310">
                <a:tc>
                  <a:txBody>
                    <a:bodyPr/>
                    <a:lstStyle/>
                    <a:p>
                      <a:r>
                        <a:rPr lang="en-AU" sz="1600" dirty="0" smtClean="0">
                          <a:latin typeface="Arial" panose="020B0604020202020204" pitchFamily="34" charset="0"/>
                          <a:cs typeface="Arial" panose="020B0604020202020204" pitchFamily="34" charset="0"/>
                        </a:rPr>
                        <a:t>802.1X</a:t>
                      </a: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2013</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21 Oct 2013</a:t>
                      </a:r>
                    </a:p>
                  </a:txBody>
                  <a:tcPr marL="115147" marR="115147"/>
                </a:tc>
              </a:tr>
              <a:tr h="333310">
                <a:tc>
                  <a:txBody>
                    <a:bodyPr/>
                    <a:lstStyle/>
                    <a:p>
                      <a:r>
                        <a:rPr lang="en-AU" sz="1600" dirty="0" smtClean="0">
                          <a:latin typeface="Arial" panose="020B0604020202020204" pitchFamily="34" charset="0"/>
                          <a:cs typeface="Arial" panose="020B0604020202020204" pitchFamily="34" charset="0"/>
                        </a:rPr>
                        <a:t>802.1AE</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baseline="0" dirty="0" smtClean="0">
                          <a:solidFill>
                            <a:srgbClr val="00B050"/>
                          </a:solidFill>
                          <a:latin typeface="Arial" panose="020B0604020202020204" pitchFamily="34" charset="0"/>
                          <a:cs typeface="Arial" panose="020B0604020202020204" pitchFamily="34" charset="0"/>
                        </a:rPr>
                        <a:t>2013</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21 Oct 2013</a:t>
                      </a:r>
                    </a:p>
                  </a:txBody>
                  <a:tcPr marL="115147" marR="115147"/>
                </a:tc>
              </a:tr>
              <a:tr h="333310">
                <a:tc>
                  <a:txBody>
                    <a:bodyPr/>
                    <a:lstStyle/>
                    <a:p>
                      <a:r>
                        <a:rPr lang="en-AU" sz="1600" dirty="0" smtClean="0">
                          <a:latin typeface="Arial" panose="020B0604020202020204" pitchFamily="34" charset="0"/>
                          <a:cs typeface="Arial" panose="020B0604020202020204" pitchFamily="34" charset="0"/>
                        </a:rPr>
                        <a:t>802.1AB</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May 2013</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18 Dec 2013</a:t>
                      </a:r>
                    </a:p>
                  </a:txBody>
                  <a:tcPr marL="115147" marR="115147"/>
                </a:tc>
              </a:tr>
              <a:tr h="333310">
                <a:tc>
                  <a:txBody>
                    <a:bodyPr/>
                    <a:lstStyle/>
                    <a:p>
                      <a:r>
                        <a:rPr lang="en-AU" sz="1600" dirty="0" smtClean="0">
                          <a:latin typeface="Arial" panose="020B0604020202020204" pitchFamily="34" charset="0"/>
                          <a:cs typeface="Arial" panose="020B0604020202020204" pitchFamily="34" charset="0"/>
                        </a:rPr>
                        <a:t>802.1AR</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May 2013</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18 Dec 2013</a:t>
                      </a:r>
                    </a:p>
                  </a:txBody>
                  <a:tcPr marL="115147" marR="115147"/>
                </a:tc>
              </a:tr>
              <a:tr h="333310">
                <a:tc>
                  <a:txBody>
                    <a:bodyPr/>
                    <a:lstStyle/>
                    <a:p>
                      <a:r>
                        <a:rPr lang="en-AU" sz="1600" dirty="0" smtClean="0">
                          <a:latin typeface="Arial" panose="020B0604020202020204" pitchFamily="34" charset="0"/>
                          <a:cs typeface="Arial" panose="020B0604020202020204" pitchFamily="34" charset="0"/>
                        </a:rPr>
                        <a:t>802.1AS</a:t>
                      </a: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May 2013</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18 Dec 2013</a:t>
                      </a:r>
                    </a:p>
                  </a:txBody>
                  <a:tcPr marL="115147" marR="115147"/>
                </a:tc>
              </a:tr>
              <a:tr h="333310">
                <a:tc>
                  <a:txBody>
                    <a:bodyPr/>
                    <a:lstStyle/>
                    <a:p>
                      <a:r>
                        <a:rPr lang="en-AU" sz="1600" dirty="0" smtClean="0">
                          <a:latin typeface="Arial" panose="020B0604020202020204" pitchFamily="34" charset="0"/>
                          <a:cs typeface="Arial" panose="020B0604020202020204" pitchFamily="34" charset="0"/>
                        </a:rPr>
                        <a:t>802.3</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2013</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16 Feb 2014</a:t>
                      </a:r>
                    </a:p>
                  </a:txBody>
                  <a:tcPr marL="115147" marR="115147"/>
                </a:tc>
              </a:tr>
              <a:tr h="333310">
                <a:tc>
                  <a:txBody>
                    <a:bodyPr/>
                    <a:lstStyle/>
                    <a:p>
                      <a:r>
                        <a:rPr lang="en-AU" sz="1600" dirty="0" smtClean="0">
                          <a:latin typeface="Arial" panose="020B0604020202020204" pitchFamily="34" charset="0"/>
                          <a:cs typeface="Arial" panose="020B0604020202020204" pitchFamily="34" charset="0"/>
                        </a:rPr>
                        <a:t>802.11aa</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Feb</a:t>
                      </a:r>
                      <a:r>
                        <a:rPr lang="en-AU" sz="1600" b="1" baseline="0" dirty="0" smtClean="0">
                          <a:solidFill>
                            <a:srgbClr val="00B050"/>
                          </a:solidFill>
                          <a:latin typeface="Arial" panose="020B0604020202020204" pitchFamily="34" charset="0"/>
                          <a:cs typeface="Arial" panose="020B0604020202020204" pitchFamily="34" charset="0"/>
                        </a:rPr>
                        <a:t> 2013</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28 Jan 2014</a:t>
                      </a:r>
                    </a:p>
                  </a:txBody>
                  <a:tcPr marL="115147" marR="115147"/>
                </a:tc>
              </a:tr>
              <a:tr h="333310">
                <a:tc>
                  <a:txBody>
                    <a:bodyPr/>
                    <a:lstStyle/>
                    <a:p>
                      <a:r>
                        <a:rPr lang="en-AU" sz="1600" dirty="0" smtClean="0">
                          <a:latin typeface="Arial" panose="020B0604020202020204" pitchFamily="34" charset="0"/>
                          <a:cs typeface="Arial" panose="020B0604020202020204" pitchFamily="34" charset="0"/>
                        </a:rPr>
                        <a:t>802.11ad</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Feb</a:t>
                      </a:r>
                      <a:r>
                        <a:rPr lang="en-AU" sz="1600" b="1" baseline="0" dirty="0" smtClean="0">
                          <a:solidFill>
                            <a:srgbClr val="00B050"/>
                          </a:solidFill>
                          <a:latin typeface="Arial" panose="020B0604020202020204" pitchFamily="34" charset="0"/>
                          <a:cs typeface="Arial" panose="020B0604020202020204" pitchFamily="34" charset="0"/>
                        </a:rPr>
                        <a:t> 2013</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28 Jan 2014</a:t>
                      </a:r>
                    </a:p>
                  </a:txBody>
                  <a:tcPr marL="115147" marR="115147"/>
                </a:tc>
              </a:tr>
              <a:tr h="333310">
                <a:tc>
                  <a:txBody>
                    <a:bodyPr/>
                    <a:lstStyle/>
                    <a:p>
                      <a:r>
                        <a:rPr lang="en-AU" sz="1600" dirty="0" smtClean="0">
                          <a:latin typeface="Arial" panose="020B0604020202020204" pitchFamily="34" charset="0"/>
                          <a:cs typeface="Arial" panose="020B0604020202020204" pitchFamily="34" charset="0"/>
                        </a:rPr>
                        <a:t>802.22</a:t>
                      </a:r>
                      <a:endParaRPr lang="en-AU" sz="1600" dirty="0">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latin typeface="Arial" panose="020B0604020202020204" pitchFamily="34" charset="0"/>
                          <a:cs typeface="Arial" panose="020B0604020202020204" pitchFamily="34" charset="0"/>
                        </a:rPr>
                        <a:t>Feb 2015</a:t>
                      </a:r>
                      <a:endParaRPr lang="en-AU" sz="1600" b="1" dirty="0" smtClean="0">
                        <a:solidFill>
                          <a:srgbClr val="00B050"/>
                        </a:solidFill>
                        <a:latin typeface="Arial" panose="020B0604020202020204" pitchFamily="34" charset="0"/>
                        <a:cs typeface="Arial" panose="020B0604020202020204" pitchFamily="34" charset="0"/>
                      </a:endParaRPr>
                    </a:p>
                  </a:txBody>
                  <a:tcPr marL="115147" marR="115147"/>
                </a:tc>
              </a:tr>
              <a:tr h="333310">
                <a:tc>
                  <a:txBody>
                    <a:bodyPr/>
                    <a:lstStyle/>
                    <a:p>
                      <a:r>
                        <a:rPr lang="en-AU" sz="1600" dirty="0" smtClean="0">
                          <a:latin typeface="Arial" panose="020B0604020202020204" pitchFamily="34" charset="0"/>
                          <a:cs typeface="Arial" panose="020B0604020202020204" pitchFamily="34" charset="0"/>
                        </a:rPr>
                        <a:t>802.1AEbw</a:t>
                      </a:r>
                      <a:endParaRPr lang="en-AU" sz="1600" dirty="0">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latin typeface="Arial" panose="020B0604020202020204" pitchFamily="34" charset="0"/>
                          <a:cs typeface="Arial" panose="020B0604020202020204" pitchFamily="34" charset="0"/>
                        </a:rPr>
                        <a:t>Jan 2014</a:t>
                      </a:r>
                      <a:endParaRPr lang="en-AU" sz="16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latin typeface="Arial" panose="020B0604020202020204" pitchFamily="34" charset="0"/>
                          <a:cs typeface="Arial" panose="020B0604020202020204" pitchFamily="34" charset="0"/>
                        </a:rPr>
                        <a:t>Feb 2015</a:t>
                      </a:r>
                      <a:endParaRPr lang="en-AU" sz="1600" b="1" dirty="0" smtClean="0">
                        <a:solidFill>
                          <a:srgbClr val="00B050"/>
                        </a:solidFill>
                        <a:latin typeface="Arial" panose="020B0604020202020204" pitchFamily="34" charset="0"/>
                        <a:cs typeface="Arial" panose="020B0604020202020204" pitchFamily="34" charset="0"/>
                      </a:endParaRPr>
                    </a:p>
                  </a:txBody>
                  <a:tcPr marL="115147" marR="115147"/>
                </a:tc>
              </a:tr>
              <a:tr h="333310">
                <a:tc>
                  <a:txBody>
                    <a:bodyPr/>
                    <a:lstStyle/>
                    <a:p>
                      <a:r>
                        <a:rPr lang="en-AU" sz="1600" dirty="0" smtClean="0">
                          <a:latin typeface="Arial" panose="020B0604020202020204" pitchFamily="34" charset="0"/>
                          <a:cs typeface="Arial" panose="020B0604020202020204" pitchFamily="34" charset="0"/>
                        </a:rPr>
                        <a:t>802.1AEbn</a:t>
                      </a:r>
                      <a:endParaRPr lang="en-AU" sz="1600" dirty="0">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latin typeface="Arial" panose="020B0604020202020204" pitchFamily="34" charset="0"/>
                          <a:cs typeface="Arial" panose="020B0604020202020204" pitchFamily="34" charset="0"/>
                        </a:rPr>
                        <a:t>Jan 2014</a:t>
                      </a:r>
                      <a:endParaRPr lang="en-AU" sz="16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latin typeface="Arial" panose="020B0604020202020204" pitchFamily="34" charset="0"/>
                          <a:cs typeface="Arial" panose="020B0604020202020204" pitchFamily="34" charset="0"/>
                        </a:rPr>
                        <a:t>Feb 2015</a:t>
                      </a:r>
                      <a:endParaRPr lang="en-AU" sz="1600" b="1" dirty="0" smtClean="0">
                        <a:solidFill>
                          <a:srgbClr val="00B050"/>
                        </a:solidFill>
                        <a:latin typeface="Arial" panose="020B0604020202020204" pitchFamily="34" charset="0"/>
                        <a:cs typeface="Arial" panose="020B0604020202020204" pitchFamily="34" charset="0"/>
                      </a:endParaRPr>
                    </a:p>
                  </a:txBody>
                  <a:tcPr marL="115147" marR="115147"/>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4/7 of 11-15-0960 by Andrew Myles (Cisco)</a:t>
            </a:r>
          </a:p>
        </p:txBody>
      </p:sp>
      <p:sp>
        <p:nvSpPr>
          <p:cNvPr id="9"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dirty="0" smtClean="0"/>
              <a:t>July 2015</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70</a:t>
            </a:fld>
            <a:endParaRPr lang="en-US"/>
          </a:p>
        </p:txBody>
      </p:sp>
    </p:spTree>
    <p:extLst>
      <p:ext uri="{BB962C8B-B14F-4D97-AF65-F5344CB8AC3E}">
        <p14:creationId xmlns:p14="http://schemas.microsoft.com/office/powerpoint/2010/main" val="24150903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r>
              <a:rPr lang="en-AU" dirty="0" smtClean="0"/>
              <a:t>… and has ten standards </a:t>
            </a:r>
            <a:r>
              <a:rPr lang="en-AU" dirty="0"/>
              <a:t>in the pipeline for ratification under the PSDO</a:t>
            </a:r>
          </a:p>
        </p:txBody>
      </p:sp>
      <p:sp>
        <p:nvSpPr>
          <p:cNvPr id="7" name="Footer Placeholder 4"/>
          <p:cNvSpPr>
            <a:spLocks noGrp="1"/>
          </p:cNvSpPr>
          <p:nvPr>
            <p:ph type="ftr" sz="quarter" idx="11"/>
          </p:nvPr>
        </p:nvSpPr>
        <p:spPr>
          <a:xfrm>
            <a:off x="7160533" y="6475413"/>
            <a:ext cx="1383392" cy="184666"/>
          </a:xfrm>
        </p:spPr>
        <p:txBody>
          <a:bodyPr/>
          <a:lstStyle/>
          <a:p>
            <a:pPr>
              <a:defRPr/>
            </a:pPr>
            <a:r>
              <a:rPr lang="en-GB" dirty="0" smtClean="0"/>
              <a:t>Adrian Stephens, Intel</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41889282"/>
              </p:ext>
            </p:extLst>
          </p:nvPr>
        </p:nvGraphicFramePr>
        <p:xfrm>
          <a:off x="1275708" y="1990164"/>
          <a:ext cx="6383898" cy="4175140"/>
        </p:xfrm>
        <a:graphic>
          <a:graphicData uri="http://schemas.openxmlformats.org/drawingml/2006/table">
            <a:tbl>
              <a:tblPr firstRow="1" bandRow="1">
                <a:tableStyleId>{21E4AEA4-8DFA-4A89-87EB-49C32662AFE0}</a:tableStyleId>
              </a:tblPr>
              <a:tblGrid>
                <a:gridCol w="1499508"/>
                <a:gridCol w="1214544"/>
                <a:gridCol w="1223282"/>
                <a:gridCol w="2446564"/>
              </a:tblGrid>
              <a:tr h="561571">
                <a:tc>
                  <a:txBody>
                    <a:bodyPr/>
                    <a:lstStyle/>
                    <a:p>
                      <a:r>
                        <a:rPr lang="en-AU" sz="1600" dirty="0" smtClean="0">
                          <a:latin typeface="Arial" panose="020B0604020202020204" pitchFamily="34" charset="0"/>
                          <a:cs typeface="Arial" panose="020B0604020202020204" pitchFamily="34" charset="0"/>
                        </a:rPr>
                        <a:t>IEEE 802</a:t>
                      </a:r>
                      <a:br>
                        <a:rPr lang="en-AU" sz="1600" dirty="0" smtClean="0">
                          <a:latin typeface="Arial" panose="020B0604020202020204" pitchFamily="34" charset="0"/>
                          <a:cs typeface="Arial" panose="020B0604020202020204" pitchFamily="34" charset="0"/>
                        </a:rPr>
                      </a:br>
                      <a:r>
                        <a:rPr lang="en-AU" sz="1600" dirty="0" smtClean="0">
                          <a:latin typeface="Arial" panose="020B0604020202020204" pitchFamily="34" charset="0"/>
                          <a:cs typeface="Arial" panose="020B0604020202020204" pitchFamily="34" charset="0"/>
                        </a:rPr>
                        <a:t>standard</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dirty="0" smtClean="0">
                          <a:latin typeface="Arial" panose="020B0604020202020204" pitchFamily="34" charset="0"/>
                          <a:cs typeface="Arial" panose="020B0604020202020204" pitchFamily="34" charset="0"/>
                        </a:rPr>
                        <a:t>60 day</a:t>
                      </a:r>
                      <a:br>
                        <a:rPr lang="en-AU" sz="1600" dirty="0" smtClean="0">
                          <a:latin typeface="Arial" panose="020B0604020202020204" pitchFamily="34" charset="0"/>
                          <a:cs typeface="Arial" panose="020B0604020202020204" pitchFamily="34" charset="0"/>
                        </a:rPr>
                      </a:br>
                      <a:r>
                        <a:rPr lang="en-AU" sz="1600" dirty="0" smtClean="0">
                          <a:latin typeface="Arial" panose="020B0604020202020204" pitchFamily="34" charset="0"/>
                          <a:cs typeface="Arial" panose="020B0604020202020204" pitchFamily="34" charset="0"/>
                        </a:rPr>
                        <a:t>pre-ballot</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dirty="0" smtClean="0">
                          <a:latin typeface="Arial" panose="020B0604020202020204" pitchFamily="34" charset="0"/>
                          <a:cs typeface="Arial" panose="020B0604020202020204" pitchFamily="34" charset="0"/>
                        </a:rPr>
                        <a:t>5 month</a:t>
                      </a:r>
                      <a:br>
                        <a:rPr lang="en-AU" sz="1600" dirty="0" smtClean="0">
                          <a:latin typeface="Arial" panose="020B0604020202020204" pitchFamily="34" charset="0"/>
                          <a:cs typeface="Arial" panose="020B0604020202020204" pitchFamily="34" charset="0"/>
                        </a:rPr>
                      </a:br>
                      <a:r>
                        <a:rPr lang="en-AU" sz="1600" dirty="0" smtClean="0">
                          <a:latin typeface="Arial" panose="020B0604020202020204" pitchFamily="34" charset="0"/>
                          <a:cs typeface="Arial" panose="020B0604020202020204" pitchFamily="34" charset="0"/>
                        </a:rPr>
                        <a:t>FDIS</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dirty="0" smtClean="0">
                          <a:latin typeface="Arial" panose="020B0604020202020204" pitchFamily="34" charset="0"/>
                          <a:cs typeface="Arial" panose="020B0604020202020204" pitchFamily="34" charset="0"/>
                        </a:rPr>
                        <a:t>Comments</a:t>
                      </a:r>
                      <a:r>
                        <a:rPr lang="en-AU" sz="1600" baseline="0" dirty="0" smtClean="0">
                          <a:latin typeface="Arial" panose="020B0604020202020204" pitchFamily="34" charset="0"/>
                          <a:cs typeface="Arial" panose="020B0604020202020204" pitchFamily="34" charset="0"/>
                        </a:rPr>
                        <a:t> resolved</a:t>
                      </a:r>
                      <a:endParaRPr lang="en-AU" sz="1600" dirty="0">
                        <a:latin typeface="Arial" panose="020B0604020202020204" pitchFamily="34" charset="0"/>
                        <a:cs typeface="Arial" panose="020B0604020202020204" pitchFamily="34" charset="0"/>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802.11ac</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kern="1200" dirty="0" smtClean="0">
                          <a:solidFill>
                            <a:srgbClr val="00B050"/>
                          </a:solidFill>
                          <a:latin typeface="Arial" panose="020B0604020202020204" pitchFamily="34" charset="0"/>
                          <a:cs typeface="Arial" panose="020B0604020202020204" pitchFamily="34" charset="0"/>
                        </a:rPr>
                        <a:t>Passed</a:t>
                      </a:r>
                      <a:endParaRPr lang="en-AU" sz="1600" b="1" kern="1200" dirty="0">
                        <a:solidFill>
                          <a:srgbClr val="00B050"/>
                        </a:solidFill>
                        <a:latin typeface="Arial" panose="020B0604020202020204" pitchFamily="34" charset="0"/>
                        <a:ea typeface="+mn-ea"/>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2"/>
                          </a:solidFill>
                          <a:latin typeface="Arial" panose="020B0604020202020204" pitchFamily="34" charset="0"/>
                          <a:cs typeface="Arial" panose="020B0604020202020204" pitchFamily="34" charset="0"/>
                        </a:rPr>
                        <a:t>Ready for approval</a:t>
                      </a:r>
                      <a:endParaRPr lang="en-AU" sz="1600" b="1" dirty="0" smtClean="0">
                        <a:solidFill>
                          <a:schemeClr val="accent2"/>
                        </a:solidFill>
                        <a:latin typeface="Arial" panose="020B0604020202020204" pitchFamily="34" charset="0"/>
                        <a:cs typeface="Arial" panose="020B0604020202020204" pitchFamily="34" charset="0"/>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802.11af</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kern="1200" dirty="0" smtClean="0">
                          <a:solidFill>
                            <a:srgbClr val="00B050"/>
                          </a:solidFill>
                          <a:latin typeface="Arial" panose="020B0604020202020204" pitchFamily="34" charset="0"/>
                          <a:cs typeface="Arial" panose="020B0604020202020204" pitchFamily="34" charset="0"/>
                        </a:rPr>
                        <a:t>Passed</a:t>
                      </a:r>
                      <a:endParaRPr lang="en-AU" sz="1600" b="1" kern="1200" dirty="0">
                        <a:solidFill>
                          <a:srgbClr val="00B050"/>
                        </a:solidFill>
                        <a:latin typeface="Arial" panose="020B0604020202020204" pitchFamily="34" charset="0"/>
                        <a:ea typeface="+mn-ea"/>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chemeClr val="accent2"/>
                          </a:solidFill>
                          <a:latin typeface="Arial" panose="020B0604020202020204" pitchFamily="34" charset="0"/>
                          <a:ea typeface="+mn-ea"/>
                          <a:cs typeface="Arial" panose="020B0604020202020204" pitchFamily="34" charset="0"/>
                        </a:rPr>
                        <a:t>Ready for approval</a:t>
                      </a:r>
                      <a:endParaRPr lang="en-AU" sz="1600" b="1" kern="1200" dirty="0" smtClean="0">
                        <a:solidFill>
                          <a:schemeClr val="accent2"/>
                        </a:solidFill>
                        <a:latin typeface="Arial" panose="020B0604020202020204" pitchFamily="34" charset="0"/>
                        <a:ea typeface="+mn-ea"/>
                        <a:cs typeface="Arial" panose="020B0604020202020204" pitchFamily="34" charset="0"/>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kern="1200" dirty="0" smtClean="0">
                          <a:solidFill>
                            <a:srgbClr val="00B050"/>
                          </a:solidFill>
                          <a:latin typeface="Arial" panose="020B0604020202020204" pitchFamily="34" charset="0"/>
                          <a:cs typeface="Arial" panose="020B0604020202020204" pitchFamily="34" charset="0"/>
                        </a:rPr>
                        <a:t>Passed</a:t>
                      </a:r>
                      <a:endParaRPr lang="en-AU" sz="1600" b="1" kern="1200" dirty="0">
                        <a:solidFill>
                          <a:srgbClr val="00B050"/>
                        </a:solidFill>
                        <a:latin typeface="Arial" panose="020B0604020202020204" pitchFamily="34" charset="0"/>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Arial" panose="020B0604020202020204" pitchFamily="34" charset="0"/>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Arial" panose="020B0604020202020204" pitchFamily="34" charset="0"/>
                          <a:cs typeface="Arial" panose="020B0604020202020204" pitchFamily="34" charset="0"/>
                        </a:rPr>
                        <a:t>Sent in Feb 2015</a:t>
                      </a:r>
                      <a:endParaRPr lang="en-AU" sz="1600" b="1" kern="1200" dirty="0" smtClean="0">
                        <a:solidFill>
                          <a:srgbClr val="00B050"/>
                        </a:solidFill>
                        <a:latin typeface="Arial" panose="020B0604020202020204" pitchFamily="34" charset="0"/>
                        <a:ea typeface="+mn-ea"/>
                        <a:cs typeface="Arial" panose="020B0604020202020204" pitchFamily="34" charset="0"/>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802.1Xbx</a:t>
                      </a:r>
                      <a:endParaRPr lang="en-AU" sz="1600" dirty="0">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Closed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Arial" panose="020B0604020202020204" pitchFamily="34" charset="0"/>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Sent</a:t>
                      </a:r>
                      <a:r>
                        <a:rPr lang="en-AU" sz="1600" b="1" baseline="0" dirty="0" smtClean="0">
                          <a:solidFill>
                            <a:srgbClr val="00B050"/>
                          </a:solidFill>
                          <a:latin typeface="Arial" panose="020B0604020202020204" pitchFamily="34" charset="0"/>
                          <a:cs typeface="Arial" panose="020B0604020202020204" pitchFamily="34" charset="0"/>
                        </a:rPr>
                        <a:t> in Jun 2015</a:t>
                      </a:r>
                      <a:endParaRPr lang="en-AU" sz="1600" b="1" dirty="0" smtClean="0">
                        <a:solidFill>
                          <a:srgbClr val="00B050"/>
                        </a:solidFill>
                        <a:latin typeface="Arial" panose="020B0604020202020204" pitchFamily="34" charset="0"/>
                        <a:cs typeface="Arial" panose="020B0604020202020204" pitchFamily="34" charset="0"/>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802.1Q-Rev</a:t>
                      </a:r>
                      <a:endParaRPr lang="en-AU" sz="1600" dirty="0">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Closed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Arial" panose="020B0604020202020204" pitchFamily="34" charset="0"/>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Sent</a:t>
                      </a:r>
                      <a:r>
                        <a:rPr lang="en-AU" sz="1600" b="1" baseline="0" dirty="0" smtClean="0">
                          <a:solidFill>
                            <a:srgbClr val="00B050"/>
                          </a:solidFill>
                          <a:latin typeface="Arial" panose="020B0604020202020204" pitchFamily="34" charset="0"/>
                          <a:cs typeface="Arial" panose="020B0604020202020204" pitchFamily="34" charset="0"/>
                        </a:rPr>
                        <a:t> in Jun 2015</a:t>
                      </a:r>
                      <a:endParaRPr lang="en-AU" sz="1600" b="1" kern="1200" dirty="0" smtClean="0">
                        <a:solidFill>
                          <a:srgbClr val="00B050"/>
                        </a:solidFill>
                        <a:latin typeface="Arial" panose="020B0604020202020204" pitchFamily="34" charset="0"/>
                        <a:ea typeface="+mn-ea"/>
                        <a:cs typeface="Arial" panose="020B0604020202020204" pitchFamily="34" charset="0"/>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802.1AX</a:t>
                      </a:r>
                      <a:endParaRPr lang="en-AU" sz="1600" dirty="0">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Closed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Arial" panose="020B0604020202020204" pitchFamily="34" charset="0"/>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Arial" panose="020B0604020202020204" pitchFamily="34" charset="0"/>
                          <a:ea typeface="+mn-ea"/>
                          <a:cs typeface="Arial" panose="020B0604020202020204" pitchFamily="34" charset="0"/>
                        </a:rPr>
                        <a:t>No</a:t>
                      </a:r>
                      <a:r>
                        <a:rPr lang="en-AU" sz="1600" b="1" kern="1200" baseline="0" dirty="0" smtClean="0">
                          <a:solidFill>
                            <a:srgbClr val="00B050"/>
                          </a:solidFill>
                          <a:latin typeface="Arial" panose="020B0604020202020204" pitchFamily="34" charset="0"/>
                          <a:ea typeface="+mn-ea"/>
                          <a:cs typeface="Arial" panose="020B0604020202020204" pitchFamily="34" charset="0"/>
                        </a:rPr>
                        <a:t> comments</a:t>
                      </a:r>
                      <a:endParaRPr lang="en-AU" sz="1600" b="1" kern="1200" dirty="0" smtClean="0">
                        <a:solidFill>
                          <a:srgbClr val="00B050"/>
                        </a:solidFill>
                        <a:latin typeface="Arial" panose="020B0604020202020204" pitchFamily="34" charset="0"/>
                        <a:ea typeface="+mn-ea"/>
                        <a:cs typeface="Arial" panose="020B0604020202020204" pitchFamily="34" charset="0"/>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802.1BA</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chemeClr val="accent2"/>
                          </a:solidFill>
                          <a:latin typeface="Arial" panose="020B0604020202020204" pitchFamily="34" charset="0"/>
                          <a:cs typeface="Arial" panose="020B0604020202020204" pitchFamily="34" charset="0"/>
                        </a:rPr>
                        <a:t>On hold</a:t>
                      </a:r>
                      <a:endParaRPr lang="en-AU" sz="1600" b="1" kern="1200" dirty="0">
                        <a:solidFill>
                          <a:schemeClr val="accent2"/>
                        </a:solidFill>
                        <a:latin typeface="Arial" panose="020B0604020202020204" pitchFamily="34" charset="0"/>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Arial" panose="020B0604020202020204" pitchFamily="34" charset="0"/>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Arial" panose="020B0604020202020204" pitchFamily="34" charset="0"/>
                          <a:cs typeface="Arial" panose="020B0604020202020204" pitchFamily="34" charset="0"/>
                        </a:rPr>
                        <a:t>-</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802.1BR</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chemeClr val="accent2"/>
                          </a:solidFill>
                          <a:latin typeface="Arial" panose="020B0604020202020204" pitchFamily="34" charset="0"/>
                          <a:cs typeface="Arial" panose="020B0604020202020204" pitchFamily="34" charset="0"/>
                        </a:rPr>
                        <a:t>On hold</a:t>
                      </a:r>
                      <a:endParaRPr lang="en-AU" sz="1600" b="1" kern="1200" dirty="0">
                        <a:solidFill>
                          <a:schemeClr val="accent2"/>
                        </a:solidFill>
                        <a:latin typeface="Arial" panose="020B0604020202020204" pitchFamily="34" charset="0"/>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Arial" panose="020B0604020202020204" pitchFamily="34" charset="0"/>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Arial" panose="020B0604020202020204" pitchFamily="34" charset="0"/>
                          <a:cs typeface="Arial" panose="020B0604020202020204" pitchFamily="34" charset="0"/>
                        </a:rPr>
                        <a:t>-</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802.3.1</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latin typeface="Arial" panose="020B0604020202020204" pitchFamily="34" charset="0"/>
                          <a:cs typeface="Arial" panose="020B0604020202020204" pitchFamily="34" charset="0"/>
                        </a:rPr>
                        <a:t>No comments</a:t>
                      </a:r>
                      <a:endParaRPr lang="en-AU" sz="1600" b="1" kern="1200" dirty="0" smtClean="0">
                        <a:solidFill>
                          <a:srgbClr val="00B050"/>
                        </a:solidFill>
                        <a:latin typeface="Arial" panose="020B0604020202020204" pitchFamily="34" charset="0"/>
                        <a:ea typeface="+mn-ea"/>
                        <a:cs typeface="Arial" panose="020B0604020202020204" pitchFamily="34" charset="0"/>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802.22a</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chemeClr val="accent2"/>
                          </a:solidFill>
                          <a:latin typeface="Arial" panose="020B0604020202020204" pitchFamily="34" charset="0"/>
                          <a:cs typeface="Arial" panose="020B0604020202020204" pitchFamily="34" charset="0"/>
                        </a:rPr>
                        <a:t>On hold</a:t>
                      </a:r>
                      <a:endParaRPr lang="en-AU" sz="1600" b="1" dirty="0">
                        <a:solidFill>
                          <a:schemeClr val="accent2"/>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Arial" panose="020B0604020202020204" pitchFamily="34" charset="0"/>
                          <a:cs typeface="Arial" panose="020B0604020202020204" pitchFamily="34" charset="0"/>
                        </a:rPr>
                        <a:t>-</a:t>
                      </a:r>
                      <a:endParaRPr lang="en-AU" sz="1600" b="1" kern="1200" dirty="0" smtClean="0">
                        <a:solidFill>
                          <a:srgbClr val="00B050"/>
                        </a:solidFill>
                        <a:latin typeface="Arial" panose="020B0604020202020204" pitchFamily="34" charset="0"/>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Arial" panose="020B0604020202020204" pitchFamily="34" charset="0"/>
                          <a:cs typeface="Arial" panose="020B0604020202020204" pitchFamily="34" charset="0"/>
                        </a:rPr>
                        <a:t>-</a:t>
                      </a:r>
                    </a:p>
                  </a:txBody>
                  <a:tcPr marL="115147" marR="115147"/>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5/7 of 11-15-0960 by Andrew Myles, Cisco</a:t>
            </a:r>
          </a:p>
        </p:txBody>
      </p:sp>
      <p:sp>
        <p:nvSpPr>
          <p:cNvPr id="8"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July 2015</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71</a:t>
            </a:fld>
            <a:endParaRPr lang="en-US"/>
          </a:p>
        </p:txBody>
      </p:sp>
    </p:spTree>
    <p:extLst>
      <p:ext uri="{BB962C8B-B14F-4D97-AF65-F5344CB8AC3E}">
        <p14:creationId xmlns:p14="http://schemas.microsoft.com/office/powerpoint/2010/main" val="18207392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focus in Bangkok on executing PSDO processes</a:t>
            </a:r>
            <a:endParaRPr lang="en-AU" dirty="0"/>
          </a:p>
        </p:txBody>
      </p:sp>
      <p:sp>
        <p:nvSpPr>
          <p:cNvPr id="3" name="Content Placeholder 2"/>
          <p:cNvSpPr>
            <a:spLocks noGrp="1"/>
          </p:cNvSpPr>
          <p:nvPr>
            <p:ph idx="1"/>
          </p:nvPr>
        </p:nvSpPr>
        <p:spPr/>
        <p:txBody>
          <a:bodyPr/>
          <a:lstStyle/>
          <a:p>
            <a:r>
              <a:rPr lang="en-AU" dirty="0" smtClean="0"/>
              <a:t>Continue executing PSDO processes</a:t>
            </a:r>
          </a:p>
          <a:p>
            <a:r>
              <a:rPr lang="en-AU" dirty="0" smtClean="0"/>
              <a:t>Review any SC6 activities</a:t>
            </a:r>
          </a:p>
        </p:txBody>
      </p:sp>
      <p:sp>
        <p:nvSpPr>
          <p:cNvPr id="5" name="Footer Placeholder 4"/>
          <p:cNvSpPr>
            <a:spLocks noGrp="1"/>
          </p:cNvSpPr>
          <p:nvPr>
            <p:ph type="ftr" sz="quarter" idx="11"/>
          </p:nvPr>
        </p:nvSpPr>
        <p:spPr/>
        <p:txBody>
          <a:bodyPr/>
          <a:lstStyle/>
          <a:p>
            <a:pPr>
              <a:defRPr/>
            </a:pPr>
            <a:r>
              <a:rPr lang="en-GB" smtClean="0"/>
              <a:t>Adrian Stephens, Intel</a:t>
            </a:r>
            <a:endParaRPr lang="en-GB"/>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72</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6/7 of 11-15-0960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9917796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recommended resolutions for the FDIS comments on 802.11ac &amp; 802.11af</a:t>
            </a:r>
            <a:endParaRPr lang="en-AU" dirty="0"/>
          </a:p>
        </p:txBody>
      </p:sp>
      <p:sp>
        <p:nvSpPr>
          <p:cNvPr id="3" name="Content Placeholder 2"/>
          <p:cNvSpPr>
            <a:spLocks noGrp="1"/>
          </p:cNvSpPr>
          <p:nvPr>
            <p:ph idx="1"/>
          </p:nvPr>
        </p:nvSpPr>
        <p:spPr/>
        <p:txBody>
          <a:bodyPr/>
          <a:lstStyle/>
          <a:p>
            <a:r>
              <a:rPr lang="en-AU" dirty="0" smtClean="0"/>
              <a:t>The SC developed resolutions for the FDIS comments on 802.11ac &amp; 802.11af</a:t>
            </a:r>
          </a:p>
          <a:p>
            <a:r>
              <a:rPr lang="en-AU" dirty="0" smtClean="0"/>
              <a:t>It is the responsibility of the WG to approve the resolutions and forward them to EC for approval</a:t>
            </a:r>
          </a:p>
          <a:p>
            <a:r>
              <a:rPr lang="en-AU" dirty="0" smtClean="0"/>
              <a:t>Motion:</a:t>
            </a:r>
          </a:p>
          <a:p>
            <a:pPr lvl="1"/>
            <a:r>
              <a:rPr lang="en-AU" dirty="0" smtClean="0"/>
              <a:t>The IEEE 802.11 WG recommends to the IEEE 802 EC that the resolutions of comments in the FDIS ballots as documented in </a:t>
            </a:r>
            <a:r>
              <a:rPr lang="en-US" dirty="0" smtClean="0"/>
              <a:t>IEEE 802.11-15/0958r0 be</a:t>
            </a:r>
            <a:r>
              <a:rPr lang="en-AU" dirty="0" smtClean="0"/>
              <a:t> forwarded to ISO/IEC JTC1/SC6</a:t>
            </a:r>
          </a:p>
          <a:p>
            <a:pPr lvl="1"/>
            <a:r>
              <a:rPr lang="en-AU" dirty="0" smtClean="0"/>
              <a:t>Moved: Myles</a:t>
            </a:r>
          </a:p>
          <a:p>
            <a:pPr lvl="1"/>
            <a:r>
              <a:rPr lang="en-AU" dirty="0" smtClean="0"/>
              <a:t>Seconded:  </a:t>
            </a:r>
            <a:endParaRPr lang="en-AU" dirty="0"/>
          </a:p>
        </p:txBody>
      </p:sp>
      <p:sp>
        <p:nvSpPr>
          <p:cNvPr id="5" name="Footer Placeholder 4"/>
          <p:cNvSpPr>
            <a:spLocks noGrp="1"/>
          </p:cNvSpPr>
          <p:nvPr>
            <p:ph type="ftr" sz="quarter" idx="11"/>
          </p:nvPr>
        </p:nvSpPr>
        <p:spPr/>
        <p:txBody>
          <a:bodyPr/>
          <a:lstStyle/>
          <a:p>
            <a:r>
              <a:rPr lang="en-GB" smtClean="0"/>
              <a:t>Adrian Stephens, Intel</a:t>
            </a:r>
            <a:endParaRPr lang="en-GB"/>
          </a:p>
        </p:txBody>
      </p:sp>
      <p:sp>
        <p:nvSpPr>
          <p:cNvPr id="6" name="Slide Number Placeholder 5"/>
          <p:cNvSpPr>
            <a:spLocks noGrp="1"/>
          </p:cNvSpPr>
          <p:nvPr>
            <p:ph type="sldNum" sz="quarter" idx="12"/>
          </p:nvPr>
        </p:nvSpPr>
        <p:spPr/>
        <p:txBody>
          <a:bodyPr/>
          <a:lstStyle/>
          <a:p>
            <a:r>
              <a:rPr lang="en-GB" smtClean="0"/>
              <a:t>Slide </a:t>
            </a:r>
            <a:fld id="{43190CD6-18F2-44F1-A379-0C51A15702FA}" type="slidenum">
              <a:rPr lang="en-GB" smtClean="0"/>
              <a:pPr/>
              <a:t>73</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7/7 of 11-15-0960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8028463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a:t>
            </a:r>
          </a:p>
        </p:txBody>
      </p:sp>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74</a:t>
            </a:fld>
            <a:endParaRPr lang="en-US" smtClean="0"/>
          </a:p>
        </p:txBody>
      </p:sp>
      <p:sp>
        <p:nvSpPr>
          <p:cNvPr id="1030" name="Rectangle 2"/>
          <p:cNvSpPr>
            <a:spLocks noGrp="1" noChangeArrowheads="1"/>
          </p:cNvSpPr>
          <p:nvPr>
            <p:ph type="title"/>
          </p:nvPr>
        </p:nvSpPr>
        <p:spPr>
          <a:noFill/>
        </p:spPr>
        <p:txBody>
          <a:bodyPr/>
          <a:lstStyle/>
          <a:p>
            <a:pPr eaLnBrk="1" hangingPunct="1"/>
            <a:r>
              <a:rPr lang="en-US" dirty="0" smtClean="0"/>
              <a:t>IEEE 802.11mc Closing Report for</a:t>
            </a:r>
            <a:br>
              <a:rPr lang="en-US" dirty="0" smtClean="0"/>
            </a:br>
            <a:r>
              <a:rPr lang="en-US" dirty="0" smtClean="0"/>
              <a:t>July 2015</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2015-07-16</a:t>
            </a:r>
          </a:p>
        </p:txBody>
      </p:sp>
      <p:graphicFrame>
        <p:nvGraphicFramePr>
          <p:cNvPr id="1026" name="Object 11"/>
          <p:cNvGraphicFramePr>
            <a:graphicFrameLocks noChangeAspect="1"/>
          </p:cNvGraphicFramePr>
          <p:nvPr>
            <p:extLst>
              <p:ext uri="{D42A27DB-BD31-4B8C-83A1-F6EECF244321}">
                <p14:modId xmlns:p14="http://schemas.microsoft.com/office/powerpoint/2010/main" val="342967929"/>
              </p:ext>
            </p:extLst>
          </p:nvPr>
        </p:nvGraphicFramePr>
        <p:xfrm>
          <a:off x="534988" y="2327275"/>
          <a:ext cx="7683500" cy="3657600"/>
        </p:xfrm>
        <a:graphic>
          <a:graphicData uri="http://schemas.openxmlformats.org/presentationml/2006/ole">
            <mc:AlternateContent xmlns:mc="http://schemas.openxmlformats.org/markup-compatibility/2006">
              <mc:Choice xmlns:v="urn:schemas-microsoft-com:vml" Requires="v">
                <p:oleObj spid="_x0000_s11271" name="Document" r:id="rId5" imgW="8696800" imgH="4136102" progId="Word.Document.8">
                  <p:embed/>
                </p:oleObj>
              </mc:Choice>
              <mc:Fallback>
                <p:oleObj name="Document" r:id="rId5" imgW="8696800" imgH="4136102" progId="Word.Document.8">
                  <p:embed/>
                  <p:pic>
                    <p:nvPicPr>
                      <p:cNvPr id="0" name=""/>
                      <p:cNvPicPr>
                        <a:picLocks noChangeAspect="1" noChangeArrowheads="1"/>
                      </p:cNvPicPr>
                      <p:nvPr/>
                    </p:nvPicPr>
                    <p:blipFill>
                      <a:blip r:embed="rId6"/>
                      <a:srcRect/>
                      <a:stretch>
                        <a:fillRect/>
                      </a:stretch>
                    </p:blipFill>
                    <p:spPr bwMode="auto">
                      <a:xfrm>
                        <a:off x="534988" y="2327275"/>
                        <a:ext cx="76835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11-15-0966 by Dorothy Stanley, HP- Aruba Networks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7546947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605824A3-DD3E-4509-A2B7-293CB3A68F43}" type="slidenum">
              <a:rPr lang="en-US" smtClean="0"/>
              <a:pPr/>
              <a:t>75</a:t>
            </a:fld>
            <a:endParaRPr lang="en-US" smtClean="0"/>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This document contains the </a:t>
            </a:r>
            <a:r>
              <a:rPr lang="en-US" dirty="0" err="1" smtClean="0"/>
              <a:t>TGmc</a:t>
            </a:r>
            <a:r>
              <a:rPr lang="en-US" dirty="0" smtClean="0"/>
              <a:t> closing report for July 2015.</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11-15-0966 by Dorothy Stanley, HP- 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0528463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Status</a:t>
            </a:r>
            <a:r>
              <a:rPr lang="en-US" dirty="0"/>
              <a:t/>
            </a:r>
            <a:br>
              <a:rPr lang="en-US" dirty="0"/>
            </a:br>
            <a:endParaRPr lang="en-US" dirty="0"/>
          </a:p>
        </p:txBody>
      </p:sp>
      <p:sp>
        <p:nvSpPr>
          <p:cNvPr id="3" name="Content Placeholder 2"/>
          <p:cNvSpPr>
            <a:spLocks noGrp="1"/>
          </p:cNvSpPr>
          <p:nvPr>
            <p:ph idx="1"/>
          </p:nvPr>
        </p:nvSpPr>
        <p:spPr>
          <a:xfrm>
            <a:off x="533400" y="1447800"/>
            <a:ext cx="8382000" cy="4724400"/>
          </a:xfrm>
        </p:spPr>
        <p:txBody>
          <a:bodyPr/>
          <a:lstStyle/>
          <a:p>
            <a:r>
              <a:rPr lang="en-US" dirty="0"/>
              <a:t>C</a:t>
            </a:r>
            <a:r>
              <a:rPr lang="en-US" dirty="0" smtClean="0"/>
              <a:t>ontinued comment resolution on Initial  SB comments</a:t>
            </a:r>
            <a:endParaRPr lang="en-US" altLang="ja-JP" sz="2200" dirty="0" smtClean="0"/>
          </a:p>
          <a:p>
            <a:r>
              <a:rPr lang="en-US" dirty="0" smtClean="0"/>
              <a:t>Agenda, includes motions</a:t>
            </a:r>
          </a:p>
          <a:p>
            <a:pPr lvl="1"/>
            <a:r>
              <a:rPr lang="en-US" dirty="0">
                <a:hlinkClick r:id="rId3"/>
              </a:rPr>
              <a:t>https://</a:t>
            </a:r>
            <a:r>
              <a:rPr lang="en-US" dirty="0" smtClean="0">
                <a:hlinkClick r:id="rId3"/>
              </a:rPr>
              <a:t>mentor.ieee.org/802.11/dcn/15/11-15-0726-07-000m-tgmc-agenda-july-2015.pptx</a:t>
            </a:r>
            <a:r>
              <a:rPr lang="en-US" dirty="0" smtClean="0"/>
              <a:t> </a:t>
            </a:r>
          </a:p>
          <a:p>
            <a:r>
              <a:rPr lang="en-US" dirty="0" smtClean="0"/>
              <a:t>Comment </a:t>
            </a:r>
            <a:r>
              <a:rPr lang="en-US" dirty="0"/>
              <a:t>resolution spreadsheet</a:t>
            </a:r>
          </a:p>
          <a:p>
            <a:pPr lvl="1"/>
            <a:r>
              <a:rPr lang="en-US" dirty="0">
                <a:hlinkClick r:id="rId4"/>
              </a:rPr>
              <a:t>https://</a:t>
            </a:r>
            <a:r>
              <a:rPr lang="en-US" dirty="0" smtClean="0">
                <a:hlinkClick r:id="rId4"/>
              </a:rPr>
              <a:t>mentor.ieee.org/802.11/dcn/15/11-15-0532-11-000m-revmc-sponsor-ballot-comments.xls</a:t>
            </a:r>
            <a:r>
              <a:rPr lang="en-US" dirty="0" smtClean="0"/>
              <a:t> </a:t>
            </a:r>
          </a:p>
          <a:p>
            <a:endParaRPr lang="en-US" b="0" dirty="0" smtClean="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76</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11-15-0966 by Dorothy Stanley, HP- 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6285203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2"/>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a:t>
            </a:r>
          </a:p>
        </p:txBody>
      </p:sp>
      <p:sp>
        <p:nvSpPr>
          <p:cNvPr id="10244" name="Slide Number Placeholder 3"/>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BCE52B3C-2F0B-4C64-A8D2-767D28EE4D42}" type="slidenum">
              <a:rPr lang="en-US" smtClean="0"/>
              <a:pPr>
                <a:defRPr/>
              </a:pPr>
              <a:t>77</a:t>
            </a:fld>
            <a:endParaRPr lang="en-US" smtClean="0"/>
          </a:p>
        </p:txBody>
      </p:sp>
      <p:sp>
        <p:nvSpPr>
          <p:cNvPr id="9222" name="Rectangle 2"/>
          <p:cNvSpPr>
            <a:spLocks noGrp="1" noChangeArrowheads="1"/>
          </p:cNvSpPr>
          <p:nvPr>
            <p:ph type="title" idx="4294967295"/>
          </p:nvPr>
        </p:nvSpPr>
        <p:spPr>
          <a:xfrm>
            <a:off x="685800" y="457200"/>
            <a:ext cx="7772400" cy="1066800"/>
          </a:xfrm>
        </p:spPr>
        <p:txBody>
          <a:bodyPr/>
          <a:lstStyle/>
          <a:p>
            <a:r>
              <a:rPr lang="en-US" altLang="en-US" dirty="0" err="1" smtClean="0"/>
              <a:t>TGmc</a:t>
            </a:r>
            <a:r>
              <a:rPr lang="en-US" altLang="en-US" dirty="0" smtClean="0"/>
              <a:t> Plan of Record - modified</a:t>
            </a:r>
            <a:endParaRPr lang="en-US" altLang="en-US" sz="2000" dirty="0" smtClean="0">
              <a:solidFill>
                <a:srgbClr val="FF0000"/>
              </a:solidFill>
            </a:endParaRPr>
          </a:p>
        </p:txBody>
      </p:sp>
      <p:sp>
        <p:nvSpPr>
          <p:cNvPr id="9223" name="Rectangle 3"/>
          <p:cNvSpPr>
            <a:spLocks noGrp="1" noChangeArrowheads="1"/>
          </p:cNvSpPr>
          <p:nvPr>
            <p:ph type="body" idx="4294967295"/>
          </p:nvPr>
        </p:nvSpPr>
        <p:spPr>
          <a:xfrm>
            <a:off x="685800" y="1447800"/>
            <a:ext cx="7772400" cy="4876800"/>
          </a:xfrm>
        </p:spPr>
        <p:txBody>
          <a:bodyPr/>
          <a:lstStyle/>
          <a:p>
            <a:pPr>
              <a:lnSpc>
                <a:spcPct val="80000"/>
              </a:lnSpc>
            </a:pPr>
            <a:r>
              <a:rPr lang="en-US" altLang="en-US" sz="2000" dirty="0" smtClean="0">
                <a:solidFill>
                  <a:srgbClr val="006600"/>
                </a:solidFill>
              </a:rPr>
              <a:t>20 July 2012 – 12 Sept 2012 – Call for Comment/Input</a:t>
            </a:r>
          </a:p>
          <a:p>
            <a:pPr>
              <a:lnSpc>
                <a:spcPct val="80000"/>
              </a:lnSpc>
            </a:pPr>
            <a:r>
              <a:rPr lang="en-US" altLang="en-US" sz="2000" dirty="0" smtClean="0">
                <a:solidFill>
                  <a:srgbClr val="006600"/>
                </a:solidFill>
              </a:rPr>
              <a:t>29-30 Aug 2012 – </a:t>
            </a:r>
            <a:r>
              <a:rPr lang="en-US" altLang="en-US" sz="2000" dirty="0" err="1" smtClean="0">
                <a:solidFill>
                  <a:srgbClr val="006600"/>
                </a:solidFill>
              </a:rPr>
              <a:t>NesCom</a:t>
            </a:r>
            <a:r>
              <a:rPr lang="en-US" altLang="en-US" sz="2000" dirty="0" smtClean="0">
                <a:solidFill>
                  <a:srgbClr val="006600"/>
                </a:solidFill>
              </a:rPr>
              <a:t>, SASB PAR Approval</a:t>
            </a:r>
          </a:p>
          <a:p>
            <a:pPr>
              <a:lnSpc>
                <a:spcPct val="80000"/>
              </a:lnSpc>
            </a:pPr>
            <a:r>
              <a:rPr lang="en-US" altLang="en-US" sz="2000" dirty="0" smtClean="0">
                <a:solidFill>
                  <a:srgbClr val="006600"/>
                </a:solidFill>
              </a:rPr>
              <a:t>Sept 2012 – Begin to process CC input, 11aa, 11ae integration</a:t>
            </a:r>
          </a:p>
          <a:p>
            <a:pPr>
              <a:lnSpc>
                <a:spcPct val="80000"/>
              </a:lnSpc>
            </a:pPr>
            <a:r>
              <a:rPr lang="en-US" altLang="en-US" sz="2000" dirty="0" smtClean="0">
                <a:solidFill>
                  <a:srgbClr val="006600"/>
                </a:solidFill>
              </a:rPr>
              <a:t>Dec 2012 – March/May 2013  – 11ad integration </a:t>
            </a:r>
          </a:p>
          <a:p>
            <a:pPr>
              <a:lnSpc>
                <a:spcPct val="80000"/>
              </a:lnSpc>
            </a:pPr>
            <a:r>
              <a:rPr lang="en-US" altLang="en-US" sz="2000" dirty="0" smtClean="0">
                <a:solidFill>
                  <a:srgbClr val="006600"/>
                </a:solidFill>
              </a:rPr>
              <a:t>Jan 2013 – First WG Letter ballot  - without 11ad – on D1.0</a:t>
            </a:r>
          </a:p>
          <a:p>
            <a:pPr>
              <a:lnSpc>
                <a:spcPct val="80000"/>
              </a:lnSpc>
            </a:pPr>
            <a:r>
              <a:rPr lang="en-US" altLang="en-US" sz="2000" dirty="0" smtClean="0">
                <a:solidFill>
                  <a:srgbClr val="006600"/>
                </a:solidFill>
              </a:rPr>
              <a:t>Sept 2013 – Letter ballot on D2.0</a:t>
            </a:r>
          </a:p>
          <a:p>
            <a:pPr>
              <a:lnSpc>
                <a:spcPct val="80000"/>
              </a:lnSpc>
            </a:pPr>
            <a:r>
              <a:rPr lang="en-US" altLang="en-US" sz="2000" dirty="0" smtClean="0">
                <a:solidFill>
                  <a:srgbClr val="006600"/>
                </a:solidFill>
              </a:rPr>
              <a:t>Dec 2013 – May 2014 – 11ac, 11af integration – D3.0 in May 2014</a:t>
            </a:r>
          </a:p>
          <a:p>
            <a:pPr>
              <a:lnSpc>
                <a:spcPct val="80000"/>
              </a:lnSpc>
            </a:pPr>
            <a:r>
              <a:rPr lang="en-US" altLang="en-US" sz="2000" dirty="0" smtClean="0">
                <a:solidFill>
                  <a:srgbClr val="006600"/>
                </a:solidFill>
              </a:rPr>
              <a:t>July 2014 – Mandatory Draft Review</a:t>
            </a:r>
          </a:p>
          <a:p>
            <a:pPr>
              <a:lnSpc>
                <a:spcPct val="80000"/>
              </a:lnSpc>
            </a:pPr>
            <a:r>
              <a:rPr lang="en-US" altLang="en-US" sz="2000" dirty="0" smtClean="0">
                <a:solidFill>
                  <a:srgbClr val="006600"/>
                </a:solidFill>
              </a:rPr>
              <a:t>Jan 2015 </a:t>
            </a:r>
            <a:r>
              <a:rPr lang="en-US" altLang="en-US" sz="2000" dirty="0">
                <a:solidFill>
                  <a:srgbClr val="006600"/>
                </a:solidFill>
              </a:rPr>
              <a:t>– D4.0 Recirculation, </a:t>
            </a:r>
            <a:r>
              <a:rPr lang="en-US" altLang="en-US" sz="2000" dirty="0" smtClean="0">
                <a:solidFill>
                  <a:srgbClr val="006600"/>
                </a:solidFill>
              </a:rPr>
              <a:t>goal to follow </a:t>
            </a:r>
            <a:r>
              <a:rPr lang="en-US" altLang="en-US" sz="2000" dirty="0">
                <a:solidFill>
                  <a:srgbClr val="006600"/>
                </a:solidFill>
              </a:rPr>
              <a:t>with </a:t>
            </a:r>
            <a:r>
              <a:rPr lang="en-US" altLang="en-US" sz="2000" dirty="0" smtClean="0">
                <a:solidFill>
                  <a:srgbClr val="006600"/>
                </a:solidFill>
              </a:rPr>
              <a:t>D4.0 unchanged </a:t>
            </a:r>
          </a:p>
          <a:p>
            <a:pPr>
              <a:lnSpc>
                <a:spcPct val="80000"/>
              </a:lnSpc>
            </a:pPr>
            <a:r>
              <a:rPr lang="en-US" altLang="en-US" sz="2000" dirty="0" smtClean="0">
                <a:solidFill>
                  <a:srgbClr val="006600"/>
                </a:solidFill>
              </a:rPr>
              <a:t>Form Sponsor Pool:  Open through Feb 20th good for 6 months (end of July 2015) </a:t>
            </a:r>
          </a:p>
          <a:p>
            <a:pPr>
              <a:lnSpc>
                <a:spcPct val="80000"/>
              </a:lnSpc>
            </a:pPr>
            <a:r>
              <a:rPr lang="en-US" altLang="en-US" sz="2000" dirty="0" smtClean="0"/>
              <a:t>EC conditional </a:t>
            </a:r>
            <a:r>
              <a:rPr lang="en-US" altLang="en-US" sz="2000" dirty="0"/>
              <a:t>SB approval March </a:t>
            </a:r>
            <a:r>
              <a:rPr lang="en-US" altLang="en-US" sz="2000" dirty="0" smtClean="0"/>
              <a:t>2015</a:t>
            </a:r>
          </a:p>
          <a:p>
            <a:pPr>
              <a:lnSpc>
                <a:spcPct val="80000"/>
              </a:lnSpc>
            </a:pPr>
            <a:r>
              <a:rPr lang="en-US" altLang="en-US" sz="2000" dirty="0" smtClean="0">
                <a:solidFill>
                  <a:schemeClr val="accent2"/>
                </a:solidFill>
              </a:rPr>
              <a:t>BRC meeting August 19-21, Cambridge UK</a:t>
            </a:r>
            <a:endParaRPr lang="en-US" altLang="en-US" sz="2000" dirty="0">
              <a:solidFill>
                <a:schemeClr val="accent2"/>
              </a:solidFill>
            </a:endParaRPr>
          </a:p>
          <a:p>
            <a:pPr>
              <a:lnSpc>
                <a:spcPct val="80000"/>
              </a:lnSpc>
            </a:pPr>
            <a:r>
              <a:rPr lang="en-US" altLang="en-US" sz="2000" dirty="0" smtClean="0">
                <a:solidFill>
                  <a:schemeClr val="accent2"/>
                </a:solidFill>
              </a:rPr>
              <a:t>March 2016 </a:t>
            </a:r>
            <a:r>
              <a:rPr lang="en-US" altLang="en-US" sz="2000" dirty="0"/>
              <a:t>– WG/EC Final Approval</a:t>
            </a:r>
          </a:p>
          <a:p>
            <a:pPr>
              <a:lnSpc>
                <a:spcPct val="80000"/>
              </a:lnSpc>
            </a:pPr>
            <a:r>
              <a:rPr lang="en-US" altLang="en-US" sz="2000" dirty="0" smtClean="0">
                <a:solidFill>
                  <a:schemeClr val="accent2"/>
                </a:solidFill>
              </a:rPr>
              <a:t>June </a:t>
            </a:r>
            <a:r>
              <a:rPr lang="en-US" altLang="en-US" sz="2000" dirty="0">
                <a:solidFill>
                  <a:schemeClr val="accent2"/>
                </a:solidFill>
              </a:rPr>
              <a:t>2016 </a:t>
            </a:r>
            <a:r>
              <a:rPr lang="en-US" altLang="en-US" sz="2000" dirty="0"/>
              <a:t>– </a:t>
            </a:r>
            <a:r>
              <a:rPr lang="en-US" altLang="en-US" sz="2000" dirty="0" err="1"/>
              <a:t>RevCom</a:t>
            </a:r>
            <a:r>
              <a:rPr lang="en-US" altLang="en-US" sz="2000" dirty="0"/>
              <a:t>/SASB Approval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11-15-0966 by Dorothy Stanley, HP- Aruba Networks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6255864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Teleconferences and next steps</a:t>
            </a:r>
            <a:endParaRPr lang="en-US" dirty="0"/>
          </a:p>
        </p:txBody>
      </p:sp>
      <p:sp>
        <p:nvSpPr>
          <p:cNvPr id="3" name="Content Placeholder 2"/>
          <p:cNvSpPr>
            <a:spLocks noGrp="1"/>
          </p:cNvSpPr>
          <p:nvPr>
            <p:ph idx="1"/>
          </p:nvPr>
        </p:nvSpPr>
        <p:spPr/>
        <p:txBody>
          <a:bodyPr/>
          <a:lstStyle/>
          <a:p>
            <a:r>
              <a:rPr lang="en-US" dirty="0" smtClean="0"/>
              <a:t>July, August 2015</a:t>
            </a:r>
          </a:p>
          <a:p>
            <a:pPr lvl="1"/>
            <a:r>
              <a:rPr lang="en-US" dirty="0" smtClean="0"/>
              <a:t>Continue initial Sponsor Ballot comment resolution as Comment Resolution Committee</a:t>
            </a:r>
          </a:p>
          <a:p>
            <a:r>
              <a:rPr lang="en-US" dirty="0" smtClean="0"/>
              <a:t>Conference </a:t>
            </a:r>
            <a:r>
              <a:rPr lang="en-US" dirty="0"/>
              <a:t>Calls 10am </a:t>
            </a:r>
            <a:r>
              <a:rPr lang="en-US" dirty="0" smtClean="0"/>
              <a:t>Eastern (2 hours)  </a:t>
            </a:r>
            <a:endParaRPr lang="en-US" dirty="0"/>
          </a:p>
          <a:p>
            <a:pPr lvl="1"/>
            <a:r>
              <a:rPr lang="en-US" altLang="en-US" dirty="0" smtClean="0"/>
              <a:t>July 31, August 7, 14, 28</a:t>
            </a:r>
            <a:endParaRPr lang="en-US" altLang="en-US" dirty="0"/>
          </a:p>
          <a:p>
            <a:r>
              <a:rPr lang="en-US" altLang="en-US" dirty="0" smtClean="0"/>
              <a:t>BRC </a:t>
            </a:r>
            <a:r>
              <a:rPr lang="en-US" altLang="en-US" dirty="0"/>
              <a:t>meeting August 19-21, Cambridge UK</a:t>
            </a:r>
          </a:p>
          <a:p>
            <a:endParaRPr lang="en-US" dirty="0"/>
          </a:p>
          <a:p>
            <a:endParaRPr lang="en-US" altLang="en-US" sz="2800" dirty="0"/>
          </a:p>
          <a:p>
            <a:pPr marL="457200" lvl="1" indent="0">
              <a:buNone/>
            </a:pPr>
            <a:endParaRPr lang="en-US" sz="2400" dirty="0"/>
          </a:p>
          <a:p>
            <a:pPr marL="0" indent="0">
              <a:buNone/>
            </a:pPr>
            <a:endParaRPr lang="en-US" dirty="0"/>
          </a:p>
          <a:p>
            <a:pPr marL="609600" indent="-609600"/>
            <a:endParaRPr lang="en-US" dirty="0"/>
          </a:p>
          <a:p>
            <a:pPr marL="0" indent="0">
              <a:buNone/>
            </a:pPr>
            <a:endParaRPr lang="en-US" dirty="0"/>
          </a:p>
          <a:p>
            <a:pPr marL="0" indent="0">
              <a:buNone/>
            </a:pPr>
            <a:endParaRPr lang="en-US"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78</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11-15-0966 by Dorothy Stanley, HP- Aruba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093883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79</a:t>
            </a:fld>
            <a:endParaRPr lang="en-US" smtClean="0"/>
          </a:p>
        </p:txBody>
      </p:sp>
      <p:sp>
        <p:nvSpPr>
          <p:cNvPr id="1030" name="Rectangle 2"/>
          <p:cNvSpPr>
            <a:spLocks noGrp="1" noChangeArrowheads="1"/>
          </p:cNvSpPr>
          <p:nvPr>
            <p:ph type="title"/>
          </p:nvPr>
        </p:nvSpPr>
        <p:spPr>
          <a:noFill/>
        </p:spPr>
        <p:txBody>
          <a:bodyPr/>
          <a:lstStyle/>
          <a:p>
            <a:pPr eaLnBrk="1" hangingPunct="1"/>
            <a:r>
              <a:rPr lang="en-US" dirty="0" smtClean="0"/>
              <a:t>IEEE 802.11ah Closing Report for</a:t>
            </a:r>
            <a:br>
              <a:rPr lang="en-US" dirty="0" smtClean="0"/>
            </a:br>
            <a:r>
              <a:rPr lang="en-US" dirty="0" smtClean="0"/>
              <a:t>July 2015</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2015-07-16</a:t>
            </a:r>
          </a:p>
        </p:txBody>
      </p:sp>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2" name="개체 1"/>
          <p:cNvGraphicFramePr>
            <a:graphicFrameLocks noChangeAspect="1"/>
          </p:cNvGraphicFramePr>
          <p:nvPr>
            <p:extLst>
              <p:ext uri="{D42A27DB-BD31-4B8C-83A1-F6EECF244321}">
                <p14:modId xmlns:p14="http://schemas.microsoft.com/office/powerpoint/2010/main" val="1061519484"/>
              </p:ext>
            </p:extLst>
          </p:nvPr>
        </p:nvGraphicFramePr>
        <p:xfrm>
          <a:off x="533400" y="2660650"/>
          <a:ext cx="8077200" cy="3848100"/>
        </p:xfrm>
        <a:graphic>
          <a:graphicData uri="http://schemas.openxmlformats.org/presentationml/2006/ole">
            <mc:AlternateContent xmlns:mc="http://schemas.openxmlformats.org/markup-compatibility/2006">
              <mc:Choice xmlns:v="urn:schemas-microsoft-com:vml" Requires="v">
                <p:oleObj spid="_x0000_s12295" name="Document" r:id="rId5" imgW="8702097" imgH="4142221" progId="Word.Document.8">
                  <p:embed/>
                </p:oleObj>
              </mc:Choice>
              <mc:Fallback>
                <p:oleObj name="Document" r:id="rId5" imgW="8702097" imgH="4142221" progId="Word.Document.8">
                  <p:embed/>
                  <p:pic>
                    <p:nvPicPr>
                      <p:cNvPr id="0" name=""/>
                      <p:cNvPicPr>
                        <a:picLocks noChangeAspect="1" noChangeArrowheads="1"/>
                      </p:cNvPicPr>
                      <p:nvPr/>
                    </p:nvPicPr>
                    <p:blipFill>
                      <a:blip r:embed="rId6"/>
                      <a:srcRect/>
                      <a:stretch>
                        <a:fillRect/>
                      </a:stretch>
                    </p:blipFill>
                    <p:spPr bwMode="auto">
                      <a:xfrm>
                        <a:off x="533400" y="2660650"/>
                        <a:ext cx="8077200" cy="3848100"/>
                      </a:xfrm>
                      <a:prstGeom prst="rect">
                        <a:avLst/>
                      </a:prstGeom>
                      <a:noFill/>
                      <a:ln>
                        <a:noFill/>
                      </a:ln>
                      <a:extLst/>
                    </p:spPr>
                  </p:pic>
                </p:oleObj>
              </mc:Fallback>
            </mc:AlternateContent>
          </a:graphicData>
        </a:graphic>
      </p:graphicFrame>
      <p:sp>
        <p:nvSpPr>
          <p:cNvPr id="10" name="Footer Placeholder 4"/>
          <p:cNvSpPr>
            <a:spLocks noGrp="1"/>
          </p:cNvSpPr>
          <p:nvPr>
            <p:ph type="ftr" sz="quarter" idx="11"/>
          </p:nvPr>
        </p:nvSpPr>
        <p:spPr>
          <a:xfrm>
            <a:off x="6637314" y="6475413"/>
            <a:ext cx="1906611" cy="184666"/>
          </a:xfrm>
          <a:noFill/>
        </p:spPr>
        <p:txBody>
          <a:bodyPr/>
          <a:lstStyle/>
          <a:p>
            <a:r>
              <a:rPr lang="en-US" altLang="ko-KR" smtClean="0"/>
              <a:t>Adrian Stephens, Intel</a:t>
            </a:r>
            <a:endParaRPr lang="en-US" altLang="ko-KR"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11-15-0950 by Yongho Seok (NEWRACOM)</a:t>
            </a: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949545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457200"/>
          </a:xfrm>
        </p:spPr>
        <p:txBody>
          <a:bodyPr/>
          <a:lstStyle/>
          <a:p>
            <a:r>
              <a:rPr lang="en-GB" dirty="0" smtClean="0"/>
              <a:t>Groups</a:t>
            </a:r>
            <a:endParaRPr lang="en-GB" dirty="0"/>
          </a:p>
        </p:txBody>
      </p:sp>
      <p:sp>
        <p:nvSpPr>
          <p:cNvPr id="5" name="Footer Placeholder 4"/>
          <p:cNvSpPr>
            <a:spLocks noGrp="1"/>
          </p:cNvSpPr>
          <p:nvPr>
            <p:ph type="ftr" sz="quarter" idx="11"/>
          </p:nvPr>
        </p:nvSpPr>
        <p:spPr/>
        <p:txBody>
          <a:bodyPr/>
          <a:lstStyle/>
          <a:p>
            <a:pPr>
              <a:defRPr/>
            </a:pPr>
            <a:r>
              <a:rPr lang="en-US" smtClean="0"/>
              <a:t>Adrian Stephens, Intel</a:t>
            </a:r>
            <a:endParaRPr lang="en-US"/>
          </a:p>
        </p:txBody>
      </p:sp>
      <p:graphicFrame>
        <p:nvGraphicFramePr>
          <p:cNvPr id="7" name="Group 148"/>
          <p:cNvGraphicFramePr>
            <a:graphicFrameLocks/>
          </p:cNvGraphicFramePr>
          <p:nvPr>
            <p:extLst>
              <p:ext uri="{D42A27DB-BD31-4B8C-83A1-F6EECF244321}">
                <p14:modId xmlns:p14="http://schemas.microsoft.com/office/powerpoint/2010/main" val="2628992895"/>
              </p:ext>
            </p:extLst>
          </p:nvPr>
        </p:nvGraphicFramePr>
        <p:xfrm>
          <a:off x="228600" y="762000"/>
          <a:ext cx="8763000" cy="5705896"/>
        </p:xfrm>
        <a:graphic>
          <a:graphicData uri="http://schemas.openxmlformats.org/drawingml/2006/table">
            <a:tbl>
              <a:tblPr/>
              <a:tblGrid>
                <a:gridCol w="842597"/>
                <a:gridCol w="1179634"/>
                <a:gridCol w="4212980"/>
                <a:gridCol w="2527789"/>
              </a:tblGrid>
              <a:tr h="3048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Type</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Group</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Description</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Chair</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2003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WG</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WG11</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The IEEE 802.11 Working Group</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Adrian Stephens</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PUB</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Publicity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Stephen McCann</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WNG</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Wireless Next Generation</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Clint Chaplin</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SC</a:t>
                      </a:r>
                      <a:endParaRPr kumimoji="0" lang="en-US" sz="1800" b="0" i="0" u="none" strike="noStrike" cap="none" normalizeH="0" baseline="0" dirty="0" smtClean="0">
                        <a:ln>
                          <a:noFill/>
                        </a:ln>
                        <a:solidFill>
                          <a:schemeClr val="tx1"/>
                        </a:solidFill>
                        <a:effectLst/>
                        <a:latin typeface="Times New Roman" pitchFamily="18" charset="0"/>
                      </a:endParaRP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ARC</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Architecture</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Mark Hamilton</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SC</a:t>
                      </a:r>
                      <a:endParaRPr kumimoji="0" lang="en-US" sz="1800" b="0" i="0" u="none" strike="noStrike" cap="none" normalizeH="0" baseline="0" dirty="0" smtClean="0">
                        <a:ln>
                          <a:noFill/>
                        </a:ln>
                        <a:solidFill>
                          <a:schemeClr val="tx1"/>
                        </a:solidFill>
                        <a:effectLst/>
                        <a:latin typeface="Times New Roman" pitchFamily="18" charset="0"/>
                      </a:endParaRP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JTC1</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ISO/IEC/JTC1/SC6 shadow committee</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Andrew Myles</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PAR</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Project Authorization Request</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Jon Rosdahl</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REG</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Regulatory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Richard Kennedy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MC</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Maintenance (Revision C)</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Dorothy Stanley</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2606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AH</a:t>
                      </a:r>
                    </a:p>
                  </a:txBody>
                  <a:tcPr marT="27433" marB="2743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Operation in 900 MHz bands</a:t>
                      </a:r>
                    </a:p>
                  </a:txBody>
                  <a:tcPr marT="27433" marB="2743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Yongho</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Seok</a:t>
                      </a:r>
                      <a:endParaRPr kumimoji="0" lang="en-US" sz="1800" b="0" i="0" u="none" strike="noStrike" cap="none" normalizeH="0" baseline="0" dirty="0" smtClean="0">
                        <a:ln>
                          <a:noFill/>
                        </a:ln>
                        <a:solidFill>
                          <a:schemeClr val="tx1"/>
                        </a:solidFill>
                        <a:effectLst/>
                        <a:latin typeface="Times New Roman" pitchFamily="18" charset="0"/>
                      </a:endParaRPr>
                    </a:p>
                  </a:txBody>
                  <a:tcPr marT="27433" marB="2743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AI</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Fast Initial Link Setup</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Hiroshi Mano</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AJ</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China Millimeter Wave (CMMW)</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Xiaoming Peng</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AK</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General Link Setup</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Donald Eastlake 3</a:t>
                      </a:r>
                      <a:r>
                        <a:rPr kumimoji="0" lang="en-US" sz="1800" b="0" i="0" u="none" strike="noStrike" cap="none" normalizeH="0" baseline="30000" dirty="0" smtClean="0">
                          <a:ln>
                            <a:noFill/>
                          </a:ln>
                          <a:solidFill>
                            <a:schemeClr val="tx1"/>
                          </a:solidFill>
                          <a:effectLst/>
                          <a:latin typeface="Times New Roman" pitchFamily="18" charset="0"/>
                        </a:rPr>
                        <a:t>rd</a:t>
                      </a:r>
                      <a:r>
                        <a:rPr kumimoji="0" lang="en-US" sz="1800" b="0" i="0" u="none" strike="noStrike" cap="none" normalizeH="0" baseline="0" dirty="0" smtClean="0">
                          <a:ln>
                            <a:noFill/>
                          </a:ln>
                          <a:solidFill>
                            <a:schemeClr val="tx1"/>
                          </a:solidFill>
                          <a:effectLst/>
                          <a:latin typeface="Times New Roman" pitchFamily="18" charset="0"/>
                        </a:rPr>
                        <a:t> </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AQ</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Pre-association Discovery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Stephen McCann</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AX</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High Efficiency Wireless LAN (HEW)</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Osama </a:t>
                      </a:r>
                      <a:r>
                        <a:rPr kumimoji="0" lang="en-US" sz="1800" b="0" i="0" u="none" strike="noStrike" cap="none" normalizeH="0" baseline="0" dirty="0" err="1" smtClean="0">
                          <a:ln>
                            <a:noFill/>
                          </a:ln>
                          <a:solidFill>
                            <a:schemeClr val="tx1"/>
                          </a:solidFill>
                          <a:effectLst/>
                          <a:latin typeface="Times New Roman" pitchFamily="18" charset="0"/>
                        </a:rPr>
                        <a:t>Aboul-Magd</a:t>
                      </a:r>
                      <a:endParaRPr kumimoji="0" lang="en-US" sz="1800" b="0" i="0" u="none" strike="noStrike" cap="none" normalizeH="0" baseline="0" dirty="0" smtClean="0">
                        <a:ln>
                          <a:noFill/>
                        </a:ln>
                        <a:solidFill>
                          <a:schemeClr val="tx1"/>
                        </a:solidFill>
                        <a:effectLst/>
                        <a:latin typeface="Times New Roman" pitchFamily="18" charset="0"/>
                      </a:endParaRP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AY</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Next Generation 60 GHz</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Edward Au </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823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SG</a:t>
                      </a:r>
                    </a:p>
                  </a:txBody>
                  <a:tcPr marT="27433" marB="274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NGP</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Next Generation Positioning</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Jonathan Segev</a:t>
                      </a:r>
                    </a:p>
                  </a:txBody>
                  <a:tcPr marT="27433" marB="274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r>
              <a:rPr lang="en-US" smtClean="0"/>
              <a:t>Slide </a:t>
            </a:r>
            <a:fld id="{871AA584-A631-41C6-AA28-A674FF16BF74}" type="slidenum">
              <a:rPr lang="en-US" smtClean="0"/>
              <a:pPr>
                <a:defRPr/>
              </a:pPr>
              <a:t>8</a:t>
            </a:fld>
            <a:endParaRPr lang="en-US"/>
          </a:p>
        </p:txBody>
      </p:sp>
      <p:sp>
        <p:nvSpPr>
          <p:cNvPr id="6" name="Date Placeholder 5"/>
          <p:cNvSpPr>
            <a:spLocks noGrp="1"/>
          </p:cNvSpPr>
          <p:nvPr>
            <p:ph type="dt" sz="half" idx="10"/>
          </p:nvPr>
        </p:nvSpPr>
        <p:spPr/>
        <p:txBody>
          <a:bodyPr/>
          <a:lstStyle/>
          <a:p>
            <a:pPr>
              <a:defRPr/>
            </a:pPr>
            <a:r>
              <a:rPr lang="en-US" smtClean="0"/>
              <a:t>July 2015</a:t>
            </a:r>
            <a:endParaRPr lang="en-US" dirty="0"/>
          </a:p>
        </p:txBody>
      </p:sp>
    </p:spTree>
    <p:extLst>
      <p:ext uri="{BB962C8B-B14F-4D97-AF65-F5344CB8AC3E}">
        <p14:creationId xmlns:p14="http://schemas.microsoft.com/office/powerpoint/2010/main" val="26253488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altLang="ja-JP" sz="4000">
                <a:ea typeface="ＭＳ Ｐゴシック" pitchFamily="-84" charset="-128"/>
                <a:cs typeface="ＭＳ Ｐゴシック" pitchFamily="-84" charset="-128"/>
              </a:rPr>
              <a:t>Abstract</a:t>
            </a:r>
          </a:p>
        </p:txBody>
      </p:sp>
      <p:sp>
        <p:nvSpPr>
          <p:cNvPr id="17414" name="Rectangle 3"/>
          <p:cNvSpPr>
            <a:spLocks noGrp="1" noChangeArrowheads="1"/>
          </p:cNvSpPr>
          <p:nvPr>
            <p:ph type="body" idx="1"/>
          </p:nvPr>
        </p:nvSpPr>
        <p:spPr>
          <a:xfrm>
            <a:off x="685800" y="1752600"/>
            <a:ext cx="8001000" cy="4114800"/>
          </a:xfrm>
        </p:spPr>
        <p:txBody>
          <a:bodyPr/>
          <a:lstStyle/>
          <a:p>
            <a:pPr>
              <a:buFontTx/>
              <a:buNone/>
            </a:pPr>
            <a:r>
              <a:rPr lang="en-US" altLang="ja-JP" dirty="0">
                <a:ea typeface="ＭＳ Ｐゴシック" pitchFamily="-84" charset="-128"/>
                <a:cs typeface="ＭＳ Ｐゴシック" pitchFamily="-84" charset="-128"/>
              </a:rPr>
              <a:t>This presentation is the closing report for </a:t>
            </a:r>
            <a:r>
              <a:rPr lang="en-US" altLang="ja-JP" dirty="0" smtClean="0">
                <a:ea typeface="ＭＳ Ｐゴシック" pitchFamily="-84" charset="-128"/>
                <a:cs typeface="ＭＳ Ｐゴシック" pitchFamily="-84" charset="-128"/>
              </a:rPr>
              <a:t>the </a:t>
            </a:r>
            <a:r>
              <a:rPr lang="en-US" altLang="ja-JP" dirty="0">
                <a:ea typeface="ＭＳ Ｐゴシック" pitchFamily="-84" charset="-128"/>
                <a:cs typeface="ＭＳ Ｐゴシック" pitchFamily="-84" charset="-128"/>
              </a:rPr>
              <a:t>Big Island </a:t>
            </a:r>
            <a:r>
              <a:rPr lang="en-US" altLang="ja-JP" dirty="0" smtClean="0">
                <a:ea typeface="ＭＳ Ｐゴシック" pitchFamily="-84" charset="-128"/>
                <a:cs typeface="ＭＳ Ｐゴシック" pitchFamily="-84" charset="-128"/>
              </a:rPr>
              <a:t>Hawaii meeting </a:t>
            </a:r>
            <a:r>
              <a:rPr lang="en-US" altLang="ja-JP" dirty="0">
                <a:ea typeface="ＭＳ Ｐゴシック" pitchFamily="-84" charset="-128"/>
                <a:cs typeface="ＭＳ Ｐゴシック" pitchFamily="-84" charset="-128"/>
              </a:rPr>
              <a:t>of the IEEE 802.11 </a:t>
            </a:r>
            <a:r>
              <a:rPr lang="en-US" altLang="ja-JP" dirty="0" err="1" smtClean="0">
                <a:ea typeface="ＭＳ Ｐゴシック" pitchFamily="-84" charset="-128"/>
                <a:cs typeface="ＭＳ Ｐゴシック" pitchFamily="-84" charset="-128"/>
              </a:rPr>
              <a:t>TGah</a:t>
            </a:r>
            <a:r>
              <a:rPr lang="en-US" altLang="ja-JP" dirty="0" smtClean="0">
                <a:ea typeface="ＭＳ Ｐゴシック" pitchFamily="-84" charset="-128"/>
                <a:cs typeface="ＭＳ Ｐゴシック" pitchFamily="-84" charset="-128"/>
              </a:rPr>
              <a:t>.</a:t>
            </a:r>
            <a:endParaRPr lang="en-US" altLang="ja-JP" dirty="0">
              <a:ea typeface="ＭＳ Ｐゴシック" pitchFamily="-84" charset="-128"/>
              <a:cs typeface="ＭＳ Ｐゴシック" pitchFamily="-84" charset="-128"/>
            </a:endParaRPr>
          </a:p>
        </p:txBody>
      </p:sp>
      <p:sp>
        <p:nvSpPr>
          <p:cNvPr id="7" name="日付プレースホルダ 6"/>
          <p:cNvSpPr>
            <a:spLocks noGrp="1"/>
          </p:cNvSpPr>
          <p:nvPr>
            <p:ph type="dt" sz="half" idx="10"/>
          </p:nvPr>
        </p:nvSpPr>
        <p:spPr>
          <a:xfrm>
            <a:off x="696913" y="332601"/>
            <a:ext cx="968214" cy="276999"/>
          </a:xfrm>
        </p:spPr>
        <p:txBody>
          <a:bodyPr/>
          <a:lstStyle/>
          <a:p>
            <a:r>
              <a:rPr lang="en-US" altLang="ko-KR" smtClean="0"/>
              <a:t>July 2015</a:t>
            </a:r>
            <a:endParaRPr lang="en-US" altLang="ko-KR" dirty="0"/>
          </a:p>
        </p:txBody>
      </p:sp>
      <p:sp>
        <p:nvSpPr>
          <p:cNvPr id="8" name="スライド番号プレースホルダ 7"/>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80</a:t>
            </a:fld>
            <a:endParaRPr lang="en-US" altLang="ja-JP"/>
          </a:p>
        </p:txBody>
      </p:sp>
      <p:sp>
        <p:nvSpPr>
          <p:cNvPr id="9" name="フッター プレースホルダ 8"/>
          <p:cNvSpPr>
            <a:spLocks noGrp="1"/>
          </p:cNvSpPr>
          <p:nvPr>
            <p:ph type="ftr" sz="quarter" idx="11"/>
          </p:nvPr>
        </p:nvSpPr>
        <p:spPr/>
        <p:txBody>
          <a:bodyPr/>
          <a:lstStyle/>
          <a:p>
            <a:r>
              <a:rPr lang="en-US" altLang="ko-KR" smtClean="0"/>
              <a:t>Adrian Stephens, Intel</a:t>
            </a:r>
            <a:endParaRPr lang="en-US" altLang="ko-KR"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11-15-0950 by Yongho Seok (NEWRACOM)</a:t>
            </a:r>
          </a:p>
        </p:txBody>
      </p:sp>
      <p:sp>
        <p:nvSpPr>
          <p:cNvPr id="10"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July 2015</a:t>
            </a:r>
            <a:endParaRPr lang="en-US"/>
          </a:p>
        </p:txBody>
      </p:sp>
    </p:spTree>
    <p:extLst>
      <p:ext uri="{BB962C8B-B14F-4D97-AF65-F5344CB8AC3E}">
        <p14:creationId xmlns:p14="http://schemas.microsoft.com/office/powerpoint/2010/main" val="11037800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in </a:t>
            </a:r>
            <a:r>
              <a:rPr lang="en-US" dirty="0" err="1" smtClean="0"/>
              <a:t>TGah</a:t>
            </a:r>
            <a:endParaRPr lang="en-US" dirty="0"/>
          </a:p>
        </p:txBody>
      </p:sp>
      <p:sp>
        <p:nvSpPr>
          <p:cNvPr id="3" name="Content Placeholder 2"/>
          <p:cNvSpPr>
            <a:spLocks noGrp="1"/>
          </p:cNvSpPr>
          <p:nvPr>
            <p:ph idx="1"/>
          </p:nvPr>
        </p:nvSpPr>
        <p:spPr>
          <a:xfrm>
            <a:off x="685800" y="1981200"/>
            <a:ext cx="7772400" cy="4114800"/>
          </a:xfrm>
        </p:spPr>
        <p:txBody>
          <a:bodyPr/>
          <a:lstStyle/>
          <a:p>
            <a:r>
              <a:rPr lang="en-US" altLang="ko-KR" dirty="0" smtClean="0"/>
              <a:t>Before July 2015 meeting </a:t>
            </a:r>
          </a:p>
          <a:p>
            <a:pPr lvl="1"/>
            <a:r>
              <a:rPr lang="en-US" altLang="ko-KR" dirty="0" smtClean="0"/>
              <a:t>Letter Ballot 211 for Draft 5.0 </a:t>
            </a:r>
            <a:r>
              <a:rPr lang="en-US" altLang="ko-KR" dirty="0"/>
              <a:t>closed </a:t>
            </a:r>
            <a:r>
              <a:rPr lang="en-US" altLang="ko-KR" dirty="0" smtClean="0"/>
              <a:t>April 16</a:t>
            </a:r>
            <a:r>
              <a:rPr lang="en-US" altLang="ko-KR" baseline="30000" dirty="0" smtClean="0"/>
              <a:t>th</a:t>
            </a:r>
            <a:endParaRPr lang="en-US" altLang="ko-KR" baseline="30000" dirty="0"/>
          </a:p>
          <a:p>
            <a:pPr lvl="1"/>
            <a:r>
              <a:rPr lang="en-US" altLang="ko-KR" dirty="0" smtClean="0"/>
              <a:t>107 </a:t>
            </a:r>
            <a:r>
              <a:rPr lang="en-US" altLang="ko-KR" dirty="0"/>
              <a:t>comments </a:t>
            </a:r>
            <a:r>
              <a:rPr lang="en-US" altLang="ko-KR" dirty="0" smtClean="0"/>
              <a:t>received</a:t>
            </a:r>
          </a:p>
          <a:p>
            <a:pPr lvl="1"/>
            <a:r>
              <a:rPr lang="en-US" altLang="ko-KR" dirty="0">
                <a:ea typeface="Times New Roman"/>
                <a:cs typeface="Times New Roman"/>
                <a:sym typeface="Times New Roman"/>
              </a:rPr>
              <a:t>Except for 4 comments related with an intellectual property (IP), all other comments received from LB211 have been resolved </a:t>
            </a:r>
            <a:endParaRPr lang="en-US" altLang="ko-KR" dirty="0" smtClean="0">
              <a:ea typeface="Times New Roman"/>
              <a:cs typeface="Times New Roman"/>
              <a:sym typeface="Times New Roman"/>
            </a:endParaRPr>
          </a:p>
          <a:p>
            <a:r>
              <a:rPr lang="en-US" altLang="ko-KR" dirty="0" smtClean="0">
                <a:ea typeface="Times New Roman"/>
                <a:cs typeface="Times New Roman"/>
                <a:sym typeface="Times New Roman"/>
              </a:rPr>
              <a:t>Goal of July 2015 meeting </a:t>
            </a:r>
          </a:p>
          <a:p>
            <a:pPr lvl="1"/>
            <a:r>
              <a:rPr lang="en-US" altLang="ko-KR" dirty="0" smtClean="0"/>
              <a:t>Resolve </a:t>
            </a:r>
            <a:r>
              <a:rPr lang="en-US" altLang="ko-KR" dirty="0"/>
              <a:t>4 remaining comments (CID 7001, 7002, 7003 and 7012</a:t>
            </a:r>
            <a:r>
              <a:rPr lang="en-US" altLang="ko-KR" dirty="0" smtClean="0"/>
              <a:t>) and go </a:t>
            </a:r>
            <a:r>
              <a:rPr lang="en-US" altLang="ko-KR" dirty="0"/>
              <a:t>to a sponsor ballot after July meeting</a:t>
            </a:r>
            <a:endParaRPr lang="en-US" altLang="ko-KR" dirty="0" smtClean="0"/>
          </a:p>
          <a:p>
            <a:pPr lvl="1"/>
            <a:r>
              <a:rPr lang="en-US" altLang="ko-KR" dirty="0" smtClean="0"/>
              <a:t>But, TG could not make a compromised resolution during this meeting and </a:t>
            </a:r>
            <a:r>
              <a:rPr lang="en-US" altLang="ko-KR" dirty="0" err="1" smtClean="0"/>
              <a:t>TGah’s</a:t>
            </a:r>
            <a:r>
              <a:rPr lang="en-US" altLang="ko-KR" dirty="0" smtClean="0"/>
              <a:t> timeline moves </a:t>
            </a:r>
            <a:r>
              <a:rPr lang="en-US" altLang="ko-KR" dirty="0"/>
              <a:t>out 4 months because a sponsor ballot plan is postponed to a next plenary </a:t>
            </a:r>
            <a:r>
              <a:rPr lang="en-US" altLang="ko-KR" dirty="0" smtClean="0"/>
              <a:t>meeting</a:t>
            </a:r>
          </a:p>
          <a:p>
            <a:pPr lvl="2"/>
            <a:r>
              <a:rPr lang="en-US" altLang="ko-KR" sz="2000" dirty="0" smtClean="0"/>
              <a:t>Agenda of July 2015 meeting: </a:t>
            </a:r>
            <a:r>
              <a:rPr lang="en-US" altLang="ko-KR" sz="2000" dirty="0" smtClean="0">
                <a:hlinkClick r:id="rId3"/>
              </a:rPr>
              <a:t>11-15/733r5</a:t>
            </a:r>
            <a:endParaRPr lang="en-US" altLang="ko-KR" dirty="0" smtClean="0"/>
          </a:p>
          <a:p>
            <a:pPr marL="0" indent="0">
              <a:buNone/>
            </a:pPr>
            <a:endParaRPr lang="en-US" altLang="ko-KR" dirty="0" smtClean="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81</a:t>
            </a:fld>
            <a:endParaRPr lang="en-US"/>
          </a:p>
        </p:txBody>
      </p:sp>
      <p:sp>
        <p:nvSpPr>
          <p:cNvPr id="8" name="Footer Placeholder 4"/>
          <p:cNvSpPr>
            <a:spLocks noGrp="1"/>
          </p:cNvSpPr>
          <p:nvPr>
            <p:ph type="ftr" sz="quarter" idx="11"/>
          </p:nvPr>
        </p:nvSpPr>
        <p:spPr>
          <a:xfrm>
            <a:off x="6637314" y="6475413"/>
            <a:ext cx="1906611" cy="184666"/>
          </a:xfrm>
          <a:noFill/>
        </p:spPr>
        <p:txBody>
          <a:bodyPr/>
          <a:lstStyle/>
          <a:p>
            <a:r>
              <a:rPr lang="en-US" altLang="ko-KR" smtClean="0"/>
              <a:t>Adrian Stephens, Intel</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11-15-0950 by Yongho Seok (NEWRACOM)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0959920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a:t>
            </a:r>
            <a:endParaRPr lang="en-US" dirty="0"/>
          </a:p>
        </p:txBody>
      </p:sp>
      <p:sp>
        <p:nvSpPr>
          <p:cNvPr id="3" name="Content Placeholder 2"/>
          <p:cNvSpPr>
            <a:spLocks noGrp="1"/>
          </p:cNvSpPr>
          <p:nvPr>
            <p:ph idx="1"/>
          </p:nvPr>
        </p:nvSpPr>
        <p:spPr/>
        <p:txBody>
          <a:bodyPr/>
          <a:lstStyle/>
          <a:p>
            <a:r>
              <a:rPr lang="en-US" altLang="ko-KR" dirty="0"/>
              <a:t>Hopefully, resolve 4 remaining comments (CID 7001, 7002, 7003 and 7012) and go to a sponsor ballot</a:t>
            </a:r>
          </a:p>
          <a:p>
            <a:endParaRPr lang="en-US" dirty="0" smtClean="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82</a:t>
            </a:fld>
            <a:endParaRPr lang="en-US"/>
          </a:p>
        </p:txBody>
      </p:sp>
      <p:sp>
        <p:nvSpPr>
          <p:cNvPr id="7" name="Footer Placeholder 4"/>
          <p:cNvSpPr>
            <a:spLocks noGrp="1"/>
          </p:cNvSpPr>
          <p:nvPr>
            <p:ph type="ftr" sz="quarter" idx="11"/>
          </p:nvPr>
        </p:nvSpPr>
        <p:spPr>
          <a:xfrm>
            <a:off x="6637314" y="6475413"/>
            <a:ext cx="1906611" cy="184666"/>
          </a:xfrm>
          <a:noFill/>
        </p:spPr>
        <p:txBody>
          <a:bodyPr/>
          <a:lstStyle/>
          <a:p>
            <a:r>
              <a:rPr lang="en-US" altLang="ko-KR" smtClean="0"/>
              <a:t>Adrian Stephens, Intel</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11-15-0950 by Yongho Seok (NEWRACOM)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9164590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a:t>
            </a:r>
            <a:endParaRPr lang="en-US" dirty="0"/>
          </a:p>
        </p:txBody>
      </p:sp>
      <p:sp>
        <p:nvSpPr>
          <p:cNvPr id="3" name="Content Placeholder 2"/>
          <p:cNvSpPr>
            <a:spLocks noGrp="1"/>
          </p:cNvSpPr>
          <p:nvPr>
            <p:ph idx="1"/>
          </p:nvPr>
        </p:nvSpPr>
        <p:spPr/>
        <p:txBody>
          <a:bodyPr/>
          <a:lstStyle/>
          <a:p>
            <a:pPr marL="609600" indent="-609600"/>
            <a:r>
              <a:rPr lang="en-US" altLang="ko-KR" dirty="0" smtClean="0"/>
              <a:t>September 8, </a:t>
            </a:r>
            <a:r>
              <a:rPr lang="en-US" altLang="ko-KR" dirty="0"/>
              <a:t>8PM ET for 2 </a:t>
            </a:r>
            <a:r>
              <a:rPr lang="en-US" altLang="ko-KR" dirty="0" smtClean="0"/>
              <a:t>hour</a:t>
            </a:r>
            <a:endParaRPr lang="en-US" altLang="ko-KR" dirty="0"/>
          </a:p>
          <a:p>
            <a:pPr marL="609600" indent="-609600"/>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83</a:t>
            </a:fld>
            <a:endParaRPr lang="en-US"/>
          </a:p>
        </p:txBody>
      </p:sp>
      <p:sp>
        <p:nvSpPr>
          <p:cNvPr id="7" name="Footer Placeholder 4"/>
          <p:cNvSpPr>
            <a:spLocks noGrp="1"/>
          </p:cNvSpPr>
          <p:nvPr>
            <p:ph type="ftr" sz="quarter" idx="11"/>
          </p:nvPr>
        </p:nvSpPr>
        <p:spPr>
          <a:xfrm>
            <a:off x="6637314" y="6475413"/>
            <a:ext cx="1906611" cy="184666"/>
          </a:xfrm>
          <a:noFill/>
        </p:spPr>
        <p:txBody>
          <a:bodyPr/>
          <a:lstStyle/>
          <a:p>
            <a:r>
              <a:rPr lang="en-US" altLang="ko-KR" smtClean="0"/>
              <a:t>Adrian Stephens, Intel</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11-15-0950 by Yongho Seok (NEWRACOM)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3360356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TGah</a:t>
            </a:r>
            <a:r>
              <a:rPr lang="en-US" dirty="0" smtClean="0"/>
              <a:t> Timeline – Updated</a:t>
            </a:r>
            <a:endParaRPr lang="en-US" dirty="0"/>
          </a:p>
        </p:txBody>
      </p:sp>
      <p:sp>
        <p:nvSpPr>
          <p:cNvPr id="3" name="Content Placeholder 2"/>
          <p:cNvSpPr>
            <a:spLocks noGrp="1"/>
          </p:cNvSpPr>
          <p:nvPr>
            <p:ph idx="1"/>
          </p:nvPr>
        </p:nvSpPr>
        <p:spPr>
          <a:xfrm>
            <a:off x="685800" y="1981200"/>
            <a:ext cx="7772400" cy="3200400"/>
          </a:xfrm>
        </p:spPr>
        <p:txBody>
          <a:bodyPr/>
          <a:lstStyle/>
          <a:p>
            <a:r>
              <a:rPr lang="en-US" altLang="ko-KR" dirty="0"/>
              <a:t>Internal Task Group Ballot : May 2013</a:t>
            </a:r>
          </a:p>
          <a:p>
            <a:r>
              <a:rPr lang="en-US" altLang="ko-KR" dirty="0"/>
              <a:t>Initial Letter Ballot : September 2013</a:t>
            </a:r>
          </a:p>
          <a:p>
            <a:r>
              <a:rPr lang="en-US" altLang="ko-KR" dirty="0"/>
              <a:t>Initial Recirculation Letter Ballot : September 2014 </a:t>
            </a:r>
          </a:p>
          <a:p>
            <a:r>
              <a:rPr lang="en-US" altLang="ko-KR" dirty="0"/>
              <a:t>Initial Sponsor Ballot : </a:t>
            </a:r>
            <a:r>
              <a:rPr lang="en-US" altLang="ko-KR" strike="sngStrike" dirty="0"/>
              <a:t>July 2015</a:t>
            </a:r>
            <a:r>
              <a:rPr lang="en-US" altLang="ko-KR" dirty="0"/>
              <a:t> </a:t>
            </a:r>
            <a:r>
              <a:rPr lang="en-US" altLang="ko-KR" u="sng" dirty="0"/>
              <a:t>November 2015</a:t>
            </a:r>
          </a:p>
          <a:p>
            <a:r>
              <a:rPr lang="en-US" altLang="ko-KR" dirty="0"/>
              <a:t>Initial Recirculation Sponsor Ballot : </a:t>
            </a:r>
            <a:r>
              <a:rPr lang="en-US" altLang="ko-KR" strike="sngStrike" dirty="0"/>
              <a:t>November 2015</a:t>
            </a:r>
            <a:r>
              <a:rPr lang="en-US" altLang="ko-KR" dirty="0"/>
              <a:t> </a:t>
            </a:r>
            <a:r>
              <a:rPr lang="en-US" altLang="ko-KR" u="sng" dirty="0"/>
              <a:t>March 2016</a:t>
            </a:r>
          </a:p>
          <a:p>
            <a:r>
              <a:rPr lang="en-US" altLang="ko-KR" dirty="0"/>
              <a:t>EC Approval : </a:t>
            </a:r>
            <a:r>
              <a:rPr lang="en-US" altLang="ko-KR" strike="sngStrike" dirty="0"/>
              <a:t>January 2016</a:t>
            </a:r>
            <a:r>
              <a:rPr lang="en-US" altLang="ko-KR" dirty="0"/>
              <a:t> </a:t>
            </a:r>
            <a:r>
              <a:rPr lang="en-US" altLang="ko-KR" u="sng" dirty="0"/>
              <a:t>July 2016</a:t>
            </a:r>
          </a:p>
          <a:p>
            <a:r>
              <a:rPr lang="en-US" altLang="ko-KR" dirty="0" err="1"/>
              <a:t>Revcom</a:t>
            </a:r>
            <a:r>
              <a:rPr lang="en-US" altLang="ko-KR" dirty="0"/>
              <a:t> Approval : </a:t>
            </a:r>
            <a:r>
              <a:rPr lang="en-US" altLang="ko-KR" strike="sngStrike" dirty="0"/>
              <a:t>March 2016</a:t>
            </a:r>
            <a:r>
              <a:rPr lang="en-US" altLang="ko-KR" dirty="0"/>
              <a:t> </a:t>
            </a:r>
            <a:r>
              <a:rPr lang="en-US" altLang="ko-KR" u="sng" dirty="0"/>
              <a:t>July 2016</a:t>
            </a:r>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84</a:t>
            </a:fld>
            <a:endParaRPr lang="en-US"/>
          </a:p>
        </p:txBody>
      </p:sp>
      <p:sp>
        <p:nvSpPr>
          <p:cNvPr id="7" name="Footer Placeholder 4"/>
          <p:cNvSpPr>
            <a:spLocks noGrp="1"/>
          </p:cNvSpPr>
          <p:nvPr>
            <p:ph type="ftr" sz="quarter" idx="11"/>
          </p:nvPr>
        </p:nvSpPr>
        <p:spPr>
          <a:xfrm>
            <a:off x="6637314" y="6475413"/>
            <a:ext cx="1906611" cy="184666"/>
          </a:xfrm>
          <a:noFill/>
        </p:spPr>
        <p:txBody>
          <a:bodyPr/>
          <a:lstStyle/>
          <a:p>
            <a:r>
              <a:rPr lang="en-US" altLang="ko-KR" smtClean="0"/>
              <a:t>Adrian Stephens, Intel</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11-15-0950 by Yongho Seok (NEWRACOM)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0538526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838200"/>
            <a:ext cx="7772400" cy="1066800"/>
          </a:xfrm>
        </p:spPr>
        <p:txBody>
          <a:bodyPr/>
          <a:lstStyle/>
          <a:p>
            <a:r>
              <a:rPr lang="en-US" altLang="ja-JP" dirty="0">
                <a:ea typeface="ＭＳ Ｐゴシック" pitchFamily="-84" charset="-128"/>
                <a:cs typeface="ＭＳ Ｐゴシック" pitchFamily="-84" charset="-128"/>
              </a:rPr>
              <a:t>IEEE 802.11TGai</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Closing Report</a:t>
            </a:r>
          </a:p>
        </p:txBody>
      </p:sp>
      <p:sp>
        <p:nvSpPr>
          <p:cNvPr id="15366" name="Rectangle 6"/>
          <p:cNvSpPr>
            <a:spLocks noGrp="1" noChangeArrowheads="1"/>
          </p:cNvSpPr>
          <p:nvPr>
            <p:ph type="body" idx="1"/>
          </p:nvPr>
        </p:nvSpPr>
        <p:spPr>
          <a:xfrm>
            <a:off x="685800" y="2286000"/>
            <a:ext cx="7772400" cy="381000"/>
          </a:xfrm>
        </p:spPr>
        <p:txBody>
          <a:bodyPr/>
          <a:lstStyle/>
          <a:p>
            <a:pPr algn="ctr">
              <a:buFontTx/>
              <a:buNone/>
            </a:pPr>
            <a:r>
              <a:rPr lang="en-US" altLang="ja-JP" sz="2000" dirty="0" smtClean="0">
                <a:ea typeface="ＭＳ Ｐゴシック" pitchFamily="-84" charset="-128"/>
                <a:cs typeface="ＭＳ Ｐゴシック" pitchFamily="-84" charset="-128"/>
              </a:rPr>
              <a:t>Date:</a:t>
            </a:r>
            <a:r>
              <a:rPr lang="en-US" altLang="ja-JP" sz="2000" b="0" dirty="0" smtClean="0">
                <a:ea typeface="ＭＳ Ｐゴシック" pitchFamily="-84" charset="-128"/>
                <a:cs typeface="ＭＳ Ｐゴシック" pitchFamily="-84" charset="-128"/>
              </a:rPr>
              <a:t> 2015-7-17</a:t>
            </a: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eaLnBrk="0" hangingPunct="0">
              <a:spcBef>
                <a:spcPct val="20000"/>
              </a:spcBef>
            </a:pPr>
            <a:r>
              <a:rPr kumimoji="0" lang="en-US" altLang="ja-JP" sz="2000" b="1"/>
              <a:t>Authors:</a:t>
            </a:r>
            <a:endParaRPr kumimoji="0" lang="en-US" altLang="ja-JP" sz="2000"/>
          </a:p>
        </p:txBody>
      </p:sp>
      <p:graphicFrame>
        <p:nvGraphicFramePr>
          <p:cNvPr id="9" name="Group 80"/>
          <p:cNvGraphicFramePr>
            <a:graphicFrameLocks noGrp="1"/>
          </p:cNvGraphicFramePr>
          <p:nvPr/>
        </p:nvGraphicFramePr>
        <p:xfrm>
          <a:off x="533400" y="3429000"/>
          <a:ext cx="8085859" cy="968693"/>
        </p:xfrm>
        <a:graphic>
          <a:graphicData uri="http://schemas.openxmlformats.org/drawingml/2006/table">
            <a:tbl>
              <a:tblPr/>
              <a:tblGrid>
                <a:gridCol w="1616075"/>
                <a:gridCol w="1000125"/>
                <a:gridCol w="2306637"/>
                <a:gridCol w="1392959"/>
                <a:gridCol w="1770063"/>
              </a:tblGrid>
              <a:tr h="3286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Name</a:t>
                      </a:r>
                      <a:endParaRPr kumimoji="1" lang="ja-JP" sz="1600" b="1"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Company</a:t>
                      </a:r>
                      <a:endParaRPr kumimoji="1" lang="ja-JP" sz="1600" b="0"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charset="0"/>
                          <a:ea typeface="Times New Roman" charset="0"/>
                          <a:cs typeface="Times New Roman" charset="0"/>
                        </a:rPr>
                        <a:t>Address</a:t>
                      </a:r>
                      <a:endParaRPr kumimoji="1" lang="ja-JP" sz="1600" b="0" i="0" u="none" strike="noStrike" cap="none" normalizeH="0" baseline="0" dirty="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Phone</a:t>
                      </a:r>
                      <a:endParaRPr kumimoji="1" lang="ja-JP" sz="1600" b="0"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email</a:t>
                      </a:r>
                      <a:endParaRPr kumimoji="1" lang="ja-JP" sz="1600" b="0"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Koden</a:t>
                      </a: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 Techno Info K.K.</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Fuji </a:t>
                      </a:r>
                      <a:r>
                        <a:rPr lang="en-US" altLang="ja-JP" sz="1400" dirty="0" err="1" smtClean="0"/>
                        <a:t>Blg</a:t>
                      </a:r>
                      <a:r>
                        <a:rPr lang="en-US" altLang="ja-JP" sz="1400" dirty="0" smtClean="0"/>
                        <a:t> 28 2F, 2-7-26 Kita-Aoyama, Minato-</a:t>
                      </a:r>
                      <a:r>
                        <a:rPr lang="en-US" altLang="ja-JP" sz="1400" dirty="0" err="1" smtClean="0"/>
                        <a:t>ku</a:t>
                      </a:r>
                      <a:r>
                        <a:rPr lang="en-US" altLang="ja-JP" sz="1400" dirty="0" smtClean="0"/>
                        <a:t>, Tokyo, 107-0061, Japan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+81-3-6890-0594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3"/>
                        </a:rPr>
                        <a:t>mano@koden-ti.com</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4"/>
                        </a:rPr>
                        <a:t>hiroshi@manosan.org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日付プレースホルダ 9"/>
          <p:cNvSpPr>
            <a:spLocks noGrp="1"/>
          </p:cNvSpPr>
          <p:nvPr>
            <p:ph type="dt" sz="half" idx="10"/>
          </p:nvPr>
        </p:nvSpPr>
        <p:spPr>
          <a:xfrm>
            <a:off x="696913" y="332601"/>
            <a:ext cx="1181776" cy="276999"/>
          </a:xfrm>
        </p:spPr>
        <p:txBody>
          <a:bodyPr/>
          <a:lstStyle/>
          <a:p>
            <a:pPr>
              <a:defRPr/>
            </a:pPr>
            <a:r>
              <a:rPr lang="en-US" altLang="ja-JP" smtClean="0"/>
              <a:t>July 2015</a:t>
            </a:r>
            <a:endParaRPr lang="en-US" dirty="0"/>
          </a:p>
        </p:txBody>
      </p:sp>
      <p:sp>
        <p:nvSpPr>
          <p:cNvPr id="11" name="スライド番号プレースホルダ 10"/>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85</a:t>
            </a:fld>
            <a:endParaRPr lang="en-US" altLang="ja-JP"/>
          </a:p>
        </p:txBody>
      </p:sp>
      <p:sp>
        <p:nvSpPr>
          <p:cNvPr id="12" name="フッター プレースホルダ 11"/>
          <p:cNvSpPr>
            <a:spLocks noGrp="1"/>
          </p:cNvSpPr>
          <p:nvPr>
            <p:ph type="ftr" sz="quarter" idx="11"/>
          </p:nvPr>
        </p:nvSpPr>
        <p:spPr/>
        <p:txBody>
          <a:bodyPr/>
          <a:lstStyle/>
          <a:p>
            <a:pPr>
              <a:defRPr/>
            </a:pPr>
            <a:r>
              <a:rPr lang="en-US" altLang="ja-JP" smtClean="0"/>
              <a:t>Adrian Stephens, Intel</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1/12 of 11-15-0948 by Hiroshi Mano (KDTI)</a:t>
            </a:r>
          </a:p>
        </p:txBody>
      </p:sp>
      <p:sp>
        <p:nvSpPr>
          <p:cNvPr id="13"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July 2015</a:t>
            </a:r>
            <a:endParaRPr lang="en-US"/>
          </a:p>
        </p:txBody>
      </p:sp>
    </p:spTree>
    <p:extLst>
      <p:ext uri="{BB962C8B-B14F-4D97-AF65-F5344CB8AC3E}">
        <p14:creationId xmlns:p14="http://schemas.microsoft.com/office/powerpoint/2010/main" val="29806314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altLang="ja-JP" sz="4000">
                <a:ea typeface="ＭＳ Ｐゴシック" pitchFamily="-84" charset="-128"/>
                <a:cs typeface="ＭＳ Ｐゴシック" pitchFamily="-84" charset="-128"/>
              </a:rPr>
              <a:t>Abstract</a:t>
            </a:r>
          </a:p>
        </p:txBody>
      </p:sp>
      <p:sp>
        <p:nvSpPr>
          <p:cNvPr id="17414" name="Rectangle 3"/>
          <p:cNvSpPr>
            <a:spLocks noGrp="1" noChangeArrowheads="1"/>
          </p:cNvSpPr>
          <p:nvPr>
            <p:ph type="body" idx="1"/>
          </p:nvPr>
        </p:nvSpPr>
        <p:spPr>
          <a:xfrm>
            <a:off x="685800" y="1752600"/>
            <a:ext cx="8001000" cy="4114800"/>
          </a:xfrm>
        </p:spPr>
        <p:txBody>
          <a:bodyPr/>
          <a:lstStyle/>
          <a:p>
            <a:pPr>
              <a:buFontTx/>
              <a:buNone/>
            </a:pPr>
            <a:r>
              <a:rPr lang="en-US" altLang="ja-JP" dirty="0">
                <a:ea typeface="ＭＳ Ｐゴシック" pitchFamily="-84" charset="-128"/>
                <a:cs typeface="ＭＳ Ｐゴシック" pitchFamily="-84" charset="-128"/>
              </a:rPr>
              <a:t>This presentation is the closing report for </a:t>
            </a:r>
            <a:r>
              <a:rPr lang="en-US" altLang="ja-JP" dirty="0" smtClean="0">
                <a:ea typeface="ＭＳ Ｐゴシック" pitchFamily="-84" charset="-128"/>
                <a:cs typeface="ＭＳ Ｐゴシック" pitchFamily="-84" charset="-128"/>
              </a:rPr>
              <a:t>the Waikoloa meeting </a:t>
            </a:r>
            <a:r>
              <a:rPr lang="en-US" altLang="ja-JP" dirty="0">
                <a:ea typeface="ＭＳ Ｐゴシック" pitchFamily="-84" charset="-128"/>
                <a:cs typeface="ＭＳ Ｐゴシック" pitchFamily="-84" charset="-128"/>
              </a:rPr>
              <a:t>of the IEEE 802.11 </a:t>
            </a:r>
            <a:r>
              <a:rPr lang="en-US" altLang="ja-JP" dirty="0" err="1">
                <a:ea typeface="ＭＳ Ｐゴシック" pitchFamily="-84" charset="-128"/>
                <a:cs typeface="ＭＳ Ｐゴシック" pitchFamily="-84" charset="-128"/>
              </a:rPr>
              <a:t>TGai</a:t>
            </a:r>
            <a:r>
              <a:rPr lang="en-US" altLang="ja-JP" dirty="0">
                <a:ea typeface="ＭＳ Ｐゴシック" pitchFamily="-84" charset="-128"/>
                <a:cs typeface="ＭＳ Ｐゴシック" pitchFamily="-84" charset="-128"/>
              </a:rPr>
              <a:t>.</a:t>
            </a:r>
          </a:p>
        </p:txBody>
      </p:sp>
      <p:sp>
        <p:nvSpPr>
          <p:cNvPr id="7" name="日付プレースホルダ 6"/>
          <p:cNvSpPr>
            <a:spLocks noGrp="1"/>
          </p:cNvSpPr>
          <p:nvPr>
            <p:ph type="dt" sz="half" idx="10"/>
          </p:nvPr>
        </p:nvSpPr>
        <p:spPr/>
        <p:txBody>
          <a:bodyPr/>
          <a:lstStyle/>
          <a:p>
            <a:pPr>
              <a:defRPr/>
            </a:pPr>
            <a:r>
              <a:rPr lang="en-US" altLang="ja-JP" smtClean="0"/>
              <a:t>July 2015</a:t>
            </a:r>
            <a:endParaRPr lang="en-US" dirty="0"/>
          </a:p>
        </p:txBody>
      </p:sp>
      <p:sp>
        <p:nvSpPr>
          <p:cNvPr id="8" name="スライド番号プレースホルダ 7"/>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86</a:t>
            </a:fld>
            <a:endParaRPr lang="en-US" altLang="ja-JP"/>
          </a:p>
        </p:txBody>
      </p:sp>
      <p:sp>
        <p:nvSpPr>
          <p:cNvPr id="9" name="フッター プレースホルダ 8"/>
          <p:cNvSpPr>
            <a:spLocks noGrp="1"/>
          </p:cNvSpPr>
          <p:nvPr>
            <p:ph type="ftr" sz="quarter" idx="11"/>
          </p:nvPr>
        </p:nvSpPr>
        <p:spPr/>
        <p:txBody>
          <a:bodyPr/>
          <a:lstStyle/>
          <a:p>
            <a:pPr>
              <a:defRPr/>
            </a:pPr>
            <a:r>
              <a:rPr lang="en-US" altLang="ja-JP" smtClean="0"/>
              <a:t>Adrian Stephens, Intel</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2/12 of 11-15-0948 by Hiroshi Mano (KDTI)</a:t>
            </a:r>
          </a:p>
        </p:txBody>
      </p:sp>
    </p:spTree>
    <p:extLst>
      <p:ext uri="{BB962C8B-B14F-4D97-AF65-F5344CB8AC3E}">
        <p14:creationId xmlns:p14="http://schemas.microsoft.com/office/powerpoint/2010/main" val="14903676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685800"/>
            <a:ext cx="9144000" cy="1066800"/>
          </a:xfrm>
        </p:spPr>
        <p:txBody>
          <a:bodyPr lIns="91440" tIns="45720" rIns="91440" bIns="45720"/>
          <a:lstStyle/>
          <a:p>
            <a:r>
              <a:rPr lang="en-US" altLang="ja-JP" sz="2900" dirty="0">
                <a:ea typeface="ＭＳ Ｐゴシック" pitchFamily="-65" charset="-128"/>
                <a:cs typeface="ＭＳ Ｐゴシック" pitchFamily="-65" charset="-128"/>
              </a:rPr>
              <a:t>IEEE 802.11 FILS </a:t>
            </a:r>
            <a:r>
              <a:rPr lang="en-US" altLang="ja-JP" sz="2900" dirty="0" err="1">
                <a:ea typeface="ＭＳ Ｐゴシック" pitchFamily="-65" charset="-128"/>
                <a:cs typeface="ＭＳ Ｐゴシック" pitchFamily="-65" charset="-128"/>
              </a:rPr>
              <a:t>TGai</a:t>
            </a:r>
            <a:r>
              <a:rPr lang="en-US" altLang="ja-JP" sz="2900" dirty="0">
                <a:ea typeface="ＭＳ Ｐゴシック" pitchFamily="-65" charset="-128"/>
                <a:cs typeface="ＭＳ Ｐゴシック" pitchFamily="-65" charset="-128"/>
              </a:rPr>
              <a:t> –</a:t>
            </a:r>
            <a:r>
              <a:rPr lang="en-US" altLang="ja-JP" sz="2900" dirty="0" smtClean="0">
                <a:ea typeface="ＭＳ Ｐゴシック" pitchFamily="-65" charset="-128"/>
                <a:cs typeface="ＭＳ Ｐゴシック" pitchFamily="-65" charset="-128"/>
              </a:rPr>
              <a:t> </a:t>
            </a:r>
            <a:r>
              <a:rPr lang="en-US" altLang="ja-JP" sz="2800" dirty="0" smtClean="0">
                <a:ea typeface="ＭＳ Ｐゴシック" pitchFamily="-65" charset="-128"/>
                <a:cs typeface="ＭＳ Ｐゴシック" pitchFamily="-65" charset="-128"/>
              </a:rPr>
              <a:t>July </a:t>
            </a:r>
            <a:r>
              <a:rPr lang="en-US" altLang="ja-JP" sz="2900" dirty="0" smtClean="0">
                <a:ea typeface="ＭＳ Ｐゴシック" pitchFamily="-65" charset="-128"/>
                <a:cs typeface="ＭＳ Ｐゴシック" pitchFamily="-65" charset="-128"/>
              </a:rPr>
              <a:t>2015 </a:t>
            </a:r>
            <a:r>
              <a:rPr lang="en-US" altLang="ja-JP" sz="2800" dirty="0" smtClean="0">
                <a:ea typeface="ＭＳ Ｐゴシック" pitchFamily="-84" charset="-128"/>
                <a:cs typeface="ＭＳ Ｐゴシック" pitchFamily="-84" charset="-128"/>
              </a:rPr>
              <a:t>Waikoloa</a:t>
            </a:r>
            <a:endParaRPr lang="en-US" altLang="ja-JP" sz="2900" dirty="0">
              <a:ea typeface="ＭＳ Ｐゴシック" pitchFamily="-65" charset="-128"/>
              <a:cs typeface="ＭＳ Ｐゴシック" pitchFamily="-65" charset="-128"/>
            </a:endParaRPr>
          </a:p>
        </p:txBody>
      </p:sp>
      <p:sp>
        <p:nvSpPr>
          <p:cNvPr id="15363" name="Content Placeholder 2"/>
          <p:cNvSpPr>
            <a:spLocks noGrp="1"/>
          </p:cNvSpPr>
          <p:nvPr>
            <p:ph idx="1"/>
          </p:nvPr>
        </p:nvSpPr>
        <p:spPr>
          <a:xfrm>
            <a:off x="457200" y="1676400"/>
            <a:ext cx="8686800" cy="5181600"/>
          </a:xfrm>
        </p:spPr>
        <p:txBody>
          <a:bodyPr lIns="91440" tIns="45720" rIns="91440" bIns="45720"/>
          <a:lstStyle/>
          <a:p>
            <a:r>
              <a:rPr lang="en-US" altLang="ja-JP" dirty="0" smtClean="0">
                <a:ea typeface="ＭＳ Ｐゴシック" pitchFamily="-84" charset="-128"/>
                <a:cs typeface="ＭＳ Ｐゴシック" pitchFamily="-84" charset="-128"/>
              </a:rPr>
              <a:t>Goals for the  Meeting:</a:t>
            </a:r>
          </a:p>
          <a:p>
            <a:pPr lvl="1"/>
            <a:r>
              <a:rPr lang="en-US" altLang="ja-JP" sz="2800" dirty="0" smtClean="0"/>
              <a:t>Approve minutes of past meeting and teleconference</a:t>
            </a:r>
          </a:p>
          <a:p>
            <a:pPr lvl="1"/>
            <a:r>
              <a:rPr lang="en-US" altLang="ja-JP" sz="2800" dirty="0" smtClean="0"/>
              <a:t>Comment resolution of WG </a:t>
            </a:r>
            <a:r>
              <a:rPr lang="en-US" altLang="ja-JP" sz="2800" dirty="0" err="1" smtClean="0"/>
              <a:t>Recirc</a:t>
            </a:r>
            <a:r>
              <a:rPr lang="en-US" altLang="ja-JP" sz="2800" dirty="0" smtClean="0"/>
              <a:t> LB </a:t>
            </a:r>
          </a:p>
          <a:p>
            <a:pPr lvl="1"/>
            <a:r>
              <a:rPr lang="en-US" altLang="ja-JP" sz="2800" dirty="0" smtClean="0"/>
              <a:t>Approve to forward the draft to Sponsor Ballots </a:t>
            </a:r>
          </a:p>
          <a:p>
            <a:pPr lvl="1"/>
            <a:r>
              <a:rPr lang="en-US" altLang="ja-JP" sz="2800" dirty="0" smtClean="0"/>
              <a:t>Approve Timeline</a:t>
            </a:r>
          </a:p>
          <a:p>
            <a:pPr lvl="1"/>
            <a:r>
              <a:rPr lang="en-US" altLang="ja-JP" sz="2800" dirty="0" smtClean="0"/>
              <a:t>Approve Teleconference schedule</a:t>
            </a:r>
          </a:p>
          <a:p>
            <a:pPr lvl="1"/>
            <a:r>
              <a:rPr lang="en-US" altLang="ja-JP" sz="2800" dirty="0" smtClean="0"/>
              <a:t>Approve Plan for  Sep/Nov</a:t>
            </a:r>
          </a:p>
          <a:p>
            <a:pPr lvl="1"/>
            <a:endParaRPr lang="en-US" altLang="ja-JP" sz="2600" dirty="0" smtClean="0"/>
          </a:p>
        </p:txBody>
      </p:sp>
      <p:sp>
        <p:nvSpPr>
          <p:cNvPr id="15366" name="Slide Number Placeholder 3"/>
          <p:cNvSpPr>
            <a:spLocks noGrp="1"/>
          </p:cNvSpPr>
          <p:nvPr>
            <p:ph type="sldNum" sz="quarter" idx="12"/>
          </p:nvPr>
        </p:nvSpPr>
        <p:spPr>
          <a:noFill/>
        </p:spPr>
        <p:txBody>
          <a:bodyPr/>
          <a:lstStyle/>
          <a:p>
            <a:r>
              <a:rPr lang="en-US" altLang="ja-JP">
                <a:latin typeface="Times New Roman" pitchFamily="-65" charset="0"/>
              </a:rPr>
              <a:t>Slide </a:t>
            </a:r>
            <a:fld id="{BBACC01B-45E7-4047-AA31-BB21121241F2}" type="slidenum">
              <a:rPr lang="en-US" altLang="ja-JP">
                <a:latin typeface="Times New Roman" pitchFamily="-65" charset="0"/>
              </a:rPr>
              <a:pPr/>
              <a:t>87</a:t>
            </a:fld>
            <a:endParaRPr lang="en-US" altLang="ja-JP">
              <a:latin typeface="Times New Roman" pitchFamily="-65"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3/12 </a:t>
            </a:r>
            <a:r>
              <a:rPr lang="en-US" sz="1200" b="0" dirty="0"/>
              <a:t>of 11-15-0948 by Hiroshi Mano (KDTI)</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Tree>
    <p:extLst>
      <p:ext uri="{BB962C8B-B14F-4D97-AF65-F5344CB8AC3E}">
        <p14:creationId xmlns:p14="http://schemas.microsoft.com/office/powerpoint/2010/main" val="13993789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ja-JP" smtClean="0"/>
              <a:t>Accomplishments  TGai  1/2</a:t>
            </a:r>
            <a:endParaRPr lang="en-US" altLang="ja-JP" dirty="0" smtClean="0"/>
          </a:p>
        </p:txBody>
      </p:sp>
      <p:sp>
        <p:nvSpPr>
          <p:cNvPr id="21507" name="Content Placeholder 2"/>
          <p:cNvSpPr>
            <a:spLocks noGrp="1"/>
          </p:cNvSpPr>
          <p:nvPr>
            <p:ph idx="1"/>
          </p:nvPr>
        </p:nvSpPr>
        <p:spPr>
          <a:xfrm>
            <a:off x="685800" y="1981200"/>
            <a:ext cx="8077200" cy="4343400"/>
          </a:xfrm>
        </p:spPr>
        <p:txBody>
          <a:bodyPr/>
          <a:lstStyle/>
          <a:p>
            <a:r>
              <a:rPr lang="en-US" altLang="ja-JP" dirty="0" smtClean="0"/>
              <a:t>1Adhoc + 3 regular slots</a:t>
            </a:r>
          </a:p>
          <a:p>
            <a:r>
              <a:rPr lang="en-GB" altLang="ja-JP" dirty="0">
                <a:ea typeface="ＭＳ Ｐゴシック" pitchFamily="-84" charset="-128"/>
                <a:cs typeface="ＭＳ Ｐゴシック" pitchFamily="-84" charset="-128"/>
              </a:rPr>
              <a:t>Approve </a:t>
            </a:r>
            <a:r>
              <a:rPr lang="en-US" altLang="ja-JP" dirty="0" err="1">
                <a:ea typeface="ＭＳ Ｐゴシック" pitchFamily="-84" charset="-128"/>
                <a:cs typeface="ＭＳ Ｐゴシック" pitchFamily="-84" charset="-128"/>
              </a:rPr>
              <a:t>TGai</a:t>
            </a:r>
            <a:r>
              <a:rPr lang="en-US" altLang="ja-JP" dirty="0">
                <a:ea typeface="ＭＳ Ｐゴシック" pitchFamily="-84" charset="-128"/>
                <a:cs typeface="ＭＳ Ｐゴシック" pitchFamily="-84" charset="-128"/>
              </a:rPr>
              <a:t> Meeting Minutes for the IEEE 802.11 Vancouver meeting</a:t>
            </a:r>
            <a:r>
              <a:rPr lang="en-GB" altLang="ja-JP" dirty="0">
                <a:ea typeface="ＭＳ Ｐゴシック" pitchFamily="-84" charset="-128"/>
                <a:cs typeface="ＭＳ Ｐゴシック" pitchFamily="-84" charset="-128"/>
              </a:rPr>
              <a:t>:</a:t>
            </a:r>
          </a:p>
          <a:p>
            <a:pPr lvl="1"/>
            <a:r>
              <a:rPr lang="en-US" altLang="ja-JP" dirty="0"/>
              <a:t>15-11/655r1</a:t>
            </a:r>
            <a:r>
              <a:rPr lang="ja-JP" altLang="en-US" dirty="0"/>
              <a:t> </a:t>
            </a:r>
            <a:r>
              <a:rPr lang="en-US" altLang="ja-JP" dirty="0"/>
              <a:t>May 2015 Vancouver Session Minutes</a:t>
            </a:r>
            <a:endParaRPr lang="en-GB" altLang="ja-JP" dirty="0">
              <a:ea typeface="ＭＳ Ｐゴシック" pitchFamily="-84" charset="-128"/>
              <a:cs typeface="ＭＳ Ｐゴシック" pitchFamily="-84" charset="-128"/>
            </a:endParaRPr>
          </a:p>
          <a:p>
            <a:r>
              <a:rPr lang="en-US" altLang="ja-JP" dirty="0">
                <a:ea typeface="ＭＳ Ｐゴシック" pitchFamily="-84" charset="-128"/>
                <a:cs typeface="ＭＳ Ｐゴシック" pitchFamily="-84" charset="-128"/>
              </a:rPr>
              <a:t>Approve </a:t>
            </a:r>
            <a:r>
              <a:rPr lang="en-US" altLang="ja-JP" dirty="0" err="1">
                <a:ea typeface="ＭＳ Ｐゴシック" pitchFamily="-84" charset="-128"/>
                <a:cs typeface="ＭＳ Ｐゴシック" pitchFamily="-84" charset="-128"/>
              </a:rPr>
              <a:t>TGai</a:t>
            </a:r>
            <a:r>
              <a:rPr lang="en-US" altLang="ja-JP" dirty="0">
                <a:ea typeface="ＭＳ Ｐゴシック" pitchFamily="-84" charset="-128"/>
                <a:cs typeface="ＭＳ Ｐゴシック" pitchFamily="-84" charset="-128"/>
              </a:rPr>
              <a:t> teleconference meeting minutes of   Vancouver to Waikoloa meeting.</a:t>
            </a:r>
          </a:p>
          <a:p>
            <a:pPr lvl="1"/>
            <a:r>
              <a:rPr lang="en-US" altLang="ja-JP" dirty="0"/>
              <a:t>11-15/0759r2 May-July Teleconference Minutes</a:t>
            </a:r>
            <a:endParaRPr lang="en-GB" altLang="ja-JP" dirty="0">
              <a:ea typeface="ＭＳ Ｐゴシック" pitchFamily="-84" charset="-128"/>
              <a:cs typeface="ＭＳ Ｐゴシック" pitchFamily="-84" charset="-128"/>
            </a:endParaRPr>
          </a:p>
        </p:txBody>
      </p:sp>
      <p:sp>
        <p:nvSpPr>
          <p:cNvPr id="7" name="日付プレースホルダ 6"/>
          <p:cNvSpPr>
            <a:spLocks noGrp="1"/>
          </p:cNvSpPr>
          <p:nvPr>
            <p:ph type="dt" sz="half" idx="10"/>
          </p:nvPr>
        </p:nvSpPr>
        <p:spPr/>
        <p:txBody>
          <a:bodyPr/>
          <a:lstStyle/>
          <a:p>
            <a:r>
              <a:rPr lang="en-US" altLang="ja-JP" smtClean="0"/>
              <a:t>July 2015</a:t>
            </a:r>
            <a:endParaRPr lang="en-US" dirty="0"/>
          </a:p>
        </p:txBody>
      </p:sp>
      <p:sp>
        <p:nvSpPr>
          <p:cNvPr id="9" name="フッター プレースホルダ 8"/>
          <p:cNvSpPr>
            <a:spLocks noGrp="1"/>
          </p:cNvSpPr>
          <p:nvPr>
            <p:ph type="ftr" sz="quarter" idx="11"/>
          </p:nvPr>
        </p:nvSpPr>
        <p:spPr/>
        <p:txBody>
          <a:bodyPr/>
          <a:lstStyle/>
          <a:p>
            <a:r>
              <a:rPr lang="en-US" altLang="ja-JP" smtClean="0"/>
              <a:t>Adrian Stephens, Intel</a:t>
            </a:r>
            <a:endParaRPr lang="en-US" dirty="0"/>
          </a:p>
        </p:txBody>
      </p:sp>
      <p:sp>
        <p:nvSpPr>
          <p:cNvPr id="8" name="スライド番号プレースホルダ 7"/>
          <p:cNvSpPr>
            <a:spLocks noGrp="1"/>
          </p:cNvSpPr>
          <p:nvPr>
            <p:ph type="sldNum" sz="quarter" idx="12"/>
          </p:nvPr>
        </p:nvSpPr>
        <p:spPr/>
        <p:txBody>
          <a:bodyPr/>
          <a:lstStyle/>
          <a:p>
            <a:r>
              <a:rPr lang="en-US" altLang="ja-JP" smtClean="0"/>
              <a:t>Slide </a:t>
            </a:r>
            <a:fld id="{A5EA9570-58F0-F54E-929D-9A3B14FC28FD}" type="slidenum">
              <a:rPr lang="en-US" altLang="ja-JP" smtClean="0"/>
              <a:pPr/>
              <a:t>88</a:t>
            </a:fld>
            <a:endParaRPr lang="en-US" altLang="ja-JP"/>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4/12 of 11-15-0948 by Hiroshi Mano (KDTI)</a:t>
            </a:r>
          </a:p>
        </p:txBody>
      </p:sp>
    </p:spTree>
    <p:extLst>
      <p:ext uri="{BB962C8B-B14F-4D97-AF65-F5344CB8AC3E}">
        <p14:creationId xmlns:p14="http://schemas.microsoft.com/office/powerpoint/2010/main" val="24008725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Accomplishments  TGai  2/2</a:t>
            </a:r>
            <a:endParaRPr lang="ja-JP" altLang="en-US" dirty="0"/>
          </a:p>
        </p:txBody>
      </p:sp>
      <p:sp>
        <p:nvSpPr>
          <p:cNvPr id="3" name="コンテンツ プレースホルダ 2"/>
          <p:cNvSpPr>
            <a:spLocks noGrp="1"/>
          </p:cNvSpPr>
          <p:nvPr>
            <p:ph idx="1"/>
          </p:nvPr>
        </p:nvSpPr>
        <p:spPr>
          <a:xfrm>
            <a:off x="647700" y="1595300"/>
            <a:ext cx="8343900" cy="3733800"/>
          </a:xfrm>
        </p:spPr>
        <p:txBody>
          <a:bodyPr/>
          <a:lstStyle/>
          <a:p>
            <a:r>
              <a:rPr lang="en-US" altLang="ja-JP" dirty="0" smtClean="0"/>
              <a:t>Received all of 35 comments </a:t>
            </a:r>
            <a:r>
              <a:rPr lang="en-US" altLang="ja-JP" dirty="0" err="1" smtClean="0"/>
              <a:t>byWG</a:t>
            </a:r>
            <a:r>
              <a:rPr lang="en-US" altLang="ja-JP" dirty="0" smtClean="0"/>
              <a:t> LB213</a:t>
            </a:r>
          </a:p>
          <a:p>
            <a:r>
              <a:rPr lang="en-US" altLang="ja-JP" dirty="0" smtClean="0"/>
              <a:t>Approved comment </a:t>
            </a:r>
            <a:r>
              <a:rPr lang="en-US" altLang="ja-JP" dirty="0"/>
              <a:t>resolutions for all of the comments received during Working Group Letter Ballot </a:t>
            </a:r>
            <a:r>
              <a:rPr lang="en-US" altLang="ja-JP" dirty="0" smtClean="0"/>
              <a:t>213.</a:t>
            </a:r>
          </a:p>
          <a:p>
            <a:r>
              <a:rPr lang="en-US" altLang="ja-JP" dirty="0" smtClean="0"/>
              <a:t>Approved a </a:t>
            </a:r>
            <a:r>
              <a:rPr lang="en-US" altLang="ja-JP" dirty="0"/>
              <a:t>15 day Working Group Recirculation </a:t>
            </a:r>
            <a:r>
              <a:rPr lang="en-US" altLang="ja-JP" dirty="0" smtClean="0"/>
              <a:t>Ballot.</a:t>
            </a:r>
          </a:p>
          <a:p>
            <a:r>
              <a:rPr lang="en-US" altLang="ja-JP" dirty="0" smtClean="0"/>
              <a:t>Approved Plan for July</a:t>
            </a:r>
          </a:p>
          <a:p>
            <a:r>
              <a:rPr lang="en-US" altLang="ja-JP" dirty="0" smtClean="0"/>
              <a:t>Approved Time line</a:t>
            </a:r>
          </a:p>
          <a:p>
            <a:r>
              <a:rPr lang="en-US" altLang="ja-JP" dirty="0" smtClean="0"/>
              <a:t>Approved Teleconference schedule</a:t>
            </a:r>
            <a:endParaRPr lang="ja-JP" altLang="en-US" dirty="0"/>
          </a:p>
        </p:txBody>
      </p:sp>
      <p:sp>
        <p:nvSpPr>
          <p:cNvPr id="4" name="日付プレースホルダ 3"/>
          <p:cNvSpPr>
            <a:spLocks noGrp="1"/>
          </p:cNvSpPr>
          <p:nvPr>
            <p:ph type="dt" sz="half" idx="10"/>
          </p:nvPr>
        </p:nvSpPr>
        <p:spPr/>
        <p:txBody>
          <a:bodyPr/>
          <a:lstStyle/>
          <a:p>
            <a:r>
              <a:rPr lang="en-US" altLang="ja-JP" smtClean="0"/>
              <a:t>July 2015</a:t>
            </a:r>
            <a:endParaRPr lang="en-US" dirty="0"/>
          </a:p>
        </p:txBody>
      </p:sp>
      <p:sp>
        <p:nvSpPr>
          <p:cNvPr id="5" name="フッター プレースホルダ 4"/>
          <p:cNvSpPr>
            <a:spLocks noGrp="1"/>
          </p:cNvSpPr>
          <p:nvPr>
            <p:ph type="ftr" sz="quarter" idx="11"/>
          </p:nvPr>
        </p:nvSpPr>
        <p:spPr/>
        <p:txBody>
          <a:bodyPr/>
          <a:lstStyle/>
          <a:p>
            <a:r>
              <a:rPr lang="en-US" altLang="ja-JP" smtClean="0"/>
              <a:t>Adrian Stephens, Intel</a:t>
            </a:r>
            <a:endParaRPr lang="en-US" dirty="0"/>
          </a:p>
        </p:txBody>
      </p:sp>
      <p:sp>
        <p:nvSpPr>
          <p:cNvPr id="6" name="スライド番号プレースホルダ 5"/>
          <p:cNvSpPr>
            <a:spLocks noGrp="1"/>
          </p:cNvSpPr>
          <p:nvPr>
            <p:ph type="sldNum" sz="quarter" idx="12"/>
          </p:nvPr>
        </p:nvSpPr>
        <p:spPr/>
        <p:txBody>
          <a:bodyPr/>
          <a:lstStyle/>
          <a:p>
            <a:r>
              <a:rPr lang="en-US" altLang="ja-JP" smtClean="0"/>
              <a:t>Slide </a:t>
            </a:r>
            <a:fld id="{A5EA9570-58F0-F54E-929D-9A3B14FC28FD}" type="slidenum">
              <a:rPr lang="en-US" altLang="ja-JP" smtClean="0"/>
              <a:pPr/>
              <a:t>89</a:t>
            </a:fld>
            <a:endParaRPr lang="en-US" altLang="ja-JP"/>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5/12 of 11-15-0948 by Hiroshi Mano (KDTI)</a:t>
            </a:r>
          </a:p>
        </p:txBody>
      </p:sp>
    </p:spTree>
    <p:extLst>
      <p:ext uri="{BB962C8B-B14F-4D97-AF65-F5344CB8AC3E}">
        <p14:creationId xmlns:p14="http://schemas.microsoft.com/office/powerpoint/2010/main" val="3688256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r>
              <a:rPr lang="en-US" smtClean="0"/>
              <a:t>Slide </a:t>
            </a:r>
            <a:fld id="{E645108C-F4BD-42F7-A73B-AA473E24AA03}" type="slidenum">
              <a:rPr lang="en-US" smtClean="0"/>
              <a:pPr/>
              <a:t>9</a:t>
            </a:fld>
            <a:endParaRPr lang="en-US" smtClean="0"/>
          </a:p>
        </p:txBody>
      </p:sp>
      <p:sp>
        <p:nvSpPr>
          <p:cNvPr id="1028" name="Rectangle 2"/>
          <p:cNvSpPr>
            <a:spLocks noGrp="1" noChangeArrowheads="1"/>
          </p:cNvSpPr>
          <p:nvPr>
            <p:ph type="title"/>
          </p:nvPr>
        </p:nvSpPr>
        <p:spPr>
          <a:xfrm>
            <a:off x="685800" y="685800"/>
            <a:ext cx="7772400" cy="914400"/>
          </a:xfrm>
          <a:noFill/>
        </p:spPr>
        <p:txBody>
          <a:bodyPr/>
          <a:lstStyle/>
          <a:p>
            <a:r>
              <a:rPr lang="en-US" dirty="0" smtClean="0"/>
              <a:t>802.11 WG Editor’s Meeting (July ‘15)</a:t>
            </a:r>
          </a:p>
        </p:txBody>
      </p:sp>
      <p:sp>
        <p:nvSpPr>
          <p:cNvPr id="1029" name="Rectangle 3"/>
          <p:cNvSpPr>
            <a:spLocks noGrp="1" noChangeArrowheads="1"/>
          </p:cNvSpPr>
          <p:nvPr>
            <p:ph type="body" idx="1"/>
          </p:nvPr>
        </p:nvSpPr>
        <p:spPr>
          <a:xfrm>
            <a:off x="685800" y="1703388"/>
            <a:ext cx="7772400" cy="381000"/>
          </a:xfrm>
          <a:noFill/>
        </p:spPr>
        <p:txBody>
          <a:bodyPr/>
          <a:lstStyle/>
          <a:p>
            <a:pPr algn="ctr">
              <a:lnSpc>
                <a:spcPct val="90000"/>
              </a:lnSpc>
              <a:buFontTx/>
              <a:buNone/>
            </a:pPr>
            <a:r>
              <a:rPr lang="en-US" sz="2000" dirty="0" smtClean="0"/>
              <a:t>Date:</a:t>
            </a:r>
            <a:r>
              <a:rPr lang="en-US" sz="2000" b="0" dirty="0" smtClean="0"/>
              <a:t> 2015-05-03</a:t>
            </a:r>
          </a:p>
        </p:txBody>
      </p:sp>
      <p:graphicFrame>
        <p:nvGraphicFramePr>
          <p:cNvPr id="1026" name="Object 4"/>
          <p:cNvGraphicFramePr>
            <a:graphicFrameLocks noChangeAspect="1"/>
          </p:cNvGraphicFramePr>
          <p:nvPr>
            <p:extLst>
              <p:ext uri="{D42A27DB-BD31-4B8C-83A1-F6EECF244321}">
                <p14:modId xmlns:p14="http://schemas.microsoft.com/office/powerpoint/2010/main" val="2251562503"/>
              </p:ext>
            </p:extLst>
          </p:nvPr>
        </p:nvGraphicFramePr>
        <p:xfrm>
          <a:off x="534988" y="2505075"/>
          <a:ext cx="7920037" cy="2579688"/>
        </p:xfrm>
        <a:graphic>
          <a:graphicData uri="http://schemas.openxmlformats.org/presentationml/2006/ole">
            <mc:AlternateContent xmlns:mc="http://schemas.openxmlformats.org/markup-compatibility/2006">
              <mc:Choice xmlns:v="urn:schemas-microsoft-com:vml" Requires="v">
                <p:oleObj spid="_x0000_s4103" name="Document" r:id="rId5" imgW="8606510" imgH="2806597" progId="Word.Document.8">
                  <p:embed/>
                </p:oleObj>
              </mc:Choice>
              <mc:Fallback>
                <p:oleObj name="Document" r:id="rId5" imgW="8606510" imgH="2806597" progId="Word.Document.8">
                  <p:embed/>
                  <p:pic>
                    <p:nvPicPr>
                      <p:cNvPr id="0" name=""/>
                      <p:cNvPicPr>
                        <a:picLocks noChangeAspect="1" noChangeArrowheads="1"/>
                      </p:cNvPicPr>
                      <p:nvPr/>
                    </p:nvPicPr>
                    <p:blipFill>
                      <a:blip r:embed="rId6"/>
                      <a:srcRect/>
                      <a:stretch>
                        <a:fillRect/>
                      </a:stretch>
                    </p:blipFill>
                    <p:spPr bwMode="auto">
                      <a:xfrm>
                        <a:off x="534988" y="2505075"/>
                        <a:ext cx="7920037" cy="2579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5"/>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1031" name="Footer Placeholder 7"/>
          <p:cNvSpPr>
            <a:spLocks noGrp="1"/>
          </p:cNvSpPr>
          <p:nvPr>
            <p:ph type="ftr" sz="quarter" idx="11"/>
          </p:nvPr>
        </p:nvSpPr>
        <p:spPr>
          <a:noFill/>
        </p:spPr>
        <p:txBody>
          <a:bodyPr/>
          <a:lstStyle/>
          <a:p>
            <a:r>
              <a:rPr lang="en-US" smtClean="0"/>
              <a:t>Adrian Stephens, Intel</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11-15-0825 by Peter Ecclesine (Cisco Systems)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2336936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Plan for Sep/Nov</a:t>
            </a:r>
            <a:endParaRPr kumimoji="1" lang="ja-JP" altLang="en-US" dirty="0"/>
          </a:p>
        </p:txBody>
      </p:sp>
      <p:sp>
        <p:nvSpPr>
          <p:cNvPr id="3" name="コンテンツ プレースホルダー 2"/>
          <p:cNvSpPr>
            <a:spLocks noGrp="1"/>
          </p:cNvSpPr>
          <p:nvPr>
            <p:ph idx="1"/>
          </p:nvPr>
        </p:nvSpPr>
        <p:spPr>
          <a:xfrm>
            <a:off x="685800" y="1981199"/>
            <a:ext cx="7772400" cy="4676775"/>
          </a:xfrm>
        </p:spPr>
        <p:txBody>
          <a:bodyPr/>
          <a:lstStyle/>
          <a:p>
            <a:r>
              <a:rPr kumimoji="1" lang="en-US" altLang="ja-JP" dirty="0" smtClean="0"/>
              <a:t>September</a:t>
            </a:r>
          </a:p>
          <a:p>
            <a:pPr lvl="1"/>
            <a:r>
              <a:rPr kumimoji="1" lang="en-US" altLang="ja-JP" dirty="0" smtClean="0"/>
              <a:t>No any meeting of </a:t>
            </a:r>
            <a:r>
              <a:rPr kumimoji="1" lang="en-US" altLang="ja-JP" dirty="0" err="1" smtClean="0"/>
              <a:t>TGai</a:t>
            </a:r>
            <a:r>
              <a:rPr kumimoji="1" lang="en-US" altLang="ja-JP" dirty="0" smtClean="0"/>
              <a:t> on September Interim.</a:t>
            </a:r>
          </a:p>
          <a:p>
            <a:pPr lvl="1"/>
            <a:r>
              <a:rPr lang="en-US" altLang="ja-JP" dirty="0" smtClean="0"/>
              <a:t>If EC approve the conditional sponsor ballot, otherwise prepare for EC approval.</a:t>
            </a:r>
            <a:endParaRPr kumimoji="1" lang="en-US" altLang="ja-JP" dirty="0" smtClean="0"/>
          </a:p>
          <a:p>
            <a:pPr lvl="1"/>
            <a:r>
              <a:rPr lang="en-US" altLang="ja-JP" dirty="0" smtClean="0"/>
              <a:t>And resolve the comments  from WG </a:t>
            </a:r>
            <a:r>
              <a:rPr lang="en-US" altLang="ja-JP" dirty="0" err="1" smtClean="0"/>
              <a:t>Recirc</a:t>
            </a:r>
            <a:r>
              <a:rPr lang="en-US" altLang="ja-JP" dirty="0" smtClean="0"/>
              <a:t> LB by Teleconference.</a:t>
            </a:r>
          </a:p>
          <a:p>
            <a:r>
              <a:rPr kumimoji="1" lang="en-US" altLang="ja-JP" dirty="0" smtClean="0"/>
              <a:t>November</a:t>
            </a:r>
          </a:p>
          <a:p>
            <a:pPr lvl="1"/>
            <a:r>
              <a:rPr lang="en-US" altLang="ja-JP" dirty="0" smtClean="0"/>
              <a:t>Approve the past meeting minutes.</a:t>
            </a:r>
          </a:p>
          <a:p>
            <a:pPr lvl="1"/>
            <a:r>
              <a:rPr lang="en-US" altLang="ja-JP" dirty="0" smtClean="0"/>
              <a:t>Resolve the received comment from 1</a:t>
            </a:r>
            <a:r>
              <a:rPr lang="en-US" altLang="ja-JP" baseline="30000" dirty="0" smtClean="0"/>
              <a:t>st</a:t>
            </a:r>
            <a:r>
              <a:rPr lang="en-US" altLang="ja-JP" dirty="0" smtClean="0"/>
              <a:t> sponsor ballot.</a:t>
            </a:r>
          </a:p>
          <a:p>
            <a:pPr lvl="1"/>
            <a:r>
              <a:rPr lang="en-US" altLang="ja-JP" dirty="0" smtClean="0"/>
              <a:t>Approve the time line.</a:t>
            </a:r>
          </a:p>
          <a:p>
            <a:pPr lvl="1"/>
            <a:r>
              <a:rPr lang="en-US" altLang="ja-JP" dirty="0" smtClean="0"/>
              <a:t>Approve the teleconference schedule.</a:t>
            </a:r>
          </a:p>
          <a:p>
            <a:pPr lvl="1"/>
            <a:r>
              <a:rPr lang="en-US" altLang="ja-JP" dirty="0" smtClean="0"/>
              <a:t>Approve the plan for Jan 2016.</a:t>
            </a:r>
          </a:p>
          <a:p>
            <a:pPr lvl="1"/>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2015</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Adrian Stephens, Intel</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90</a:t>
            </a:fld>
            <a:endParaRPr lang="en-US" altLang="ja-JP"/>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6/12 of 11-15-0948 by Hiroshi Mano (KDTI)</a:t>
            </a:r>
          </a:p>
        </p:txBody>
      </p:sp>
    </p:spTree>
    <p:extLst>
      <p:ext uri="{BB962C8B-B14F-4D97-AF65-F5344CB8AC3E}">
        <p14:creationId xmlns:p14="http://schemas.microsoft.com/office/powerpoint/2010/main" val="18290628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ja-JP" dirty="0" smtClean="0">
                <a:ea typeface="ＭＳ Ｐゴシック" pitchFamily="-84" charset="-128"/>
                <a:cs typeface="ＭＳ Ｐゴシック" pitchFamily="-84" charset="-128"/>
              </a:rPr>
              <a:t>Time line of </a:t>
            </a:r>
            <a:r>
              <a:rPr lang="en-US" altLang="ja-JP" dirty="0" err="1" smtClean="0">
                <a:ea typeface="ＭＳ Ｐゴシック" pitchFamily="-84" charset="-128"/>
                <a:cs typeface="ＭＳ Ｐゴシック" pitchFamily="-84" charset="-128"/>
              </a:rPr>
              <a:t>Tgai</a:t>
            </a:r>
            <a:r>
              <a:rPr lang="en-US" altLang="ja-JP" dirty="0" smtClean="0">
                <a:ea typeface="ＭＳ Ｐゴシック" pitchFamily="-84" charset="-128"/>
                <a:cs typeface="ＭＳ Ｐゴシック" pitchFamily="-84" charset="-128"/>
              </a:rPr>
              <a:t>(</a:t>
            </a:r>
            <a:r>
              <a:rPr lang="en-US" altLang="ja-JP" dirty="0" smtClean="0">
                <a:solidFill>
                  <a:srgbClr val="FF0000"/>
                </a:solidFill>
                <a:ea typeface="ＭＳ Ｐゴシック" pitchFamily="-84" charset="-128"/>
                <a:cs typeface="ＭＳ Ｐゴシック" pitchFamily="-84" charset="-128"/>
              </a:rPr>
              <a:t>Updated</a:t>
            </a:r>
            <a:r>
              <a:rPr lang="en-US" altLang="ja-JP" dirty="0" smtClean="0">
                <a:ea typeface="ＭＳ Ｐゴシック" pitchFamily="-84" charset="-128"/>
                <a:cs typeface="ＭＳ Ｐゴシック" pitchFamily="-84" charset="-128"/>
              </a:rPr>
              <a:t>)</a:t>
            </a:r>
          </a:p>
        </p:txBody>
      </p:sp>
      <p:sp>
        <p:nvSpPr>
          <p:cNvPr id="24579" name="Content Placeholder 2"/>
          <p:cNvSpPr>
            <a:spLocks noGrp="1"/>
          </p:cNvSpPr>
          <p:nvPr>
            <p:ph idx="1"/>
          </p:nvPr>
        </p:nvSpPr>
        <p:spPr>
          <a:xfrm>
            <a:off x="0" y="1246414"/>
            <a:ext cx="10210800" cy="4724400"/>
          </a:xfrm>
        </p:spPr>
        <p:txBody>
          <a:bodyPr/>
          <a:lstStyle/>
          <a:p>
            <a:endParaRPr lang="en-US" altLang="ja-JP" dirty="0" smtClean="0">
              <a:ea typeface="ＭＳ Ｐゴシック" pitchFamily="-84" charset="-128"/>
              <a:cs typeface="ＭＳ Ｐゴシック" pitchFamily="-84" charset="-128"/>
            </a:endParaRPr>
          </a:p>
          <a:p>
            <a:pPr lvl="1">
              <a:buFontTx/>
              <a:buNone/>
            </a:pPr>
            <a:r>
              <a:rPr lang="en-US" altLang="ja-JP" dirty="0" smtClean="0"/>
              <a:t>PAR Approved, Modified, or Extended 		2010-12-08</a:t>
            </a:r>
          </a:p>
          <a:p>
            <a:pPr lvl="1"/>
            <a:r>
              <a:rPr lang="en-US" altLang="ja-JP" dirty="0" smtClean="0"/>
              <a:t>WG Letter Ballots Initial / </a:t>
            </a:r>
            <a:r>
              <a:rPr lang="en-US" altLang="ja-JP" dirty="0" err="1" smtClean="0"/>
              <a:t>Recirc</a:t>
            </a:r>
            <a:r>
              <a:rPr lang="en-US" altLang="ja-JP" dirty="0" smtClean="0"/>
              <a:t>		Mar14/Sep14/Jan15/</a:t>
            </a:r>
            <a:br>
              <a:rPr lang="en-US" altLang="ja-JP" dirty="0" smtClean="0"/>
            </a:br>
            <a:r>
              <a:rPr lang="en-US" altLang="ja-JP" dirty="0" smtClean="0"/>
              <a:t>						Mar15/</a:t>
            </a:r>
            <a:r>
              <a:rPr lang="en-US" altLang="ja-JP" dirty="0" smtClean="0">
                <a:solidFill>
                  <a:srgbClr val="FF0000"/>
                </a:solidFill>
              </a:rPr>
              <a:t>Jul15/Aug15</a:t>
            </a:r>
          </a:p>
          <a:p>
            <a:pPr lvl="1"/>
            <a:r>
              <a:rPr lang="en-US" altLang="ja-JP" dirty="0" smtClean="0"/>
              <a:t>MEC Done				Nov14		</a:t>
            </a:r>
          </a:p>
          <a:p>
            <a:pPr lvl="1"/>
            <a:r>
              <a:rPr lang="en-US" altLang="ja-JP" dirty="0" smtClean="0"/>
              <a:t>Form Sponsor Ballot Pool / Reform	            	Mar15</a:t>
            </a:r>
          </a:p>
          <a:p>
            <a:pPr lvl="1"/>
            <a:r>
              <a:rPr lang="en-US" altLang="ja-JP" dirty="0" smtClean="0"/>
              <a:t>IEEE-SA Sponsor Ballots Initial / </a:t>
            </a:r>
            <a:r>
              <a:rPr lang="en-US" altLang="ja-JP" dirty="0" err="1" smtClean="0"/>
              <a:t>Recirc</a:t>
            </a:r>
            <a:r>
              <a:rPr lang="en-US" altLang="ja-JP" dirty="0" smtClean="0"/>
              <a:t>         Sep 15/Mar 16/</a:t>
            </a:r>
            <a:r>
              <a:rPr lang="en-US" altLang="ja-JP" dirty="0" smtClean="0">
                <a:solidFill>
                  <a:srgbClr val="FF0000"/>
                </a:solidFill>
              </a:rPr>
              <a:t>Jul 16/Sep 16</a:t>
            </a:r>
            <a:r>
              <a:rPr lang="en-US" altLang="ja-JP" dirty="0" smtClean="0"/>
              <a:t>	</a:t>
            </a:r>
          </a:p>
          <a:p>
            <a:pPr lvl="1"/>
            <a:r>
              <a:rPr lang="en-US" altLang="ja-JP" dirty="0" smtClean="0"/>
              <a:t>Final 802.11 WG Approval	                             </a:t>
            </a:r>
            <a:r>
              <a:rPr lang="en-US" altLang="ja-JP" dirty="0" smtClean="0">
                <a:solidFill>
                  <a:srgbClr val="FF0000"/>
                </a:solidFill>
              </a:rPr>
              <a:t>Aug 15</a:t>
            </a:r>
          </a:p>
          <a:p>
            <a:pPr lvl="1"/>
            <a:r>
              <a:rPr lang="en-US" altLang="ja-JP" dirty="0" smtClean="0"/>
              <a:t>final or Conditional 802 EC Approval           	</a:t>
            </a:r>
            <a:r>
              <a:rPr lang="en-US" altLang="ja-JP" dirty="0" smtClean="0">
                <a:solidFill>
                  <a:srgbClr val="FF0000"/>
                </a:solidFill>
              </a:rPr>
              <a:t>July 15</a:t>
            </a:r>
          </a:p>
          <a:p>
            <a:pPr lvl="1"/>
            <a:r>
              <a:rPr lang="en-US" altLang="ja-JP" dirty="0" err="1" smtClean="0"/>
              <a:t>RevCom</a:t>
            </a:r>
            <a:r>
              <a:rPr lang="en-US" altLang="ja-JP" dirty="0" smtClean="0"/>
              <a:t> &amp; Standards Board Final or</a:t>
            </a:r>
            <a:br>
              <a:rPr lang="en-US" altLang="ja-JP" dirty="0" smtClean="0"/>
            </a:br>
            <a:r>
              <a:rPr lang="en-US" altLang="ja-JP" dirty="0" smtClean="0"/>
              <a:t> Continuous Process Approval 		</a:t>
            </a:r>
            <a:r>
              <a:rPr lang="en-US" altLang="ja-JP" dirty="0" smtClean="0">
                <a:solidFill>
                  <a:srgbClr val="FF0000"/>
                </a:solidFill>
              </a:rPr>
              <a:t>Sep 16</a:t>
            </a:r>
          </a:p>
          <a:p>
            <a:pPr lvl="1"/>
            <a:r>
              <a:rPr lang="en-US" altLang="ja-JP" dirty="0" smtClean="0"/>
              <a:t>ANSI Approved				N/A</a:t>
            </a:r>
            <a:endParaRPr lang="en-US" altLang="ja-JP" dirty="0" smtClean="0">
              <a:hlinkClick r:id="rId3"/>
            </a:endParaRPr>
          </a:p>
        </p:txBody>
      </p:sp>
      <p:sp>
        <p:nvSpPr>
          <p:cNvPr id="48134" name="Slide Number Placeholder 4"/>
          <p:cNvSpPr>
            <a:spLocks noGrp="1"/>
          </p:cNvSpPr>
          <p:nvPr>
            <p:ph type="sldNum" sz="quarter" idx="12"/>
          </p:nvPr>
        </p:nvSpPr>
        <p:spPr/>
        <p:txBody>
          <a:bodyPr/>
          <a:lstStyle/>
          <a:p>
            <a:pPr>
              <a:defRPr/>
            </a:pPr>
            <a:r>
              <a:rPr lang="en-US" altLang="ja-JP" smtClean="0">
                <a:latin typeface="Times New Roman" pitchFamily="-65" charset="0"/>
              </a:rPr>
              <a:t>Slide </a:t>
            </a:r>
            <a:fld id="{D8ED85B9-6057-E848-AA14-8586BCE1CDB6}" type="slidenum">
              <a:rPr lang="en-US" altLang="ja-JP" smtClean="0">
                <a:latin typeface="Times New Roman" pitchFamily="-65" charset="0"/>
              </a:rPr>
              <a:pPr>
                <a:defRPr/>
              </a:pPr>
              <a:t>91</a:t>
            </a:fld>
            <a:endParaRPr lang="en-US" altLang="ja-JP" smtClean="0">
              <a:latin typeface="Times New Roman" pitchFamily="-65"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7/12 </a:t>
            </a:r>
            <a:r>
              <a:rPr lang="en-US" sz="1200" b="0" dirty="0"/>
              <a:t>of 11-15-0948 by Hiroshi Mano (KDTI)</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Tree>
    <p:extLst>
      <p:ext uri="{BB962C8B-B14F-4D97-AF65-F5344CB8AC3E}">
        <p14:creationId xmlns:p14="http://schemas.microsoft.com/office/powerpoint/2010/main" val="57861450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a:xfrm>
            <a:off x="685800" y="685800"/>
            <a:ext cx="7772400" cy="381000"/>
          </a:xfrm>
        </p:spPr>
        <p:txBody>
          <a:bodyPr/>
          <a:lstStyle/>
          <a:p>
            <a:r>
              <a:rPr lang="en-US" altLang="ja-JP" dirty="0" smtClean="0">
                <a:ea typeface="ＭＳ Ｐゴシック" pitchFamily="-84" charset="-128"/>
                <a:cs typeface="ＭＳ Ｐゴシック" pitchFamily="-84" charset="-128"/>
              </a:rPr>
              <a:t>Teleconference Schedule </a:t>
            </a:r>
            <a:endParaRPr lang="ja-JP" altLang="en-US" dirty="0" smtClean="0">
              <a:ea typeface="ＭＳ Ｐゴシック" pitchFamily="-84" charset="-128"/>
              <a:cs typeface="ＭＳ Ｐゴシック" pitchFamily="-84" charset="-128"/>
            </a:endParaRPr>
          </a:p>
        </p:txBody>
      </p:sp>
      <p:sp>
        <p:nvSpPr>
          <p:cNvPr id="44035" name="コンテンツ プレースホルダ 2"/>
          <p:cNvSpPr>
            <a:spLocks noGrp="1"/>
          </p:cNvSpPr>
          <p:nvPr>
            <p:ph idx="1"/>
          </p:nvPr>
        </p:nvSpPr>
        <p:spPr>
          <a:xfrm>
            <a:off x="419100" y="1066800"/>
            <a:ext cx="8039100" cy="3886200"/>
          </a:xfrm>
        </p:spPr>
        <p:txBody>
          <a:bodyPr>
            <a:normAutofit lnSpcReduction="10000"/>
          </a:bodyPr>
          <a:lstStyle/>
          <a:p>
            <a:pPr>
              <a:defRPr/>
            </a:pPr>
            <a:r>
              <a:rPr lang="en-GB" altLang="ja-JP" dirty="0" smtClean="0"/>
              <a:t>Motion: </a:t>
            </a:r>
            <a:endParaRPr lang="ja-JP" altLang="en-US" dirty="0" smtClean="0"/>
          </a:p>
          <a:p>
            <a:pPr lvl="1">
              <a:defRPr/>
            </a:pPr>
            <a:r>
              <a:rPr lang="en-GB" altLang="ja-JP" dirty="0" smtClean="0"/>
              <a:t>Approve the following schedule of weekly teleconferences between Aug 11</a:t>
            </a:r>
            <a:r>
              <a:rPr lang="en-GB" altLang="ja-JP" baseline="30000" dirty="0" smtClean="0"/>
              <a:t>th</a:t>
            </a:r>
            <a:r>
              <a:rPr lang="en-GB" altLang="ja-JP" dirty="0"/>
              <a:t> </a:t>
            </a:r>
            <a:r>
              <a:rPr lang="en-GB" altLang="ja-JP" dirty="0" smtClean="0"/>
              <a:t>and Nov 17</a:t>
            </a:r>
            <a:r>
              <a:rPr lang="en-GB" altLang="ja-JP" baseline="30000" dirty="0" smtClean="0"/>
              <a:t>th.</a:t>
            </a:r>
            <a:r>
              <a:rPr lang="en-GB" altLang="ja-JP" dirty="0" smtClean="0"/>
              <a:t> </a:t>
            </a:r>
            <a:endParaRPr lang="en-US" altLang="ja-JP" dirty="0" smtClean="0"/>
          </a:p>
          <a:p>
            <a:pPr lvl="1">
              <a:defRPr/>
            </a:pPr>
            <a:r>
              <a:rPr lang="en-US" altLang="ja-JP" dirty="0" smtClean="0"/>
              <a:t>Tuesday 10:30  ET</a:t>
            </a:r>
            <a:endParaRPr lang="ja-JP" altLang="en-US" dirty="0" smtClean="0"/>
          </a:p>
          <a:p>
            <a:pPr lvl="1">
              <a:defRPr/>
            </a:pPr>
            <a:r>
              <a:rPr lang="en-US" altLang="ja-JP" dirty="0" smtClean="0"/>
              <a:t>Duration 1.0Hour</a:t>
            </a:r>
          </a:p>
          <a:p>
            <a:pPr lvl="1">
              <a:defRPr/>
            </a:pPr>
            <a:r>
              <a:rPr lang="en-US" altLang="ja-JP" dirty="0" smtClean="0"/>
              <a:t>Using WEB-EX that will be provided by Task Group Chair</a:t>
            </a:r>
          </a:p>
          <a:p>
            <a:pPr>
              <a:defRPr/>
            </a:pPr>
            <a:r>
              <a:rPr lang="en-US" altLang="ja-JP" dirty="0" smtClean="0"/>
              <a:t>Moved: George </a:t>
            </a:r>
            <a:r>
              <a:rPr lang="en-US" altLang="ja-JP" dirty="0" err="1" smtClean="0"/>
              <a:t>Calcev</a:t>
            </a:r>
            <a:endParaRPr lang="en-US" altLang="ja-JP" dirty="0"/>
          </a:p>
          <a:p>
            <a:pPr>
              <a:defRPr/>
            </a:pPr>
            <a:r>
              <a:rPr lang="en-US" altLang="ja-JP" dirty="0" smtClean="0"/>
              <a:t>Seconded: Lee Armstrong</a:t>
            </a:r>
            <a:endParaRPr lang="ja-JP" altLang="en-US" dirty="0" smtClean="0"/>
          </a:p>
          <a:p>
            <a:pPr>
              <a:defRPr/>
            </a:pPr>
            <a:r>
              <a:rPr lang="en-US" altLang="ja-JP" dirty="0">
                <a:ea typeface="ＭＳ Ｐゴシック" pitchFamily="-84" charset="-128"/>
                <a:cs typeface="ＭＳ Ｐゴシック" pitchFamily="-84" charset="-128"/>
              </a:rPr>
              <a:t>Approved  by unanimous </a:t>
            </a:r>
            <a:r>
              <a:rPr lang="en-US" altLang="ja-JP" dirty="0" smtClean="0">
                <a:ea typeface="ＭＳ Ｐゴシック" pitchFamily="-84" charset="-128"/>
                <a:cs typeface="ＭＳ Ｐゴシック" pitchFamily="-84" charset="-128"/>
              </a:rPr>
              <a:t>consent</a:t>
            </a:r>
            <a:endParaRPr lang="en-US" altLang="ja-JP" dirty="0" smtClean="0"/>
          </a:p>
          <a:p>
            <a:pPr>
              <a:defRPr/>
            </a:pPr>
            <a:r>
              <a:rPr lang="en-US" altLang="ja-JP" dirty="0" smtClean="0">
                <a:solidFill>
                  <a:schemeClr val="bg1"/>
                </a:solidFill>
                <a:ea typeface="ＭＳ Ｐゴシック" pitchFamily="-84" charset="-128"/>
                <a:cs typeface="ＭＳ Ｐゴシック" pitchFamily="-84" charset="-128"/>
              </a:rPr>
              <a:t>Approved  by unanimous consent</a:t>
            </a:r>
          </a:p>
          <a:p>
            <a:pPr>
              <a:buNone/>
              <a:defRPr/>
            </a:pPr>
            <a:endParaRPr lang="en-US" altLang="ja-JP" dirty="0" smtClean="0">
              <a:solidFill>
                <a:schemeClr val="accent1"/>
              </a:solidFill>
              <a:ea typeface="ＭＳ Ｐゴシック" pitchFamily="-84" charset="-128"/>
              <a:cs typeface="ＭＳ Ｐゴシック" pitchFamily="-84" charset="-128"/>
            </a:endParaRPr>
          </a:p>
          <a:p>
            <a:pPr>
              <a:defRPr/>
            </a:pPr>
            <a:endParaRPr lang="en-GB" altLang="ja-JP" dirty="0" smtClean="0"/>
          </a:p>
          <a:p>
            <a:pPr>
              <a:defRPr/>
            </a:pPr>
            <a:endParaRPr lang="en-GB" altLang="ja-JP" dirty="0" smtClean="0"/>
          </a:p>
          <a:p>
            <a:pPr>
              <a:defRPr/>
            </a:pPr>
            <a:endParaRPr lang="ja-JP" altLang="en-US" dirty="0" smtClean="0"/>
          </a:p>
          <a:p>
            <a:pPr>
              <a:buFontTx/>
              <a:buNone/>
              <a:defRPr/>
            </a:pPr>
            <a:endParaRPr lang="ja-JP" altLang="en-US" dirty="0" smtClean="0"/>
          </a:p>
          <a:p>
            <a:pPr>
              <a:buFontTx/>
              <a:buNone/>
              <a:defRPr/>
            </a:pPr>
            <a:endParaRPr lang="en-GB" altLang="ja-JP" dirty="0" smtClean="0"/>
          </a:p>
        </p:txBody>
      </p:sp>
      <p:sp>
        <p:nvSpPr>
          <p:cNvPr id="59396" name="日付プレースホルダ 3"/>
          <p:cNvSpPr>
            <a:spLocks noGrp="1"/>
          </p:cNvSpPr>
          <p:nvPr>
            <p:ph type="dt" sz="quarter" idx="10"/>
          </p:nvPr>
        </p:nvSpPr>
        <p:spPr>
          <a:xfrm>
            <a:off x="696913" y="332601"/>
            <a:ext cx="968076" cy="276999"/>
          </a:xfrm>
          <a:noFill/>
        </p:spPr>
        <p:txBody>
          <a:bodyPr/>
          <a:lstStyle/>
          <a:p>
            <a:r>
              <a:rPr lang="en-US" altLang="ja-JP" smtClean="0">
                <a:latin typeface="Times New Roman" pitchFamily="-84" charset="0"/>
              </a:rPr>
              <a:t>July 2015</a:t>
            </a:r>
            <a:endParaRPr lang="en-US" altLang="ja-JP" dirty="0" smtClean="0">
              <a:latin typeface="Times New Roman" pitchFamily="-84" charset="0"/>
            </a:endParaRPr>
          </a:p>
        </p:txBody>
      </p:sp>
      <p:sp>
        <p:nvSpPr>
          <p:cNvPr id="59398" name="スライド番号プレースホルダ 5"/>
          <p:cNvSpPr>
            <a:spLocks noGrp="1"/>
          </p:cNvSpPr>
          <p:nvPr>
            <p:ph type="sldNum" sz="quarter" idx="12"/>
          </p:nvPr>
        </p:nvSpPr>
        <p:spPr>
          <a:noFill/>
        </p:spPr>
        <p:txBody>
          <a:bodyPr/>
          <a:lstStyle/>
          <a:p>
            <a:r>
              <a:rPr lang="en-US" altLang="ja-JP" smtClean="0">
                <a:latin typeface="Times New Roman" pitchFamily="-84" charset="0"/>
              </a:rPr>
              <a:t>Slide </a:t>
            </a:r>
            <a:fld id="{FE68A093-32F7-6643-97B0-2E666CBD850E}" type="slidenum">
              <a:rPr lang="en-US" altLang="ja-JP" smtClean="0">
                <a:latin typeface="Times New Roman" pitchFamily="-84" charset="0"/>
              </a:rPr>
              <a:pPr/>
              <a:t>92</a:t>
            </a:fld>
            <a:endParaRPr lang="en-US" altLang="ja-JP" smtClean="0">
              <a:latin typeface="Times New Roman" pitchFamily="-84"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8/12 </a:t>
            </a:r>
            <a:r>
              <a:rPr lang="en-US" sz="1200" b="0" dirty="0"/>
              <a:t>of 11-15-0948 by Hiroshi Mano (KDTI)</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3" name="Footer Placeholder 2"/>
          <p:cNvSpPr>
            <a:spLocks noGrp="1"/>
          </p:cNvSpPr>
          <p:nvPr>
            <p:ph type="ftr" sz="quarter" idx="11"/>
          </p:nvPr>
        </p:nvSpPr>
        <p:spPr/>
        <p:txBody>
          <a:bodyPr/>
          <a:lstStyle/>
          <a:p>
            <a:pPr>
              <a:defRPr/>
            </a:pPr>
            <a:r>
              <a:rPr lang="en-US" smtClean="0"/>
              <a:t>Adrian Stephens, Intel</a:t>
            </a:r>
            <a:endParaRPr lang="en-US"/>
          </a:p>
        </p:txBody>
      </p:sp>
    </p:spTree>
    <p:extLst>
      <p:ext uri="{BB962C8B-B14F-4D97-AF65-F5344CB8AC3E}">
        <p14:creationId xmlns:p14="http://schemas.microsoft.com/office/powerpoint/2010/main" val="7911587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dirty="0" smtClean="0"/>
              <a:t>Motion to go to the </a:t>
            </a:r>
            <a:r>
              <a:rPr lang="en-GB" dirty="0" err="1" smtClean="0"/>
              <a:t>recirc</a:t>
            </a:r>
            <a:r>
              <a:rPr lang="en-GB" dirty="0" smtClean="0"/>
              <a:t> WG LB</a:t>
            </a:r>
            <a:endParaRPr lang="ja-JP" altLang="en-US" dirty="0"/>
          </a:p>
        </p:txBody>
      </p:sp>
      <p:sp>
        <p:nvSpPr>
          <p:cNvPr id="3" name="コンテンツ プレースホルダ 2"/>
          <p:cNvSpPr>
            <a:spLocks noGrp="1"/>
          </p:cNvSpPr>
          <p:nvPr>
            <p:ph idx="1"/>
          </p:nvPr>
        </p:nvSpPr>
        <p:spPr>
          <a:xfrm>
            <a:off x="685800" y="1752600"/>
            <a:ext cx="7772400" cy="4343400"/>
          </a:xfrm>
        </p:spPr>
        <p:txBody>
          <a:bodyPr/>
          <a:lstStyle/>
          <a:p>
            <a:r>
              <a:rPr lang="en-US" altLang="ja-JP" dirty="0" smtClean="0"/>
              <a:t>Having approved comment resolutions for all of the comments received during Working Group Letter Ballot 213 on </a:t>
            </a:r>
            <a:r>
              <a:rPr lang="en-US" altLang="ja-JP" dirty="0" err="1" smtClean="0"/>
              <a:t>TGai</a:t>
            </a:r>
            <a:r>
              <a:rPr lang="en-US" altLang="ja-JP" dirty="0" smtClean="0"/>
              <a:t> D5.0 as contained in document 11-15/0772r6, </a:t>
            </a:r>
          </a:p>
          <a:p>
            <a:pPr lvl="1"/>
            <a:r>
              <a:rPr lang="en-US" altLang="ja-JP" dirty="0" smtClean="0"/>
              <a:t> Instruct the editor to incorporate the resolutions with the D5.0 and create D6.0.</a:t>
            </a:r>
          </a:p>
          <a:p>
            <a:pPr lvl="1"/>
            <a:r>
              <a:rPr lang="en-US" altLang="ja-JP" dirty="0" smtClean="0"/>
              <a:t>Approve a 15 day Working Group Recirculation Ballot asking the question “Should </a:t>
            </a:r>
            <a:r>
              <a:rPr lang="en-US" altLang="ja-JP" dirty="0" err="1" smtClean="0"/>
              <a:t>TGai</a:t>
            </a:r>
            <a:r>
              <a:rPr lang="en-US" altLang="ja-JP" dirty="0" smtClean="0"/>
              <a:t> D6.0 be forwarded to Sponsor Ballot?”.</a:t>
            </a:r>
          </a:p>
          <a:p>
            <a:r>
              <a:rPr lang="en-US" altLang="ja-JP" dirty="0" smtClean="0"/>
              <a:t>Moved: Ping Fang</a:t>
            </a:r>
          </a:p>
          <a:p>
            <a:r>
              <a:rPr lang="en-US" altLang="ja-JP" dirty="0" smtClean="0"/>
              <a:t>Seconded: Lee Armstrong</a:t>
            </a:r>
          </a:p>
          <a:p>
            <a:r>
              <a:rPr lang="en-US" altLang="ja-JP" dirty="0" smtClean="0"/>
              <a:t>Result (11/0/0)</a:t>
            </a:r>
          </a:p>
          <a:p>
            <a:endParaRPr lang="ja-JP" altLang="en-US" dirty="0"/>
          </a:p>
        </p:txBody>
      </p:sp>
      <p:sp>
        <p:nvSpPr>
          <p:cNvPr id="4" name="日付プレースホルダ 3"/>
          <p:cNvSpPr>
            <a:spLocks noGrp="1"/>
          </p:cNvSpPr>
          <p:nvPr>
            <p:ph type="dt" sz="half" idx="10"/>
          </p:nvPr>
        </p:nvSpPr>
        <p:spPr>
          <a:xfrm>
            <a:off x="696913" y="332601"/>
            <a:ext cx="942566" cy="276999"/>
          </a:xfrm>
        </p:spPr>
        <p:txBody>
          <a:bodyPr/>
          <a:lstStyle/>
          <a:p>
            <a:pPr>
              <a:defRPr/>
            </a:pPr>
            <a:r>
              <a:rPr lang="en-US" smtClean="0"/>
              <a:t>July 2015</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Adrian Stephens, Intel</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93</a:t>
            </a:fld>
            <a:endParaRPr lang="en-US" altLang="ja-JP"/>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9/12 of 11-15-0948 by Hiroshi Mano (KDTI)</a:t>
            </a:r>
          </a:p>
        </p:txBody>
      </p:sp>
    </p:spTree>
    <p:extLst>
      <p:ext uri="{BB962C8B-B14F-4D97-AF65-F5344CB8AC3E}">
        <p14:creationId xmlns:p14="http://schemas.microsoft.com/office/powerpoint/2010/main" val="15565803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xfrm>
            <a:off x="6662961" y="6475413"/>
            <a:ext cx="1880964" cy="184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ko-KR" smtClean="0"/>
              <a:t>Adrian Stephens, Intel</a:t>
            </a:r>
            <a:endParaRPr lang="en-US" altLang="ko-KR" dirty="0"/>
          </a:p>
        </p:txBody>
      </p:sp>
      <p:sp>
        <p:nvSpPr>
          <p:cNvPr id="14340"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ko-KR"/>
              <a:t>Slide </a:t>
            </a:r>
            <a:fld id="{B3235CB7-2FAB-4EE3-927D-3AB5717EB3ED}" type="slidenum">
              <a:rPr lang="en-US" altLang="ko-KR"/>
              <a:pPr/>
              <a:t>94</a:t>
            </a:fld>
            <a:endParaRPr lang="en-US" altLang="ko-KR"/>
          </a:p>
        </p:txBody>
      </p:sp>
      <p:sp>
        <p:nvSpPr>
          <p:cNvPr id="23557" name="Rectangle 2"/>
          <p:cNvSpPr>
            <a:spLocks noGrp="1" noChangeArrowheads="1"/>
          </p:cNvSpPr>
          <p:nvPr>
            <p:ph type="title"/>
          </p:nvPr>
        </p:nvSpPr>
        <p:spPr/>
        <p:txBody>
          <a:bodyPr/>
          <a:lstStyle/>
          <a:p>
            <a:r>
              <a:rPr lang="en-US" altLang="en-US" dirty="0"/>
              <a:t>Motion for EC Approval on </a:t>
            </a:r>
            <a:r>
              <a:rPr lang="en-US" altLang="en-US" dirty="0" smtClean="0"/>
              <a:t>P802.11ai D6.0 </a:t>
            </a:r>
          </a:p>
        </p:txBody>
      </p:sp>
      <p:sp>
        <p:nvSpPr>
          <p:cNvPr id="23558" name="Rectangle 3"/>
          <p:cNvSpPr>
            <a:spLocks noGrp="1" noChangeArrowheads="1"/>
          </p:cNvSpPr>
          <p:nvPr>
            <p:ph type="body" idx="1"/>
          </p:nvPr>
        </p:nvSpPr>
        <p:spPr>
          <a:xfrm>
            <a:off x="685800" y="1676400"/>
            <a:ext cx="7772400" cy="3810000"/>
          </a:xfrm>
        </p:spPr>
        <p:txBody>
          <a:bodyPr/>
          <a:lstStyle/>
          <a:p>
            <a:pPr lvl="0"/>
            <a:r>
              <a:rPr lang="en-GB" altLang="ko-KR" dirty="0"/>
              <a:t>Approve document </a:t>
            </a:r>
            <a:r>
              <a:rPr lang="en-GB" altLang="ko-KR" dirty="0" smtClean="0"/>
              <a:t>11-15-0926r2 </a:t>
            </a:r>
            <a:r>
              <a:rPr lang="en-GB" altLang="ko-KR" dirty="0"/>
              <a:t>as the report to the IEEE 802 Executive Committee on the requirements for conditional approval to forward </a:t>
            </a:r>
            <a:r>
              <a:rPr lang="en-GB" altLang="ko-KR" dirty="0" smtClean="0"/>
              <a:t>P802.11ai D6.0 </a:t>
            </a:r>
            <a:r>
              <a:rPr lang="en-GB" altLang="ko-KR" dirty="0"/>
              <a:t>to sponsor ballot, granting the chair editorial license and</a:t>
            </a:r>
          </a:p>
          <a:p>
            <a:r>
              <a:rPr lang="en-US" altLang="ko-KR" dirty="0"/>
              <a:t>Request the IEEE 802 Executive Committee to conditionally approve forwarding </a:t>
            </a:r>
            <a:r>
              <a:rPr lang="en-GB" altLang="ko-KR" dirty="0" smtClean="0"/>
              <a:t>P802.11ai D6.0 </a:t>
            </a:r>
            <a:r>
              <a:rPr lang="en-US" altLang="ko-KR" dirty="0"/>
              <a:t>to sponsor ballot.</a:t>
            </a:r>
          </a:p>
          <a:p>
            <a:r>
              <a:rPr lang="en-US" altLang="en-US" dirty="0" err="1" smtClean="0"/>
              <a:t>Moved:Peter</a:t>
            </a:r>
            <a:r>
              <a:rPr lang="en-US" altLang="en-US" dirty="0" smtClean="0"/>
              <a:t> Yee</a:t>
            </a:r>
          </a:p>
          <a:p>
            <a:r>
              <a:rPr lang="en-US" altLang="en-US" dirty="0" err="1" smtClean="0"/>
              <a:t>Seconded:Lee</a:t>
            </a:r>
            <a:r>
              <a:rPr lang="en-US" altLang="en-US" dirty="0" smtClean="0"/>
              <a:t> Armstrong</a:t>
            </a:r>
            <a:endParaRPr lang="en-US" altLang="ko-KR" dirty="0" smtClean="0"/>
          </a:p>
          <a:p>
            <a:r>
              <a:rPr lang="en-US" altLang="en-US" dirty="0" smtClean="0"/>
              <a:t>Result: (Yes 9	No 0	Abstain 0)</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a:t>
            </a:r>
            <a:r>
              <a:rPr lang="en-US" sz="1200" b="0" dirty="0" smtClean="0"/>
              <a:t>10/12 </a:t>
            </a:r>
            <a:r>
              <a:rPr lang="en-US" sz="1200" b="0" dirty="0"/>
              <a:t>of 11-15-0948 by Hiroshi Mano (KDTI)</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dirty="0" smtClean="0"/>
              <a:t>July 2015</a:t>
            </a:r>
            <a:endParaRPr lang="en-US" dirty="0"/>
          </a:p>
        </p:txBody>
      </p:sp>
    </p:spTree>
    <p:extLst>
      <p:ext uri="{BB962C8B-B14F-4D97-AF65-F5344CB8AC3E}">
        <p14:creationId xmlns:p14="http://schemas.microsoft.com/office/powerpoint/2010/main" val="2981541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smtClean="0"/>
              <a:t>TGai</a:t>
            </a:r>
            <a:r>
              <a:rPr lang="en-US" altLang="ja-JP" dirty="0" smtClean="0"/>
              <a:t>-Motion-deck</a:t>
            </a:r>
          </a:p>
          <a:p>
            <a:pPr lvl="1"/>
            <a:r>
              <a:rPr kumimoji="1" lang="en-US" altLang="ja-JP" dirty="0">
                <a:hlinkClick r:id="rId3"/>
              </a:rPr>
              <a:t>https://</a:t>
            </a:r>
            <a:r>
              <a:rPr kumimoji="1" lang="en-US" altLang="ja-JP" dirty="0" smtClean="0">
                <a:hlinkClick r:id="rId3"/>
              </a:rPr>
              <a:t>mentor.ieee.org/802.11/dcn/13/11-13-1186-29-00ai-tgai-motion-deck.pptx</a:t>
            </a:r>
            <a:endParaRPr kumimoji="1" lang="en-US" altLang="ja-JP" dirty="0" smtClean="0"/>
          </a:p>
          <a:p>
            <a:r>
              <a:rPr lang="en-US" altLang="ja-JP" dirty="0"/>
              <a:t>LB213comments for Draft </a:t>
            </a:r>
            <a:r>
              <a:rPr lang="en-US" altLang="ja-JP" dirty="0" smtClean="0"/>
              <a:t>5.0</a:t>
            </a:r>
          </a:p>
          <a:p>
            <a:pPr lvl="1"/>
            <a:r>
              <a:rPr kumimoji="1" lang="en-US" altLang="ja-JP" dirty="0">
                <a:hlinkClick r:id="rId4"/>
              </a:rPr>
              <a:t>https://</a:t>
            </a:r>
            <a:r>
              <a:rPr kumimoji="1" lang="en-US" altLang="ja-JP" dirty="0" smtClean="0">
                <a:hlinkClick r:id="rId4"/>
              </a:rPr>
              <a:t>mentor.ieee.org/802.11/dcn/15/11-15-0772-08-00ai-lb213comments-for-draft-5-0.xlsx</a:t>
            </a:r>
            <a:endParaRPr kumimoji="1" lang="en-US" altLang="ja-JP" dirty="0" smtClean="0"/>
          </a:p>
          <a:p>
            <a:r>
              <a:rPr lang="en-US" altLang="ja-JP" dirty="0"/>
              <a:t>802.11ai Report to EC on Conditional Approval to go to </a:t>
            </a:r>
            <a:r>
              <a:rPr lang="en-US" altLang="ja-JP" dirty="0" smtClean="0"/>
              <a:t>Sponsor Ballot</a:t>
            </a:r>
          </a:p>
          <a:p>
            <a:pPr lvl="1"/>
            <a:r>
              <a:rPr lang="en-US" altLang="ja-JP" dirty="0">
                <a:hlinkClick r:id="rId5"/>
              </a:rPr>
              <a:t>https://</a:t>
            </a:r>
            <a:r>
              <a:rPr lang="en-US" altLang="ja-JP" dirty="0" smtClean="0">
                <a:hlinkClick r:id="rId5"/>
              </a:rPr>
              <a:t>mentor.ieee.org/802.11/dcn/15/11-15-0926-02-00ai-p802-11ai-report-to-ec-on-conditional-approval-to-go-to-sponsor-ballot.pptx</a:t>
            </a:r>
            <a:endParaRPr lang="en-US" altLang="ja-JP" dirty="0" smtClean="0"/>
          </a:p>
          <a:p>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2015</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Adrian Stephens, Intel</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95</a:t>
            </a:fld>
            <a:endParaRPr lang="en-US" altLang="ja-JP"/>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11/12 of 11-15-0948 by Hiroshi Mano (KDTI)</a:t>
            </a:r>
          </a:p>
        </p:txBody>
      </p:sp>
    </p:spTree>
    <p:extLst>
      <p:ext uri="{BB962C8B-B14F-4D97-AF65-F5344CB8AC3E}">
        <p14:creationId xmlns:p14="http://schemas.microsoft.com/office/powerpoint/2010/main" val="29919899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ea typeface="ＭＳ Ｐゴシック" pitchFamily="-84" charset="-128"/>
                <a:cs typeface="ＭＳ Ｐゴシック" pitchFamily="-84" charset="-128"/>
              </a:rPr>
              <a:t>Thanks to all who participated!</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2015</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Adrian Stephens, Intel</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96</a:t>
            </a:fld>
            <a:endParaRPr lang="en-US" altLang="ja-JP"/>
          </a:p>
        </p:txBody>
      </p:sp>
      <p:pic>
        <p:nvPicPr>
          <p:cNvPr id="7" name="図 6" descr="Unknown-4"/>
          <p:cNvPicPr>
            <a:picLocks noChangeAspect="1"/>
          </p:cNvPicPr>
          <p:nvPr/>
        </p:nvPicPr>
        <p:blipFill>
          <a:blip r:embed="rId3"/>
          <a:stretch>
            <a:fillRect/>
          </a:stretch>
        </p:blipFill>
        <p:spPr>
          <a:xfrm>
            <a:off x="1204911" y="1752600"/>
            <a:ext cx="6810377" cy="4191001"/>
          </a:xfrm>
          <a:prstGeom prst="rect">
            <a:avLst/>
          </a:prstGeom>
        </p:spPr>
      </p:pic>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12/12 of 11-15-0948 by Hiroshi Mano (KDTI)</a:t>
            </a:r>
          </a:p>
        </p:txBody>
      </p:sp>
    </p:spTree>
    <p:extLst>
      <p:ext uri="{BB962C8B-B14F-4D97-AF65-F5344CB8AC3E}">
        <p14:creationId xmlns:p14="http://schemas.microsoft.com/office/powerpoint/2010/main" val="29909698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7FFBB0B3-AD33-44BA-8B37-4C7E9D1EE6B5}" type="slidenum">
              <a:rPr lang="en-US" altLang="zh-CN"/>
              <a:pPr/>
              <a:t>97</a:t>
            </a:fld>
            <a:endParaRPr lang="en-US" altLang="zh-CN"/>
          </a:p>
        </p:txBody>
      </p:sp>
      <p:sp>
        <p:nvSpPr>
          <p:cNvPr id="9" name="Rectangle 6"/>
          <p:cNvSpPr txBox="1">
            <a:spLocks noChangeArrowheads="1"/>
          </p:cNvSpPr>
          <p:nvPr/>
        </p:nvSpPr>
        <p:spPr>
          <a:xfrm>
            <a:off x="685800" y="1752600"/>
            <a:ext cx="7772400" cy="381000"/>
          </a:xfrm>
          <a:prstGeom prst="rect">
            <a:avLst/>
          </a:prstGeom>
          <a:noFill/>
        </p:spPr>
        <p:txBody>
          <a:bodyPr/>
          <a:lstStyle/>
          <a:p>
            <a:pPr marL="342900" indent="-342900" algn="ctr" eaLnBrk="0" hangingPunct="0">
              <a:spcBef>
                <a:spcPct val="20000"/>
              </a:spcBef>
              <a:defRPr/>
            </a:pPr>
            <a:r>
              <a:rPr lang="en-US" sz="2000" b="1" kern="0" dirty="0">
                <a:latin typeface="+mn-lt"/>
                <a:ea typeface="+mn-ea"/>
              </a:rPr>
              <a:t>Date:</a:t>
            </a:r>
            <a:r>
              <a:rPr lang="en-US" sz="2000" kern="0" dirty="0">
                <a:latin typeface="+mn-lt"/>
                <a:ea typeface="+mn-ea"/>
              </a:rPr>
              <a:t> </a:t>
            </a:r>
            <a:r>
              <a:rPr lang="en-US" sz="2000" kern="0" dirty="0" smtClean="0">
                <a:latin typeface="+mn-lt"/>
                <a:ea typeface="+mn-ea"/>
              </a:rPr>
              <a:t>2015-07-14</a:t>
            </a:r>
            <a:endParaRPr lang="en-US" sz="2000" kern="0" dirty="0">
              <a:latin typeface="+mn-lt"/>
              <a:ea typeface="+mn-ea"/>
            </a:endParaRPr>
          </a:p>
        </p:txBody>
      </p:sp>
      <p:sp>
        <p:nvSpPr>
          <p:cNvPr id="28678" name="Rectangle 12"/>
          <p:cNvSpPr>
            <a:spLocks noChangeArrowheads="1"/>
          </p:cNvSpPr>
          <p:nvPr/>
        </p:nvSpPr>
        <p:spPr bwMode="auto">
          <a:xfrm>
            <a:off x="5334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zh-CN" sz="2000" b="1"/>
              <a:t>Authors:</a:t>
            </a:r>
            <a:endParaRPr lang="en-US" altLang="zh-CN" sz="2000"/>
          </a:p>
        </p:txBody>
      </p:sp>
      <p:sp>
        <p:nvSpPr>
          <p:cNvPr id="28679" name="Rectangle 2"/>
          <p:cNvSpPr txBox="1">
            <a:spLocks noChangeArrowheads="1"/>
          </p:cNvSpPr>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zh-CN" sz="3200" b="1" dirty="0">
                <a:solidFill>
                  <a:schemeClr val="tx2"/>
                </a:solidFill>
              </a:rPr>
              <a:t>IEEE 802.11aj </a:t>
            </a:r>
            <a:r>
              <a:rPr lang="en-US" altLang="zh-CN" sz="3200" b="1" dirty="0" smtClean="0">
                <a:solidFill>
                  <a:schemeClr val="tx2"/>
                </a:solidFill>
              </a:rPr>
              <a:t>July </a:t>
            </a:r>
            <a:r>
              <a:rPr lang="en-US" altLang="zh-CN" sz="3200" b="1" dirty="0">
                <a:solidFill>
                  <a:schemeClr val="tx2"/>
                </a:solidFill>
              </a:rPr>
              <a:t>2015 </a:t>
            </a:r>
            <a:r>
              <a:rPr lang="en-US" altLang="zh-CN" sz="3200" b="1" dirty="0" smtClean="0">
                <a:solidFill>
                  <a:schemeClr val="tx2"/>
                </a:solidFill>
              </a:rPr>
              <a:t>Closing Report</a:t>
            </a:r>
            <a:endParaRPr lang="en-US" altLang="zh-CN" sz="3200" b="1" dirty="0">
              <a:solidFill>
                <a:schemeClr val="tx2"/>
              </a:solidFill>
            </a:endParaRPr>
          </a:p>
        </p:txBody>
      </p:sp>
      <p:graphicFrame>
        <p:nvGraphicFramePr>
          <p:cNvPr id="10" name="Object 11"/>
          <p:cNvGraphicFramePr>
            <a:graphicFrameLocks noChangeAspect="1"/>
          </p:cNvGraphicFramePr>
          <p:nvPr>
            <p:extLst>
              <p:ext uri="{D42A27DB-BD31-4B8C-83A1-F6EECF244321}">
                <p14:modId xmlns:p14="http://schemas.microsoft.com/office/powerpoint/2010/main" val="3420477245"/>
              </p:ext>
            </p:extLst>
          </p:nvPr>
        </p:nvGraphicFramePr>
        <p:xfrm>
          <a:off x="533400" y="2819400"/>
          <a:ext cx="7747000" cy="1487488"/>
        </p:xfrm>
        <a:graphic>
          <a:graphicData uri="http://schemas.openxmlformats.org/presentationml/2006/ole">
            <mc:AlternateContent xmlns:mc="http://schemas.openxmlformats.org/markup-compatibility/2006">
              <mc:Choice xmlns:v="urn:schemas-microsoft-com:vml" Requires="v">
                <p:oleObj spid="_x0000_s13319" name="Document" r:id="rId5" imgW="8676604" imgH="2295759" progId="Word.Document.8">
                  <p:embed/>
                </p:oleObj>
              </mc:Choice>
              <mc:Fallback>
                <p:oleObj name="Document" r:id="rId5" imgW="8676604" imgH="2295759"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819400"/>
                        <a:ext cx="7747000" cy="148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Footer Placeholder 4"/>
          <p:cNvSpPr>
            <a:spLocks noGrp="1"/>
          </p:cNvSpPr>
          <p:nvPr>
            <p:ph type="ftr" sz="quarter" idx="4294967295"/>
          </p:nvPr>
        </p:nvSpPr>
        <p:spPr>
          <a:xfrm>
            <a:off x="4714876" y="6475413"/>
            <a:ext cx="3829049" cy="369332"/>
          </a:xfrm>
          <a:prstGeom prst="rect">
            <a:avLst/>
          </a:prstGeom>
        </p:spPr>
        <p:txBody>
          <a:bodyPr/>
          <a:lstStyle/>
          <a:p>
            <a:pPr>
              <a:defRPr/>
            </a:pPr>
            <a:r>
              <a:rPr lang="en-US" altLang="zh-CN" smtClean="0"/>
              <a:t>Adrian Stephens, Intel</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1/6 of 11-15-0932 by </a:t>
            </a:r>
            <a:r>
              <a:rPr kumimoji="0" lang="en-US" sz="1200" b="0" i="0" u="none" strike="noStrike" cap="none" normalizeH="0" baseline="0" dirty="0" err="1" smtClean="0">
                <a:ln>
                  <a:noFill/>
                </a:ln>
                <a:solidFill>
                  <a:schemeClr val="tx1"/>
                </a:solidFill>
                <a:effectLst/>
                <a:latin typeface="Times New Roman" pitchFamily="18" charset="0"/>
              </a:rPr>
              <a:t>Jiamin</a:t>
            </a:r>
            <a:r>
              <a:rPr kumimoji="0" lang="en-US" sz="1200" b="0" i="0" u="none" strike="noStrike" cap="none" normalizeH="0" baseline="0" dirty="0" smtClean="0">
                <a:ln>
                  <a:noFill/>
                </a:ln>
                <a:solidFill>
                  <a:schemeClr val="tx1"/>
                </a:solidFill>
                <a:effectLst/>
                <a:latin typeface="Times New Roman" pitchFamily="18" charset="0"/>
              </a:rPr>
              <a:t> Chen (Huawei/</a:t>
            </a:r>
            <a:r>
              <a:rPr kumimoji="0" lang="en-US" sz="1200" b="0" i="0" u="none" strike="noStrike" cap="none" normalizeH="0" baseline="0" dirty="0" err="1" smtClean="0">
                <a:ln>
                  <a:noFill/>
                </a:ln>
                <a:solidFill>
                  <a:schemeClr val="tx1"/>
                </a:solidFill>
                <a:effectLst/>
                <a:latin typeface="Times New Roman" pitchFamily="18" charset="0"/>
              </a:rPr>
              <a:t>HiSilicon</a:t>
            </a:r>
            <a:r>
              <a:rPr kumimoji="0" lang="en-US" sz="1200" b="0" i="0" u="none" strike="noStrike" cap="none" normalizeH="0" baseline="0" dirty="0" smtClean="0">
                <a:ln>
                  <a:noFill/>
                </a:ln>
                <a:solidFill>
                  <a:schemeClr val="tx1"/>
                </a:solidFill>
                <a:effectLst/>
                <a:latin typeface="Times New Roman" pitchFamily="18" charset="0"/>
              </a:rPr>
              <a:t>), Xiaoming Peng (I2R)</a:t>
            </a:r>
          </a:p>
        </p:txBody>
      </p:sp>
      <p:sp>
        <p:nvSpPr>
          <p:cNvPr id="12"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13812699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98</a:t>
            </a:fld>
            <a:endParaRPr lang="en-US" smtClean="0"/>
          </a:p>
        </p:txBody>
      </p:sp>
      <p:sp>
        <p:nvSpPr>
          <p:cNvPr id="7173" name="Rectangle 2"/>
          <p:cNvSpPr>
            <a:spLocks noGrp="1" noChangeArrowheads="1"/>
          </p:cNvSpPr>
          <p:nvPr>
            <p:ph type="title"/>
          </p:nvPr>
        </p:nvSpPr>
        <p:spPr/>
        <p:txBody>
          <a:bodyPr/>
          <a:lstStyle/>
          <a:p>
            <a:r>
              <a:rPr lang="en-US" smtClean="0"/>
              <a:t>Abstract</a:t>
            </a:r>
          </a:p>
        </p:txBody>
      </p:sp>
      <p:sp>
        <p:nvSpPr>
          <p:cNvPr id="7174" name="Rectangle 3"/>
          <p:cNvSpPr>
            <a:spLocks noGrp="1" noChangeArrowheads="1"/>
          </p:cNvSpPr>
          <p:nvPr>
            <p:ph type="body" idx="1"/>
          </p:nvPr>
        </p:nvSpPr>
        <p:spPr/>
        <p:txBody>
          <a:bodyPr/>
          <a:lstStyle/>
          <a:p>
            <a:pPr marL="0" algn="just">
              <a:buFontTx/>
              <a:buNone/>
            </a:pPr>
            <a:r>
              <a:rPr lang="en-US" dirty="0" smtClean="0"/>
              <a:t>This document is the closing report for </a:t>
            </a:r>
            <a:r>
              <a:rPr lang="en-US" dirty="0" err="1" smtClean="0"/>
              <a:t>TGaj</a:t>
            </a:r>
            <a:r>
              <a:rPr lang="en-US" dirty="0" smtClean="0"/>
              <a:t> for the July 2015 session.</a:t>
            </a:r>
          </a:p>
        </p:txBody>
      </p:sp>
      <p:sp>
        <p:nvSpPr>
          <p:cNvPr id="10" name="Footer Placeholder 4"/>
          <p:cNvSpPr>
            <a:spLocks noGrp="1"/>
          </p:cNvSpPr>
          <p:nvPr>
            <p:ph type="ftr" sz="quarter" idx="4294967295"/>
          </p:nvPr>
        </p:nvSpPr>
        <p:spPr>
          <a:xfrm>
            <a:off x="2928926" y="6475413"/>
            <a:ext cx="5614999" cy="184666"/>
          </a:xfrm>
          <a:prstGeom prst="rect">
            <a:avLst/>
          </a:prstGeom>
        </p:spPr>
        <p:txBody>
          <a:bodyPr/>
          <a:lstStyle/>
          <a:p>
            <a:pPr>
              <a:defRPr/>
            </a:pPr>
            <a:r>
              <a:rPr lang="en-US" altLang="zh-CN" smtClean="0"/>
              <a:t>Adrian Stephens, Intel</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11-15-0932 by Jiamin Chen (Huawei/HiSilicon), Xiaoming Peng (I2R)</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5889396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52400" y="609600"/>
            <a:ext cx="8991600" cy="1066800"/>
          </a:xfrm>
        </p:spPr>
        <p:txBody>
          <a:bodyPr/>
          <a:lstStyle/>
          <a:p>
            <a:pPr>
              <a:lnSpc>
                <a:spcPct val="90000"/>
              </a:lnSpc>
            </a:pPr>
            <a:r>
              <a:rPr lang="en-US" altLang="zh-CN" dirty="0" smtClean="0"/>
              <a:t>Work Completed  </a:t>
            </a:r>
            <a:endParaRPr lang="en-US" altLang="zh-CN" dirty="0" smtClean="0">
              <a:sym typeface="Wingdings" panose="05000000000000000000" pitchFamily="2" charset="2"/>
            </a:endParaRPr>
          </a:p>
        </p:txBody>
      </p:sp>
      <p:sp>
        <p:nvSpPr>
          <p:cNvPr id="45058" name="Content Placeholder 2"/>
          <p:cNvSpPr>
            <a:spLocks noGrp="1"/>
          </p:cNvSpPr>
          <p:nvPr>
            <p:ph idx="1"/>
          </p:nvPr>
        </p:nvSpPr>
        <p:spPr>
          <a:xfrm>
            <a:off x="533400" y="1328758"/>
            <a:ext cx="8305800" cy="5029200"/>
          </a:xfrm>
        </p:spPr>
        <p:txBody>
          <a:bodyPr/>
          <a:lstStyle/>
          <a:p>
            <a:pPr marL="0" indent="0">
              <a:buNone/>
            </a:pPr>
            <a:r>
              <a:rPr lang="en-US" sz="2800" dirty="0" smtClean="0"/>
              <a:t>Technical Editor report:</a:t>
            </a:r>
          </a:p>
          <a:p>
            <a:pPr marL="800100" lvl="2" indent="0">
              <a:spcBef>
                <a:spcPts val="0"/>
              </a:spcBef>
            </a:pPr>
            <a:r>
              <a:rPr lang="pt-BR" altLang="zh-CN" sz="2000" dirty="0" smtClean="0">
                <a:cs typeface="MS PGothic" panose="020B0600070205080204" pitchFamily="34" charset="-128"/>
              </a:rPr>
              <a:t>11-14/1091r5 – TGaj Editor Report for CC20</a:t>
            </a:r>
          </a:p>
          <a:p>
            <a:pPr marL="800100" lvl="2" indent="0">
              <a:spcBef>
                <a:spcPts val="0"/>
              </a:spcBef>
            </a:pPr>
            <a:r>
              <a:rPr lang="pt-BR" altLang="zh-CN" sz="2000" dirty="0" smtClean="0">
                <a:cs typeface="MS PGothic" panose="020B0600070205080204" pitchFamily="34" charset="-128"/>
              </a:rPr>
              <a:t>11-14/1706r3 – D0.5 comment database</a:t>
            </a:r>
          </a:p>
          <a:p>
            <a:pPr marL="0" lvl="1" indent="0">
              <a:buNone/>
            </a:pPr>
            <a:r>
              <a:rPr lang="en-US" altLang="zh-CN" sz="2800" b="1" dirty="0" smtClean="0">
                <a:cs typeface="MS PGothic" panose="020B0600070205080204" pitchFamily="34" charset="-128"/>
              </a:rPr>
              <a:t>Presentations </a:t>
            </a:r>
            <a:r>
              <a:rPr lang="en-US" altLang="zh-CN" sz="2800" b="1" dirty="0">
                <a:cs typeface="MS PGothic" panose="020B0600070205080204" pitchFamily="34" charset="-128"/>
              </a:rPr>
              <a:t>for </a:t>
            </a:r>
            <a:r>
              <a:rPr lang="en-US" altLang="zh-CN" sz="2800" b="1" dirty="0" smtClean="0">
                <a:cs typeface="MS PGothic" panose="020B0600070205080204" pitchFamily="34" charset="-128"/>
              </a:rPr>
              <a:t>45GHz</a:t>
            </a:r>
          </a:p>
          <a:p>
            <a:pPr marL="800100" lvl="2" indent="0"/>
            <a:r>
              <a:rPr lang="en-US" dirty="0" smtClean="0">
                <a:cs typeface="MS PGothic" panose="020B0600070205080204" pitchFamily="34" charset="-128"/>
              </a:rPr>
              <a:t>11-15/0903r0 – complete proposal for IEEE 802.11aj (45GHz)</a:t>
            </a:r>
          </a:p>
          <a:p>
            <a:pPr marL="0" lvl="1" indent="0">
              <a:buNone/>
            </a:pPr>
            <a:r>
              <a:rPr lang="en-US" altLang="zh-CN" sz="2800" b="1" dirty="0" smtClean="0">
                <a:cs typeface="MS PGothic" panose="020B0600070205080204" pitchFamily="34" charset="-128"/>
              </a:rPr>
              <a:t>Open up a position of sub-editor for 45GHz</a:t>
            </a:r>
            <a:endParaRPr lang="zh-CN" altLang="zh-CN" sz="2800" b="1" dirty="0">
              <a:cs typeface="MS PGothic" panose="020B0600070205080204" pitchFamily="34" charset="-128"/>
            </a:endParaRPr>
          </a:p>
        </p:txBody>
      </p:sp>
      <p:sp>
        <p:nvSpPr>
          <p:cNvPr id="440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3EB9BB79-BE3A-4255-965E-63DBC521DBF5}" type="slidenum">
              <a:rPr lang="en-US" altLang="zh-CN"/>
              <a:pPr/>
              <a:t>99</a:t>
            </a:fld>
            <a:endParaRPr lang="en-US" altLang="zh-CN"/>
          </a:p>
        </p:txBody>
      </p:sp>
      <p:sp>
        <p:nvSpPr>
          <p:cNvPr id="9" name="Footer Placeholder 4"/>
          <p:cNvSpPr>
            <a:spLocks noGrp="1"/>
          </p:cNvSpPr>
          <p:nvPr>
            <p:ph type="ftr" sz="quarter" idx="4294967295"/>
          </p:nvPr>
        </p:nvSpPr>
        <p:spPr>
          <a:xfrm>
            <a:off x="4714876" y="6475413"/>
            <a:ext cx="3829049" cy="369332"/>
          </a:xfrm>
          <a:prstGeom prst="rect">
            <a:avLst/>
          </a:prstGeom>
        </p:spPr>
        <p:txBody>
          <a:bodyPr/>
          <a:lstStyle/>
          <a:p>
            <a:pPr>
              <a:defRPr/>
            </a:pPr>
            <a:r>
              <a:rPr lang="en-US" altLang="zh-CN" smtClean="0"/>
              <a:t>Adrian Stephens, Intel</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11-15-0932 by Jiamin Chen (Huawei/HiSilicon), Xiaoming Peng (I2R)</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2015</a:t>
            </a:r>
            <a:endParaRPr lang="en-US"/>
          </a:p>
        </p:txBody>
      </p:sp>
    </p:spTree>
    <p:extLst>
      <p:ext uri="{BB962C8B-B14F-4D97-AF65-F5344CB8AC3E}">
        <p14:creationId xmlns:p14="http://schemas.microsoft.com/office/powerpoint/2010/main" val="2742340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78864</TotalTime>
  <Words>14203</Words>
  <Application>Microsoft Office PowerPoint</Application>
  <PresentationFormat>On-screen Show (4:3)</PresentationFormat>
  <Paragraphs>2775</Paragraphs>
  <Slides>172</Slides>
  <Notes>172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172</vt:i4>
      </vt:variant>
    </vt:vector>
  </HeadingPairs>
  <TitlesOfParts>
    <vt:vector size="175" baseType="lpstr">
      <vt:lpstr>Default Design</vt:lpstr>
      <vt:lpstr>Document</vt:lpstr>
      <vt:lpstr>Packager Shell Object</vt:lpstr>
      <vt:lpstr>802.11 July 2015 Closing Reports</vt:lpstr>
      <vt:lpstr>Abstract</vt:lpstr>
      <vt:lpstr>Attendance</vt:lpstr>
      <vt:lpstr>Attendance Total</vt:lpstr>
      <vt:lpstr>Attendance Histogram (Thu) </vt:lpstr>
      <vt:lpstr>Attendance by Country</vt:lpstr>
      <vt:lpstr>Type of Groups</vt:lpstr>
      <vt:lpstr>Groups</vt:lpstr>
      <vt:lpstr>802.11 WG Editor’s Meeting (July ‘15)</vt:lpstr>
      <vt:lpstr>Volunteer Editor Contacts</vt:lpstr>
      <vt:lpstr>802.11 Style Guide</vt:lpstr>
      <vt:lpstr>Editor Amendment Ordering</vt:lpstr>
      <vt:lpstr>Draft Development Snapshot</vt:lpstr>
      <vt:lpstr>MIB style, Visio and Frame practices </vt:lpstr>
      <vt:lpstr>ARC Closing Report </vt:lpstr>
      <vt:lpstr>Abstract</vt:lpstr>
      <vt:lpstr>Work Completed</vt:lpstr>
      <vt:lpstr>Work Completed</vt:lpstr>
      <vt:lpstr>Teleconference(s)</vt:lpstr>
      <vt:lpstr>September 2015 Plans</vt:lpstr>
      <vt:lpstr>802-11 PAR Review July 2015</vt:lpstr>
      <vt:lpstr>Abstract-Snapshot</vt:lpstr>
      <vt:lpstr>PAR Review SC –  July 2015 Chair: Jon Rosdahl</vt:lpstr>
      <vt:lpstr>PAR Review SC minutes</vt:lpstr>
      <vt:lpstr>802.1CM- Standard: Time-Sensitive Networking for Fronthaul, PAR and CSD</vt:lpstr>
      <vt:lpstr>802.1Qcl- Amendment, YANG Data Model, PAR and CSD</vt:lpstr>
      <vt:lpstr>802.1Qcn- Amendment, VSI/VDP extensions for NVO3, PAR </vt:lpstr>
      <vt:lpstr>802.1Qcn- Amendment, VSI/VDP extensions for NVO3, CSD</vt:lpstr>
      <vt:lpstr>802.1Xck- Amendment, YANG Data Model, PAR and CSD</vt:lpstr>
      <vt:lpstr>802.3bq- Amendment, Addition of 25GBASE, PAR Modification Request and CSD</vt:lpstr>
      <vt:lpstr>802.11az- Amendment: Positioning Enhancements, PAR and CSD</vt:lpstr>
      <vt:lpstr>802.15.3- Revision, PAR and CSD  </vt:lpstr>
      <vt:lpstr>802.15.9- Amendment, Recommended Practice for Transport of Key Management Protocol (KMP) Datagrams, PAR Modification and 5C</vt:lpstr>
      <vt:lpstr>802.19.1a - Amendment, Coexistence Methods for geo-location capable devices operating under general authorization, PAR and CSD.</vt:lpstr>
      <vt:lpstr>Privacy Recommendation EC Study Group - Recommended Practice, Privacy Considerations for IEEE 802 Technologies, PAR (pdf) and PAR / CSD (PPTx)</vt:lpstr>
      <vt:lpstr>Responses</vt:lpstr>
      <vt:lpstr>Response from 802.15.3</vt:lpstr>
      <vt:lpstr>802.11 Rebuttal</vt:lpstr>
      <vt:lpstr>Motion to approve Rebuttal</vt:lpstr>
      <vt:lpstr>Response from 802.3bg</vt:lpstr>
      <vt:lpstr>Response from 802.1Qcp (802.1Qcl)</vt:lpstr>
      <vt:lpstr>Response from 802.1Qcp (802.1Qcl)</vt:lpstr>
      <vt:lpstr>Response from 802.1Qcp (802.1Qcl)</vt:lpstr>
      <vt:lpstr>Response from 801.1Xck</vt:lpstr>
      <vt:lpstr>Response from 802.1Xck</vt:lpstr>
      <vt:lpstr>Response from P802.1Qcn</vt:lpstr>
      <vt:lpstr>Response from P802.1Qcn</vt:lpstr>
      <vt:lpstr>Response from 802.1Qcn - CSD</vt:lpstr>
      <vt:lpstr>Response from 802.1Qcn - CSD</vt:lpstr>
      <vt:lpstr>Response from 802.1Qcn - CSD</vt:lpstr>
      <vt:lpstr>Updated 802.1CM section 8.1 </vt:lpstr>
      <vt:lpstr>Updated to 802.1CM section 8.1</vt:lpstr>
      <vt:lpstr>Privacy EC SG Response to 802.11</vt:lpstr>
      <vt:lpstr>References</vt:lpstr>
      <vt:lpstr>Publicity Closing Report</vt:lpstr>
      <vt:lpstr>Abstract</vt:lpstr>
      <vt:lpstr>PowerPoint Presentation</vt:lpstr>
      <vt:lpstr>IEEE 802.11/15 Regulatory SC Waikoloa Closing Report</vt:lpstr>
      <vt:lpstr>Abstract</vt:lpstr>
      <vt:lpstr>Agenda</vt:lpstr>
      <vt:lpstr>Regulatory Updates</vt:lpstr>
      <vt:lpstr>Actions</vt:lpstr>
      <vt:lpstr>Teleconferences</vt:lpstr>
      <vt:lpstr>Closing Report</vt:lpstr>
      <vt:lpstr>Abstract</vt:lpstr>
      <vt:lpstr>PowerPoint Presentation</vt:lpstr>
      <vt:lpstr>IEEE 802 JTC1 SC closing report (July 2015)</vt:lpstr>
      <vt:lpstr>Abstract</vt:lpstr>
      <vt:lpstr>The SC did not have a great deal of work this week and only one session was required</vt:lpstr>
      <vt:lpstr>IEEE 802 has pushed 13 standards completely through the PSDO ratification process …</vt:lpstr>
      <vt:lpstr>… and has ten standards in the pipeline for ratification under the PSDO</vt:lpstr>
      <vt:lpstr>The SC will focus in Bangkok on executing PSDO processes</vt:lpstr>
      <vt:lpstr>The SC recommended resolutions for the FDIS comments on 802.11ac &amp; 802.11af</vt:lpstr>
      <vt:lpstr>IEEE 802.11mc Closing Report for July 2015</vt:lpstr>
      <vt:lpstr>Abstract</vt:lpstr>
      <vt:lpstr>Status </vt:lpstr>
      <vt:lpstr>TGmc Plan of Record - modified</vt:lpstr>
      <vt:lpstr>Teleconferences and next steps</vt:lpstr>
      <vt:lpstr>IEEE 802.11ah Closing Report for July 2015</vt:lpstr>
      <vt:lpstr>Abstract</vt:lpstr>
      <vt:lpstr>Activity in TGah</vt:lpstr>
      <vt:lpstr>Going forward</vt:lpstr>
      <vt:lpstr>Teleconference</vt:lpstr>
      <vt:lpstr>TGah Timeline – Updated</vt:lpstr>
      <vt:lpstr>IEEE 802.11TGai Closing Report</vt:lpstr>
      <vt:lpstr>Abstract</vt:lpstr>
      <vt:lpstr>IEEE 802.11 FILS TGai – July 2015 Waikoloa</vt:lpstr>
      <vt:lpstr>Accomplishments  TGai  1/2</vt:lpstr>
      <vt:lpstr>Accomplishments  TGai  2/2</vt:lpstr>
      <vt:lpstr>Plan for Sep/Nov</vt:lpstr>
      <vt:lpstr>Time line of Tgai(Updated)</vt:lpstr>
      <vt:lpstr>Teleconference Schedule </vt:lpstr>
      <vt:lpstr>Motion to go to the recirc WG LB</vt:lpstr>
      <vt:lpstr>Motion for EC Approval on P802.11ai D6.0 </vt:lpstr>
      <vt:lpstr>Reference</vt:lpstr>
      <vt:lpstr>Thanks to all who participated!</vt:lpstr>
      <vt:lpstr>PowerPoint Presentation</vt:lpstr>
      <vt:lpstr>Abstract</vt:lpstr>
      <vt:lpstr>Work Completed  </vt:lpstr>
      <vt:lpstr>Motion </vt:lpstr>
      <vt:lpstr>Goals for September 2015 Meeting</vt:lpstr>
      <vt:lpstr>Conference call times</vt:lpstr>
      <vt:lpstr>TGak July Closing Report </vt:lpstr>
      <vt:lpstr>Abstract</vt:lpstr>
      <vt:lpstr>TGak Closing Report</vt:lpstr>
      <vt:lpstr>TGak Closing Report</vt:lpstr>
      <vt:lpstr>TGak Closing Report</vt:lpstr>
      <vt:lpstr>TGaq Closing Report</vt:lpstr>
      <vt:lpstr>Abstract</vt:lpstr>
      <vt:lpstr>PowerPoint Presentation</vt:lpstr>
      <vt:lpstr>TGax July 2015 Closing Report</vt:lpstr>
      <vt:lpstr>Abstract</vt:lpstr>
      <vt:lpstr>Work Completed – TG Documents</vt:lpstr>
      <vt:lpstr>Work Completed – Technical Presentations</vt:lpstr>
      <vt:lpstr>September 2015 Goals</vt:lpstr>
      <vt:lpstr>Conference Call Times</vt:lpstr>
      <vt:lpstr>Task Group AY July 2015 Closing Report</vt:lpstr>
      <vt:lpstr>Abstract</vt:lpstr>
      <vt:lpstr>Acknowledgement</vt:lpstr>
      <vt:lpstr>Work Completed</vt:lpstr>
      <vt:lpstr>PowerPoint Presentation</vt:lpstr>
      <vt:lpstr>PowerPoint Presentation</vt:lpstr>
      <vt:lpstr>NGP SG July 2015 Closing Report</vt:lpstr>
      <vt:lpstr>Abstract</vt:lpstr>
      <vt:lpstr>Work Completed</vt:lpstr>
      <vt:lpstr>Goals for September meeting</vt:lpstr>
      <vt:lpstr>Conference Call Times</vt:lpstr>
      <vt:lpstr>RR-TAG (802.18) to 802.11 Liaison Report</vt:lpstr>
      <vt:lpstr>Overview</vt:lpstr>
      <vt:lpstr>RR-TAG Actions Taken</vt:lpstr>
      <vt:lpstr>Documents Reviewed/Discussed (1/2)</vt:lpstr>
      <vt:lpstr>Documents Reviewed/Discussed (2/2)</vt:lpstr>
      <vt:lpstr>FCC Documents Approved</vt:lpstr>
      <vt:lpstr>ITU-R Documents Approved</vt:lpstr>
      <vt:lpstr>802.18 Meeting Close</vt:lpstr>
      <vt:lpstr>802.24 Vertical Applications  Technical Advisory Group Liaison Report</vt:lpstr>
      <vt:lpstr>802.24 Overview</vt:lpstr>
      <vt:lpstr>802.24 TAG – July 2015</vt:lpstr>
      <vt:lpstr>802.24 Task Groups – July 2015</vt:lpstr>
      <vt:lpstr>IEEE 802.1 OmniRAN TG Status Report to IEEE 802 WGs</vt:lpstr>
      <vt:lpstr>IEEE 802.1 OmniRAN TG Resources</vt:lpstr>
      <vt:lpstr>July 2015 Achievements</vt:lpstr>
      <vt:lpstr>July 2015 Achievements, cont.</vt:lpstr>
      <vt:lpstr>Looking forward to next session in  Bangkok, September 14-17, 2015</vt:lpstr>
      <vt:lpstr>IEEE 802 EC Privacy Recommendation SG Closing Report  802 Plenary Meeting July 13-17, 2015 </vt:lpstr>
      <vt:lpstr>July 2015 F2F Meeting</vt:lpstr>
      <vt:lpstr>IEEE Press Release and Media Coverage (1/2)</vt:lpstr>
      <vt:lpstr>IEEE Press Release and Media Coverage (2/2)</vt:lpstr>
      <vt:lpstr>IEEE 802 Privacy Recommendation PAR/CSD (1/2)</vt:lpstr>
      <vt:lpstr>IEEE 802 Privacy Recommendation PAR/CSD (2/2)</vt:lpstr>
      <vt:lpstr>Privacy EC SG Motion #1 </vt:lpstr>
      <vt:lpstr>Privacy EC SG Motion #2 </vt:lpstr>
      <vt:lpstr>Technical Presentations</vt:lpstr>
      <vt:lpstr>Proposed Next Steps</vt:lpstr>
      <vt:lpstr>Future Plans</vt:lpstr>
      <vt:lpstr>IEEE 802.11-IETF Liaison Report</vt:lpstr>
      <vt:lpstr>Abstract</vt:lpstr>
      <vt:lpstr>IETF- IEEE 802 Liaison Activity  </vt:lpstr>
      <vt:lpstr>IETF Meetings</vt:lpstr>
      <vt:lpstr>July IETF Meeting BOFs</vt:lpstr>
      <vt:lpstr>Protocol to Access White Space database (paws) WG</vt:lpstr>
      <vt:lpstr>RADEXT WG</vt:lpstr>
      <vt:lpstr>Emergency Context Resolution with Internet Technologies (ECRIT) </vt:lpstr>
      <vt:lpstr>Home Networking (homenet) WG</vt:lpstr>
      <vt:lpstr>Operations Area Working Group</vt:lpstr>
      <vt:lpstr>Active Queue Management (AQM)</vt:lpstr>
      <vt:lpstr>Transport Layer Security (TLS)</vt:lpstr>
      <vt:lpstr>Extensions for Scalable DNS Service Discovery (dnssd)</vt:lpstr>
      <vt:lpstr>Of Interest to Smart Grid</vt:lpstr>
      <vt:lpstr>Of Interest: Network-Based Mobility Extensions (NETEXT)</vt:lpstr>
      <vt:lpstr>Potential Liaison: Protocol Independent Multicast (PIM) Re-charter</vt:lpstr>
      <vt:lpstr>References</vt:lpstr>
    </vt:vector>
  </TitlesOfParts>
  <Company>Aruba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WG11 Closing Reports</dc:title>
  <dc:creator>dstanley@arubanetworks.com</dc:creator>
  <cp:keywords>July 2015</cp:keywords>
  <cp:lastModifiedBy>Dorothy Stanley</cp:lastModifiedBy>
  <cp:revision>1327</cp:revision>
  <cp:lastPrinted>1998-02-10T13:28:06Z</cp:lastPrinted>
  <dcterms:created xsi:type="dcterms:W3CDTF">1998-02-10T13:07:52Z</dcterms:created>
  <dcterms:modified xsi:type="dcterms:W3CDTF">2015-07-17T08:20:27Z</dcterms:modified>
</cp:coreProperties>
</file>