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71" r:id="rId2"/>
    <p:sldId id="272" r:id="rId3"/>
    <p:sldId id="304" r:id="rId4"/>
    <p:sldId id="339" r:id="rId5"/>
    <p:sldId id="338" r:id="rId6"/>
    <p:sldId id="326" r:id="rId7"/>
    <p:sldId id="327" r:id="rId8"/>
    <p:sldId id="329" r:id="rId9"/>
    <p:sldId id="330" r:id="rId10"/>
    <p:sldId id="332" r:id="rId11"/>
    <p:sldId id="333" r:id="rId12"/>
    <p:sldId id="334" r:id="rId13"/>
    <p:sldId id="335" r:id="rId14"/>
    <p:sldId id="336" r:id="rId15"/>
    <p:sldId id="297" r:id="rId16"/>
    <p:sldId id="303" r:id="rId17"/>
    <p:sldId id="323" r:id="rId18"/>
    <p:sldId id="31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86466" autoAdjust="0"/>
  </p:normalViewPr>
  <p:slideViewPr>
    <p:cSldViewPr>
      <p:cViewPr varScale="1">
        <p:scale>
          <a:sx n="57" d="100"/>
          <a:sy n="57" d="100"/>
        </p:scale>
        <p:origin x="-34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02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802.11-15/0741r1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336708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802.11-15/0741r1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2015</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673380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802.11-15/0741r1</a:t>
            </a:r>
            <a:endParaRPr lang="en-US"/>
          </a:p>
        </p:txBody>
      </p:sp>
      <p:sp>
        <p:nvSpPr>
          <p:cNvPr id="11267" name="Rectangle 3"/>
          <p:cNvSpPr>
            <a:spLocks noGrp="1" noChangeArrowheads="1"/>
          </p:cNvSpPr>
          <p:nvPr>
            <p:ph type="dt" sz="quarter" idx="1"/>
          </p:nvPr>
        </p:nvSpPr>
        <p:spPr>
          <a:noFill/>
        </p:spPr>
        <p:txBody>
          <a:bodyPr/>
          <a:lstStyle/>
          <a:p>
            <a:r>
              <a:rPr lang="en-US" smtClean="0"/>
              <a:t>July 2015</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802.11-15/0741r1</a:t>
            </a:r>
            <a:endParaRPr lang="en-US"/>
          </a:p>
        </p:txBody>
      </p:sp>
      <p:sp>
        <p:nvSpPr>
          <p:cNvPr id="12291" name="Rectangle 3"/>
          <p:cNvSpPr>
            <a:spLocks noGrp="1" noChangeArrowheads="1"/>
          </p:cNvSpPr>
          <p:nvPr>
            <p:ph type="dt" sz="quarter" idx="1"/>
          </p:nvPr>
        </p:nvSpPr>
        <p:spPr>
          <a:noFill/>
        </p:spPr>
        <p:txBody>
          <a:bodyPr/>
          <a:lstStyle/>
          <a:p>
            <a:r>
              <a:rPr lang="en-US" smtClean="0"/>
              <a:t>July 2015</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95755" y="95706"/>
            <a:ext cx="2185983" cy="215444"/>
          </a:xfrm>
          <a:noFill/>
        </p:spPr>
        <p:txBody>
          <a:bodyPr/>
          <a:lstStyle/>
          <a:p>
            <a:r>
              <a:rPr lang="en-US" smtClean="0"/>
              <a:t>doc.: IEEE 802.11-15/0741r1</a:t>
            </a:r>
          </a:p>
        </p:txBody>
      </p:sp>
      <p:sp>
        <p:nvSpPr>
          <p:cNvPr id="16387" name="Rectangle 3"/>
          <p:cNvSpPr>
            <a:spLocks noGrp="1" noChangeArrowheads="1"/>
          </p:cNvSpPr>
          <p:nvPr>
            <p:ph type="dt" sz="quarter" idx="1"/>
          </p:nvPr>
        </p:nvSpPr>
        <p:spPr>
          <a:xfrm>
            <a:off x="654050" y="95706"/>
            <a:ext cx="743537" cy="215444"/>
          </a:xfrm>
          <a:noFill/>
        </p:spPr>
        <p:txBody>
          <a:bodyPr/>
          <a:lstStyle/>
          <a:p>
            <a:r>
              <a:rPr lang="en-US" smtClean="0"/>
              <a:t>July 2015</a:t>
            </a:r>
          </a:p>
        </p:txBody>
      </p:sp>
      <p:sp>
        <p:nvSpPr>
          <p:cNvPr id="16388" name="Rectangle 6"/>
          <p:cNvSpPr>
            <a:spLocks noGrp="1" noChangeArrowheads="1"/>
          </p:cNvSpPr>
          <p:nvPr>
            <p:ph type="ftr" sz="quarter" idx="4"/>
          </p:nvPr>
        </p:nvSpPr>
        <p:spPr>
          <a:xfrm>
            <a:off x="3652813" y="8985250"/>
            <a:ext cx="2628925" cy="184666"/>
          </a:xfrm>
          <a:noFill/>
        </p:spPr>
        <p:txBody>
          <a:bodyPr/>
          <a:lstStyle/>
          <a:p>
            <a:pPr lvl="4"/>
            <a:r>
              <a:rPr lang="en-US" smtClean="0"/>
              <a:t>Adrian Stephens, Intel Corporation</a:t>
            </a:r>
          </a:p>
        </p:txBody>
      </p:sp>
      <p:sp>
        <p:nvSpPr>
          <p:cNvPr id="16389" name="Rectangle 7"/>
          <p:cNvSpPr>
            <a:spLocks noGrp="1" noChangeArrowheads="1"/>
          </p:cNvSpPr>
          <p:nvPr>
            <p:ph type="sldNum" sz="quarter" idx="5"/>
          </p:nvPr>
        </p:nvSpPr>
        <p:spPr>
          <a:xfrm>
            <a:off x="3320211" y="8985250"/>
            <a:ext cx="415177" cy="184666"/>
          </a:xfrm>
          <a:noFill/>
        </p:spPr>
        <p:txBody>
          <a:bodyPr/>
          <a:lstStyle/>
          <a:p>
            <a:r>
              <a:rPr lang="en-US"/>
              <a:t>Page </a:t>
            </a:r>
            <a:fld id="{F4C40D65-693F-4421-826C-F0FBA86161ED}" type="slidenum">
              <a:rPr lang="en-US"/>
              <a:pPr/>
              <a:t>9</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smtClean="0"/>
              <a:t>doc.: IEEE 802.11-15/0741r1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smtClean="0"/>
              <a:t>July 2015</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smtClean="0"/>
              <a:t>Adrian Stephens, Intel Corporation</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10</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802.11-15/0741r1</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1293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FC3DC9EB-749B-4FE4-B66F-B34699F5F3F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512887"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12887"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512887" cy="276999"/>
          </a:xfrm>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7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802.11-15/0741r1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2"/>
            <a:ext cx="838200" cy="184666"/>
          </a:xfrm>
          <a:prstGeom prst="rect">
            <a:avLst/>
          </a:prstGeom>
          <a:noFill/>
          <a:ln w="9525">
            <a:noFill/>
            <a:miter lim="800000"/>
            <a:headEnd/>
            <a:tailEnd/>
          </a:ln>
          <a:effectLst/>
        </p:spPr>
        <p:txBody>
          <a:bodyPr wrap="square" lIns="0" tIns="0" rIns="0" bIns="0">
            <a:spAutoFit/>
          </a:bodyPr>
          <a:lstStyle/>
          <a:p>
            <a:pPr>
              <a:defRPr/>
            </a:pPr>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ocuments" TargetMode="External"/><Relationship Id="rId4" Type="http://schemas.openxmlformats.org/officeDocument/2006/relationships/hyperlink" Target="ftp://griffin.events.ieee.org/"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ftp://griffin.events.ieee.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802world.org/wireless/onsite-inform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1/dcn/15/11-15-0740-00-0000-joint-treasurers-report-july-2015.pptx" TargetMode="External"/><Relationship Id="rId3" Type="http://schemas.openxmlformats.org/officeDocument/2006/relationships/hyperlink" Target="https://mentor.ieee.org/802.15/documents?is_dcn=agenda" TargetMode="External"/><Relationship Id="rId7" Type="http://schemas.openxmlformats.org/officeDocument/2006/relationships/hyperlink" Target="http://grouper.ieee.org/groups/802/24/index.html" TargetMode="External"/><Relationship Id="rId2" Type="http://schemas.openxmlformats.org/officeDocument/2006/relationships/hyperlink" Target="https://mentor.ieee.org/802.11/dcn/15/11-15-0720-01-0000-july-2015-wg-agenda.xlsx" TargetMode="External"/><Relationship Id="rId1" Type="http://schemas.openxmlformats.org/officeDocument/2006/relationships/slideLayout" Target="../slideLayouts/slideLayout2.xml"/><Relationship Id="rId6" Type="http://schemas.openxmlformats.org/officeDocument/2006/relationships/hyperlink" Target="https://mentor.ieee.org/802.21/dcn/15/21-15-0069-00-0000-session-69-opening-plenary.pptx" TargetMode="External"/><Relationship Id="rId11" Type="http://schemas.openxmlformats.org/officeDocument/2006/relationships/hyperlink" Target="http://standards.ieee.org/resources/antitrust-guidelines.pdf" TargetMode="External"/><Relationship Id="rId5" Type="http://schemas.openxmlformats.org/officeDocument/2006/relationships/hyperlink" Target="https://mentor.ieee.org/802.19/dcn/15/19-15-0050-01-0000-july-2015-wg-agenda.xls" TargetMode="External"/><Relationship Id="rId10" Type="http://schemas.openxmlformats.org/officeDocument/2006/relationships/hyperlink" Target="http://standards.ieee.org/board/pat/pat-slideset.ppt" TargetMode="External"/><Relationship Id="rId4" Type="http://schemas.openxmlformats.org/officeDocument/2006/relationships/hyperlink" Target="http://grouper.ieee.org/groups/802/18/" TargetMode="External"/><Relationship Id="rId9" Type="http://schemas.openxmlformats.org/officeDocument/2006/relationships/hyperlink" Target="http://standards.ieee.org/guides/bylaws/sect6-7.html#6"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arinex.com.au/ieee201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512887" cy="276999"/>
          </a:xfrm>
          <a:noFill/>
        </p:spPr>
        <p:txBody>
          <a:bodyPr/>
          <a:lstStyle/>
          <a:p>
            <a:r>
              <a:rPr lang="en-US" smtClean="0"/>
              <a:t>July 2015</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July 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2015-07-17</a:t>
            </a:r>
          </a:p>
          <a:p>
            <a:pPr algn="ctr">
              <a:buFontTx/>
              <a:buNone/>
            </a:pPr>
            <a:endParaRPr lang="en-US" sz="2000" b="0" dirty="0" smtClean="0"/>
          </a:p>
        </p:txBody>
      </p:sp>
      <p:graphicFrame>
        <p:nvGraphicFramePr>
          <p:cNvPr id="1026" name="Object 4"/>
          <p:cNvGraphicFramePr>
            <a:graphicFrameLocks noChangeAspect="1"/>
          </p:cNvGraphicFramePr>
          <p:nvPr/>
        </p:nvGraphicFramePr>
        <p:xfrm>
          <a:off x="609600" y="2286000"/>
          <a:ext cx="8112125" cy="2498725"/>
        </p:xfrm>
        <a:graphic>
          <a:graphicData uri="http://schemas.openxmlformats.org/presentationml/2006/ole">
            <mc:AlternateContent xmlns:mc="http://schemas.openxmlformats.org/markup-compatibility/2006">
              <mc:Choice xmlns:v="urn:schemas-microsoft-com:vml" Requires="v">
                <p:oleObj spid="_x0000_s1040" name="Document" r:id="rId5" imgW="8238789" imgH="2543732" progId="Word.Document.8">
                  <p:embed/>
                </p:oleObj>
              </mc:Choice>
              <mc:Fallback>
                <p:oleObj name="Document" r:id="rId5" imgW="8238789" imgH="2543732" progId="Word.Documen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286000"/>
                        <a:ext cx="8112125" cy="2498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2"/>
          <p:cNvPicPr>
            <a:picLocks noChangeAspect="1" noChangeArrowheads="1"/>
          </p:cNvPicPr>
          <p:nvPr/>
        </p:nvPicPr>
        <p:blipFill>
          <a:blip r:embed="rId3" cstate="print"/>
          <a:srcRect/>
          <a:stretch>
            <a:fillRect/>
          </a:stretch>
        </p:blipFill>
        <p:spPr bwMode="auto">
          <a:xfrm>
            <a:off x="1231900" y="1041400"/>
            <a:ext cx="6480175" cy="4400550"/>
          </a:xfrm>
          <a:prstGeom prst="rect">
            <a:avLst/>
          </a:prstGeom>
          <a:noFill/>
          <a:ln w="12700">
            <a:noFill/>
            <a:miter lim="800000"/>
            <a:headEnd type="none" w="sm" len="sm"/>
            <a:tailEnd type="none" w="sm" len="sm"/>
          </a:ln>
          <a:effectLst/>
        </p:spPr>
      </p:pic>
      <p:sp>
        <p:nvSpPr>
          <p:cNvPr id="19459" name="Date Placeholder 3"/>
          <p:cNvSpPr>
            <a:spLocks noGrp="1"/>
          </p:cNvSpPr>
          <p:nvPr>
            <p:ph type="dt" sz="quarter" idx="10"/>
          </p:nvPr>
        </p:nvSpPr>
        <p:spPr>
          <a:noFill/>
        </p:spPr>
        <p:txBody>
          <a:bodyPr/>
          <a:lstStyle/>
          <a:p>
            <a:r>
              <a:rPr lang="en-US" smtClean="0"/>
              <a:t>July 2015</a:t>
            </a:r>
          </a:p>
        </p:txBody>
      </p:sp>
      <p:sp>
        <p:nvSpPr>
          <p:cNvPr id="19460" name="Footer Placeholder 4"/>
          <p:cNvSpPr>
            <a:spLocks noGrp="1"/>
          </p:cNvSpPr>
          <p:nvPr>
            <p:ph type="ftr" sz="quarter" idx="11"/>
          </p:nvPr>
        </p:nvSpPr>
        <p:spPr>
          <a:noFill/>
        </p:spPr>
        <p:txBody>
          <a:bodyPr/>
          <a:lstStyle/>
          <a:p>
            <a:r>
              <a:rPr lang="en-US" smtClean="0"/>
              <a:t>Jon Rosdahl (CSR)</a:t>
            </a:r>
          </a:p>
        </p:txBody>
      </p:sp>
      <p:sp>
        <p:nvSpPr>
          <p:cNvPr id="19461" name="Slide Number Placeholder 5"/>
          <p:cNvSpPr>
            <a:spLocks noGrp="1"/>
          </p:cNvSpPr>
          <p:nvPr>
            <p:ph type="sldNum" sz="quarter" idx="12"/>
          </p:nvPr>
        </p:nvSpPr>
        <p:spPr>
          <a:noFill/>
        </p:spPr>
        <p:txBody>
          <a:bodyPr/>
          <a:lstStyle/>
          <a:p>
            <a:r>
              <a:rPr lang="en-US"/>
              <a:t>Slide </a:t>
            </a:r>
            <a:fld id="{D64B625E-504A-4C58-A39B-C8B7B94C9285}" type="slidenum">
              <a:rPr lang="en-US"/>
              <a:pPr/>
              <a:t>10</a:t>
            </a:fld>
            <a:endParaRPr lang="en-US"/>
          </a:p>
        </p:txBody>
      </p:sp>
      <p:sp>
        <p:nvSpPr>
          <p:cNvPr id="19462" name="Rectangle 2"/>
          <p:cNvSpPr>
            <a:spLocks noGrp="1" noChangeArrowheads="1"/>
          </p:cNvSpPr>
          <p:nvPr>
            <p:ph type="title"/>
          </p:nvPr>
        </p:nvSpPr>
        <p:spPr>
          <a:xfrm>
            <a:off x="685800" y="609600"/>
            <a:ext cx="7772400" cy="1066800"/>
          </a:xfrm>
        </p:spPr>
        <p:txBody>
          <a:bodyPr/>
          <a:lstStyle/>
          <a:p>
            <a:r>
              <a:rPr lang="en-US" dirty="0" smtClean="0"/>
              <a:t>M3.9 Local File Document Server information</a:t>
            </a:r>
          </a:p>
        </p:txBody>
      </p:sp>
      <p:sp>
        <p:nvSpPr>
          <p:cNvPr id="19463" name="Rectangle 4"/>
          <p:cNvSpPr>
            <a:spLocks noChangeArrowheads="1"/>
          </p:cNvSpPr>
          <p:nvPr/>
        </p:nvSpPr>
        <p:spPr bwMode="auto">
          <a:xfrm>
            <a:off x="804863" y="5438775"/>
            <a:ext cx="7032625" cy="922338"/>
          </a:xfrm>
          <a:prstGeom prst="rect">
            <a:avLst/>
          </a:prstGeom>
          <a:noFill/>
          <a:ln w="12700">
            <a:noFill/>
            <a:miter lim="800000"/>
            <a:headEnd type="none" w="sm" len="sm"/>
            <a:tailEnd type="none" w="sm" len="sm"/>
          </a:ln>
        </p:spPr>
        <p:txBody>
          <a:bodyPr wrap="none" anchor="ctr">
            <a:spAutoFit/>
          </a:bodyPr>
          <a:lstStyle/>
          <a:p>
            <a:pPr algn="ctr"/>
            <a:r>
              <a:rPr lang="en-US" sz="1800"/>
              <a:t>Local FTP server: </a:t>
            </a:r>
            <a:r>
              <a:rPr lang="en-GB" sz="1800">
                <a:hlinkClick r:id="rId4"/>
              </a:rPr>
              <a:t>ftp://griffin.events.ieee.org </a:t>
            </a:r>
            <a:r>
              <a:rPr lang="en-US" sz="1800"/>
              <a:t>(anonymous)</a:t>
            </a:r>
          </a:p>
          <a:p>
            <a:pPr algn="ctr"/>
            <a:r>
              <a:rPr lang="en-US" sz="1800"/>
              <a:t>External Document Server   </a:t>
            </a:r>
            <a:r>
              <a:rPr lang="en-US" sz="1800">
                <a:hlinkClick r:id="rId5"/>
              </a:rPr>
              <a:t>https://mentor.ieee.org/802.11/documents</a:t>
            </a:r>
            <a:endParaRPr lang="en-US" sz="1800" b="0"/>
          </a:p>
          <a:p>
            <a:pPr algn="ctr"/>
            <a:r>
              <a:rPr lang="en-US" sz="1800" b="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685800"/>
          </a:xfrm>
        </p:spPr>
        <p:txBody>
          <a:bodyPr/>
          <a:lstStyle/>
          <a:p>
            <a:r>
              <a:rPr lang="en-GB" dirty="0" smtClean="0"/>
              <a:t>M3.9 Synchronizing while at the meeting</a:t>
            </a:r>
          </a:p>
        </p:txBody>
      </p:sp>
      <p:sp>
        <p:nvSpPr>
          <p:cNvPr id="21507" name="Content Placeholder 2"/>
          <p:cNvSpPr>
            <a:spLocks noGrp="1"/>
          </p:cNvSpPr>
          <p:nvPr>
            <p:ph idx="1"/>
          </p:nvPr>
        </p:nvSpPr>
        <p:spPr>
          <a:xfrm>
            <a:off x="609600" y="1524000"/>
            <a:ext cx="7772400" cy="4876800"/>
          </a:xfrm>
        </p:spPr>
        <p:txBody>
          <a:bodyPr/>
          <a:lstStyle/>
          <a:p>
            <a:r>
              <a:rPr lang="en-GB" dirty="0" smtClean="0"/>
              <a:t>While Particularly important when external bandwidth is limited and unreliable</a:t>
            </a:r>
          </a:p>
          <a:p>
            <a:r>
              <a:rPr lang="en-GB" dirty="0" smtClean="0"/>
              <a:t>Please Use anonymous ftp</a:t>
            </a:r>
          </a:p>
          <a:p>
            <a:pPr lvl="1"/>
            <a:r>
              <a:rPr lang="en-US" b="1" dirty="0" smtClean="0"/>
              <a:t>Host: </a:t>
            </a:r>
            <a:r>
              <a:rPr lang="en-GB" b="1" dirty="0" smtClean="0">
                <a:hlinkClick r:id="rId2"/>
              </a:rPr>
              <a:t>ftp://griffin.events.ieee.org</a:t>
            </a:r>
            <a:endParaRPr lang="en-US" b="1" dirty="0" smtClean="0"/>
          </a:p>
          <a:p>
            <a:pPr lvl="1"/>
            <a:r>
              <a:rPr lang="en-US" b="1" dirty="0" smtClean="0"/>
              <a:t>User: anonymous</a:t>
            </a:r>
          </a:p>
          <a:p>
            <a:pPr lvl="1"/>
            <a:r>
              <a:rPr lang="en-US" b="1" dirty="0" smtClean="0"/>
              <a:t>Password:  &lt;your-email-address-here&gt;</a:t>
            </a:r>
          </a:p>
          <a:p>
            <a:pPr lvl="1"/>
            <a:r>
              <a:rPr lang="en-GB" b="1" dirty="0" smtClean="0"/>
              <a:t>Destination directory: /802.11/15</a:t>
            </a:r>
          </a:p>
          <a:p>
            <a:pPr lvl="1"/>
            <a:endParaRPr lang="en-GB" dirty="0" smtClean="0"/>
          </a:p>
          <a:p>
            <a:r>
              <a:rPr lang="en-GB" dirty="0" smtClean="0"/>
              <a:t>Freeware tools are available,  for example search for “</a:t>
            </a:r>
            <a:r>
              <a:rPr lang="en-GB" dirty="0" err="1" smtClean="0"/>
              <a:t>syncback</a:t>
            </a:r>
            <a:r>
              <a:rPr lang="en-GB" dirty="0" smtClean="0"/>
              <a:t> free”  **</a:t>
            </a:r>
          </a:p>
          <a:p>
            <a:pPr>
              <a:buNone/>
            </a:pPr>
            <a:endParaRPr lang="en-GB" dirty="0" smtClean="0"/>
          </a:p>
          <a:p>
            <a:pPr>
              <a:buFontTx/>
              <a:buNone/>
            </a:pPr>
            <a:r>
              <a:rPr lang="en-GB" sz="1800" dirty="0" smtClean="0"/>
              <a:t>** </a:t>
            </a:r>
            <a:r>
              <a:rPr lang="en-GB" sz="1600" dirty="0" smtClean="0"/>
              <a:t>Other tools are available.  The IEEE does not endorse the use of any particular tool.</a:t>
            </a:r>
            <a:endParaRPr lang="en-GB" sz="1800" dirty="0" smtClean="0"/>
          </a:p>
        </p:txBody>
      </p:sp>
      <p:sp>
        <p:nvSpPr>
          <p:cNvPr id="21508" name="Date Placeholder 3"/>
          <p:cNvSpPr>
            <a:spLocks noGrp="1"/>
          </p:cNvSpPr>
          <p:nvPr>
            <p:ph type="dt" sz="quarter" idx="10"/>
          </p:nvPr>
        </p:nvSpPr>
        <p:spPr>
          <a:noFill/>
        </p:spPr>
        <p:txBody>
          <a:bodyPr/>
          <a:lstStyle/>
          <a:p>
            <a:r>
              <a:rPr lang="en-US" smtClean="0"/>
              <a:t>July 2015</a:t>
            </a:r>
          </a:p>
        </p:txBody>
      </p:sp>
      <p:sp>
        <p:nvSpPr>
          <p:cNvPr id="21509" name="Footer Placeholder 4"/>
          <p:cNvSpPr>
            <a:spLocks noGrp="1"/>
          </p:cNvSpPr>
          <p:nvPr>
            <p:ph type="ftr" sz="quarter" idx="11"/>
          </p:nvPr>
        </p:nvSpPr>
        <p:spPr>
          <a:noFill/>
        </p:spPr>
        <p:txBody>
          <a:bodyPr/>
          <a:lstStyle/>
          <a:p>
            <a:r>
              <a:rPr lang="en-US" smtClean="0"/>
              <a:t>Jon Rosdahl (CSR)</a:t>
            </a:r>
          </a:p>
        </p:txBody>
      </p:sp>
      <p:sp>
        <p:nvSpPr>
          <p:cNvPr id="21510" name="Slide Number Placeholder 5"/>
          <p:cNvSpPr>
            <a:spLocks noGrp="1"/>
          </p:cNvSpPr>
          <p:nvPr>
            <p:ph type="sldNum" sz="quarter" idx="12"/>
          </p:nvPr>
        </p:nvSpPr>
        <p:spPr>
          <a:noFill/>
        </p:spPr>
        <p:txBody>
          <a:bodyPr/>
          <a:lstStyle/>
          <a:p>
            <a:r>
              <a:rPr lang="en-US"/>
              <a:t>Slide </a:t>
            </a:r>
            <a:fld id="{3AC0264C-566F-4C8D-A2CA-FD921A7B021A}"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smtClean="0"/>
              <a:t>July 2015</a:t>
            </a:r>
          </a:p>
        </p:txBody>
      </p:sp>
      <p:sp>
        <p:nvSpPr>
          <p:cNvPr id="22531" name="Footer Placeholder 4"/>
          <p:cNvSpPr>
            <a:spLocks noGrp="1"/>
          </p:cNvSpPr>
          <p:nvPr>
            <p:ph type="ftr" sz="quarter" idx="11"/>
          </p:nvPr>
        </p:nvSpPr>
        <p:spPr>
          <a:noFill/>
        </p:spPr>
        <p:txBody>
          <a:bodyPr/>
          <a:lstStyle/>
          <a:p>
            <a:r>
              <a:rPr lang="en-US" smtClean="0"/>
              <a:t>Jon Rosdahl (CSR)</a:t>
            </a:r>
          </a:p>
        </p:txBody>
      </p:sp>
      <p:sp>
        <p:nvSpPr>
          <p:cNvPr id="22532" name="Slide Number Placeholder 5"/>
          <p:cNvSpPr>
            <a:spLocks noGrp="1"/>
          </p:cNvSpPr>
          <p:nvPr>
            <p:ph type="sldNum" sz="quarter" idx="12"/>
          </p:nvPr>
        </p:nvSpPr>
        <p:spPr>
          <a:noFill/>
        </p:spPr>
        <p:txBody>
          <a:bodyPr/>
          <a:lstStyle/>
          <a:p>
            <a:r>
              <a:rPr lang="en-US"/>
              <a:t>Slide </a:t>
            </a:r>
            <a:fld id="{0150DDA3-8D91-4B5F-B91C-7650B41D76C2}" type="slidenum">
              <a:rPr lang="en-US"/>
              <a:pPr/>
              <a:t>12</a:t>
            </a:fld>
            <a:endParaRPr lang="en-US"/>
          </a:p>
        </p:txBody>
      </p:sp>
      <p:sp>
        <p:nvSpPr>
          <p:cNvPr id="22533" name="Title 1"/>
          <p:cNvSpPr>
            <a:spLocks noGrp="1"/>
          </p:cNvSpPr>
          <p:nvPr>
            <p:ph type="title"/>
          </p:nvPr>
        </p:nvSpPr>
        <p:spPr/>
        <p:txBody>
          <a:bodyPr/>
          <a:lstStyle/>
          <a:p>
            <a:r>
              <a:rPr lang="en-US" dirty="0" smtClean="0"/>
              <a:t>M3.10 FOOD &amp; BEVERAGE</a:t>
            </a:r>
          </a:p>
        </p:txBody>
      </p:sp>
      <p:sp>
        <p:nvSpPr>
          <p:cNvPr id="22534" name="TextBox 7"/>
          <p:cNvSpPr txBox="1">
            <a:spLocks noChangeArrowheads="1"/>
          </p:cNvSpPr>
          <p:nvPr/>
        </p:nvSpPr>
        <p:spPr bwMode="auto">
          <a:xfrm>
            <a:off x="533401" y="2057401"/>
            <a:ext cx="8153400" cy="4247317"/>
          </a:xfrm>
          <a:prstGeom prst="rect">
            <a:avLst/>
          </a:prstGeom>
          <a:noFill/>
          <a:ln w="9525">
            <a:noFill/>
            <a:miter lim="800000"/>
            <a:headEnd/>
            <a:tailEnd/>
          </a:ln>
        </p:spPr>
        <p:txBody>
          <a:bodyPr wrap="square">
            <a:spAutoFit/>
          </a:bodyPr>
          <a:lstStyle/>
          <a:p>
            <a:r>
              <a:rPr lang="en-US" dirty="0"/>
              <a:t/>
            </a:r>
            <a:br>
              <a:rPr lang="en-US" dirty="0"/>
            </a:br>
            <a:r>
              <a:rPr lang="en-US" sz="2000" dirty="0"/>
              <a:t>Breakfast                                </a:t>
            </a:r>
            <a:r>
              <a:rPr lang="en-US" sz="2000" dirty="0" smtClean="0"/>
              <a:t>	07:30 </a:t>
            </a:r>
            <a:r>
              <a:rPr lang="en-US" sz="2000" dirty="0"/>
              <a:t>to 09:00 at the Grand Promenade, 				Lagoon Lanai  </a:t>
            </a:r>
            <a:br>
              <a:rPr lang="en-US" sz="2000" dirty="0"/>
            </a:br>
            <a:endParaRPr lang="en-US" sz="2000" dirty="0"/>
          </a:p>
          <a:p>
            <a:r>
              <a:rPr lang="en-US" sz="2000" dirty="0"/>
              <a:t>Morning Coffee/Tea               </a:t>
            </a:r>
            <a:r>
              <a:rPr lang="en-US" sz="2000" dirty="0" smtClean="0"/>
              <a:t>	10:00 </a:t>
            </a:r>
            <a:r>
              <a:rPr lang="en-US" sz="2000" dirty="0"/>
              <a:t>to </a:t>
            </a:r>
            <a:r>
              <a:rPr lang="en-US" sz="2000" dirty="0" smtClean="0"/>
              <a:t>11:00</a:t>
            </a:r>
          </a:p>
          <a:p>
            <a:endParaRPr lang="en-US" sz="2000" dirty="0"/>
          </a:p>
          <a:p>
            <a:r>
              <a:rPr lang="en-US" sz="2000" dirty="0"/>
              <a:t>Lunch Service                  	       	12:00 to 13:30  at </a:t>
            </a:r>
            <a:r>
              <a:rPr lang="en-US" sz="2000" dirty="0" smtClean="0"/>
              <a:t>the</a:t>
            </a:r>
            <a:r>
              <a:rPr lang="en-US" sz="2000" dirty="0"/>
              <a:t> </a:t>
            </a:r>
            <a:r>
              <a:rPr lang="en-US" sz="2000" dirty="0" smtClean="0"/>
              <a:t>Grand </a:t>
            </a:r>
            <a:r>
              <a:rPr lang="en-US" sz="2000" dirty="0"/>
              <a:t>Promenade, </a:t>
            </a:r>
            <a:r>
              <a:rPr lang="en-US" sz="2000" dirty="0" smtClean="0"/>
              <a:t>				Lagoon </a:t>
            </a:r>
            <a:r>
              <a:rPr lang="en-US" sz="2000" dirty="0"/>
              <a:t>Lanai and Water’s Edge Ballroom</a:t>
            </a:r>
          </a:p>
          <a:p>
            <a:endParaRPr lang="en-US" sz="2000" dirty="0"/>
          </a:p>
          <a:p>
            <a:endParaRPr lang="en-US" sz="2000" dirty="0"/>
          </a:p>
          <a:p>
            <a:r>
              <a:rPr lang="en-US" sz="2000" dirty="0"/>
              <a:t>Afternoon </a:t>
            </a:r>
            <a:r>
              <a:rPr lang="en-US" sz="2000" dirty="0" smtClean="0"/>
              <a:t>Coffee/Tea/Snacks	15:00 </a:t>
            </a:r>
            <a:r>
              <a:rPr lang="en-US" sz="2000" dirty="0"/>
              <a:t>to 16:00 at the Grand Promenade, 				Lagoon Lanai </a:t>
            </a:r>
          </a:p>
          <a:p>
            <a:endParaRPr lang="en-US" sz="2000" dirty="0"/>
          </a:p>
          <a:p>
            <a:r>
              <a:rPr lang="en-US" sz="1800" dirty="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85800"/>
            <a:ext cx="7772400" cy="685800"/>
          </a:xfrm>
        </p:spPr>
        <p:txBody>
          <a:bodyPr/>
          <a:lstStyle/>
          <a:p>
            <a:r>
              <a:rPr lang="en-GB" dirty="0" smtClean="0"/>
              <a:t>M3.10 Social</a:t>
            </a:r>
          </a:p>
        </p:txBody>
      </p:sp>
      <p:sp>
        <p:nvSpPr>
          <p:cNvPr id="23555" name="Content Placeholder 2"/>
          <p:cNvSpPr>
            <a:spLocks noGrp="1"/>
          </p:cNvSpPr>
          <p:nvPr>
            <p:ph idx="1"/>
          </p:nvPr>
        </p:nvSpPr>
        <p:spPr>
          <a:xfrm>
            <a:off x="304800" y="1295400"/>
            <a:ext cx="8534400" cy="5105400"/>
          </a:xfrm>
        </p:spPr>
        <p:txBody>
          <a:bodyPr/>
          <a:lstStyle/>
          <a:p>
            <a:r>
              <a:rPr lang="en-US" dirty="0" smtClean="0"/>
              <a:t>WHEN: Wednesday July 15th, 7:00 PM to 9:30 PM</a:t>
            </a:r>
          </a:p>
          <a:p>
            <a:r>
              <a:rPr lang="en-US" dirty="0" smtClean="0"/>
              <a:t>WHERE: </a:t>
            </a:r>
            <a:r>
              <a:rPr lang="en-US" sz="2000" dirty="0"/>
              <a:t>Kamehameha Court </a:t>
            </a:r>
            <a:endParaRPr lang="en-US" sz="2000" dirty="0" smtClean="0"/>
          </a:p>
          <a:p>
            <a:pPr lvl="1"/>
            <a:r>
              <a:rPr lang="en-US" sz="2400" dirty="0" smtClean="0"/>
              <a:t>(</a:t>
            </a:r>
            <a:r>
              <a:rPr lang="en-US" sz="2400" dirty="0"/>
              <a:t>L14 on Hotel site map and labeled Legends of Hawaii Luau</a:t>
            </a:r>
            <a:r>
              <a:rPr lang="en-US" sz="2400" dirty="0" smtClean="0"/>
              <a:t>) </a:t>
            </a:r>
            <a:r>
              <a:rPr lang="en-US" sz="1800" dirty="0" smtClean="0"/>
              <a:t>If it rains we’ll head under cover to the Monarchy Ballroom.</a:t>
            </a:r>
            <a:endParaRPr lang="en-US" sz="3200" dirty="0" smtClean="0"/>
          </a:p>
          <a:p>
            <a:r>
              <a:rPr lang="en-US" dirty="0" smtClean="0"/>
              <a:t>WHAT:  </a:t>
            </a:r>
            <a:r>
              <a:rPr lang="en-US" dirty="0"/>
              <a:t>Casual reception with </a:t>
            </a:r>
            <a:r>
              <a:rPr lang="en-US" dirty="0" smtClean="0"/>
              <a:t>Hawaiian entertainment </a:t>
            </a:r>
          </a:p>
          <a:p>
            <a:r>
              <a:rPr lang="en-US" dirty="0" smtClean="0"/>
              <a:t>NOTE: </a:t>
            </a:r>
            <a:r>
              <a:rPr lang="en-US" dirty="0"/>
              <a:t>You need a </a:t>
            </a:r>
            <a:r>
              <a:rPr lang="en-US" dirty="0" smtClean="0"/>
              <a:t>separate ticket </a:t>
            </a:r>
            <a:r>
              <a:rPr lang="en-US" dirty="0"/>
              <a:t>to attend the social</a:t>
            </a:r>
            <a:r>
              <a:rPr lang="en-US" dirty="0" smtClean="0"/>
              <a:t>.</a:t>
            </a:r>
          </a:p>
          <a:p>
            <a:pPr lvl="1"/>
            <a:r>
              <a:rPr lang="en-US" dirty="0" smtClean="0">
                <a:solidFill>
                  <a:srgbClr val="C00000"/>
                </a:solidFill>
              </a:rPr>
              <a:t>Tickets are sold out.</a:t>
            </a:r>
          </a:p>
          <a:p>
            <a:r>
              <a:rPr lang="en-US" dirty="0"/>
              <a:t>Tickets are non refundable but are transferable</a:t>
            </a:r>
            <a:r>
              <a:rPr lang="en-US" dirty="0" smtClean="0"/>
              <a:t>.</a:t>
            </a:r>
          </a:p>
          <a:p>
            <a:pPr lvl="1"/>
            <a:r>
              <a:rPr lang="en-US" dirty="0" smtClean="0"/>
              <a:t>If you are not going to use your ticket please contact the Registration desk.</a:t>
            </a:r>
            <a:endParaRPr lang="en-US" dirty="0"/>
          </a:p>
          <a:p>
            <a:r>
              <a:rPr lang="en-US" dirty="0"/>
              <a:t>Social Event Tickets will be distributed at Registration/Meeting </a:t>
            </a:r>
            <a:r>
              <a:rPr lang="en-US" dirty="0" smtClean="0"/>
              <a:t>Concierge until </a:t>
            </a:r>
            <a:r>
              <a:rPr lang="en-US" dirty="0"/>
              <a:t>1:30  PM Wednesday, July </a:t>
            </a:r>
            <a:r>
              <a:rPr lang="en-US" dirty="0" smtClean="0"/>
              <a:t>15</a:t>
            </a:r>
            <a:r>
              <a:rPr lang="en-US" baseline="30000" dirty="0" smtClean="0"/>
              <a:t>th</a:t>
            </a:r>
            <a:endParaRPr lang="en-US" dirty="0" smtClean="0"/>
          </a:p>
        </p:txBody>
      </p:sp>
      <p:sp>
        <p:nvSpPr>
          <p:cNvPr id="23556" name="Date Placeholder 3"/>
          <p:cNvSpPr>
            <a:spLocks noGrp="1"/>
          </p:cNvSpPr>
          <p:nvPr>
            <p:ph type="dt" sz="quarter" idx="10"/>
          </p:nvPr>
        </p:nvSpPr>
        <p:spPr>
          <a:noFill/>
        </p:spPr>
        <p:txBody>
          <a:bodyPr/>
          <a:lstStyle/>
          <a:p>
            <a:r>
              <a:rPr lang="en-US" smtClean="0"/>
              <a:t>July 2015</a:t>
            </a:r>
          </a:p>
        </p:txBody>
      </p:sp>
      <p:sp>
        <p:nvSpPr>
          <p:cNvPr id="23557" name="Footer Placeholder 4"/>
          <p:cNvSpPr>
            <a:spLocks noGrp="1"/>
          </p:cNvSpPr>
          <p:nvPr>
            <p:ph type="ftr" sz="quarter" idx="11"/>
          </p:nvPr>
        </p:nvSpPr>
        <p:spPr>
          <a:noFill/>
        </p:spPr>
        <p:txBody>
          <a:bodyPr/>
          <a:lstStyle/>
          <a:p>
            <a:r>
              <a:rPr lang="en-US" smtClean="0"/>
              <a:t>Jon Rosdahl (CSR)</a:t>
            </a:r>
          </a:p>
        </p:txBody>
      </p:sp>
      <p:sp>
        <p:nvSpPr>
          <p:cNvPr id="23558" name="Slide Number Placeholder 5"/>
          <p:cNvSpPr>
            <a:spLocks noGrp="1"/>
          </p:cNvSpPr>
          <p:nvPr>
            <p:ph type="sldNum" sz="quarter" idx="12"/>
          </p:nvPr>
        </p:nvSpPr>
        <p:spPr>
          <a:noFill/>
        </p:spPr>
        <p:txBody>
          <a:bodyPr/>
          <a:lstStyle/>
          <a:p>
            <a:r>
              <a:rPr lang="en-US"/>
              <a:t>Slide </a:t>
            </a:r>
            <a:fld id="{B24E55AC-5B9F-4E41-9A9F-40D4EC213929}"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Plan B – Bad weather</a:t>
            </a:r>
            <a:endParaRPr lang="en-US" dirty="0"/>
          </a:p>
        </p:txBody>
      </p:sp>
      <p:sp>
        <p:nvSpPr>
          <p:cNvPr id="3" name="Content Placeholder 2"/>
          <p:cNvSpPr>
            <a:spLocks noGrp="1"/>
          </p:cNvSpPr>
          <p:nvPr>
            <p:ph idx="1"/>
          </p:nvPr>
        </p:nvSpPr>
        <p:spPr/>
        <p:txBody>
          <a:bodyPr/>
          <a:lstStyle/>
          <a:p>
            <a:r>
              <a:rPr lang="en-US" dirty="0" smtClean="0"/>
              <a:t>If the weather changes to rain we will change the location to Monarchy Ballroom and Grand Promenade.  The start time may also change to allow time for set up.  We will send an email if this occurs.</a:t>
            </a:r>
          </a:p>
          <a:p>
            <a:r>
              <a:rPr lang="en-US" dirty="0" smtClean="0">
                <a:hlinkClick r:id="rId2"/>
              </a:rPr>
              <a:t>http://802world.org/wireless/onsite-information/</a:t>
            </a:r>
            <a:endParaRPr lang="en-US" dirty="0" smtClean="0"/>
          </a:p>
          <a:p>
            <a:pPr>
              <a:buNone/>
            </a:pP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3997812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Venue </a:t>
            </a:r>
            <a:r>
              <a:rPr lang="en-US" dirty="0" err="1" smtClean="0"/>
              <a:t>Strawpolls</a:t>
            </a:r>
            <a:endParaRPr lang="en-US" dirty="0"/>
          </a:p>
        </p:txBody>
      </p:sp>
      <p:sp>
        <p:nvSpPr>
          <p:cNvPr id="3" name="Content Placeholder 2"/>
          <p:cNvSpPr>
            <a:spLocks noGrp="1"/>
          </p:cNvSpPr>
          <p:nvPr>
            <p:ph idx="1"/>
          </p:nvPr>
        </p:nvSpPr>
        <p:spPr>
          <a:xfrm>
            <a:off x="685800" y="1600200"/>
            <a:ext cx="7772400" cy="4648200"/>
          </a:xfrm>
        </p:spPr>
        <p:txBody>
          <a:bodyPr/>
          <a:lstStyle/>
          <a:p>
            <a:endParaRPr lang="en-US" dirty="0" smtClean="0"/>
          </a:p>
          <a:p>
            <a:r>
              <a:rPr lang="en-US" dirty="0" smtClean="0"/>
              <a:t>Return to Waikoloa:   Y:53    N: 16</a:t>
            </a:r>
          </a:p>
          <a:p>
            <a:endParaRPr lang="en-US" dirty="0"/>
          </a:p>
          <a:p>
            <a:endParaRPr lang="en-US" dirty="0" smtClean="0"/>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Information </a:t>
            </a:r>
            <a:r>
              <a:rPr lang="en-US" dirty="0" err="1" smtClean="0"/>
              <a:t>AdHoc</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a:t>Next Interim: </a:t>
            </a:r>
            <a:r>
              <a:rPr lang="en-US" dirty="0" smtClean="0"/>
              <a:t>Bangkok, Thailand – 13-18 Sept 2015</a:t>
            </a:r>
            <a:endParaRPr lang="en-US" dirty="0"/>
          </a:p>
          <a:p>
            <a:r>
              <a:rPr lang="en-US" dirty="0" smtClean="0"/>
              <a:t>Next Plenary: Dallas, Texas – 8-13 Nov 2015</a:t>
            </a:r>
          </a:p>
          <a:p>
            <a:endParaRPr lang="en-US" dirty="0" smtClean="0"/>
          </a:p>
          <a:p>
            <a:r>
              <a:rPr lang="en-US" dirty="0" smtClean="0"/>
              <a:t>Please suggest Restaurants, methods of getting from Airport to Hotel, local attractions…</a:t>
            </a:r>
          </a:p>
          <a:p>
            <a:r>
              <a:rPr lang="en-US" dirty="0" smtClean="0"/>
              <a:t>Send suggestions to Jon Rosdahl who will forward to the appropriate PCO.</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85800" y="304800"/>
            <a:ext cx="1512887" cy="276999"/>
          </a:xfrm>
          <a:noFill/>
        </p:spPr>
        <p:txBody>
          <a:bodyPr/>
          <a:lstStyle/>
          <a:p>
            <a:r>
              <a:rPr lang="en-US" smtClean="0"/>
              <a:t>July 2015</a:t>
            </a:r>
            <a:endParaRPr lang="en-US" dirty="0"/>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a:buFontTx/>
              <a:buNone/>
            </a:pPr>
            <a:r>
              <a:rPr lang="en-US" dirty="0" smtClean="0"/>
              <a:t>Monday: </a:t>
            </a:r>
          </a:p>
          <a:p>
            <a:pPr lvl="1">
              <a:buFontTx/>
              <a:buNone/>
            </a:pPr>
            <a:r>
              <a:rPr lang="en-US" dirty="0" smtClean="0"/>
              <a:t>	Meeting room locations </a:t>
            </a:r>
          </a:p>
          <a:p>
            <a:pPr lvl="1">
              <a:buFontTx/>
              <a:buNone/>
            </a:pPr>
            <a:r>
              <a:rPr lang="en-US" dirty="0" smtClean="0"/>
              <a:t>     Next meeting reminder </a:t>
            </a:r>
          </a:p>
          <a:p>
            <a:pPr lvl="1">
              <a:buFontTx/>
              <a:buNone/>
            </a:pPr>
            <a:r>
              <a:rPr lang="en-US" dirty="0" smtClean="0"/>
              <a:t>     Meeting registration </a:t>
            </a:r>
          </a:p>
          <a:p>
            <a:pPr lvl="1">
              <a:buFontTx/>
              <a:buNone/>
            </a:pPr>
            <a:r>
              <a:rPr lang="en-US" dirty="0" smtClean="0"/>
              <a:t>     Recording attendance </a:t>
            </a:r>
          </a:p>
          <a:p>
            <a:pPr lvl="1">
              <a:buFontTx/>
              <a:buNone/>
            </a:pPr>
            <a:r>
              <a:rPr lang="en-US" dirty="0" smtClean="0"/>
              <a:t>     File server </a:t>
            </a:r>
          </a:p>
          <a:p>
            <a:pPr lvl="1">
              <a:buFontTx/>
              <a:buNone/>
            </a:pPr>
            <a:r>
              <a:rPr lang="en-US" dirty="0" smtClean="0"/>
              <a:t>     Breakfast, breaks, social 	</a:t>
            </a:r>
          </a:p>
          <a:p>
            <a:pPr>
              <a:buNone/>
            </a:pPr>
            <a:r>
              <a:rPr lang="en-US" sz="2800" b="1" dirty="0" smtClean="0">
                <a:ea typeface="+mn-ea"/>
                <a:cs typeface="+mn-cs"/>
              </a:rPr>
              <a:t>Friday: </a:t>
            </a:r>
          </a:p>
          <a:p>
            <a:pPr lvl="1">
              <a:buFontTx/>
              <a:buNone/>
            </a:pPr>
            <a:r>
              <a:rPr lang="en-US" dirty="0" smtClean="0"/>
              <a:t>Straw Poll of membership regarding this meeting location </a:t>
            </a:r>
          </a:p>
          <a:p>
            <a:pPr lvl="1">
              <a:buFontTx/>
              <a:buNone/>
            </a:pPr>
            <a:r>
              <a:rPr lang="en-US" dirty="0" smtClean="0"/>
              <a:t>Future venues status and discussion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M3.3</a:t>
            </a:r>
            <a:r>
              <a:rPr lang="en-GB" dirty="0"/>
              <a:t>	II	Other WG meeting plans</a:t>
            </a:r>
            <a:br>
              <a:rPr lang="en-GB" dirty="0"/>
            </a:br>
            <a:endParaRPr lang="en-US" dirty="0"/>
          </a:p>
        </p:txBody>
      </p:sp>
      <p:sp>
        <p:nvSpPr>
          <p:cNvPr id="3" name="Content Placeholder 2"/>
          <p:cNvSpPr>
            <a:spLocks noGrp="1"/>
          </p:cNvSpPr>
          <p:nvPr>
            <p:ph idx="1"/>
          </p:nvPr>
        </p:nvSpPr>
        <p:spPr>
          <a:xfrm>
            <a:off x="539552" y="1412776"/>
            <a:ext cx="7917061" cy="4681637"/>
          </a:xfrm>
          <a:noFill/>
        </p:spPr>
        <p:txBody>
          <a:bodyPr/>
          <a:lstStyle/>
          <a:p>
            <a:endParaRPr lang="en-US" dirty="0" smtClean="0">
              <a:solidFill>
                <a:schemeClr val="tx1"/>
              </a:solidFill>
              <a:hlinkClick r:id="rId2" tooltip="802.11 WG Agenda"/>
            </a:endParaRPr>
          </a:p>
          <a:p>
            <a:r>
              <a:rPr lang="en-US" dirty="0" smtClean="0">
                <a:solidFill>
                  <a:schemeClr val="tx1"/>
                </a:solidFill>
                <a:hlinkClick r:id="rId2" tooltip="802.11 WG Agenda"/>
              </a:rPr>
              <a:t>802.11</a:t>
            </a:r>
            <a:r>
              <a:rPr lang="en-US" dirty="0" smtClean="0">
                <a:solidFill>
                  <a:schemeClr val="tx1"/>
                </a:solidFill>
              </a:rPr>
              <a:t> </a:t>
            </a:r>
            <a:r>
              <a:rPr lang="en-US" dirty="0"/>
              <a:t> </a:t>
            </a:r>
            <a:r>
              <a:rPr lang="en-US" dirty="0" smtClean="0"/>
              <a:t>    </a:t>
            </a:r>
            <a:r>
              <a:rPr lang="en-US" dirty="0" smtClean="0">
                <a:solidFill>
                  <a:schemeClr val="tx1"/>
                </a:solidFill>
                <a:hlinkClick r:id="rId3"/>
              </a:rPr>
              <a:t>802.15</a:t>
            </a:r>
            <a:r>
              <a:rPr lang="en-US" dirty="0" smtClean="0">
                <a:solidFill>
                  <a:schemeClr val="tx1"/>
                </a:solidFill>
              </a:rPr>
              <a:t> </a:t>
            </a:r>
            <a:r>
              <a:rPr lang="en-US" dirty="0" smtClean="0"/>
              <a:t>    </a:t>
            </a:r>
            <a:r>
              <a:rPr lang="en-US" dirty="0" smtClean="0">
                <a:solidFill>
                  <a:schemeClr val="tx1"/>
                </a:solidFill>
                <a:hlinkClick r:id="rId4"/>
              </a:rPr>
              <a:t>802.18</a:t>
            </a:r>
            <a:r>
              <a:rPr lang="en-US" dirty="0" smtClean="0">
                <a:solidFill>
                  <a:schemeClr val="tx1"/>
                </a:solidFill>
              </a:rPr>
              <a:t>    </a:t>
            </a:r>
            <a:r>
              <a:rPr lang="en-US" dirty="0" smtClean="0">
                <a:solidFill>
                  <a:schemeClr val="tx1"/>
                </a:solidFill>
                <a:hlinkClick r:id="rId5"/>
              </a:rPr>
              <a:t>802.19</a:t>
            </a:r>
            <a:r>
              <a:rPr lang="en-US" dirty="0" smtClean="0">
                <a:solidFill>
                  <a:schemeClr val="tx1"/>
                </a:solidFill>
              </a:rPr>
              <a:t> </a:t>
            </a:r>
            <a:r>
              <a:rPr lang="en-US" dirty="0"/>
              <a:t> </a:t>
            </a:r>
            <a:r>
              <a:rPr lang="en-US" dirty="0" smtClean="0"/>
              <a:t>   </a:t>
            </a:r>
            <a:r>
              <a:rPr lang="en-US" dirty="0" smtClean="0">
                <a:solidFill>
                  <a:schemeClr val="tx1"/>
                </a:solidFill>
                <a:hlinkClick r:id="rId6"/>
              </a:rPr>
              <a:t>802.21 </a:t>
            </a:r>
            <a:r>
              <a:rPr lang="en-US" dirty="0" smtClean="0">
                <a:solidFill>
                  <a:schemeClr val="tx1"/>
                </a:solidFill>
              </a:rPr>
              <a:t>     </a:t>
            </a:r>
            <a:r>
              <a:rPr lang="en-US" dirty="0" smtClean="0">
                <a:solidFill>
                  <a:schemeClr val="tx1"/>
                </a:solidFill>
                <a:hlinkClick r:id="rId7"/>
              </a:rPr>
              <a:t>802.24</a:t>
            </a:r>
            <a:r>
              <a:rPr lang="en-US" dirty="0" smtClean="0">
                <a:solidFill>
                  <a:schemeClr val="tx1"/>
                </a:solidFill>
              </a:rPr>
              <a:t> </a:t>
            </a:r>
            <a:endParaRPr lang="en-US" dirty="0">
              <a:solidFill>
                <a:schemeClr val="tx1"/>
              </a:solidFill>
            </a:endParaRPr>
          </a:p>
          <a:p>
            <a:endParaRPr lang="en-US" dirty="0" smtClean="0">
              <a:solidFill>
                <a:schemeClr val="tx1"/>
              </a:solidFill>
            </a:endParaRPr>
          </a:p>
          <a:p>
            <a:r>
              <a:rPr lang="en-US" dirty="0" smtClean="0">
                <a:solidFill>
                  <a:schemeClr val="tx1"/>
                </a:solidFill>
              </a:rPr>
              <a:t>Treasurer </a:t>
            </a:r>
            <a:r>
              <a:rPr lang="en-US" dirty="0">
                <a:solidFill>
                  <a:schemeClr val="tx1"/>
                </a:solidFill>
              </a:rPr>
              <a:t>Report: </a:t>
            </a:r>
            <a:endParaRPr lang="en-US" dirty="0" smtClean="0">
              <a:solidFill>
                <a:schemeClr val="tx1"/>
              </a:solidFill>
            </a:endParaRPr>
          </a:p>
          <a:p>
            <a:pPr lvl="1"/>
            <a:r>
              <a:rPr lang="en-US" dirty="0" smtClean="0">
                <a:hlinkClick r:id="rId8"/>
              </a:rPr>
              <a:t>https</a:t>
            </a:r>
            <a:r>
              <a:rPr lang="en-US" dirty="0">
                <a:hlinkClick r:id="rId8"/>
              </a:rPr>
              <a:t>://</a:t>
            </a:r>
            <a:r>
              <a:rPr lang="en-US" dirty="0" smtClean="0">
                <a:hlinkClick r:id="rId8"/>
              </a:rPr>
              <a:t>mentor.ieee.org/802.11/dcn/15/11-15-0740-00-0000-joint-treasurers-report-july-2015.pptx</a:t>
            </a:r>
            <a:endParaRPr lang="en-US" dirty="0" smtClean="0"/>
          </a:p>
          <a:p>
            <a:endParaRPr lang="en-US" dirty="0">
              <a:solidFill>
                <a:schemeClr val="tx1"/>
              </a:solidFill>
              <a:hlinkClick r:id="rId9"/>
            </a:endParaRPr>
          </a:p>
          <a:p>
            <a:r>
              <a:rPr lang="en-US" dirty="0" smtClean="0">
                <a:solidFill>
                  <a:schemeClr val="tx1"/>
                </a:solidFill>
                <a:hlinkClick r:id="rId9"/>
              </a:rPr>
              <a:t>Patent </a:t>
            </a:r>
            <a:r>
              <a:rPr lang="en-US" dirty="0">
                <a:solidFill>
                  <a:schemeClr val="tx1"/>
                </a:solidFill>
                <a:hlinkClick r:id="rId9"/>
              </a:rPr>
              <a:t>policy</a:t>
            </a:r>
            <a:r>
              <a:rPr lang="en-US" dirty="0">
                <a:solidFill>
                  <a:schemeClr val="tx1"/>
                </a:solidFill>
              </a:rPr>
              <a:t> (in IEEE-SA bylaws), </a:t>
            </a:r>
            <a:r>
              <a:rPr lang="en-US" dirty="0">
                <a:solidFill>
                  <a:schemeClr val="tx1"/>
                </a:solidFill>
                <a:hlinkClick r:id="rId10"/>
              </a:rPr>
              <a:t>patent policy</a:t>
            </a:r>
            <a:r>
              <a:rPr lang="en-US" dirty="0">
                <a:solidFill>
                  <a:schemeClr val="tx1"/>
                </a:solidFill>
              </a:rPr>
              <a:t> (slide set), and </a:t>
            </a:r>
            <a:r>
              <a:rPr lang="en-US" dirty="0" smtClean="0">
                <a:solidFill>
                  <a:schemeClr val="tx1"/>
                </a:solidFill>
                <a:hlinkClick r:id="rId11"/>
              </a:rPr>
              <a:t>antitrust </a:t>
            </a:r>
            <a:r>
              <a:rPr lang="en-US" dirty="0">
                <a:solidFill>
                  <a:schemeClr val="tx1"/>
                </a:solidFill>
                <a:hlinkClick r:id="rId11"/>
              </a:rPr>
              <a:t>guidelines</a:t>
            </a:r>
            <a:r>
              <a:rPr lang="en-US" dirty="0">
                <a:solidFill>
                  <a:schemeClr val="tx1"/>
                </a:solidFill>
              </a:rPr>
              <a:t> </a:t>
            </a:r>
            <a:endParaRPr lang="en-US"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2417304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Calendar</a:t>
            </a:r>
            <a:endParaRPr lang="en-US" dirty="0"/>
          </a:p>
        </p:txBody>
      </p:sp>
      <p:sp>
        <p:nvSpPr>
          <p:cNvPr id="3" name="Content Placeholder 2"/>
          <p:cNvSpPr>
            <a:spLocks noGrp="1"/>
          </p:cNvSpPr>
          <p:nvPr>
            <p:ph idx="1"/>
          </p:nvPr>
        </p:nvSpPr>
        <p:spPr>
          <a:xfrm>
            <a:off x="685800" y="1600200"/>
            <a:ext cx="7770813" cy="4494213"/>
          </a:xfrm>
        </p:spPr>
        <p:txBody>
          <a:bodyPr/>
          <a:lstStyle/>
          <a:p>
            <a:r>
              <a:rPr lang="en-GB" dirty="0" smtClean="0"/>
              <a:t>This session’s meetings are also shown on the 802.11 calendar on the 802.11 home page (</a:t>
            </a:r>
            <a:r>
              <a:rPr lang="en-GB" dirty="0" smtClean="0">
                <a:hlinkClick r:id="rId2"/>
              </a:rPr>
              <a:t>http://www.ieee802.org/11</a:t>
            </a:r>
            <a:r>
              <a:rPr lang="en-GB" dirty="0" smtClean="0"/>
              <a:t>).</a:t>
            </a:r>
          </a:p>
          <a:p>
            <a:r>
              <a:rPr lang="en-GB" dirty="0" smtClean="0"/>
              <a:t>This is a Google calendar “802_11_calendar@ieee.org”</a:t>
            </a:r>
          </a:p>
          <a:p>
            <a:r>
              <a:rPr lang="en-GB" dirty="0" smtClean="0"/>
              <a:t>There are multiple ways of accessing this information, for example from a cell-phone, or as a remote calendar.</a:t>
            </a:r>
          </a:p>
          <a:p>
            <a:endParaRPr lang="en-GB" dirty="0" smtClean="0"/>
          </a:p>
          <a:p>
            <a:r>
              <a:rPr lang="en-GB" dirty="0" smtClean="0"/>
              <a:t>Note: the schedule on this calendar will be updated,  but any room changes will probably not be.  Online Meeting Schedule is most accurate.  Room changes will be posted on rooms.</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2054821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M3.4 Meeting Room Locations</a:t>
            </a:r>
          </a:p>
        </p:txBody>
      </p:sp>
      <p:sp>
        <p:nvSpPr>
          <p:cNvPr id="10243" name="Date Placeholder 3"/>
          <p:cNvSpPr>
            <a:spLocks noGrp="1"/>
          </p:cNvSpPr>
          <p:nvPr>
            <p:ph type="dt" sz="quarter" idx="10"/>
          </p:nvPr>
        </p:nvSpPr>
        <p:spPr>
          <a:noFill/>
        </p:spPr>
        <p:txBody>
          <a:bodyPr/>
          <a:lstStyle/>
          <a:p>
            <a:r>
              <a:rPr lang="en-US" smtClean="0"/>
              <a:t>July 2015</a:t>
            </a:r>
          </a:p>
        </p:txBody>
      </p:sp>
      <p:sp>
        <p:nvSpPr>
          <p:cNvPr id="10244" name="Footer Placeholder 4"/>
          <p:cNvSpPr>
            <a:spLocks noGrp="1"/>
          </p:cNvSpPr>
          <p:nvPr>
            <p:ph type="ftr" sz="quarter" idx="11"/>
          </p:nvPr>
        </p:nvSpPr>
        <p:spPr>
          <a:noFill/>
        </p:spPr>
        <p:txBody>
          <a:bodyPr/>
          <a:lstStyle/>
          <a:p>
            <a:r>
              <a:rPr lang="en-US" smtClean="0"/>
              <a:t>Jon Rosdahl (CSR)</a:t>
            </a:r>
          </a:p>
        </p:txBody>
      </p:sp>
      <p:sp>
        <p:nvSpPr>
          <p:cNvPr id="10245" name="Slide Number Placeholder 5"/>
          <p:cNvSpPr>
            <a:spLocks noGrp="1"/>
          </p:cNvSpPr>
          <p:nvPr>
            <p:ph type="sldNum" sz="quarter" idx="12"/>
          </p:nvPr>
        </p:nvSpPr>
        <p:spPr>
          <a:noFill/>
        </p:spPr>
        <p:txBody>
          <a:bodyPr/>
          <a:lstStyle/>
          <a:p>
            <a:r>
              <a:rPr lang="en-US"/>
              <a:t>Slide </a:t>
            </a:r>
            <a:fld id="{3B5C58B0-409B-414D-AB6F-19EB0C17CA5C}" type="slidenum">
              <a:rPr lang="en-US"/>
              <a:pPr/>
              <a:t>6</a:t>
            </a:fld>
            <a:endParaRPr lang="en-US"/>
          </a:p>
        </p:txBody>
      </p:sp>
      <p:pic>
        <p:nvPicPr>
          <p:cNvPr id="10246" name="Picture 7"/>
          <p:cNvPicPr>
            <a:picLocks noChangeAspect="1"/>
          </p:cNvPicPr>
          <p:nvPr/>
        </p:nvPicPr>
        <p:blipFill>
          <a:blip r:embed="rId2" cstate="print"/>
          <a:srcRect/>
          <a:stretch>
            <a:fillRect/>
          </a:stretch>
        </p:blipFill>
        <p:spPr bwMode="auto">
          <a:xfrm>
            <a:off x="585788" y="1524000"/>
            <a:ext cx="7972425" cy="4724400"/>
          </a:xfrm>
          <a:prstGeom prst="rect">
            <a:avLst/>
          </a:prstGeom>
          <a:noFill/>
          <a:ln w="9525">
            <a:noFill/>
            <a:miter lim="800000"/>
            <a:headEnd/>
            <a:tailEnd/>
          </a:ln>
        </p:spPr>
      </p:pic>
      <p:sp>
        <p:nvSpPr>
          <p:cNvPr id="10250" name="Rounded Rectangle 9"/>
          <p:cNvSpPr>
            <a:spLocks noChangeArrowheads="1"/>
          </p:cNvSpPr>
          <p:nvPr/>
        </p:nvSpPr>
        <p:spPr bwMode="auto">
          <a:xfrm>
            <a:off x="5029200" y="4138613"/>
            <a:ext cx="636588" cy="381000"/>
          </a:xfrm>
          <a:prstGeom prst="roundRect">
            <a:avLst>
              <a:gd name="adj" fmla="val 16667"/>
            </a:avLst>
          </a:prstGeom>
          <a:solidFill>
            <a:srgbClr val="00FFFF">
              <a:alpha val="44705"/>
            </a:srgbClr>
          </a:solidFill>
          <a:ln w="12700" algn="ctr">
            <a:solidFill>
              <a:schemeClr val="tx1"/>
            </a:solidFill>
            <a:round/>
            <a:headEnd type="none" w="sm" len="sm"/>
            <a:tailEnd type="none" w="sm" len="sm"/>
          </a:ln>
        </p:spPr>
        <p:txBody>
          <a:bodyPr/>
          <a:lstStyle/>
          <a:p>
            <a:endParaRPr lang="en-GB"/>
          </a:p>
        </p:txBody>
      </p:sp>
      <p:sp>
        <p:nvSpPr>
          <p:cNvPr id="10251" name="Rounded Rectangle 10"/>
          <p:cNvSpPr>
            <a:spLocks noChangeArrowheads="1"/>
          </p:cNvSpPr>
          <p:nvPr/>
        </p:nvSpPr>
        <p:spPr bwMode="auto">
          <a:xfrm>
            <a:off x="5022850" y="3636963"/>
            <a:ext cx="636588" cy="381000"/>
          </a:xfrm>
          <a:prstGeom prst="roundRect">
            <a:avLst>
              <a:gd name="adj" fmla="val 16667"/>
            </a:avLst>
          </a:prstGeom>
          <a:solidFill>
            <a:srgbClr val="00FFFF">
              <a:alpha val="44705"/>
            </a:srgbClr>
          </a:solidFill>
          <a:ln w="12700" algn="ctr">
            <a:solidFill>
              <a:schemeClr val="tx1"/>
            </a:solidFill>
            <a:round/>
            <a:headEnd type="none" w="sm" len="sm"/>
            <a:tailEnd type="none" w="sm" len="sm"/>
          </a:ln>
        </p:spPr>
        <p:txBody>
          <a:bodyPr/>
          <a:lstStyle/>
          <a:p>
            <a:endParaRPr lang="en-GB"/>
          </a:p>
        </p:txBody>
      </p:sp>
      <p:sp>
        <p:nvSpPr>
          <p:cNvPr id="10252" name="Rounded Rectangle 11"/>
          <p:cNvSpPr>
            <a:spLocks noChangeArrowheads="1"/>
          </p:cNvSpPr>
          <p:nvPr/>
        </p:nvSpPr>
        <p:spPr bwMode="auto">
          <a:xfrm>
            <a:off x="5022850" y="3028950"/>
            <a:ext cx="636588" cy="381000"/>
          </a:xfrm>
          <a:prstGeom prst="roundRect">
            <a:avLst>
              <a:gd name="adj" fmla="val 16667"/>
            </a:avLst>
          </a:prstGeom>
          <a:solidFill>
            <a:srgbClr val="00FFFF">
              <a:alpha val="44705"/>
            </a:srgbClr>
          </a:solidFill>
          <a:ln w="12700" algn="ctr">
            <a:solidFill>
              <a:schemeClr val="tx1"/>
            </a:solidFill>
            <a:round/>
            <a:headEnd type="none" w="sm" len="sm"/>
            <a:tailEnd type="none" w="sm" len="sm"/>
          </a:ln>
        </p:spPr>
        <p:txBody>
          <a:bodyPr/>
          <a:lstStyle/>
          <a:p>
            <a:endParaRPr lang="en-GB"/>
          </a:p>
        </p:txBody>
      </p:sp>
      <p:sp>
        <p:nvSpPr>
          <p:cNvPr id="14" name="Rounded Rectangle 11"/>
          <p:cNvSpPr>
            <a:spLocks noChangeArrowheads="1"/>
          </p:cNvSpPr>
          <p:nvPr/>
        </p:nvSpPr>
        <p:spPr bwMode="auto">
          <a:xfrm>
            <a:off x="6934200" y="5105400"/>
            <a:ext cx="374254" cy="533400"/>
          </a:xfrm>
          <a:prstGeom prst="roundRect">
            <a:avLst>
              <a:gd name="adj" fmla="val 16667"/>
            </a:avLst>
          </a:prstGeom>
          <a:solidFill>
            <a:srgbClr val="00FFFF">
              <a:alpha val="44705"/>
            </a:srgbClr>
          </a:solidFill>
          <a:ln w="12700" algn="ctr">
            <a:solidFill>
              <a:schemeClr val="tx1"/>
            </a:solidFill>
            <a:round/>
            <a:headEnd type="none" w="sm" len="sm"/>
            <a:tailEnd type="none" w="sm" len="sm"/>
          </a:ln>
        </p:spPr>
        <p:txBody>
          <a:bodyPr/>
          <a:lstStyle/>
          <a:p>
            <a:endParaRPr lang="en-GB"/>
          </a:p>
        </p:txBody>
      </p:sp>
      <p:sp>
        <p:nvSpPr>
          <p:cNvPr id="17" name="Rounded Rectangle 10"/>
          <p:cNvSpPr>
            <a:spLocks noChangeArrowheads="1"/>
          </p:cNvSpPr>
          <p:nvPr/>
        </p:nvSpPr>
        <p:spPr bwMode="auto">
          <a:xfrm>
            <a:off x="3581400" y="3028950"/>
            <a:ext cx="1143000" cy="1619250"/>
          </a:xfrm>
          <a:prstGeom prst="roundRect">
            <a:avLst>
              <a:gd name="adj" fmla="val 16667"/>
            </a:avLst>
          </a:prstGeom>
          <a:solidFill>
            <a:srgbClr val="00FFFF">
              <a:alpha val="44705"/>
            </a:srgbClr>
          </a:solidFill>
          <a:ln w="12700" algn="ctr">
            <a:solidFill>
              <a:schemeClr val="tx1"/>
            </a:solidFill>
            <a:round/>
            <a:headEnd type="none" w="sm" len="sm"/>
            <a:tailEnd type="none" w="sm" len="sm"/>
          </a:ln>
        </p:spPr>
        <p:txBody>
          <a:bodyPr/>
          <a:lstStyle/>
          <a:p>
            <a:endParaRPr lang="en-GB"/>
          </a:p>
        </p:txBody>
      </p:sp>
      <p:sp>
        <p:nvSpPr>
          <p:cNvPr id="18" name="Rounded Rectangle 10"/>
          <p:cNvSpPr>
            <a:spLocks noChangeArrowheads="1"/>
          </p:cNvSpPr>
          <p:nvPr/>
        </p:nvSpPr>
        <p:spPr bwMode="auto">
          <a:xfrm>
            <a:off x="6248400" y="2874963"/>
            <a:ext cx="1219200" cy="1143000"/>
          </a:xfrm>
          <a:prstGeom prst="roundRect">
            <a:avLst>
              <a:gd name="adj" fmla="val 16667"/>
            </a:avLst>
          </a:prstGeom>
          <a:solidFill>
            <a:srgbClr val="00FFFF">
              <a:alpha val="44705"/>
            </a:srgbClr>
          </a:solidFill>
          <a:ln w="12700" algn="ctr">
            <a:solidFill>
              <a:schemeClr val="tx1"/>
            </a:solidFill>
            <a:round/>
            <a:headEnd type="none" w="sm" len="sm"/>
            <a:tailEnd type="none" w="sm" len="sm"/>
          </a:ln>
        </p:spPr>
        <p:txBody>
          <a:bodyPr/>
          <a:lstStyle/>
          <a:p>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dirty="0" smtClean="0"/>
              <a:t>M3.5 Next 2 WG Meetings</a:t>
            </a:r>
          </a:p>
        </p:txBody>
      </p:sp>
      <p:sp>
        <p:nvSpPr>
          <p:cNvPr id="3" name="Content Placeholder 2"/>
          <p:cNvSpPr>
            <a:spLocks noGrp="1"/>
          </p:cNvSpPr>
          <p:nvPr>
            <p:ph idx="1"/>
          </p:nvPr>
        </p:nvSpPr>
        <p:spPr>
          <a:xfrm>
            <a:off x="685800" y="1828800"/>
            <a:ext cx="7772400" cy="4267200"/>
          </a:xfrm>
        </p:spPr>
        <p:txBody>
          <a:bodyPr/>
          <a:lstStyle/>
          <a:p>
            <a:r>
              <a:rPr lang="en-GB" sz="2800" dirty="0"/>
              <a:t>Sept 13-18, </a:t>
            </a:r>
            <a:r>
              <a:rPr lang="en-GB" sz="2800" dirty="0" smtClean="0"/>
              <a:t>2015 -- </a:t>
            </a:r>
            <a:r>
              <a:rPr lang="en-GB" sz="2800" dirty="0" err="1" smtClean="0"/>
              <a:t>Centara</a:t>
            </a:r>
            <a:r>
              <a:rPr lang="en-GB" sz="2800" dirty="0" smtClean="0"/>
              <a:t> </a:t>
            </a:r>
            <a:r>
              <a:rPr lang="en-GB" sz="2800" dirty="0"/>
              <a:t>Grand Hotel, Bangkok (Note - no separate China Interim</a:t>
            </a:r>
            <a:r>
              <a:rPr lang="en-GB" sz="2800" dirty="0" smtClean="0"/>
              <a:t>)</a:t>
            </a:r>
          </a:p>
          <a:p>
            <a:r>
              <a:rPr lang="en-GB" sz="2800" dirty="0" smtClean="0"/>
              <a:t>For </a:t>
            </a:r>
            <a:r>
              <a:rPr lang="en-GB" sz="2800" dirty="0"/>
              <a:t>information and registration links, see</a:t>
            </a:r>
          </a:p>
          <a:p>
            <a:pPr lvl="1"/>
            <a:r>
              <a:rPr lang="en-GB" sz="2400" dirty="0" smtClean="0">
                <a:hlinkClick r:id="rId2"/>
              </a:rPr>
              <a:t>Registration </a:t>
            </a:r>
            <a:r>
              <a:rPr lang="en-GB" sz="2400" dirty="0">
                <a:hlinkClick r:id="rId2"/>
              </a:rPr>
              <a:t>and Hotel Reservations</a:t>
            </a:r>
            <a:endParaRPr lang="en-GB" sz="2400" dirty="0"/>
          </a:p>
          <a:p>
            <a:pPr lvl="1">
              <a:defRPr/>
            </a:pPr>
            <a:endParaRPr lang="en-GB" sz="2400" dirty="0" smtClean="0"/>
          </a:p>
          <a:p>
            <a:pPr>
              <a:defRPr/>
            </a:pPr>
            <a:r>
              <a:rPr lang="en-GB" sz="2800" dirty="0"/>
              <a:t>Next Plenary </a:t>
            </a:r>
            <a:r>
              <a:rPr lang="en-GB" sz="2800" dirty="0" smtClean="0"/>
              <a:t>Meeting – </a:t>
            </a:r>
          </a:p>
          <a:p>
            <a:pPr lvl="1">
              <a:defRPr/>
            </a:pPr>
            <a:r>
              <a:rPr lang="en-GB" sz="2400" dirty="0" smtClean="0"/>
              <a:t>IEEE </a:t>
            </a:r>
            <a:r>
              <a:rPr lang="en-GB" sz="2400" dirty="0"/>
              <a:t>802 Plenary session – </a:t>
            </a:r>
            <a:r>
              <a:rPr lang="en-GB" sz="2400" dirty="0" smtClean="0"/>
              <a:t>9-13 Nov 2015</a:t>
            </a:r>
          </a:p>
          <a:p>
            <a:pPr lvl="1">
              <a:defRPr/>
            </a:pPr>
            <a:r>
              <a:rPr lang="en-GB" sz="2400" dirty="0"/>
              <a:t>Hyatt Regency, Dallas, TX, USA</a:t>
            </a:r>
          </a:p>
          <a:p>
            <a:pPr lvl="1">
              <a:defRPr/>
            </a:pPr>
            <a:endParaRPr lang="en-GB" dirty="0"/>
          </a:p>
        </p:txBody>
      </p:sp>
      <p:sp>
        <p:nvSpPr>
          <p:cNvPr id="12292" name="Date Placeholder 3"/>
          <p:cNvSpPr>
            <a:spLocks noGrp="1"/>
          </p:cNvSpPr>
          <p:nvPr>
            <p:ph type="dt" sz="quarter" idx="10"/>
          </p:nvPr>
        </p:nvSpPr>
        <p:spPr>
          <a:noFill/>
        </p:spPr>
        <p:txBody>
          <a:bodyPr/>
          <a:lstStyle/>
          <a:p>
            <a:r>
              <a:rPr lang="en-US" smtClean="0"/>
              <a:t>July 2015</a:t>
            </a:r>
          </a:p>
        </p:txBody>
      </p:sp>
      <p:sp>
        <p:nvSpPr>
          <p:cNvPr id="12293" name="Footer Placeholder 4"/>
          <p:cNvSpPr>
            <a:spLocks noGrp="1"/>
          </p:cNvSpPr>
          <p:nvPr>
            <p:ph type="ftr" sz="quarter" idx="11"/>
          </p:nvPr>
        </p:nvSpPr>
        <p:spPr>
          <a:noFill/>
        </p:spPr>
        <p:txBody>
          <a:bodyPr/>
          <a:lstStyle/>
          <a:p>
            <a:r>
              <a:rPr lang="en-US" smtClean="0"/>
              <a:t>Jon Rosdahl (CSR)</a:t>
            </a:r>
          </a:p>
        </p:txBody>
      </p:sp>
      <p:sp>
        <p:nvSpPr>
          <p:cNvPr id="12294" name="Slide Number Placeholder 5"/>
          <p:cNvSpPr>
            <a:spLocks noGrp="1"/>
          </p:cNvSpPr>
          <p:nvPr>
            <p:ph type="sldNum" sz="quarter" idx="12"/>
          </p:nvPr>
        </p:nvSpPr>
        <p:spPr>
          <a:noFill/>
        </p:spPr>
        <p:txBody>
          <a:bodyPr/>
          <a:lstStyle/>
          <a:p>
            <a:r>
              <a:rPr lang="en-US"/>
              <a:t>Slide </a:t>
            </a:r>
            <a:fld id="{CFBAA8FB-D249-4152-AEB6-E5ABFA7763BC}"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457200"/>
          </a:xfrm>
        </p:spPr>
        <p:txBody>
          <a:bodyPr/>
          <a:lstStyle/>
          <a:p>
            <a:r>
              <a:rPr lang="en-GB" dirty="0" smtClean="0"/>
              <a:t>M3.7 Meeting Registration</a:t>
            </a:r>
          </a:p>
        </p:txBody>
      </p:sp>
      <p:sp>
        <p:nvSpPr>
          <p:cNvPr id="14340" name="Date Placeholder 3"/>
          <p:cNvSpPr>
            <a:spLocks noGrp="1"/>
          </p:cNvSpPr>
          <p:nvPr>
            <p:ph type="dt" sz="half" idx="10"/>
          </p:nvPr>
        </p:nvSpPr>
        <p:spPr>
          <a:noFill/>
        </p:spPr>
        <p:txBody>
          <a:bodyPr/>
          <a:lstStyle/>
          <a:p>
            <a:r>
              <a:rPr lang="en-US" smtClean="0"/>
              <a:t>July 2015</a:t>
            </a:r>
          </a:p>
        </p:txBody>
      </p:sp>
      <p:sp>
        <p:nvSpPr>
          <p:cNvPr id="14341" name="Footer Placeholder 4"/>
          <p:cNvSpPr>
            <a:spLocks noGrp="1"/>
          </p:cNvSpPr>
          <p:nvPr>
            <p:ph type="ftr" sz="quarter" idx="11"/>
          </p:nvPr>
        </p:nvSpPr>
        <p:spPr>
          <a:noFill/>
        </p:spPr>
        <p:txBody>
          <a:bodyPr/>
          <a:lstStyle/>
          <a:p>
            <a:r>
              <a:rPr lang="en-US" smtClean="0"/>
              <a:t>Jon Rosdahl (CSR)</a:t>
            </a:r>
          </a:p>
        </p:txBody>
      </p:sp>
      <p:sp>
        <p:nvSpPr>
          <p:cNvPr id="14342" name="Slide Number Placeholder 5"/>
          <p:cNvSpPr>
            <a:spLocks noGrp="1"/>
          </p:cNvSpPr>
          <p:nvPr>
            <p:ph type="sldNum" sz="quarter" idx="12"/>
          </p:nvPr>
        </p:nvSpPr>
        <p:spPr>
          <a:noFill/>
        </p:spPr>
        <p:txBody>
          <a:bodyPr/>
          <a:lstStyle/>
          <a:p>
            <a:r>
              <a:rPr lang="en-US"/>
              <a:t>Slide </a:t>
            </a:r>
            <a:fld id="{06F01DFC-54E8-4F8C-A330-894B5A1FB9AA}" type="slidenum">
              <a:rPr lang="en-US"/>
              <a:pPr/>
              <a:t>8</a:t>
            </a:fld>
            <a:endParaRPr lang="en-US"/>
          </a:p>
        </p:txBody>
      </p:sp>
      <p:sp>
        <p:nvSpPr>
          <p:cNvPr id="10" name="Content Placeholder 9"/>
          <p:cNvSpPr>
            <a:spLocks noGrp="1"/>
          </p:cNvSpPr>
          <p:nvPr>
            <p:ph idx="1"/>
          </p:nvPr>
        </p:nvSpPr>
        <p:spPr>
          <a:xfrm>
            <a:off x="685800" y="6019800"/>
            <a:ext cx="7010400" cy="381000"/>
          </a:xfrm>
        </p:spPr>
        <p:txBody>
          <a:bodyPr/>
          <a:lstStyle/>
          <a:p>
            <a:r>
              <a:rPr lang="en-US" sz="1800" dirty="0" smtClean="0"/>
              <a:t>As of 13 July 2015</a:t>
            </a:r>
            <a:endParaRPr lang="en-US" sz="1800" dirty="0"/>
          </a:p>
        </p:txBody>
      </p:sp>
      <p:graphicFrame>
        <p:nvGraphicFramePr>
          <p:cNvPr id="2" name="Table 1"/>
          <p:cNvGraphicFramePr>
            <a:graphicFrameLocks noGrp="1"/>
          </p:cNvGraphicFramePr>
          <p:nvPr>
            <p:extLst>
              <p:ext uri="{D42A27DB-BD31-4B8C-83A1-F6EECF244321}">
                <p14:modId xmlns:p14="http://schemas.microsoft.com/office/powerpoint/2010/main" val="1500772152"/>
              </p:ext>
            </p:extLst>
          </p:nvPr>
        </p:nvGraphicFramePr>
        <p:xfrm>
          <a:off x="1905000" y="1295400"/>
          <a:ext cx="4876800" cy="4648200"/>
        </p:xfrm>
        <a:graphic>
          <a:graphicData uri="http://schemas.openxmlformats.org/drawingml/2006/table">
            <a:tbl>
              <a:tblPr/>
              <a:tblGrid>
                <a:gridCol w="2438400"/>
                <a:gridCol w="2438400"/>
              </a:tblGrid>
              <a:tr h="457200">
                <a:tc gridSpan="2">
                  <a:txBody>
                    <a:bodyPr/>
                    <a:lstStyle/>
                    <a:p>
                      <a:pPr algn="ctr" fontAlgn="t"/>
                      <a:r>
                        <a:rPr lang="en-US" sz="2000" dirty="0">
                          <a:effectLst/>
                        </a:rPr>
                        <a:t>I</a:t>
                      </a:r>
                      <a:r>
                        <a:rPr lang="en-US" sz="2000" dirty="0">
                          <a:solidFill>
                            <a:schemeClr val="bg1"/>
                          </a:solidFill>
                          <a:effectLst/>
                        </a:rPr>
                        <a:t>EEE 802 Plenary Session - July 12-17, 2015</a:t>
                      </a:r>
                      <a:br>
                        <a:rPr lang="en-US" sz="2000" dirty="0">
                          <a:solidFill>
                            <a:schemeClr val="bg1"/>
                          </a:solidFill>
                          <a:effectLst/>
                        </a:rPr>
                      </a:br>
                      <a:r>
                        <a:rPr lang="en-US" sz="2000" dirty="0">
                          <a:solidFill>
                            <a:schemeClr val="bg1"/>
                          </a:solidFill>
                          <a:effectLst/>
                        </a:rPr>
                        <a:t>Registration Report by Working Group</a:t>
                      </a:r>
                    </a:p>
                  </a:txBody>
                  <a:tcPr marL="0" marR="0" marT="0" marB="0">
                    <a:lnL>
                      <a:noFill/>
                    </a:lnL>
                    <a:lnR>
                      <a:noFill/>
                    </a:lnR>
                    <a:lnT>
                      <a:noFill/>
                    </a:lnT>
                    <a:lnB>
                      <a:noFill/>
                    </a:lnB>
                    <a:solidFill>
                      <a:srgbClr val="003366"/>
                    </a:solidFill>
                  </a:tcPr>
                </a:tc>
                <a:tc hMerge="1">
                  <a:txBody>
                    <a:bodyPr/>
                    <a:lstStyle/>
                    <a:p>
                      <a:endParaRPr lang="en-US"/>
                    </a:p>
                  </a:txBody>
                  <a:tcPr/>
                </a:tc>
              </a:tr>
              <a:tr h="381000">
                <a:tc>
                  <a:txBody>
                    <a:bodyPr/>
                    <a:lstStyle/>
                    <a:p>
                      <a:pPr algn="ctr" fontAlgn="t"/>
                      <a:r>
                        <a:rPr lang="en-US" sz="2000" dirty="0">
                          <a:effectLst/>
                        </a:rPr>
                        <a:t>Working Group</a:t>
                      </a:r>
                    </a:p>
                  </a:txBody>
                  <a:tcPr marL="0" marR="0" marT="0" marB="0">
                    <a:lnL>
                      <a:noFill/>
                    </a:lnL>
                    <a:lnR>
                      <a:noFill/>
                    </a:lnR>
                    <a:lnT>
                      <a:noFill/>
                    </a:lnT>
                    <a:lnB>
                      <a:noFill/>
                    </a:lnB>
                  </a:tcPr>
                </a:tc>
                <a:tc>
                  <a:txBody>
                    <a:bodyPr/>
                    <a:lstStyle/>
                    <a:p>
                      <a:pPr algn="ctr" fontAlgn="t"/>
                      <a:r>
                        <a:rPr lang="en-US" sz="2000">
                          <a:effectLst/>
                        </a:rPr>
                        <a:t>Number</a:t>
                      </a:r>
                    </a:p>
                  </a:txBody>
                  <a:tcPr marL="0" marR="0" marT="0" marB="0">
                    <a:lnL>
                      <a:noFill/>
                    </a:lnL>
                    <a:lnR>
                      <a:noFill/>
                    </a:lnR>
                    <a:lnT>
                      <a:noFill/>
                    </a:lnT>
                    <a:lnB>
                      <a:noFill/>
                    </a:lnB>
                  </a:tcPr>
                </a:tc>
              </a:tr>
              <a:tr h="304800">
                <a:tc>
                  <a:txBody>
                    <a:bodyPr/>
                    <a:lstStyle/>
                    <a:p>
                      <a:pPr algn="ctr" fontAlgn="t"/>
                      <a:r>
                        <a:rPr lang="en-US" sz="2000">
                          <a:effectLst/>
                        </a:rPr>
                        <a:t>802.11 </a:t>
                      </a:r>
                    </a:p>
                  </a:txBody>
                  <a:tcPr marL="0" marR="0" marT="0" marB="0">
                    <a:lnL>
                      <a:noFill/>
                    </a:lnL>
                    <a:lnR>
                      <a:noFill/>
                    </a:lnR>
                    <a:lnT>
                      <a:noFill/>
                    </a:lnT>
                    <a:lnB>
                      <a:noFill/>
                    </a:lnB>
                  </a:tcPr>
                </a:tc>
                <a:tc>
                  <a:txBody>
                    <a:bodyPr/>
                    <a:lstStyle/>
                    <a:p>
                      <a:pPr algn="ctr" fontAlgn="t"/>
                      <a:r>
                        <a:rPr lang="en-US" sz="2000">
                          <a:effectLst/>
                        </a:rPr>
                        <a:t>336 </a:t>
                      </a:r>
                    </a:p>
                  </a:txBody>
                  <a:tcPr marL="0" marR="0" marT="0" marB="0">
                    <a:lnL>
                      <a:noFill/>
                    </a:lnL>
                    <a:lnR>
                      <a:noFill/>
                    </a:lnR>
                    <a:lnT>
                      <a:noFill/>
                    </a:lnT>
                    <a:lnB>
                      <a:noFill/>
                    </a:lnB>
                  </a:tcPr>
                </a:tc>
              </a:tr>
              <a:tr h="304800">
                <a:tc>
                  <a:txBody>
                    <a:bodyPr/>
                    <a:lstStyle/>
                    <a:p>
                      <a:pPr algn="ctr" fontAlgn="t"/>
                      <a:r>
                        <a:rPr lang="en-US" sz="2000">
                          <a:effectLst/>
                        </a:rPr>
                        <a:t>802.3 </a:t>
                      </a:r>
                    </a:p>
                  </a:txBody>
                  <a:tcPr marL="0" marR="0" marT="0" marB="0">
                    <a:lnL>
                      <a:noFill/>
                    </a:lnL>
                    <a:lnR>
                      <a:noFill/>
                    </a:lnR>
                    <a:lnT>
                      <a:noFill/>
                    </a:lnT>
                    <a:lnB>
                      <a:noFill/>
                    </a:lnB>
                  </a:tcPr>
                </a:tc>
                <a:tc>
                  <a:txBody>
                    <a:bodyPr/>
                    <a:lstStyle/>
                    <a:p>
                      <a:pPr algn="ctr" fontAlgn="t"/>
                      <a:r>
                        <a:rPr lang="en-US" sz="2000">
                          <a:effectLst/>
                        </a:rPr>
                        <a:t>250 </a:t>
                      </a:r>
                    </a:p>
                  </a:txBody>
                  <a:tcPr marL="0" marR="0" marT="0" marB="0">
                    <a:lnL>
                      <a:noFill/>
                    </a:lnL>
                    <a:lnR>
                      <a:noFill/>
                    </a:lnR>
                    <a:lnT>
                      <a:noFill/>
                    </a:lnT>
                    <a:lnB>
                      <a:noFill/>
                    </a:lnB>
                  </a:tcPr>
                </a:tc>
              </a:tr>
              <a:tr h="304800">
                <a:tc>
                  <a:txBody>
                    <a:bodyPr/>
                    <a:lstStyle/>
                    <a:p>
                      <a:pPr algn="ctr" fontAlgn="t"/>
                      <a:r>
                        <a:rPr lang="en-US" sz="2000" dirty="0">
                          <a:effectLst/>
                        </a:rPr>
                        <a:t>802.15 </a:t>
                      </a:r>
                    </a:p>
                  </a:txBody>
                  <a:tcPr marL="0" marR="0" marT="0" marB="0">
                    <a:lnL>
                      <a:noFill/>
                    </a:lnL>
                    <a:lnR>
                      <a:noFill/>
                    </a:lnR>
                    <a:lnT>
                      <a:noFill/>
                    </a:lnT>
                    <a:lnB>
                      <a:noFill/>
                    </a:lnB>
                  </a:tcPr>
                </a:tc>
                <a:tc>
                  <a:txBody>
                    <a:bodyPr/>
                    <a:lstStyle/>
                    <a:p>
                      <a:pPr algn="ctr" fontAlgn="t"/>
                      <a:r>
                        <a:rPr lang="en-US" sz="2000">
                          <a:effectLst/>
                        </a:rPr>
                        <a:t>85 </a:t>
                      </a:r>
                    </a:p>
                  </a:txBody>
                  <a:tcPr marL="0" marR="0" marT="0" marB="0">
                    <a:lnL>
                      <a:noFill/>
                    </a:lnL>
                    <a:lnR>
                      <a:noFill/>
                    </a:lnR>
                    <a:lnT>
                      <a:noFill/>
                    </a:lnT>
                    <a:lnB>
                      <a:noFill/>
                    </a:lnB>
                  </a:tcPr>
                </a:tc>
              </a:tr>
              <a:tr h="304800">
                <a:tc>
                  <a:txBody>
                    <a:bodyPr/>
                    <a:lstStyle/>
                    <a:p>
                      <a:pPr algn="ctr" fontAlgn="t"/>
                      <a:r>
                        <a:rPr lang="en-US" sz="2000">
                          <a:effectLst/>
                        </a:rPr>
                        <a:t>none </a:t>
                      </a:r>
                    </a:p>
                  </a:txBody>
                  <a:tcPr marL="0" marR="0" marT="0" marB="0">
                    <a:lnL>
                      <a:noFill/>
                    </a:lnL>
                    <a:lnR>
                      <a:noFill/>
                    </a:lnR>
                    <a:lnT>
                      <a:noFill/>
                    </a:lnT>
                    <a:lnB>
                      <a:noFill/>
                    </a:lnB>
                  </a:tcPr>
                </a:tc>
                <a:tc>
                  <a:txBody>
                    <a:bodyPr/>
                    <a:lstStyle/>
                    <a:p>
                      <a:pPr algn="ctr" fontAlgn="t"/>
                      <a:r>
                        <a:rPr lang="en-US" sz="2000">
                          <a:effectLst/>
                        </a:rPr>
                        <a:t>19 </a:t>
                      </a:r>
                    </a:p>
                  </a:txBody>
                  <a:tcPr marL="0" marR="0" marT="0" marB="0">
                    <a:lnL>
                      <a:noFill/>
                    </a:lnL>
                    <a:lnR>
                      <a:noFill/>
                    </a:lnR>
                    <a:lnT>
                      <a:noFill/>
                    </a:lnT>
                    <a:lnB>
                      <a:noFill/>
                    </a:lnB>
                  </a:tcPr>
                </a:tc>
              </a:tr>
              <a:tr h="304800">
                <a:tc>
                  <a:txBody>
                    <a:bodyPr/>
                    <a:lstStyle/>
                    <a:p>
                      <a:pPr algn="ctr" fontAlgn="t"/>
                      <a:r>
                        <a:rPr lang="en-US" sz="2000">
                          <a:effectLst/>
                        </a:rPr>
                        <a:t>802.xx </a:t>
                      </a:r>
                    </a:p>
                  </a:txBody>
                  <a:tcPr marL="0" marR="0" marT="0" marB="0">
                    <a:lnL>
                      <a:noFill/>
                    </a:lnL>
                    <a:lnR>
                      <a:noFill/>
                    </a:lnR>
                    <a:lnT>
                      <a:noFill/>
                    </a:lnT>
                    <a:lnB>
                      <a:noFill/>
                    </a:lnB>
                  </a:tcPr>
                </a:tc>
                <a:tc>
                  <a:txBody>
                    <a:bodyPr/>
                    <a:lstStyle/>
                    <a:p>
                      <a:pPr algn="ctr" fontAlgn="t"/>
                      <a:r>
                        <a:rPr lang="en-US" sz="2000">
                          <a:effectLst/>
                        </a:rPr>
                        <a:t>6 </a:t>
                      </a:r>
                    </a:p>
                  </a:txBody>
                  <a:tcPr marL="0" marR="0" marT="0" marB="0">
                    <a:lnL>
                      <a:noFill/>
                    </a:lnL>
                    <a:lnR>
                      <a:noFill/>
                    </a:lnR>
                    <a:lnT>
                      <a:noFill/>
                    </a:lnT>
                    <a:lnB>
                      <a:noFill/>
                    </a:lnB>
                  </a:tcPr>
                </a:tc>
              </a:tr>
              <a:tr h="131926">
                <a:tc>
                  <a:txBody>
                    <a:bodyPr/>
                    <a:lstStyle/>
                    <a:p>
                      <a:pPr algn="ctr" fontAlgn="t"/>
                      <a:r>
                        <a:rPr lang="en-US" sz="2000">
                          <a:effectLst/>
                        </a:rPr>
                        <a:t>802.18 </a:t>
                      </a:r>
                    </a:p>
                  </a:txBody>
                  <a:tcPr marL="0" marR="0" marT="0" marB="0">
                    <a:lnL>
                      <a:noFill/>
                    </a:lnL>
                    <a:lnR>
                      <a:noFill/>
                    </a:lnR>
                    <a:lnT>
                      <a:noFill/>
                    </a:lnT>
                    <a:lnB>
                      <a:noFill/>
                    </a:lnB>
                  </a:tcPr>
                </a:tc>
                <a:tc>
                  <a:txBody>
                    <a:bodyPr/>
                    <a:lstStyle/>
                    <a:p>
                      <a:pPr algn="ctr" fontAlgn="t"/>
                      <a:r>
                        <a:rPr lang="en-US" sz="2000">
                          <a:effectLst/>
                        </a:rPr>
                        <a:t>3 </a:t>
                      </a:r>
                    </a:p>
                  </a:txBody>
                  <a:tcPr marL="0" marR="0" marT="0" marB="0">
                    <a:lnL>
                      <a:noFill/>
                    </a:lnL>
                    <a:lnR>
                      <a:noFill/>
                    </a:lnR>
                    <a:lnT>
                      <a:noFill/>
                    </a:lnT>
                    <a:lnB>
                      <a:noFill/>
                    </a:lnB>
                  </a:tcPr>
                </a:tc>
              </a:tr>
              <a:tr h="35750">
                <a:tc>
                  <a:txBody>
                    <a:bodyPr/>
                    <a:lstStyle/>
                    <a:p>
                      <a:pPr algn="ctr" fontAlgn="t"/>
                      <a:r>
                        <a:rPr lang="en-US" sz="2000">
                          <a:effectLst/>
                        </a:rPr>
                        <a:t>802.16 </a:t>
                      </a:r>
                    </a:p>
                  </a:txBody>
                  <a:tcPr marL="0" marR="0" marT="0" marB="0">
                    <a:lnL>
                      <a:noFill/>
                    </a:lnL>
                    <a:lnR>
                      <a:noFill/>
                    </a:lnR>
                    <a:lnT>
                      <a:noFill/>
                    </a:lnT>
                    <a:lnB>
                      <a:noFill/>
                    </a:lnB>
                  </a:tcPr>
                </a:tc>
                <a:tc>
                  <a:txBody>
                    <a:bodyPr/>
                    <a:lstStyle/>
                    <a:p>
                      <a:pPr algn="ctr" fontAlgn="t"/>
                      <a:r>
                        <a:rPr lang="en-US" sz="2000">
                          <a:effectLst/>
                        </a:rPr>
                        <a:t>2 </a:t>
                      </a:r>
                    </a:p>
                  </a:txBody>
                  <a:tcPr marL="0" marR="0" marT="0" marB="0">
                    <a:lnL>
                      <a:noFill/>
                    </a:lnL>
                    <a:lnR>
                      <a:noFill/>
                    </a:lnR>
                    <a:lnT>
                      <a:noFill/>
                    </a:lnT>
                    <a:lnB>
                      <a:noFill/>
                    </a:lnB>
                  </a:tcPr>
                </a:tc>
              </a:tr>
              <a:tr h="35750">
                <a:tc>
                  <a:txBody>
                    <a:bodyPr/>
                    <a:lstStyle/>
                    <a:p>
                      <a:pPr algn="ctr" fontAlgn="t"/>
                      <a:r>
                        <a:rPr lang="en-US" sz="2000">
                          <a:effectLst/>
                        </a:rPr>
                        <a:t>802.1 </a:t>
                      </a:r>
                    </a:p>
                  </a:txBody>
                  <a:tcPr marL="0" marR="0" marT="0" marB="0">
                    <a:lnL>
                      <a:noFill/>
                    </a:lnL>
                    <a:lnR>
                      <a:noFill/>
                    </a:lnR>
                    <a:lnT>
                      <a:noFill/>
                    </a:lnT>
                    <a:lnB>
                      <a:noFill/>
                    </a:lnB>
                  </a:tcPr>
                </a:tc>
                <a:tc>
                  <a:txBody>
                    <a:bodyPr/>
                    <a:lstStyle/>
                    <a:p>
                      <a:pPr algn="ctr" fontAlgn="t"/>
                      <a:r>
                        <a:rPr lang="en-US" sz="2000">
                          <a:effectLst/>
                        </a:rPr>
                        <a:t>41 </a:t>
                      </a:r>
                    </a:p>
                  </a:txBody>
                  <a:tcPr marL="0" marR="0" marT="0" marB="0">
                    <a:lnL>
                      <a:noFill/>
                    </a:lnL>
                    <a:lnR>
                      <a:noFill/>
                    </a:lnR>
                    <a:lnT>
                      <a:noFill/>
                    </a:lnT>
                    <a:lnB>
                      <a:noFill/>
                    </a:lnB>
                  </a:tcPr>
                </a:tc>
              </a:tr>
              <a:tr h="35750">
                <a:tc>
                  <a:txBody>
                    <a:bodyPr/>
                    <a:lstStyle/>
                    <a:p>
                      <a:pPr algn="ctr" fontAlgn="t"/>
                      <a:r>
                        <a:rPr lang="en-US" sz="2000">
                          <a:effectLst/>
                        </a:rPr>
                        <a:t>802.21 </a:t>
                      </a:r>
                    </a:p>
                  </a:txBody>
                  <a:tcPr marL="0" marR="0" marT="0" marB="0">
                    <a:lnL>
                      <a:noFill/>
                    </a:lnL>
                    <a:lnR>
                      <a:noFill/>
                    </a:lnR>
                    <a:lnT>
                      <a:noFill/>
                    </a:lnT>
                    <a:lnB>
                      <a:noFill/>
                    </a:lnB>
                  </a:tcPr>
                </a:tc>
                <a:tc>
                  <a:txBody>
                    <a:bodyPr/>
                    <a:lstStyle/>
                    <a:p>
                      <a:pPr algn="ctr" fontAlgn="t"/>
                      <a:r>
                        <a:rPr lang="en-US" sz="2000">
                          <a:effectLst/>
                        </a:rPr>
                        <a:t>9 </a:t>
                      </a:r>
                    </a:p>
                  </a:txBody>
                  <a:tcPr marL="0" marR="0" marT="0" marB="0">
                    <a:lnL>
                      <a:noFill/>
                    </a:lnL>
                    <a:lnR>
                      <a:noFill/>
                    </a:lnR>
                    <a:lnT>
                      <a:noFill/>
                    </a:lnT>
                    <a:lnB>
                      <a:noFill/>
                    </a:lnB>
                  </a:tcPr>
                </a:tc>
              </a:tr>
              <a:tr h="35750">
                <a:tc>
                  <a:txBody>
                    <a:bodyPr/>
                    <a:lstStyle/>
                    <a:p>
                      <a:pPr algn="ctr" fontAlgn="t"/>
                      <a:r>
                        <a:rPr lang="en-US" sz="2000">
                          <a:effectLst/>
                        </a:rPr>
                        <a:t>802.19 </a:t>
                      </a:r>
                    </a:p>
                  </a:txBody>
                  <a:tcPr marL="0" marR="0" marT="0" marB="0">
                    <a:lnL>
                      <a:noFill/>
                    </a:lnL>
                    <a:lnR>
                      <a:noFill/>
                    </a:lnR>
                    <a:lnT>
                      <a:noFill/>
                    </a:lnT>
                    <a:lnB>
                      <a:noFill/>
                    </a:lnB>
                  </a:tcPr>
                </a:tc>
                <a:tc>
                  <a:txBody>
                    <a:bodyPr/>
                    <a:lstStyle/>
                    <a:p>
                      <a:pPr algn="ctr" fontAlgn="t"/>
                      <a:r>
                        <a:rPr lang="en-US" sz="2000">
                          <a:effectLst/>
                        </a:rPr>
                        <a:t>8 </a:t>
                      </a:r>
                    </a:p>
                  </a:txBody>
                  <a:tcPr marL="0" marR="0" marT="0" marB="0">
                    <a:lnL>
                      <a:noFill/>
                    </a:lnL>
                    <a:lnR>
                      <a:noFill/>
                    </a:lnR>
                    <a:lnT>
                      <a:noFill/>
                    </a:lnT>
                    <a:lnB>
                      <a:noFill/>
                    </a:lnB>
                  </a:tcPr>
                </a:tc>
              </a:tr>
              <a:tr h="35750">
                <a:tc>
                  <a:txBody>
                    <a:bodyPr/>
                    <a:lstStyle/>
                    <a:p>
                      <a:pPr algn="ctr" fontAlgn="t"/>
                      <a:r>
                        <a:rPr lang="en-US" sz="2000">
                          <a:effectLst/>
                        </a:rPr>
                        <a:t>802.24 </a:t>
                      </a:r>
                    </a:p>
                  </a:txBody>
                  <a:tcPr marL="0" marR="0" marT="0" marB="0">
                    <a:lnL>
                      <a:noFill/>
                    </a:lnL>
                    <a:lnR>
                      <a:noFill/>
                    </a:lnR>
                    <a:lnT>
                      <a:noFill/>
                    </a:lnT>
                    <a:lnB>
                      <a:noFill/>
                    </a:lnB>
                  </a:tcPr>
                </a:tc>
                <a:tc>
                  <a:txBody>
                    <a:bodyPr/>
                    <a:lstStyle/>
                    <a:p>
                      <a:pPr algn="ctr" fontAlgn="t"/>
                      <a:r>
                        <a:rPr lang="en-US" sz="2000">
                          <a:effectLst/>
                        </a:rPr>
                        <a:t>1 </a:t>
                      </a:r>
                    </a:p>
                  </a:txBody>
                  <a:tcPr marL="0" marR="0" marT="0" marB="0">
                    <a:lnL>
                      <a:noFill/>
                    </a:lnL>
                    <a:lnR>
                      <a:noFill/>
                    </a:lnR>
                    <a:lnT>
                      <a:noFill/>
                    </a:lnT>
                    <a:lnB>
                      <a:noFill/>
                    </a:lnB>
                  </a:tcPr>
                </a:tc>
              </a:tr>
              <a:tr h="35750">
                <a:tc>
                  <a:txBody>
                    <a:bodyPr/>
                    <a:lstStyle/>
                    <a:p>
                      <a:pPr algn="ctr" fontAlgn="t"/>
                      <a:r>
                        <a:rPr lang="en-US" sz="2000">
                          <a:effectLst/>
                        </a:rPr>
                        <a:t>802.22 </a:t>
                      </a:r>
                    </a:p>
                  </a:txBody>
                  <a:tcPr marL="0" marR="0" marT="0" marB="0">
                    <a:lnL>
                      <a:noFill/>
                    </a:lnL>
                    <a:lnR>
                      <a:noFill/>
                    </a:lnR>
                    <a:lnT>
                      <a:noFill/>
                    </a:lnT>
                    <a:lnB>
                      <a:noFill/>
                    </a:lnB>
                  </a:tcPr>
                </a:tc>
                <a:tc>
                  <a:txBody>
                    <a:bodyPr/>
                    <a:lstStyle/>
                    <a:p>
                      <a:pPr algn="ctr" fontAlgn="t"/>
                      <a:r>
                        <a:rPr lang="en-US" sz="2000" dirty="0">
                          <a:effectLst/>
                        </a:rPr>
                        <a:t>4 </a:t>
                      </a:r>
                    </a:p>
                  </a:txBody>
                  <a:tcPr marL="0" marR="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smtClean="0"/>
              <a:t>July 2015</a:t>
            </a:r>
          </a:p>
        </p:txBody>
      </p:sp>
      <p:sp>
        <p:nvSpPr>
          <p:cNvPr id="15363" name="Footer Placeholder 4"/>
          <p:cNvSpPr>
            <a:spLocks noGrp="1"/>
          </p:cNvSpPr>
          <p:nvPr>
            <p:ph type="ftr" sz="quarter" idx="11"/>
          </p:nvPr>
        </p:nvSpPr>
        <p:spPr>
          <a:noFill/>
        </p:spPr>
        <p:txBody>
          <a:bodyPr/>
          <a:lstStyle/>
          <a:p>
            <a:r>
              <a:rPr lang="en-US" smtClean="0"/>
              <a:t>Jon Rosdahl (CSR)</a:t>
            </a:r>
          </a:p>
        </p:txBody>
      </p:sp>
      <p:sp>
        <p:nvSpPr>
          <p:cNvPr id="15364" name="Slide Number Placeholder 5"/>
          <p:cNvSpPr>
            <a:spLocks noGrp="1"/>
          </p:cNvSpPr>
          <p:nvPr>
            <p:ph type="sldNum" sz="quarter" idx="12"/>
          </p:nvPr>
        </p:nvSpPr>
        <p:spPr>
          <a:noFill/>
        </p:spPr>
        <p:txBody>
          <a:bodyPr/>
          <a:lstStyle/>
          <a:p>
            <a:r>
              <a:rPr lang="en-US"/>
              <a:t>Slide </a:t>
            </a:r>
            <a:fld id="{B2DB6261-9B22-4953-833F-38AD9030EEEE}" type="slidenum">
              <a:rPr lang="en-US"/>
              <a:pPr/>
              <a:t>9</a:t>
            </a:fld>
            <a:endParaRPr lang="en-US"/>
          </a:p>
        </p:txBody>
      </p:sp>
      <p:sp>
        <p:nvSpPr>
          <p:cNvPr id="15365" name="Rectangle 2"/>
          <p:cNvSpPr>
            <a:spLocks noGrp="1" noChangeArrowheads="1"/>
          </p:cNvSpPr>
          <p:nvPr>
            <p:ph type="title"/>
          </p:nvPr>
        </p:nvSpPr>
        <p:spPr>
          <a:xfrm>
            <a:off x="685800" y="685800"/>
            <a:ext cx="7772400" cy="457200"/>
          </a:xfrm>
        </p:spPr>
        <p:txBody>
          <a:bodyPr/>
          <a:lstStyle/>
          <a:p>
            <a:r>
              <a:rPr lang="en-GB" dirty="0" smtClean="0"/>
              <a:t>M3.7 Recording Attendance</a:t>
            </a:r>
          </a:p>
        </p:txBody>
      </p:sp>
      <p:sp>
        <p:nvSpPr>
          <p:cNvPr id="15366" name="Rectangle 3"/>
          <p:cNvSpPr>
            <a:spLocks noGrp="1" noChangeArrowheads="1"/>
          </p:cNvSpPr>
          <p:nvPr>
            <p:ph type="body" idx="1"/>
          </p:nvPr>
        </p:nvSpPr>
        <p:spPr>
          <a:xfrm>
            <a:off x="228600" y="1295400"/>
            <a:ext cx="8686800" cy="51054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1</a:t>
            </a:r>
            <a:r>
              <a:rPr lang="en-GB" sz="1800" baseline="30000" dirty="0" smtClean="0"/>
              <a:t>st</a:t>
            </a:r>
            <a:r>
              <a:rPr lang="en-GB" sz="1800" dirty="0" smtClean="0"/>
              <a:t> vice chair declaring your participation and affiliation.   </a:t>
            </a:r>
          </a:p>
          <a:p>
            <a:pPr lvl="2">
              <a:lnSpc>
                <a:spcPct val="90000"/>
              </a:lnSpc>
            </a:pPr>
            <a:r>
              <a:rPr lang="en-GB" sz="1600" dirty="0" smtClean="0"/>
              <a:t>However,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2">
              <a:lnSpc>
                <a:spcPct val="90000"/>
              </a:lnSpc>
            </a:pPr>
            <a:endParaRPr lang="en-GB" dirty="0" smtClean="0"/>
          </a:p>
          <a:p>
            <a:pPr lvl="1">
              <a:lnSpc>
                <a:spcPct val="90000"/>
              </a:lnSpc>
            </a:pPr>
            <a:r>
              <a:rPr lang="en-GB" b="1" dirty="0" smtClean="0"/>
              <a:t>Record attendance using this URL</a:t>
            </a:r>
            <a:r>
              <a:rPr lang="en-GB" dirty="0" smtClean="0"/>
              <a:t>:    </a:t>
            </a:r>
            <a:r>
              <a:rPr lang="en-GB" dirty="0" smtClean="0">
                <a:solidFill>
                  <a:srgbClr val="FF0000"/>
                </a:solidFill>
                <a:hlinkClick r:id="rId3"/>
              </a:rPr>
              <a:t>https://imat.ieee.org/attendance</a:t>
            </a:r>
            <a:endParaRPr lang="en-GB"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17879</TotalTime>
  <Words>942</Words>
  <Application>Microsoft Office PowerPoint</Application>
  <PresentationFormat>On-screen Show (4:3)</PresentationFormat>
  <Paragraphs>208</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1st Vice Chair Report July 2015</vt:lpstr>
      <vt:lpstr>Abstract</vt:lpstr>
      <vt:lpstr>Monday–  802.11 Opening Plenary</vt:lpstr>
      <vt:lpstr>M3.3 II Other WG meeting plans </vt:lpstr>
      <vt:lpstr>Online Calendar</vt:lpstr>
      <vt:lpstr>M3.4 Meeting Room Locations</vt:lpstr>
      <vt:lpstr>M3.5 Next 2 WG Meetings</vt:lpstr>
      <vt:lpstr>M3.7 Meeting Registration</vt:lpstr>
      <vt:lpstr>M3.7 Recording Attendance</vt:lpstr>
      <vt:lpstr>M3.9 Local File Document Server information</vt:lpstr>
      <vt:lpstr>M3.9 Synchronizing while at the meeting</vt:lpstr>
      <vt:lpstr>M3.10 FOOD &amp; BEVERAGE</vt:lpstr>
      <vt:lpstr>M3.10 Social</vt:lpstr>
      <vt:lpstr>Social Plan B – Bad weather</vt:lpstr>
      <vt:lpstr>Wednesday –  802.11 Mid-Week Plenary</vt:lpstr>
      <vt:lpstr>Friday –  802.11 Closing Plenary</vt:lpstr>
      <vt:lpstr>802.11 Venue Strawpolls</vt:lpstr>
      <vt:lpstr>Local Venue Information AdHoc</vt:lpstr>
    </vt:vector>
  </TitlesOfParts>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11-15/0741r1</dc:subject>
  <dc:creator>Jon Rosdahl</dc:creator>
  <cp:keywords>July 2015</cp:keywords>
  <dc:description>Jon Rosdahl (CSR Technologies Inc)</dc:description>
  <cp:lastModifiedBy>Jon Rosdahl</cp:lastModifiedBy>
  <cp:revision>76</cp:revision>
  <cp:lastPrinted>1998-02-10T13:28:06Z</cp:lastPrinted>
  <dcterms:created xsi:type="dcterms:W3CDTF">2012-03-12T21:29:33Z</dcterms:created>
  <dcterms:modified xsi:type="dcterms:W3CDTF">2015-07-17T22:51:15Z</dcterms:modified>
  <cp:category>Report</cp:category>
</cp:coreProperties>
</file>