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257" r:id="rId3"/>
    <p:sldId id="275" r:id="rId4"/>
    <p:sldId id="296" r:id="rId5"/>
    <p:sldId id="298" r:id="rId6"/>
    <p:sldId id="293" r:id="rId7"/>
    <p:sldId id="295" r:id="rId8"/>
    <p:sldId id="269" r:id="rId9"/>
    <p:sldId id="277" r:id="rId10"/>
    <p:sldId id="291" r:id="rId11"/>
  </p:sldIdLst>
  <p:sldSz cx="9144000" cy="6858000" type="screen4x3"/>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454" autoAdjust="0"/>
    <p:restoredTop sz="85223" autoAdjust="0"/>
  </p:normalViewPr>
  <p:slideViewPr>
    <p:cSldViewPr>
      <p:cViewPr varScale="1">
        <p:scale>
          <a:sx n="56" d="100"/>
          <a:sy n="56" d="100"/>
        </p:scale>
        <p:origin x="-258" y="-90"/>
      </p:cViewPr>
      <p:guideLst>
        <p:guide orient="horz" pos="2160"/>
        <p:guide pos="2880"/>
      </p:guideLst>
    </p:cSldViewPr>
  </p:slideViewPr>
  <p:outlineViewPr>
    <p:cViewPr varScale="1">
      <p:scale>
        <a:sx n="170" d="200"/>
        <a:sy n="170" d="200"/>
      </p:scale>
      <p:origin x="252" y="10020"/>
    </p:cViewPr>
  </p:outlineViewPr>
  <p:notesTextViewPr>
    <p:cViewPr>
      <p:scale>
        <a:sx n="75" d="100"/>
        <a:sy n="75" d="100"/>
      </p:scale>
      <p:origin x="0" y="0"/>
    </p:cViewPr>
  </p:notesTextViewPr>
  <p:sorterViewPr>
    <p:cViewPr>
      <p:scale>
        <a:sx n="100" d="100"/>
        <a:sy n="100" d="100"/>
      </p:scale>
      <p:origin x="0" y="0"/>
    </p:cViewPr>
  </p:sorterViewPr>
  <p:notesViewPr>
    <p:cSldViewPr>
      <p:cViewPr varScale="1">
        <p:scale>
          <a:sx n="57" d="100"/>
          <a:sy n="57" d="100"/>
        </p:scale>
        <p:origin x="-1146"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doc.: IEEE 802.11-15/0740r1</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July 2015</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Jon Rosdahl, CSR</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fld id="{52A79202-D6FC-4004-9EAC-173BEA3031E0}" type="slidenum">
              <a:rPr lang="en-US"/>
              <a:pPr>
                <a:defRPr/>
              </a:pPr>
              <a:t>‹#›</a:t>
            </a:fld>
            <a:endParaRPr lang="en-US"/>
          </a:p>
        </p:txBody>
      </p:sp>
    </p:spTree>
    <p:extLst>
      <p:ext uri="{BB962C8B-B14F-4D97-AF65-F5344CB8AC3E}">
        <p14:creationId xmlns:p14="http://schemas.microsoft.com/office/powerpoint/2010/main" val="31541728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0" name="Rectangle 2"/>
          <p:cNvSpPr>
            <a:spLocks noGrp="1" noChangeArrowheads="1"/>
          </p:cNvSpPr>
          <p:nvPr>
            <p:ph type="hdr"/>
          </p:nvPr>
        </p:nvSpPr>
        <p:spPr bwMode="auto">
          <a:xfrm>
            <a:off x="3924300" y="96838"/>
            <a:ext cx="2355850" cy="2000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doc.: IEEE 802.11-15/0740r1</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July 2015</a:t>
            </a:r>
            <a:endParaRPr lang="en-US" dirty="0"/>
          </a:p>
        </p:txBody>
      </p:sp>
      <p:sp>
        <p:nvSpPr>
          <p:cNvPr id="9221"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itchFamily="16" charset="0"/>
                <a:ea typeface="MS Gothic" charset="-128"/>
                <a:cs typeface="Arial Unicode MS" charset="0"/>
              </a:defRPr>
            </a:lvl1pPr>
          </a:lstStyle>
          <a:p>
            <a:pPr>
              <a:defRPr/>
            </a:pPr>
            <a:r>
              <a:rPr lang="en-US"/>
              <a:t>Jon Rosdahl, CSR</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7A478400-C302-40FF-A836-EC3AD3B263C9}"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solidFill>
                  <a:srgbClr val="000000"/>
                </a:solidFill>
                <a:latin typeface="Times New Roman" pitchFamily="16" charset="0"/>
                <a:ea typeface="MS Gothic" charset="-128"/>
                <a:cs typeface="+mn-cs"/>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Tree>
    <p:extLst>
      <p:ext uri="{BB962C8B-B14F-4D97-AF65-F5344CB8AC3E}">
        <p14:creationId xmlns:p14="http://schemas.microsoft.com/office/powerpoint/2010/main" val="2203629662"/>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802.11-15/0740r1</a:t>
            </a:r>
            <a:endParaRPr lang="en-US" smtClean="0">
              <a:latin typeface="Times New Roman" pitchFamily="18" charset="0"/>
              <a:ea typeface="Arial Unicode MS" pitchFamily="34" charset="-128"/>
              <a:cs typeface="Arial Unicode MS" pitchFamily="34" charset="-128"/>
            </a:endParaRPr>
          </a:p>
        </p:txBody>
      </p:sp>
      <p:sp>
        <p:nvSpPr>
          <p:cNvPr id="10243" name="Rectangle 3"/>
          <p:cNvSpPr>
            <a:spLocks noGrp="1" noChangeArrowheads="1"/>
          </p:cNvSpPr>
          <p:nvPr>
            <p:ph type="dt"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July 2015</a:t>
            </a:r>
            <a:endParaRPr lang="en-US" dirty="0" smtClean="0">
              <a:latin typeface="Times New Roman" pitchFamily="18" charset="0"/>
              <a:ea typeface="Arial Unicode MS" pitchFamily="34" charset="-128"/>
              <a:cs typeface="Arial Unicode MS" pitchFamily="34" charset="-128"/>
            </a:endParaRPr>
          </a:p>
        </p:txBody>
      </p:sp>
      <p:sp>
        <p:nvSpPr>
          <p:cNvPr id="10244"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CSR</a:t>
            </a:r>
          </a:p>
        </p:txBody>
      </p:sp>
      <p:sp>
        <p:nvSpPr>
          <p:cNvPr id="10245"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FBC82004-48DB-4335-A6FA-CC0E0A6D2627}"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US" smtClean="0">
              <a:latin typeface="Times New Roman" pitchFamily="18" charset="0"/>
              <a:ea typeface="Arial Unicode MS" pitchFamily="34" charset="-128"/>
              <a:cs typeface="Arial Unicode MS" pitchFamily="34" charset="-128"/>
            </a:endParaRPr>
          </a:p>
        </p:txBody>
      </p:sp>
      <p:sp>
        <p:nvSpPr>
          <p:cNvPr id="10246"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0247" name="Rectangle 2"/>
          <p:cNvSpPr>
            <a:spLocks noGrp="1" noChangeArrowheads="1"/>
          </p:cNvSpPr>
          <p:nvPr>
            <p:ph type="body"/>
          </p:nvPr>
        </p:nvSpPr>
        <p:spPr>
          <a:xfrm>
            <a:off x="923925" y="4408488"/>
            <a:ext cx="5086350" cy="4270375"/>
          </a:xfrm>
          <a:noFill/>
          <a:ln/>
        </p:spPr>
        <p:txBody>
          <a:bodyPr wrap="none" anchor="ctr"/>
          <a:lstStyle/>
          <a:p>
            <a:endParaRPr lang="en-US" dirty="0" smtClean="0">
              <a:latin typeface="Times New Roman" pitchFamily="18" charset="0"/>
            </a:endParaRPr>
          </a:p>
        </p:txBody>
      </p:sp>
    </p:spTree>
    <p:extLst>
      <p:ext uri="{BB962C8B-B14F-4D97-AF65-F5344CB8AC3E}">
        <p14:creationId xmlns:p14="http://schemas.microsoft.com/office/powerpoint/2010/main" val="30435883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802.11-15/0740r1</a:t>
            </a:r>
            <a:endParaRPr lang="en-US" smtClean="0">
              <a:latin typeface="Times New Roman" pitchFamily="18" charset="0"/>
              <a:ea typeface="Arial Unicode MS" pitchFamily="34" charset="-128"/>
              <a:cs typeface="Arial Unicode MS" pitchFamily="34" charset="-128"/>
            </a:endParaRPr>
          </a:p>
        </p:txBody>
      </p:sp>
      <p:sp>
        <p:nvSpPr>
          <p:cNvPr id="11267" name="Rectangle 3"/>
          <p:cNvSpPr>
            <a:spLocks noGrp="1" noChangeArrowheads="1"/>
          </p:cNvSpPr>
          <p:nvPr>
            <p:ph type="dt" sz="quarter"/>
          </p:nvPr>
        </p:nvSpPr>
        <p:spPr>
          <a:noFill/>
        </p:spPr>
        <p:txBody>
          <a:bodyPr/>
          <a:lstStyle/>
          <a:p>
            <a:r>
              <a:rPr lang="en-US" smtClean="0">
                <a:latin typeface="Times New Roman" pitchFamily="18" charset="0"/>
                <a:ea typeface="Arial Unicode MS" pitchFamily="34" charset="-128"/>
                <a:cs typeface="Arial Unicode MS" pitchFamily="34" charset="-128"/>
              </a:rPr>
              <a:t>July 2015</a:t>
            </a:r>
            <a:endParaRPr lang="en-US" dirty="0" smtClean="0">
              <a:latin typeface="Times New Roman" pitchFamily="18" charset="0"/>
              <a:ea typeface="Arial Unicode MS" pitchFamily="34" charset="-128"/>
              <a:cs typeface="Arial Unicode MS" pitchFamily="34" charset="-128"/>
            </a:endParaRPr>
          </a:p>
        </p:txBody>
      </p:sp>
      <p:sp>
        <p:nvSpPr>
          <p:cNvPr id="11268"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CSR</a:t>
            </a:r>
          </a:p>
        </p:txBody>
      </p:sp>
      <p:sp>
        <p:nvSpPr>
          <p:cNvPr id="11269"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7623955C-B8EB-4273-9F21-97EF06D4D15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US" smtClean="0">
              <a:latin typeface="Times New Roman" pitchFamily="18" charset="0"/>
              <a:ea typeface="Arial Unicode MS" pitchFamily="34" charset="-128"/>
              <a:cs typeface="Arial Unicode MS" pitchFamily="34" charset="-128"/>
            </a:endParaRPr>
          </a:p>
        </p:txBody>
      </p:sp>
      <p:sp>
        <p:nvSpPr>
          <p:cNvPr id="1127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1271" name="Rectangle 2"/>
          <p:cNvSpPr>
            <a:spLocks noGrp="1" noChangeArrowheads="1"/>
          </p:cNvSpPr>
          <p:nvPr>
            <p:ph type="body"/>
          </p:nvPr>
        </p:nvSpPr>
        <p:spPr>
          <a:xfrm>
            <a:off x="923925" y="4408488"/>
            <a:ext cx="5086350" cy="4270375"/>
          </a:xfrm>
          <a:noFill/>
          <a:ln/>
        </p:spPr>
        <p:txBody>
          <a:bodyPr wrap="none" anchor="ctr"/>
          <a:lstStyle/>
          <a:p>
            <a:endParaRPr lang="en-US" smtClean="0">
              <a:latin typeface="Times New Roman" pitchFamily="18" charset="0"/>
            </a:endParaRPr>
          </a:p>
        </p:txBody>
      </p:sp>
    </p:spTree>
    <p:extLst>
      <p:ext uri="{BB962C8B-B14F-4D97-AF65-F5344CB8AC3E}">
        <p14:creationId xmlns:p14="http://schemas.microsoft.com/office/powerpoint/2010/main" val="42368810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idx="10"/>
          </p:nvPr>
        </p:nvSpPr>
        <p:spPr/>
        <p:txBody>
          <a:bodyPr/>
          <a:lstStyle/>
          <a:p>
            <a:pPr>
              <a:defRPr/>
            </a:pPr>
            <a:r>
              <a:rPr lang="en-US" smtClean="0"/>
              <a:t>doc.: IEEE 802.11-15/0740r1</a:t>
            </a:r>
            <a:endParaRPr lang="en-US" dirty="0"/>
          </a:p>
        </p:txBody>
      </p:sp>
      <p:sp>
        <p:nvSpPr>
          <p:cNvPr id="5" name="Date Placeholder 4"/>
          <p:cNvSpPr>
            <a:spLocks noGrp="1"/>
          </p:cNvSpPr>
          <p:nvPr>
            <p:ph type="dt" idx="11"/>
          </p:nvPr>
        </p:nvSpPr>
        <p:spPr/>
        <p:txBody>
          <a:bodyPr/>
          <a:lstStyle/>
          <a:p>
            <a:pPr>
              <a:defRPr/>
            </a:pPr>
            <a:r>
              <a:rPr lang="en-US" smtClean="0"/>
              <a:t>July 2015</a:t>
            </a:r>
            <a:endParaRPr lang="en-US" dirty="0"/>
          </a:p>
        </p:txBody>
      </p:sp>
      <p:sp>
        <p:nvSpPr>
          <p:cNvPr id="6" name="Footer Placeholder 5"/>
          <p:cNvSpPr>
            <a:spLocks noGrp="1"/>
          </p:cNvSpPr>
          <p:nvPr>
            <p:ph type="ftr" idx="12"/>
          </p:nvPr>
        </p:nvSpPr>
        <p:spPr/>
        <p:txBody>
          <a:bodyPr/>
          <a:lstStyle/>
          <a:p>
            <a:pPr>
              <a:defRPr/>
            </a:pPr>
            <a:r>
              <a:rPr lang="en-US" smtClean="0"/>
              <a:t>Jon Rosdahl, CSR</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3</a:t>
            </a:fld>
            <a:endParaRPr lang="en-US"/>
          </a:p>
        </p:txBody>
      </p:sp>
    </p:spTree>
    <p:extLst>
      <p:ext uri="{BB962C8B-B14F-4D97-AF65-F5344CB8AC3E}">
        <p14:creationId xmlns:p14="http://schemas.microsoft.com/office/powerpoint/2010/main" val="21389178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pPr>
              <a:defRPr/>
            </a:pPr>
            <a:r>
              <a:rPr lang="en-US" smtClean="0"/>
              <a:t>doc.: IEEE 802.11-15/0740r1</a:t>
            </a:r>
            <a:endParaRPr lang="en-US" dirty="0"/>
          </a:p>
        </p:txBody>
      </p:sp>
      <p:sp>
        <p:nvSpPr>
          <p:cNvPr id="5" name="Date Placeholder 4"/>
          <p:cNvSpPr>
            <a:spLocks noGrp="1"/>
          </p:cNvSpPr>
          <p:nvPr>
            <p:ph type="dt" idx="11"/>
          </p:nvPr>
        </p:nvSpPr>
        <p:spPr/>
        <p:txBody>
          <a:bodyPr/>
          <a:lstStyle/>
          <a:p>
            <a:pPr>
              <a:defRPr/>
            </a:pPr>
            <a:r>
              <a:rPr lang="en-US" smtClean="0"/>
              <a:t>July 2015</a:t>
            </a:r>
            <a:endParaRPr lang="en-US" dirty="0"/>
          </a:p>
        </p:txBody>
      </p:sp>
      <p:sp>
        <p:nvSpPr>
          <p:cNvPr id="6" name="Footer Placeholder 5"/>
          <p:cNvSpPr>
            <a:spLocks noGrp="1"/>
          </p:cNvSpPr>
          <p:nvPr>
            <p:ph type="ftr" idx="12"/>
          </p:nvPr>
        </p:nvSpPr>
        <p:spPr/>
        <p:txBody>
          <a:bodyPr/>
          <a:lstStyle/>
          <a:p>
            <a:pPr>
              <a:defRPr/>
            </a:pPr>
            <a:r>
              <a:rPr lang="en-US" smtClean="0"/>
              <a:t>Jon Rosdahl, CSR</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4</a:t>
            </a:fld>
            <a:endParaRPr lang="en-US"/>
          </a:p>
        </p:txBody>
      </p:sp>
    </p:spTree>
    <p:extLst>
      <p:ext uri="{BB962C8B-B14F-4D97-AF65-F5344CB8AC3E}">
        <p14:creationId xmlns:p14="http://schemas.microsoft.com/office/powerpoint/2010/main" val="5923601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pPr>
              <a:defRPr/>
            </a:pPr>
            <a:r>
              <a:rPr lang="en-US" smtClean="0"/>
              <a:t>doc.: IEEE 802.11-15/0740r1</a:t>
            </a:r>
            <a:endParaRPr lang="en-US" dirty="0"/>
          </a:p>
        </p:txBody>
      </p:sp>
      <p:sp>
        <p:nvSpPr>
          <p:cNvPr id="5" name="Date Placeholder 4"/>
          <p:cNvSpPr>
            <a:spLocks noGrp="1"/>
          </p:cNvSpPr>
          <p:nvPr>
            <p:ph type="dt" idx="11"/>
          </p:nvPr>
        </p:nvSpPr>
        <p:spPr/>
        <p:txBody>
          <a:bodyPr/>
          <a:lstStyle/>
          <a:p>
            <a:pPr>
              <a:defRPr/>
            </a:pPr>
            <a:r>
              <a:rPr lang="en-US" smtClean="0"/>
              <a:t>July 2015</a:t>
            </a:r>
            <a:endParaRPr lang="en-US" dirty="0"/>
          </a:p>
        </p:txBody>
      </p:sp>
      <p:sp>
        <p:nvSpPr>
          <p:cNvPr id="6" name="Footer Placeholder 5"/>
          <p:cNvSpPr>
            <a:spLocks noGrp="1"/>
          </p:cNvSpPr>
          <p:nvPr>
            <p:ph type="ftr" idx="12"/>
          </p:nvPr>
        </p:nvSpPr>
        <p:spPr/>
        <p:txBody>
          <a:bodyPr/>
          <a:lstStyle/>
          <a:p>
            <a:pPr>
              <a:defRPr/>
            </a:pPr>
            <a:r>
              <a:rPr lang="en-US" smtClean="0"/>
              <a:t>Jon Rosdahl, CSR</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6</a:t>
            </a:fld>
            <a:endParaRPr lang="en-US"/>
          </a:p>
        </p:txBody>
      </p:sp>
    </p:spTree>
    <p:extLst>
      <p:ext uri="{BB962C8B-B14F-4D97-AF65-F5344CB8AC3E}">
        <p14:creationId xmlns:p14="http://schemas.microsoft.com/office/powerpoint/2010/main" val="1034832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smtClean="0"/>
              <a:t>Discounted Registration</a:t>
            </a:r>
            <a:r>
              <a:rPr lang="en-US" baseline="0" dirty="0" smtClean="0"/>
              <a:t> Rates: 600/800/1000</a:t>
            </a:r>
            <a:endParaRPr lang="en-US" dirty="0"/>
          </a:p>
        </p:txBody>
      </p:sp>
      <p:sp>
        <p:nvSpPr>
          <p:cNvPr id="4" name="Header Placeholder 3"/>
          <p:cNvSpPr>
            <a:spLocks noGrp="1"/>
          </p:cNvSpPr>
          <p:nvPr>
            <p:ph type="hdr" idx="10"/>
          </p:nvPr>
        </p:nvSpPr>
        <p:spPr/>
        <p:txBody>
          <a:bodyPr/>
          <a:lstStyle/>
          <a:p>
            <a:pPr>
              <a:defRPr/>
            </a:pPr>
            <a:r>
              <a:rPr lang="en-US" smtClean="0"/>
              <a:t>doc.: IEEE 802.11-15/0740r1</a:t>
            </a:r>
            <a:endParaRPr lang="en-US" dirty="0"/>
          </a:p>
        </p:txBody>
      </p:sp>
      <p:sp>
        <p:nvSpPr>
          <p:cNvPr id="5" name="Date Placeholder 4"/>
          <p:cNvSpPr>
            <a:spLocks noGrp="1"/>
          </p:cNvSpPr>
          <p:nvPr>
            <p:ph type="dt" idx="11"/>
          </p:nvPr>
        </p:nvSpPr>
        <p:spPr/>
        <p:txBody>
          <a:bodyPr/>
          <a:lstStyle/>
          <a:p>
            <a:pPr>
              <a:defRPr/>
            </a:pPr>
            <a:r>
              <a:rPr lang="en-US" smtClean="0"/>
              <a:t>July 2015</a:t>
            </a:r>
            <a:endParaRPr lang="en-US" dirty="0"/>
          </a:p>
        </p:txBody>
      </p:sp>
      <p:sp>
        <p:nvSpPr>
          <p:cNvPr id="6" name="Footer Placeholder 5"/>
          <p:cNvSpPr>
            <a:spLocks noGrp="1"/>
          </p:cNvSpPr>
          <p:nvPr>
            <p:ph type="ftr" idx="12"/>
          </p:nvPr>
        </p:nvSpPr>
        <p:spPr/>
        <p:txBody>
          <a:bodyPr/>
          <a:lstStyle/>
          <a:p>
            <a:pPr>
              <a:defRPr/>
            </a:pPr>
            <a:r>
              <a:rPr lang="en-US" smtClean="0"/>
              <a:t>Jon Rosdahl, CSR</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7</a:t>
            </a:fld>
            <a:endParaRPr lang="en-US"/>
          </a:p>
        </p:txBody>
      </p:sp>
    </p:spTree>
    <p:extLst>
      <p:ext uri="{BB962C8B-B14F-4D97-AF65-F5344CB8AC3E}">
        <p14:creationId xmlns:p14="http://schemas.microsoft.com/office/powerpoint/2010/main" val="1034832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smtClean="0">
                <a:latin typeface="Times New Roman" pitchFamily="18" charset="0"/>
              </a:rPr>
              <a:t>Historical Attendance: </a:t>
            </a:r>
          </a:p>
          <a:p>
            <a:pPr defTabSz="933450"/>
            <a:r>
              <a:rPr lang="en-US" dirty="0" smtClean="0">
                <a:latin typeface="Times New Roman" pitchFamily="18" charset="0"/>
              </a:rPr>
              <a:t>      Number attending the meeting (Initial Budget, final budget )</a:t>
            </a:r>
          </a:p>
          <a:p>
            <a:pPr defTabSz="933450"/>
            <a:r>
              <a:rPr lang="en-US" dirty="0" smtClean="0">
                <a:latin typeface="Times New Roman" pitchFamily="18" charset="0"/>
              </a:rPr>
              <a:t>      The numbers in red are a negative (loss), and the black are a positive</a:t>
            </a:r>
          </a:p>
          <a:p>
            <a:pPr defTabSz="933450"/>
            <a:endParaRPr lang="en-US" dirty="0" smtClean="0">
              <a:latin typeface="Times New Roman" pitchFamily="18" charset="0"/>
            </a:endParaRPr>
          </a:p>
          <a:p>
            <a:pPr defTabSz="933450"/>
            <a:r>
              <a:rPr lang="en-US" dirty="0" smtClean="0">
                <a:latin typeface="Times New Roman" pitchFamily="18" charset="0"/>
              </a:rPr>
              <a:t>2004-January and 2007 January Interims were hosted</a:t>
            </a:r>
            <a:r>
              <a:rPr lang="en-US" baseline="0" dirty="0" smtClean="0">
                <a:latin typeface="Times New Roman" pitchFamily="18" charset="0"/>
              </a:rPr>
              <a:t> by IEEE 802 – The IEEE 802 LMSC Treasury was used for accounting.</a:t>
            </a:r>
          </a:p>
          <a:p>
            <a:pPr defTabSz="933450"/>
            <a:endParaRPr lang="en-US" dirty="0" smtClean="0">
              <a:latin typeface="Times New Roman" pitchFamily="18" charset="0"/>
            </a:endParaRPr>
          </a:p>
          <a:p>
            <a:pPr defTabSz="933450"/>
            <a:r>
              <a:rPr lang="en-US" dirty="0" smtClean="0">
                <a:latin typeface="Times New Roman" pitchFamily="18" charset="0"/>
              </a:rPr>
              <a:t>The Beijing and Okinawa meetings had a sponsor, and so were run on a net zero basis.</a:t>
            </a:r>
          </a:p>
          <a:p>
            <a:pPr defTabSz="933450"/>
            <a:r>
              <a:rPr lang="en-US" dirty="0" smtClean="0">
                <a:latin typeface="Times New Roman" pitchFamily="18" charset="0"/>
              </a:rPr>
              <a:t>The Nanjing meeting had a sponsor,</a:t>
            </a:r>
            <a:r>
              <a:rPr lang="en-US" baseline="0" dirty="0" smtClean="0">
                <a:latin typeface="Times New Roman" pitchFamily="18" charset="0"/>
              </a:rPr>
              <a:t> but we failed to include a site visit charge when settling with the Sponsor.  </a:t>
            </a:r>
          </a:p>
          <a:p>
            <a:pPr defTabSz="933450"/>
            <a:r>
              <a:rPr lang="en-US" baseline="0" dirty="0" smtClean="0">
                <a:latin typeface="Times New Roman" pitchFamily="18" charset="0"/>
              </a:rPr>
              <a:t>     The Nanjing loss includes the site visit and a wire transfer finance charge.</a:t>
            </a:r>
            <a:endParaRPr lang="en-US" dirty="0" smtClean="0">
              <a:latin typeface="Times New Roman" pitchFamily="18" charset="0"/>
            </a:endParaRPr>
          </a:p>
        </p:txBody>
      </p:sp>
    </p:spTree>
    <p:extLst>
      <p:ext uri="{BB962C8B-B14F-4D97-AF65-F5344CB8AC3E}">
        <p14:creationId xmlns:p14="http://schemas.microsoft.com/office/powerpoint/2010/main" val="6013144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sz="1200" b="0" dirty="0" smtClean="0">
                <a:latin typeface="+mn-lt"/>
              </a:rPr>
              <a:t>Historical Attendance: </a:t>
            </a:r>
          </a:p>
          <a:p>
            <a:pPr defTabSz="933450"/>
            <a:r>
              <a:rPr lang="en-US" sz="1200" b="0" dirty="0" smtClean="0">
                <a:latin typeface="+mn-lt"/>
              </a:rPr>
              <a:t>Number attending the meeting (Initial Budget, Final budget )</a:t>
            </a:r>
          </a:p>
          <a:p>
            <a:pPr defTabSz="933450"/>
            <a:r>
              <a:rPr lang="en-US" sz="1200" b="0" dirty="0" smtClean="0">
                <a:latin typeface="+mn-lt"/>
              </a:rPr>
              <a:t>The numbers in red are a negative (deficit), and the black are a positive (surplus)</a:t>
            </a:r>
          </a:p>
          <a:p>
            <a:pPr defTabSz="933450"/>
            <a:endParaRPr lang="en-US" sz="1200" b="0" dirty="0" smtClean="0">
              <a:latin typeface="+mn-lt"/>
            </a:endParaRPr>
          </a:p>
          <a:p>
            <a:pPr defTabSz="933450"/>
            <a:r>
              <a:rPr lang="en-US" sz="1200" b="0" dirty="0" smtClean="0">
                <a:latin typeface="+mn-lt"/>
              </a:rPr>
              <a:t>2015 January  - Atlanta</a:t>
            </a:r>
            <a:r>
              <a:rPr lang="en-US" sz="1200" b="0" baseline="0" dirty="0" smtClean="0">
                <a:latin typeface="+mn-lt"/>
              </a:rPr>
              <a:t> – 802 Hosted Interim – All 802 Groups attended except .16 and .22 – Net Zero to 802.11.15 Treasury. – Surplus Paid to IEEE 802 = $</a:t>
            </a:r>
            <a:r>
              <a:rPr lang="en-US" dirty="0" smtClean="0"/>
              <a:t>115,196.00</a:t>
            </a:r>
            <a:r>
              <a:rPr lang="en-US" baseline="0" dirty="0" smtClean="0"/>
              <a:t> – Surplus of .60 left in Wireless account.</a:t>
            </a:r>
            <a:endParaRPr lang="en-US" sz="1200" b="0" dirty="0" smtClean="0">
              <a:latin typeface="+mn-lt"/>
            </a:endParaRPr>
          </a:p>
        </p:txBody>
      </p:sp>
    </p:spTree>
    <p:extLst>
      <p:ext uri="{BB962C8B-B14F-4D97-AF65-F5344CB8AC3E}">
        <p14:creationId xmlns:p14="http://schemas.microsoft.com/office/powerpoint/2010/main" val="6013144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July 2015</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7B89D2F3-3A0B-4B22-AD26-703531DFDA8E}"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July 2015</a:t>
            </a:r>
            <a:endParaRPr lang="en-GB" dirty="0"/>
          </a:p>
        </p:txBody>
      </p:sp>
      <p:sp>
        <p:nvSpPr>
          <p:cNvPr id="5" name="Rectangle 4"/>
          <p:cNvSpPr>
            <a:spLocks noGrp="1" noChangeArrowheads="1"/>
          </p:cNvSpPr>
          <p:nvPr>
            <p:ph type="ftr" idx="11"/>
          </p:nvPr>
        </p:nvSpPr>
        <p:spPr>
          <a:xfrm>
            <a:off x="7315200" y="6475413"/>
            <a:ext cx="1227138" cy="153987"/>
          </a:xfrm>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E6969283-78ED-4F71-B854-48055E18A2DC}"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July 2015</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2FC89608-6A20-477C-A981-705C17D7D065}"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July 2015</a:t>
            </a:r>
            <a:endParaRPr lang="en-GB" dirty="0"/>
          </a:p>
        </p:txBody>
      </p:sp>
      <p:sp>
        <p:nvSpPr>
          <p:cNvPr id="6"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7" name="Rectangle 5"/>
          <p:cNvSpPr>
            <a:spLocks noGrp="1" noChangeArrowheads="1"/>
          </p:cNvSpPr>
          <p:nvPr>
            <p:ph type="sldNum" idx="12"/>
          </p:nvPr>
        </p:nvSpPr>
        <p:spPr>
          <a:ln/>
        </p:spPr>
        <p:txBody>
          <a:bodyPr/>
          <a:lstStyle>
            <a:lvl1pPr>
              <a:defRPr/>
            </a:lvl1pPr>
          </a:lstStyle>
          <a:p>
            <a:pPr>
              <a:defRPr/>
            </a:pPr>
            <a:r>
              <a:rPr lang="en-GB"/>
              <a:t>Slide </a:t>
            </a:r>
            <a:fld id="{596D0F4C-4EDF-4701-BCA4-6112044C65B5}"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a:defRPr/>
            </a:pPr>
            <a:r>
              <a:rPr lang="en-US" smtClean="0"/>
              <a:t>July 2015</a:t>
            </a:r>
            <a:endParaRPr lang="en-GB" dirty="0"/>
          </a:p>
        </p:txBody>
      </p:sp>
      <p:sp>
        <p:nvSpPr>
          <p:cNvPr id="8" name="Footer Placeholder 7"/>
          <p:cNvSpPr>
            <a:spLocks noGrp="1"/>
          </p:cNvSpPr>
          <p:nvPr>
            <p:ph type="ftr" idx="11"/>
          </p:nvPr>
        </p:nvSpPr>
        <p:spPr>
          <a:xfrm>
            <a:off x="5643563" y="6475413"/>
            <a:ext cx="2898775" cy="180975"/>
          </a:xfrm>
        </p:spPr>
        <p:txBody>
          <a:bodyPr/>
          <a:lstStyle>
            <a:lvl1pPr>
              <a:defRPr/>
            </a:lvl1pPr>
          </a:lstStyle>
          <a:p>
            <a:pPr>
              <a:defRPr/>
            </a:pPr>
            <a:r>
              <a:rPr lang="en-GB" smtClean="0"/>
              <a:t>Jon Rosdahl, CSR</a:t>
            </a:r>
            <a:endParaRPr lang="en-GB" dirty="0"/>
          </a:p>
        </p:txBody>
      </p:sp>
      <p:sp>
        <p:nvSpPr>
          <p:cNvPr id="9" name="Slide Number Placeholder 8"/>
          <p:cNvSpPr>
            <a:spLocks noGrp="1"/>
          </p:cNvSpPr>
          <p:nvPr>
            <p:ph type="sldNum" idx="12"/>
          </p:nvPr>
        </p:nvSpPr>
        <p:spPr/>
        <p:txBody>
          <a:bodyPr/>
          <a:lstStyle>
            <a:lvl1pPr>
              <a:defRPr/>
            </a:lvl1pPr>
          </a:lstStyle>
          <a:p>
            <a:pPr>
              <a:defRPr/>
            </a:pPr>
            <a:r>
              <a:rPr lang="en-GB"/>
              <a:t>Slide </a:t>
            </a:r>
            <a:fld id="{6B5ED4C8-2B62-4991-947A-61F0AFF81ACB}"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a:defRPr/>
            </a:pPr>
            <a:r>
              <a:rPr lang="en-US" smtClean="0"/>
              <a:t>July 2015</a:t>
            </a:r>
            <a:endParaRPr lang="en-GB" dirty="0"/>
          </a:p>
        </p:txBody>
      </p:sp>
      <p:sp>
        <p:nvSpPr>
          <p:cNvPr id="4"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5" name="Rectangle 5"/>
          <p:cNvSpPr>
            <a:spLocks noGrp="1" noChangeArrowheads="1"/>
          </p:cNvSpPr>
          <p:nvPr>
            <p:ph type="sldNum" idx="12"/>
          </p:nvPr>
        </p:nvSpPr>
        <p:spPr>
          <a:ln/>
        </p:spPr>
        <p:txBody>
          <a:bodyPr/>
          <a:lstStyle>
            <a:lvl1pPr>
              <a:defRPr/>
            </a:lvl1pPr>
          </a:lstStyle>
          <a:p>
            <a:pPr>
              <a:defRPr/>
            </a:pPr>
            <a:r>
              <a:rPr lang="en-GB"/>
              <a:t>Slide </a:t>
            </a:r>
            <a:fld id="{A6C5482A-260B-4E4B-AC84-D73403BB5CB9}"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smtClean="0"/>
              <a:t>July 2015</a:t>
            </a:r>
            <a:endParaRPr lang="en-GB" dirty="0"/>
          </a:p>
        </p:txBody>
      </p:sp>
      <p:sp>
        <p:nvSpPr>
          <p:cNvPr id="3"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4" name="Rectangle 5"/>
          <p:cNvSpPr>
            <a:spLocks noGrp="1" noChangeArrowheads="1"/>
          </p:cNvSpPr>
          <p:nvPr>
            <p:ph type="sldNum" idx="12"/>
          </p:nvPr>
        </p:nvSpPr>
        <p:spPr>
          <a:ln/>
        </p:spPr>
        <p:txBody>
          <a:bodyPr/>
          <a:lstStyle>
            <a:lvl1pPr>
              <a:defRPr/>
            </a:lvl1pPr>
          </a:lstStyle>
          <a:p>
            <a:pPr>
              <a:defRPr/>
            </a:pPr>
            <a:r>
              <a:rPr lang="en-GB"/>
              <a:t>Slide </a:t>
            </a:r>
            <a:fld id="{189D7BFD-E160-402F-BBC8-B5B701941DD4}"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July 2015</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06AC922A-D50D-4784-BDB0-95BF1D680974}"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July 2015</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F2CCFC3D-D547-4F7B-B83F-14FDE279E972}"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2051"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3" y="333375"/>
            <a:ext cx="187483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a:defRPr/>
            </a:pPr>
            <a:r>
              <a:rPr lang="en-US" smtClean="0"/>
              <a:t>July 2015</a:t>
            </a:r>
            <a:endParaRPr lang="en-GB" dirty="0"/>
          </a:p>
        </p:txBody>
      </p:sp>
      <p:sp>
        <p:nvSpPr>
          <p:cNvPr id="1028" name="Rectangle 4"/>
          <p:cNvSpPr>
            <a:spLocks noGrp="1" noChangeArrowheads="1"/>
          </p:cNvSpPr>
          <p:nvPr>
            <p:ph type="ftr"/>
          </p:nvPr>
        </p:nvSpPr>
        <p:spPr bwMode="auto">
          <a:xfrm>
            <a:off x="7086600" y="6475413"/>
            <a:ext cx="1455738" cy="1841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pPr>
              <a:defRPr/>
            </a:pPr>
            <a:r>
              <a:rPr lang="en-GB" smtClean="0"/>
              <a:t>Jon Rosdahl, CSR</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GB"/>
              <a:t>Slide </a:t>
            </a:r>
            <a:fld id="{53EBAA78-AC7B-4AAE-80E5-F5D910A6B4BE}" type="slidenum">
              <a:rPr lang="en-GB"/>
              <a:pPr>
                <a:defRPr/>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31" name="Rectangle 7"/>
          <p:cNvSpPr>
            <a:spLocks noChangeArrowheads="1"/>
          </p:cNvSpPr>
          <p:nvPr/>
        </p:nvSpPr>
        <p:spPr bwMode="auto">
          <a:xfrm>
            <a:off x="684213" y="6475413"/>
            <a:ext cx="420687" cy="184150"/>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 name="Date Placeholder 3"/>
          <p:cNvSpPr txBox="1">
            <a:spLocks/>
          </p:cNvSpPr>
          <p:nvPr/>
        </p:nvSpPr>
        <p:spPr bwMode="auto">
          <a:xfrm>
            <a:off x="3581400" y="357188"/>
            <a:ext cx="4872038"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smtClean="0">
                <a:solidFill>
                  <a:schemeClr val="tx1"/>
                </a:solidFill>
                <a:latin typeface="Times New Roman" pitchFamily="16" charset="0"/>
                <a:ea typeface="MS Gothic" charset="-128"/>
                <a:cs typeface="Arial Unicode MS" charset="0"/>
              </a:rPr>
              <a:t>doc.: IEEE 802.</a:t>
            </a:r>
            <a:r>
              <a:rPr lang="en-US" sz="1800" b="1" dirty="0" smtClean="0">
                <a:solidFill>
                  <a:schemeClr val="tx1"/>
                </a:solidFill>
                <a:effectLst/>
              </a:rPr>
              <a:t>11-15-0740r1</a:t>
            </a:r>
            <a:endParaRPr lang="en-GB" sz="1800" b="1" dirty="0" smtClean="0">
              <a:solidFill>
                <a:schemeClr val="tx1"/>
              </a:solidFill>
              <a:latin typeface="Times New Roman" pitchFamily="16" charset="0"/>
              <a:ea typeface="MS Gothic" charset="-128"/>
              <a:cs typeface="Arial Unicode MS" charset="0"/>
            </a:endParaRPr>
          </a:p>
        </p:txBody>
      </p:sp>
      <p:sp>
        <p:nvSpPr>
          <p:cNvPr id="11" name="Footer Placeholder 1"/>
          <p:cNvSpPr txBox="1">
            <a:spLocks noGrp="1"/>
          </p:cNvSpPr>
          <p:nvPr userDrawn="1"/>
        </p:nvSpPr>
        <p:spPr bwMode="auto">
          <a:xfrm>
            <a:off x="5994172" y="6496669"/>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9" r:id="rId5"/>
    <p:sldLayoutId id="2147483705" r:id="rId6"/>
    <p:sldLayoutId id="2147483706" r:id="rId7"/>
    <p:sldLayoutId id="2147483707" r:id="rId8"/>
    <p:sldLayoutId id="2147483708" r:id="rId9"/>
  </p:sldLayoutIdLst>
  <p:timing>
    <p:tnLst>
      <p:par>
        <p:cTn id="1" dur="indefinite" restart="never" nodeType="tmRoot"/>
      </p:par>
    </p:tnLst>
  </p:timing>
  <p:hf hdr="0"/>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3"/>
          <p:cNvSpPr>
            <a:spLocks noGrp="1" noChangeArrowheads="1"/>
          </p:cNvSpPr>
          <p:nvPr>
            <p:ph type="dt" sz="quarter" idx="10"/>
          </p:nvPr>
        </p:nvSpPr>
        <p:spPr>
          <a:noFill/>
        </p:spPr>
        <p:txBody>
          <a:bodyPr/>
          <a:lstStyle/>
          <a:p>
            <a:pPr>
              <a:buFont typeface="Times New Roman" pitchFamily="18" charset="0"/>
              <a:buNone/>
            </a:pPr>
            <a:r>
              <a:rPr lang="en-US" dirty="0" smtClean="0">
                <a:latin typeface="Times New Roman" pitchFamily="18" charset="0"/>
                <a:ea typeface="Arial Unicode MS" pitchFamily="34" charset="-128"/>
                <a:cs typeface="Arial Unicode MS" pitchFamily="34" charset="-128"/>
              </a:rPr>
              <a:t>July 2015</a:t>
            </a:r>
            <a:endParaRPr lang="en-GB" dirty="0" smtClean="0">
              <a:latin typeface="Times New Roman" pitchFamily="18" charset="0"/>
              <a:ea typeface="Arial Unicode MS" pitchFamily="34" charset="-128"/>
              <a:cs typeface="Arial Unicode MS" pitchFamily="34" charset="-128"/>
            </a:endParaRPr>
          </a:p>
        </p:txBody>
      </p:sp>
      <p:sp>
        <p:nvSpPr>
          <p:cNvPr id="1029"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DA834F39-FECA-4254-A927-AA26D4F544F5}"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GB" smtClean="0">
              <a:latin typeface="Times New Roman" pitchFamily="18" charset="0"/>
              <a:ea typeface="Arial Unicode MS" pitchFamily="34" charset="-128"/>
              <a:cs typeface="Arial Unicode MS" pitchFamily="34" charset="-128"/>
            </a:endParaRPr>
          </a:p>
        </p:txBody>
      </p:sp>
      <p:sp>
        <p:nvSpPr>
          <p:cNvPr id="1030"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a:t>
            </a:r>
            <a:r>
              <a:rPr lang="en-GB" sz="1200" dirty="0" err="1" smtClean="0">
                <a:solidFill>
                  <a:srgbClr val="000000"/>
                </a:solidFill>
                <a:ea typeface="Arial Unicode MS" pitchFamily="34" charset="-128"/>
                <a:cs typeface="Arial Unicode MS" pitchFamily="34" charset="-128"/>
              </a:rPr>
              <a:t>Rosdahl</a:t>
            </a:r>
            <a:r>
              <a:rPr lang="en-GB" sz="1200" dirty="0">
                <a:solidFill>
                  <a:srgbClr val="000000"/>
                </a:solidFill>
                <a:ea typeface="Arial Unicode MS" pitchFamily="34" charset="-128"/>
                <a:cs typeface="Arial Unicode MS" pitchFamily="34" charset="-128"/>
              </a:rPr>
              <a:t>, CSR</a:t>
            </a:r>
          </a:p>
        </p:txBody>
      </p:sp>
      <p:sp>
        <p:nvSpPr>
          <p:cNvPr id="1031"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F2ACD4E4-215F-4F98-8233-1E85A981F83D}"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a:t>
            </a:fld>
            <a:endParaRPr lang="en-GB" sz="1200">
              <a:solidFill>
                <a:srgbClr val="000000"/>
              </a:solidFill>
              <a:ea typeface="Arial Unicode MS" pitchFamily="34" charset="-128"/>
              <a:cs typeface="Arial Unicode MS" pitchFamily="34" charset="-128"/>
            </a:endParaRPr>
          </a:p>
        </p:txBody>
      </p:sp>
      <p:sp>
        <p:nvSpPr>
          <p:cNvPr id="1032"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Treasurer Report July 2015</a:t>
            </a:r>
            <a:endParaRPr lang="en-GB" dirty="0" smtClean="0"/>
          </a:p>
        </p:txBody>
      </p:sp>
      <p:sp>
        <p:nvSpPr>
          <p:cNvPr id="1033" name="Rectangle 2"/>
          <p:cNvSpPr>
            <a:spLocks noGrp="1" noChangeArrowheads="1"/>
          </p:cNvSpPr>
          <p:nvPr>
            <p:ph type="body" idx="1"/>
          </p:nvPr>
        </p:nvSpPr>
        <p:spPr>
          <a:xfrm>
            <a:off x="685800" y="1524000"/>
            <a:ext cx="7772400" cy="396875"/>
          </a:xfrm>
        </p:spPr>
        <p:txBody>
          <a:bodyPr/>
          <a:lstStyle/>
          <a:p>
            <a:pPr algn="ctr" eaLnBrk="1" hangingPunct="1">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b="0" dirty="0" smtClean="0"/>
              <a:t> </a:t>
            </a:r>
            <a:r>
              <a:rPr lang="en-GB" sz="2000" b="0" dirty="0" smtClean="0"/>
              <a:t>2015-07-13</a:t>
            </a:r>
            <a:endParaRPr lang="en-GB" sz="2000" b="0" dirty="0" smtClean="0"/>
          </a:p>
        </p:txBody>
      </p:sp>
      <p:graphicFrame>
        <p:nvGraphicFramePr>
          <p:cNvPr id="1026" name="Object 3"/>
          <p:cNvGraphicFramePr>
            <a:graphicFrameLocks noChangeAspect="1"/>
          </p:cNvGraphicFramePr>
          <p:nvPr>
            <p:extLst>
              <p:ext uri="{D42A27DB-BD31-4B8C-83A1-F6EECF244321}">
                <p14:modId xmlns:p14="http://schemas.microsoft.com/office/powerpoint/2010/main" val="1165635967"/>
              </p:ext>
            </p:extLst>
          </p:nvPr>
        </p:nvGraphicFramePr>
        <p:xfrm>
          <a:off x="519113" y="2292350"/>
          <a:ext cx="7669212" cy="2743200"/>
        </p:xfrm>
        <a:graphic>
          <a:graphicData uri="http://schemas.openxmlformats.org/presentationml/2006/ole">
            <mc:AlternateContent xmlns:mc="http://schemas.openxmlformats.org/markup-compatibility/2006">
              <mc:Choice xmlns:v="urn:schemas-microsoft-com:vml" Requires="v">
                <p:oleObj spid="_x0000_s1144" name="Document" r:id="rId4" imgW="8245941" imgH="2950464" progId="Word.Document.8">
                  <p:embed/>
                </p:oleObj>
              </mc:Choice>
              <mc:Fallback>
                <p:oleObj name="Document" r:id="rId4" imgW="8245941" imgH="2950464" progId="Word.Document.8">
                  <p:embed/>
                  <p:pic>
                    <p:nvPicPr>
                      <p:cNvPr id="0" name="Picture 46"/>
                      <p:cNvPicPr>
                        <a:picLocks noChangeAspect="1" noChangeArrowheads="1"/>
                      </p:cNvPicPr>
                      <p:nvPr/>
                    </p:nvPicPr>
                    <p:blipFill>
                      <a:blip r:embed="rId5"/>
                      <a:srcRect/>
                      <a:stretch>
                        <a:fillRect/>
                      </a:stretch>
                    </p:blipFill>
                    <p:spPr bwMode="auto">
                      <a:xfrm>
                        <a:off x="519113" y="2292350"/>
                        <a:ext cx="7669212" cy="27432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034" name="Rectangle 4"/>
          <p:cNvSpPr>
            <a:spLocks noChangeArrowheads="1"/>
          </p:cNvSpPr>
          <p:nvPr/>
        </p:nvSpPr>
        <p:spPr bwMode="auto">
          <a:xfrm>
            <a:off x="533400" y="1939925"/>
            <a:ext cx="1447800" cy="381000"/>
          </a:xfrm>
          <a:prstGeom prst="rect">
            <a:avLst/>
          </a:prstGeom>
          <a:noFill/>
          <a:ln w="9525">
            <a:noFill/>
            <a:round/>
            <a:headEnd/>
            <a:tailEnd/>
          </a:ln>
        </p:spPr>
        <p:txBody>
          <a:bodyPr lIns="92160" tIns="46080" rIns="92160" bIns="46080"/>
          <a:lstStyle/>
          <a:p>
            <a:pPr eaLnBrk="0" hangingPunct="0">
              <a:spcBef>
                <a:spcPts val="500"/>
              </a:spcBef>
              <a:buClr>
                <a:srgbClr val="000000"/>
              </a:buClr>
              <a:buSzPct val="100000"/>
              <a:buFont typeface="Times New Roman" pitchFamily="18"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2" name="Footer Placeholder 1"/>
          <p:cNvSpPr>
            <a:spLocks noGrp="1"/>
          </p:cNvSpPr>
          <p:nvPr>
            <p:ph type="ftr" idx="11"/>
          </p:nvPr>
        </p:nvSpPr>
        <p:spPr/>
        <p:txBody>
          <a:bodyPr/>
          <a:lstStyle/>
          <a:p>
            <a:pPr>
              <a:defRPr/>
            </a:pPr>
            <a:r>
              <a:rPr lang="en-GB" dirty="0" smtClean="0"/>
              <a:t>Jon Rosdahl, CSR</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pPr>
              <a:defRPr/>
            </a:pPr>
            <a:r>
              <a:rPr lang="en-US" smtClean="0"/>
              <a:t>July 2015</a:t>
            </a:r>
            <a:endParaRPr lang="en-GB" dirty="0"/>
          </a:p>
        </p:txBody>
      </p:sp>
      <p:sp>
        <p:nvSpPr>
          <p:cNvPr id="4" name="Slide Number Placeholder 3"/>
          <p:cNvSpPr>
            <a:spLocks noGrp="1"/>
          </p:cNvSpPr>
          <p:nvPr>
            <p:ph type="sldNum" idx="12"/>
          </p:nvPr>
        </p:nvSpPr>
        <p:spPr/>
        <p:txBody>
          <a:bodyPr/>
          <a:lstStyle/>
          <a:p>
            <a:pPr>
              <a:defRPr/>
            </a:pPr>
            <a:r>
              <a:rPr lang="en-GB" smtClean="0"/>
              <a:t>Slide </a:t>
            </a:r>
            <a:fld id="{A6C5482A-260B-4E4B-AC84-D73403BB5CB9}" type="slidenum">
              <a:rPr lang="en-GB" smtClean="0"/>
              <a:pPr>
                <a:defRPr/>
              </a:pPr>
              <a:t>10</a:t>
            </a:fld>
            <a:endParaRPr lang="en-GB"/>
          </a:p>
        </p:txBody>
      </p:sp>
      <p:graphicFrame>
        <p:nvGraphicFramePr>
          <p:cNvPr id="8" name="Table 7"/>
          <p:cNvGraphicFramePr>
            <a:graphicFrameLocks noGrp="1"/>
          </p:cNvGraphicFramePr>
          <p:nvPr>
            <p:extLst>
              <p:ext uri="{D42A27DB-BD31-4B8C-83A1-F6EECF244321}">
                <p14:modId xmlns:p14="http://schemas.microsoft.com/office/powerpoint/2010/main" val="4125170489"/>
              </p:ext>
            </p:extLst>
          </p:nvPr>
        </p:nvGraphicFramePr>
        <p:xfrm>
          <a:off x="304801" y="604766"/>
          <a:ext cx="8534401" cy="5817611"/>
        </p:xfrm>
        <a:graphic>
          <a:graphicData uri="http://schemas.openxmlformats.org/drawingml/2006/table">
            <a:tbl>
              <a:tblPr/>
              <a:tblGrid>
                <a:gridCol w="1888836"/>
                <a:gridCol w="679038"/>
                <a:gridCol w="1057359"/>
                <a:gridCol w="1208411"/>
                <a:gridCol w="1132885"/>
                <a:gridCol w="1272472"/>
                <a:gridCol w="1295400"/>
              </a:tblGrid>
              <a:tr h="252925">
                <a:tc gridSpan="7">
                  <a:txBody>
                    <a:bodyPr/>
                    <a:lstStyle/>
                    <a:p>
                      <a:pPr algn="ctr" fontAlgn="b"/>
                      <a:r>
                        <a:rPr lang="en-US" sz="1600" b="1" i="0" u="none" strike="noStrike" dirty="0">
                          <a:effectLst/>
                          <a:latin typeface="Arial"/>
                        </a:rPr>
                        <a:t>Income Statement 2014</a:t>
                      </a:r>
                    </a:p>
                  </a:txBody>
                  <a:tcPr marL="7723" marR="7723" marT="7723"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559376">
                <a:tc>
                  <a:txBody>
                    <a:bodyPr/>
                    <a:lstStyle/>
                    <a:p>
                      <a:pPr algn="l" fontAlgn="b"/>
                      <a:endParaRPr lang="en-US" sz="1200" b="1" i="0" u="none" strike="noStrike" dirty="0">
                        <a:effectLst/>
                        <a:latin typeface="Arial"/>
                      </a:endParaRP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CB Interest</a:t>
                      </a: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2014-01 Century City, CA</a:t>
                      </a: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2014-05 Waikoloa, HI</a:t>
                      </a: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2014-09 Athens, Greece</a:t>
                      </a: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2015-01 Atlanta, GA</a:t>
                      </a:r>
                    </a:p>
                  </a:txBody>
                  <a:tcPr marL="7723" marR="7723" marT="7723"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a:rPr>
                        <a:t>Total</a:t>
                      </a:r>
                    </a:p>
                  </a:txBody>
                  <a:tcPr marL="7723" marR="7723" marT="7723" marB="0" anchor="b">
                    <a:lnL>
                      <a:noFill/>
                    </a:lnL>
                    <a:lnR>
                      <a:noFill/>
                    </a:lnR>
                    <a:lnT>
                      <a:noFill/>
                    </a:lnT>
                    <a:lnB>
                      <a:noFill/>
                    </a:lnB>
                    <a:solidFill>
                      <a:srgbClr val="D0D0D0"/>
                    </a:solidFill>
                  </a:tcPr>
                </a:tc>
              </a:tr>
              <a:tr h="216576">
                <a:tc>
                  <a:txBody>
                    <a:bodyPr/>
                    <a:lstStyle/>
                    <a:p>
                      <a:pPr algn="l" fontAlgn="b"/>
                      <a:r>
                        <a:rPr lang="en-US" sz="1200" b="1" i="0" u="none" strike="noStrike">
                          <a:effectLst/>
                          <a:latin typeface="Arial"/>
                        </a:rPr>
                        <a:t> </a:t>
                      </a:r>
                    </a:p>
                  </a:txBody>
                  <a:tcPr marL="7723" marR="7723" marT="7723" marB="0" anchor="b">
                    <a:lnL>
                      <a:noFill/>
                    </a:lnL>
                    <a:lnR>
                      <a:noFill/>
                    </a:lnR>
                    <a:lnT>
                      <a:noFill/>
                    </a:lnT>
                    <a:lnB>
                      <a:noFill/>
                    </a:lnB>
                    <a:solidFill>
                      <a:srgbClr val="D0D0D0"/>
                    </a:solidFill>
                  </a:tcPr>
                </a:tc>
                <a:tc>
                  <a:txBody>
                    <a:bodyPr/>
                    <a:lstStyle/>
                    <a:p>
                      <a:pPr algn="ctr" fontAlgn="ctr"/>
                      <a:r>
                        <a:rPr lang="en-US" sz="1200" b="1" i="0" u="none" strike="noStrike">
                          <a:effectLst/>
                          <a:latin typeface="Arial"/>
                        </a:rPr>
                        <a:t>Amount</a:t>
                      </a:r>
                    </a:p>
                  </a:txBody>
                  <a:tcPr marL="7723" marR="7723" marT="7723" marB="0" anchor="ctr">
                    <a:lnL>
                      <a:noFill/>
                    </a:lnL>
                    <a:lnR>
                      <a:noFill/>
                    </a:lnR>
                    <a:lnT>
                      <a:noFill/>
                    </a:lnT>
                    <a:lnB>
                      <a:noFill/>
                    </a:lnB>
                    <a:solidFill>
                      <a:srgbClr val="D0D0D0"/>
                    </a:solidFill>
                  </a:tcPr>
                </a:tc>
                <a:tc>
                  <a:txBody>
                    <a:bodyPr/>
                    <a:lstStyle/>
                    <a:p>
                      <a:pPr algn="r" fontAlgn="b"/>
                      <a:r>
                        <a:rPr lang="en-US" sz="1200" b="1" i="0" u="none" strike="noStrike">
                          <a:effectLst/>
                          <a:latin typeface="Arial"/>
                        </a:rPr>
                        <a:t>Amount</a:t>
                      </a:r>
                    </a:p>
                  </a:txBody>
                  <a:tcPr marL="7723" marR="7723" marT="7723" marB="0" anchor="b">
                    <a:lnL>
                      <a:noFill/>
                    </a:lnL>
                    <a:lnR>
                      <a:noFill/>
                    </a:lnR>
                    <a:lnT>
                      <a:noFill/>
                    </a:lnT>
                    <a:lnB>
                      <a:noFill/>
                    </a:lnB>
                    <a:solidFill>
                      <a:srgbClr val="D0D0D0"/>
                    </a:solidFill>
                  </a:tcPr>
                </a:tc>
                <a:tc>
                  <a:txBody>
                    <a:bodyPr/>
                    <a:lstStyle/>
                    <a:p>
                      <a:pPr algn="ctr" fontAlgn="ctr"/>
                      <a:r>
                        <a:rPr lang="en-US" sz="1200" b="1" i="0" u="none" strike="noStrike">
                          <a:effectLst/>
                          <a:latin typeface="Arial"/>
                        </a:rPr>
                        <a:t>Amount</a:t>
                      </a:r>
                    </a:p>
                  </a:txBody>
                  <a:tcPr marL="7723" marR="7723" marT="7723" marB="0" anchor="ctr">
                    <a:lnL>
                      <a:noFill/>
                    </a:lnL>
                    <a:lnR>
                      <a:noFill/>
                    </a:lnR>
                    <a:lnT>
                      <a:noFill/>
                    </a:lnT>
                    <a:lnB>
                      <a:noFill/>
                    </a:lnB>
                    <a:solidFill>
                      <a:srgbClr val="D0D0D0"/>
                    </a:solidFill>
                  </a:tcPr>
                </a:tc>
                <a:tc>
                  <a:txBody>
                    <a:bodyPr/>
                    <a:lstStyle/>
                    <a:p>
                      <a:pPr algn="ctr" fontAlgn="ctr"/>
                      <a:r>
                        <a:rPr lang="en-US" sz="1200" b="1" i="0" u="none" strike="noStrike">
                          <a:effectLst/>
                          <a:latin typeface="Arial"/>
                        </a:rPr>
                        <a:t>Amount</a:t>
                      </a:r>
                    </a:p>
                  </a:txBody>
                  <a:tcPr marL="7723" marR="7723" marT="7723" marB="0" anchor="ctr">
                    <a:lnL>
                      <a:noFill/>
                    </a:lnL>
                    <a:lnR>
                      <a:noFill/>
                    </a:lnR>
                    <a:lnT>
                      <a:noFill/>
                    </a:lnT>
                    <a:lnB>
                      <a:noFill/>
                    </a:lnB>
                    <a:solidFill>
                      <a:srgbClr val="D0D0D0"/>
                    </a:solidFill>
                  </a:tcPr>
                </a:tc>
                <a:tc>
                  <a:txBody>
                    <a:bodyPr/>
                    <a:lstStyle/>
                    <a:p>
                      <a:pPr algn="ctr" fontAlgn="ctr"/>
                      <a:r>
                        <a:rPr lang="en-US" sz="1200" b="1" i="0" u="none" strike="noStrike">
                          <a:effectLst/>
                          <a:latin typeface="Arial"/>
                        </a:rPr>
                        <a:t>Amount</a:t>
                      </a:r>
                    </a:p>
                  </a:txBody>
                  <a:tcPr marL="7723" marR="7723" marT="7723" marB="0" anchor="ctr">
                    <a:lnL>
                      <a:noFill/>
                    </a:lnL>
                    <a:lnR>
                      <a:noFill/>
                    </a:lnR>
                    <a:lnT>
                      <a:noFill/>
                    </a:lnT>
                    <a:lnB>
                      <a:noFill/>
                    </a:lnB>
                    <a:solidFill>
                      <a:srgbClr val="D0D0D0"/>
                    </a:solidFill>
                  </a:tcPr>
                </a:tc>
                <a:tc>
                  <a:txBody>
                    <a:bodyPr/>
                    <a:lstStyle/>
                    <a:p>
                      <a:pPr algn="r" fontAlgn="b"/>
                      <a:r>
                        <a:rPr lang="en-US" sz="1200" b="1" i="0" u="none" strike="noStrike">
                          <a:effectLst/>
                          <a:latin typeface="Arial"/>
                        </a:rPr>
                        <a:t>Amount</a:t>
                      </a:r>
                    </a:p>
                  </a:txBody>
                  <a:tcPr marL="7723" marR="7723" marT="7723" marB="0" anchor="b">
                    <a:lnL>
                      <a:noFill/>
                    </a:lnL>
                    <a:lnR>
                      <a:noFill/>
                    </a:lnR>
                    <a:lnT>
                      <a:noFill/>
                    </a:lnT>
                    <a:lnB>
                      <a:noFill/>
                    </a:lnB>
                    <a:solidFill>
                      <a:srgbClr val="D0D0D0"/>
                    </a:solidFill>
                  </a:tcPr>
                </a:tc>
              </a:tr>
              <a:tr h="368650">
                <a:tc>
                  <a:txBody>
                    <a:bodyPr/>
                    <a:lstStyle/>
                    <a:p>
                      <a:pPr algn="l" fontAlgn="ctr"/>
                      <a:r>
                        <a:rPr lang="en-US" sz="1200" b="1" i="0" u="none" strike="noStrike" dirty="0">
                          <a:solidFill>
                            <a:srgbClr val="000000"/>
                          </a:solidFill>
                          <a:effectLst/>
                          <a:latin typeface="Arial"/>
                        </a:rPr>
                        <a:t>Ordinary Income/Expense</a:t>
                      </a:r>
                    </a:p>
                  </a:txBody>
                  <a:tcPr marL="7723" marR="7723" marT="7723"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r>
              <a:tr h="191635">
                <a:tc>
                  <a:txBody>
                    <a:bodyPr/>
                    <a:lstStyle/>
                    <a:p>
                      <a:pPr algn="l" fontAlgn="b"/>
                      <a:r>
                        <a:rPr lang="en-US" sz="1200" b="1" i="0" u="none" strike="noStrike">
                          <a:solidFill>
                            <a:srgbClr val="000000"/>
                          </a:solidFill>
                          <a:effectLst/>
                          <a:latin typeface="Arial"/>
                        </a:rPr>
                        <a:t>Income</a:t>
                      </a:r>
                    </a:p>
                  </a:txBody>
                  <a:tcPr marL="69506" marR="7723" marT="7723"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2.11 - Registrations</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$294,150.00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$257,800.00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$337,050.00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$307,100.00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$1,196,100.00 </a:t>
                      </a:r>
                    </a:p>
                  </a:txBody>
                  <a:tcPr marL="7723" marR="7723" marT="7723" marB="0" anchor="ctr">
                    <a:lnL>
                      <a:noFill/>
                    </a:lnL>
                    <a:lnR>
                      <a:noFill/>
                    </a:lnR>
                    <a:lnT>
                      <a:noFill/>
                    </a:lnT>
                    <a:lnB>
                      <a:noFill/>
                    </a:lnB>
                  </a:tcPr>
                </a:tc>
              </a:tr>
              <a:tr h="368549">
                <a:tc>
                  <a:txBody>
                    <a:bodyPr/>
                    <a:lstStyle/>
                    <a:p>
                      <a:pPr algn="l" fontAlgn="b"/>
                      <a:r>
                        <a:rPr lang="en-US" sz="1200" b="0" i="0" u="none" strike="noStrike" dirty="0">
                          <a:solidFill>
                            <a:srgbClr val="000000"/>
                          </a:solidFill>
                          <a:effectLst/>
                          <a:latin typeface="Arial"/>
                        </a:rPr>
                        <a:t>2.12 - Hotel Commissions</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$8,738.60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$7,666.92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$16,405.52 </a:t>
                      </a:r>
                    </a:p>
                  </a:txBody>
                  <a:tcPr marL="7723" marR="7723" marT="7723" marB="0" anchor="ctr">
                    <a:lnL>
                      <a:noFill/>
                    </a:lnL>
                    <a:lnR>
                      <a:noFill/>
                    </a:lnR>
                    <a:lnT>
                      <a:noFill/>
                    </a:lnT>
                    <a:lnB>
                      <a:noFill/>
                    </a:lnB>
                  </a:tcPr>
                </a:tc>
              </a:tr>
              <a:tr h="417341">
                <a:tc>
                  <a:txBody>
                    <a:bodyPr/>
                    <a:lstStyle/>
                    <a:p>
                      <a:pPr algn="l" fontAlgn="b"/>
                      <a:r>
                        <a:rPr lang="en-US" sz="1200" b="0" i="0" u="none" strike="noStrike">
                          <a:solidFill>
                            <a:srgbClr val="000000"/>
                          </a:solidFill>
                          <a:effectLst/>
                          <a:latin typeface="Arial"/>
                        </a:rPr>
                        <a:t>3.40 - IEEE CB Account Interest</a:t>
                      </a:r>
                    </a:p>
                  </a:txBody>
                  <a:tcPr marL="139012" marR="7723" marT="7723"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$898.58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$898.58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r>
              <a:tr h="216576">
                <a:tc>
                  <a:txBody>
                    <a:bodyPr/>
                    <a:lstStyle/>
                    <a:p>
                      <a:pPr algn="l" fontAlgn="b"/>
                      <a:r>
                        <a:rPr lang="en-US" sz="1200" b="1" i="0" u="none" strike="noStrike">
                          <a:solidFill>
                            <a:srgbClr val="000000"/>
                          </a:solidFill>
                          <a:effectLst/>
                          <a:latin typeface="Arial"/>
                        </a:rPr>
                        <a:t>Total - Income</a:t>
                      </a:r>
                    </a:p>
                  </a:txBody>
                  <a:tcPr marL="69506" marR="7723" marT="7723"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$898.58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$302,888.60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$265,466.92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$337,050.00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$307,100.00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$1,213,404.10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16576">
                <a:tc>
                  <a:txBody>
                    <a:bodyPr/>
                    <a:lstStyle/>
                    <a:p>
                      <a:pPr algn="l" fontAlgn="b"/>
                      <a:r>
                        <a:rPr lang="en-US" sz="1200" b="1" i="0" u="none" strike="noStrike">
                          <a:solidFill>
                            <a:srgbClr val="000000"/>
                          </a:solidFill>
                          <a:effectLst/>
                          <a:latin typeface="Arial"/>
                        </a:rPr>
                        <a:t>Gross Profit</a:t>
                      </a:r>
                    </a:p>
                  </a:txBody>
                  <a:tcPr marL="69506" marR="7723" marT="7723"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$898.58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$302,888.60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$265,466.92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$337,050.00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$307,100.00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$1,213,404.10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r>
              <a:tr h="216576">
                <a:tc>
                  <a:txBody>
                    <a:bodyPr/>
                    <a:lstStyle/>
                    <a:p>
                      <a:pPr algn="l" fontAlgn="b"/>
                      <a:r>
                        <a:rPr lang="en-US" sz="1200" b="1" i="0" u="none" strike="noStrike">
                          <a:solidFill>
                            <a:srgbClr val="000000"/>
                          </a:solidFill>
                          <a:effectLst/>
                          <a:latin typeface="Arial"/>
                        </a:rPr>
                        <a:t>Expense</a:t>
                      </a:r>
                    </a:p>
                  </a:txBody>
                  <a:tcPr marL="69506" marR="7723" marT="7723"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4.110 - Site Survey</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$2,339.14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$2,339.14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4.113 - Venue</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$19,200.06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$17,505.03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$74,085.00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$110,790.09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4.12 - Financial Fees</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$19,396.46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$17,715.21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$25,215.85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$7,320.20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$69,647.72 </a:t>
                      </a:r>
                    </a:p>
                  </a:txBody>
                  <a:tcPr marL="7723" marR="7723" marT="7723" marB="0" anchor="ctr">
                    <a:lnL>
                      <a:noFill/>
                    </a:lnL>
                    <a:lnR>
                      <a:noFill/>
                    </a:lnR>
                    <a:lnT>
                      <a:noFill/>
                    </a:lnT>
                    <a:lnB>
                      <a:noFill/>
                    </a:lnB>
                  </a:tcPr>
                </a:tc>
              </a:tr>
              <a:tr h="213827">
                <a:tc>
                  <a:txBody>
                    <a:bodyPr/>
                    <a:lstStyle/>
                    <a:p>
                      <a:pPr algn="l" fontAlgn="b"/>
                      <a:r>
                        <a:rPr lang="en-US" sz="1200" b="0" i="0" u="none" strike="noStrike" dirty="0">
                          <a:solidFill>
                            <a:srgbClr val="000000"/>
                          </a:solidFill>
                          <a:effectLst/>
                          <a:latin typeface="Arial"/>
                        </a:rPr>
                        <a:t>4.13 </a:t>
                      </a:r>
                      <a:r>
                        <a:rPr lang="en-US" sz="1200" b="0" i="0" u="none" strike="noStrike" dirty="0" smtClean="0">
                          <a:solidFill>
                            <a:srgbClr val="000000"/>
                          </a:solidFill>
                          <a:effectLst/>
                          <a:latin typeface="Arial"/>
                        </a:rPr>
                        <a:t>– Meeting</a:t>
                      </a:r>
                      <a:r>
                        <a:rPr lang="en-US" sz="1200" b="0" i="0" u="none" strike="noStrike" baseline="0" dirty="0" smtClean="0">
                          <a:solidFill>
                            <a:srgbClr val="000000"/>
                          </a:solidFill>
                          <a:effectLst/>
                          <a:latin typeface="Arial"/>
                        </a:rPr>
                        <a:t> </a:t>
                      </a:r>
                      <a:r>
                        <a:rPr lang="en-US" sz="1200" b="0" i="0" u="none" strike="noStrike" dirty="0" smtClean="0">
                          <a:solidFill>
                            <a:srgbClr val="000000"/>
                          </a:solidFill>
                          <a:effectLst/>
                          <a:latin typeface="Arial"/>
                        </a:rPr>
                        <a:t>Planner</a:t>
                      </a:r>
                      <a:endParaRPr lang="en-US" sz="1200" b="0" i="0" u="none" strike="noStrike" dirty="0">
                        <a:solidFill>
                          <a:srgbClr val="000000"/>
                        </a:solidFill>
                        <a:effectLst/>
                        <a:latin typeface="Arial"/>
                      </a:endParaRP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$51,061.35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$44,330.15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$50,379.00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$20,000.00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$165,770.50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4.14 - Food &amp; Beverage</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$129,456.46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$93,164.43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$125,851.00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$348,471.89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4.15 - Network Services</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$47,590.07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$43,254.69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$45,592.42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$136,437.18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4.16 - Social</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$33,673.00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$21,411.32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$55,084.32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4.17 - Shipping</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$3,576.33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$10,678.59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$9,547.23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$23,802.15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4.18 - Misc Expense</a:t>
                      </a:r>
                    </a:p>
                  </a:txBody>
                  <a:tcPr marL="139012" marR="7723" marT="7723"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$1,016.92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$1,158.30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$5,280.50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$7,455.72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r>
              <a:tr h="216576">
                <a:tc>
                  <a:txBody>
                    <a:bodyPr/>
                    <a:lstStyle/>
                    <a:p>
                      <a:pPr algn="l" fontAlgn="b"/>
                      <a:r>
                        <a:rPr lang="en-US" sz="1200" b="1" i="0" u="none" strike="noStrike">
                          <a:solidFill>
                            <a:srgbClr val="000000"/>
                          </a:solidFill>
                          <a:effectLst/>
                          <a:latin typeface="Arial"/>
                        </a:rPr>
                        <a:t>Total - Expense</a:t>
                      </a:r>
                    </a:p>
                  </a:txBody>
                  <a:tcPr marL="69506" marR="7723" marT="7723"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$0.00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$304,970.65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$251,556.86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$335,951.00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$27,320.20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$919,798.71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16576">
                <a:tc>
                  <a:txBody>
                    <a:bodyPr/>
                    <a:lstStyle/>
                    <a:p>
                      <a:pPr algn="l" fontAlgn="ctr"/>
                      <a:r>
                        <a:rPr lang="en-US" sz="1200" b="1" i="0" u="none" strike="noStrike">
                          <a:solidFill>
                            <a:srgbClr val="000000"/>
                          </a:solidFill>
                          <a:effectLst/>
                          <a:latin typeface="Arial"/>
                        </a:rPr>
                        <a:t>Net Ordinary Income</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$898.58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($2,082.05)</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$13,910.06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$1,099.00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$279,779.80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$293,605.39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16576">
                <a:tc>
                  <a:txBody>
                    <a:bodyPr/>
                    <a:lstStyle/>
                    <a:p>
                      <a:pPr algn="l" fontAlgn="ctr"/>
                      <a:r>
                        <a:rPr lang="en-US" sz="1200" b="1" i="0" u="none" strike="noStrike">
                          <a:solidFill>
                            <a:srgbClr val="000000"/>
                          </a:solidFill>
                          <a:effectLst/>
                          <a:latin typeface="Arial"/>
                        </a:rPr>
                        <a:t>Net Income</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$898.58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($2,082.05)</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$13,910.06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$1,099.00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$279,779.80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a:rPr>
                        <a:t>$293,605.39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
        <p:nvSpPr>
          <p:cNvPr id="2" name="Footer Placeholder 1"/>
          <p:cNvSpPr>
            <a:spLocks noGrp="1"/>
          </p:cNvSpPr>
          <p:nvPr>
            <p:ph type="ftr" idx="11"/>
          </p:nvPr>
        </p:nvSpPr>
        <p:spPr/>
        <p:txBody>
          <a:bodyPr/>
          <a:lstStyle/>
          <a:p>
            <a:pPr>
              <a:defRPr/>
            </a:pPr>
            <a:r>
              <a:rPr lang="en-GB" smtClean="0"/>
              <a:t>Jon Rosdahl, CSR</a:t>
            </a:r>
            <a:endParaRPr lang="en-GB" dirty="0"/>
          </a:p>
        </p:txBody>
      </p:sp>
    </p:spTree>
    <p:extLst>
      <p:ext uri="{BB962C8B-B14F-4D97-AF65-F5344CB8AC3E}">
        <p14:creationId xmlns:p14="http://schemas.microsoft.com/office/powerpoint/2010/main" val="41578229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July 2015</a:t>
            </a:r>
            <a:endParaRPr lang="en-GB" dirty="0" smtClean="0">
              <a:latin typeface="Times New Roman" pitchFamily="18" charset="0"/>
              <a:ea typeface="Arial Unicode MS" pitchFamily="34" charset="-128"/>
              <a:cs typeface="Arial Unicode MS" pitchFamily="34" charset="-128"/>
            </a:endParaRPr>
          </a:p>
        </p:txBody>
      </p:sp>
      <p:sp>
        <p:nvSpPr>
          <p:cNvPr id="4100"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182CB204-8F88-4025-B305-BD26943A6CBF}"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GB" smtClean="0">
              <a:latin typeface="Times New Roman" pitchFamily="18" charset="0"/>
              <a:ea typeface="Arial Unicode MS" pitchFamily="34" charset="-128"/>
              <a:cs typeface="Arial Unicode MS" pitchFamily="34" charset="-128"/>
            </a:endParaRPr>
          </a:p>
        </p:txBody>
      </p:sp>
      <p:sp>
        <p:nvSpPr>
          <p:cNvPr id="4102"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
        <p:nvSpPr>
          <p:cNvPr id="4103"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96A3BDA0-F89D-4392-A8A5-DD14A7AEC5DC}"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a:t>
            </a:fld>
            <a:endParaRPr lang="en-GB" sz="1200">
              <a:solidFill>
                <a:srgbClr val="000000"/>
              </a:solidFill>
              <a:ea typeface="Arial Unicode MS" pitchFamily="34" charset="-128"/>
              <a:cs typeface="Arial Unicode MS" pitchFamily="34" charset="-128"/>
            </a:endParaRPr>
          </a:p>
        </p:txBody>
      </p:sp>
      <p:sp>
        <p:nvSpPr>
          <p:cNvPr id="4104"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mtClean="0"/>
              <a:t>Abstract</a:t>
            </a:r>
          </a:p>
        </p:txBody>
      </p:sp>
      <p:sp>
        <p:nvSpPr>
          <p:cNvPr id="4105" name="Rectangle 2"/>
          <p:cNvSpPr>
            <a:spLocks noGrp="1" noChangeArrowheads="1"/>
          </p:cNvSpPr>
          <p:nvPr>
            <p:ph type="body" idx="1"/>
          </p:nvPr>
        </p:nvSpPr>
        <p:spPr>
          <a:xfrm>
            <a:off x="685800" y="1981200"/>
            <a:ext cx="7772400" cy="4114800"/>
          </a:xfrm>
          <a:noFill/>
        </p:spPr>
        <p:txBody>
          <a:bodyPr/>
          <a:lstStyle/>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latin typeface="Times New Roman" pitchFamily="18" charset="0"/>
                <a:ea typeface="Arial Unicode MS" pitchFamily="34" charset="-128"/>
                <a:cs typeface="Arial Unicode MS" pitchFamily="34" charset="-128"/>
              </a:rPr>
              <a:t>July 2015</a:t>
            </a:r>
            <a:r>
              <a:rPr lang="en-GB" dirty="0" smtClean="0"/>
              <a:t> Treasurer report for the Joint 802.11/.15 Wireless funds</a:t>
            </a:r>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Also reported in 802.15 </a:t>
            </a:r>
            <a:r>
              <a:rPr lang="en-GB" dirty="0"/>
              <a:t>doc: </a:t>
            </a:r>
            <a:r>
              <a:rPr lang="en-US" dirty="0" smtClean="0"/>
              <a:t>15-15/0524</a:t>
            </a:r>
            <a:r>
              <a:rPr lang="en-GB" dirty="0" smtClean="0"/>
              <a:t>r1</a:t>
            </a:r>
            <a:endParaRPr lang="en-GB" dirty="0"/>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p:txBody>
      </p:sp>
      <p:sp>
        <p:nvSpPr>
          <p:cNvPr id="2" name="Footer Placeholder 1"/>
          <p:cNvSpPr>
            <a:spLocks noGrp="1"/>
          </p:cNvSpPr>
          <p:nvPr>
            <p:ph type="ftr" idx="11"/>
          </p:nvPr>
        </p:nvSpPr>
        <p:spPr/>
        <p:txBody>
          <a:bodyPr/>
          <a:lstStyle/>
          <a:p>
            <a:pPr>
              <a:defRPr/>
            </a:pPr>
            <a:r>
              <a:rPr lang="en-GB" smtClean="0"/>
              <a:t>Jon Rosdahl, CSR</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pPr>
              <a:defRPr/>
            </a:pPr>
            <a:r>
              <a:rPr lang="en-US" smtClean="0"/>
              <a:t>July 2015</a:t>
            </a:r>
            <a:endParaRPr lang="en-US" dirty="0" smtClean="0"/>
          </a:p>
        </p:txBody>
      </p:sp>
      <p:sp>
        <p:nvSpPr>
          <p:cNvPr id="6" name="Slide Number Placeholder 5"/>
          <p:cNvSpPr>
            <a:spLocks noGrp="1"/>
          </p:cNvSpPr>
          <p:nvPr>
            <p:ph type="sldNum" idx="12"/>
          </p:nvPr>
        </p:nvSpPr>
        <p:spPr/>
        <p:txBody>
          <a:bodyPr/>
          <a:lstStyle/>
          <a:p>
            <a:pPr>
              <a:defRPr/>
            </a:pPr>
            <a:r>
              <a:rPr lang="en-GB" smtClean="0"/>
              <a:t>Slide </a:t>
            </a:r>
            <a:fld id="{7B89D2F3-3A0B-4B22-AD26-703531DFDA8E}" type="slidenum">
              <a:rPr lang="en-GB" smtClean="0"/>
              <a:pPr>
                <a:defRPr/>
              </a:pPr>
              <a:t>3</a:t>
            </a:fld>
            <a:endParaRPr lang="en-GB"/>
          </a:p>
        </p:txBody>
      </p:sp>
      <p:sp>
        <p:nvSpPr>
          <p:cNvPr id="9" name="Rectangle 3"/>
          <p:cNvSpPr>
            <a:spLocks noChangeArrowheads="1"/>
          </p:cNvSpPr>
          <p:nvPr/>
        </p:nvSpPr>
        <p:spPr bwMode="auto">
          <a:xfrm>
            <a:off x="609601" y="1020762"/>
            <a:ext cx="8077200" cy="5139869"/>
          </a:xfrm>
          <a:prstGeom prst="rect">
            <a:avLst/>
          </a:prstGeom>
          <a:noFill/>
          <a:ln w="12700">
            <a:noFill/>
            <a:miter lim="800000"/>
            <a:headEnd type="none" w="sm" len="sm"/>
            <a:tailEnd type="none" w="sm" len="sm"/>
          </a:ln>
          <a:effectLst/>
        </p:spPr>
        <p:txBody>
          <a:bodyPr wrap="square">
            <a:spAutoFit/>
          </a:bodyPr>
          <a:lstStyle/>
          <a:p>
            <a:pPr algn="ctr"/>
            <a:r>
              <a:rPr lang="en-US" altLang="ko-KR" sz="1800" b="1" u="sng" dirty="0">
                <a:solidFill>
                  <a:schemeClr val="tx1"/>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1"/>
              </a:solidFill>
              <a:ea typeface="굴림" pitchFamily="50" charset="-127"/>
            </a:endParaRPr>
          </a:p>
          <a:p>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Submission </a:t>
            </a:r>
            <a:r>
              <a:rPr lang="en-US" altLang="ko-KR" sz="1600" b="1" dirty="0" smtClean="0">
                <a:solidFill>
                  <a:schemeClr val="tx1"/>
                </a:solidFill>
                <a:ea typeface="굴림" pitchFamily="50" charset="-127"/>
              </a:rPr>
              <a:t>Title: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Treasurer Report July 2015</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Date Submitted: </a:t>
            </a:r>
            <a:r>
              <a:rPr lang="en-US" altLang="ko-KR" sz="1600" dirty="0" smtClean="0">
                <a:solidFill>
                  <a:schemeClr val="tx1"/>
                </a:solidFill>
                <a:ea typeface="굴림" pitchFamily="50" charset="-127"/>
              </a:rPr>
              <a:t>12 July 2015</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Source: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Benjamin A. Rolfe (BCA), Jon </a:t>
            </a:r>
            <a:r>
              <a:rPr lang="en-US" altLang="ko-KR" sz="1600" dirty="0" err="1" smtClean="0">
                <a:solidFill>
                  <a:schemeClr val="tx1"/>
                </a:solidFill>
                <a:ea typeface="굴림" pitchFamily="50" charset="-127"/>
              </a:rPr>
              <a:t>Rosdahl</a:t>
            </a:r>
            <a:r>
              <a:rPr lang="en-US" altLang="ko-KR" sz="1600" dirty="0" smtClean="0">
                <a:solidFill>
                  <a:schemeClr val="tx1"/>
                </a:solidFill>
                <a:ea typeface="굴림" pitchFamily="50" charset="-127"/>
              </a:rPr>
              <a:t> (CSR)</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Company: </a:t>
            </a:r>
            <a:r>
              <a:rPr lang="en-US" altLang="ko-KR" sz="1600" dirty="0" smtClean="0">
                <a:solidFill>
                  <a:schemeClr val="tx1"/>
                </a:solidFill>
                <a:ea typeface="굴림" pitchFamily="50" charset="-127"/>
              </a:rPr>
              <a:t>Blind Creek Associates, CSR</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Address: </a:t>
            </a:r>
            <a:r>
              <a:rPr lang="en-US" altLang="ko-KR" sz="1600" dirty="0" smtClean="0">
                <a:solidFill>
                  <a:schemeClr val="tx1"/>
                </a:solidFill>
                <a:ea typeface="굴림" pitchFamily="50" charset="-127"/>
              </a:rPr>
              <a:t>PO Box 798 Los Gatos CA 95031</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Voice: </a:t>
            </a:r>
            <a:r>
              <a:rPr lang="en-US" altLang="ko-KR" sz="1600" dirty="0" smtClean="0">
                <a:solidFill>
                  <a:schemeClr val="tx1"/>
                </a:solidFill>
                <a:ea typeface="굴림" pitchFamily="50" charset="-127"/>
              </a:rPr>
              <a:t>+1 408 332 0725, </a:t>
            </a:r>
            <a:r>
              <a:rPr lang="en-US" altLang="ko-KR" sz="1600" dirty="0">
                <a:solidFill>
                  <a:schemeClr val="tx1"/>
                </a:solidFill>
                <a:ea typeface="굴림" pitchFamily="50" charset="-127"/>
              </a:rPr>
              <a:t>E-Mail: </a:t>
            </a:r>
            <a:r>
              <a:rPr lang="en-US" altLang="ko-KR" sz="1600" dirty="0" err="1" smtClean="0">
                <a:solidFill>
                  <a:schemeClr val="tx1"/>
                </a:solidFill>
                <a:ea typeface="굴림" pitchFamily="50" charset="-127"/>
              </a:rPr>
              <a:t>ben</a:t>
            </a:r>
            <a:r>
              <a:rPr lang="en-US" altLang="ko-KR" sz="1600" dirty="0" smtClean="0">
                <a:solidFill>
                  <a:schemeClr val="tx1"/>
                </a:solidFill>
                <a:ea typeface="굴림" pitchFamily="50" charset="-127"/>
              </a:rPr>
              <a:t> @ blindcreek.com</a:t>
            </a:r>
            <a:r>
              <a:rPr lang="en-US" altLang="ko-KR" sz="1600" dirty="0">
                <a:solidFill>
                  <a:schemeClr val="tx1"/>
                </a:solidFill>
                <a:ea typeface="굴림" pitchFamily="50" charset="-127"/>
              </a:rPr>
              <a:t>	</a:t>
            </a:r>
          </a:p>
          <a:p>
            <a:pPr>
              <a:spcBef>
                <a:spcPts val="600"/>
              </a:spcBef>
              <a:spcAft>
                <a:spcPts val="600"/>
              </a:spcAft>
            </a:pPr>
            <a:r>
              <a:rPr lang="en-US" altLang="ko-KR" sz="1600" b="1" dirty="0">
                <a:solidFill>
                  <a:schemeClr val="tx1"/>
                </a:solidFill>
                <a:ea typeface="굴림" pitchFamily="50" charset="-127"/>
              </a:rPr>
              <a:t>Re: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Joint 802.15/802.11 Treasury </a:t>
            </a:r>
            <a:endParaRPr lang="en-US" altLang="ko-KR" dirty="0">
              <a:solidFill>
                <a:schemeClr val="tx1"/>
              </a:solidFill>
              <a:ea typeface="굴림" pitchFamily="50" charset="-127"/>
            </a:endParaRPr>
          </a:p>
          <a:p>
            <a:pPr>
              <a:spcBef>
                <a:spcPts val="0"/>
              </a:spcBef>
              <a:spcAft>
                <a:spcPts val="0"/>
              </a:spcAft>
            </a:pPr>
            <a:r>
              <a:rPr lang="en-US" altLang="ko-KR" sz="1600" b="1" dirty="0" smtClean="0">
                <a:solidFill>
                  <a:schemeClr val="tx1"/>
                </a:solidFill>
                <a:ea typeface="굴림" pitchFamily="50" charset="-127"/>
              </a:rPr>
              <a:t>Abstract:</a:t>
            </a:r>
            <a:r>
              <a:rPr lang="en-US" altLang="ko-KR" sz="1600" dirty="0" smtClean="0">
                <a:solidFill>
                  <a:schemeClr val="tx1"/>
                </a:solidFill>
                <a:ea typeface="굴림" pitchFamily="50" charset="-127"/>
              </a:rPr>
              <a:t>	Treasurer report for the Joint 802.11/.15 Wireless funds.  </a:t>
            </a:r>
          </a:p>
          <a:p>
            <a:pPr>
              <a:spcBef>
                <a:spcPts val="0"/>
              </a:spcBef>
              <a:spcAft>
                <a:spcPts val="0"/>
              </a:spcAft>
            </a:pPr>
            <a:r>
              <a:rPr lang="en-US" sz="1600" dirty="0" smtClean="0">
                <a:solidFill>
                  <a:schemeClr val="tx1"/>
                </a:solidFill>
              </a:rPr>
              <a:t>		 See Also document # </a:t>
            </a:r>
            <a:r>
              <a:rPr lang="en-US" sz="1600" dirty="0" smtClean="0">
                <a:solidFill>
                  <a:srgbClr val="000000"/>
                </a:solidFill>
                <a:latin typeface="Times New Roman" pitchFamily="16" charset="0"/>
                <a:ea typeface="MS Gothic" charset="-128"/>
                <a:cs typeface="Arial Unicode MS" charset="0"/>
              </a:rPr>
              <a:t>11-15/0740r1</a:t>
            </a:r>
            <a:endParaRPr lang="en-US" altLang="ko-KR" sz="1600" dirty="0" smtClean="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Purpose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Report to the WG</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Notice:</a:t>
            </a:r>
            <a:r>
              <a:rPr lang="en-US" altLang="ko-KR" sz="1600" dirty="0">
                <a:solidFill>
                  <a:schemeClr val="tx1"/>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1"/>
                </a:solidFill>
                <a:ea typeface="굴림" pitchFamily="50" charset="-127"/>
              </a:rPr>
              <a:t>Release:</a:t>
            </a:r>
            <a:r>
              <a:rPr lang="en-US" altLang="ko-KR" sz="1600" dirty="0">
                <a:solidFill>
                  <a:schemeClr val="tx1"/>
                </a:solidFill>
                <a:ea typeface="굴림" pitchFamily="50" charset="-127"/>
              </a:rPr>
              <a:t>	The contributor acknowledges and accepts that this contribution becomes the property of IEEE and may be made </a:t>
            </a:r>
            <a:r>
              <a:rPr lang="en-US" altLang="ko-KR" sz="1600" dirty="0" smtClean="0">
                <a:solidFill>
                  <a:schemeClr val="tx1"/>
                </a:solidFill>
                <a:ea typeface="굴림" pitchFamily="50" charset="-127"/>
              </a:rPr>
              <a:t>publicly available </a:t>
            </a:r>
            <a:r>
              <a:rPr lang="en-US" altLang="ko-KR" sz="1600" dirty="0">
                <a:solidFill>
                  <a:schemeClr val="tx1"/>
                </a:solidFill>
                <a:ea typeface="굴림" pitchFamily="50" charset="-127"/>
              </a:rPr>
              <a:t>by P802.15.	</a:t>
            </a:r>
          </a:p>
        </p:txBody>
      </p:sp>
      <p:sp>
        <p:nvSpPr>
          <p:cNvPr id="8"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
        <p:nvSpPr>
          <p:cNvPr id="2" name="Footer Placeholder 1"/>
          <p:cNvSpPr>
            <a:spLocks noGrp="1"/>
          </p:cNvSpPr>
          <p:nvPr>
            <p:ph type="ftr" idx="11"/>
          </p:nvPr>
        </p:nvSpPr>
        <p:spPr/>
        <p:txBody>
          <a:bodyPr/>
          <a:lstStyle/>
          <a:p>
            <a:pPr>
              <a:defRPr/>
            </a:pPr>
            <a:r>
              <a:rPr lang="en-GB" smtClean="0"/>
              <a:t>Jon Rosdahl, CSR</a:t>
            </a:r>
            <a:endParaRPr lang="en-GB" dirty="0"/>
          </a:p>
        </p:txBody>
      </p:sp>
    </p:spTree>
    <p:extLst>
      <p:ext uri="{BB962C8B-B14F-4D97-AF65-F5344CB8AC3E}">
        <p14:creationId xmlns:p14="http://schemas.microsoft.com/office/powerpoint/2010/main" val="3950230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pPr>
              <a:defRPr/>
            </a:pPr>
            <a:r>
              <a:rPr lang="en-US" smtClean="0"/>
              <a:t>July 2015</a:t>
            </a:r>
            <a:endParaRPr lang="en-GB" dirty="0"/>
          </a:p>
        </p:txBody>
      </p:sp>
      <p:sp>
        <p:nvSpPr>
          <p:cNvPr id="3" name="Slide Number Placeholder 2"/>
          <p:cNvSpPr>
            <a:spLocks noGrp="1"/>
          </p:cNvSpPr>
          <p:nvPr>
            <p:ph type="sldNum" idx="12"/>
          </p:nvPr>
        </p:nvSpPr>
        <p:spPr/>
        <p:txBody>
          <a:bodyPr/>
          <a:lstStyle/>
          <a:p>
            <a:pPr>
              <a:defRPr/>
            </a:pPr>
            <a:r>
              <a:rPr lang="en-GB" smtClean="0"/>
              <a:t>Slide </a:t>
            </a:r>
            <a:fld id="{189D7BFD-E160-402F-BBC8-B5B701941DD4}" type="slidenum">
              <a:rPr lang="en-GB" smtClean="0"/>
              <a:pPr>
                <a:defRPr/>
              </a:pPr>
              <a:t>4</a:t>
            </a:fld>
            <a:endParaRPr lang="en-GB"/>
          </a:p>
        </p:txBody>
      </p:sp>
      <p:sp>
        <p:nvSpPr>
          <p:cNvPr id="5" name="Footer Placeholder 4"/>
          <p:cNvSpPr>
            <a:spLocks noGrp="1"/>
          </p:cNvSpPr>
          <p:nvPr>
            <p:ph type="ftr" idx="11"/>
          </p:nvPr>
        </p:nvSpPr>
        <p:spPr>
          <a:xfrm>
            <a:off x="7239000" y="6475413"/>
            <a:ext cx="1303338" cy="230187"/>
          </a:xfrm>
        </p:spPr>
        <p:txBody>
          <a:bodyPr/>
          <a:lstStyle/>
          <a:p>
            <a:pPr>
              <a:defRPr/>
            </a:pPr>
            <a:r>
              <a:rPr lang="en-GB" dirty="0" smtClean="0"/>
              <a:t>Jon Rosdahl, CSR</a:t>
            </a:r>
            <a:endParaRPr lang="en-GB" dirty="0"/>
          </a:p>
        </p:txBody>
      </p:sp>
      <p:graphicFrame>
        <p:nvGraphicFramePr>
          <p:cNvPr id="6" name="Table 5"/>
          <p:cNvGraphicFramePr>
            <a:graphicFrameLocks noGrp="1"/>
          </p:cNvGraphicFramePr>
          <p:nvPr>
            <p:extLst>
              <p:ext uri="{D42A27DB-BD31-4B8C-83A1-F6EECF244321}">
                <p14:modId xmlns:p14="http://schemas.microsoft.com/office/powerpoint/2010/main" val="2681009243"/>
              </p:ext>
            </p:extLst>
          </p:nvPr>
        </p:nvGraphicFramePr>
        <p:xfrm>
          <a:off x="1752600" y="838197"/>
          <a:ext cx="6096000" cy="5462413"/>
        </p:xfrm>
        <a:graphic>
          <a:graphicData uri="http://schemas.openxmlformats.org/drawingml/2006/table">
            <a:tbl>
              <a:tblPr/>
              <a:tblGrid>
                <a:gridCol w="4585812"/>
                <a:gridCol w="1510188"/>
              </a:tblGrid>
              <a:tr h="381003">
                <a:tc gridSpan="2">
                  <a:txBody>
                    <a:bodyPr/>
                    <a:lstStyle/>
                    <a:p>
                      <a:pPr algn="ctr" rtl="0" fontAlgn="b"/>
                      <a:r>
                        <a:rPr lang="en-US" sz="2400" b="1" i="0" u="none" strike="noStrike" dirty="0">
                          <a:solidFill>
                            <a:srgbClr val="000000"/>
                          </a:solidFill>
                          <a:effectLst/>
                          <a:latin typeface="Arial"/>
                        </a:rPr>
                        <a:t>Reconciled Balance Sheet</a:t>
                      </a:r>
                    </a:p>
                  </a:txBody>
                  <a:tcPr marL="9525" marR="9525" marT="9525" marB="0" anchor="b">
                    <a:lnL>
                      <a:noFill/>
                    </a:lnL>
                    <a:lnR>
                      <a:noFill/>
                    </a:lnR>
                    <a:lnT>
                      <a:noFill/>
                    </a:lnT>
                    <a:lnB>
                      <a:noFill/>
                    </a:lnB>
                  </a:tcPr>
                </a:tc>
                <a:tc hMerge="1">
                  <a:txBody>
                    <a:bodyPr/>
                    <a:lstStyle/>
                    <a:p>
                      <a:endParaRPr lang="en-US"/>
                    </a:p>
                  </a:txBody>
                  <a:tcPr/>
                </a:tc>
              </a:tr>
              <a:tr h="304800">
                <a:tc gridSpan="2">
                  <a:txBody>
                    <a:bodyPr/>
                    <a:lstStyle/>
                    <a:p>
                      <a:pPr algn="ctr" rtl="0" fontAlgn="b"/>
                      <a:r>
                        <a:rPr lang="en-US" sz="2400" b="1" i="0" u="none" strike="noStrike" dirty="0">
                          <a:solidFill>
                            <a:srgbClr val="000000"/>
                          </a:solidFill>
                          <a:effectLst/>
                          <a:latin typeface="Arial"/>
                        </a:rPr>
                        <a:t>End of June 2015</a:t>
                      </a:r>
                    </a:p>
                  </a:txBody>
                  <a:tcPr marL="9525" marR="9525" marT="9525" marB="0" anchor="b">
                    <a:lnL>
                      <a:noFill/>
                    </a:lnL>
                    <a:lnR>
                      <a:noFill/>
                    </a:lnR>
                    <a:lnT>
                      <a:noFill/>
                    </a:lnT>
                    <a:lnB>
                      <a:noFill/>
                    </a:lnB>
                  </a:tcPr>
                </a:tc>
                <a:tc hMerge="1">
                  <a:txBody>
                    <a:bodyPr/>
                    <a:lstStyle/>
                    <a:p>
                      <a:endParaRPr lang="en-US"/>
                    </a:p>
                  </a:txBody>
                  <a:tcPr/>
                </a:tc>
              </a:tr>
              <a:tr h="158115">
                <a:tc gridSpan="2">
                  <a:txBody>
                    <a:bodyPr/>
                    <a:lstStyle/>
                    <a:p>
                      <a:pPr algn="ctr" fontAlgn="b"/>
                      <a:endParaRPr lang="en-US" sz="1200" b="1" i="0" u="none" strike="noStrike" dirty="0">
                        <a:effectLst/>
                        <a:latin typeface="Arial"/>
                      </a:endParaRPr>
                    </a:p>
                  </a:txBody>
                  <a:tcPr marL="9525" marR="9525" marT="9525" marB="0" anchor="b">
                    <a:lnL>
                      <a:noFill/>
                    </a:lnL>
                    <a:lnR>
                      <a:noFill/>
                    </a:lnR>
                    <a:lnT>
                      <a:noFill/>
                    </a:lnT>
                    <a:lnB>
                      <a:noFill/>
                    </a:lnB>
                  </a:tcPr>
                </a:tc>
                <a:tc hMerge="1">
                  <a:txBody>
                    <a:bodyPr/>
                    <a:lstStyle/>
                    <a:p>
                      <a:endParaRPr lang="en-US"/>
                    </a:p>
                  </a:txBody>
                  <a:tcPr/>
                </a:tc>
              </a:tr>
              <a:tr h="265570">
                <a:tc>
                  <a:txBody>
                    <a:bodyPr/>
                    <a:lstStyle/>
                    <a:p>
                      <a:pPr algn="l" fontAlgn="b"/>
                      <a:r>
                        <a:rPr lang="en-US" sz="1600" b="1" i="0" u="none" strike="noStrike">
                          <a:effectLst/>
                          <a:latin typeface="Arial"/>
                        </a:rPr>
                        <a:t> </a:t>
                      </a:r>
                    </a:p>
                  </a:txBody>
                  <a:tcPr marL="9525" marR="9525" marT="9525" marB="0" anchor="b">
                    <a:lnL>
                      <a:noFill/>
                    </a:lnL>
                    <a:lnR>
                      <a:noFill/>
                    </a:lnR>
                    <a:lnT>
                      <a:noFill/>
                    </a:lnT>
                    <a:lnB>
                      <a:noFill/>
                    </a:lnB>
                    <a:solidFill>
                      <a:srgbClr val="D0D0D0"/>
                    </a:solidFill>
                  </a:tcPr>
                </a:tc>
                <a:tc>
                  <a:txBody>
                    <a:bodyPr/>
                    <a:lstStyle/>
                    <a:p>
                      <a:pPr algn="l" fontAlgn="b"/>
                      <a:r>
                        <a:rPr lang="en-US" sz="1600" b="1" i="0" u="none" strike="noStrike">
                          <a:effectLst/>
                          <a:latin typeface="Arial"/>
                        </a:rPr>
                        <a:t>Amount</a:t>
                      </a:r>
                    </a:p>
                  </a:txBody>
                  <a:tcPr marL="9525" marR="9525" marT="9525" marB="0" anchor="b">
                    <a:lnL>
                      <a:noFill/>
                    </a:lnL>
                    <a:lnR>
                      <a:noFill/>
                    </a:lnR>
                    <a:lnT>
                      <a:noFill/>
                    </a:lnT>
                    <a:lnB>
                      <a:noFill/>
                    </a:lnB>
                    <a:solidFill>
                      <a:srgbClr val="D0D0D0"/>
                    </a:solidFill>
                  </a:tcPr>
                </a:tc>
              </a:tr>
              <a:tr h="269578">
                <a:tc>
                  <a:txBody>
                    <a:bodyPr/>
                    <a:lstStyle/>
                    <a:p>
                      <a:pPr algn="l" fontAlgn="ctr"/>
                      <a:r>
                        <a:rPr lang="en-US" sz="1800" b="1" i="0" u="none" strike="noStrike">
                          <a:solidFill>
                            <a:srgbClr val="000000"/>
                          </a:solidFill>
                          <a:effectLst/>
                          <a:latin typeface="Arial"/>
                        </a:rPr>
                        <a:t>ASSETS</a:t>
                      </a:r>
                    </a:p>
                  </a:txBody>
                  <a:tcPr marL="9525" marR="9525" marT="9525" marB="0" anchor="ctr">
                    <a:lnL>
                      <a:noFill/>
                    </a:lnL>
                    <a:lnR>
                      <a:noFill/>
                    </a:lnR>
                    <a:lnT>
                      <a:noFill/>
                    </a:lnT>
                    <a:lnB>
                      <a:noFill/>
                    </a:lnB>
                  </a:tcPr>
                </a:tc>
                <a:tc>
                  <a:txBody>
                    <a:bodyPr/>
                    <a:lstStyle/>
                    <a:p>
                      <a:pPr algn="r" fontAlgn="ctr"/>
                      <a:endParaRPr lang="en-US" sz="1800" b="1" i="0" u="none" strike="noStrike">
                        <a:solidFill>
                          <a:srgbClr val="000000"/>
                        </a:solidFill>
                        <a:effectLst/>
                        <a:latin typeface="Arial"/>
                      </a:endParaRPr>
                    </a:p>
                  </a:txBody>
                  <a:tcPr marL="9525" marR="9525" marT="9525" marB="0" anchor="ctr">
                    <a:lnL>
                      <a:noFill/>
                    </a:lnL>
                    <a:lnR>
                      <a:noFill/>
                    </a:lnR>
                    <a:lnT>
                      <a:noFill/>
                    </a:lnT>
                    <a:lnB>
                      <a:noFill/>
                    </a:lnB>
                  </a:tcPr>
                </a:tc>
              </a:tr>
              <a:tr h="269578">
                <a:tc>
                  <a:txBody>
                    <a:bodyPr/>
                    <a:lstStyle/>
                    <a:p>
                      <a:pPr algn="l" fontAlgn="b"/>
                      <a:r>
                        <a:rPr lang="en-US" sz="1800" b="1" i="0" u="none" strike="noStrike">
                          <a:solidFill>
                            <a:srgbClr val="000000"/>
                          </a:solidFill>
                          <a:effectLst/>
                          <a:latin typeface="Arial"/>
                        </a:rPr>
                        <a:t>Current Assets</a:t>
                      </a:r>
                    </a:p>
                  </a:txBody>
                  <a:tcPr marL="85725" marR="9525" marT="9525" marB="0" anchor="b">
                    <a:lnL>
                      <a:noFill/>
                    </a:lnL>
                    <a:lnR>
                      <a:noFill/>
                    </a:lnR>
                    <a:lnT>
                      <a:noFill/>
                    </a:lnT>
                    <a:lnB>
                      <a:noFill/>
                    </a:lnB>
                  </a:tcPr>
                </a:tc>
                <a:tc>
                  <a:txBody>
                    <a:bodyPr/>
                    <a:lstStyle/>
                    <a:p>
                      <a:pPr algn="r" fontAlgn="ctr"/>
                      <a:endParaRPr lang="en-US" sz="1800" b="1" i="0" u="none" strike="noStrike">
                        <a:solidFill>
                          <a:srgbClr val="000000"/>
                        </a:solidFill>
                        <a:effectLst/>
                        <a:latin typeface="Arial"/>
                      </a:endParaRPr>
                    </a:p>
                  </a:txBody>
                  <a:tcPr marL="9525" marR="9525" marT="9525" marB="0" anchor="ctr">
                    <a:lnL>
                      <a:noFill/>
                    </a:lnL>
                    <a:lnR>
                      <a:noFill/>
                    </a:lnR>
                    <a:lnT>
                      <a:noFill/>
                    </a:lnT>
                    <a:lnB>
                      <a:noFill/>
                    </a:lnB>
                  </a:tcPr>
                </a:tc>
              </a:tr>
              <a:tr h="269578">
                <a:tc>
                  <a:txBody>
                    <a:bodyPr/>
                    <a:lstStyle/>
                    <a:p>
                      <a:pPr algn="l" fontAlgn="b"/>
                      <a:r>
                        <a:rPr lang="en-US" sz="1800" b="1" i="0" u="none" strike="noStrike">
                          <a:solidFill>
                            <a:srgbClr val="000000"/>
                          </a:solidFill>
                          <a:effectLst/>
                          <a:latin typeface="Arial"/>
                        </a:rPr>
                        <a:t>Bank</a:t>
                      </a:r>
                    </a:p>
                  </a:txBody>
                  <a:tcPr marL="171450" marR="9525" marT="9525" marB="0" anchor="b">
                    <a:lnL>
                      <a:noFill/>
                    </a:lnL>
                    <a:lnR>
                      <a:noFill/>
                    </a:lnR>
                    <a:lnT>
                      <a:noFill/>
                    </a:lnT>
                    <a:lnB>
                      <a:noFill/>
                    </a:lnB>
                  </a:tcPr>
                </a:tc>
                <a:tc>
                  <a:txBody>
                    <a:bodyPr/>
                    <a:lstStyle/>
                    <a:p>
                      <a:pPr algn="r" fontAlgn="ctr"/>
                      <a:endParaRPr lang="en-US" sz="1800" b="1" i="0" u="none" strike="noStrike">
                        <a:solidFill>
                          <a:srgbClr val="000000"/>
                        </a:solidFill>
                        <a:effectLst/>
                        <a:latin typeface="Arial"/>
                      </a:endParaRPr>
                    </a:p>
                  </a:txBody>
                  <a:tcPr marL="9525" marR="9525" marT="9525" marB="0" anchor="ctr">
                    <a:lnL>
                      <a:noFill/>
                    </a:lnL>
                    <a:lnR>
                      <a:noFill/>
                    </a:lnR>
                    <a:lnT>
                      <a:noFill/>
                    </a:lnT>
                    <a:lnB>
                      <a:noFill/>
                    </a:lnB>
                  </a:tcPr>
                </a:tc>
              </a:tr>
              <a:tr h="269578">
                <a:tc>
                  <a:txBody>
                    <a:bodyPr/>
                    <a:lstStyle/>
                    <a:p>
                      <a:pPr algn="l" fontAlgn="b"/>
                      <a:r>
                        <a:rPr lang="en-US" sz="1800" b="0" i="0" u="none" strike="noStrike">
                          <a:solidFill>
                            <a:srgbClr val="000000"/>
                          </a:solidFill>
                          <a:effectLst/>
                          <a:latin typeface="Arial"/>
                        </a:rPr>
                        <a:t>74331 - 802.11/.15 CB Acct No. 556802</a:t>
                      </a:r>
                    </a:p>
                  </a:txBody>
                  <a:tcPr marL="257175" marR="9525" marT="9525" marB="0" anchor="b">
                    <a:lnL>
                      <a:noFill/>
                    </a:lnL>
                    <a:lnR>
                      <a:noFill/>
                    </a:lnR>
                    <a:lnT>
                      <a:noFill/>
                    </a:lnT>
                    <a:lnB>
                      <a:noFill/>
                    </a:lnB>
                  </a:tcPr>
                </a:tc>
                <a:tc>
                  <a:txBody>
                    <a:bodyPr/>
                    <a:lstStyle/>
                    <a:p>
                      <a:pPr algn="r" fontAlgn="ctr"/>
                      <a:r>
                        <a:rPr lang="en-US" sz="1800" b="0" i="0" u="none" strike="noStrike">
                          <a:solidFill>
                            <a:srgbClr val="000000"/>
                          </a:solidFill>
                          <a:effectLst/>
                          <a:latin typeface="Arial"/>
                        </a:rPr>
                        <a:t>$329,003.50 </a:t>
                      </a:r>
                    </a:p>
                  </a:txBody>
                  <a:tcPr marL="9525" marR="9525" marT="9525" marB="0" anchor="ctr">
                    <a:lnL>
                      <a:noFill/>
                    </a:lnL>
                    <a:lnR>
                      <a:noFill/>
                    </a:lnR>
                    <a:lnT>
                      <a:noFill/>
                    </a:lnT>
                    <a:lnB>
                      <a:noFill/>
                    </a:lnB>
                  </a:tcPr>
                </a:tc>
              </a:tr>
              <a:tr h="530110">
                <a:tc>
                  <a:txBody>
                    <a:bodyPr/>
                    <a:lstStyle/>
                    <a:p>
                      <a:pPr algn="l" fontAlgn="b"/>
                      <a:r>
                        <a:rPr lang="en-US" sz="1800" b="0" i="0" u="none" strike="noStrike">
                          <a:solidFill>
                            <a:srgbClr val="000000"/>
                          </a:solidFill>
                          <a:effectLst/>
                          <a:latin typeface="Arial"/>
                        </a:rPr>
                        <a:t>74332 - 802.11/.15 Face-to-Face Checking</a:t>
                      </a:r>
                    </a:p>
                  </a:txBody>
                  <a:tcPr marL="257175"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800" b="0" i="0" u="none" strike="noStrike">
                          <a:solidFill>
                            <a:srgbClr val="000000"/>
                          </a:solidFill>
                          <a:effectLst/>
                          <a:latin typeface="Arial"/>
                        </a:rPr>
                        <a:t>$69,882.29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269578">
                <a:tc>
                  <a:txBody>
                    <a:bodyPr/>
                    <a:lstStyle/>
                    <a:p>
                      <a:pPr algn="l" fontAlgn="b"/>
                      <a:r>
                        <a:rPr lang="en-US" sz="1800" b="1" i="0" u="none" strike="noStrike">
                          <a:solidFill>
                            <a:srgbClr val="000000"/>
                          </a:solidFill>
                          <a:effectLst/>
                          <a:latin typeface="Arial"/>
                        </a:rPr>
                        <a:t>Total Bank</a:t>
                      </a:r>
                    </a:p>
                  </a:txBody>
                  <a:tcPr marL="171450"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800" b="1" i="0" u="none" strike="noStrike">
                          <a:solidFill>
                            <a:srgbClr val="000000"/>
                          </a:solidFill>
                          <a:effectLst/>
                          <a:latin typeface="Arial"/>
                        </a:rPr>
                        <a:t>$398,885.79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69578">
                <a:tc>
                  <a:txBody>
                    <a:bodyPr/>
                    <a:lstStyle/>
                    <a:p>
                      <a:pPr algn="l" fontAlgn="b"/>
                      <a:r>
                        <a:rPr lang="en-US" sz="1800" b="1" i="0" u="none" strike="noStrike">
                          <a:solidFill>
                            <a:srgbClr val="000000"/>
                          </a:solidFill>
                          <a:effectLst/>
                          <a:latin typeface="Arial"/>
                        </a:rPr>
                        <a:t>Total Current Assets</a:t>
                      </a:r>
                    </a:p>
                  </a:txBody>
                  <a:tcPr marL="857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800" b="1" i="0" u="none" strike="noStrike" dirty="0">
                          <a:solidFill>
                            <a:srgbClr val="000000"/>
                          </a:solidFill>
                          <a:effectLst/>
                          <a:latin typeface="Arial"/>
                        </a:rPr>
                        <a:t>$398,885.79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69578">
                <a:tc>
                  <a:txBody>
                    <a:bodyPr/>
                    <a:lstStyle/>
                    <a:p>
                      <a:pPr algn="l" fontAlgn="ctr"/>
                      <a:r>
                        <a:rPr lang="en-US" sz="1800" b="1" i="0" u="none" strike="noStrike">
                          <a:solidFill>
                            <a:srgbClr val="000000"/>
                          </a:solidFill>
                          <a:effectLst/>
                          <a:latin typeface="Arial"/>
                        </a:rPr>
                        <a:t>Total ASSETS</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800" b="1" i="0" u="none" strike="noStrike">
                          <a:solidFill>
                            <a:srgbClr val="000000"/>
                          </a:solidFill>
                          <a:effectLst/>
                          <a:latin typeface="Arial"/>
                        </a:rPr>
                        <a:t>$398,885.79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r h="269578">
                <a:tc>
                  <a:txBody>
                    <a:bodyPr/>
                    <a:lstStyle/>
                    <a:p>
                      <a:pPr algn="l" fontAlgn="ctr"/>
                      <a:r>
                        <a:rPr lang="en-US" sz="1800" b="1" i="0" u="none" strike="noStrike">
                          <a:solidFill>
                            <a:srgbClr val="000000"/>
                          </a:solidFill>
                          <a:effectLst/>
                          <a:latin typeface="Arial"/>
                        </a:rPr>
                        <a:t>LIABILITIES &amp; EQUITY</a:t>
                      </a:r>
                    </a:p>
                  </a:txBody>
                  <a:tcPr marL="9525" marR="9525" marT="9525" marB="0" anchor="ctr">
                    <a:lnL>
                      <a:noFill/>
                    </a:lnL>
                    <a:lnR>
                      <a:noFill/>
                    </a:lnR>
                    <a:lnT>
                      <a:noFill/>
                    </a:lnT>
                    <a:lnB>
                      <a:noFill/>
                    </a:lnB>
                  </a:tcPr>
                </a:tc>
                <a:tc>
                  <a:txBody>
                    <a:bodyPr/>
                    <a:lstStyle/>
                    <a:p>
                      <a:pPr algn="r" fontAlgn="ctr"/>
                      <a:endParaRPr lang="en-US" sz="1800" b="1" i="0" u="none" strike="noStrike">
                        <a:solidFill>
                          <a:srgbClr val="000000"/>
                        </a:solidFill>
                        <a:effectLst/>
                        <a:latin typeface="Arial"/>
                      </a:endParaRPr>
                    </a:p>
                  </a:txBody>
                  <a:tcPr marL="9525" marR="9525" marT="9525" marB="0" anchor="ctr">
                    <a:lnL>
                      <a:noFill/>
                    </a:lnL>
                    <a:lnR>
                      <a:noFill/>
                    </a:lnR>
                    <a:lnT>
                      <a:noFill/>
                    </a:lnT>
                    <a:lnB>
                      <a:noFill/>
                    </a:lnB>
                  </a:tcPr>
                </a:tc>
              </a:tr>
              <a:tr h="269578">
                <a:tc>
                  <a:txBody>
                    <a:bodyPr/>
                    <a:lstStyle/>
                    <a:p>
                      <a:pPr algn="l" fontAlgn="b"/>
                      <a:r>
                        <a:rPr lang="en-US" sz="1800" b="1" i="0" u="none" strike="noStrike">
                          <a:solidFill>
                            <a:srgbClr val="000000"/>
                          </a:solidFill>
                          <a:effectLst/>
                          <a:latin typeface="Arial"/>
                        </a:rPr>
                        <a:t>Equity</a:t>
                      </a:r>
                    </a:p>
                  </a:txBody>
                  <a:tcPr marL="85725" marR="9525" marT="9525" marB="0" anchor="b">
                    <a:lnL>
                      <a:noFill/>
                    </a:lnL>
                    <a:lnR>
                      <a:noFill/>
                    </a:lnR>
                    <a:lnT>
                      <a:noFill/>
                    </a:lnT>
                    <a:lnB>
                      <a:noFill/>
                    </a:lnB>
                  </a:tcPr>
                </a:tc>
                <a:tc>
                  <a:txBody>
                    <a:bodyPr/>
                    <a:lstStyle/>
                    <a:p>
                      <a:pPr algn="r" fontAlgn="ctr"/>
                      <a:endParaRPr lang="en-US" sz="1800" b="1" i="0" u="none" strike="noStrike">
                        <a:solidFill>
                          <a:srgbClr val="000000"/>
                        </a:solidFill>
                        <a:effectLst/>
                        <a:latin typeface="Arial"/>
                      </a:endParaRPr>
                    </a:p>
                  </a:txBody>
                  <a:tcPr marL="9525" marR="9525" marT="9525" marB="0" anchor="ctr">
                    <a:lnL>
                      <a:noFill/>
                    </a:lnL>
                    <a:lnR>
                      <a:noFill/>
                    </a:lnR>
                    <a:lnT>
                      <a:noFill/>
                    </a:lnT>
                    <a:lnB>
                      <a:noFill/>
                    </a:lnB>
                  </a:tcPr>
                </a:tc>
              </a:tr>
              <a:tr h="269578">
                <a:tc>
                  <a:txBody>
                    <a:bodyPr/>
                    <a:lstStyle/>
                    <a:p>
                      <a:pPr algn="l" fontAlgn="b"/>
                      <a:r>
                        <a:rPr lang="en-US" sz="1800" b="0" i="0" u="none" strike="noStrike">
                          <a:solidFill>
                            <a:srgbClr val="000000"/>
                          </a:solidFill>
                          <a:effectLst/>
                          <a:latin typeface="Arial"/>
                        </a:rPr>
                        <a:t>Retained Earnings</a:t>
                      </a:r>
                    </a:p>
                  </a:txBody>
                  <a:tcPr marL="171450" marR="9525" marT="9525" marB="0" anchor="b">
                    <a:lnL>
                      <a:noFill/>
                    </a:lnL>
                    <a:lnR>
                      <a:noFill/>
                    </a:lnR>
                    <a:lnT>
                      <a:noFill/>
                    </a:lnT>
                    <a:lnB>
                      <a:noFill/>
                    </a:lnB>
                  </a:tcPr>
                </a:tc>
                <a:tc>
                  <a:txBody>
                    <a:bodyPr/>
                    <a:lstStyle/>
                    <a:p>
                      <a:pPr algn="r" fontAlgn="ctr"/>
                      <a:r>
                        <a:rPr lang="en-US" sz="1800" b="0" i="0" u="none" strike="noStrike">
                          <a:solidFill>
                            <a:srgbClr val="000000"/>
                          </a:solidFill>
                          <a:effectLst/>
                          <a:latin typeface="Arial"/>
                        </a:rPr>
                        <a:t>$724,765.38 </a:t>
                      </a:r>
                    </a:p>
                  </a:txBody>
                  <a:tcPr marL="9525" marR="9525" marT="9525" marB="0" anchor="ctr">
                    <a:lnL>
                      <a:noFill/>
                    </a:lnL>
                    <a:lnR>
                      <a:noFill/>
                    </a:lnR>
                    <a:lnT>
                      <a:noFill/>
                    </a:lnT>
                    <a:lnB>
                      <a:noFill/>
                    </a:lnB>
                  </a:tcPr>
                </a:tc>
              </a:tr>
              <a:tr h="269578">
                <a:tc>
                  <a:txBody>
                    <a:bodyPr/>
                    <a:lstStyle/>
                    <a:p>
                      <a:pPr algn="l" fontAlgn="b"/>
                      <a:r>
                        <a:rPr lang="en-US" sz="1800" b="0" i="0" u="none" strike="noStrike">
                          <a:solidFill>
                            <a:srgbClr val="000000"/>
                          </a:solidFill>
                          <a:effectLst/>
                          <a:latin typeface="Arial"/>
                        </a:rPr>
                        <a:t>Net Income</a:t>
                      </a:r>
                    </a:p>
                  </a:txBody>
                  <a:tcPr marL="171450" marR="9525" marT="9525" marB="0" anchor="b">
                    <a:lnL>
                      <a:noFill/>
                    </a:lnL>
                    <a:lnR>
                      <a:noFill/>
                    </a:lnR>
                    <a:lnT>
                      <a:noFill/>
                    </a:lnT>
                    <a:lnB w="6350" cap="flat" cmpd="sng" algn="ctr">
                      <a:solidFill>
                        <a:srgbClr val="969696"/>
                      </a:solidFill>
                      <a:prstDash val="dot"/>
                      <a:round/>
                      <a:headEnd type="none" w="med" len="med"/>
                      <a:tailEnd type="none" w="med" len="med"/>
                    </a:lnB>
                  </a:tcPr>
                </a:tc>
                <a:tc>
                  <a:txBody>
                    <a:bodyPr/>
                    <a:lstStyle/>
                    <a:p>
                      <a:pPr algn="r" fontAlgn="ctr"/>
                      <a:r>
                        <a:rPr lang="en-US" sz="1800" b="0" i="0" u="none" strike="noStrike">
                          <a:solidFill>
                            <a:srgbClr val="000000"/>
                          </a:solidFill>
                          <a:effectLst/>
                          <a:latin typeface="Arial"/>
                        </a:rPr>
                        <a:t>($325,879.59)</a:t>
                      </a:r>
                    </a:p>
                  </a:txBody>
                  <a:tcPr marL="9525" marR="9525" marT="9525" marB="0" anchor="ctr">
                    <a:lnL>
                      <a:noFill/>
                    </a:lnL>
                    <a:lnR>
                      <a:noFill/>
                    </a:lnR>
                    <a:lnT>
                      <a:noFill/>
                    </a:lnT>
                    <a:lnB w="6350" cap="flat" cmpd="sng" algn="ctr">
                      <a:solidFill>
                        <a:srgbClr val="969696"/>
                      </a:solidFill>
                      <a:prstDash val="dot"/>
                      <a:round/>
                      <a:headEnd type="none" w="med" len="med"/>
                      <a:tailEnd type="none" w="med" len="med"/>
                    </a:lnB>
                  </a:tcPr>
                </a:tc>
              </a:tr>
              <a:tr h="269578">
                <a:tc>
                  <a:txBody>
                    <a:bodyPr/>
                    <a:lstStyle/>
                    <a:p>
                      <a:pPr algn="l" fontAlgn="b"/>
                      <a:r>
                        <a:rPr lang="en-US" sz="1800" b="1" i="0" u="none" strike="noStrike" dirty="0">
                          <a:solidFill>
                            <a:srgbClr val="000000"/>
                          </a:solidFill>
                          <a:effectLst/>
                          <a:latin typeface="Arial"/>
                        </a:rPr>
                        <a:t>Total Equity</a:t>
                      </a:r>
                    </a:p>
                  </a:txBody>
                  <a:tcPr marL="857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800" b="1" i="0" u="none" strike="noStrike">
                          <a:solidFill>
                            <a:srgbClr val="000000"/>
                          </a:solidFill>
                          <a:effectLst/>
                          <a:latin typeface="Arial"/>
                        </a:rPr>
                        <a:t>$398,885.79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69578">
                <a:tc>
                  <a:txBody>
                    <a:bodyPr/>
                    <a:lstStyle/>
                    <a:p>
                      <a:pPr algn="l" fontAlgn="ctr"/>
                      <a:r>
                        <a:rPr lang="en-US" sz="1800" b="1" i="0" u="none" strike="noStrike">
                          <a:solidFill>
                            <a:srgbClr val="000000"/>
                          </a:solidFill>
                          <a:effectLst/>
                          <a:latin typeface="Arial"/>
                        </a:rPr>
                        <a:t>Total LIABILITIES &amp; EQUITY</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800" b="1" i="0" u="none" strike="noStrike" dirty="0">
                          <a:solidFill>
                            <a:srgbClr val="000000"/>
                          </a:solidFill>
                          <a:effectLst/>
                          <a:latin typeface="Arial"/>
                        </a:rPr>
                        <a:t>$398,885.79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Tree>
    <p:extLst>
      <p:ext uri="{BB962C8B-B14F-4D97-AF65-F5344CB8AC3E}">
        <p14:creationId xmlns:p14="http://schemas.microsoft.com/office/powerpoint/2010/main" val="25218145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pPr>
              <a:defRPr/>
            </a:pPr>
            <a:r>
              <a:rPr lang="en-US" smtClean="0"/>
              <a:t>July 2015</a:t>
            </a:r>
            <a:endParaRPr lang="en-GB" dirty="0"/>
          </a:p>
        </p:txBody>
      </p:sp>
      <p:sp>
        <p:nvSpPr>
          <p:cNvPr id="3" name="Footer Placeholder 2"/>
          <p:cNvSpPr>
            <a:spLocks noGrp="1"/>
          </p:cNvSpPr>
          <p:nvPr>
            <p:ph type="ftr" idx="11"/>
          </p:nvPr>
        </p:nvSpPr>
        <p:spPr>
          <a:xfrm>
            <a:off x="7315200" y="6475413"/>
            <a:ext cx="1227138" cy="153987"/>
          </a:xfrm>
        </p:spPr>
        <p:txBody>
          <a:bodyPr/>
          <a:lstStyle/>
          <a:p>
            <a:pPr>
              <a:defRPr/>
            </a:pPr>
            <a:r>
              <a:rPr lang="en-GB" smtClean="0"/>
              <a:t>Jon Rosdahl, CSR</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5</a:t>
            </a:fld>
            <a:endParaRPr lang="en-GB"/>
          </a:p>
        </p:txBody>
      </p:sp>
      <p:sp>
        <p:nvSpPr>
          <p:cNvPr id="6" name="TextBox 5"/>
          <p:cNvSpPr txBox="1"/>
          <p:nvPr/>
        </p:nvSpPr>
        <p:spPr>
          <a:xfrm>
            <a:off x="1828800" y="583768"/>
            <a:ext cx="5486400" cy="461665"/>
          </a:xfrm>
          <a:prstGeom prst="rect">
            <a:avLst/>
          </a:prstGeom>
          <a:noFill/>
        </p:spPr>
        <p:txBody>
          <a:bodyPr wrap="square" rtlCol="0">
            <a:spAutoFit/>
          </a:bodyPr>
          <a:lstStyle/>
          <a:p>
            <a:r>
              <a:rPr lang="en-US" dirty="0" smtClean="0">
                <a:solidFill>
                  <a:schemeClr val="tx1"/>
                </a:solidFill>
              </a:rPr>
              <a:t>2015 IEEE 802 Wireless Income </a:t>
            </a:r>
            <a:r>
              <a:rPr lang="en-US" dirty="0">
                <a:solidFill>
                  <a:schemeClr val="tx1"/>
                </a:solidFill>
              </a:rPr>
              <a:t>Statement</a:t>
            </a:r>
          </a:p>
        </p:txBody>
      </p:sp>
      <p:graphicFrame>
        <p:nvGraphicFramePr>
          <p:cNvPr id="7" name="Table 6"/>
          <p:cNvGraphicFramePr>
            <a:graphicFrameLocks noGrp="1"/>
          </p:cNvGraphicFramePr>
          <p:nvPr>
            <p:extLst>
              <p:ext uri="{D42A27DB-BD31-4B8C-83A1-F6EECF244321}">
                <p14:modId xmlns:p14="http://schemas.microsoft.com/office/powerpoint/2010/main" val="1851385456"/>
              </p:ext>
            </p:extLst>
          </p:nvPr>
        </p:nvGraphicFramePr>
        <p:xfrm>
          <a:off x="495300" y="1045433"/>
          <a:ext cx="8153400" cy="5329135"/>
        </p:xfrm>
        <a:graphic>
          <a:graphicData uri="http://schemas.openxmlformats.org/drawingml/2006/table">
            <a:tbl>
              <a:tblPr/>
              <a:tblGrid>
                <a:gridCol w="2444961"/>
                <a:gridCol w="1217189"/>
                <a:gridCol w="1217189"/>
                <a:gridCol w="959639"/>
                <a:gridCol w="1157211"/>
                <a:gridCol w="1157211"/>
              </a:tblGrid>
              <a:tr h="631261">
                <a:tc>
                  <a:txBody>
                    <a:bodyPr/>
                    <a:lstStyle/>
                    <a:p>
                      <a:pPr algn="l" fontAlgn="b"/>
                      <a:r>
                        <a:rPr lang="en-US" sz="1200" b="1" i="0" u="none" strike="noStrike" dirty="0">
                          <a:effectLst/>
                          <a:latin typeface="Arial"/>
                        </a:rPr>
                        <a:t> </a:t>
                      </a:r>
                    </a:p>
                  </a:txBody>
                  <a:tcPr marL="9525" marR="9525" marT="9525" marB="0" anchor="b">
                    <a:lnL>
                      <a:noFill/>
                    </a:lnL>
                    <a:lnR>
                      <a:noFill/>
                    </a:lnR>
                    <a:lnT>
                      <a:noFill/>
                    </a:lnT>
                    <a:lnB>
                      <a:noFill/>
                    </a:lnB>
                    <a:solidFill>
                      <a:srgbClr val="D0D0D0"/>
                    </a:solidFill>
                  </a:tcPr>
                </a:tc>
                <a:tc>
                  <a:txBody>
                    <a:bodyPr/>
                    <a:lstStyle/>
                    <a:p>
                      <a:pPr algn="l" fontAlgn="b"/>
                      <a:r>
                        <a:rPr lang="en-US" sz="1200" b="1" i="0" u="none" strike="noStrike" dirty="0">
                          <a:effectLst/>
                          <a:latin typeface="Arial"/>
                        </a:rPr>
                        <a:t>- No Department </a:t>
                      </a:r>
                      <a:r>
                        <a:rPr lang="en-US" sz="1200" b="1" i="0" u="none" strike="noStrike" dirty="0" smtClean="0">
                          <a:effectLst/>
                          <a:latin typeface="Arial"/>
                        </a:rPr>
                        <a:t>- generic</a:t>
                      </a:r>
                      <a:endParaRPr lang="en-US" sz="1200" b="1" i="0" u="none" strike="noStrike" dirty="0">
                        <a:effectLst/>
                        <a:latin typeface="Arial"/>
                      </a:endParaRP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a:rPr>
                        <a:t>2015-01 Atlanta, GA</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a:rPr>
                        <a:t>2015-05 Vancouver, Canada</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smtClean="0">
                          <a:effectLst/>
                          <a:latin typeface="Arial"/>
                        </a:rPr>
                        <a:t>2015-09, Bangkok,</a:t>
                      </a:r>
                      <a:br>
                        <a:rPr lang="en-US" sz="1200" b="1" i="0" u="none" strike="noStrike" dirty="0" smtClean="0">
                          <a:effectLst/>
                          <a:latin typeface="Arial"/>
                        </a:rPr>
                      </a:br>
                      <a:r>
                        <a:rPr lang="en-US" sz="1200" b="1" i="0" u="none" strike="noStrike" dirty="0" smtClean="0">
                          <a:effectLst/>
                          <a:latin typeface="Arial"/>
                        </a:rPr>
                        <a:t>Thailand</a:t>
                      </a:r>
                      <a:endParaRPr lang="en-US" sz="1200" b="1" i="0" u="none" strike="noStrike" dirty="0">
                        <a:effectLst/>
                        <a:latin typeface="Arial"/>
                      </a:endParaRP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a:rPr>
                        <a:t>Total</a:t>
                      </a:r>
                    </a:p>
                  </a:txBody>
                  <a:tcPr marL="9525" marR="9525" marT="9525" marB="0" anchor="b">
                    <a:lnL>
                      <a:noFill/>
                    </a:lnL>
                    <a:lnR>
                      <a:noFill/>
                    </a:lnR>
                    <a:lnT>
                      <a:noFill/>
                    </a:lnT>
                    <a:lnB>
                      <a:noFill/>
                    </a:lnB>
                    <a:solidFill>
                      <a:srgbClr val="D0D0D0"/>
                    </a:solidFill>
                  </a:tcPr>
                </a:tc>
              </a:tr>
              <a:tr h="210420">
                <a:tc>
                  <a:txBody>
                    <a:bodyPr/>
                    <a:lstStyle/>
                    <a:p>
                      <a:pPr algn="l" fontAlgn="b"/>
                      <a:r>
                        <a:rPr lang="en-US" sz="1200" b="1" i="0" u="none" strike="noStrike">
                          <a:effectLst/>
                          <a:latin typeface="Arial"/>
                        </a:rPr>
                        <a:t> </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a:rPr>
                        <a:t>Amount</a:t>
                      </a:r>
                    </a:p>
                  </a:txBody>
                  <a:tcPr marL="9525" marR="9525" marT="9525" marB="0" anchor="b">
                    <a:lnL>
                      <a:noFill/>
                    </a:lnL>
                    <a:lnR>
                      <a:noFill/>
                    </a:lnR>
                    <a:lnT>
                      <a:noFill/>
                    </a:lnT>
                    <a:lnB>
                      <a:noFill/>
                    </a:lnB>
                    <a:solidFill>
                      <a:srgbClr val="D0D0D0"/>
                    </a:solidFill>
                  </a:tcPr>
                </a:tc>
              </a:tr>
              <a:tr h="197269">
                <a:tc>
                  <a:txBody>
                    <a:bodyPr/>
                    <a:lstStyle/>
                    <a:p>
                      <a:pPr algn="l" fontAlgn="ctr"/>
                      <a:r>
                        <a:rPr lang="en-US" sz="1100" b="1" i="0" u="none" strike="noStrike">
                          <a:solidFill>
                            <a:srgbClr val="000000"/>
                          </a:solidFill>
                          <a:effectLst/>
                          <a:latin typeface="Arial"/>
                        </a:rPr>
                        <a:t>Ordinary Income/Expense</a:t>
                      </a: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9525" marR="9525" marT="9525" marB="0" anchor="ctr">
                    <a:lnL>
                      <a:noFill/>
                    </a:lnL>
                    <a:lnR>
                      <a:noFill/>
                    </a:lnR>
                    <a:lnT>
                      <a:noFill/>
                    </a:lnT>
                    <a:lnB>
                      <a:noFill/>
                    </a:lnB>
                  </a:tcPr>
                </a:tc>
              </a:tr>
              <a:tr h="197269">
                <a:tc>
                  <a:txBody>
                    <a:bodyPr/>
                    <a:lstStyle/>
                    <a:p>
                      <a:pPr algn="l" fontAlgn="b"/>
                      <a:r>
                        <a:rPr lang="en-US" sz="1100" b="1" i="0" u="none" strike="noStrike">
                          <a:solidFill>
                            <a:srgbClr val="000000"/>
                          </a:solidFill>
                          <a:effectLst/>
                          <a:latin typeface="Arial"/>
                        </a:rPr>
                        <a:t>Income</a:t>
                      </a:r>
                    </a:p>
                  </a:txBody>
                  <a:tcPr marL="85725" marR="9525" marT="9525" marB="0" anchor="b">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9525" marR="9525" marT="9525" marB="0" anchor="ctr">
                    <a:lnL>
                      <a:noFill/>
                    </a:lnL>
                    <a:lnR>
                      <a:noFill/>
                    </a:lnR>
                    <a:lnT>
                      <a:noFill/>
                    </a:lnT>
                    <a:lnB>
                      <a:noFill/>
                    </a:lnB>
                  </a:tcPr>
                </a:tc>
              </a:tr>
              <a:tr h="197269">
                <a:tc>
                  <a:txBody>
                    <a:bodyPr/>
                    <a:lstStyle/>
                    <a:p>
                      <a:pPr algn="l" fontAlgn="b"/>
                      <a:r>
                        <a:rPr lang="en-US" sz="1100" b="0" i="0" u="none" strike="noStrike">
                          <a:solidFill>
                            <a:srgbClr val="000000"/>
                          </a:solidFill>
                          <a:effectLst/>
                          <a:latin typeface="Arial"/>
                        </a:rPr>
                        <a:t>2.11 - Registrations</a:t>
                      </a:r>
                    </a:p>
                  </a:txBody>
                  <a:tcPr marL="171450" marR="9525" marT="9525" marB="0" anchor="b">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$377,350.00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$243,250.00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$620,600.00 </a:t>
                      </a:r>
                    </a:p>
                  </a:txBody>
                  <a:tcPr marL="9525" marR="9525" marT="9525" marB="0" anchor="ctr">
                    <a:lnL>
                      <a:noFill/>
                    </a:lnL>
                    <a:lnR>
                      <a:noFill/>
                    </a:lnR>
                    <a:lnT>
                      <a:noFill/>
                    </a:lnT>
                    <a:lnB>
                      <a:noFill/>
                    </a:lnB>
                  </a:tcPr>
                </a:tc>
              </a:tr>
              <a:tr h="197269">
                <a:tc>
                  <a:txBody>
                    <a:bodyPr/>
                    <a:lstStyle/>
                    <a:p>
                      <a:pPr algn="l" fontAlgn="b"/>
                      <a:r>
                        <a:rPr lang="en-US" sz="1100" b="0" i="0" u="none" strike="noStrike">
                          <a:solidFill>
                            <a:srgbClr val="000000"/>
                          </a:solidFill>
                          <a:effectLst/>
                          <a:latin typeface="Arial"/>
                        </a:rPr>
                        <a:t>2.12 - Hotel Commissions</a:t>
                      </a:r>
                    </a:p>
                  </a:txBody>
                  <a:tcPr marL="171450" marR="9525" marT="9525" marB="0" anchor="b">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$55,839.56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$9,095.10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$64,934.66 </a:t>
                      </a:r>
                    </a:p>
                  </a:txBody>
                  <a:tcPr marL="9525" marR="9525" marT="9525" marB="0" anchor="ctr">
                    <a:lnL>
                      <a:noFill/>
                    </a:lnL>
                    <a:lnR>
                      <a:noFill/>
                    </a:lnR>
                    <a:lnT>
                      <a:noFill/>
                    </a:lnT>
                    <a:lnB>
                      <a:noFill/>
                    </a:lnB>
                  </a:tcPr>
                </a:tc>
              </a:tr>
              <a:tr h="197269">
                <a:tc>
                  <a:txBody>
                    <a:bodyPr/>
                    <a:lstStyle/>
                    <a:p>
                      <a:pPr algn="l" fontAlgn="b"/>
                      <a:r>
                        <a:rPr lang="en-US" sz="1100" b="0" i="0" u="none" strike="noStrike">
                          <a:solidFill>
                            <a:srgbClr val="000000"/>
                          </a:solidFill>
                          <a:effectLst/>
                          <a:latin typeface="Arial"/>
                        </a:rPr>
                        <a:t>3.40 - IEEE CB Account Interest</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a:rPr>
                        <a:t>$837.15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a:rPr>
                        <a:t>$837.15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197269">
                <a:tc>
                  <a:txBody>
                    <a:bodyPr/>
                    <a:lstStyle/>
                    <a:p>
                      <a:pPr algn="l" fontAlgn="b"/>
                      <a:r>
                        <a:rPr lang="en-US" sz="1100" b="1" i="0" u="none" strike="noStrike">
                          <a:solidFill>
                            <a:srgbClr val="000000"/>
                          </a:solidFill>
                          <a:effectLst/>
                          <a:latin typeface="Arial"/>
                        </a:rPr>
                        <a:t>Total - Income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a:rPr>
                        <a:t>$837.15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a:rPr>
                        <a:t>$433,189.56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a:rPr>
                        <a:t>$252,345.10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a:rPr>
                        <a:t>$686,371.81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197269">
                <a:tc>
                  <a:txBody>
                    <a:bodyPr/>
                    <a:lstStyle/>
                    <a:p>
                      <a:pPr algn="l" fontAlgn="b"/>
                      <a:r>
                        <a:rPr lang="en-US" sz="1100" b="1" i="0" u="none" strike="noStrike">
                          <a:solidFill>
                            <a:srgbClr val="000000"/>
                          </a:solidFill>
                          <a:effectLst/>
                          <a:latin typeface="Arial"/>
                        </a:rPr>
                        <a:t>Gross Profit</a:t>
                      </a:r>
                    </a:p>
                  </a:txBody>
                  <a:tcPr marL="85725" marR="9525" marT="9525"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a:rPr>
                        <a:t>$837.15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a:rPr>
                        <a:t>$433,189.56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a:rPr>
                        <a:t>$252,345.10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a:rPr>
                        <a:t>$0.00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a:rPr>
                        <a:t>$686,371.81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r h="197269">
                <a:tc>
                  <a:txBody>
                    <a:bodyPr/>
                    <a:lstStyle/>
                    <a:p>
                      <a:pPr algn="l" fontAlgn="b"/>
                      <a:r>
                        <a:rPr lang="en-US" sz="1100" b="1" i="0" u="none" strike="noStrike">
                          <a:solidFill>
                            <a:srgbClr val="000000"/>
                          </a:solidFill>
                          <a:effectLst/>
                          <a:latin typeface="Arial"/>
                        </a:rPr>
                        <a:t>Expense</a:t>
                      </a:r>
                    </a:p>
                  </a:txBody>
                  <a:tcPr marL="85725" marR="9525" marT="9525" marB="0" anchor="b">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9525" marR="9525" marT="9525" marB="0" anchor="ctr">
                    <a:lnL>
                      <a:noFill/>
                    </a:lnL>
                    <a:lnR>
                      <a:noFill/>
                    </a:lnR>
                    <a:lnT>
                      <a:noFill/>
                    </a:lnT>
                    <a:lnB>
                      <a:noFill/>
                    </a:lnB>
                  </a:tcPr>
                </a:tc>
              </a:tr>
              <a:tr h="197269">
                <a:tc>
                  <a:txBody>
                    <a:bodyPr/>
                    <a:lstStyle/>
                    <a:p>
                      <a:pPr algn="l" fontAlgn="b"/>
                      <a:r>
                        <a:rPr lang="en-US" sz="1100" b="0" i="0" u="none" strike="noStrike">
                          <a:solidFill>
                            <a:srgbClr val="000000"/>
                          </a:solidFill>
                          <a:effectLst/>
                          <a:latin typeface="Arial"/>
                        </a:rPr>
                        <a:t>4.10 - Meetings &amp; Social Events Expense</a:t>
                      </a:r>
                    </a:p>
                  </a:txBody>
                  <a:tcPr marL="171450" marR="9525" marT="9525" marB="0" anchor="b">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$185,196.00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$185,196.00 </a:t>
                      </a:r>
                    </a:p>
                  </a:txBody>
                  <a:tcPr marL="9525" marR="9525" marT="9525" marB="0" anchor="ctr">
                    <a:lnL>
                      <a:noFill/>
                    </a:lnL>
                    <a:lnR>
                      <a:noFill/>
                    </a:lnR>
                    <a:lnT>
                      <a:noFill/>
                    </a:lnT>
                    <a:lnB>
                      <a:noFill/>
                    </a:lnB>
                  </a:tcPr>
                </a:tc>
              </a:tr>
              <a:tr h="197269">
                <a:tc>
                  <a:txBody>
                    <a:bodyPr/>
                    <a:lstStyle/>
                    <a:p>
                      <a:pPr algn="l" fontAlgn="b"/>
                      <a:r>
                        <a:rPr lang="en-US" sz="1100" b="0" i="0" u="none" strike="noStrike">
                          <a:solidFill>
                            <a:srgbClr val="000000"/>
                          </a:solidFill>
                          <a:effectLst/>
                          <a:latin typeface="Arial"/>
                        </a:rPr>
                        <a:t>4.110 - Site Survey</a:t>
                      </a:r>
                    </a:p>
                  </a:txBody>
                  <a:tcPr marL="171450" marR="9525" marT="9525" marB="0" anchor="b">
                    <a:lnL>
                      <a:noFill/>
                    </a:lnL>
                    <a:lnR>
                      <a:noFill/>
                    </a:lnR>
                    <a:lnT>
                      <a:noFill/>
                    </a:lnT>
                    <a:lnB>
                      <a:noFill/>
                    </a:lnB>
                  </a:tcPr>
                </a:tc>
                <a:tc>
                  <a:txBody>
                    <a:bodyPr/>
                    <a:lstStyle/>
                    <a:p>
                      <a:pPr algn="r" fontAlgn="ctr"/>
                      <a:r>
                        <a:rPr lang="en-US" sz="1100" b="0" i="0" u="none" strike="noStrike">
                          <a:solidFill>
                            <a:srgbClr val="000000"/>
                          </a:solidFill>
                          <a:effectLst/>
                          <a:latin typeface="Arial"/>
                        </a:rPr>
                        <a:t>$1,867.43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$1,209.08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$3,076.51 </a:t>
                      </a:r>
                    </a:p>
                  </a:txBody>
                  <a:tcPr marL="9525" marR="9525" marT="9525" marB="0" anchor="ctr">
                    <a:lnL>
                      <a:noFill/>
                    </a:lnL>
                    <a:lnR>
                      <a:noFill/>
                    </a:lnR>
                    <a:lnT>
                      <a:noFill/>
                    </a:lnT>
                    <a:lnB>
                      <a:noFill/>
                    </a:lnB>
                  </a:tcPr>
                </a:tc>
              </a:tr>
              <a:tr h="197269">
                <a:tc>
                  <a:txBody>
                    <a:bodyPr/>
                    <a:lstStyle/>
                    <a:p>
                      <a:pPr algn="l" fontAlgn="b"/>
                      <a:r>
                        <a:rPr lang="en-US" sz="1100" b="0" i="0" u="none" strike="noStrike">
                          <a:solidFill>
                            <a:srgbClr val="000000"/>
                          </a:solidFill>
                          <a:effectLst/>
                          <a:latin typeface="Arial"/>
                        </a:rPr>
                        <a:t>4.111 - Deposit</a:t>
                      </a:r>
                    </a:p>
                  </a:txBody>
                  <a:tcPr marL="171450" marR="9525" marT="9525" marB="0" anchor="b">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$60,000.00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$60,000.00 </a:t>
                      </a:r>
                    </a:p>
                  </a:txBody>
                  <a:tcPr marL="9525" marR="9525" marT="9525" marB="0" anchor="ctr">
                    <a:lnL>
                      <a:noFill/>
                    </a:lnL>
                    <a:lnR>
                      <a:noFill/>
                    </a:lnR>
                    <a:lnT>
                      <a:noFill/>
                    </a:lnT>
                    <a:lnB>
                      <a:noFill/>
                    </a:lnB>
                  </a:tcPr>
                </a:tc>
              </a:tr>
              <a:tr h="197269">
                <a:tc>
                  <a:txBody>
                    <a:bodyPr/>
                    <a:lstStyle/>
                    <a:p>
                      <a:pPr algn="l" fontAlgn="b"/>
                      <a:r>
                        <a:rPr lang="en-US" sz="1100" b="0" i="0" u="none" strike="noStrike">
                          <a:solidFill>
                            <a:srgbClr val="000000"/>
                          </a:solidFill>
                          <a:effectLst/>
                          <a:latin typeface="Arial"/>
                        </a:rPr>
                        <a:t>4.113 - Venue</a:t>
                      </a:r>
                    </a:p>
                  </a:txBody>
                  <a:tcPr marL="171450" marR="9525" marT="9525" marB="0" anchor="b">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$54,999.48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$9,389.30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$64,388.78 </a:t>
                      </a:r>
                    </a:p>
                  </a:txBody>
                  <a:tcPr marL="9525" marR="9525" marT="9525" marB="0" anchor="ctr">
                    <a:lnL>
                      <a:noFill/>
                    </a:lnL>
                    <a:lnR>
                      <a:noFill/>
                    </a:lnR>
                    <a:lnT>
                      <a:noFill/>
                    </a:lnT>
                    <a:lnB>
                      <a:noFill/>
                    </a:lnB>
                  </a:tcPr>
                </a:tc>
              </a:tr>
              <a:tr h="197269">
                <a:tc>
                  <a:txBody>
                    <a:bodyPr/>
                    <a:lstStyle/>
                    <a:p>
                      <a:pPr algn="l" fontAlgn="b"/>
                      <a:r>
                        <a:rPr lang="en-US" sz="1100" b="0" i="0" u="none" strike="noStrike">
                          <a:solidFill>
                            <a:srgbClr val="000000"/>
                          </a:solidFill>
                          <a:effectLst/>
                          <a:latin typeface="Arial"/>
                        </a:rPr>
                        <a:t>4.12 - Financial Fees</a:t>
                      </a:r>
                    </a:p>
                  </a:txBody>
                  <a:tcPr marL="171450" marR="9525" marT="9525" marB="0" anchor="b">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a:rPr>
                        <a:t>$</a:t>
                      </a:r>
                      <a:r>
                        <a:rPr lang="en-US" sz="1100" b="0" i="0" u="none" strike="noStrike" dirty="0" smtClean="0">
                          <a:solidFill>
                            <a:srgbClr val="000000"/>
                          </a:solidFill>
                          <a:effectLst/>
                          <a:latin typeface="Arial"/>
                        </a:rPr>
                        <a:t>25,600.51 </a:t>
                      </a:r>
                      <a:endParaRPr lang="en-US" sz="1100" b="0" i="0" u="none" strike="noStrike" dirty="0">
                        <a:solidFill>
                          <a:srgbClr val="000000"/>
                        </a:solidFill>
                        <a:effectLst/>
                        <a:latin typeface="Arial"/>
                      </a:endParaRP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$16,811.06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$40.00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$42,443.62 </a:t>
                      </a:r>
                    </a:p>
                  </a:txBody>
                  <a:tcPr marL="9525" marR="9525" marT="9525" marB="0" anchor="ctr">
                    <a:lnL>
                      <a:noFill/>
                    </a:lnL>
                    <a:lnR>
                      <a:noFill/>
                    </a:lnR>
                    <a:lnT>
                      <a:noFill/>
                    </a:lnT>
                    <a:lnB>
                      <a:noFill/>
                    </a:lnB>
                  </a:tcPr>
                </a:tc>
              </a:tr>
              <a:tr h="197269">
                <a:tc>
                  <a:txBody>
                    <a:bodyPr/>
                    <a:lstStyle/>
                    <a:p>
                      <a:pPr algn="l" fontAlgn="b"/>
                      <a:r>
                        <a:rPr lang="en-US" sz="1100" b="0" i="0" u="none" strike="noStrike">
                          <a:solidFill>
                            <a:srgbClr val="000000"/>
                          </a:solidFill>
                          <a:effectLst/>
                          <a:latin typeface="Arial"/>
                        </a:rPr>
                        <a:t>4.13 - Meeting  Planner</a:t>
                      </a:r>
                    </a:p>
                  </a:txBody>
                  <a:tcPr marL="171450" marR="9525" marT="9525" marB="0" anchor="b">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$81,189.34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$52,270.74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$133,460.08 </a:t>
                      </a:r>
                    </a:p>
                  </a:txBody>
                  <a:tcPr marL="9525" marR="9525" marT="9525" marB="0" anchor="ctr">
                    <a:lnL>
                      <a:noFill/>
                    </a:lnL>
                    <a:lnR>
                      <a:noFill/>
                    </a:lnR>
                    <a:lnT>
                      <a:noFill/>
                    </a:lnT>
                    <a:lnB>
                      <a:noFill/>
                    </a:lnB>
                  </a:tcPr>
                </a:tc>
              </a:tr>
              <a:tr h="197269">
                <a:tc>
                  <a:txBody>
                    <a:bodyPr/>
                    <a:lstStyle/>
                    <a:p>
                      <a:pPr algn="l" fontAlgn="b"/>
                      <a:r>
                        <a:rPr lang="en-US" sz="1100" b="0" i="0" u="none" strike="noStrike">
                          <a:solidFill>
                            <a:srgbClr val="000000"/>
                          </a:solidFill>
                          <a:effectLst/>
                          <a:latin typeface="Arial"/>
                        </a:rPr>
                        <a:t>4.14 - Food &amp; Beverage</a:t>
                      </a:r>
                    </a:p>
                  </a:txBody>
                  <a:tcPr marL="171450" marR="9525" marT="9525" marB="0" anchor="b">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$81,373.75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$93,491.26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$174,865.01 </a:t>
                      </a:r>
                    </a:p>
                  </a:txBody>
                  <a:tcPr marL="9525" marR="9525" marT="9525" marB="0" anchor="ctr">
                    <a:lnL>
                      <a:noFill/>
                    </a:lnL>
                    <a:lnR>
                      <a:noFill/>
                    </a:lnR>
                    <a:lnT>
                      <a:noFill/>
                    </a:lnT>
                    <a:lnB>
                      <a:noFill/>
                    </a:lnB>
                  </a:tcPr>
                </a:tc>
              </a:tr>
              <a:tr h="197269">
                <a:tc>
                  <a:txBody>
                    <a:bodyPr/>
                    <a:lstStyle/>
                    <a:p>
                      <a:pPr algn="l" fontAlgn="b"/>
                      <a:r>
                        <a:rPr lang="en-US" sz="1100" b="0" i="0" u="none" strike="noStrike">
                          <a:solidFill>
                            <a:srgbClr val="000000"/>
                          </a:solidFill>
                          <a:effectLst/>
                          <a:latin typeface="Arial"/>
                        </a:rPr>
                        <a:t>4.15 - Network Services</a:t>
                      </a:r>
                    </a:p>
                  </a:txBody>
                  <a:tcPr marL="171450" marR="9525" marT="9525" marB="0" anchor="b">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$50,873.54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$50,873.54 </a:t>
                      </a:r>
                    </a:p>
                  </a:txBody>
                  <a:tcPr marL="9525" marR="9525" marT="9525" marB="0" anchor="ctr">
                    <a:lnL>
                      <a:noFill/>
                    </a:lnL>
                    <a:lnR>
                      <a:noFill/>
                    </a:lnR>
                    <a:lnT>
                      <a:noFill/>
                    </a:lnT>
                    <a:lnB>
                      <a:noFill/>
                    </a:lnB>
                  </a:tcPr>
                </a:tc>
              </a:tr>
              <a:tr h="197269">
                <a:tc>
                  <a:txBody>
                    <a:bodyPr/>
                    <a:lstStyle/>
                    <a:p>
                      <a:pPr algn="l" fontAlgn="b"/>
                      <a:r>
                        <a:rPr lang="en-US" sz="1100" b="0" i="0" u="none" strike="noStrike">
                          <a:solidFill>
                            <a:srgbClr val="000000"/>
                          </a:solidFill>
                          <a:effectLst/>
                          <a:latin typeface="Arial"/>
                        </a:rPr>
                        <a:t>4.16 - Social</a:t>
                      </a:r>
                    </a:p>
                  </a:txBody>
                  <a:tcPr marL="171450" marR="9525" marT="9525" marB="0" anchor="b">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$9,015.95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$9,015.95 </a:t>
                      </a:r>
                    </a:p>
                  </a:txBody>
                  <a:tcPr marL="9525" marR="9525" marT="9525" marB="0" anchor="ctr">
                    <a:lnL>
                      <a:noFill/>
                    </a:lnL>
                    <a:lnR>
                      <a:noFill/>
                    </a:lnR>
                    <a:lnT>
                      <a:noFill/>
                    </a:lnT>
                    <a:lnB>
                      <a:noFill/>
                    </a:lnB>
                  </a:tcPr>
                </a:tc>
              </a:tr>
              <a:tr h="197269">
                <a:tc>
                  <a:txBody>
                    <a:bodyPr/>
                    <a:lstStyle/>
                    <a:p>
                      <a:pPr algn="l" fontAlgn="b"/>
                      <a:r>
                        <a:rPr lang="en-US" sz="1100" b="0" i="0" u="none" strike="noStrike">
                          <a:solidFill>
                            <a:srgbClr val="000000"/>
                          </a:solidFill>
                          <a:effectLst/>
                          <a:latin typeface="Arial"/>
                        </a:rPr>
                        <a:t>4.17 - Shipping</a:t>
                      </a:r>
                    </a:p>
                  </a:txBody>
                  <a:tcPr marL="171450" marR="9525" marT="9525" marB="0" anchor="b">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$1,511.30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$4,418.54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$5,929.84 </a:t>
                      </a:r>
                    </a:p>
                  </a:txBody>
                  <a:tcPr marL="9525" marR="9525" marT="9525" marB="0" anchor="ctr">
                    <a:lnL>
                      <a:noFill/>
                    </a:lnL>
                    <a:lnR>
                      <a:noFill/>
                    </a:lnR>
                    <a:lnT>
                      <a:noFill/>
                    </a:lnT>
                    <a:lnB>
                      <a:noFill/>
                    </a:lnB>
                  </a:tcPr>
                </a:tc>
              </a:tr>
              <a:tr h="197269">
                <a:tc>
                  <a:txBody>
                    <a:bodyPr/>
                    <a:lstStyle/>
                    <a:p>
                      <a:pPr algn="l" fontAlgn="b"/>
                      <a:r>
                        <a:rPr lang="en-US" sz="1100" b="0" i="0" u="none" strike="noStrike">
                          <a:solidFill>
                            <a:srgbClr val="000000"/>
                          </a:solidFill>
                          <a:effectLst/>
                          <a:latin typeface="Arial"/>
                        </a:rPr>
                        <a:t>4.18 - Misc Expense</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a:rPr>
                        <a:t>$3,318.58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a:rPr>
                        <a:t>$820.80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a:rPr>
                        <a:t>$4,139.38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197269">
                <a:tc>
                  <a:txBody>
                    <a:bodyPr/>
                    <a:lstStyle/>
                    <a:p>
                      <a:pPr algn="l" fontAlgn="b"/>
                      <a:r>
                        <a:rPr lang="en-US" sz="1100" b="1" i="0" u="none" strike="noStrike">
                          <a:solidFill>
                            <a:srgbClr val="000000"/>
                          </a:solidFill>
                          <a:effectLst/>
                          <a:latin typeface="Arial"/>
                        </a:rPr>
                        <a:t>Total - Expense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a:rPr>
                        <a:t>$1,867.43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dirty="0">
                          <a:solidFill>
                            <a:srgbClr val="000000"/>
                          </a:solidFill>
                          <a:effectLst/>
                          <a:latin typeface="Arial"/>
                        </a:rPr>
                        <a:t>$</a:t>
                      </a:r>
                      <a:r>
                        <a:rPr lang="en-US" sz="1100" b="1" i="0" u="none" strike="noStrike" dirty="0" smtClean="0">
                          <a:solidFill>
                            <a:srgbClr val="000000"/>
                          </a:solidFill>
                          <a:effectLst/>
                          <a:latin typeface="Arial"/>
                        </a:rPr>
                        <a:t>433,188..96 </a:t>
                      </a:r>
                      <a:endParaRPr lang="en-US" sz="1100" b="1" i="0" u="none" strike="noStrike" dirty="0">
                        <a:solidFill>
                          <a:srgbClr val="000000"/>
                        </a:solidFill>
                        <a:effectLst/>
                        <a:latin typeface="Arial"/>
                      </a:endParaRP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a:rPr>
                        <a:t>$237,091.19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a:rPr>
                        <a:t>$61,249.08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a:rPr>
                        <a:t>$733,388.71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197269">
                <a:tc>
                  <a:txBody>
                    <a:bodyPr/>
                    <a:lstStyle/>
                    <a:p>
                      <a:pPr algn="l" fontAlgn="ctr"/>
                      <a:r>
                        <a:rPr lang="en-US" sz="1100" b="1" i="0" u="none" strike="noStrike">
                          <a:solidFill>
                            <a:srgbClr val="000000"/>
                          </a:solidFill>
                          <a:effectLst/>
                          <a:latin typeface="Arial"/>
                        </a:rPr>
                        <a:t>Net Ordinary Income</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a:rPr>
                        <a:t>($1,030.28)</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dirty="0" smtClean="0">
                          <a:solidFill>
                            <a:srgbClr val="000000"/>
                          </a:solidFill>
                          <a:effectLst/>
                          <a:latin typeface="Arial"/>
                        </a:rPr>
                        <a:t>$0.60 </a:t>
                      </a:r>
                      <a:endParaRPr lang="en-US" sz="1100" b="1" i="0" u="none" strike="noStrike" dirty="0">
                        <a:solidFill>
                          <a:srgbClr val="000000"/>
                        </a:solidFill>
                        <a:effectLst/>
                        <a:latin typeface="Arial"/>
                      </a:endParaRP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a:rPr>
                        <a:t>$15,253.91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a:rPr>
                        <a:t>($61,249.08)</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a:rPr>
                        <a:t>($47,016.90)</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197269">
                <a:tc>
                  <a:txBody>
                    <a:bodyPr/>
                    <a:lstStyle/>
                    <a:p>
                      <a:pPr algn="l" fontAlgn="ctr"/>
                      <a:r>
                        <a:rPr lang="en-US" sz="1100" b="1" i="0" u="none" strike="noStrike">
                          <a:solidFill>
                            <a:srgbClr val="000000"/>
                          </a:solidFill>
                          <a:effectLst/>
                          <a:latin typeface="Arial"/>
                        </a:rPr>
                        <a:t>Net Income</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a:rPr>
                        <a:t>($1,030.28)</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dirty="0" smtClean="0">
                          <a:solidFill>
                            <a:srgbClr val="000000"/>
                          </a:solidFill>
                          <a:effectLst/>
                          <a:latin typeface="Arial"/>
                        </a:rPr>
                        <a:t>$0.60 </a:t>
                      </a:r>
                      <a:endParaRPr lang="en-US" sz="1100" b="1" i="0" u="none" strike="noStrike" dirty="0">
                        <a:solidFill>
                          <a:srgbClr val="000000"/>
                        </a:solidFill>
                        <a:effectLst/>
                        <a:latin typeface="Arial"/>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a:rPr>
                        <a:t>$15,253.91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a:rPr>
                        <a:t>($61,249.08)</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dirty="0">
                          <a:solidFill>
                            <a:srgbClr val="000000"/>
                          </a:solidFill>
                          <a:effectLst/>
                          <a:latin typeface="Arial"/>
                        </a:rPr>
                        <a:t>($47,016.90)</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Tree>
    <p:extLst>
      <p:ext uri="{BB962C8B-B14F-4D97-AF65-F5344CB8AC3E}">
        <p14:creationId xmlns:p14="http://schemas.microsoft.com/office/powerpoint/2010/main" val="1973126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5800" y="609600"/>
            <a:ext cx="7772400" cy="533400"/>
          </a:xfrm>
        </p:spPr>
        <p:txBody>
          <a:bodyPr/>
          <a:lstStyle/>
          <a:p>
            <a:r>
              <a:rPr lang="en-US" dirty="0" smtClean="0"/>
              <a:t> Atlanta, GA- January 2015</a:t>
            </a:r>
            <a:endParaRPr lang="en-US" dirty="0"/>
          </a:p>
        </p:txBody>
      </p:sp>
      <p:sp>
        <p:nvSpPr>
          <p:cNvPr id="2" name="Date Placeholder 1"/>
          <p:cNvSpPr>
            <a:spLocks noGrp="1"/>
          </p:cNvSpPr>
          <p:nvPr>
            <p:ph type="dt" idx="10"/>
          </p:nvPr>
        </p:nvSpPr>
        <p:spPr/>
        <p:txBody>
          <a:bodyPr/>
          <a:lstStyle/>
          <a:p>
            <a:pPr>
              <a:defRPr/>
            </a:pPr>
            <a:r>
              <a:rPr lang="en-US" smtClean="0"/>
              <a:t>July 2015</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6</a:t>
            </a:fld>
            <a:endParaRPr lang="en-GB"/>
          </a:p>
        </p:txBody>
      </p:sp>
      <p:sp>
        <p:nvSpPr>
          <p:cNvPr id="10" name="Rectangle 3"/>
          <p:cNvSpPr txBox="1">
            <a:spLocks noChangeArrowheads="1"/>
          </p:cNvSpPr>
          <p:nvPr/>
        </p:nvSpPr>
        <p:spPr bwMode="auto">
          <a:xfrm>
            <a:off x="381000" y="2081643"/>
            <a:ext cx="8229600" cy="4393769"/>
          </a:xfrm>
          <a:prstGeom prst="rect">
            <a:avLst/>
          </a:prstGeom>
          <a:noFill/>
          <a:ln w="9525">
            <a:noFill/>
            <a:miter lim="800000"/>
            <a:headEnd/>
            <a:tailEnd/>
          </a:ln>
        </p:spPr>
        <p:txBody>
          <a:bodyPr lIns="92075" tIns="46038" rIns="92075" bIns="46038"/>
          <a:lstStyle/>
          <a:p>
            <a:pPr marL="342900" indent="-342900" algn="r" defTabSz="914400" eaLnBrk="0" hangingPunct="0">
              <a:lnSpc>
                <a:spcPct val="90000"/>
              </a:lnSpc>
              <a:spcBef>
                <a:spcPct val="20000"/>
              </a:spcBef>
              <a:buFontTx/>
              <a:buChar char="•"/>
              <a:tabLst>
                <a:tab pos="3654425" algn="l"/>
                <a:tab pos="5487988" algn="l"/>
                <a:tab pos="7372350" algn="r"/>
              </a:tabLst>
            </a:pPr>
            <a:r>
              <a:rPr lang="en-US" sz="1600" b="1" dirty="0" smtClean="0">
                <a:solidFill>
                  <a:schemeClr val="tx1"/>
                </a:solidFill>
                <a:ea typeface="MS PGothic" pitchFamily="34" charset="-128"/>
              </a:rPr>
              <a:t>Registration Income:                	</a:t>
            </a:r>
            <a:r>
              <a:rPr lang="en-US" sz="1600" dirty="0" smtClean="0">
                <a:solidFill>
                  <a:schemeClr val="tx1"/>
                </a:solidFill>
                <a:ea typeface="MS PGothic" pitchFamily="34" charset="-128"/>
              </a:rPr>
              <a:t>$</a:t>
            </a:r>
            <a:r>
              <a:rPr lang="en-US" sz="1600" dirty="0" smtClean="0">
                <a:solidFill>
                  <a:schemeClr val="tx1"/>
                </a:solidFill>
              </a:rPr>
              <a:t>392,500</a:t>
            </a:r>
            <a:r>
              <a:rPr lang="en-US" sz="1600" b="1" dirty="0" smtClean="0">
                <a:solidFill>
                  <a:schemeClr val="tx1"/>
                </a:solidFill>
                <a:ea typeface="MS PGothic" pitchFamily="34" charset="-128"/>
              </a:rPr>
              <a:t>	$379,150</a:t>
            </a:r>
            <a:r>
              <a:rPr lang="en-US" sz="1600" b="1" dirty="0">
                <a:solidFill>
                  <a:schemeClr val="tx1"/>
                </a:solidFill>
                <a:ea typeface="MS PGothic" pitchFamily="34" charset="-128"/>
              </a:rPr>
              <a:t>	 </a:t>
            </a:r>
            <a:r>
              <a:rPr lang="en-US" sz="1600" b="1" dirty="0" smtClean="0">
                <a:solidFill>
                  <a:schemeClr val="tx1"/>
                </a:solidFill>
                <a:ea typeface="MS PGothic" pitchFamily="34" charset="-128"/>
              </a:rPr>
              <a:t>              $377,350.00</a:t>
            </a: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smtClean="0">
                <a:solidFill>
                  <a:schemeClr val="tx1"/>
                </a:solidFill>
                <a:ea typeface="MS PGothic" pitchFamily="34" charset="-128"/>
              </a:rPr>
              <a:t>Hotel Credits	$50,000</a:t>
            </a:r>
            <a:r>
              <a:rPr lang="en-US" sz="1400" dirty="0">
                <a:solidFill>
                  <a:schemeClr val="tx1"/>
                </a:solidFill>
                <a:ea typeface="MS PGothic" pitchFamily="34" charset="-128"/>
              </a:rPr>
              <a:t>	</a:t>
            </a:r>
            <a:r>
              <a:rPr lang="en-US" sz="1400" dirty="0" smtClean="0">
                <a:solidFill>
                  <a:schemeClr val="tx1"/>
                </a:solidFill>
                <a:ea typeface="MS PGothic" pitchFamily="34" charset="-128"/>
              </a:rPr>
              <a:t>$50,000</a:t>
            </a:r>
            <a:r>
              <a:rPr lang="en-US" sz="1400" dirty="0">
                <a:solidFill>
                  <a:schemeClr val="tx1"/>
                </a:solidFill>
                <a:ea typeface="MS PGothic" pitchFamily="34" charset="-128"/>
              </a:rPr>
              <a:t>	 </a:t>
            </a:r>
            <a:r>
              <a:rPr lang="en-US" sz="1400" dirty="0" smtClean="0">
                <a:solidFill>
                  <a:schemeClr val="tx1"/>
                </a:solidFill>
                <a:ea typeface="MS PGothic" pitchFamily="34" charset="-128"/>
              </a:rPr>
              <a:t>                     $    55,839.56</a:t>
            </a: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smtClean="0">
                <a:solidFill>
                  <a:schemeClr val="tx1"/>
                </a:solidFill>
                <a:ea typeface="MS PGothic" pitchFamily="34" charset="-128"/>
              </a:rPr>
              <a:t>Registrations	   700	    664             	                       665          </a:t>
            </a:r>
            <a:endParaRPr lang="en-US" sz="1600" b="1" dirty="0" smtClean="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smtClean="0">
                <a:solidFill>
                  <a:schemeClr val="tx1"/>
                </a:solidFill>
                <a:ea typeface="MS PGothic" pitchFamily="34" charset="-128"/>
              </a:rPr>
              <a:t>Meeting Expense Estimate:      </a:t>
            </a:r>
            <a:r>
              <a:rPr lang="en-US" sz="1600" b="1" dirty="0" smtClean="0">
                <a:solidFill>
                  <a:srgbClr val="FF0000"/>
                </a:solidFill>
                <a:ea typeface="MS PGothic" pitchFamily="34" charset="-128"/>
              </a:rPr>
              <a:t>	$251,875	$304,057	              $317,992.96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AV	$</a:t>
            </a:r>
            <a:r>
              <a:rPr lang="en-US" sz="1400" dirty="0" smtClean="0">
                <a:solidFill>
                  <a:schemeClr val="tx1"/>
                </a:solidFill>
              </a:rPr>
              <a:t>51,000</a:t>
            </a:r>
            <a:r>
              <a:rPr lang="en-US" sz="1400" dirty="0" smtClean="0">
                <a:solidFill>
                  <a:schemeClr val="tx1"/>
                </a:solidFill>
                <a:ea typeface="MS PGothic" pitchFamily="34" charset="-128"/>
              </a:rPr>
              <a:t>	    $50,000                     $ 54,999.48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Financial Fees	$20,625	    $19,968 	                    $ 25,600.51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Food &amp; Beverage	$85,000	    $75,000	                     $ 81,373.75</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Meeting Planner	$78,000 	    $73,000	                     $ 81,337.20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Network Services	$12,000	    $12,200	                     $           0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Social	$        0	    $        0	                      $           0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Shipping 	$</a:t>
            </a:r>
            <a:r>
              <a:rPr lang="en-US" sz="1400" dirty="0" smtClean="0">
                <a:solidFill>
                  <a:schemeClr val="tx1"/>
                </a:solidFill>
              </a:rPr>
              <a:t>     750</a:t>
            </a:r>
            <a:r>
              <a:rPr lang="en-US" sz="1400" dirty="0" smtClean="0">
                <a:solidFill>
                  <a:schemeClr val="tx1"/>
                </a:solidFill>
                <a:ea typeface="MS PGothic" pitchFamily="34" charset="-128"/>
              </a:rPr>
              <a:t>	    $  1,000	                     $   1,511.30                   </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Misc	$  4,500	    $  5,000	                     $   3,170.72                    </a:t>
            </a:r>
          </a:p>
          <a:p>
            <a:pPr lvl="1" defTabSz="914400" eaLnBrk="0" hangingPunct="0">
              <a:lnSpc>
                <a:spcPct val="90000"/>
              </a:lnSpc>
              <a:spcBef>
                <a:spcPct val="20000"/>
              </a:spcBef>
              <a:tabLst>
                <a:tab pos="3654425" algn="l"/>
                <a:tab pos="5487988" algn="l"/>
                <a:tab pos="7372350" algn="r"/>
              </a:tabLst>
            </a:pPr>
            <a:r>
              <a:rPr lang="en-US" sz="1400" dirty="0" smtClean="0">
                <a:solidFill>
                  <a:schemeClr val="tx1"/>
                </a:solidFill>
                <a:ea typeface="MS PGothic" pitchFamily="34" charset="-128"/>
              </a:rPr>
              <a:t>--   </a:t>
            </a:r>
            <a:r>
              <a:rPr lang="en-US" sz="1400" dirty="0">
                <a:solidFill>
                  <a:schemeClr val="tx1"/>
                </a:solidFill>
                <a:ea typeface="MS PGothic" pitchFamily="34" charset="-128"/>
              </a:rPr>
              <a:t>Foreign Venue Set </a:t>
            </a:r>
            <a:r>
              <a:rPr lang="en-US" sz="1400" dirty="0" smtClean="0">
                <a:solidFill>
                  <a:schemeClr val="tx1"/>
                </a:solidFill>
                <a:ea typeface="MS PGothic" pitchFamily="34" charset="-128"/>
              </a:rPr>
              <a:t>Aside	$          0	    $ 67,900	                    $ 70,000.00</a:t>
            </a:r>
          </a:p>
          <a:p>
            <a:pPr lvl="1" defTabSz="914400" eaLnBrk="0" hangingPunct="0">
              <a:lnSpc>
                <a:spcPct val="90000"/>
              </a:lnSpc>
              <a:spcBef>
                <a:spcPct val="20000"/>
              </a:spcBef>
              <a:tabLst>
                <a:tab pos="3654425" algn="l"/>
                <a:tab pos="5487988" algn="l"/>
                <a:tab pos="7372350" algn="r"/>
              </a:tabLst>
            </a:pPr>
            <a:r>
              <a:rPr lang="en-US" sz="1400" dirty="0" smtClean="0">
                <a:solidFill>
                  <a:schemeClr val="tx1"/>
                </a:solidFill>
                <a:ea typeface="MS PGothic" pitchFamily="34" charset="-128"/>
              </a:rPr>
              <a:t>--  Get 802 Attendee fee	$          0	    $          0	                    $          0</a:t>
            </a:r>
          </a:p>
          <a:p>
            <a:pPr lvl="1" defTabSz="914400" eaLnBrk="0" hangingPunct="0">
              <a:lnSpc>
                <a:spcPct val="90000"/>
              </a:lnSpc>
              <a:spcBef>
                <a:spcPct val="20000"/>
              </a:spcBef>
              <a:tabLst>
                <a:tab pos="3654425" algn="l"/>
                <a:tab pos="5487988" algn="l"/>
                <a:tab pos="7372350" algn="r"/>
              </a:tabLst>
            </a:pPr>
            <a:r>
              <a:rPr lang="en-US" sz="1400" dirty="0" smtClean="0">
                <a:solidFill>
                  <a:schemeClr val="tx1"/>
                </a:solidFill>
                <a:ea typeface="MS PGothic" pitchFamily="34" charset="-128"/>
              </a:rPr>
              <a:t>-- Surplus Paid to IEEE 802		                                     $</a:t>
            </a:r>
            <a:r>
              <a:rPr lang="en-US" sz="1400" b="1" dirty="0" smtClean="0">
                <a:solidFill>
                  <a:schemeClr val="tx1"/>
                </a:solidFill>
                <a:ea typeface="MS PGothic" pitchFamily="34" charset="-128"/>
              </a:rPr>
              <a:t>115,196.00</a:t>
            </a:r>
          </a:p>
          <a:p>
            <a:pPr lvl="1" defTabSz="914400" eaLnBrk="0" hangingPunct="0">
              <a:lnSpc>
                <a:spcPct val="90000"/>
              </a:lnSpc>
              <a:spcBef>
                <a:spcPct val="20000"/>
              </a:spcBef>
              <a:tabLst>
                <a:tab pos="3654425" algn="l"/>
                <a:tab pos="5487988" algn="l"/>
                <a:tab pos="7372350" algn="r"/>
              </a:tabLst>
            </a:pPr>
            <a:r>
              <a:rPr lang="en-US" sz="1600" b="1" dirty="0" smtClean="0">
                <a:solidFill>
                  <a:schemeClr val="tx1"/>
                </a:solidFill>
                <a:ea typeface="MS PGothic" pitchFamily="34" charset="-128"/>
              </a:rPr>
              <a:t>Surplus/(Deficit)	$190,625</a:t>
            </a:r>
            <a:r>
              <a:rPr lang="en-US" sz="1600" b="1" dirty="0" smtClean="0">
                <a:solidFill>
                  <a:srgbClr val="FF0000"/>
                </a:solidFill>
                <a:ea typeface="MS PGothic" pitchFamily="34" charset="-128"/>
              </a:rPr>
              <a:t>	   </a:t>
            </a:r>
            <a:r>
              <a:rPr lang="en-US" sz="1600" b="1" dirty="0" smtClean="0">
                <a:solidFill>
                  <a:schemeClr val="tx1"/>
                </a:solidFill>
                <a:ea typeface="MS PGothic" pitchFamily="34" charset="-128"/>
              </a:rPr>
              <a:t>$125,093            $          0 .60            </a:t>
            </a:r>
            <a:endParaRPr lang="en-US" sz="1600" b="1" dirty="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endParaRPr lang="en-US" sz="1600" b="1" dirty="0" smtClean="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smtClean="0">
                <a:solidFill>
                  <a:schemeClr val="tx1"/>
                </a:solidFill>
                <a:ea typeface="MS PGothic" pitchFamily="34" charset="-128"/>
              </a:rPr>
              <a:t>Average cost per attendee 	$458	$467 	$478</a:t>
            </a:r>
            <a:endParaRPr lang="en-US" sz="1600" b="1" dirty="0">
              <a:solidFill>
                <a:schemeClr val="tx1"/>
              </a:solidFill>
              <a:ea typeface="MS PGothic" pitchFamily="34" charset="-128"/>
            </a:endParaRPr>
          </a:p>
        </p:txBody>
      </p:sp>
      <p:sp>
        <p:nvSpPr>
          <p:cNvPr id="11" name="Text Box 8"/>
          <p:cNvSpPr txBox="1">
            <a:spLocks noChangeArrowheads="1"/>
          </p:cNvSpPr>
          <p:nvPr/>
        </p:nvSpPr>
        <p:spPr bwMode="auto">
          <a:xfrm>
            <a:off x="3675184" y="1158314"/>
            <a:ext cx="1622474" cy="923330"/>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800" b="1" dirty="0" smtClean="0">
                <a:solidFill>
                  <a:schemeClr val="tx1"/>
                </a:solidFill>
                <a:ea typeface="MS PGothic" pitchFamily="34" charset="-128"/>
              </a:rPr>
              <a:t>Proposed </a:t>
            </a:r>
          </a:p>
          <a:p>
            <a:pPr algn="ctr" defTabSz="914400" eaLnBrk="0" hangingPunct="0">
              <a:spcBef>
                <a:spcPts val="0"/>
              </a:spcBef>
            </a:pPr>
            <a:r>
              <a:rPr lang="en-US" sz="1800" b="1" dirty="0" smtClean="0">
                <a:solidFill>
                  <a:schemeClr val="tx1"/>
                </a:solidFill>
                <a:ea typeface="MS PGothic" pitchFamily="34" charset="-128"/>
              </a:rPr>
              <a:t>Budget </a:t>
            </a:r>
          </a:p>
          <a:p>
            <a:pPr algn="ctr" defTabSz="914400" eaLnBrk="0" hangingPunct="0">
              <a:spcBef>
                <a:spcPts val="0"/>
              </a:spcBef>
            </a:pPr>
            <a:r>
              <a:rPr lang="en-US" sz="1800" b="1" dirty="0" smtClean="0">
                <a:solidFill>
                  <a:schemeClr val="tx1"/>
                </a:solidFill>
                <a:ea typeface="MS PGothic" pitchFamily="34" charset="-128"/>
              </a:rPr>
              <a:t>Oct 2014</a:t>
            </a:r>
            <a:endParaRPr lang="en-US" sz="1800" b="1" dirty="0">
              <a:solidFill>
                <a:schemeClr val="tx1"/>
              </a:solidFill>
              <a:ea typeface="MS PGothic" pitchFamily="34" charset="-128"/>
            </a:endParaRPr>
          </a:p>
        </p:txBody>
      </p:sp>
      <p:sp>
        <p:nvSpPr>
          <p:cNvPr id="9" name="Text Box 8"/>
          <p:cNvSpPr txBox="1">
            <a:spLocks noChangeArrowheads="1"/>
          </p:cNvSpPr>
          <p:nvPr/>
        </p:nvSpPr>
        <p:spPr bwMode="auto">
          <a:xfrm>
            <a:off x="5500688" y="1158314"/>
            <a:ext cx="1662112" cy="923330"/>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600" b="1" dirty="0" smtClean="0">
                <a:solidFill>
                  <a:schemeClr val="tx1"/>
                </a:solidFill>
                <a:ea typeface="MS PGothic" pitchFamily="34" charset="-128"/>
              </a:rPr>
              <a:t>Estimated</a:t>
            </a:r>
            <a:r>
              <a:rPr lang="en-US" sz="1800" b="1" dirty="0" smtClean="0">
                <a:solidFill>
                  <a:schemeClr val="tx1"/>
                </a:solidFill>
                <a:ea typeface="MS PGothic" pitchFamily="34" charset="-128"/>
              </a:rPr>
              <a:t> </a:t>
            </a:r>
          </a:p>
          <a:p>
            <a:pPr algn="ctr" defTabSz="914400" eaLnBrk="0" hangingPunct="0">
              <a:spcBef>
                <a:spcPts val="0"/>
              </a:spcBef>
            </a:pPr>
            <a:r>
              <a:rPr lang="en-US" sz="1600" b="1" dirty="0" smtClean="0">
                <a:solidFill>
                  <a:schemeClr val="tx1"/>
                </a:solidFill>
                <a:ea typeface="MS PGothic" pitchFamily="34" charset="-128"/>
              </a:rPr>
              <a:t>Budget</a:t>
            </a:r>
            <a:r>
              <a:rPr lang="en-US" sz="1800" b="1" dirty="0" smtClean="0">
                <a:solidFill>
                  <a:schemeClr val="tx1"/>
                </a:solidFill>
                <a:ea typeface="MS PGothic" pitchFamily="34" charset="-128"/>
              </a:rPr>
              <a:t> </a:t>
            </a:r>
          </a:p>
          <a:p>
            <a:pPr algn="ctr" defTabSz="914400" eaLnBrk="0" hangingPunct="0">
              <a:spcBef>
                <a:spcPts val="0"/>
              </a:spcBef>
            </a:pPr>
            <a:r>
              <a:rPr lang="en-US" sz="1800" b="1" dirty="0" smtClean="0">
                <a:solidFill>
                  <a:schemeClr val="tx1"/>
                </a:solidFill>
                <a:ea typeface="MS PGothic" pitchFamily="34" charset="-128"/>
              </a:rPr>
              <a:t> </a:t>
            </a:r>
            <a:r>
              <a:rPr lang="en-US" sz="1600" b="1" dirty="0" smtClean="0">
                <a:solidFill>
                  <a:schemeClr val="tx1"/>
                </a:solidFill>
                <a:ea typeface="MS PGothic" pitchFamily="34" charset="-128"/>
              </a:rPr>
              <a:t>Jan 10,</a:t>
            </a:r>
            <a:r>
              <a:rPr lang="en-US" sz="1800" b="1" dirty="0" smtClean="0">
                <a:solidFill>
                  <a:schemeClr val="tx1"/>
                </a:solidFill>
                <a:ea typeface="MS PGothic" pitchFamily="34" charset="-128"/>
              </a:rPr>
              <a:t> </a:t>
            </a:r>
            <a:r>
              <a:rPr lang="en-US" sz="1600" b="1" dirty="0" smtClean="0">
                <a:solidFill>
                  <a:schemeClr val="tx1"/>
                </a:solidFill>
                <a:ea typeface="MS PGothic" pitchFamily="34" charset="-128"/>
              </a:rPr>
              <a:t>2015</a:t>
            </a:r>
            <a:endParaRPr lang="en-US" sz="1800" b="1" dirty="0">
              <a:solidFill>
                <a:schemeClr val="tx1"/>
              </a:solidFill>
              <a:ea typeface="MS PGothic" pitchFamily="34" charset="-128"/>
            </a:endParaRPr>
          </a:p>
        </p:txBody>
      </p:sp>
      <p:sp>
        <p:nvSpPr>
          <p:cNvPr id="14" name="Text Box 8"/>
          <p:cNvSpPr txBox="1">
            <a:spLocks noChangeArrowheads="1"/>
          </p:cNvSpPr>
          <p:nvPr/>
        </p:nvSpPr>
        <p:spPr bwMode="auto">
          <a:xfrm>
            <a:off x="7197213" y="1312202"/>
            <a:ext cx="1662112" cy="615553"/>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600" b="1" dirty="0" smtClean="0">
                <a:solidFill>
                  <a:schemeClr val="tx1"/>
                </a:solidFill>
                <a:ea typeface="MS PGothic" pitchFamily="34" charset="-128"/>
              </a:rPr>
              <a:t>Actual</a:t>
            </a:r>
            <a:endParaRPr lang="en-US" sz="1800" b="1" dirty="0" smtClean="0">
              <a:solidFill>
                <a:schemeClr val="tx1"/>
              </a:solidFill>
              <a:ea typeface="MS PGothic" pitchFamily="34" charset="-128"/>
            </a:endParaRPr>
          </a:p>
          <a:p>
            <a:pPr algn="ctr" defTabSz="914400" eaLnBrk="0" hangingPunct="0">
              <a:spcBef>
                <a:spcPts val="0"/>
              </a:spcBef>
            </a:pPr>
            <a:r>
              <a:rPr lang="en-US" sz="1800" b="1" dirty="0" smtClean="0">
                <a:solidFill>
                  <a:schemeClr val="tx1"/>
                </a:solidFill>
                <a:ea typeface="MS PGothic" pitchFamily="34" charset="-128"/>
              </a:rPr>
              <a:t> </a:t>
            </a:r>
            <a:r>
              <a:rPr lang="en-US" sz="1600" b="1" dirty="0" smtClean="0">
                <a:solidFill>
                  <a:schemeClr val="tx1"/>
                </a:solidFill>
                <a:ea typeface="MS PGothic" pitchFamily="34" charset="-128"/>
              </a:rPr>
              <a:t>Mar 10,</a:t>
            </a:r>
            <a:r>
              <a:rPr lang="en-US" sz="1800" b="1" dirty="0" smtClean="0">
                <a:solidFill>
                  <a:schemeClr val="tx1"/>
                </a:solidFill>
                <a:ea typeface="MS PGothic" pitchFamily="34" charset="-128"/>
              </a:rPr>
              <a:t> </a:t>
            </a:r>
            <a:r>
              <a:rPr lang="en-US" sz="1600" b="1" dirty="0" smtClean="0">
                <a:solidFill>
                  <a:schemeClr val="tx1"/>
                </a:solidFill>
                <a:ea typeface="MS PGothic" pitchFamily="34" charset="-128"/>
              </a:rPr>
              <a:t>2015</a:t>
            </a:r>
            <a:endParaRPr lang="en-US" sz="1800" b="1" dirty="0">
              <a:solidFill>
                <a:schemeClr val="tx1"/>
              </a:solidFill>
              <a:ea typeface="MS PGothic" pitchFamily="34" charset="-128"/>
            </a:endParaRPr>
          </a:p>
        </p:txBody>
      </p:sp>
      <p:sp>
        <p:nvSpPr>
          <p:cNvPr id="3" name="Footer Placeholder 2"/>
          <p:cNvSpPr>
            <a:spLocks noGrp="1"/>
          </p:cNvSpPr>
          <p:nvPr>
            <p:ph type="ftr" idx="11"/>
          </p:nvPr>
        </p:nvSpPr>
        <p:spPr/>
        <p:txBody>
          <a:bodyPr/>
          <a:lstStyle/>
          <a:p>
            <a:pPr>
              <a:defRPr/>
            </a:pPr>
            <a:r>
              <a:rPr lang="en-GB" smtClean="0"/>
              <a:t>Jon Rosdahl, CSR</a:t>
            </a:r>
            <a:endParaRPr lang="en-GB" dirty="0"/>
          </a:p>
        </p:txBody>
      </p:sp>
    </p:spTree>
    <p:extLst>
      <p:ext uri="{BB962C8B-B14F-4D97-AF65-F5344CB8AC3E}">
        <p14:creationId xmlns:p14="http://schemas.microsoft.com/office/powerpoint/2010/main" val="4173201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09600" y="645763"/>
            <a:ext cx="7772400" cy="533400"/>
          </a:xfrm>
        </p:spPr>
        <p:txBody>
          <a:bodyPr/>
          <a:lstStyle/>
          <a:p>
            <a:r>
              <a:rPr lang="en-US" dirty="0" smtClean="0"/>
              <a:t> Vancouver, BC – May 2015</a:t>
            </a:r>
            <a:endParaRPr lang="en-US" dirty="0"/>
          </a:p>
        </p:txBody>
      </p:sp>
      <p:sp>
        <p:nvSpPr>
          <p:cNvPr id="2" name="Date Placeholder 1"/>
          <p:cNvSpPr>
            <a:spLocks noGrp="1"/>
          </p:cNvSpPr>
          <p:nvPr>
            <p:ph type="dt" idx="10"/>
          </p:nvPr>
        </p:nvSpPr>
        <p:spPr/>
        <p:txBody>
          <a:bodyPr/>
          <a:lstStyle/>
          <a:p>
            <a:pPr>
              <a:defRPr/>
            </a:pPr>
            <a:r>
              <a:rPr lang="en-US" smtClean="0"/>
              <a:t>July 2015</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7</a:t>
            </a:fld>
            <a:endParaRPr lang="en-GB"/>
          </a:p>
        </p:txBody>
      </p:sp>
      <p:sp>
        <p:nvSpPr>
          <p:cNvPr id="10" name="Rectangle 3"/>
          <p:cNvSpPr txBox="1">
            <a:spLocks noChangeArrowheads="1"/>
          </p:cNvSpPr>
          <p:nvPr/>
        </p:nvSpPr>
        <p:spPr bwMode="auto">
          <a:xfrm>
            <a:off x="381000" y="2066330"/>
            <a:ext cx="8229600" cy="4334470"/>
          </a:xfrm>
          <a:prstGeom prst="rect">
            <a:avLst/>
          </a:prstGeom>
          <a:noFill/>
          <a:ln w="9525">
            <a:noFill/>
            <a:miter lim="800000"/>
            <a:headEnd/>
            <a:tailEnd/>
          </a:ln>
        </p:spPr>
        <p:txBody>
          <a:bodyPr lIns="92075" tIns="46038" rIns="92075" bIns="46038"/>
          <a:lstStyle/>
          <a:p>
            <a:pPr marL="285750" indent="-285750" defTabSz="914400" eaLnBrk="0" hangingPunct="0">
              <a:lnSpc>
                <a:spcPct val="90000"/>
              </a:lnSpc>
              <a:spcBef>
                <a:spcPct val="20000"/>
              </a:spcBef>
              <a:buFont typeface="Arial" panose="020B0604020202020204" pitchFamily="34" charset="0"/>
              <a:buChar char="•"/>
              <a:tabLst>
                <a:tab pos="3654425" algn="l"/>
                <a:tab pos="5487988" algn="l"/>
                <a:tab pos="7372350" algn="r"/>
              </a:tabLst>
            </a:pPr>
            <a:r>
              <a:rPr lang="en-US" sz="1800" b="1" dirty="0" smtClean="0">
                <a:solidFill>
                  <a:schemeClr val="tx1"/>
                </a:solidFill>
                <a:ea typeface="MS PGothic" pitchFamily="34" charset="-128"/>
              </a:rPr>
              <a:t>Registration Income: </a:t>
            </a:r>
            <a:r>
              <a:rPr lang="en-US" sz="1600" dirty="0">
                <a:solidFill>
                  <a:schemeClr val="tx1"/>
                </a:solidFill>
                <a:ea typeface="MS PGothic" pitchFamily="34" charset="-128"/>
              </a:rPr>
              <a:t>(</a:t>
            </a:r>
            <a:r>
              <a:rPr lang="en-US" sz="1200" dirty="0">
                <a:solidFill>
                  <a:schemeClr val="tx1"/>
                </a:solidFill>
                <a:ea typeface="MS PGothic" pitchFamily="34" charset="-128"/>
              </a:rPr>
              <a:t>600/800/1000</a:t>
            </a:r>
            <a:r>
              <a:rPr lang="en-US" sz="1200" dirty="0" smtClean="0">
                <a:solidFill>
                  <a:schemeClr val="tx1"/>
                </a:solidFill>
                <a:ea typeface="MS PGothic" pitchFamily="34" charset="-128"/>
              </a:rPr>
              <a:t>) 	</a:t>
            </a:r>
            <a:r>
              <a:rPr lang="en-US" sz="1800" dirty="0" smtClean="0">
                <a:solidFill>
                  <a:schemeClr val="tx1"/>
                </a:solidFill>
                <a:ea typeface="MS PGothic" pitchFamily="34" charset="-128"/>
              </a:rPr>
              <a:t>$</a:t>
            </a:r>
            <a:r>
              <a:rPr lang="en-US" sz="1800" dirty="0" smtClean="0">
                <a:solidFill>
                  <a:schemeClr val="tx1"/>
                </a:solidFill>
              </a:rPr>
              <a:t>197,000	$231,950	              $243,250</a:t>
            </a:r>
          </a:p>
          <a:p>
            <a:pPr marL="342900" indent="-342900" defTabSz="914400" eaLnBrk="0" hangingPunct="0">
              <a:lnSpc>
                <a:spcPct val="90000"/>
              </a:lnSpc>
              <a:spcBef>
                <a:spcPct val="20000"/>
              </a:spcBef>
              <a:buFontTx/>
              <a:buChar char="•"/>
              <a:tabLst>
                <a:tab pos="3654425" algn="l"/>
                <a:tab pos="5487988" algn="l"/>
                <a:tab pos="7372350" algn="r"/>
              </a:tabLst>
            </a:pPr>
            <a:r>
              <a:rPr lang="en-US" sz="1600" dirty="0" smtClean="0">
                <a:solidFill>
                  <a:schemeClr val="tx1"/>
                </a:solidFill>
                <a:ea typeface="MS PGothic" pitchFamily="34" charset="-128"/>
              </a:rPr>
              <a:t>Hotel Credits		</a:t>
            </a:r>
            <a:r>
              <a:rPr lang="en-US" sz="1600" dirty="0">
                <a:solidFill>
                  <a:schemeClr val="tx1"/>
                </a:solidFill>
                <a:ea typeface="MS PGothic" pitchFamily="34" charset="-128"/>
              </a:rPr>
              <a:t>$      </a:t>
            </a:r>
            <a:r>
              <a:rPr lang="en-US" sz="1600" dirty="0" smtClean="0">
                <a:solidFill>
                  <a:schemeClr val="tx1"/>
                </a:solidFill>
                <a:ea typeface="MS PGothic" pitchFamily="34" charset="-128"/>
              </a:rPr>
              <a:t>9,652                $ 9,095.10</a:t>
            </a:r>
            <a:endParaRPr lang="en-US" sz="1600" dirty="0">
              <a:solidFill>
                <a:schemeClr val="tx1"/>
              </a:solidFill>
              <a:ea typeface="MS PGothic" pitchFamily="34" charset="-128"/>
            </a:endParaRP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600" dirty="0" smtClean="0">
                <a:solidFill>
                  <a:schemeClr val="tx1"/>
                </a:solidFill>
                <a:ea typeface="MS PGothic" pitchFamily="34" charset="-128"/>
              </a:rPr>
              <a:t>Registrations 	     300</a:t>
            </a:r>
            <a:r>
              <a:rPr lang="en-US" sz="1600" dirty="0">
                <a:solidFill>
                  <a:schemeClr val="tx1"/>
                </a:solidFill>
                <a:ea typeface="MS PGothic" pitchFamily="34" charset="-128"/>
              </a:rPr>
              <a:t>	</a:t>
            </a:r>
            <a:r>
              <a:rPr lang="en-US" sz="1600" dirty="0" smtClean="0">
                <a:solidFill>
                  <a:schemeClr val="tx1"/>
                </a:solidFill>
                <a:ea typeface="MS PGothic" pitchFamily="34" charset="-128"/>
              </a:rPr>
              <a:t>      346	                           357</a:t>
            </a:r>
            <a:endParaRPr lang="en-US" sz="1800" b="1" dirty="0" smtClean="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800" b="1" dirty="0" smtClean="0">
                <a:solidFill>
                  <a:schemeClr val="tx1"/>
                </a:solidFill>
                <a:ea typeface="MS PGothic" pitchFamily="34" charset="-128"/>
              </a:rPr>
              <a:t>Meeting Expense Estimate:      </a:t>
            </a:r>
            <a:r>
              <a:rPr lang="en-US" sz="1800" b="1" dirty="0" smtClean="0">
                <a:solidFill>
                  <a:srgbClr val="FF0000"/>
                </a:solidFill>
                <a:ea typeface="MS PGothic" pitchFamily="34" charset="-128"/>
              </a:rPr>
              <a:t>	$180,252	$235,280         $237,678.17</a:t>
            </a:r>
          </a:p>
          <a:p>
            <a:pPr lvl="1" defTabSz="914400" eaLnBrk="0" hangingPunct="0">
              <a:lnSpc>
                <a:spcPct val="90000"/>
              </a:lnSpc>
              <a:spcBef>
                <a:spcPct val="20000"/>
              </a:spcBef>
              <a:buFontTx/>
              <a:buChar char="–"/>
              <a:tabLst>
                <a:tab pos="3654425" algn="l"/>
                <a:tab pos="5487988" algn="l"/>
                <a:tab pos="7372350" algn="r"/>
              </a:tabLst>
            </a:pPr>
            <a:r>
              <a:rPr lang="en-US" sz="1600" dirty="0" smtClean="0">
                <a:solidFill>
                  <a:schemeClr val="tx1"/>
                </a:solidFill>
                <a:ea typeface="MS PGothic" pitchFamily="34" charset="-128"/>
              </a:rPr>
              <a:t>AV	$</a:t>
            </a:r>
            <a:r>
              <a:rPr lang="en-US" sz="1600" dirty="0" smtClean="0">
                <a:solidFill>
                  <a:schemeClr val="tx1"/>
                </a:solidFill>
              </a:rPr>
              <a:t>  19,346</a:t>
            </a:r>
            <a:r>
              <a:rPr lang="en-US" sz="1600" dirty="0" smtClean="0">
                <a:solidFill>
                  <a:schemeClr val="tx1"/>
                </a:solidFill>
                <a:ea typeface="MS PGothic" pitchFamily="34" charset="-128"/>
              </a:rPr>
              <a:t>	$ 17,645                 $ 15,989.30</a:t>
            </a:r>
          </a:p>
          <a:p>
            <a:pPr lvl="1" defTabSz="914400" eaLnBrk="0" hangingPunct="0">
              <a:lnSpc>
                <a:spcPct val="90000"/>
              </a:lnSpc>
              <a:spcBef>
                <a:spcPct val="20000"/>
              </a:spcBef>
              <a:buFontTx/>
              <a:buChar char="–"/>
              <a:tabLst>
                <a:tab pos="3654425" algn="l"/>
                <a:tab pos="5487988" algn="l"/>
                <a:tab pos="7372350" algn="r"/>
              </a:tabLst>
            </a:pPr>
            <a:r>
              <a:rPr lang="en-US" sz="1600" dirty="0" smtClean="0">
                <a:solidFill>
                  <a:schemeClr val="tx1"/>
                </a:solidFill>
                <a:ea typeface="MS PGothic" pitchFamily="34" charset="-128"/>
              </a:rPr>
              <a:t>Financial Fees	$  11,350	$ 13,097                 $ 17,398.04</a:t>
            </a:r>
          </a:p>
          <a:p>
            <a:pPr lvl="1" defTabSz="914400" eaLnBrk="0" hangingPunct="0">
              <a:lnSpc>
                <a:spcPct val="90000"/>
              </a:lnSpc>
              <a:spcBef>
                <a:spcPct val="20000"/>
              </a:spcBef>
              <a:buFontTx/>
              <a:buChar char="–"/>
              <a:tabLst>
                <a:tab pos="3654425" algn="l"/>
                <a:tab pos="5487988" algn="l"/>
                <a:tab pos="7372350" algn="r"/>
              </a:tabLst>
            </a:pPr>
            <a:r>
              <a:rPr lang="en-US" sz="1600" dirty="0" smtClean="0">
                <a:solidFill>
                  <a:schemeClr val="tx1"/>
                </a:solidFill>
                <a:ea typeface="MS PGothic" pitchFamily="34" charset="-128"/>
              </a:rPr>
              <a:t>Food &amp; Beverage	$  48,192	$ 89,510                 $ 93,491.26</a:t>
            </a:r>
          </a:p>
          <a:p>
            <a:pPr lvl="1" defTabSz="914400" eaLnBrk="0" hangingPunct="0">
              <a:lnSpc>
                <a:spcPct val="90000"/>
              </a:lnSpc>
              <a:spcBef>
                <a:spcPct val="20000"/>
              </a:spcBef>
              <a:buFontTx/>
              <a:buChar char="–"/>
              <a:tabLst>
                <a:tab pos="3654425" algn="l"/>
                <a:tab pos="5487988" algn="l"/>
                <a:tab pos="7372350" algn="r"/>
              </a:tabLst>
            </a:pPr>
            <a:r>
              <a:rPr lang="en-US" sz="1600" dirty="0" smtClean="0">
                <a:solidFill>
                  <a:schemeClr val="tx1"/>
                </a:solidFill>
                <a:ea typeface="MS PGothic" pitchFamily="34" charset="-128"/>
              </a:rPr>
              <a:t>Meeting Planner	$  41,162 	$ 51,864                 $ 52,270.74</a:t>
            </a:r>
          </a:p>
          <a:p>
            <a:pPr lvl="1" defTabSz="914400" eaLnBrk="0" hangingPunct="0">
              <a:lnSpc>
                <a:spcPct val="90000"/>
              </a:lnSpc>
              <a:spcBef>
                <a:spcPct val="20000"/>
              </a:spcBef>
              <a:buFontTx/>
              <a:buChar char="–"/>
              <a:tabLst>
                <a:tab pos="3654425" algn="l"/>
                <a:tab pos="5487988" algn="l"/>
                <a:tab pos="7372350" algn="r"/>
              </a:tabLst>
            </a:pPr>
            <a:r>
              <a:rPr lang="en-US" sz="1600" dirty="0" smtClean="0">
                <a:solidFill>
                  <a:schemeClr val="tx1"/>
                </a:solidFill>
                <a:ea typeface="MS PGothic" pitchFamily="34" charset="-128"/>
              </a:rPr>
              <a:t>Network Services	$  37,819</a:t>
            </a:r>
            <a:r>
              <a:rPr lang="en-US" sz="1600" dirty="0">
                <a:solidFill>
                  <a:schemeClr val="tx1"/>
                </a:solidFill>
                <a:ea typeface="MS PGothic" pitchFamily="34" charset="-128"/>
              </a:rPr>
              <a:t>	</a:t>
            </a:r>
            <a:r>
              <a:rPr lang="en-US" sz="1600" dirty="0" smtClean="0">
                <a:solidFill>
                  <a:schemeClr val="tx1"/>
                </a:solidFill>
                <a:ea typeface="MS PGothic" pitchFamily="34" charset="-128"/>
              </a:rPr>
              <a:t>$ 42,980                 $ 44,273.54</a:t>
            </a:r>
          </a:p>
          <a:p>
            <a:pPr lvl="1" defTabSz="914400" eaLnBrk="0" hangingPunct="0">
              <a:lnSpc>
                <a:spcPct val="90000"/>
              </a:lnSpc>
              <a:spcBef>
                <a:spcPct val="20000"/>
              </a:spcBef>
              <a:buFontTx/>
              <a:buChar char="–"/>
              <a:tabLst>
                <a:tab pos="3654425" algn="l"/>
                <a:tab pos="5487988" algn="l"/>
                <a:tab pos="7372350" algn="r"/>
              </a:tabLst>
            </a:pPr>
            <a:r>
              <a:rPr lang="en-US" sz="1600" dirty="0" smtClean="0">
                <a:solidFill>
                  <a:schemeClr val="tx1"/>
                </a:solidFill>
                <a:ea typeface="MS PGothic" pitchFamily="34" charset="-128"/>
              </a:rPr>
              <a:t>Social	$  14,458</a:t>
            </a:r>
            <a:r>
              <a:rPr lang="en-US" sz="1600" dirty="0">
                <a:solidFill>
                  <a:schemeClr val="tx1"/>
                </a:solidFill>
                <a:ea typeface="MS PGothic" pitchFamily="34" charset="-128"/>
              </a:rPr>
              <a:t>	</a:t>
            </a:r>
            <a:r>
              <a:rPr lang="en-US" sz="1600" dirty="0" smtClean="0">
                <a:solidFill>
                  <a:schemeClr val="tx1"/>
                </a:solidFill>
                <a:ea typeface="MS PGothic" pitchFamily="34" charset="-128"/>
              </a:rPr>
              <a:t>$ 11,189                 $   9,015.95</a:t>
            </a:r>
          </a:p>
          <a:p>
            <a:pPr lvl="1" defTabSz="914400" eaLnBrk="0" hangingPunct="0">
              <a:lnSpc>
                <a:spcPct val="90000"/>
              </a:lnSpc>
              <a:spcBef>
                <a:spcPct val="20000"/>
              </a:spcBef>
              <a:buFontTx/>
              <a:buChar char="–"/>
              <a:tabLst>
                <a:tab pos="3654425" algn="l"/>
                <a:tab pos="5487988" algn="l"/>
                <a:tab pos="7372350" algn="r"/>
              </a:tabLst>
            </a:pPr>
            <a:r>
              <a:rPr lang="en-US" sz="1600" dirty="0" smtClean="0">
                <a:solidFill>
                  <a:schemeClr val="tx1"/>
                </a:solidFill>
                <a:ea typeface="MS PGothic" pitchFamily="34" charset="-128"/>
              </a:rPr>
              <a:t>Shipping 	$</a:t>
            </a:r>
            <a:r>
              <a:rPr lang="en-US" sz="1600" dirty="0" smtClean="0">
                <a:solidFill>
                  <a:schemeClr val="tx1"/>
                </a:solidFill>
              </a:rPr>
              <a:t>    7,000</a:t>
            </a:r>
            <a:r>
              <a:rPr lang="en-US" sz="1600" dirty="0">
                <a:solidFill>
                  <a:schemeClr val="tx1"/>
                </a:solidFill>
                <a:ea typeface="MS PGothic" pitchFamily="34" charset="-128"/>
              </a:rPr>
              <a:t>	</a:t>
            </a:r>
            <a:r>
              <a:rPr lang="en-US" sz="1600" dirty="0" smtClean="0">
                <a:solidFill>
                  <a:schemeClr val="tx1"/>
                </a:solidFill>
                <a:ea typeface="MS PGothic" pitchFamily="34" charset="-128"/>
              </a:rPr>
              <a:t>$</a:t>
            </a:r>
            <a:r>
              <a:rPr lang="en-US" sz="1600" dirty="0">
                <a:solidFill>
                  <a:schemeClr val="tx1"/>
                </a:solidFill>
                <a:ea typeface="MS PGothic" pitchFamily="34" charset="-128"/>
              </a:rPr>
              <a:t> </a:t>
            </a:r>
            <a:r>
              <a:rPr lang="en-US" sz="1600" dirty="0" smtClean="0">
                <a:solidFill>
                  <a:schemeClr val="tx1"/>
                </a:solidFill>
                <a:ea typeface="MS PGothic" pitchFamily="34" charset="-128"/>
              </a:rPr>
              <a:t> 8,000                  $   4,418.54</a:t>
            </a:r>
          </a:p>
          <a:p>
            <a:pPr lvl="1" defTabSz="914400" eaLnBrk="0" hangingPunct="0">
              <a:lnSpc>
                <a:spcPct val="90000"/>
              </a:lnSpc>
              <a:spcBef>
                <a:spcPct val="20000"/>
              </a:spcBef>
              <a:buFontTx/>
              <a:buChar char="–"/>
              <a:tabLst>
                <a:tab pos="3654425" algn="l"/>
                <a:tab pos="5487988" algn="l"/>
                <a:tab pos="7372350" algn="r"/>
              </a:tabLst>
            </a:pPr>
            <a:r>
              <a:rPr lang="en-US" sz="1600" dirty="0" smtClean="0">
                <a:solidFill>
                  <a:schemeClr val="tx1"/>
                </a:solidFill>
                <a:ea typeface="MS PGothic" pitchFamily="34" charset="-128"/>
              </a:rPr>
              <a:t>Misc	$       925</a:t>
            </a:r>
            <a:r>
              <a:rPr lang="en-US" sz="1600" dirty="0">
                <a:solidFill>
                  <a:schemeClr val="tx1"/>
                </a:solidFill>
                <a:ea typeface="MS PGothic" pitchFamily="34" charset="-128"/>
              </a:rPr>
              <a:t>	</a:t>
            </a:r>
            <a:r>
              <a:rPr lang="en-US" sz="1600" dirty="0" smtClean="0">
                <a:solidFill>
                  <a:schemeClr val="tx1"/>
                </a:solidFill>
                <a:ea typeface="MS PGothic" pitchFamily="34" charset="-128"/>
              </a:rPr>
              <a:t>$     995                  $      820.80</a:t>
            </a:r>
          </a:p>
          <a:p>
            <a:pPr marL="285750" indent="-285750" defTabSz="914400" eaLnBrk="0" hangingPunct="0">
              <a:lnSpc>
                <a:spcPct val="90000"/>
              </a:lnSpc>
              <a:spcBef>
                <a:spcPct val="20000"/>
              </a:spcBef>
              <a:buFont typeface="Arial" panose="020B0604020202020204" pitchFamily="34" charset="0"/>
              <a:buChar char="•"/>
              <a:tabLst>
                <a:tab pos="3654425" algn="l"/>
                <a:tab pos="5487988" algn="l"/>
                <a:tab pos="7372350" algn="r"/>
              </a:tabLst>
            </a:pPr>
            <a:r>
              <a:rPr lang="en-US" sz="1800" b="1" dirty="0" smtClean="0">
                <a:solidFill>
                  <a:schemeClr val="tx1"/>
                </a:solidFill>
                <a:ea typeface="MS PGothic" pitchFamily="34" charset="-128"/>
              </a:rPr>
              <a:t>Surplus/(Deficit)	$ 16,748	$  6,322             $14,666.93</a:t>
            </a:r>
            <a:endParaRPr lang="en-US" sz="1800" b="1" dirty="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endParaRPr lang="en-US" sz="1800" b="1" dirty="0" smtClean="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800" b="1" dirty="0" smtClean="0">
                <a:solidFill>
                  <a:schemeClr val="tx1"/>
                </a:solidFill>
                <a:ea typeface="MS PGothic" pitchFamily="34" charset="-128"/>
              </a:rPr>
              <a:t>Average cost per attendee  	     $601</a:t>
            </a:r>
            <a:r>
              <a:rPr lang="en-US" sz="1800" b="1" dirty="0">
                <a:solidFill>
                  <a:schemeClr val="tx1"/>
                </a:solidFill>
                <a:ea typeface="MS PGothic" pitchFamily="34" charset="-128"/>
              </a:rPr>
              <a:t>	</a:t>
            </a:r>
            <a:r>
              <a:rPr lang="en-US" sz="1800" b="1" dirty="0" smtClean="0">
                <a:solidFill>
                  <a:schemeClr val="tx1"/>
                </a:solidFill>
                <a:ea typeface="MS PGothic" pitchFamily="34" charset="-128"/>
              </a:rPr>
              <a:t>   $680                    $665.77</a:t>
            </a:r>
            <a:endParaRPr lang="en-US" sz="1800" b="1" dirty="0">
              <a:solidFill>
                <a:schemeClr val="tx1"/>
              </a:solidFill>
              <a:ea typeface="MS PGothic" pitchFamily="34" charset="-128"/>
            </a:endParaRPr>
          </a:p>
        </p:txBody>
      </p:sp>
      <p:sp>
        <p:nvSpPr>
          <p:cNvPr id="11" name="Text Box 8"/>
          <p:cNvSpPr txBox="1">
            <a:spLocks noChangeArrowheads="1"/>
          </p:cNvSpPr>
          <p:nvPr/>
        </p:nvSpPr>
        <p:spPr bwMode="auto">
          <a:xfrm>
            <a:off x="3675184" y="1143000"/>
            <a:ext cx="1622474" cy="923330"/>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800" b="1" dirty="0" smtClean="0">
                <a:solidFill>
                  <a:schemeClr val="tx1"/>
                </a:solidFill>
                <a:ea typeface="MS PGothic" pitchFamily="34" charset="-128"/>
              </a:rPr>
              <a:t>Proposed </a:t>
            </a:r>
          </a:p>
          <a:p>
            <a:pPr algn="ctr" defTabSz="914400" eaLnBrk="0" hangingPunct="0">
              <a:spcBef>
                <a:spcPts val="0"/>
              </a:spcBef>
            </a:pPr>
            <a:r>
              <a:rPr lang="en-US" sz="1800" b="1" dirty="0" smtClean="0">
                <a:solidFill>
                  <a:schemeClr val="tx1"/>
                </a:solidFill>
                <a:ea typeface="MS PGothic" pitchFamily="34" charset="-128"/>
              </a:rPr>
              <a:t>Budget </a:t>
            </a:r>
          </a:p>
          <a:p>
            <a:pPr algn="ctr" defTabSz="914400" eaLnBrk="0" hangingPunct="0">
              <a:spcBef>
                <a:spcPts val="0"/>
              </a:spcBef>
            </a:pPr>
            <a:r>
              <a:rPr lang="en-US" sz="1800" b="1" dirty="0" smtClean="0">
                <a:solidFill>
                  <a:schemeClr val="tx1"/>
                </a:solidFill>
                <a:ea typeface="MS PGothic" pitchFamily="34" charset="-128"/>
              </a:rPr>
              <a:t>March 2015</a:t>
            </a:r>
            <a:endParaRPr lang="en-US" sz="1800" b="1" dirty="0">
              <a:solidFill>
                <a:schemeClr val="tx1"/>
              </a:solidFill>
              <a:ea typeface="MS PGothic" pitchFamily="34" charset="-128"/>
            </a:endParaRPr>
          </a:p>
        </p:txBody>
      </p:sp>
      <p:sp>
        <p:nvSpPr>
          <p:cNvPr id="13"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
        <p:nvSpPr>
          <p:cNvPr id="9" name="Text Box 8"/>
          <p:cNvSpPr txBox="1">
            <a:spLocks noChangeArrowheads="1"/>
          </p:cNvSpPr>
          <p:nvPr/>
        </p:nvSpPr>
        <p:spPr bwMode="auto">
          <a:xfrm>
            <a:off x="5587623" y="1125940"/>
            <a:ext cx="1622474" cy="923330"/>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800" b="1" dirty="0" smtClean="0">
                <a:solidFill>
                  <a:schemeClr val="tx1"/>
                </a:solidFill>
                <a:ea typeface="MS PGothic" pitchFamily="34" charset="-128"/>
              </a:rPr>
              <a:t>Estimated</a:t>
            </a:r>
          </a:p>
          <a:p>
            <a:pPr algn="ctr" defTabSz="914400" eaLnBrk="0" hangingPunct="0">
              <a:spcBef>
                <a:spcPts val="0"/>
              </a:spcBef>
            </a:pPr>
            <a:r>
              <a:rPr lang="en-US" sz="1800" b="1" dirty="0" smtClean="0">
                <a:solidFill>
                  <a:schemeClr val="tx1"/>
                </a:solidFill>
                <a:ea typeface="MS PGothic" pitchFamily="34" charset="-128"/>
              </a:rPr>
              <a:t>Budget </a:t>
            </a:r>
          </a:p>
          <a:p>
            <a:pPr algn="ctr" defTabSz="914400" eaLnBrk="0" hangingPunct="0">
              <a:spcBef>
                <a:spcPts val="0"/>
              </a:spcBef>
            </a:pPr>
            <a:r>
              <a:rPr lang="en-US" sz="1800" b="1" dirty="0" smtClean="0">
                <a:solidFill>
                  <a:schemeClr val="tx1"/>
                </a:solidFill>
                <a:ea typeface="MS PGothic" pitchFamily="34" charset="-128"/>
              </a:rPr>
              <a:t>01 May 2015</a:t>
            </a:r>
            <a:endParaRPr lang="en-US" sz="1800" b="1" dirty="0">
              <a:solidFill>
                <a:schemeClr val="tx1"/>
              </a:solidFill>
              <a:ea typeface="MS PGothic" pitchFamily="34" charset="-128"/>
            </a:endParaRPr>
          </a:p>
        </p:txBody>
      </p:sp>
      <p:sp>
        <p:nvSpPr>
          <p:cNvPr id="3" name="Footer Placeholder 2"/>
          <p:cNvSpPr>
            <a:spLocks noGrp="1"/>
          </p:cNvSpPr>
          <p:nvPr>
            <p:ph type="ftr" idx="11"/>
          </p:nvPr>
        </p:nvSpPr>
        <p:spPr/>
        <p:txBody>
          <a:bodyPr/>
          <a:lstStyle/>
          <a:p>
            <a:pPr>
              <a:defRPr/>
            </a:pPr>
            <a:r>
              <a:rPr lang="en-GB" smtClean="0"/>
              <a:t>Jon Rosdahl, CSR</a:t>
            </a:r>
            <a:endParaRPr lang="en-GB" dirty="0"/>
          </a:p>
        </p:txBody>
      </p:sp>
      <p:sp>
        <p:nvSpPr>
          <p:cNvPr id="14" name="Text Box 8"/>
          <p:cNvSpPr txBox="1">
            <a:spLocks noChangeArrowheads="1"/>
          </p:cNvSpPr>
          <p:nvPr/>
        </p:nvSpPr>
        <p:spPr bwMode="auto">
          <a:xfrm>
            <a:off x="7206222" y="1396517"/>
            <a:ext cx="1622474" cy="646331"/>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800" b="1" dirty="0" smtClean="0">
                <a:solidFill>
                  <a:schemeClr val="tx1"/>
                </a:solidFill>
                <a:ea typeface="MS PGothic" pitchFamily="34" charset="-128"/>
              </a:rPr>
              <a:t>Actual</a:t>
            </a:r>
          </a:p>
          <a:p>
            <a:pPr algn="ctr" defTabSz="914400" eaLnBrk="0" hangingPunct="0">
              <a:spcBef>
                <a:spcPts val="0"/>
              </a:spcBef>
            </a:pPr>
            <a:r>
              <a:rPr lang="en-US" sz="1800" b="1" dirty="0" smtClean="0">
                <a:solidFill>
                  <a:schemeClr val="tx1"/>
                </a:solidFill>
                <a:ea typeface="MS PGothic" pitchFamily="34" charset="-128"/>
              </a:rPr>
              <a:t>06 July 2015</a:t>
            </a:r>
            <a:endParaRPr lang="en-US" sz="1800" b="1" dirty="0">
              <a:solidFill>
                <a:schemeClr val="tx1"/>
              </a:solidFill>
              <a:ea typeface="MS PGothic" pitchFamily="34" charset="-128"/>
            </a:endParaRPr>
          </a:p>
        </p:txBody>
      </p:sp>
    </p:spTree>
    <p:extLst>
      <p:ext uri="{BB962C8B-B14F-4D97-AF65-F5344CB8AC3E}">
        <p14:creationId xmlns:p14="http://schemas.microsoft.com/office/powerpoint/2010/main" val="42799292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July 2015</a:t>
            </a:r>
            <a:endParaRPr lang="en-GB" dirty="0" smtClean="0">
              <a:latin typeface="Times New Roman" pitchFamily="18" charset="0"/>
              <a:ea typeface="Arial Unicode MS" pitchFamily="34" charset="-128"/>
              <a:cs typeface="Arial Unicode MS" pitchFamily="34" charset="-128"/>
            </a:endParaRP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8</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8</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3352800" cy="5334000"/>
          </a:xfrm>
        </p:spPr>
        <p:txBody>
          <a:bodyPr wrap="square" lIns="92075" tIns="46038" rIns="92075" bIns="46038">
            <a:spAutoFit/>
          </a:bodyPr>
          <a:lstStyle/>
          <a:p>
            <a:pPr marL="227013" indent="-227013" defTabSz="914400" eaLnBrk="1" hangingPunct="1">
              <a:lnSpc>
                <a:spcPct val="90000"/>
              </a:lnSpc>
              <a:tabLst>
                <a:tab pos="7372350" algn="r"/>
              </a:tabLst>
            </a:pPr>
            <a:r>
              <a:rPr lang="en-US" sz="1200" dirty="0" smtClean="0"/>
              <a:t>2003</a:t>
            </a:r>
          </a:p>
          <a:p>
            <a:pPr marL="454025" lvl="1" indent="-112713" defTabSz="914400" eaLnBrk="1" hangingPunct="1">
              <a:lnSpc>
                <a:spcPct val="90000"/>
              </a:lnSpc>
              <a:tabLst>
                <a:tab pos="7372350" algn="r"/>
              </a:tabLst>
            </a:pPr>
            <a:r>
              <a:rPr lang="en-US" sz="1200" dirty="0" smtClean="0"/>
              <a:t> 420 - Ft. Lauderdale ($47,287 - $42,118)</a:t>
            </a:r>
          </a:p>
          <a:p>
            <a:pPr marL="454025" lvl="1" indent="-112713" defTabSz="914400" eaLnBrk="1" hangingPunct="1">
              <a:lnSpc>
                <a:spcPct val="90000"/>
              </a:lnSpc>
              <a:tabLst>
                <a:tab pos="7372350" algn="r"/>
              </a:tabLst>
            </a:pPr>
            <a:r>
              <a:rPr lang="en-US" sz="1200" dirty="0" smtClean="0"/>
              <a:t> 561 - DFW ($72,916 - $78,354)</a:t>
            </a:r>
          </a:p>
          <a:p>
            <a:pPr marL="454025" lvl="1" indent="-112713" defTabSz="914400" eaLnBrk="1" hangingPunct="1">
              <a:lnSpc>
                <a:spcPct val="90000"/>
              </a:lnSpc>
              <a:tabLst>
                <a:tab pos="7372350" algn="r"/>
              </a:tabLst>
            </a:pPr>
            <a:r>
              <a:rPr lang="en-US" sz="1200" dirty="0" smtClean="0"/>
              <a:t> 491 - Singapore ($22,077 - </a:t>
            </a:r>
            <a:r>
              <a:rPr lang="en-US" sz="1200" dirty="0" smtClean="0">
                <a:solidFill>
                  <a:srgbClr val="FF0000"/>
                </a:solidFill>
              </a:rPr>
              <a:t>$32,319</a:t>
            </a:r>
            <a:r>
              <a:rPr lang="en-US" sz="1200" dirty="0" smtClean="0"/>
              <a:t>)</a:t>
            </a:r>
          </a:p>
          <a:p>
            <a:pPr marL="227013" indent="-227013" defTabSz="914400" eaLnBrk="1" hangingPunct="1">
              <a:lnSpc>
                <a:spcPct val="90000"/>
              </a:lnSpc>
              <a:tabLst>
                <a:tab pos="7372350" algn="r"/>
              </a:tabLst>
            </a:pPr>
            <a:r>
              <a:rPr lang="en-US" sz="1200" dirty="0" smtClean="0"/>
              <a:t>2004</a:t>
            </a:r>
          </a:p>
          <a:p>
            <a:pPr marL="454025" lvl="1" indent="-112713" defTabSz="914400" eaLnBrk="1" hangingPunct="1">
              <a:lnSpc>
                <a:spcPct val="90000"/>
              </a:lnSpc>
              <a:tabLst>
                <a:tab pos="7372350" algn="r"/>
              </a:tabLst>
            </a:pPr>
            <a:r>
              <a:rPr lang="en-US" sz="1200" dirty="0" smtClean="0"/>
              <a:t> 650 - Garden Grove ( $13, 250 - $82,735)</a:t>
            </a:r>
          </a:p>
          <a:p>
            <a:pPr marL="454025" lvl="1" indent="-112713" defTabSz="914400" eaLnBrk="1" hangingPunct="1">
              <a:lnSpc>
                <a:spcPct val="90000"/>
              </a:lnSpc>
              <a:tabLst>
                <a:tab pos="7372350" algn="r"/>
              </a:tabLst>
            </a:pPr>
            <a:r>
              <a:rPr lang="en-US" sz="1200" dirty="0" smtClean="0"/>
              <a:t> 714 - Berlin (</a:t>
            </a:r>
            <a:r>
              <a:rPr lang="en-US" sz="1200" dirty="0" smtClean="0">
                <a:solidFill>
                  <a:srgbClr val="FF0000"/>
                </a:solidFill>
              </a:rPr>
              <a:t>$25, 914</a:t>
            </a:r>
            <a:r>
              <a:rPr lang="en-US" sz="1200" dirty="0" smtClean="0"/>
              <a:t> - $41,257)</a:t>
            </a:r>
          </a:p>
          <a:p>
            <a:pPr marL="227013" indent="-227013" defTabSz="914400" eaLnBrk="1" hangingPunct="1">
              <a:lnSpc>
                <a:spcPct val="90000"/>
              </a:lnSpc>
              <a:tabLst>
                <a:tab pos="7372350" algn="r"/>
              </a:tabLst>
            </a:pPr>
            <a:r>
              <a:rPr lang="en-US" sz="1200" dirty="0" smtClean="0"/>
              <a:t>2005</a:t>
            </a:r>
          </a:p>
          <a:p>
            <a:pPr marL="454025" lvl="1" indent="-112713" defTabSz="914400" eaLnBrk="1" hangingPunct="1">
              <a:lnSpc>
                <a:spcPct val="90000"/>
              </a:lnSpc>
              <a:tabLst>
                <a:tab pos="7372350" algn="r"/>
              </a:tabLst>
            </a:pPr>
            <a:r>
              <a:rPr lang="en-US" sz="1200" dirty="0" smtClean="0"/>
              <a:t> 802 - Monterey ($11,858 - $63,183)</a:t>
            </a:r>
          </a:p>
          <a:p>
            <a:pPr marL="454025" lvl="1" indent="-112713" defTabSz="914400" eaLnBrk="1" hangingPunct="1">
              <a:lnSpc>
                <a:spcPct val="90000"/>
              </a:lnSpc>
              <a:tabLst>
                <a:tab pos="7372350" algn="r"/>
              </a:tabLst>
            </a:pPr>
            <a:r>
              <a:rPr lang="en-US" sz="1200" dirty="0" smtClean="0"/>
              <a:t> 523 - Cairns (Australia) (</a:t>
            </a:r>
            <a:r>
              <a:rPr lang="en-US" sz="1200" dirty="0" smtClean="0">
                <a:solidFill>
                  <a:srgbClr val="FF0000"/>
                </a:solidFill>
              </a:rPr>
              <a:t>$60,750 - $51,375</a:t>
            </a:r>
            <a:r>
              <a:rPr lang="en-US" sz="1200" dirty="0" smtClean="0"/>
              <a:t>)</a:t>
            </a:r>
          </a:p>
          <a:p>
            <a:pPr marL="454025" lvl="1" indent="-112713" defTabSz="914400" eaLnBrk="1" hangingPunct="1">
              <a:lnSpc>
                <a:spcPct val="90000"/>
              </a:lnSpc>
              <a:tabLst>
                <a:tab pos="7372350" algn="r"/>
              </a:tabLst>
            </a:pPr>
            <a:r>
              <a:rPr lang="en-US" sz="1200" dirty="0" smtClean="0"/>
              <a:t> 759 - Garden Grove ($87,772 - $94,114)</a:t>
            </a:r>
          </a:p>
          <a:p>
            <a:pPr marL="227013" indent="-227013" defTabSz="914400" eaLnBrk="1" hangingPunct="1">
              <a:lnSpc>
                <a:spcPct val="90000"/>
              </a:lnSpc>
              <a:tabLst>
                <a:tab pos="7372350" algn="r"/>
              </a:tabLst>
            </a:pPr>
            <a:r>
              <a:rPr lang="en-US" sz="1200" dirty="0" smtClean="0"/>
              <a:t>2006</a:t>
            </a:r>
          </a:p>
          <a:p>
            <a:pPr marL="454025" lvl="1" indent="-112713" defTabSz="914400" eaLnBrk="1" hangingPunct="1">
              <a:lnSpc>
                <a:spcPct val="90000"/>
              </a:lnSpc>
              <a:tabLst>
                <a:tab pos="7372350" algn="r"/>
              </a:tabLst>
            </a:pPr>
            <a:r>
              <a:rPr lang="en-US" sz="1200" dirty="0" smtClean="0"/>
              <a:t> 740 - Hawaii ($32,272)</a:t>
            </a:r>
          </a:p>
          <a:p>
            <a:pPr marL="454025" lvl="1" indent="-112713" defTabSz="914400" eaLnBrk="1" hangingPunct="1">
              <a:lnSpc>
                <a:spcPct val="90000"/>
              </a:lnSpc>
              <a:tabLst>
                <a:tab pos="7372350" algn="r"/>
              </a:tabLst>
            </a:pPr>
            <a:r>
              <a:rPr lang="en-US" sz="1200" dirty="0" smtClean="0"/>
              <a:t> 564 - Jacksonville ($55,163)</a:t>
            </a:r>
          </a:p>
          <a:p>
            <a:pPr marL="454025" lvl="1" indent="-112713" defTabSz="914400" eaLnBrk="1" hangingPunct="1">
              <a:lnSpc>
                <a:spcPct val="90000"/>
              </a:lnSpc>
              <a:tabLst>
                <a:tab pos="7372350" algn="r"/>
              </a:tabLst>
            </a:pPr>
            <a:r>
              <a:rPr lang="en-US" sz="1200" dirty="0" smtClean="0"/>
              <a:t> 350 - Melbourne (</a:t>
            </a:r>
            <a:r>
              <a:rPr lang="en-US" sz="1200" dirty="0" smtClean="0">
                <a:solidFill>
                  <a:srgbClr val="FF0000"/>
                </a:solidFill>
              </a:rPr>
              <a:t>$38,855 - $23,184</a:t>
            </a:r>
            <a:r>
              <a:rPr lang="en-US" sz="1200" dirty="0" smtClean="0"/>
              <a:t>)</a:t>
            </a:r>
          </a:p>
          <a:p>
            <a:pPr marL="227013" indent="-227013" defTabSz="914400" eaLnBrk="1" hangingPunct="1">
              <a:lnSpc>
                <a:spcPct val="90000"/>
              </a:lnSpc>
              <a:tabLst>
                <a:tab pos="7372350" algn="r"/>
              </a:tabLst>
            </a:pPr>
            <a:r>
              <a:rPr lang="en-US" sz="1200" dirty="0" smtClean="0"/>
              <a:t>2007</a:t>
            </a:r>
          </a:p>
          <a:p>
            <a:pPr marL="454025" lvl="1" indent="-112713" defTabSz="914400" eaLnBrk="1" hangingPunct="1">
              <a:lnSpc>
                <a:spcPct val="90000"/>
              </a:lnSpc>
              <a:tabLst>
                <a:tab pos="7372350" algn="r"/>
              </a:tabLst>
            </a:pPr>
            <a:r>
              <a:rPr lang="en-US" sz="1200" dirty="0" smtClean="0"/>
              <a:t> 478 - Montreal (</a:t>
            </a:r>
            <a:r>
              <a:rPr lang="en-US" sz="1200" dirty="0" smtClean="0">
                <a:solidFill>
                  <a:srgbClr val="FF0000"/>
                </a:solidFill>
              </a:rPr>
              <a:t>$750 </a:t>
            </a:r>
            <a:r>
              <a:rPr lang="en-US" sz="1200" dirty="0" smtClean="0"/>
              <a:t>- $17,425)</a:t>
            </a:r>
          </a:p>
          <a:p>
            <a:pPr marL="454025" lvl="1" indent="-112713" defTabSz="914400" eaLnBrk="1" hangingPunct="1">
              <a:lnSpc>
                <a:spcPct val="90000"/>
              </a:lnSpc>
              <a:tabLst>
                <a:tab pos="7372350" algn="r"/>
              </a:tabLst>
            </a:pPr>
            <a:r>
              <a:rPr lang="en-US" sz="1200" dirty="0" smtClean="0"/>
              <a:t> 439 - Hawaii (</a:t>
            </a:r>
            <a:r>
              <a:rPr lang="en-US" sz="1200" dirty="0" smtClean="0">
                <a:solidFill>
                  <a:srgbClr val="FF0000"/>
                </a:solidFill>
              </a:rPr>
              <a:t>$28,200</a:t>
            </a:r>
            <a:r>
              <a:rPr lang="en-US" sz="1200" dirty="0" smtClean="0"/>
              <a:t> - $17,720)</a:t>
            </a:r>
          </a:p>
          <a:p>
            <a:pPr marL="227013" indent="-227013" defTabSz="914400" eaLnBrk="1" hangingPunct="1">
              <a:lnSpc>
                <a:spcPct val="90000"/>
              </a:lnSpc>
              <a:tabLst>
                <a:tab pos="7372350" algn="r"/>
              </a:tabLst>
            </a:pPr>
            <a:r>
              <a:rPr lang="en-US" sz="1200" dirty="0" smtClean="0"/>
              <a:t>2008</a:t>
            </a:r>
          </a:p>
          <a:p>
            <a:pPr marL="454025" lvl="1" indent="-112713" defTabSz="914400" eaLnBrk="1" hangingPunct="1">
              <a:lnSpc>
                <a:spcPct val="90000"/>
              </a:lnSpc>
              <a:tabLst>
                <a:tab pos="7372350" algn="r"/>
              </a:tabLst>
            </a:pPr>
            <a:r>
              <a:rPr lang="en-US" sz="1200" dirty="0" smtClean="0"/>
              <a:t>361 - Taipei (</a:t>
            </a:r>
            <a:r>
              <a:rPr lang="en-US" sz="1200" dirty="0" smtClean="0">
                <a:solidFill>
                  <a:srgbClr val="FF0000"/>
                </a:solidFill>
              </a:rPr>
              <a:t>$126,352 - $24,636</a:t>
            </a:r>
            <a:r>
              <a:rPr lang="en-US" sz="1200" dirty="0" smtClean="0"/>
              <a:t>)</a:t>
            </a:r>
          </a:p>
          <a:p>
            <a:pPr marL="454025" lvl="1" indent="-112713" defTabSz="914400" eaLnBrk="1" hangingPunct="1">
              <a:lnSpc>
                <a:spcPct val="90000"/>
              </a:lnSpc>
              <a:tabLst>
                <a:tab pos="7372350" algn="r"/>
              </a:tabLst>
            </a:pPr>
            <a:r>
              <a:rPr lang="en-US" sz="1200" dirty="0" smtClean="0"/>
              <a:t>402 - Jacksonville ($1,850 - $39,459)</a:t>
            </a:r>
          </a:p>
          <a:p>
            <a:pPr marL="454025" lvl="1" indent="-112713" defTabSz="914400" eaLnBrk="1" hangingPunct="1">
              <a:lnSpc>
                <a:spcPct val="90000"/>
              </a:lnSpc>
              <a:tabLst>
                <a:tab pos="7372350" algn="r"/>
              </a:tabLst>
            </a:pPr>
            <a:r>
              <a:rPr lang="en-US" sz="1200" dirty="0" smtClean="0"/>
              <a:t>379 – Hawaii (</a:t>
            </a:r>
            <a:r>
              <a:rPr lang="en-US" sz="1200" dirty="0" smtClean="0">
                <a:solidFill>
                  <a:srgbClr val="FF0000"/>
                </a:solidFill>
              </a:rPr>
              <a:t>$13,343 </a:t>
            </a:r>
            <a:r>
              <a:rPr lang="en-US" sz="1200" dirty="0" smtClean="0"/>
              <a:t>-</a:t>
            </a:r>
            <a:r>
              <a:rPr lang="en-US" sz="1200" dirty="0" smtClean="0">
                <a:solidFill>
                  <a:srgbClr val="FF0000"/>
                </a:solidFill>
              </a:rPr>
              <a:t> </a:t>
            </a:r>
            <a:r>
              <a:rPr lang="en-US" sz="1200" dirty="0" smtClean="0"/>
              <a:t>$8,557)</a:t>
            </a:r>
          </a:p>
        </p:txBody>
      </p:sp>
      <p:sp>
        <p:nvSpPr>
          <p:cNvPr id="8200" name="Rectangle 4"/>
          <p:cNvSpPr>
            <a:spLocks noGrp="1" noChangeArrowheads="1"/>
          </p:cNvSpPr>
          <p:nvPr>
            <p:ph type="body" sz="half" idx="4294967295"/>
          </p:nvPr>
        </p:nvSpPr>
        <p:spPr>
          <a:xfrm>
            <a:off x="4495800" y="1066801"/>
            <a:ext cx="3810000" cy="5408612"/>
          </a:xfrm>
        </p:spPr>
        <p:txBody>
          <a:bodyPr lIns="92075" tIns="46038" rIns="92075" bIns="46038"/>
          <a:lstStyle/>
          <a:p>
            <a:pPr marL="182880" indent="-227013" defTabSz="914400" eaLnBrk="1" hangingPunct="1">
              <a:spcBef>
                <a:spcPts val="0"/>
              </a:spcBef>
              <a:tabLst>
                <a:tab pos="7372350" algn="r"/>
              </a:tabLst>
            </a:pPr>
            <a:r>
              <a:rPr lang="en-US" sz="1200" dirty="0" smtClean="0"/>
              <a:t>2009</a:t>
            </a:r>
          </a:p>
          <a:p>
            <a:pPr marL="582930" lvl="2" indent="-174625" defTabSz="914400" eaLnBrk="1" hangingPunct="1">
              <a:spcBef>
                <a:spcPts val="0"/>
              </a:spcBef>
              <a:tabLst>
                <a:tab pos="7372350" algn="r"/>
              </a:tabLst>
            </a:pPr>
            <a:r>
              <a:rPr lang="en-US" sz="1200" dirty="0" smtClean="0"/>
              <a:t>355 – LA ($4,724 - $9,835)</a:t>
            </a:r>
          </a:p>
          <a:p>
            <a:pPr marL="582930" lvl="2" indent="-174625" defTabSz="914400" eaLnBrk="1" hangingPunct="1">
              <a:spcBef>
                <a:spcPts val="0"/>
              </a:spcBef>
              <a:tabLst>
                <a:tab pos="7372350" algn="r"/>
              </a:tabLst>
            </a:pPr>
            <a:r>
              <a:rPr lang="en-US" sz="1200" dirty="0" smtClean="0"/>
              <a:t>344 – Montreal ($8,676 - $29,948)</a:t>
            </a:r>
          </a:p>
          <a:p>
            <a:pPr marL="582930" lvl="2" indent="-174625" defTabSz="914400" eaLnBrk="1" hangingPunct="1">
              <a:spcBef>
                <a:spcPts val="0"/>
              </a:spcBef>
              <a:tabLst>
                <a:tab pos="7372350" algn="r"/>
              </a:tabLst>
            </a:pPr>
            <a:r>
              <a:rPr lang="en-US" sz="1200" dirty="0" smtClean="0"/>
              <a:t>500 – Hawaii ($16,793 - $17,330)</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smtClean="0"/>
              <a:t>2010</a:t>
            </a:r>
          </a:p>
          <a:p>
            <a:pPr marL="582930" lvl="2" indent="-174625" defTabSz="914400" eaLnBrk="1" hangingPunct="1">
              <a:spcBef>
                <a:spcPts val="0"/>
              </a:spcBef>
              <a:tabLst>
                <a:tab pos="7372350" algn="r"/>
              </a:tabLst>
            </a:pPr>
            <a:r>
              <a:rPr lang="en-US" sz="1200" dirty="0" smtClean="0"/>
              <a:t>428 – LA ($9,000 - $33,841)</a:t>
            </a:r>
          </a:p>
          <a:p>
            <a:pPr marL="582930" lvl="2" indent="-174625" defTabSz="914400" eaLnBrk="1" hangingPunct="1">
              <a:spcBef>
                <a:spcPts val="0"/>
              </a:spcBef>
              <a:tabLst>
                <a:tab pos="7372350" algn="r"/>
              </a:tabLst>
            </a:pPr>
            <a:r>
              <a:rPr lang="en-US" sz="1200" dirty="0" smtClean="0"/>
              <a:t>426 - Beijing ($0)</a:t>
            </a:r>
          </a:p>
          <a:p>
            <a:pPr marL="582930" lvl="2" indent="-174625" defTabSz="914400" eaLnBrk="1" hangingPunct="1">
              <a:spcBef>
                <a:spcPts val="0"/>
              </a:spcBef>
              <a:tabLst>
                <a:tab pos="7372350" algn="r"/>
              </a:tabLst>
            </a:pPr>
            <a:r>
              <a:rPr lang="en-US" sz="1200" dirty="0" smtClean="0"/>
              <a:t>384 – Hawaii ($1,161- $316)</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smtClean="0"/>
              <a:t>2011</a:t>
            </a:r>
          </a:p>
          <a:p>
            <a:pPr marL="582930" lvl="2" indent="-174625" defTabSz="914400" eaLnBrk="1" hangingPunct="1">
              <a:spcBef>
                <a:spcPts val="0"/>
              </a:spcBef>
              <a:tabLst>
                <a:tab pos="7372350" algn="r"/>
              </a:tabLst>
            </a:pPr>
            <a:r>
              <a:rPr lang="en-US" sz="1200" dirty="0" smtClean="0"/>
              <a:t>410 – LA ($13,378 - $29,080)</a:t>
            </a:r>
          </a:p>
          <a:p>
            <a:pPr marL="582930" lvl="2" indent="-174625" defTabSz="914400" eaLnBrk="1" hangingPunct="1">
              <a:spcBef>
                <a:spcPts val="0"/>
              </a:spcBef>
              <a:tabLst>
                <a:tab pos="7372350" algn="r"/>
              </a:tabLst>
            </a:pPr>
            <a:r>
              <a:rPr lang="en-US" sz="1200" dirty="0" smtClean="0"/>
              <a:t>351 – Indian Wells (</a:t>
            </a:r>
            <a:r>
              <a:rPr lang="en-US" sz="1200" dirty="0" smtClean="0">
                <a:solidFill>
                  <a:srgbClr val="FF0000"/>
                </a:solidFill>
              </a:rPr>
              <a:t>$9,128 </a:t>
            </a:r>
            <a:r>
              <a:rPr lang="en-US" sz="1200" dirty="0" smtClean="0"/>
              <a:t>– $20,536)</a:t>
            </a:r>
          </a:p>
          <a:p>
            <a:pPr marL="582930" lvl="2" indent="-174625" defTabSz="914400" eaLnBrk="1" hangingPunct="1">
              <a:spcBef>
                <a:spcPts val="0"/>
              </a:spcBef>
              <a:tabLst>
                <a:tab pos="7372350" algn="r"/>
              </a:tabLst>
            </a:pPr>
            <a:r>
              <a:rPr lang="en-US" sz="1200" dirty="0" smtClean="0"/>
              <a:t>313 – Okinawa (</a:t>
            </a:r>
            <a:r>
              <a:rPr lang="en-US" sz="1200" dirty="0" smtClean="0">
                <a:solidFill>
                  <a:srgbClr val="FF0000"/>
                </a:solidFill>
              </a:rPr>
              <a:t>$22,669 </a:t>
            </a:r>
            <a:r>
              <a:rPr lang="en-US" sz="1200" dirty="0" smtClean="0"/>
              <a:t>– $0)</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smtClean="0"/>
              <a:t>2012</a:t>
            </a:r>
          </a:p>
          <a:p>
            <a:pPr marL="582930" lvl="2" indent="-174625" defTabSz="914400" eaLnBrk="1" hangingPunct="1">
              <a:spcBef>
                <a:spcPts val="0"/>
              </a:spcBef>
              <a:tabLst>
                <a:tab pos="7372350" algn="r"/>
              </a:tabLst>
            </a:pPr>
            <a:r>
              <a:rPr lang="en-US" sz="1200" dirty="0" smtClean="0"/>
              <a:t>359 – Jacksonville ($16,398 - $30,931.52)</a:t>
            </a:r>
          </a:p>
          <a:p>
            <a:pPr marL="582930" lvl="2" indent="-174625" defTabSz="914400" eaLnBrk="1" hangingPunct="1">
              <a:spcBef>
                <a:spcPts val="0"/>
              </a:spcBef>
              <a:tabLst>
                <a:tab pos="7372350" algn="r"/>
              </a:tabLst>
            </a:pPr>
            <a:r>
              <a:rPr lang="en-US" sz="1200" dirty="0" smtClean="0"/>
              <a:t>335 – Atlanta (</a:t>
            </a:r>
            <a:r>
              <a:rPr lang="en-US" sz="1200" dirty="0" smtClean="0">
                <a:solidFill>
                  <a:srgbClr val="FF0000"/>
                </a:solidFill>
              </a:rPr>
              <a:t>$680 </a:t>
            </a:r>
            <a:r>
              <a:rPr lang="en-US" sz="1200" dirty="0" smtClean="0"/>
              <a:t>- </a:t>
            </a:r>
            <a:r>
              <a:rPr lang="en-US" sz="1200" dirty="0" smtClean="0">
                <a:solidFill>
                  <a:srgbClr val="FF0000"/>
                </a:solidFill>
              </a:rPr>
              <a:t> $100.35</a:t>
            </a:r>
            <a:r>
              <a:rPr lang="en-US" sz="1200" dirty="0" smtClean="0"/>
              <a:t>)</a:t>
            </a:r>
          </a:p>
          <a:p>
            <a:pPr marL="582930" lvl="2" indent="-174625" defTabSz="914400" eaLnBrk="1" hangingPunct="1">
              <a:spcBef>
                <a:spcPts val="0"/>
              </a:spcBef>
              <a:tabLst>
                <a:tab pos="7372350" algn="r"/>
              </a:tabLst>
            </a:pPr>
            <a:r>
              <a:rPr lang="en-US" sz="1200" dirty="0" smtClean="0"/>
              <a:t>314 – Indian Wells (</a:t>
            </a:r>
            <a:r>
              <a:rPr lang="en-US" sz="1200" dirty="0" smtClean="0">
                <a:solidFill>
                  <a:srgbClr val="FF0000"/>
                </a:solidFill>
              </a:rPr>
              <a:t>$7,665 </a:t>
            </a:r>
            <a:r>
              <a:rPr lang="en-US" sz="1200" dirty="0" smtClean="0"/>
              <a:t>-  $ 15,480) </a:t>
            </a:r>
          </a:p>
          <a:p>
            <a:pPr marL="582930" lvl="2" indent="-174625" defTabSz="914400" eaLnBrk="1" hangingPunct="1">
              <a:spcBef>
                <a:spcPts val="0"/>
              </a:spcBef>
              <a:tabLst>
                <a:tab pos="7372350" algn="r"/>
              </a:tabLst>
            </a:pPr>
            <a:endParaRPr lang="en-US" sz="1000" dirty="0" smtClean="0"/>
          </a:p>
          <a:p>
            <a:pPr marL="182880" indent="-174625" defTabSz="914400" eaLnBrk="1" hangingPunct="1">
              <a:spcBef>
                <a:spcPts val="0"/>
              </a:spcBef>
              <a:tabLst>
                <a:tab pos="7372350" algn="r"/>
              </a:tabLst>
            </a:pPr>
            <a:r>
              <a:rPr lang="en-US" sz="1200" dirty="0" smtClean="0"/>
              <a:t>2013</a:t>
            </a:r>
          </a:p>
          <a:p>
            <a:pPr marL="582930" lvl="2" indent="-174625" defTabSz="914400" eaLnBrk="1" hangingPunct="1">
              <a:spcBef>
                <a:spcPts val="0"/>
              </a:spcBef>
              <a:tabLst>
                <a:tab pos="7372350" algn="r"/>
              </a:tabLst>
            </a:pPr>
            <a:r>
              <a:rPr lang="en-US" sz="1200" dirty="0" smtClean="0"/>
              <a:t>356 – Vancouver (</a:t>
            </a:r>
            <a:r>
              <a:rPr lang="en-US" sz="1200" dirty="0" smtClean="0">
                <a:solidFill>
                  <a:srgbClr val="FF0000"/>
                </a:solidFill>
              </a:rPr>
              <a:t>$15,259  </a:t>
            </a:r>
            <a:r>
              <a:rPr lang="en-US" sz="1200" dirty="0" smtClean="0"/>
              <a:t>- </a:t>
            </a:r>
            <a:r>
              <a:rPr lang="en-US" sz="1200" dirty="0" smtClean="0">
                <a:solidFill>
                  <a:srgbClr val="FF0000"/>
                </a:solidFill>
              </a:rPr>
              <a:t>$ 5,855</a:t>
            </a:r>
            <a:r>
              <a:rPr lang="en-US" sz="1200" dirty="0" smtClean="0"/>
              <a:t>)</a:t>
            </a:r>
          </a:p>
          <a:p>
            <a:pPr marL="582930" lvl="2" indent="-174625" defTabSz="914400" eaLnBrk="1" hangingPunct="1">
              <a:spcBef>
                <a:spcPts val="0"/>
              </a:spcBef>
              <a:tabLst>
                <a:tab pos="7372350" algn="r"/>
              </a:tabLst>
            </a:pPr>
            <a:r>
              <a:rPr lang="en-US" sz="1200" dirty="0" smtClean="0"/>
              <a:t>337 – Hawaii      (</a:t>
            </a:r>
            <a:r>
              <a:rPr lang="en-US" sz="1200" dirty="0" smtClean="0">
                <a:solidFill>
                  <a:srgbClr val="FF0000"/>
                </a:solidFill>
              </a:rPr>
              <a:t>$10,533 </a:t>
            </a:r>
            <a:r>
              <a:rPr lang="en-US" sz="1200" dirty="0" smtClean="0"/>
              <a:t>- </a:t>
            </a:r>
            <a:r>
              <a:rPr lang="en-US" sz="1200" dirty="0">
                <a:solidFill>
                  <a:srgbClr val="FF0000"/>
                </a:solidFill>
              </a:rPr>
              <a:t>$</a:t>
            </a:r>
            <a:r>
              <a:rPr lang="en-US" sz="1200" dirty="0" smtClean="0">
                <a:solidFill>
                  <a:srgbClr val="FF0000"/>
                </a:solidFill>
              </a:rPr>
              <a:t>12,227</a:t>
            </a:r>
            <a:r>
              <a:rPr lang="en-US" sz="1200" dirty="0" smtClean="0"/>
              <a:t>)</a:t>
            </a:r>
          </a:p>
          <a:p>
            <a:pPr marL="582930" lvl="2" indent="-174625" defTabSz="914400" eaLnBrk="1" hangingPunct="1">
              <a:spcBef>
                <a:spcPts val="0"/>
              </a:spcBef>
              <a:tabLst>
                <a:tab pos="7372350" algn="r"/>
              </a:tabLst>
            </a:pPr>
            <a:r>
              <a:rPr lang="en-US" sz="1200" dirty="0" smtClean="0"/>
              <a:t>279 </a:t>
            </a:r>
            <a:r>
              <a:rPr lang="en-US" sz="1200" dirty="0"/>
              <a:t>– Nanjing </a:t>
            </a:r>
            <a:r>
              <a:rPr lang="en-US" sz="1200" dirty="0" smtClean="0"/>
              <a:t>    ($0- </a:t>
            </a:r>
            <a:r>
              <a:rPr lang="en-US" sz="1200" dirty="0" smtClean="0">
                <a:solidFill>
                  <a:srgbClr val="FF0000"/>
                </a:solidFill>
              </a:rPr>
              <a:t>$7,475</a:t>
            </a:r>
            <a:r>
              <a:rPr lang="en-US" sz="1200" dirty="0" smtClean="0"/>
              <a:t>) </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a:t>2014</a:t>
            </a:r>
          </a:p>
          <a:p>
            <a:pPr marL="582930" lvl="2" indent="-112713" defTabSz="914400" eaLnBrk="1" hangingPunct="1">
              <a:spcBef>
                <a:spcPts val="0"/>
              </a:spcBef>
              <a:tabLst>
                <a:tab pos="7372350" algn="r"/>
              </a:tabLst>
            </a:pPr>
            <a:r>
              <a:rPr lang="en-US" sz="1200" dirty="0"/>
              <a:t>426 – LA (</a:t>
            </a:r>
            <a:r>
              <a:rPr lang="en-US" sz="1200" dirty="0">
                <a:solidFill>
                  <a:srgbClr val="FF0000"/>
                </a:solidFill>
              </a:rPr>
              <a:t>$</a:t>
            </a:r>
            <a:r>
              <a:rPr lang="en-US" sz="1200" dirty="0">
                <a:solidFill>
                  <a:srgbClr val="FF0000"/>
                </a:solidFill>
                <a:ea typeface="MS PGothic" pitchFamily="34" charset="-128"/>
              </a:rPr>
              <a:t>9,313 </a:t>
            </a:r>
            <a:r>
              <a:rPr lang="en-US" sz="1200" dirty="0"/>
              <a:t>-- </a:t>
            </a:r>
            <a:r>
              <a:rPr lang="en-US" sz="1200" dirty="0">
                <a:solidFill>
                  <a:srgbClr val="FF0000"/>
                </a:solidFill>
              </a:rPr>
              <a:t>$</a:t>
            </a:r>
            <a:r>
              <a:rPr lang="en-US" sz="1200" dirty="0">
                <a:solidFill>
                  <a:srgbClr val="FF0000"/>
                </a:solidFill>
                <a:ea typeface="MS PGothic" pitchFamily="34" charset="-128"/>
              </a:rPr>
              <a:t>2,082</a:t>
            </a:r>
            <a:r>
              <a:rPr lang="en-US" sz="1200" dirty="0">
                <a:solidFill>
                  <a:schemeClr val="tx1"/>
                </a:solidFill>
                <a:ea typeface="MS PGothic" pitchFamily="34" charset="-128"/>
              </a:rPr>
              <a:t>)</a:t>
            </a:r>
            <a:endParaRPr lang="en-US" sz="1200" dirty="0">
              <a:solidFill>
                <a:schemeClr val="tx1"/>
              </a:solidFill>
            </a:endParaRPr>
          </a:p>
          <a:p>
            <a:pPr marL="582930" lvl="2" indent="-112713" defTabSz="914400" eaLnBrk="1" hangingPunct="1">
              <a:spcBef>
                <a:spcPts val="0"/>
              </a:spcBef>
              <a:tabLst>
                <a:tab pos="7372350" algn="r"/>
              </a:tabLst>
            </a:pPr>
            <a:r>
              <a:rPr lang="en-US" sz="1200" dirty="0"/>
              <a:t>337 – Waikoloa </a:t>
            </a:r>
            <a:r>
              <a:rPr lang="en-US" sz="1200" dirty="0" smtClean="0"/>
              <a:t>(</a:t>
            </a:r>
            <a:r>
              <a:rPr lang="en-US" sz="1200" dirty="0" smtClean="0">
                <a:solidFill>
                  <a:schemeClr val="tx1"/>
                </a:solidFill>
              </a:rPr>
              <a:t>$</a:t>
            </a:r>
            <a:r>
              <a:rPr lang="en-US" sz="1200" dirty="0">
                <a:solidFill>
                  <a:schemeClr val="tx1"/>
                </a:solidFill>
              </a:rPr>
              <a:t>8,940 - </a:t>
            </a:r>
            <a:r>
              <a:rPr lang="en-US" sz="1200" dirty="0">
                <a:solidFill>
                  <a:schemeClr val="tx1"/>
                </a:solidFill>
                <a:ea typeface="MS PGothic" pitchFamily="34" charset="-128"/>
              </a:rPr>
              <a:t>$13,949</a:t>
            </a:r>
            <a:r>
              <a:rPr lang="en-US" sz="1200" dirty="0"/>
              <a:t>)</a:t>
            </a:r>
          </a:p>
          <a:p>
            <a:pPr marL="582930" lvl="2" indent="-112713" defTabSz="914400" eaLnBrk="1" hangingPunct="1">
              <a:spcBef>
                <a:spcPts val="0"/>
              </a:spcBef>
              <a:tabLst>
                <a:tab pos="7372350" algn="r"/>
              </a:tabLst>
            </a:pPr>
            <a:r>
              <a:rPr lang="en-US" sz="1200" dirty="0"/>
              <a:t>341 – Athens (</a:t>
            </a:r>
            <a:r>
              <a:rPr lang="en-US" sz="1200" dirty="0">
                <a:solidFill>
                  <a:srgbClr val="FF0000"/>
                </a:solidFill>
              </a:rPr>
              <a:t>$63,050 </a:t>
            </a:r>
            <a:r>
              <a:rPr lang="en-US" sz="1200" dirty="0"/>
              <a:t>- $1,098</a:t>
            </a:r>
            <a:r>
              <a:rPr lang="en-US" sz="1200" dirty="0" smtClean="0"/>
              <a:t>)</a:t>
            </a:r>
          </a:p>
          <a:p>
            <a:pPr marL="515938" lvl="1" indent="-174625" defTabSz="914400" eaLnBrk="1" hangingPunct="1">
              <a:lnSpc>
                <a:spcPct val="90000"/>
              </a:lnSpc>
              <a:tabLst>
                <a:tab pos="7372350" algn="r"/>
              </a:tabLst>
            </a:pPr>
            <a:endParaRPr lang="en-US" sz="1400" dirty="0" smtClean="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10"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11"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
        <p:nvSpPr>
          <p:cNvPr id="2" name="Footer Placeholder 1"/>
          <p:cNvSpPr>
            <a:spLocks noGrp="1"/>
          </p:cNvSpPr>
          <p:nvPr>
            <p:ph type="ftr" idx="11"/>
          </p:nvPr>
        </p:nvSpPr>
        <p:spPr/>
        <p:txBody>
          <a:bodyPr/>
          <a:lstStyle/>
          <a:p>
            <a:pPr>
              <a:defRPr/>
            </a:pPr>
            <a:r>
              <a:rPr lang="en-GB" smtClean="0"/>
              <a:t>Jon Rosdahl, CSR</a:t>
            </a:r>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July 2015</a:t>
            </a:r>
            <a:endParaRPr lang="en-GB" dirty="0" smtClean="0">
              <a:latin typeface="Times New Roman" pitchFamily="18" charset="0"/>
              <a:ea typeface="Arial Unicode MS" pitchFamily="34" charset="-128"/>
              <a:cs typeface="Arial Unicode MS" pitchFamily="34" charset="-128"/>
            </a:endParaRP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9</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9</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4243388" cy="1992470"/>
          </a:xfrm>
        </p:spPr>
        <p:txBody>
          <a:bodyPr wrap="square" lIns="92075" tIns="46038" rIns="92075" bIns="46038">
            <a:spAutoFit/>
          </a:bodyPr>
          <a:lstStyle/>
          <a:p>
            <a:pPr marL="53975" indent="-112713" defTabSz="914400" eaLnBrk="1" hangingPunct="1">
              <a:lnSpc>
                <a:spcPct val="90000"/>
              </a:lnSpc>
              <a:tabLst>
                <a:tab pos="7372350" algn="r"/>
              </a:tabLst>
            </a:pPr>
            <a:r>
              <a:rPr lang="en-US" sz="2200" dirty="0" smtClean="0"/>
              <a:t>2015</a:t>
            </a:r>
          </a:p>
          <a:p>
            <a:pPr marL="454025" lvl="1" indent="-112713" defTabSz="914400" eaLnBrk="1" hangingPunct="1">
              <a:lnSpc>
                <a:spcPct val="90000"/>
              </a:lnSpc>
              <a:tabLst>
                <a:tab pos="7372350" algn="r"/>
              </a:tabLst>
            </a:pPr>
            <a:r>
              <a:rPr lang="en-US" dirty="0" smtClean="0"/>
              <a:t>665 – Atlanta ($</a:t>
            </a:r>
            <a:r>
              <a:rPr lang="en-US" b="1" dirty="0" smtClean="0">
                <a:solidFill>
                  <a:schemeClr val="tx1"/>
                </a:solidFill>
                <a:ea typeface="MS PGothic" pitchFamily="34" charset="-128"/>
              </a:rPr>
              <a:t>190,625 - 0</a:t>
            </a:r>
            <a:r>
              <a:rPr lang="en-US" dirty="0" smtClean="0"/>
              <a:t>)*</a:t>
            </a:r>
          </a:p>
          <a:p>
            <a:pPr marL="454025" lvl="1" indent="-112713" defTabSz="914400" eaLnBrk="1" hangingPunct="1">
              <a:lnSpc>
                <a:spcPct val="90000"/>
              </a:lnSpc>
              <a:tabLst>
                <a:tab pos="7372350" algn="r"/>
              </a:tabLst>
            </a:pPr>
            <a:r>
              <a:rPr lang="en-US" dirty="0" smtClean="0"/>
              <a:t>357 </a:t>
            </a:r>
            <a:r>
              <a:rPr lang="en-US" dirty="0"/>
              <a:t>– </a:t>
            </a:r>
            <a:r>
              <a:rPr lang="en-US" dirty="0" smtClean="0"/>
              <a:t>Vancouver ($6,323 - $14,667)</a:t>
            </a:r>
          </a:p>
          <a:p>
            <a:pPr marL="454025" lvl="1" indent="-112713" defTabSz="914400" eaLnBrk="1" hangingPunct="1">
              <a:lnSpc>
                <a:spcPct val="90000"/>
              </a:lnSpc>
              <a:tabLst>
                <a:tab pos="7372350" algn="r"/>
              </a:tabLst>
            </a:pPr>
            <a:endParaRPr lang="en-US" dirty="0"/>
          </a:p>
          <a:p>
            <a:pPr marL="454025" lvl="1" indent="-112713" defTabSz="914400" eaLnBrk="1" hangingPunct="1">
              <a:lnSpc>
                <a:spcPct val="90000"/>
              </a:lnSpc>
              <a:tabLst>
                <a:tab pos="7372350" algn="r"/>
              </a:tabLst>
            </a:pPr>
            <a:r>
              <a:rPr lang="en-US" dirty="0" smtClean="0"/>
              <a:t> </a:t>
            </a:r>
          </a:p>
          <a:p>
            <a:pPr marL="454025" lvl="1" indent="-112713" defTabSz="914400" eaLnBrk="1" hangingPunct="1">
              <a:lnSpc>
                <a:spcPct val="90000"/>
              </a:lnSpc>
              <a:tabLst>
                <a:tab pos="7372350" algn="r"/>
              </a:tabLst>
            </a:pPr>
            <a:endParaRPr lang="en-US" sz="1200" dirty="0" smtClean="0"/>
          </a:p>
        </p:txBody>
      </p:sp>
      <p:sp>
        <p:nvSpPr>
          <p:cNvPr id="8200" name="Rectangle 4"/>
          <p:cNvSpPr>
            <a:spLocks noGrp="1" noChangeArrowheads="1"/>
          </p:cNvSpPr>
          <p:nvPr>
            <p:ph type="body" sz="half" idx="4294967295"/>
          </p:nvPr>
        </p:nvSpPr>
        <p:spPr>
          <a:xfrm>
            <a:off x="4495800" y="1066800"/>
            <a:ext cx="3733800" cy="5334000"/>
          </a:xfrm>
        </p:spPr>
        <p:txBody>
          <a:bodyPr lIns="92075" tIns="46038" rIns="92075" bIns="46038"/>
          <a:lstStyle/>
          <a:p>
            <a:pPr marL="227013" indent="-227013" defTabSz="914400" eaLnBrk="1" hangingPunct="1">
              <a:lnSpc>
                <a:spcPct val="90000"/>
              </a:lnSpc>
              <a:tabLst>
                <a:tab pos="7372350" algn="r"/>
              </a:tabLst>
            </a:pPr>
            <a:endParaRPr lang="en-US" sz="1400" dirty="0" smtClean="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10"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11"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
        <p:nvSpPr>
          <p:cNvPr id="2" name="TextBox 1"/>
          <p:cNvSpPr txBox="1"/>
          <p:nvPr/>
        </p:nvSpPr>
        <p:spPr>
          <a:xfrm>
            <a:off x="319087" y="6079123"/>
            <a:ext cx="3810000" cy="400110"/>
          </a:xfrm>
          <a:prstGeom prst="rect">
            <a:avLst/>
          </a:prstGeom>
          <a:noFill/>
        </p:spPr>
        <p:txBody>
          <a:bodyPr wrap="square" rtlCol="0">
            <a:spAutoFit/>
          </a:bodyPr>
          <a:lstStyle/>
          <a:p>
            <a:r>
              <a:rPr lang="en-US" sz="2000" dirty="0" smtClean="0">
                <a:solidFill>
                  <a:schemeClr val="tx1"/>
                </a:solidFill>
              </a:rPr>
              <a:t>*802 Hosted Interim</a:t>
            </a:r>
            <a:endParaRPr lang="en-US" sz="2000" dirty="0">
              <a:solidFill>
                <a:schemeClr val="tx1"/>
              </a:solidFill>
            </a:endParaRPr>
          </a:p>
        </p:txBody>
      </p:sp>
      <p:sp>
        <p:nvSpPr>
          <p:cNvPr id="3" name="Footer Placeholder 2"/>
          <p:cNvSpPr>
            <a:spLocks noGrp="1"/>
          </p:cNvSpPr>
          <p:nvPr>
            <p:ph type="ftr" idx="11"/>
          </p:nvPr>
        </p:nvSpPr>
        <p:spPr/>
        <p:txBody>
          <a:bodyPr/>
          <a:lstStyle/>
          <a:p>
            <a:pPr>
              <a:defRPr/>
            </a:pPr>
            <a:r>
              <a:rPr lang="en-GB" smtClean="0"/>
              <a:t>Jon Rosdahl, CSR</a:t>
            </a:r>
            <a:endParaRPr lang="en-GB"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37406</TotalTime>
  <Words>1578</Words>
  <Application>Microsoft Office PowerPoint</Application>
  <PresentationFormat>On-screen Show (4:3)</PresentationFormat>
  <Paragraphs>509</Paragraphs>
  <Slides>10</Slides>
  <Notes>8</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2" baseType="lpstr">
      <vt:lpstr>802-11-Submission</vt:lpstr>
      <vt:lpstr>Document</vt:lpstr>
      <vt:lpstr>Treasurer Report July 2015</vt:lpstr>
      <vt:lpstr>Abstract</vt:lpstr>
      <vt:lpstr>PowerPoint Presentation</vt:lpstr>
      <vt:lpstr>PowerPoint Presentation</vt:lpstr>
      <vt:lpstr>PowerPoint Presentation</vt:lpstr>
      <vt:lpstr> Atlanta, GA- January 2015</vt:lpstr>
      <vt:lpstr> Vancouver, BC – May 2015</vt:lpstr>
      <vt:lpstr>Historical Attendance</vt:lpstr>
      <vt:lpstr>Historical Attendance</vt:lpstr>
      <vt:lpstr>PowerPoint Presentation</vt:lpstr>
    </vt:vector>
  </TitlesOfParts>
  <Manager>Benjamin A. Rolfe</Manager>
  <Company>BCA, CSR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Treasurer Report July 2015</dc:title>
  <dc:creator>Jon Rosdahl</dc:creator>
  <cp:keywords>July 2015</cp:keywords>
  <dc:description>Ben Rolfe (BCA); Jon Rosdahl (CSR)</dc:description>
  <cp:lastModifiedBy>Jon Rosdahl</cp:lastModifiedBy>
  <cp:revision>216</cp:revision>
  <cp:lastPrinted>1601-01-01T00:00:00Z</cp:lastPrinted>
  <dcterms:created xsi:type="dcterms:W3CDTF">2012-05-13T15:07:35Z</dcterms:created>
  <dcterms:modified xsi:type="dcterms:W3CDTF">2015-07-13T21:41:04Z</dcterms:modified>
</cp:coreProperties>
</file>