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470" r:id="rId8"/>
    <p:sldId id="471" r:id="rId9"/>
    <p:sldId id="472" r:id="rId10"/>
    <p:sldId id="474" r:id="rId11"/>
    <p:sldId id="432" r:id="rId12"/>
    <p:sldId id="495" r:id="rId13"/>
    <p:sldId id="476" r:id="rId14"/>
    <p:sldId id="430" r:id="rId15"/>
    <p:sldId id="493" r:id="rId16"/>
    <p:sldId id="477" r:id="rId17"/>
    <p:sldId id="494"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7" autoAdjust="0"/>
    <p:restoredTop sz="98109" autoAdjust="0"/>
  </p:normalViewPr>
  <p:slideViewPr>
    <p:cSldViewPr>
      <p:cViewPr varScale="1">
        <p:scale>
          <a:sx n="89" d="100"/>
          <a:sy n="89" d="100"/>
        </p:scale>
        <p:origin x="-31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P802.11-15/0734r0</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P802.11-15/0734r0</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06-03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the Minutes of the </a:t>
            </a:r>
            <a:r>
              <a:rPr lang="en-US" b="0" dirty="0" smtClean="0"/>
              <a:t>May 802.11ak </a:t>
            </a:r>
            <a:r>
              <a:rPr lang="en-US" b="0" dirty="0"/>
              <a:t>Meeting in </a:t>
            </a:r>
            <a:r>
              <a:rPr lang="en-US" b="0" dirty="0" smtClean="0"/>
              <a:t>Vancouver, British Columbia: </a:t>
            </a:r>
            <a:r>
              <a:rPr lang="en-US" b="0" dirty="0"/>
              <a:t>11-15/</a:t>
            </a:r>
            <a:r>
              <a:rPr lang="en-US" b="0" dirty="0" smtClean="0"/>
              <a:t>0690r0</a:t>
            </a:r>
            <a:r>
              <a:rPr lang="en-US" b="0" dirty="0"/>
              <a:t>.</a:t>
            </a:r>
          </a:p>
          <a:p>
            <a:pPr lvl="1">
              <a:lnSpc>
                <a:spcPct val="80000"/>
              </a:lnSpc>
            </a:pPr>
            <a:r>
              <a:rPr lang="en-US" dirty="0" smtClean="0"/>
              <a:t>Yes:    No:    Abstain: </a:t>
            </a:r>
            <a:endParaRPr lang="en-US" dirty="0"/>
          </a:p>
          <a:p>
            <a:pPr>
              <a:lnSpc>
                <a:spcPct val="80000"/>
              </a:lnSpc>
            </a:pPr>
            <a:r>
              <a:rPr lang="en-US" b="0" dirty="0"/>
              <a:t>Approval of the Minutes of Teleconferences since </a:t>
            </a:r>
            <a:r>
              <a:rPr lang="en-US" b="0" dirty="0" smtClean="0"/>
              <a:t>Vancouver:</a:t>
            </a:r>
            <a:endParaRPr lang="en-US" b="0" dirty="0"/>
          </a:p>
          <a:p>
            <a:pPr lvl="1">
              <a:lnSpc>
                <a:spcPct val="80000"/>
              </a:lnSpc>
            </a:pPr>
            <a:r>
              <a:rPr lang="en-US" dirty="0"/>
              <a:t>11-15</a:t>
            </a:r>
            <a:r>
              <a:rPr lang="en-US" dirty="0" smtClean="0"/>
              <a:t>/TBD</a:t>
            </a:r>
            <a:endParaRPr lang="en-US" dirty="0"/>
          </a:p>
          <a:p>
            <a:pPr lvl="1">
              <a:lnSpc>
                <a:spcPct val="80000"/>
              </a:lnSpc>
            </a:pPr>
            <a:r>
              <a:rPr lang="en-US" dirty="0" smtClean="0"/>
              <a:t>Yes</a:t>
            </a:r>
            <a:r>
              <a:rPr lang="en-US" dirty="0"/>
              <a:t>:    No:    Abstain: </a:t>
            </a:r>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a:t>
            </a:r>
            <a:r>
              <a:rPr lang="en-US" b="0" dirty="0" smtClean="0"/>
              <a:t>the Monday ad hoc meeting:</a:t>
            </a:r>
            <a:endParaRPr lang="en-US" b="0" dirty="0"/>
          </a:p>
          <a:p>
            <a:pPr lvl="1">
              <a:lnSpc>
                <a:spcPct val="80000"/>
              </a:lnSpc>
            </a:pPr>
            <a:r>
              <a:rPr lang="en-US" dirty="0" smtClean="0"/>
              <a:t>TBD</a:t>
            </a:r>
            <a:endParaRPr lang="en-US" dirty="0"/>
          </a:p>
          <a:p>
            <a:pPr lvl="1">
              <a:lnSpc>
                <a:spcPct val="80000"/>
              </a:lnSpc>
            </a:pPr>
            <a:r>
              <a:rPr lang="en-US" dirty="0" smtClean="0"/>
              <a:t>Yes</a:t>
            </a:r>
            <a:r>
              <a:rPr lang="en-US" dirty="0"/>
              <a:t>:    No:    Abstain: </a:t>
            </a:r>
          </a:p>
          <a:p>
            <a:pPr>
              <a:lnSpc>
                <a:spcPct val="80000"/>
              </a:lnSpc>
            </a:pPr>
            <a:r>
              <a:rPr lang="en-US" b="0" dirty="0" smtClean="0"/>
              <a:t>Presentation of submissions and Comment </a:t>
            </a:r>
            <a:r>
              <a:rPr lang="en-US" b="0" dirty="0"/>
              <a:t>Resolution work to be incorporated in </a:t>
            </a:r>
            <a:r>
              <a:rPr lang="en-US" b="0" dirty="0" smtClean="0"/>
              <a:t>revisions </a:t>
            </a:r>
            <a:r>
              <a:rPr lang="en-US" b="0" dirty="0"/>
              <a:t>of 11-15/</a:t>
            </a:r>
            <a:r>
              <a:rPr lang="en-US" b="0" dirty="0" smtClean="0"/>
              <a:t>556</a:t>
            </a:r>
          </a:p>
          <a:p>
            <a:pPr>
              <a:lnSpc>
                <a:spcPct val="80000"/>
              </a:lnSpc>
            </a:pPr>
            <a:r>
              <a:rPr lang="en-US" b="0" dirty="0" smtClean="0"/>
              <a:t>Recess until 08:00 Wednesday</a:t>
            </a:r>
            <a:endParaRPr lang="en-US"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smtClean="0">
                <a:latin typeface="Arial" charset="0"/>
                <a:cs typeface="Arial" charset="0"/>
              </a:rPr>
              <a:t>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and Comment Resolution work to be incorporated in </a:t>
            </a:r>
            <a:r>
              <a:rPr lang="en-US" b="0" dirty="0" smtClean="0"/>
              <a:t>revisions </a:t>
            </a:r>
            <a:r>
              <a:rPr lang="en-US" b="0" dirty="0"/>
              <a:t>of 11-15/556</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a:t>
            </a:r>
            <a:r>
              <a:rPr lang="en-US" dirty="0" smtClean="0"/>
              <a:t>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Monday </a:t>
            </a:r>
            <a:r>
              <a:rPr lang="en-US" dirty="0" smtClean="0"/>
              <a:t>xxx at </a:t>
            </a:r>
            <a:r>
              <a:rPr lang="en-US" dirty="0" smtClean="0"/>
              <a:t>10am </a:t>
            </a:r>
            <a:r>
              <a:rPr lang="en-US" dirty="0"/>
              <a:t>Eastern time.</a:t>
            </a:r>
          </a:p>
          <a:p>
            <a:pPr lvl="1">
              <a:lnSpc>
                <a:spcPct val="80000"/>
              </a:lnSpc>
            </a:pPr>
            <a:r>
              <a:rPr lang="en-US" dirty="0" smtClean="0"/>
              <a:t>Yes:    No:    Abstain: </a:t>
            </a:r>
            <a:endParaRPr lang="en-US" dirty="0" smtClean="0"/>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and Comment Resolution work to be incorporated in a revisions of 11-15/</a:t>
            </a:r>
            <a:r>
              <a:rPr lang="en-US" b="0" dirty="0" smtClean="0"/>
              <a:t>556</a:t>
            </a:r>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Motions</a:t>
            </a:r>
          </a:p>
          <a:p>
            <a:pPr>
              <a:lnSpc>
                <a:spcPct val="90000"/>
              </a:lnSpc>
            </a:pP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a:t>
            </a:r>
            <a:r>
              <a:rPr lang="en-US" sz="2400" b="1" dirty="0" smtClean="0">
                <a:cs typeface="ＭＳ Ｐゴシック" charset="0"/>
              </a:rPr>
              <a:t>, </a:t>
            </a:r>
            <a:r>
              <a:rPr lang="en-US" sz="2400" b="0" dirty="0" smtClean="0">
                <a:cs typeface="ＭＳ Ｐゴシック" charset="0"/>
              </a:rPr>
              <a:t>to approve the comment resolutions in the </a:t>
            </a:r>
            <a:r>
              <a:rPr lang="en-US" sz="2400" b="0" dirty="0" smtClean="0">
                <a:cs typeface="ＭＳ Ｐゴシック" charset="0"/>
              </a:rPr>
              <a:t>Waikoloa tab </a:t>
            </a:r>
            <a:r>
              <a:rPr lang="en-US" sz="2400" b="0" dirty="0" smtClean="0">
                <a:cs typeface="ＭＳ Ｐゴシック" charset="0"/>
              </a:rPr>
              <a:t>of 11-15/</a:t>
            </a:r>
            <a:r>
              <a:rPr lang="en-US" sz="2400" b="0" dirty="0" smtClean="0">
                <a:cs typeface="ＭＳ Ｐゴシック" charset="0"/>
              </a:rPr>
              <a:t>556rTBD </a:t>
            </a:r>
            <a:r>
              <a:rPr lang="en-US" sz="2400" b="0" dirty="0" smtClean="0">
                <a:cs typeface="ＭＳ Ｐゴシック" charset="0"/>
              </a:rPr>
              <a:t>and direct the Editor to produce a Draft P9802.11ak_D1</a:t>
            </a:r>
            <a:r>
              <a:rPr lang="en-US" sz="2400" b="0" dirty="0" smtClean="0">
                <a:cs typeface="ＭＳ Ｐゴシック" charset="0"/>
              </a:rPr>
              <a:t>.TBD </a:t>
            </a:r>
            <a:r>
              <a:rPr lang="en-US" sz="2400" b="0" dirty="0" smtClean="0">
                <a:cs typeface="ＭＳ Ｐゴシック" charset="0"/>
              </a:rPr>
              <a:t>incorporating those resolutions.</a:t>
            </a:r>
          </a:p>
          <a:p>
            <a:pPr lvl="1">
              <a:lnSpc>
                <a:spcPct val="90000"/>
              </a:lnSpc>
            </a:pPr>
            <a:r>
              <a:rPr lang="en-US" sz="2400" dirty="0" smtClean="0">
                <a:cs typeface="ＭＳ Ｐゴシック" charset="0"/>
              </a:rPr>
              <a:t>Moved: </a:t>
            </a:r>
            <a:r>
              <a:rPr lang="en-US" sz="2400" dirty="0" smtClean="0">
                <a:cs typeface="ＭＳ Ｐゴシック" charset="0"/>
              </a:rPr>
              <a:t>   Seconded</a:t>
            </a:r>
            <a:r>
              <a:rPr lang="en-US" sz="2400" dirty="0" smtClean="0">
                <a:cs typeface="ＭＳ Ｐゴシック" charset="0"/>
              </a:rPr>
              <a:t>: </a:t>
            </a:r>
            <a:r>
              <a:rPr lang="en-US" sz="2400" dirty="0">
                <a:cs typeface="ＭＳ Ｐゴシック" charset="0"/>
              </a:rPr>
              <a:t> </a:t>
            </a:r>
            <a:endParaRPr lang="en-US" sz="2400" dirty="0" smtClean="0">
              <a:cs typeface="ＭＳ Ｐゴシック" charset="0"/>
            </a:endParaRPr>
          </a:p>
          <a:p>
            <a:pPr lvl="1">
              <a:lnSpc>
                <a:spcPct val="90000"/>
              </a:lnSpc>
            </a:pPr>
            <a:r>
              <a:rPr lang="en-US" dirty="0" smtClean="0">
                <a:cs typeface="ＭＳ Ｐゴシック" charset="0"/>
              </a:rPr>
              <a:t>Yes</a:t>
            </a:r>
            <a:r>
              <a:rPr lang="en-US" dirty="0" smtClean="0">
                <a:cs typeface="ＭＳ Ｐゴシック" charset="0"/>
              </a:rPr>
              <a:t>: </a:t>
            </a:r>
            <a:r>
              <a:rPr lang="en-US" dirty="0" smtClean="0">
                <a:cs typeface="ＭＳ Ｐゴシック" charset="0"/>
              </a:rPr>
              <a:t>   </a:t>
            </a:r>
            <a:r>
              <a:rPr lang="en-US" dirty="0" smtClean="0">
                <a:cs typeface="ＭＳ Ｐゴシック" charset="0"/>
              </a:rPr>
              <a:t>No: </a:t>
            </a:r>
            <a:r>
              <a:rPr lang="en-US" dirty="0" smtClean="0">
                <a:cs typeface="ＭＳ Ｐゴシック" charset="0"/>
              </a:rPr>
              <a:t>   </a:t>
            </a:r>
            <a:r>
              <a:rPr lang="en-US" dirty="0" smtClean="0">
                <a:cs typeface="ＭＳ Ｐゴシック" charset="0"/>
              </a:rPr>
              <a:t>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a:t>
            </a:r>
            <a:r>
              <a:rPr lang="en-GB" dirty="0" smtClean="0"/>
              <a:t>556r6, </a:t>
            </a:r>
            <a:r>
              <a:rPr lang="en-GB" dirty="0" smtClean="0"/>
              <a:t>“</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a:t>
            </a:r>
            <a:r>
              <a:rPr lang="en-US" sz="2800" dirty="0" smtClean="0">
                <a:latin typeface="Arial" charset="0"/>
              </a:rPr>
              <a:t>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2058741"/>
              </p:ext>
            </p:extLst>
          </p:nvPr>
        </p:nvGraphicFramePr>
        <p:xfrm>
          <a:off x="685800" y="1905000"/>
          <a:ext cx="7696199" cy="4012144"/>
        </p:xfrm>
        <a:graphic>
          <a:graphicData uri="http://schemas.openxmlformats.org/drawingml/2006/table">
            <a:tbl>
              <a:tblPr firstRow="1" bandRow="1">
                <a:tableStyleId>{5C22544A-7EE6-4342-B048-85BDC9FD1C3A}</a:tableStyleId>
              </a:tblPr>
              <a:tblGrid>
                <a:gridCol w="1600200"/>
                <a:gridCol w="3810000"/>
                <a:gridCol w="2285999"/>
              </a:tblGrid>
              <a:tr h="53717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605825">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TBD</a:t>
                      </a:r>
                      <a:endParaRPr lang="en-US" sz="2000" dirty="0" smtClean="0"/>
                    </a:p>
                  </a:txBody>
                  <a:tcPr/>
                </a:tc>
              </a:tr>
              <a:tr h="53717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endParaRPr lang="en-US" sz="2000" dirty="0" smtClean="0"/>
                    </a:p>
                  </a:txBody>
                  <a:tcPr/>
                </a:tc>
              </a:tr>
              <a:tr h="59827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r h="542997">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a:t>
                      </a:r>
                      <a:r>
                        <a:rPr lang="en-US" sz="2000" dirty="0" smtClean="0"/>
                        <a:t>joint with </a:t>
                      </a:r>
                      <a:r>
                        <a:rPr lang="en-US" sz="2000" dirty="0" smtClean="0"/>
                        <a:t>802.1)</a:t>
                      </a:r>
                      <a:endParaRPr lang="en-US" sz="2000" dirty="0"/>
                    </a:p>
                  </a:txBody>
                  <a:tcPr/>
                </a:tc>
                <a:tc>
                  <a:txBody>
                    <a:bodyPr/>
                    <a:lstStyle/>
                    <a:p>
                      <a:r>
                        <a:rPr lang="en-US" sz="2000" dirty="0" smtClean="0"/>
                        <a:t>TBD</a:t>
                      </a:r>
                      <a:endParaRPr lang="en-US" sz="2000" dirty="0"/>
                    </a:p>
                  </a:txBody>
                  <a:tcPr/>
                </a:tc>
              </a:tr>
              <a:tr h="653522">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endParaRPr lang="en-US" sz="2000" dirty="0" smtClean="0"/>
                    </a:p>
                  </a:txBody>
                  <a:tcPr/>
                </a:tc>
              </a:tr>
              <a:tr h="53717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a:t>
            </a:r>
            <a:r>
              <a:rPr lang="en-US" dirty="0" smtClean="0">
                <a:latin typeface="Arial" charset="0"/>
                <a:cs typeface="Arial" charset="0"/>
              </a:rPr>
              <a:t>– </a:t>
            </a:r>
            <a:r>
              <a:rPr lang="en-US" dirty="0" smtClean="0">
                <a:latin typeface="Arial" charset="0"/>
                <a:cs typeface="Arial" charset="0"/>
              </a:rPr>
              <a:t>10:00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a:t>
            </a:r>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59935</TotalTime>
  <Words>1869</Words>
  <Application>Microsoft Macintosh PowerPoint</Application>
  <PresentationFormat>On-screen Show (4:3)</PresentationFormat>
  <Paragraphs>280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2015 802.11ak Agenda</vt:lpstr>
      <vt:lpstr>IEEE 802.11ak/GLK: Enhancements For Transit Links Within Bridged Networks</vt:lpstr>
      <vt:lpstr>Venue</vt:lpstr>
      <vt:lpstr>TGak Timeline</vt:lpstr>
      <vt:lpstr>Sessions</vt:lpstr>
      <vt:lpstr>Monday, 13 July 2015  08:00 – 10:00</vt:lpstr>
      <vt:lpstr>Participants, Patents, and Duty to Inform</vt:lpstr>
      <vt:lpstr>Patent Related Links</vt:lpstr>
      <vt:lpstr>Call for Potentially Essential Patents</vt:lpstr>
      <vt:lpstr>Other Guidelines for IEEE WG Meetings</vt:lpstr>
      <vt:lpstr>Tuesday, 14 July 2015  08:00 – 10:00</vt:lpstr>
      <vt:lpstr>Tuesday, 14 July 2015  08:00 – 10:00</vt:lpstr>
      <vt:lpstr>Wednesday, 15 July 2015 16:00 – 18:00</vt:lpstr>
      <vt:lpstr>Thursday, 16 July 2015 08:00 – 10:00</vt:lpstr>
      <vt:lpstr>Thursday, 16 July 2015 10:30 – 12:30</vt:lpstr>
      <vt:lpstr>Thursday, 16 July 2015 16:00 – 18:00</vt:lpstr>
      <vt:lpstr>Thursday, 16 July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836</cp:revision>
  <cp:lastPrinted>1998-02-10T13:28:06Z</cp:lastPrinted>
  <dcterms:created xsi:type="dcterms:W3CDTF">2006-12-04T03:46:13Z</dcterms:created>
  <dcterms:modified xsi:type="dcterms:W3CDTF">2015-06-04T03:23:20Z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