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9" r:id="rId3"/>
    <p:sldId id="455" r:id="rId4"/>
    <p:sldId id="465" r:id="rId5"/>
    <p:sldId id="486" r:id="rId6"/>
    <p:sldId id="487" r:id="rId7"/>
    <p:sldId id="488" r:id="rId8"/>
    <p:sldId id="489" r:id="rId9"/>
    <p:sldId id="490" r:id="rId10"/>
    <p:sldId id="492" r:id="rId11"/>
    <p:sldId id="493" r:id="rId12"/>
    <p:sldId id="495" r:id="rId13"/>
    <p:sldId id="484" r:id="rId14"/>
    <p:sldId id="496" r:id="rId15"/>
    <p:sldId id="474" r:id="rId16"/>
    <p:sldId id="434" r:id="rId17"/>
    <p:sldId id="481" r:id="rId18"/>
    <p:sldId id="438" r:id="rId19"/>
    <p:sldId id="439" r:id="rId20"/>
    <p:sldId id="440" r:id="rId21"/>
    <p:sldId id="441" r:id="rId22"/>
    <p:sldId id="442" r:id="rId23"/>
    <p:sldId id="443" r:id="rId24"/>
    <p:sldId id="444" r:id="rId25"/>
    <p:sldId id="445" r:id="rId26"/>
    <p:sldId id="446" r:id="rId27"/>
    <p:sldId id="447" r:id="rId28"/>
    <p:sldId id="462" r:id="rId29"/>
    <p:sldId id="483" r:id="rId30"/>
    <p:sldId id="494" r:id="rId31"/>
    <p:sldId id="451"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30</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802.11-15/0733r3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896-00-00ah-proposed-resolution-for-cids-7001-7002-7003-7012.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07"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Resolution: Rejected</a:t>
            </a:r>
            <a:r>
              <a:rPr lang="en-US" altLang="ko-KR" sz="2000" dirty="0"/>
              <a:t/>
            </a:r>
            <a:br>
              <a:rPr lang="en-US" altLang="ko-KR" sz="2000" dirty="0"/>
            </a:br>
            <a:r>
              <a:rPr lang="en-US" altLang="ko-KR" sz="2000" dirty="0"/>
              <a:t>The comment fails to identify changes in sufficient detail so that the specific wording of the changes that will satisfy the commenter can be </a:t>
            </a:r>
            <a:r>
              <a:rPr lang="en-US" altLang="ko-KR" sz="2000" dirty="0" smtClean="0"/>
              <a:t>determined. </a:t>
            </a:r>
            <a:br>
              <a:rPr lang="en-US" altLang="ko-KR" sz="2000" dirty="0" smtClean="0"/>
            </a:br>
            <a:endParaRPr lang="en-US" altLang="ko-KR" sz="2000" dirty="0"/>
          </a:p>
          <a:p>
            <a:pPr lvl="2"/>
            <a:r>
              <a:rPr lang="en-US" altLang="ko-KR" sz="2000" dirty="0" smtClean="0"/>
              <a:t>YES: 62     NO: 38     ABSTAIN: </a:t>
            </a:r>
            <a:r>
              <a:rPr lang="en-US" altLang="ko-KR" sz="2000" dirty="0"/>
              <a:t>11</a:t>
            </a:r>
            <a:br>
              <a:rPr lang="en-US" altLang="ko-KR" sz="2000" dirty="0"/>
            </a:br>
            <a:endParaRPr lang="en-US" altLang="ko-KR" sz="2000" dirty="0" smtClean="0"/>
          </a:p>
        </p:txBody>
      </p:sp>
    </p:spTree>
    <p:extLst>
      <p:ext uri="{BB962C8B-B14F-4D97-AF65-F5344CB8AC3E}">
        <p14:creationId xmlns:p14="http://schemas.microsoft.com/office/powerpoint/2010/main" val="1815822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Resolution: Rejected</a:t>
            </a:r>
            <a:br>
              <a:rPr lang="en-US" altLang="ko-KR" sz="2000" dirty="0" smtClean="0"/>
            </a:br>
            <a:r>
              <a:rPr lang="en-US" altLang="ko-KR" sz="2000" dirty="0"/>
              <a:t>T</a:t>
            </a:r>
            <a:r>
              <a:rPr lang="en-US" altLang="ko-KR" sz="2000" dirty="0" smtClean="0"/>
              <a:t>he </a:t>
            </a:r>
            <a:r>
              <a:rPr lang="en-US" altLang="ko-KR" sz="2000" dirty="0"/>
              <a:t>TG accepts the spirit of the comment in so far as technology not subject to an accepted </a:t>
            </a:r>
            <a:r>
              <a:rPr lang="en-US" altLang="ko-KR" sz="2000" dirty="0" err="1"/>
              <a:t>LoA</a:t>
            </a:r>
            <a:r>
              <a:rPr lang="en-US" altLang="ko-KR" sz="2000" dirty="0"/>
              <a:t> should be avoided. However, it might not be possible to </a:t>
            </a:r>
            <a:r>
              <a:rPr lang="en-US" altLang="ko-KR" sz="2000" dirty="0" smtClean="0"/>
              <a:t>identify or remove </a:t>
            </a:r>
            <a:r>
              <a:rPr lang="en-US" altLang="ko-KR" sz="2000" dirty="0"/>
              <a:t>all such </a:t>
            </a:r>
            <a:r>
              <a:rPr lang="en-US" altLang="ko-KR" sz="2000" dirty="0" smtClean="0"/>
              <a:t>provisions that might be covered by IPR </a:t>
            </a:r>
            <a:r>
              <a:rPr lang="en-US" altLang="ko-KR" sz="2000" dirty="0"/>
              <a:t>from the draft. </a:t>
            </a:r>
            <a:r>
              <a:rPr lang="en-US" altLang="ko-KR" sz="2000" dirty="0" smtClean="0"/>
              <a:t>The </a:t>
            </a:r>
            <a:r>
              <a:rPr lang="en-US" altLang="ko-KR" sz="2000" dirty="0"/>
              <a:t>TG </a:t>
            </a:r>
            <a:r>
              <a:rPr lang="en-US" altLang="ko-KR" sz="2000" dirty="0" smtClean="0"/>
              <a:t>has  issued a call for submission of alternative technologies as </a:t>
            </a:r>
            <a:r>
              <a:rPr lang="en-US" altLang="ko-KR" sz="2000" dirty="0"/>
              <a:t>part of </a:t>
            </a:r>
            <a:r>
              <a:rPr lang="en-US" altLang="ko-KR" sz="2000" dirty="0" smtClean="0"/>
              <a:t>802.11ah, </a:t>
            </a:r>
            <a:r>
              <a:rPr lang="en-US" altLang="ko-KR" sz="2000" dirty="0"/>
              <a:t>as previously suggested by the IEEE-SA SB</a:t>
            </a:r>
            <a:r>
              <a:rPr lang="en-US" altLang="ko-KR" sz="2000" dirty="0" smtClean="0"/>
              <a:t>.</a:t>
            </a:r>
            <a:endParaRPr lang="en-US" altLang="ko-KR" sz="2000" dirty="0"/>
          </a:p>
          <a:p>
            <a:pPr lvl="2"/>
            <a:endParaRPr lang="en-US" altLang="ko-KR" sz="2000" dirty="0" smtClean="0"/>
          </a:p>
          <a:p>
            <a:pPr lvl="2"/>
            <a:r>
              <a:rPr lang="en-US" altLang="ko-KR" sz="2000" dirty="0" smtClean="0"/>
              <a:t>YES: 57     NO: 33     ABSTAIN: 17 </a:t>
            </a:r>
          </a:p>
        </p:txBody>
      </p:sp>
    </p:spTree>
    <p:extLst>
      <p:ext uri="{BB962C8B-B14F-4D97-AF65-F5344CB8AC3E}">
        <p14:creationId xmlns:p14="http://schemas.microsoft.com/office/powerpoint/2010/main" val="3187877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Noting </a:t>
            </a:r>
            <a:r>
              <a:rPr lang="en-US" altLang="ko-KR" sz="2000" dirty="0"/>
              <a:t>the known lack of accepted LOAs on the draft and potential impact of acceptability such a draft to the IEEE-SA SB, the TG will NOT resolve the outstanding IPR comments at this time. Instead, the TG will develop and execute a process to consider alternative technologies as part of </a:t>
            </a:r>
            <a:r>
              <a:rPr lang="en-US" altLang="ko-KR" sz="2000" dirty="0" smtClean="0"/>
              <a:t>802.11ah</a:t>
            </a:r>
          </a:p>
          <a:p>
            <a:pPr lvl="2"/>
            <a:endParaRPr lang="en-US" altLang="ko-KR" sz="2000" dirty="0" smtClean="0"/>
          </a:p>
          <a:p>
            <a:pPr lvl="2"/>
            <a:r>
              <a:rPr lang="en-US" altLang="ko-KR" sz="2000" dirty="0" smtClean="0"/>
              <a:t>YES: 36     NO: 51     ABSTAIN: 27</a:t>
            </a:r>
          </a:p>
        </p:txBody>
      </p:sp>
    </p:spTree>
    <p:extLst>
      <p:ext uri="{BB962C8B-B14F-4D97-AF65-F5344CB8AC3E}">
        <p14:creationId xmlns:p14="http://schemas.microsoft.com/office/powerpoint/2010/main" val="260326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Discussions from Vancouver Meeting to </a:t>
            </a:r>
            <a:r>
              <a:rPr lang="en-US" altLang="ko-KR" dirty="0" smtClean="0"/>
              <a:t>now</a:t>
            </a:r>
          </a:p>
          <a:p>
            <a:pPr lvl="1"/>
            <a:r>
              <a:rPr lang="en-US" altLang="ko-KR" dirty="0" smtClean="0">
                <a:hlinkClick r:id="rId2"/>
              </a:rPr>
              <a:t>https://mentor.ieee.org/802.11/dcn/15/11-15-0896-00-00ah-proposed-resolution-for-cids-7001-7002-7003-7012.pptx</a:t>
            </a:r>
            <a:r>
              <a:rPr lang="en-US" altLang="ko-KR" dirty="0" smtClean="0"/>
              <a:t/>
            </a:r>
            <a:br>
              <a:rPr lang="en-US" altLang="ko-KR" dirty="0" smtClean="0"/>
            </a:br>
            <a:r>
              <a:rPr lang="en-US" altLang="ko-KR" dirty="0" smtClean="0"/>
              <a:t>(straw poll was skipped) </a:t>
            </a:r>
            <a:br>
              <a:rPr lang="en-US" altLang="ko-KR" dirty="0" smtClean="0"/>
            </a:br>
            <a:endParaRPr lang="en-US" altLang="ko-KR" dirty="0" smtClean="0"/>
          </a:p>
          <a:p>
            <a:pPr marL="457200" lvl="1" indent="0">
              <a:buNone/>
            </a:pPr>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1200770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Cancelled </a:t>
            </a:r>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401516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Discussion </a:t>
            </a:r>
            <a:r>
              <a:rPr lang="en-US" altLang="ko-KR" dirty="0"/>
              <a:t>of CID 7001, 7002, 7003 and 7012</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(11-15/0642r0)</a:t>
            </a:r>
          </a:p>
          <a:p>
            <a:pPr marL="609600" indent="-609600"/>
            <a:r>
              <a:rPr lang="en-US" altLang="ko-KR" dirty="0" smtClean="0"/>
              <a:t>Address </a:t>
            </a:r>
            <a:r>
              <a:rPr lang="en-US" altLang="ko-KR" dirty="0"/>
              <a:t>Letter Ballot </a:t>
            </a:r>
            <a:r>
              <a:rPr lang="en-US" altLang="ko-KR" dirty="0" smtClean="0"/>
              <a:t>comments for Draft 5.0 </a:t>
            </a:r>
          </a:p>
          <a:p>
            <a:pPr marL="1009650" lvl="1" indent="-609600"/>
            <a:r>
              <a:rPr lang="en-US" altLang="ko-KR" dirty="0" smtClean="0"/>
              <a:t>Comment Spreadsheet (11-15/0525r1)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1, </a:t>
            </a:r>
            <a:r>
              <a:rPr lang="en-US" altLang="ko-KR" dirty="0"/>
              <a:t>8PM ET for 2 </a:t>
            </a:r>
            <a:r>
              <a:rPr lang="en-US" altLang="ko-KR" dirty="0" smtClean="0"/>
              <a:t>hour</a:t>
            </a:r>
          </a:p>
          <a:p>
            <a:pPr marL="609600" indent="-609600"/>
            <a:r>
              <a:rPr lang="en-US" altLang="ko-KR" dirty="0" smtClean="0"/>
              <a:t>September 8,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(11-15/0642r0)</a:t>
            </a:r>
          </a:p>
          <a:p>
            <a:endParaRPr lang="ko-KR" altLang="ko-KR" dirty="0"/>
          </a:p>
          <a:p>
            <a:pPr lvl="1"/>
            <a:r>
              <a:rPr lang="en-US" altLang="ko-KR" dirty="0" smtClean="0"/>
              <a:t>Move: </a:t>
            </a:r>
            <a:r>
              <a:rPr lang="en-US" altLang="ko-KR" dirty="0"/>
              <a:t>Zander Lei </a:t>
            </a:r>
            <a:r>
              <a:rPr lang="en-US" altLang="ko-KR" dirty="0" smtClean="0"/>
              <a:t>	Second: Alfred </a:t>
            </a:r>
            <a:r>
              <a:rPr lang="en-US" altLang="ko-KR" dirty="0" err="1"/>
              <a:t>Asterjadhi</a:t>
            </a:r>
            <a:endParaRPr lang="en-US" altLang="ko-KR" dirty="0" smtClean="0"/>
          </a:p>
          <a:p>
            <a:pPr lvl="1"/>
            <a:r>
              <a:rPr lang="en-US" altLang="ko-KR" dirty="0" smtClean="0"/>
              <a:t>Discussions: None</a:t>
            </a:r>
            <a:endParaRPr lang="ko-KR" altLang="ko-KR" dirty="0"/>
          </a:p>
          <a:p>
            <a:pPr lvl="1"/>
            <a:r>
              <a:rPr lang="en-US" altLang="ko-KR" dirty="0" smtClean="0"/>
              <a:t>Motion: </a:t>
            </a:r>
            <a:r>
              <a:rPr lang="en-US" altLang="ko-KR" dirty="0"/>
              <a:t>Unanimously passed </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altLang="ko-KR" dirty="0"/>
              <a:t>July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smtClean="0"/>
              <a:t>Move to adopt the following comment resolutions of </a:t>
            </a:r>
            <a:r>
              <a:rPr lang="pt-BR" altLang="ko-KR" dirty="0" smtClean="0"/>
              <a:t>CID 7001, 7002, 7003, 7012</a:t>
            </a:r>
            <a:endParaRPr lang="en-US" altLang="ko-KR" dirty="0" smtClean="0"/>
          </a:p>
          <a:p>
            <a:pPr lvl="1"/>
            <a:r>
              <a:rPr lang="en-US" altLang="ko-KR" dirty="0" smtClean="0"/>
              <a:t>Resolution: Rejected</a:t>
            </a:r>
            <a:br>
              <a:rPr lang="en-US" altLang="ko-KR" dirty="0" smtClean="0"/>
            </a:br>
            <a:r>
              <a:rPr lang="en-US" altLang="ko-KR" dirty="0"/>
              <a:t>The comment fails to identify changes in sufficient detail so that the specific wording of the changes that will satisfy the commenter can be determined. </a:t>
            </a:r>
            <a:br>
              <a:rPr lang="en-US" altLang="ko-KR" dirty="0"/>
            </a:br>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smtClean="0"/>
          </a:p>
          <a:p>
            <a:pPr marL="457200" lvl="1" indent="0">
              <a:buNone/>
            </a:pPr>
            <a:r>
              <a:rPr lang="en-US" altLang="ko-KR" dirty="0" smtClean="0"/>
              <a:t>(Note </a:t>
            </a:r>
            <a:r>
              <a:rPr lang="en-US" altLang="ko-KR" dirty="0" smtClean="0"/>
              <a:t>: </a:t>
            </a:r>
            <a:r>
              <a:rPr lang="en-US" altLang="ko-KR" dirty="0" smtClean="0"/>
              <a:t>Straw poll result was 62 YES,  38 NO, 11 ABSTAIN)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29</a:t>
            </a:fld>
            <a:endParaRPr lang="en-US" altLang="ko-KR"/>
          </a:p>
        </p:txBody>
      </p:sp>
      <p:sp>
        <p:nvSpPr>
          <p:cNvPr id="23557" name="Rectangle 2"/>
          <p:cNvSpPr>
            <a:spLocks noGrp="1" noChangeArrowheads="1"/>
          </p:cNvSpPr>
          <p:nvPr>
            <p:ph type="title"/>
          </p:nvPr>
        </p:nvSpPr>
        <p:spPr/>
        <p:txBody>
          <a:bodyPr/>
          <a:lstStyle/>
          <a:p>
            <a:r>
              <a:rPr lang="en-US" altLang="en-US" dirty="0"/>
              <a:t>Motion for WGLB on </a:t>
            </a:r>
            <a:r>
              <a:rPr lang="en-US" altLang="en-US" dirty="0" smtClean="0"/>
              <a:t>P802.11ah D5.0 </a:t>
            </a:r>
            <a:r>
              <a:rPr lang="en-US" altLang="en-US" dirty="0"/>
              <a:t>(Unchanged)</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LB211 on P802.11ah D5.0 </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465424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30</a:t>
            </a:fld>
            <a:endParaRPr lang="en-US" altLang="ko-KR"/>
          </a:p>
        </p:txBody>
      </p:sp>
      <p:sp>
        <p:nvSpPr>
          <p:cNvPr id="23557" name="Rectangle 2"/>
          <p:cNvSpPr>
            <a:spLocks noGrp="1" noChangeArrowheads="1"/>
          </p:cNvSpPr>
          <p:nvPr>
            <p:ph type="title"/>
          </p:nvPr>
        </p:nvSpPr>
        <p:spPr/>
        <p:txBody>
          <a:bodyPr/>
          <a:lstStyle/>
          <a:p>
            <a:r>
              <a:rPr lang="en-US" altLang="en-US" dirty="0"/>
              <a:t>Motion for EC Approval on P802.11ah D5.0 </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pPr lvl="0"/>
            <a:r>
              <a:rPr lang="en-GB" altLang="ko-KR" dirty="0"/>
              <a:t>Approve document </a:t>
            </a:r>
            <a:r>
              <a:rPr lang="en-GB" altLang="ko-KR" dirty="0" smtClean="0"/>
              <a:t>11-15-0526r1 </a:t>
            </a:r>
            <a:r>
              <a:rPr lang="en-GB" altLang="ko-KR" dirty="0"/>
              <a:t>as the report to the IEEE 802 Executive Committee on the requirements for conditional approval to forward </a:t>
            </a:r>
            <a:r>
              <a:rPr lang="en-GB" altLang="ko-KR" dirty="0" smtClean="0"/>
              <a:t>P802.11ah D5.0 </a:t>
            </a:r>
            <a:r>
              <a:rPr lang="en-GB" altLang="ko-KR" dirty="0"/>
              <a:t>to sponsor ballot, granting the chair editorial license and</a:t>
            </a:r>
          </a:p>
          <a:p>
            <a:r>
              <a:rPr lang="en-US" altLang="ko-KR" dirty="0"/>
              <a:t>Request the IEEE 802 Executive Committee to conditionally approve forwarding </a:t>
            </a:r>
            <a:r>
              <a:rPr lang="en-GB" altLang="ko-KR" dirty="0"/>
              <a:t>P802.11ah D5.0</a:t>
            </a:r>
            <a:r>
              <a:rPr lang="en-GB" altLang="ko-KR" dirty="0" smtClean="0"/>
              <a:t> </a:t>
            </a:r>
            <a:r>
              <a:rPr lang="en-US" altLang="ko-KR" dirty="0"/>
              <a:t>to sponsor ballot.</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3389931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property(IP),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4247946303"/>
              </p:ext>
            </p:extLst>
          </p:nvPr>
        </p:nvGraphicFramePr>
        <p:xfrm>
          <a:off x="228600" y="1981200"/>
          <a:ext cx="8686800" cy="4424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7001</a:t>
                      </a:r>
                      <a:endParaRPr lang="ko-KR" altLang="en-US" sz="1000" dirty="0"/>
                    </a:p>
                  </a:txBody>
                  <a:tcPr/>
                </a:tc>
                <a:tc>
                  <a:txBody>
                    <a:bodyPr/>
                    <a:lstStyle/>
                    <a:p>
                      <a:pPr latinLnBrk="1"/>
                      <a:r>
                        <a:rPr lang="en-US" altLang="ko-KR" sz="1000" dirty="0" smtClean="0"/>
                        <a:t>CID 6099 noted that no acceptable </a:t>
                      </a:r>
                      <a:r>
                        <a:rPr lang="en-US" altLang="ko-KR" sz="1000" dirty="0" err="1" smtClean="0"/>
                        <a:t>LoA</a:t>
                      </a:r>
                      <a:r>
                        <a:rPr lang="en-US" altLang="ko-KR" sz="1000" dirty="0" smtClean="0"/>
                        <a:t> had been submitted by Qualcomm in relation to a long list of  standards essential patents asserted by Qualcomm.</a:t>
                      </a:r>
                    </a:p>
                    <a:p>
                      <a:pPr latinLnBrk="1"/>
                      <a:r>
                        <a:rPr lang="en-US" altLang="ko-KR" sz="1000" dirty="0" smtClean="0"/>
                        <a:t>The resolution of this comment included a request for the WG chair to send the following to IEEE-SA </a:t>
                      </a:r>
                      <a:r>
                        <a:rPr lang="en-US" altLang="ko-KR" sz="1000" dirty="0" err="1" smtClean="0"/>
                        <a:t>PatCom</a:t>
                      </a:r>
                      <a:r>
                        <a:rPr lang="en-US" altLang="ko-KR" sz="1000" dirty="0" smtClean="0"/>
                        <a:t>:</a:t>
                      </a:r>
                    </a:p>
                    <a:p>
                      <a:pPr latinLnBrk="1"/>
                      <a:r>
                        <a:rPr lang="en-US" altLang="ko-KR" sz="1000" dirty="0" smtClean="0"/>
                        <a:t>"In the light of the email sent by the </a:t>
                      </a:r>
                      <a:r>
                        <a:rPr lang="en-US" altLang="ko-KR" sz="1000" dirty="0" err="1" smtClean="0"/>
                        <a:t>PatCom</a:t>
                      </a:r>
                      <a:r>
                        <a:rPr lang="en-US" altLang="ko-KR" sz="1000" dirty="0" smtClean="0"/>
                        <a:t> administrator to the IEEE 802.11 WG chair on 2015-02-12, the IEEE 802.11 WG requests that </a:t>
                      </a:r>
                      <a:r>
                        <a:rPr lang="en-US" altLang="ko-KR" sz="1000" dirty="0" err="1" smtClean="0"/>
                        <a:t>PatCom</a:t>
                      </a:r>
                      <a:r>
                        <a:rPr lang="en-US" altLang="ko-KR" sz="1000" dirty="0" smtClean="0"/>
                        <a:t> indicate any specific action(s) arising that is or are necessary by the WG. "</a:t>
                      </a:r>
                    </a:p>
                    <a:p>
                      <a:pPr latinLnBrk="1"/>
                      <a:r>
                        <a:rPr lang="en-US" altLang="ko-KR" sz="1000" dirty="0" smtClean="0"/>
                        <a:t>In response the recent IEEE-SA SB meeting issued a statement as follows:</a:t>
                      </a:r>
                    </a:p>
                    <a:p>
                      <a:pPr latinLnBrk="1"/>
                      <a:r>
                        <a:rPr lang="en-US" altLang="ko-KR" sz="1000" dirty="0" smtClean="0"/>
                        <a:t>"If </a:t>
                      </a:r>
                      <a:r>
                        <a:rPr lang="en-US" altLang="ko-KR" sz="1000" dirty="0" err="1" smtClean="0"/>
                        <a:t>PatCom</a:t>
                      </a:r>
                      <a:r>
                        <a:rPr lang="en-US" altLang="ko-KR" sz="1000" dirty="0" smtClean="0"/>
                        <a:t> or the SASB becomes aware of an asserted potential essential patent claim for which an Accepted </a:t>
                      </a:r>
                      <a:r>
                        <a:rPr lang="en-US" altLang="ko-KR" sz="1000" dirty="0" err="1" smtClean="0"/>
                        <a:t>LoA</a:t>
                      </a:r>
                      <a:r>
                        <a:rPr lang="en-US" altLang="ko-KR" sz="1000" dirty="0" smtClean="0"/>
                        <a:t> (on the IEEE-SA Standards Board approved patent letter of assurance form) is not on file, the information will be shared with the relevant Sponsor(s) and Working Group.</a:t>
                      </a:r>
                    </a:p>
                    <a:p>
                      <a:pPr latinLnBrk="1"/>
                      <a:r>
                        <a:rPr lang="en-US" altLang="ko-KR" sz="1000" dirty="0" smtClean="0"/>
                        <a:t>The participants in the development of the standards project at issue should be cognizant of the fact that there is not such an Accepted </a:t>
                      </a:r>
                      <a:r>
                        <a:rPr lang="en-US" altLang="ko-KR" sz="1000" dirty="0" err="1" smtClean="0"/>
                        <a:t>LoA</a:t>
                      </a:r>
                      <a:r>
                        <a:rPr lang="en-US" altLang="ko-KR" sz="1000" dirty="0" smtClean="0"/>
                        <a:t> on file, and that the SASB will take that fact into account when determining whether or not to approve a standard.  Accordingly, such participants may wish to consider alternative technologies.</a:t>
                      </a:r>
                    </a:p>
                    <a:p>
                      <a:pPr latinLnBrk="1"/>
                      <a:r>
                        <a:rPr lang="en-US" altLang="ko-KR" sz="1000" dirty="0" smtClean="0"/>
                        <a:t>In addition,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a:t>
                      </a:r>
                    </a:p>
                    <a:p>
                      <a:pPr latinLnBrk="1"/>
                      <a:r>
                        <a:rPr lang="en-US" altLang="ko-KR" sz="1000" dirty="0" smtClean="0"/>
                        <a:t>As of today there is still no accepted </a:t>
                      </a:r>
                      <a:r>
                        <a:rPr lang="en-US" altLang="ko-KR" sz="1000" dirty="0" err="1" smtClean="0"/>
                        <a:t>LoA</a:t>
                      </a:r>
                      <a:r>
                        <a:rPr lang="en-US" altLang="ko-KR" sz="1000" dirty="0" smtClean="0"/>
                        <a:t> is relation to these asserted standards essential patents.</a:t>
                      </a:r>
                      <a:endParaRPr lang="ko-KR" altLang="en-US" sz="1000" dirty="0"/>
                    </a:p>
                  </a:txBody>
                  <a:tcPr/>
                </a:tc>
                <a:tc>
                  <a:txBody>
                    <a:bodyPr/>
                    <a:lstStyle/>
                    <a:p>
                      <a:pPr latinLnBrk="1"/>
                      <a:r>
                        <a:rPr lang="en-US" altLang="ko-KR" sz="1000" dirty="0" smtClean="0"/>
                        <a:t>The WG should follow the advice of the IEEE-A SB and consider alternative technologies for all features covered by the asserted standards essential patents.</a:t>
                      </a:r>
                      <a:endParaRPr lang="ko-KR" altLang="en-US" sz="1000" dirty="0"/>
                    </a:p>
                  </a:txBody>
                  <a:tcPr/>
                </a:tc>
              </a:tr>
            </a:tbl>
          </a:graphicData>
        </a:graphic>
      </p:graphicFrame>
    </p:spTree>
    <p:extLst>
      <p:ext uri="{BB962C8B-B14F-4D97-AF65-F5344CB8AC3E}">
        <p14:creationId xmlns:p14="http://schemas.microsoft.com/office/powerpoint/2010/main" val="18556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797853468"/>
              </p:ext>
            </p:extLst>
          </p:nvPr>
        </p:nvGraphicFramePr>
        <p:xfrm>
          <a:off x="228600" y="1981200"/>
          <a:ext cx="8686800" cy="3662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7002</a:t>
                      </a:r>
                      <a:endParaRPr lang="ko-KR" altLang="en-US" sz="1000" dirty="0"/>
                    </a:p>
                  </a:txBody>
                  <a:tcPr/>
                </a:tc>
                <a:tc>
                  <a:txBody>
                    <a:bodyPr/>
                    <a:lstStyle/>
                    <a:p>
                      <a:pPr latinLnBrk="1"/>
                      <a:r>
                        <a:rPr lang="en-US" altLang="ko-KR" sz="1000" dirty="0" smtClean="0"/>
                        <a:t>Document IEEE 802.11-15/0260r2, "Communication from the </a:t>
                      </a:r>
                      <a:r>
                        <a:rPr lang="en-US" altLang="ko-KR" sz="1000" dirty="0" err="1" smtClean="0"/>
                        <a:t>PatCom</a:t>
                      </a:r>
                      <a:r>
                        <a:rPr lang="en-US" altLang="ko-KR" sz="1000" dirty="0" smtClean="0"/>
                        <a:t> </a:t>
                      </a:r>
                      <a:r>
                        <a:rPr lang="en-US" altLang="ko-KR" sz="1000" dirty="0" err="1" smtClean="0"/>
                        <a:t>admiistrator</a:t>
                      </a:r>
                      <a:r>
                        <a:rPr lang="en-US" altLang="ko-KR" sz="1000" dirty="0" smtClean="0"/>
                        <a:t> regarding P802.11ah", (A. Stephens, March 2015), includes two letters from Qualcomm. One of these letters lists 46 patents that Qualcomm believes may result in Essential Patent Claims applicable to the 802.11ah amendment and which (the letter continues) are not the subject of an existing Letter of Assurance with respect to 802.11ah. The second letter, dated March 8, 2015, states that "an appropriate licensing assurance" is being drafted and that Qualcomm "intends to submit it to </a:t>
                      </a:r>
                      <a:r>
                        <a:rPr lang="en-US" altLang="ko-KR" sz="1000" dirty="0" err="1" smtClean="0"/>
                        <a:t>PatCom</a:t>
                      </a:r>
                      <a:r>
                        <a:rPr lang="en-US" altLang="ko-KR" sz="1000" dirty="0" smtClean="0"/>
                        <a:t> shortly". However (as far as I am aware) no such submission has been made, and even if made, </a:t>
                      </a:r>
                      <a:r>
                        <a:rPr lang="en-US" altLang="ko-KR" sz="1000" dirty="0" err="1" smtClean="0"/>
                        <a:t>PatCom</a:t>
                      </a:r>
                      <a:r>
                        <a:rPr lang="en-US" altLang="ko-KR" sz="1000" dirty="0" smtClean="0"/>
                        <a:t> has not accepted such a submission as a Letter of Assurance. It appears we must act as if there is and will be no accepted Letter of Assurance from Qualcomm referencing 802.11ah. Given this, </a:t>
                      </a:r>
                      <a:r>
                        <a:rPr lang="en-US" altLang="ko-KR" sz="1000" dirty="0" err="1" smtClean="0"/>
                        <a:t>TGah</a:t>
                      </a:r>
                      <a:r>
                        <a:rPr lang="en-US" altLang="ko-KR" sz="1000" dirty="0" smtClean="0"/>
                        <a:t> should (indeed must) remove all of the relevant functionality from the 802.11ah draft. There is still ample time to do so: there are no products based on 11ah currently in the market. Failure to remove the relevant functionality now (assuming no change in LOA status) will seriously damage proliferation and market uptake of 802.11ah technology. But not only that: it will also seriously </a:t>
                      </a:r>
                      <a:r>
                        <a:rPr lang="en-US" altLang="ko-KR" sz="1000" dirty="0" err="1" smtClean="0"/>
                        <a:t>afffect</a:t>
                      </a:r>
                      <a:r>
                        <a:rPr lang="en-US" altLang="ko-KR" sz="1000" dirty="0" smtClean="0"/>
                        <a:t> all of 802.11 itself, since in the next few years 802.11 will roll the 11ah amendment into </a:t>
                      </a:r>
                      <a:r>
                        <a:rPr lang="en-US" altLang="ko-KR" sz="1000" dirty="0" err="1" smtClean="0"/>
                        <a:t>REVmd</a:t>
                      </a:r>
                      <a:r>
                        <a:rPr lang="en-US" altLang="ko-KR" sz="1000" dirty="0" smtClean="0"/>
                        <a:t>, and the relevant functionality will be dispersed within the entire 4,000 page or more standard.</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112677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646696618"/>
              </p:ext>
            </p:extLst>
          </p:nvPr>
        </p:nvGraphicFramePr>
        <p:xfrm>
          <a:off x="228600" y="1981200"/>
          <a:ext cx="8686800" cy="33578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7003</a:t>
                      </a:r>
                      <a:endParaRPr lang="ko-KR" altLang="en-US" sz="1000" dirty="0"/>
                    </a:p>
                  </a:txBody>
                  <a:tcPr/>
                </a:tc>
                <a:tc>
                  <a:txBody>
                    <a:bodyPr/>
                    <a:lstStyle/>
                    <a:p>
                      <a:pPr latinLnBrk="1"/>
                      <a:r>
                        <a:rPr lang="en-US" altLang="ko-KR" sz="1000" dirty="0" smtClean="0"/>
                        <a:t>Document IEEE 802.11-15/0502r0, "Communication from the IEEE-SA Standards Board regarding P802.11ah", (A. Stephens, March 2015), contains a communication from the IEEE-SA Standards Board concerning 802.11ah. It states in part that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 I believe that in the context of 802.11, this remedy is wholly </a:t>
                      </a:r>
                      <a:r>
                        <a:rPr lang="en-US" altLang="ko-KR" sz="1000" dirty="0" err="1" smtClean="0"/>
                        <a:t>inadeqiuate</a:t>
                      </a:r>
                      <a:r>
                        <a:rPr lang="en-US" altLang="ko-KR" sz="1000" dirty="0" smtClean="0"/>
                        <a:t> and unworkable. If implementers design, fabricate, test, produce, market, sell, and deploy products based on 802.11ah technology, then it is no answer for IEEE to withdraw the amendment later. Customers and consumers rightly depend on vendors to support their deployed products, and it would be intensely damaging to the reputation of IEEE 802.11 technology, as well as to the reputation of the vendors themselves, if the amendment is later withdrawn. In addition, withdrawal of an amendment after it had been rolled in to </a:t>
                      </a:r>
                      <a:r>
                        <a:rPr lang="en-US" altLang="ko-KR" sz="1000" dirty="0" err="1" smtClean="0"/>
                        <a:t>REVmd</a:t>
                      </a:r>
                      <a:r>
                        <a:rPr lang="en-US" altLang="ko-KR" sz="1000" dirty="0" smtClean="0"/>
                        <a:t> or any subsequent revision would cause unimaginable chaos and disruption to all of IEEE 802.11. The </a:t>
                      </a:r>
                      <a:r>
                        <a:rPr lang="en-US" altLang="ko-KR" sz="1000" dirty="0" err="1" smtClean="0"/>
                        <a:t>possibilty</a:t>
                      </a:r>
                      <a:r>
                        <a:rPr lang="en-US" altLang="ko-KR" sz="1000" dirty="0" smtClean="0"/>
                        <a:t> of withdrawing the amendment later is not a viable solution in the present context and cannot be taken as an alternative to the proposed change.</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45533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3911228550"/>
              </p:ext>
            </p:extLst>
          </p:nvPr>
        </p:nvGraphicFramePr>
        <p:xfrm>
          <a:off x="228600" y="1981200"/>
          <a:ext cx="8686800" cy="24434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7012</a:t>
                      </a:r>
                      <a:endParaRPr lang="ko-KR" altLang="en-US" sz="1000" dirty="0"/>
                    </a:p>
                  </a:txBody>
                  <a:tcPr/>
                </a:tc>
                <a:tc>
                  <a:txBody>
                    <a:bodyPr/>
                    <a:lstStyle/>
                    <a:p>
                      <a:pPr latinLnBrk="1"/>
                      <a:r>
                        <a:rPr lang="en-US" altLang="ko-KR" sz="1000" dirty="0" smtClean="0"/>
                        <a:t>There is a large list of potential essential patents relevant to </a:t>
                      </a:r>
                      <a:r>
                        <a:rPr lang="en-US" altLang="ko-KR" sz="1000" dirty="0" err="1" smtClean="0"/>
                        <a:t>Tgah</a:t>
                      </a:r>
                      <a:r>
                        <a:rPr lang="en-US" altLang="ko-KR" sz="1000" dirty="0" smtClean="0"/>
                        <a:t> for which no </a:t>
                      </a:r>
                      <a:r>
                        <a:rPr lang="en-US" altLang="ko-KR" sz="1000" dirty="0" err="1" smtClean="0"/>
                        <a:t>LoA</a:t>
                      </a:r>
                      <a:r>
                        <a:rPr lang="en-US" altLang="ko-KR" sz="1000" dirty="0" smtClean="0"/>
                        <a:t> has been filed.  Even though there has been communication between the WG-Chair, </a:t>
                      </a:r>
                      <a:r>
                        <a:rPr lang="en-US" altLang="ko-KR" sz="1000" dirty="0" err="1" smtClean="0"/>
                        <a:t>Patcom</a:t>
                      </a:r>
                      <a:r>
                        <a:rPr lang="en-US" altLang="ko-KR" sz="1000" dirty="0" smtClean="0"/>
                        <a:t>, and the involved </a:t>
                      </a:r>
                      <a:r>
                        <a:rPr lang="en-US" altLang="ko-KR" sz="1000" dirty="0" err="1" smtClean="0"/>
                        <a:t>entitiy</a:t>
                      </a:r>
                      <a:r>
                        <a:rPr lang="en-US" altLang="ko-KR" sz="1000" dirty="0" smtClean="0"/>
                        <a:t>, no clear statement on the impact of this issue has been made.  Even though IEEE is not responsible for </a:t>
                      </a:r>
                      <a:r>
                        <a:rPr lang="en-US" altLang="ko-KR" sz="1000" dirty="0" err="1" smtClean="0"/>
                        <a:t>identifiying</a:t>
                      </a:r>
                      <a:r>
                        <a:rPr lang="en-US" altLang="ko-KR" sz="1000" dirty="0" smtClean="0"/>
                        <a:t> essential patents nor for validating the </a:t>
                      </a:r>
                      <a:r>
                        <a:rPr lang="en-US" altLang="ko-KR" sz="1000" dirty="0" err="1" smtClean="0"/>
                        <a:t>leagal</a:t>
                      </a:r>
                      <a:r>
                        <a:rPr lang="en-US" altLang="ko-KR" sz="1000" dirty="0" smtClean="0"/>
                        <a:t> </a:t>
                      </a:r>
                      <a:r>
                        <a:rPr lang="en-US" altLang="ko-KR" sz="1000" dirty="0" err="1" smtClean="0"/>
                        <a:t>inquirey</a:t>
                      </a:r>
                      <a:r>
                        <a:rPr lang="en-US" altLang="ko-KR" sz="1000" dirty="0" smtClean="0"/>
                        <a:t> of the claimed essential patent claims, there is a very high risk that </a:t>
                      </a:r>
                      <a:r>
                        <a:rPr lang="en-US" altLang="ko-KR" sz="1000" dirty="0" err="1" smtClean="0"/>
                        <a:t>adoptioin</a:t>
                      </a:r>
                      <a:r>
                        <a:rPr lang="en-US" altLang="ko-KR" sz="1000" dirty="0" smtClean="0"/>
                        <a:t> of </a:t>
                      </a:r>
                      <a:r>
                        <a:rPr lang="en-US" altLang="ko-KR" sz="1000" dirty="0" err="1" smtClean="0"/>
                        <a:t>TGah</a:t>
                      </a:r>
                      <a:r>
                        <a:rPr lang="en-US" altLang="ko-KR" sz="1000" dirty="0" smtClean="0"/>
                        <a:t> is not guaranteed for every </a:t>
                      </a:r>
                      <a:r>
                        <a:rPr lang="en-US" altLang="ko-KR" sz="1000" dirty="0" err="1" smtClean="0"/>
                        <a:t>stakeholded</a:t>
                      </a:r>
                      <a:r>
                        <a:rPr lang="en-US" altLang="ko-KR" sz="1000" dirty="0" smtClean="0"/>
                        <a:t> based on fair and reasonable conditions.  Even if </a:t>
                      </a:r>
                      <a:r>
                        <a:rPr lang="en-US" altLang="ko-KR" sz="1000" dirty="0" err="1" smtClean="0"/>
                        <a:t>Qualcom</a:t>
                      </a:r>
                      <a:r>
                        <a:rPr lang="en-US" altLang="ko-KR" sz="1000" dirty="0" smtClean="0"/>
                        <a:t> is not willing to accept the implications on current license cost per the </a:t>
                      </a:r>
                      <a:r>
                        <a:rPr lang="en-US" altLang="ko-KR" sz="1000" dirty="0" err="1" smtClean="0"/>
                        <a:t>exising</a:t>
                      </a:r>
                      <a:r>
                        <a:rPr lang="en-US" altLang="ko-KR" sz="1000" dirty="0" smtClean="0"/>
                        <a:t> </a:t>
                      </a:r>
                      <a:r>
                        <a:rPr lang="en-US" altLang="ko-KR" sz="1000" dirty="0" err="1" smtClean="0"/>
                        <a:t>LoA</a:t>
                      </a:r>
                      <a:r>
                        <a:rPr lang="en-US" altLang="ko-KR" sz="1000" dirty="0" smtClean="0"/>
                        <a:t>, at least a formal statement similar to the </a:t>
                      </a:r>
                      <a:r>
                        <a:rPr lang="en-US" altLang="ko-KR" sz="1000" dirty="0" err="1" smtClean="0"/>
                        <a:t>previsous</a:t>
                      </a:r>
                      <a:r>
                        <a:rPr lang="en-US" altLang="ko-KR" sz="1000" dirty="0" smtClean="0"/>
                        <a:t> </a:t>
                      </a:r>
                      <a:r>
                        <a:rPr lang="en-US" altLang="ko-KR" sz="1000" dirty="0" err="1" smtClean="0"/>
                        <a:t>LoA</a:t>
                      </a:r>
                      <a:r>
                        <a:rPr lang="en-US" altLang="ko-KR" sz="1000" dirty="0" smtClean="0"/>
                        <a:t> should be filed to assure granting a </a:t>
                      </a:r>
                      <a:r>
                        <a:rPr lang="en-US" altLang="ko-KR" sz="1000" dirty="0" err="1" smtClean="0"/>
                        <a:t>licence</a:t>
                      </a:r>
                      <a:r>
                        <a:rPr lang="en-US" altLang="ko-KR" sz="1000" dirty="0" smtClean="0"/>
                        <a:t> to any potential patents under fair and reasonable conditions.  This issues should be resolved before moving to Sponsor Ballot.</a:t>
                      </a:r>
                      <a:endParaRPr lang="ko-KR" altLang="en-US" sz="1000" dirty="0"/>
                    </a:p>
                  </a:txBody>
                  <a:tcPr/>
                </a:tc>
                <a:tc>
                  <a:txBody>
                    <a:bodyPr/>
                    <a:lstStyle/>
                    <a:p>
                      <a:pPr latinLnBrk="1"/>
                      <a:r>
                        <a:rPr lang="en-US" altLang="ko-KR" sz="1000" dirty="0" smtClean="0"/>
                        <a:t>Have </a:t>
                      </a:r>
                      <a:r>
                        <a:rPr lang="en-US" altLang="ko-KR" sz="1000" dirty="0" err="1" smtClean="0"/>
                        <a:t>Qualcom</a:t>
                      </a:r>
                      <a:r>
                        <a:rPr lang="en-US" altLang="ko-KR" sz="1000" dirty="0" smtClean="0"/>
                        <a:t> file a </a:t>
                      </a:r>
                      <a:r>
                        <a:rPr lang="en-US" altLang="ko-KR" sz="1000" dirty="0" err="1" smtClean="0"/>
                        <a:t>leagally</a:t>
                      </a:r>
                      <a:r>
                        <a:rPr lang="en-US" altLang="ko-KR" sz="1000" dirty="0" smtClean="0"/>
                        <a:t> binding statement assuring that licenses to essential patents will be given under fair and reasonable terms.</a:t>
                      </a:r>
                    </a:p>
                    <a:p>
                      <a:pPr latinLnBrk="1"/>
                      <a:r>
                        <a:rPr lang="en-US" altLang="ko-KR" sz="1000" dirty="0" smtClean="0"/>
                        <a:t>Alternatively, obtain a clear statement from </a:t>
                      </a:r>
                      <a:r>
                        <a:rPr lang="en-US" altLang="ko-KR" sz="1000" dirty="0" err="1" smtClean="0"/>
                        <a:t>PatCom</a:t>
                      </a:r>
                      <a:r>
                        <a:rPr lang="en-US" altLang="ko-KR" sz="1000" dirty="0" smtClean="0"/>
                        <a:t> that the current status of the "patent issue" does not have any (</a:t>
                      </a:r>
                      <a:r>
                        <a:rPr lang="en-US" altLang="ko-KR" sz="1000" dirty="0" err="1" smtClean="0"/>
                        <a:t>leagal</a:t>
                      </a:r>
                      <a:r>
                        <a:rPr lang="en-US" altLang="ko-KR" sz="1000" dirty="0" smtClean="0"/>
                        <a:t>) </a:t>
                      </a:r>
                      <a:r>
                        <a:rPr lang="en-US" altLang="ko-KR" sz="1000" dirty="0" err="1" smtClean="0"/>
                        <a:t>implicatoins</a:t>
                      </a:r>
                      <a:r>
                        <a:rPr lang="en-US" altLang="ko-KR" sz="1000" dirty="0" smtClean="0"/>
                        <a:t> for the process of adopting </a:t>
                      </a:r>
                      <a:r>
                        <a:rPr lang="en-US" altLang="ko-KR" sz="1000" dirty="0" err="1" smtClean="0"/>
                        <a:t>TGah</a:t>
                      </a:r>
                      <a:r>
                        <a:rPr lang="en-US" altLang="ko-KR" sz="1000" dirty="0" smtClean="0"/>
                        <a:t> in the future</a:t>
                      </a:r>
                      <a:endParaRPr lang="ko-KR" altLang="en-US" sz="1000" dirty="0"/>
                    </a:p>
                  </a:txBody>
                  <a:tcPr/>
                </a:tc>
              </a:tr>
            </a:tbl>
          </a:graphicData>
        </a:graphic>
      </p:graphicFrame>
    </p:spTree>
    <p:extLst>
      <p:ext uri="{BB962C8B-B14F-4D97-AF65-F5344CB8AC3E}">
        <p14:creationId xmlns:p14="http://schemas.microsoft.com/office/powerpoint/2010/main" val="252376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dirty="0" smtClean="0"/>
              <a:t>Based </a:t>
            </a:r>
            <a:r>
              <a:rPr lang="en-US" dirty="0"/>
              <a:t>on the guideline of IEEE SASB, TG </a:t>
            </a:r>
            <a:r>
              <a:rPr lang="en-US" dirty="0" smtClean="0"/>
              <a:t>members have </a:t>
            </a:r>
            <a:r>
              <a:rPr lang="en-US" dirty="0"/>
              <a:t>decided to postpone </a:t>
            </a:r>
            <a:r>
              <a:rPr lang="en-US" dirty="0" smtClean="0"/>
              <a:t>resolutions </a:t>
            </a:r>
            <a:r>
              <a:rPr lang="en-US" dirty="0"/>
              <a:t>of </a:t>
            </a:r>
            <a:r>
              <a:rPr lang="en-US" dirty="0" smtClean="0"/>
              <a:t>these IP related comments </a:t>
            </a:r>
            <a:r>
              <a:rPr lang="en-US" dirty="0"/>
              <a:t>from May 2015 F2F meeting to a next F2F meeting for listening alternative technologies. </a:t>
            </a:r>
          </a:p>
          <a:p>
            <a:pPr lvl="1"/>
            <a:r>
              <a:rPr lang="en-US" dirty="0" smtClean="0"/>
              <a:t>And, TG </a:t>
            </a:r>
            <a:r>
              <a:rPr lang="en-US" dirty="0"/>
              <a:t>has asked a call for submission (alternative technical proposal) on June 9th and July 7th teleconferences.  </a:t>
            </a:r>
          </a:p>
          <a:p>
            <a:pPr lvl="1"/>
            <a:r>
              <a:rPr lang="en-US" dirty="0"/>
              <a:t>But, until now, TG has not received any technical submissions </a:t>
            </a:r>
            <a:r>
              <a:rPr lang="en-US" dirty="0" smtClean="0"/>
              <a:t>before this July F2F meeting and receives a submission in July 13</a:t>
            </a:r>
            <a:r>
              <a:rPr lang="en-US" baseline="30000" dirty="0" smtClean="0"/>
              <a:t>th</a:t>
            </a:r>
            <a:r>
              <a:rPr lang="en-US" dirty="0" smtClean="0"/>
              <a:t> that asks to delete all our </a:t>
            </a:r>
            <a:r>
              <a:rPr lang="en-US" dirty="0" err="1" smtClean="0"/>
              <a:t>TGah</a:t>
            </a:r>
            <a:r>
              <a:rPr lang="en-US" dirty="0" smtClean="0"/>
              <a:t> draft</a:t>
            </a:r>
            <a:endParaRPr lang="en-US" dirty="0"/>
          </a:p>
          <a:p>
            <a:pPr marL="457200" lvl="1" indent="0">
              <a:buNone/>
            </a:pPr>
            <a:endParaRPr lang="en-US" dirty="0"/>
          </a:p>
        </p:txBody>
      </p:sp>
    </p:spTree>
    <p:extLst>
      <p:ext uri="{BB962C8B-B14F-4D97-AF65-F5344CB8AC3E}">
        <p14:creationId xmlns:p14="http://schemas.microsoft.com/office/powerpoint/2010/main" val="3848359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12272</TotalTime>
  <Words>2554</Words>
  <Application>Microsoft Office PowerPoint</Application>
  <PresentationFormat>화면 슬라이드 쇼(4:3)</PresentationFormat>
  <Paragraphs>404</Paragraphs>
  <Slides>31</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31</vt:i4>
      </vt:variant>
    </vt:vector>
  </HeadingPairs>
  <TitlesOfParts>
    <vt:vector size="33" baseType="lpstr">
      <vt:lpstr>802-11-PathProtection</vt:lpstr>
      <vt:lpstr>Document</vt:lpstr>
      <vt:lpstr>IEEE 802.11ah Sub 1 GHz license-exempt operation Agenda for July 2015</vt:lpstr>
      <vt:lpstr>IEEE 802.11ah Agenda</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(Tuesday PM1)</vt:lpstr>
      <vt:lpstr>Submissions (Tuesday PM2)</vt:lpstr>
      <vt:lpstr>Submissions (Wednesday AM1)</vt:lpstr>
      <vt:lpstr>Submissions (Wednesday AM1)</vt:lpstr>
      <vt:lpstr>Submissions (Thursday AM2)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for WGLB on P802.11ah D5.0 (Unchanged)</vt:lpstr>
      <vt:lpstr>Motion for EC Approval on P802.11ah D5.0 </vt:lpstr>
      <vt:lpstr>Straw Poll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1134</cp:revision>
  <cp:lastPrinted>1998-02-10T13:28:06Z</cp:lastPrinted>
  <dcterms:created xsi:type="dcterms:W3CDTF">2009-11-09T00:32:22Z</dcterms:created>
  <dcterms:modified xsi:type="dcterms:W3CDTF">2015-07-14T21:57:49Z</dcterms:modified>
</cp:coreProperties>
</file>