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9"/>
  </p:notesMasterIdLst>
  <p:handoutMasterIdLst>
    <p:handoutMasterId r:id="rId30"/>
  </p:handoutMasterIdLst>
  <p:sldIdLst>
    <p:sldId id="269" r:id="rId3"/>
    <p:sldId id="370" r:id="rId4"/>
    <p:sldId id="405" r:id="rId5"/>
    <p:sldId id="411" r:id="rId6"/>
    <p:sldId id="406" r:id="rId7"/>
    <p:sldId id="371" r:id="rId8"/>
    <p:sldId id="407" r:id="rId9"/>
    <p:sldId id="408" r:id="rId10"/>
    <p:sldId id="409" r:id="rId11"/>
    <p:sldId id="410" r:id="rId12"/>
    <p:sldId id="372" r:id="rId13"/>
    <p:sldId id="373" r:id="rId14"/>
    <p:sldId id="378" r:id="rId15"/>
    <p:sldId id="374" r:id="rId16"/>
    <p:sldId id="399" r:id="rId17"/>
    <p:sldId id="412" r:id="rId18"/>
    <p:sldId id="397" r:id="rId19"/>
    <p:sldId id="398" r:id="rId20"/>
    <p:sldId id="379" r:id="rId21"/>
    <p:sldId id="383" r:id="rId22"/>
    <p:sldId id="381" r:id="rId23"/>
    <p:sldId id="382" r:id="rId24"/>
    <p:sldId id="395" r:id="rId25"/>
    <p:sldId id="393" r:id="rId26"/>
    <p:sldId id="403" r:id="rId27"/>
    <p:sldId id="394" r:id="rId2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CC"/>
    <a:srgbClr val="FF97DA"/>
    <a:srgbClr val="99FF66"/>
    <a:srgbClr val="99CCFF"/>
    <a:srgbClr val="85FFE0"/>
    <a:srgbClr val="00CC99"/>
    <a:srgbClr val="FFCC00"/>
    <a:srgbClr val="86AF8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5504" autoAdjust="0"/>
  </p:normalViewPr>
  <p:slideViewPr>
    <p:cSldViewPr>
      <p:cViewPr varScale="1">
        <p:scale>
          <a:sx n="110" d="100"/>
          <a:sy n="110" d="100"/>
        </p:scale>
        <p:origin x="12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apstephe\Documents\sandbox\802.11\membership\reports%20for%20queries%20on%20802.11%20member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pstephe\Documents\sandbox\802.11\membership\reports%20for%20queries%20on%20802.11%20members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[reports for queries on 802.11 members.xlsx]Members by country (2)!PivotTable1</c:name>
    <c:fmtId val="40"/>
  </c:pivotSource>
  <c:chart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'Members by country (2)'!$B$1:$B$2</c:f>
              <c:strCache>
                <c:ptCount val="1"/>
                <c:pt idx="0">
                  <c:v>US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(2)'!$B$3:$B$18</c:f>
              <c:numCache>
                <c:formatCode>General</c:formatCode>
                <c:ptCount val="12"/>
                <c:pt idx="0">
                  <c:v>157</c:v>
                </c:pt>
                <c:pt idx="5">
                  <c:v>20</c:v>
                </c:pt>
                <c:pt idx="10">
                  <c:v>21</c:v>
                </c:pt>
              </c:numCache>
            </c:numRef>
          </c:val>
        </c:ser>
        <c:ser>
          <c:idx val="1"/>
          <c:order val="1"/>
          <c:tx>
            <c:strRef>
              <c:f>'Members by country (2)'!$C$1:$C$2</c:f>
              <c:strCache>
                <c:ptCount val="1"/>
                <c:pt idx="0">
                  <c:v>(blank)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(2)'!$C$3:$C$18</c:f>
              <c:numCache>
                <c:formatCode>General</c:formatCode>
                <c:ptCount val="12"/>
                <c:pt idx="3">
                  <c:v>10</c:v>
                </c:pt>
                <c:pt idx="6">
                  <c:v>17</c:v>
                </c:pt>
                <c:pt idx="8">
                  <c:v>64</c:v>
                </c:pt>
              </c:numCache>
            </c:numRef>
          </c:val>
        </c:ser>
        <c:ser>
          <c:idx val="2"/>
          <c:order val="2"/>
          <c:tx>
            <c:strRef>
              <c:f>'Members by country (2)'!$D$1:$D$2</c:f>
              <c:strCache>
                <c:ptCount val="1"/>
                <c:pt idx="0">
                  <c:v>KR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(2)'!$D$3:$D$18</c:f>
              <c:numCache>
                <c:formatCode>General</c:formatCode>
                <c:ptCount val="12"/>
                <c:pt idx="1">
                  <c:v>42</c:v>
                </c:pt>
                <c:pt idx="4">
                  <c:v>8</c:v>
                </c:pt>
                <c:pt idx="9">
                  <c:v>17</c:v>
                </c:pt>
              </c:numCache>
            </c:numRef>
          </c:val>
        </c:ser>
        <c:ser>
          <c:idx val="3"/>
          <c:order val="3"/>
          <c:tx>
            <c:strRef>
              <c:f>'Members by country (2)'!$E$1:$E$2</c:f>
              <c:strCache>
                <c:ptCount val="1"/>
                <c:pt idx="0">
                  <c:v>JP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(2)'!$E$3:$E$18</c:f>
              <c:numCache>
                <c:formatCode>General</c:formatCode>
                <c:ptCount val="12"/>
                <c:pt idx="1">
                  <c:v>34</c:v>
                </c:pt>
                <c:pt idx="4">
                  <c:v>12</c:v>
                </c:pt>
                <c:pt idx="9">
                  <c:v>17</c:v>
                </c:pt>
              </c:numCache>
            </c:numRef>
          </c:val>
        </c:ser>
        <c:ser>
          <c:idx val="4"/>
          <c:order val="4"/>
          <c:tx>
            <c:strRef>
              <c:f>'Members by country (2)'!$F$1:$F$2</c:f>
              <c:strCache>
                <c:ptCount val="1"/>
                <c:pt idx="0">
                  <c:v>CN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(2)'!$F$3:$F$18</c:f>
              <c:numCache>
                <c:formatCode>General</c:formatCode>
                <c:ptCount val="12"/>
                <c:pt idx="1">
                  <c:v>31</c:v>
                </c:pt>
                <c:pt idx="4">
                  <c:v>9</c:v>
                </c:pt>
                <c:pt idx="9">
                  <c:v>14</c:v>
                </c:pt>
              </c:numCache>
            </c:numRef>
          </c:val>
        </c:ser>
        <c:ser>
          <c:idx val="5"/>
          <c:order val="5"/>
          <c:tx>
            <c:strRef>
              <c:f>'Members by country (2)'!$G$1:$G$2</c:f>
              <c:strCache>
                <c:ptCount val="1"/>
                <c:pt idx="0">
                  <c:v>GB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(2)'!$G$3:$G$18</c:f>
              <c:numCache>
                <c:formatCode>General</c:formatCode>
                <c:ptCount val="12"/>
                <c:pt idx="2">
                  <c:v>10</c:v>
                </c:pt>
                <c:pt idx="7">
                  <c:v>1</c:v>
                </c:pt>
                <c:pt idx="11">
                  <c:v>5</c:v>
                </c:pt>
              </c:numCache>
            </c:numRef>
          </c:val>
        </c:ser>
        <c:ser>
          <c:idx val="6"/>
          <c:order val="6"/>
          <c:tx>
            <c:strRef>
              <c:f>'Members by country (2)'!$H$1:$H$2</c:f>
              <c:strCache>
                <c:ptCount val="1"/>
                <c:pt idx="0">
                  <c:v>CA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(2)'!$H$3:$H$18</c:f>
              <c:numCache>
                <c:formatCode>General</c:formatCode>
                <c:ptCount val="12"/>
                <c:pt idx="0">
                  <c:v>8</c:v>
                </c:pt>
                <c:pt idx="5">
                  <c:v>1</c:v>
                </c:pt>
                <c:pt idx="10">
                  <c:v>2</c:v>
                </c:pt>
              </c:numCache>
            </c:numRef>
          </c:val>
        </c:ser>
        <c:ser>
          <c:idx val="7"/>
          <c:order val="7"/>
          <c:tx>
            <c:strRef>
              <c:f>'Members by country (2)'!$I$1:$I$2</c:f>
              <c:strCache>
                <c:ptCount val="1"/>
                <c:pt idx="0">
                  <c:v>DE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(2)'!$I$3:$I$18</c:f>
              <c:numCache>
                <c:formatCode>General</c:formatCode>
                <c:ptCount val="12"/>
                <c:pt idx="2">
                  <c:v>5</c:v>
                </c:pt>
                <c:pt idx="7">
                  <c:v>1</c:v>
                </c:pt>
                <c:pt idx="11">
                  <c:v>4</c:v>
                </c:pt>
              </c:numCache>
            </c:numRef>
          </c:val>
        </c:ser>
        <c:ser>
          <c:idx val="8"/>
          <c:order val="8"/>
          <c:tx>
            <c:strRef>
              <c:f>'Members by country (2)'!$J$1:$J$2</c:f>
              <c:strCache>
                <c:ptCount val="1"/>
                <c:pt idx="0">
                  <c:v>TW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(2)'!$J$3:$J$18</c:f>
              <c:numCache>
                <c:formatCode>General</c:formatCode>
                <c:ptCount val="12"/>
                <c:pt idx="1">
                  <c:v>6</c:v>
                </c:pt>
                <c:pt idx="4">
                  <c:v>1</c:v>
                </c:pt>
                <c:pt idx="9">
                  <c:v>2</c:v>
                </c:pt>
              </c:numCache>
            </c:numRef>
          </c:val>
        </c:ser>
        <c:ser>
          <c:idx val="9"/>
          <c:order val="9"/>
          <c:tx>
            <c:strRef>
              <c:f>'Members by country (2)'!$K$1:$K$2</c:f>
              <c:strCache>
                <c:ptCount val="1"/>
                <c:pt idx="0">
                  <c:v>IL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(2)'!$K$3:$K$18</c:f>
              <c:numCache>
                <c:formatCode>General</c:formatCode>
                <c:ptCount val="12"/>
                <c:pt idx="2">
                  <c:v>3</c:v>
                </c:pt>
                <c:pt idx="7">
                  <c:v>2</c:v>
                </c:pt>
                <c:pt idx="11">
                  <c:v>4</c:v>
                </c:pt>
              </c:numCache>
            </c:numRef>
          </c:val>
        </c:ser>
        <c:ser>
          <c:idx val="10"/>
          <c:order val="10"/>
          <c:tx>
            <c:strRef>
              <c:f>'Members by country (2)'!$L$1:$L$2</c:f>
              <c:strCache>
                <c:ptCount val="1"/>
                <c:pt idx="0">
                  <c:v>SG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(2)'!$L$3:$L$18</c:f>
              <c:numCache>
                <c:formatCode>General</c:formatCode>
                <c:ptCount val="12"/>
                <c:pt idx="1">
                  <c:v>3</c:v>
                </c:pt>
                <c:pt idx="9">
                  <c:v>5</c:v>
                </c:pt>
              </c:numCache>
            </c:numRef>
          </c:val>
        </c:ser>
        <c:ser>
          <c:idx val="11"/>
          <c:order val="11"/>
          <c:tx>
            <c:strRef>
              <c:f>'Members by country (2)'!$M$1:$M$2</c:f>
              <c:strCache>
                <c:ptCount val="1"/>
                <c:pt idx="0">
                  <c:v>FR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(2)'!$M$3:$M$18</c:f>
              <c:numCache>
                <c:formatCode>General</c:formatCode>
                <c:ptCount val="12"/>
                <c:pt idx="2">
                  <c:v>3</c:v>
                </c:pt>
                <c:pt idx="11">
                  <c:v>3</c:v>
                </c:pt>
              </c:numCache>
            </c:numRef>
          </c:val>
        </c:ser>
        <c:ser>
          <c:idx val="12"/>
          <c:order val="12"/>
          <c:tx>
            <c:strRef>
              <c:f>'Members by country (2)'!$N$1:$N$2</c:f>
              <c:strCache>
                <c:ptCount val="1"/>
                <c:pt idx="0">
                  <c:v>FI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(2)'!$N$3:$N$18</c:f>
              <c:numCache>
                <c:formatCode>General</c:formatCode>
                <c:ptCount val="12"/>
                <c:pt idx="2">
                  <c:v>2</c:v>
                </c:pt>
                <c:pt idx="7">
                  <c:v>3</c:v>
                </c:pt>
              </c:numCache>
            </c:numRef>
          </c:val>
        </c:ser>
        <c:ser>
          <c:idx val="13"/>
          <c:order val="13"/>
          <c:tx>
            <c:strRef>
              <c:f>'Members by country (2)'!$O$1:$O$2</c:f>
              <c:strCache>
                <c:ptCount val="1"/>
                <c:pt idx="0">
                  <c:v>SE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(2)'!$O$3:$O$18</c:f>
              <c:numCache>
                <c:formatCode>General</c:formatCode>
                <c:ptCount val="12"/>
                <c:pt idx="2">
                  <c:v>5</c:v>
                </c:pt>
              </c:numCache>
            </c:numRef>
          </c:val>
        </c:ser>
        <c:ser>
          <c:idx val="14"/>
          <c:order val="14"/>
          <c:tx>
            <c:strRef>
              <c:f>'Members by country (2)'!$P$1:$P$2</c:f>
              <c:strCache>
                <c:ptCount val="1"/>
                <c:pt idx="0">
                  <c:v>RU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(2)'!$P$3:$P$18</c:f>
              <c:numCache>
                <c:formatCode>General</c:formatCode>
                <c:ptCount val="12"/>
                <c:pt idx="2">
                  <c:v>2</c:v>
                </c:pt>
                <c:pt idx="7">
                  <c:v>2</c:v>
                </c:pt>
              </c:numCache>
            </c:numRef>
          </c:val>
        </c:ser>
        <c:ser>
          <c:idx val="15"/>
          <c:order val="15"/>
          <c:tx>
            <c:strRef>
              <c:f>'Members by country (2)'!$Q$1:$Q$2</c:f>
              <c:strCache>
                <c:ptCount val="1"/>
                <c:pt idx="0">
                  <c:v>PL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(2)'!$Q$3:$Q$18</c:f>
              <c:numCache>
                <c:formatCode>General</c:formatCode>
                <c:ptCount val="12"/>
                <c:pt idx="2">
                  <c:v>1</c:v>
                </c:pt>
                <c:pt idx="7">
                  <c:v>1</c:v>
                </c:pt>
              </c:numCache>
            </c:numRef>
          </c:val>
        </c:ser>
        <c:ser>
          <c:idx val="16"/>
          <c:order val="16"/>
          <c:tx>
            <c:strRef>
              <c:f>'Members by country (2)'!$R$1:$R$2</c:f>
              <c:strCache>
                <c:ptCount val="1"/>
                <c:pt idx="0">
                  <c:v>NL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(2)'!$R$3:$R$18</c:f>
              <c:numCache>
                <c:formatCode>General</c:formatCode>
                <c:ptCount val="12"/>
                <c:pt idx="2">
                  <c:v>2</c:v>
                </c:pt>
              </c:numCache>
            </c:numRef>
          </c:val>
        </c:ser>
        <c:ser>
          <c:idx val="17"/>
          <c:order val="17"/>
          <c:tx>
            <c:strRef>
              <c:f>'Members by country (2)'!$S$1:$S$2</c:f>
              <c:strCache>
                <c:ptCount val="1"/>
                <c:pt idx="0">
                  <c:v>IT</c:v>
                </c:pt>
              </c:strCache>
            </c:strRef>
          </c:tx>
          <c:spPr>
            <a:solidFill>
              <a:schemeClr val="accent6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(2)'!$S$3:$S$18</c:f>
              <c:numCache>
                <c:formatCode>General</c:formatCode>
                <c:ptCount val="12"/>
                <c:pt idx="2">
                  <c:v>2</c:v>
                </c:pt>
              </c:numCache>
            </c:numRef>
          </c:val>
        </c:ser>
        <c:ser>
          <c:idx val="18"/>
          <c:order val="18"/>
          <c:tx>
            <c:strRef>
              <c:f>'Members by country (2)'!$T$1:$T$2</c:f>
              <c:strCache>
                <c:ptCount val="1"/>
                <c:pt idx="0">
                  <c:v>AU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(2)'!$T$3:$T$18</c:f>
              <c:numCache>
                <c:formatCode>General</c:formatCode>
                <c:ptCount val="12"/>
                <c:pt idx="1">
                  <c:v>1</c:v>
                </c:pt>
              </c:numCache>
            </c:numRef>
          </c:val>
        </c:ser>
        <c:ser>
          <c:idx val="19"/>
          <c:order val="19"/>
          <c:tx>
            <c:strRef>
              <c:f>'Members by country (2)'!$U$1:$U$2</c:f>
              <c:strCache>
                <c:ptCount val="1"/>
                <c:pt idx="0">
                  <c:v>ES</c:v>
                </c:pt>
              </c:strCache>
            </c:strRef>
          </c:tx>
          <c:spPr>
            <a:solidFill>
              <a:schemeClr val="accent2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(2)'!$U$3:$U$18</c:f>
              <c:numCache>
                <c:formatCode>General</c:formatCode>
                <c:ptCount val="12"/>
                <c:pt idx="7">
                  <c:v>1</c:v>
                </c:pt>
              </c:numCache>
            </c:numRef>
          </c:val>
        </c:ser>
        <c:ser>
          <c:idx val="20"/>
          <c:order val="20"/>
          <c:tx>
            <c:strRef>
              <c:f>'Members by country (2)'!$V$1:$V$2</c:f>
              <c:strCache>
                <c:ptCount val="1"/>
                <c:pt idx="0">
                  <c:v>EG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(2)'!$V$3:$V$18</c:f>
              <c:numCache>
                <c:formatCode>General</c:formatCode>
                <c:ptCount val="12"/>
                <c:pt idx="2">
                  <c:v>1</c:v>
                </c:pt>
              </c:numCache>
            </c:numRef>
          </c:val>
        </c:ser>
        <c:ser>
          <c:idx val="21"/>
          <c:order val="21"/>
          <c:tx>
            <c:strRef>
              <c:f>'Members by country (2)'!$W$1:$W$2</c:f>
              <c:strCache>
                <c:ptCount val="1"/>
                <c:pt idx="0">
                  <c:v>BE</c:v>
                </c:pt>
              </c:strCache>
            </c:strRef>
          </c:tx>
          <c:spPr>
            <a:solidFill>
              <a:schemeClr val="accent4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(2)'!$W$3:$W$18</c:f>
              <c:numCache>
                <c:formatCode>General</c:formatCode>
                <c:ptCount val="12"/>
                <c:pt idx="2">
                  <c:v>1</c:v>
                </c:pt>
              </c:numCache>
            </c:numRef>
          </c:val>
        </c:ser>
        <c:ser>
          <c:idx val="22"/>
          <c:order val="22"/>
          <c:tx>
            <c:strRef>
              <c:f>'Members by country (2)'!$X$1:$X$2</c:f>
              <c:strCache>
                <c:ptCount val="1"/>
                <c:pt idx="0">
                  <c:v>NZ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'Members by country (2)'!$A$3:$A$18</c:f>
              <c:multiLvlStrCache>
                <c:ptCount val="12"/>
                <c:lvl>
                  <c:pt idx="0">
                    <c:v>GAR</c:v>
                  </c:pt>
                  <c:pt idx="1">
                    <c:v>APAC</c:v>
                  </c:pt>
                  <c:pt idx="2">
                    <c:v>EMEA</c:v>
                  </c:pt>
                  <c:pt idx="3">
                    <c:v>(blank)</c:v>
                  </c:pt>
                  <c:pt idx="4">
                    <c:v>APAC</c:v>
                  </c:pt>
                  <c:pt idx="5">
                    <c:v>GAR</c:v>
                  </c:pt>
                  <c:pt idx="6">
                    <c:v>(blank)</c:v>
                  </c:pt>
                  <c:pt idx="7">
                    <c:v>EMEA</c:v>
                  </c:pt>
                  <c:pt idx="8">
                    <c:v>(blank)</c:v>
                  </c:pt>
                  <c:pt idx="9">
                    <c:v>APAC</c:v>
                  </c:pt>
                  <c:pt idx="10">
                    <c:v>GAR</c:v>
                  </c:pt>
                  <c:pt idx="11">
                    <c:v>EMEA</c:v>
                  </c:pt>
                </c:lvl>
                <c:lvl>
                  <c:pt idx="0">
                    <c:v>Voter</c:v>
                  </c:pt>
                  <c:pt idx="4">
                    <c:v>Potential Voter</c:v>
                  </c:pt>
                  <c:pt idx="8">
                    <c:v>Aspirant</c:v>
                  </c:pt>
                </c:lvl>
              </c:multiLvlStrCache>
            </c:multiLvlStrRef>
          </c:cat>
          <c:val>
            <c:numRef>
              <c:f>'Members by country (2)'!$X$3:$X$18</c:f>
              <c:numCache>
                <c:formatCode>General</c:formatCode>
                <c:ptCount val="12"/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50649184"/>
        <c:axId val="350649576"/>
      </c:barChart>
      <c:catAx>
        <c:axId val="350649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649576"/>
        <c:crosses val="autoZero"/>
        <c:auto val="1"/>
        <c:lblAlgn val="ctr"/>
        <c:lblOffset val="100"/>
        <c:tickLblSkip val="1"/>
        <c:noMultiLvlLbl val="0"/>
      </c:catAx>
      <c:valAx>
        <c:axId val="350649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0649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[reports for queries on 802.11 members.xlsx]Meeting Attendance!PivotTable1</c:name>
    <c:fmtId val="-1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</c:pivotFmts>
    <c:plotArea>
      <c:layout>
        <c:manualLayout>
          <c:layoutTarget val="inner"/>
          <c:xMode val="edge"/>
          <c:yMode val="edge"/>
          <c:x val="5.3205966390951633E-2"/>
          <c:y val="3.1396305263950118E-2"/>
          <c:w val="0.79758518031579351"/>
          <c:h val="0.795746551242719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'Meeting Attendance'!$B$1:$B$2</c:f>
              <c:strCache>
                <c:ptCount val="1"/>
                <c:pt idx="0">
                  <c:v>I</c:v>
                </c:pt>
              </c:strCache>
            </c:strRef>
          </c:tx>
          <c:invertIfNegative val="0"/>
          <c:cat>
            <c:strRef>
              <c:f>'Meeting Attendance'!$A$3:$A$92</c:f>
              <c:strCache>
                <c:ptCount val="89"/>
                <c:pt idx="0">
                  <c:v>21/01/2002</c:v>
                </c:pt>
                <c:pt idx="1">
                  <c:v>11/03/2002</c:v>
                </c:pt>
                <c:pt idx="2">
                  <c:v>13/05/2002</c:v>
                </c:pt>
                <c:pt idx="3">
                  <c:v>08/07/2002</c:v>
                </c:pt>
                <c:pt idx="4">
                  <c:v>09/09/2002</c:v>
                </c:pt>
                <c:pt idx="5">
                  <c:v>11/11/2002</c:v>
                </c:pt>
                <c:pt idx="6">
                  <c:v>13/01/2003</c:v>
                </c:pt>
                <c:pt idx="7">
                  <c:v>10/03/2003</c:v>
                </c:pt>
                <c:pt idx="8">
                  <c:v>12/05/2003</c:v>
                </c:pt>
                <c:pt idx="9">
                  <c:v>21/07/2003</c:v>
                </c:pt>
                <c:pt idx="10">
                  <c:v>15/09/2003</c:v>
                </c:pt>
                <c:pt idx="11">
                  <c:v>10/11/2003</c:v>
                </c:pt>
                <c:pt idx="12">
                  <c:v>11/01/2004</c:v>
                </c:pt>
                <c:pt idx="13">
                  <c:v>14/03/2004</c:v>
                </c:pt>
                <c:pt idx="14">
                  <c:v>09/05/2004</c:v>
                </c:pt>
                <c:pt idx="15">
                  <c:v>12/07/2004</c:v>
                </c:pt>
                <c:pt idx="16">
                  <c:v>12/09/2004</c:v>
                </c:pt>
                <c:pt idx="17">
                  <c:v>15/11/2004</c:v>
                </c:pt>
                <c:pt idx="18">
                  <c:v>16/01/2005</c:v>
                </c:pt>
                <c:pt idx="19">
                  <c:v>13/03/2005</c:v>
                </c:pt>
                <c:pt idx="20">
                  <c:v>15/05/2005</c:v>
                </c:pt>
                <c:pt idx="21">
                  <c:v>17/07/2005</c:v>
                </c:pt>
                <c:pt idx="22">
                  <c:v>18/09/2005</c:v>
                </c:pt>
                <c:pt idx="23">
                  <c:v>13/11/2005</c:v>
                </c:pt>
                <c:pt idx="24">
                  <c:v>20/01/2006</c:v>
                </c:pt>
                <c:pt idx="25">
                  <c:v>10/03/2006</c:v>
                </c:pt>
                <c:pt idx="26">
                  <c:v>19/05/2006</c:v>
                </c:pt>
                <c:pt idx="27">
                  <c:v>21/07/2006</c:v>
                </c:pt>
                <c:pt idx="28">
                  <c:v>22/09/2006</c:v>
                </c:pt>
                <c:pt idx="29">
                  <c:v>17/11/2006</c:v>
                </c:pt>
                <c:pt idx="30">
                  <c:v>19/01/2007</c:v>
                </c:pt>
                <c:pt idx="31">
                  <c:v>16/03/2007</c:v>
                </c:pt>
                <c:pt idx="32">
                  <c:v>18/05/2007</c:v>
                </c:pt>
                <c:pt idx="33">
                  <c:v>20/07/2007</c:v>
                </c:pt>
                <c:pt idx="34">
                  <c:v>21/09/2007</c:v>
                </c:pt>
                <c:pt idx="35">
                  <c:v>16/11/2007</c:v>
                </c:pt>
                <c:pt idx="36">
                  <c:v>18/01/2008</c:v>
                </c:pt>
                <c:pt idx="37">
                  <c:v>21/03/2008</c:v>
                </c:pt>
                <c:pt idx="38">
                  <c:v>11/05/2008</c:v>
                </c:pt>
                <c:pt idx="39">
                  <c:v>13/07/2008</c:v>
                </c:pt>
                <c:pt idx="40">
                  <c:v>07/09/2008</c:v>
                </c:pt>
                <c:pt idx="41">
                  <c:v>09/11/2008</c:v>
                </c:pt>
                <c:pt idx="42">
                  <c:v>18/01/2009</c:v>
                </c:pt>
                <c:pt idx="43">
                  <c:v>08/03/2009</c:v>
                </c:pt>
                <c:pt idx="44">
                  <c:v>10/05/2009</c:v>
                </c:pt>
                <c:pt idx="45">
                  <c:v>12/07/2009</c:v>
                </c:pt>
                <c:pt idx="46">
                  <c:v>20/09/2009</c:v>
                </c:pt>
                <c:pt idx="47">
                  <c:v>15/11/2009</c:v>
                </c:pt>
                <c:pt idx="48">
                  <c:v>17/01/2010</c:v>
                </c:pt>
                <c:pt idx="49">
                  <c:v>14/03/2010</c:v>
                </c:pt>
                <c:pt idx="50">
                  <c:v>16/05/2010</c:v>
                </c:pt>
                <c:pt idx="51">
                  <c:v>11/07/2010</c:v>
                </c:pt>
                <c:pt idx="52">
                  <c:v>12/09/2010</c:v>
                </c:pt>
                <c:pt idx="53">
                  <c:v>07/11/2010</c:v>
                </c:pt>
                <c:pt idx="54">
                  <c:v>16/01/2011</c:v>
                </c:pt>
                <c:pt idx="55">
                  <c:v>13/03/2011</c:v>
                </c:pt>
                <c:pt idx="56">
                  <c:v>08/05/2011</c:v>
                </c:pt>
                <c:pt idx="57">
                  <c:v>17/07/2011</c:v>
                </c:pt>
                <c:pt idx="58">
                  <c:v>11/09/2011</c:v>
                </c:pt>
                <c:pt idx="59">
                  <c:v>06/11/2011</c:v>
                </c:pt>
                <c:pt idx="60">
                  <c:v>15/01/2012</c:v>
                </c:pt>
                <c:pt idx="61">
                  <c:v>11/03/2012</c:v>
                </c:pt>
                <c:pt idx="62">
                  <c:v>13/05/2012</c:v>
                </c:pt>
                <c:pt idx="63">
                  <c:v>15/07/2012</c:v>
                </c:pt>
                <c:pt idx="64">
                  <c:v>09/09/2012</c:v>
                </c:pt>
                <c:pt idx="65">
                  <c:v>26/09/2012</c:v>
                </c:pt>
                <c:pt idx="66">
                  <c:v>11/11/2012</c:v>
                </c:pt>
                <c:pt idx="67">
                  <c:v>13/01/2013</c:v>
                </c:pt>
                <c:pt idx="68">
                  <c:v>23/01/2013</c:v>
                </c:pt>
                <c:pt idx="69">
                  <c:v>14/03/2013</c:v>
                </c:pt>
                <c:pt idx="70">
                  <c:v>12/05/2013</c:v>
                </c:pt>
                <c:pt idx="71">
                  <c:v>22/04/2013</c:v>
                </c:pt>
                <c:pt idx="72">
                  <c:v>11/07/2013</c:v>
                </c:pt>
                <c:pt idx="73">
                  <c:v>15/09/2013</c:v>
                </c:pt>
                <c:pt idx="74">
                  <c:v>07/11/2013</c:v>
                </c:pt>
                <c:pt idx="75">
                  <c:v>08/01/2014</c:v>
                </c:pt>
                <c:pt idx="76">
                  <c:v>19/01/2014</c:v>
                </c:pt>
                <c:pt idx="77">
                  <c:v>16/03/2014</c:v>
                </c:pt>
                <c:pt idx="78">
                  <c:v>11/05/2014</c:v>
                </c:pt>
                <c:pt idx="79">
                  <c:v>20/05/2014</c:v>
                </c:pt>
                <c:pt idx="80">
                  <c:v>13/07/2014</c:v>
                </c:pt>
                <c:pt idx="81">
                  <c:v>14/09/2014</c:v>
                </c:pt>
                <c:pt idx="82">
                  <c:v>23/09/2014</c:v>
                </c:pt>
                <c:pt idx="83">
                  <c:v>02/11/2014</c:v>
                </c:pt>
                <c:pt idx="84">
                  <c:v>12/01/2015</c:v>
                </c:pt>
                <c:pt idx="85">
                  <c:v>21/01/2015</c:v>
                </c:pt>
                <c:pt idx="86">
                  <c:v>08/03/2015</c:v>
                </c:pt>
                <c:pt idx="87">
                  <c:v>10/05/2015</c:v>
                </c:pt>
                <c:pt idx="88">
                  <c:v>19/05/2015</c:v>
                </c:pt>
              </c:strCache>
            </c:strRef>
          </c:cat>
          <c:val>
            <c:numRef>
              <c:f>'Meeting Attendance'!$B$3:$B$92</c:f>
              <c:numCache>
                <c:formatCode>General</c:formatCode>
                <c:ptCount val="89"/>
                <c:pt idx="0">
                  <c:v>119</c:v>
                </c:pt>
                <c:pt idx="2">
                  <c:v>69</c:v>
                </c:pt>
                <c:pt idx="4">
                  <c:v>137</c:v>
                </c:pt>
                <c:pt idx="6">
                  <c:v>144</c:v>
                </c:pt>
                <c:pt idx="8">
                  <c:v>155</c:v>
                </c:pt>
                <c:pt idx="10">
                  <c:v>86</c:v>
                </c:pt>
                <c:pt idx="12">
                  <c:v>203</c:v>
                </c:pt>
                <c:pt idx="14">
                  <c:v>238</c:v>
                </c:pt>
                <c:pt idx="16">
                  <c:v>238</c:v>
                </c:pt>
                <c:pt idx="18">
                  <c:v>351</c:v>
                </c:pt>
                <c:pt idx="20">
                  <c:v>270</c:v>
                </c:pt>
                <c:pt idx="22">
                  <c:v>365</c:v>
                </c:pt>
                <c:pt idx="24">
                  <c:v>354</c:v>
                </c:pt>
                <c:pt idx="26">
                  <c:v>309</c:v>
                </c:pt>
                <c:pt idx="28">
                  <c:v>220</c:v>
                </c:pt>
                <c:pt idx="30">
                  <c:v>279</c:v>
                </c:pt>
                <c:pt idx="32">
                  <c:v>236</c:v>
                </c:pt>
                <c:pt idx="34">
                  <c:v>210</c:v>
                </c:pt>
                <c:pt idx="36">
                  <c:v>149</c:v>
                </c:pt>
                <c:pt idx="38">
                  <c:v>212</c:v>
                </c:pt>
                <c:pt idx="40">
                  <c:v>205</c:v>
                </c:pt>
                <c:pt idx="42">
                  <c:v>176</c:v>
                </c:pt>
                <c:pt idx="44">
                  <c:v>159</c:v>
                </c:pt>
                <c:pt idx="46">
                  <c:v>163</c:v>
                </c:pt>
                <c:pt idx="48">
                  <c:v>215</c:v>
                </c:pt>
                <c:pt idx="50">
                  <c:v>235</c:v>
                </c:pt>
                <c:pt idx="52">
                  <c:v>233</c:v>
                </c:pt>
                <c:pt idx="54">
                  <c:v>248</c:v>
                </c:pt>
                <c:pt idx="56">
                  <c:v>227</c:v>
                </c:pt>
                <c:pt idx="58">
                  <c:v>201</c:v>
                </c:pt>
                <c:pt idx="60">
                  <c:v>241</c:v>
                </c:pt>
                <c:pt idx="62">
                  <c:v>248</c:v>
                </c:pt>
                <c:pt idx="64">
                  <c:v>215</c:v>
                </c:pt>
                <c:pt idx="65">
                  <c:v>46</c:v>
                </c:pt>
                <c:pt idx="67">
                  <c:v>225</c:v>
                </c:pt>
                <c:pt idx="68">
                  <c:v>31</c:v>
                </c:pt>
                <c:pt idx="70">
                  <c:v>241</c:v>
                </c:pt>
                <c:pt idx="71">
                  <c:v>31</c:v>
                </c:pt>
                <c:pt idx="73">
                  <c:v>233</c:v>
                </c:pt>
                <c:pt idx="75">
                  <c:v>31</c:v>
                </c:pt>
                <c:pt idx="76">
                  <c:v>285</c:v>
                </c:pt>
                <c:pt idx="78">
                  <c:v>273</c:v>
                </c:pt>
                <c:pt idx="79">
                  <c:v>22</c:v>
                </c:pt>
                <c:pt idx="81">
                  <c:v>276</c:v>
                </c:pt>
                <c:pt idx="82">
                  <c:v>1</c:v>
                </c:pt>
                <c:pt idx="84">
                  <c:v>295</c:v>
                </c:pt>
                <c:pt idx="85">
                  <c:v>20</c:v>
                </c:pt>
                <c:pt idx="87">
                  <c:v>301</c:v>
                </c:pt>
                <c:pt idx="88">
                  <c:v>21</c:v>
                </c:pt>
              </c:numCache>
            </c:numRef>
          </c:val>
        </c:ser>
        <c:ser>
          <c:idx val="1"/>
          <c:order val="1"/>
          <c:tx>
            <c:strRef>
              <c:f>'Meeting Attendance'!$C$1:$C$2</c:f>
              <c:strCache>
                <c:ptCount val="1"/>
                <c:pt idx="0">
                  <c:v>P</c:v>
                </c:pt>
              </c:strCache>
            </c:strRef>
          </c:tx>
          <c:invertIfNegative val="0"/>
          <c:trendline>
            <c:name>2 year moving average</c:name>
            <c:trendlineType val="movingAvg"/>
            <c:period val="6"/>
            <c:forward val="1"/>
            <c:dispRSqr val="0"/>
            <c:dispEq val="0"/>
          </c:trendline>
          <c:cat>
            <c:strRef>
              <c:f>'Meeting Attendance'!$A$3:$A$92</c:f>
              <c:strCache>
                <c:ptCount val="89"/>
                <c:pt idx="0">
                  <c:v>21/01/2002</c:v>
                </c:pt>
                <c:pt idx="1">
                  <c:v>11/03/2002</c:v>
                </c:pt>
                <c:pt idx="2">
                  <c:v>13/05/2002</c:v>
                </c:pt>
                <c:pt idx="3">
                  <c:v>08/07/2002</c:v>
                </c:pt>
                <c:pt idx="4">
                  <c:v>09/09/2002</c:v>
                </c:pt>
                <c:pt idx="5">
                  <c:v>11/11/2002</c:v>
                </c:pt>
                <c:pt idx="6">
                  <c:v>13/01/2003</c:v>
                </c:pt>
                <c:pt idx="7">
                  <c:v>10/03/2003</c:v>
                </c:pt>
                <c:pt idx="8">
                  <c:v>12/05/2003</c:v>
                </c:pt>
                <c:pt idx="9">
                  <c:v>21/07/2003</c:v>
                </c:pt>
                <c:pt idx="10">
                  <c:v>15/09/2003</c:v>
                </c:pt>
                <c:pt idx="11">
                  <c:v>10/11/2003</c:v>
                </c:pt>
                <c:pt idx="12">
                  <c:v>11/01/2004</c:v>
                </c:pt>
                <c:pt idx="13">
                  <c:v>14/03/2004</c:v>
                </c:pt>
                <c:pt idx="14">
                  <c:v>09/05/2004</c:v>
                </c:pt>
                <c:pt idx="15">
                  <c:v>12/07/2004</c:v>
                </c:pt>
                <c:pt idx="16">
                  <c:v>12/09/2004</c:v>
                </c:pt>
                <c:pt idx="17">
                  <c:v>15/11/2004</c:v>
                </c:pt>
                <c:pt idx="18">
                  <c:v>16/01/2005</c:v>
                </c:pt>
                <c:pt idx="19">
                  <c:v>13/03/2005</c:v>
                </c:pt>
                <c:pt idx="20">
                  <c:v>15/05/2005</c:v>
                </c:pt>
                <c:pt idx="21">
                  <c:v>17/07/2005</c:v>
                </c:pt>
                <c:pt idx="22">
                  <c:v>18/09/2005</c:v>
                </c:pt>
                <c:pt idx="23">
                  <c:v>13/11/2005</c:v>
                </c:pt>
                <c:pt idx="24">
                  <c:v>20/01/2006</c:v>
                </c:pt>
                <c:pt idx="25">
                  <c:v>10/03/2006</c:v>
                </c:pt>
                <c:pt idx="26">
                  <c:v>19/05/2006</c:v>
                </c:pt>
                <c:pt idx="27">
                  <c:v>21/07/2006</c:v>
                </c:pt>
                <c:pt idx="28">
                  <c:v>22/09/2006</c:v>
                </c:pt>
                <c:pt idx="29">
                  <c:v>17/11/2006</c:v>
                </c:pt>
                <c:pt idx="30">
                  <c:v>19/01/2007</c:v>
                </c:pt>
                <c:pt idx="31">
                  <c:v>16/03/2007</c:v>
                </c:pt>
                <c:pt idx="32">
                  <c:v>18/05/2007</c:v>
                </c:pt>
                <c:pt idx="33">
                  <c:v>20/07/2007</c:v>
                </c:pt>
                <c:pt idx="34">
                  <c:v>21/09/2007</c:v>
                </c:pt>
                <c:pt idx="35">
                  <c:v>16/11/2007</c:v>
                </c:pt>
                <c:pt idx="36">
                  <c:v>18/01/2008</c:v>
                </c:pt>
                <c:pt idx="37">
                  <c:v>21/03/2008</c:v>
                </c:pt>
                <c:pt idx="38">
                  <c:v>11/05/2008</c:v>
                </c:pt>
                <c:pt idx="39">
                  <c:v>13/07/2008</c:v>
                </c:pt>
                <c:pt idx="40">
                  <c:v>07/09/2008</c:v>
                </c:pt>
                <c:pt idx="41">
                  <c:v>09/11/2008</c:v>
                </c:pt>
                <c:pt idx="42">
                  <c:v>18/01/2009</c:v>
                </c:pt>
                <c:pt idx="43">
                  <c:v>08/03/2009</c:v>
                </c:pt>
                <c:pt idx="44">
                  <c:v>10/05/2009</c:v>
                </c:pt>
                <c:pt idx="45">
                  <c:v>12/07/2009</c:v>
                </c:pt>
                <c:pt idx="46">
                  <c:v>20/09/2009</c:v>
                </c:pt>
                <c:pt idx="47">
                  <c:v>15/11/2009</c:v>
                </c:pt>
                <c:pt idx="48">
                  <c:v>17/01/2010</c:v>
                </c:pt>
                <c:pt idx="49">
                  <c:v>14/03/2010</c:v>
                </c:pt>
                <c:pt idx="50">
                  <c:v>16/05/2010</c:v>
                </c:pt>
                <c:pt idx="51">
                  <c:v>11/07/2010</c:v>
                </c:pt>
                <c:pt idx="52">
                  <c:v>12/09/2010</c:v>
                </c:pt>
                <c:pt idx="53">
                  <c:v>07/11/2010</c:v>
                </c:pt>
                <c:pt idx="54">
                  <c:v>16/01/2011</c:v>
                </c:pt>
                <c:pt idx="55">
                  <c:v>13/03/2011</c:v>
                </c:pt>
                <c:pt idx="56">
                  <c:v>08/05/2011</c:v>
                </c:pt>
                <c:pt idx="57">
                  <c:v>17/07/2011</c:v>
                </c:pt>
                <c:pt idx="58">
                  <c:v>11/09/2011</c:v>
                </c:pt>
                <c:pt idx="59">
                  <c:v>06/11/2011</c:v>
                </c:pt>
                <c:pt idx="60">
                  <c:v>15/01/2012</c:v>
                </c:pt>
                <c:pt idx="61">
                  <c:v>11/03/2012</c:v>
                </c:pt>
                <c:pt idx="62">
                  <c:v>13/05/2012</c:v>
                </c:pt>
                <c:pt idx="63">
                  <c:v>15/07/2012</c:v>
                </c:pt>
                <c:pt idx="64">
                  <c:v>09/09/2012</c:v>
                </c:pt>
                <c:pt idx="65">
                  <c:v>26/09/2012</c:v>
                </c:pt>
                <c:pt idx="66">
                  <c:v>11/11/2012</c:v>
                </c:pt>
                <c:pt idx="67">
                  <c:v>13/01/2013</c:v>
                </c:pt>
                <c:pt idx="68">
                  <c:v>23/01/2013</c:v>
                </c:pt>
                <c:pt idx="69">
                  <c:v>14/03/2013</c:v>
                </c:pt>
                <c:pt idx="70">
                  <c:v>12/05/2013</c:v>
                </c:pt>
                <c:pt idx="71">
                  <c:v>22/04/2013</c:v>
                </c:pt>
                <c:pt idx="72">
                  <c:v>11/07/2013</c:v>
                </c:pt>
                <c:pt idx="73">
                  <c:v>15/09/2013</c:v>
                </c:pt>
                <c:pt idx="74">
                  <c:v>07/11/2013</c:v>
                </c:pt>
                <c:pt idx="75">
                  <c:v>08/01/2014</c:v>
                </c:pt>
                <c:pt idx="76">
                  <c:v>19/01/2014</c:v>
                </c:pt>
                <c:pt idx="77">
                  <c:v>16/03/2014</c:v>
                </c:pt>
                <c:pt idx="78">
                  <c:v>11/05/2014</c:v>
                </c:pt>
                <c:pt idx="79">
                  <c:v>20/05/2014</c:v>
                </c:pt>
                <c:pt idx="80">
                  <c:v>13/07/2014</c:v>
                </c:pt>
                <c:pt idx="81">
                  <c:v>14/09/2014</c:v>
                </c:pt>
                <c:pt idx="82">
                  <c:v>23/09/2014</c:v>
                </c:pt>
                <c:pt idx="83">
                  <c:v>02/11/2014</c:v>
                </c:pt>
                <c:pt idx="84">
                  <c:v>12/01/2015</c:v>
                </c:pt>
                <c:pt idx="85">
                  <c:v>21/01/2015</c:v>
                </c:pt>
                <c:pt idx="86">
                  <c:v>08/03/2015</c:v>
                </c:pt>
                <c:pt idx="87">
                  <c:v>10/05/2015</c:v>
                </c:pt>
                <c:pt idx="88">
                  <c:v>19/05/2015</c:v>
                </c:pt>
              </c:strCache>
            </c:strRef>
          </c:cat>
          <c:val>
            <c:numRef>
              <c:f>'Meeting Attendance'!$C$3:$C$92</c:f>
              <c:numCache>
                <c:formatCode>General</c:formatCode>
                <c:ptCount val="89"/>
                <c:pt idx="1">
                  <c:v>131</c:v>
                </c:pt>
                <c:pt idx="3">
                  <c:v>129</c:v>
                </c:pt>
                <c:pt idx="5">
                  <c:v>161</c:v>
                </c:pt>
                <c:pt idx="7">
                  <c:v>165</c:v>
                </c:pt>
                <c:pt idx="9">
                  <c:v>160</c:v>
                </c:pt>
                <c:pt idx="11">
                  <c:v>143</c:v>
                </c:pt>
                <c:pt idx="13">
                  <c:v>275</c:v>
                </c:pt>
                <c:pt idx="15">
                  <c:v>296</c:v>
                </c:pt>
                <c:pt idx="17">
                  <c:v>358</c:v>
                </c:pt>
                <c:pt idx="19">
                  <c:v>401</c:v>
                </c:pt>
                <c:pt idx="21">
                  <c:v>426</c:v>
                </c:pt>
                <c:pt idx="23">
                  <c:v>460</c:v>
                </c:pt>
                <c:pt idx="25">
                  <c:v>378</c:v>
                </c:pt>
                <c:pt idx="27">
                  <c:v>379</c:v>
                </c:pt>
                <c:pt idx="29">
                  <c:v>340</c:v>
                </c:pt>
                <c:pt idx="31">
                  <c:v>291</c:v>
                </c:pt>
                <c:pt idx="33">
                  <c:v>350</c:v>
                </c:pt>
                <c:pt idx="35">
                  <c:v>265</c:v>
                </c:pt>
                <c:pt idx="37">
                  <c:v>278</c:v>
                </c:pt>
                <c:pt idx="39">
                  <c:v>331</c:v>
                </c:pt>
                <c:pt idx="41">
                  <c:v>272</c:v>
                </c:pt>
                <c:pt idx="43">
                  <c:v>237</c:v>
                </c:pt>
                <c:pt idx="45">
                  <c:v>271</c:v>
                </c:pt>
                <c:pt idx="47">
                  <c:v>265</c:v>
                </c:pt>
                <c:pt idx="49">
                  <c:v>330</c:v>
                </c:pt>
                <c:pt idx="51">
                  <c:v>351</c:v>
                </c:pt>
                <c:pt idx="53">
                  <c:v>305</c:v>
                </c:pt>
                <c:pt idx="55">
                  <c:v>290</c:v>
                </c:pt>
                <c:pt idx="57">
                  <c:v>330</c:v>
                </c:pt>
                <c:pt idx="59">
                  <c:v>275</c:v>
                </c:pt>
                <c:pt idx="61">
                  <c:v>275</c:v>
                </c:pt>
                <c:pt idx="63">
                  <c:v>320</c:v>
                </c:pt>
                <c:pt idx="66">
                  <c:v>284</c:v>
                </c:pt>
                <c:pt idx="69">
                  <c:v>292</c:v>
                </c:pt>
                <c:pt idx="72">
                  <c:v>307</c:v>
                </c:pt>
                <c:pt idx="74">
                  <c:v>362</c:v>
                </c:pt>
                <c:pt idx="77">
                  <c:v>300</c:v>
                </c:pt>
                <c:pt idx="80">
                  <c:v>369</c:v>
                </c:pt>
                <c:pt idx="83">
                  <c:v>330</c:v>
                </c:pt>
                <c:pt idx="86">
                  <c:v>347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0239304"/>
        <c:axId val="350239696"/>
      </c:barChart>
      <c:dateAx>
        <c:axId val="350239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50239696"/>
        <c:crosses val="autoZero"/>
        <c:auto val="0"/>
        <c:lblOffset val="100"/>
        <c:baseTimeUnit val="days"/>
      </c:dateAx>
      <c:valAx>
        <c:axId val="3502396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02393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079114670674516"/>
          <c:y val="0.35542763165219265"/>
          <c:w val="0.13547200081988456"/>
          <c:h val="0.37963584365128955"/>
        </c:manualLayout>
      </c:layout>
      <c:overlay val="0"/>
    </c:legend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21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802.11-11/0051r2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2011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 smtClean="0"/>
              <a:t>Page </a:t>
            </a:r>
            <a:fld id="{3547E04C-C832-4B79-B3E2-12DF6F42C699}" type="slidenum">
              <a:rPr lang="en-US" altLang="en-US" sz="1200" b="0" smtClean="0"/>
              <a:pPr/>
              <a:t>5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80339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6752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16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9662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17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18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20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802.11-15/721r1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Binary_Worksheet1.xlsb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5/19-15-0041-07-0000-second-laa-coexistance-liaison.docx" TargetMode="External"/><Relationship Id="rId2" Type="http://schemas.openxmlformats.org/officeDocument/2006/relationships/hyperlink" Target="http://www.3gpp.org/ftp/tsg_ran/WG1_RL1/TSGR1_81/Docs/R1-153659.zi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Communications.shtml" TargetMode="External"/><Relationship Id="rId4" Type="http://schemas.openxmlformats.org/officeDocument/2006/relationships/hyperlink" Target="ftp://ftp.3gpp.org/workshop/2015-08-29_RAN_LAA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22-01-0reg-ngmn-5g-white-paper.docx" TargetMode="External"/><Relationship Id="rId2" Type="http://schemas.openxmlformats.org/officeDocument/2006/relationships/hyperlink" Target="https://mentor.ieee.org/802.11/dcn/15/11-15-0503-00-0reg-march-25-2015-liaison-from-ngmn-on-5g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5-0741" TargetMode="External"/><Relationship Id="rId3" Type="http://schemas.openxmlformats.org/officeDocument/2006/relationships/hyperlink" Target="https://mentor.ieee.org/802.11/dcn/11-15-0721" TargetMode="External"/><Relationship Id="rId7" Type="http://schemas.openxmlformats.org/officeDocument/2006/relationships/hyperlink" Target="https://mentor.ieee.org/802.11/dcn/11-15-0748" TargetMode="External"/><Relationship Id="rId2" Type="http://schemas.openxmlformats.org/officeDocument/2006/relationships/hyperlink" Target="https://mentor.ieee.org/802.11/dcn/11-15-07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5-0747" TargetMode="External"/><Relationship Id="rId5" Type="http://schemas.openxmlformats.org/officeDocument/2006/relationships/hyperlink" Target="https://mentor.ieee.org/802.11/dcn/11-15-0722" TargetMode="External"/><Relationship Id="rId4" Type="http://schemas.openxmlformats.org/officeDocument/2006/relationships/hyperlink" Target="https://mentor.ieee.org/802.11/dcn/11-15-0745" TargetMode="External"/><Relationship Id="rId9" Type="http://schemas.openxmlformats.org/officeDocument/2006/relationships/hyperlink" Target="https://mentor.ieee.org/802.11/dcn/11-15-0740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683-02-0reg-comments-in-fcc-15-47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July 2015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2015-07-13</a:t>
            </a:r>
            <a:endParaRPr 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95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M3.11 EC and IEEE-SA Standards Board decisions (continued)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GB" dirty="0" smtClean="0"/>
              <a:t>There are to main routes for a liaison from 802.11 to a regulator.  See the LMSC (802) operations manual.</a:t>
            </a:r>
          </a:p>
          <a:p>
            <a:pPr lvl="1"/>
            <a:r>
              <a:rPr lang="en-GB" sz="2400" dirty="0" smtClean="0"/>
              <a:t>Representing the opinion solely of 802.11.   The EC is given a 5-day window in which to object.  If no motion to object is made,  communication can go ahead (802 OM 8.2.2)</a:t>
            </a:r>
          </a:p>
          <a:p>
            <a:pPr lvl="1"/>
            <a:r>
              <a:rPr lang="en-GB" sz="2400" dirty="0" smtClean="0"/>
              <a:t>Representing the opinion of 802.  Should be balanced and take into account all 802 relevant input. The EC gets to vote on a 2/3 motion to send. (802 OM 8.1.1)</a:t>
            </a:r>
          </a:p>
          <a:p>
            <a:pPr lvl="2"/>
            <a:r>
              <a:rPr lang="en-GB" sz="2200" dirty="0" smtClean="0"/>
              <a:t>Either via 802.18</a:t>
            </a:r>
          </a:p>
          <a:p>
            <a:pPr lvl="2"/>
            <a:r>
              <a:rPr lang="en-GB" sz="2200" dirty="0" smtClean="0"/>
              <a:t>Or direct from 802.11 to the </a:t>
            </a:r>
            <a:r>
              <a:rPr lang="en-GB" sz="2200" dirty="0" smtClean="0"/>
              <a:t>EC,  having fully engaged with other 802 working groups</a:t>
            </a:r>
            <a:endParaRPr lang="en-GB" sz="2200" dirty="0" smtClean="0"/>
          </a:p>
          <a:p>
            <a:pPr marL="1257300" lvl="2" indent="-457200">
              <a:buFont typeface="+mj-lt"/>
              <a:buAutoNum type="arabicPeriod"/>
            </a:pPr>
            <a:endParaRPr lang="en-GB" sz="22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2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7710638"/>
              </p:ext>
            </p:extLst>
          </p:nvPr>
        </p:nvGraphicFramePr>
        <p:xfrm>
          <a:off x="304800" y="609601"/>
          <a:ext cx="8534400" cy="5776549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784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Publicity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NGP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1314579"/>
              </p:ext>
            </p:extLst>
          </p:nvPr>
        </p:nvGraphicFramePr>
        <p:xfrm>
          <a:off x="1981200" y="1347989"/>
          <a:ext cx="5384800" cy="4602841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572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dirty="0"/>
              <a:t>Publicity – Stephen </a:t>
            </a:r>
            <a:r>
              <a:rPr lang="en-US" dirty="0" smtClean="0"/>
              <a:t>McCann</a:t>
            </a:r>
          </a:p>
          <a:p>
            <a:pPr lvl="1">
              <a:defRPr/>
            </a:pPr>
            <a:r>
              <a:rPr lang="en-US" dirty="0" smtClean="0"/>
              <a:t>Call for publicity chair is currently open,  based on the current SC scope,  which includes the creation of education/tutorial material.</a:t>
            </a:r>
          </a:p>
          <a:p>
            <a:pPr lvl="1">
              <a:defRPr/>
            </a:pPr>
            <a:r>
              <a:rPr lang="en-US" dirty="0" smtClean="0"/>
              <a:t>The PUB SC is meeting during this session and Stephen will manage the 802.11 celebration press release.</a:t>
            </a:r>
            <a:endParaRPr lang="en-US" dirty="0"/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170449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** = pro-tem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0388812"/>
              </p:ext>
            </p:extLst>
          </p:nvPr>
        </p:nvGraphicFramePr>
        <p:xfrm>
          <a:off x="76200" y="668890"/>
          <a:ext cx="8915400" cy="575577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134407"/>
                <a:gridCol w="2101312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sng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**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Jeorge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HURTARTE **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Gabor BAJKO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4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170449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** = pro-tem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403179"/>
              </p:ext>
            </p:extLst>
          </p:nvPr>
        </p:nvGraphicFramePr>
        <p:xfrm>
          <a:off x="76200" y="668890"/>
          <a:ext cx="8915400" cy="575577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134407"/>
                <a:gridCol w="2101312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(Acting)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 **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James Wang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3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0690" y="140672"/>
            <a:ext cx="4712887" cy="457200"/>
          </a:xfrm>
        </p:spPr>
        <p:txBody>
          <a:bodyPr/>
          <a:lstStyle/>
          <a:p>
            <a:pPr algn="ctr"/>
            <a:r>
              <a:rPr lang="en-US" sz="2800" smtClean="0"/>
              <a:t>IEEE 802.11 Revisions</a:t>
            </a:r>
            <a:endParaRPr lang="en-US" sz="2800" dirty="0" smtClean="0"/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-1999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3775073" y="1419225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79550" y="6004360"/>
            <a:ext cx="982663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09999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792537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 </a:t>
            </a: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701628" y="2243138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0912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3808135" y="2243138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2680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 bwMode="auto">
          <a:xfrm>
            <a:off x="4800600" y="1531081"/>
            <a:ext cx="1676400" cy="602519"/>
          </a:xfrm>
          <a:custGeom>
            <a:avLst/>
            <a:gdLst>
              <a:gd name="connsiteX0" fmla="*/ 1597688 w 1597688"/>
              <a:gd name="connsiteY0" fmla="*/ 358059 h 602519"/>
              <a:gd name="connsiteX1" fmla="*/ 894304 w 1597688"/>
              <a:gd name="connsiteY1" fmla="*/ 589171 h 602519"/>
              <a:gd name="connsiteX2" fmla="*/ 723482 w 1597688"/>
              <a:gd name="connsiteY2" fmla="*/ 6367 h 602519"/>
              <a:gd name="connsiteX3" fmla="*/ 271306 w 1597688"/>
              <a:gd name="connsiteY3" fmla="*/ 277672 h 602519"/>
              <a:gd name="connsiteX4" fmla="*/ 0 w 1597688"/>
              <a:gd name="connsiteY4" fmla="*/ 257575 h 602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688" h="602519">
                <a:moveTo>
                  <a:pt x="1597688" y="358059"/>
                </a:moveTo>
                <a:cubicBezTo>
                  <a:pt x="1318846" y="502922"/>
                  <a:pt x="1040005" y="647786"/>
                  <a:pt x="894304" y="589171"/>
                </a:cubicBezTo>
                <a:cubicBezTo>
                  <a:pt x="748603" y="530556"/>
                  <a:pt x="827315" y="58283"/>
                  <a:pt x="723482" y="6367"/>
                </a:cubicBezTo>
                <a:cubicBezTo>
                  <a:pt x="619649" y="-45550"/>
                  <a:pt x="391886" y="235804"/>
                  <a:pt x="271306" y="277672"/>
                </a:cubicBezTo>
                <a:cubicBezTo>
                  <a:pt x="150726" y="319540"/>
                  <a:pt x="15072" y="230779"/>
                  <a:pt x="0" y="257575"/>
                </a:cubicBezTo>
              </a:path>
            </a:pathLst>
          </a:custGeom>
          <a:noFill/>
          <a:ln w="60325" cap="flat" cmpd="sng" algn="ctr">
            <a:solidFill>
              <a:srgbClr val="99FF66">
                <a:alpha val="77000"/>
              </a:srgbClr>
            </a:solidFill>
            <a:prstDash val="solid"/>
            <a:round/>
            <a:headEnd type="none" w="sm" len="sm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1632777" y="3348512"/>
            <a:ext cx="9144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878710"/>
              </p:ext>
            </p:extLst>
          </p:nvPr>
        </p:nvGraphicFramePr>
        <p:xfrm>
          <a:off x="40575" y="2057400"/>
          <a:ext cx="9103425" cy="35232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828178"/>
                <a:gridCol w="533400"/>
                <a:gridCol w="647700"/>
                <a:gridCol w="647700"/>
                <a:gridCol w="647700"/>
                <a:gridCol w="820387"/>
                <a:gridCol w="609600"/>
                <a:gridCol w="513113"/>
                <a:gridCol w="647700"/>
                <a:gridCol w="64770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TGai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06-11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20+2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4623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July 2015.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2015-05-10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304507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158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79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330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124943"/>
              </p:ext>
            </p:extLst>
          </p:nvPr>
        </p:nvGraphicFramePr>
        <p:xfrm>
          <a:off x="1387475" y="1295400"/>
          <a:ext cx="6075363" cy="465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55" name="Binary Worksheet" r:id="rId4" imgW="8134243" imgH="6200843" progId="Excel.SheetBinaryMacroEnabled.12">
                  <p:embed/>
                </p:oleObj>
              </mc:Choice>
              <mc:Fallback>
                <p:oleObj name="Binary Worksheet" r:id="rId4" imgW="8134243" imgH="6200843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295400"/>
                        <a:ext cx="6075363" cy="465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sz="3200" dirty="0" smtClean="0"/>
              <a:t>The latest database is 11-11/0270r31  (June 2015)</a:t>
            </a:r>
          </a:p>
          <a:p>
            <a:pPr>
              <a:defRPr/>
            </a:pPr>
            <a:r>
              <a:rPr lang="en-GB" sz="3200" dirty="0" smtClean="0"/>
              <a:t>Changes since last meeting:</a:t>
            </a:r>
          </a:p>
          <a:p>
            <a:pPr lvl="1">
              <a:defRPr/>
            </a:pPr>
            <a:r>
              <a:rPr lang="en-GB" sz="2800" dirty="0" smtClean="0"/>
              <a:t>r30:  </a:t>
            </a:r>
            <a:r>
              <a:rPr lang="en-GB" sz="2800" dirty="0" err="1" smtClean="0"/>
              <a:t>TGai</a:t>
            </a:r>
            <a:r>
              <a:rPr lang="en-GB" sz="2800" dirty="0" smtClean="0"/>
              <a:t> allocations</a:t>
            </a:r>
          </a:p>
          <a:p>
            <a:pPr lvl="1">
              <a:defRPr/>
            </a:pPr>
            <a:r>
              <a:rPr lang="en-GB" sz="2800" dirty="0" smtClean="0"/>
              <a:t>r31: REVmc D4.0</a:t>
            </a:r>
          </a:p>
          <a:p>
            <a:pPr lvl="2">
              <a:defRPr/>
            </a:pPr>
            <a:r>
              <a:rPr lang="en-GB" sz="2400" dirty="0" smtClean="0"/>
              <a:t>Updates to Reason Code names</a:t>
            </a:r>
          </a:p>
          <a:p>
            <a:pPr lvl="2">
              <a:defRPr/>
            </a:pPr>
            <a:r>
              <a:rPr lang="en-GB" sz="2400" dirty="0" smtClean="0"/>
              <a:t>&lt;ANA&gt; flags allocated</a:t>
            </a:r>
          </a:p>
          <a:p>
            <a:pPr marL="0" indent="0">
              <a:buNone/>
              <a:defRPr/>
            </a:pPr>
            <a:endParaRPr lang="en-GB" dirty="0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575812"/>
              </p:ext>
            </p:extLst>
          </p:nvPr>
        </p:nvGraphicFramePr>
        <p:xfrm>
          <a:off x="304800" y="1146285"/>
          <a:ext cx="3809999" cy="5329127"/>
        </p:xfrm>
        <a:graphic>
          <a:graphicData uri="http://schemas.openxmlformats.org/drawingml/2006/table">
            <a:tbl>
              <a:tblPr/>
              <a:tblGrid>
                <a:gridCol w="1209912"/>
                <a:gridCol w="391082"/>
                <a:gridCol w="944098"/>
                <a:gridCol w="540793"/>
                <a:gridCol w="724114"/>
              </a:tblGrid>
              <a:tr h="183763">
                <a:tc>
                  <a:txBody>
                    <a:bodyPr/>
                    <a:lstStyle/>
                    <a:p>
                      <a:pPr algn="l" fontAlgn="b"/>
                      <a:endParaRPr lang="en-GB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Voter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Potential Voter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Aspirant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APAC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KR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JP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TW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SG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NZ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EMEA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GB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IL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NL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82692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763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</a:t>
                      </a:r>
                    </a:p>
                  </a:txBody>
                  <a:tcPr marL="9187" marR="9187" marT="918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6609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0400139"/>
              </p:ext>
            </p:extLst>
          </p:nvPr>
        </p:nvGraphicFramePr>
        <p:xfrm>
          <a:off x="4344988" y="1217613"/>
          <a:ext cx="4729885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0343254"/>
              </p:ext>
            </p:extLst>
          </p:nvPr>
        </p:nvGraphicFramePr>
        <p:xfrm>
          <a:off x="457200" y="1260952"/>
          <a:ext cx="8088193" cy="4911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89719"/>
              </p:ext>
            </p:extLst>
          </p:nvPr>
        </p:nvGraphicFramePr>
        <p:xfrm>
          <a:off x="411163" y="1243013"/>
          <a:ext cx="8151812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1" name="Worksheet" r:id="rId3" imgW="7934345" imgH="4771957" progId="Excel.Sheet.12">
                  <p:embed/>
                </p:oleObj>
              </mc:Choice>
              <mc:Fallback>
                <p:oleObj name="Worksheet" r:id="rId3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1243013"/>
                        <a:ext cx="8151812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altLang="en-US" dirty="0" smtClean="0"/>
              <a:t>M2.3.1 Summary of new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06438" y="1295400"/>
            <a:ext cx="7772400" cy="4722813"/>
          </a:xfrm>
        </p:spPr>
        <p:txBody>
          <a:bodyPr/>
          <a:lstStyle/>
          <a:p>
            <a:r>
              <a:rPr lang="en-GB" altLang="en-US" sz="2000" dirty="0" smtClean="0"/>
              <a:t>2015-06-01 Incoming liaison to 802 (R1-153659) from 3GPP,  </a:t>
            </a:r>
          </a:p>
          <a:p>
            <a:pPr lvl="1"/>
            <a:r>
              <a:rPr lang="en-GB" altLang="en-US" sz="1800" dirty="0">
                <a:hlinkClick r:id="rId2"/>
              </a:rPr>
              <a:t>http://</a:t>
            </a:r>
            <a:r>
              <a:rPr lang="en-GB" altLang="en-US" sz="1800" dirty="0" smtClean="0">
                <a:hlinkClick r:id="rId2"/>
              </a:rPr>
              <a:t>www.3gpp.org/ftp/tsg_ran/WG1_RL1/TSGR1_81/Docs/R1-153659.zip</a:t>
            </a:r>
            <a:endParaRPr lang="en-GB" altLang="en-US" sz="1800" dirty="0" smtClean="0"/>
          </a:p>
          <a:p>
            <a:pPr lvl="1"/>
            <a:r>
              <a:rPr lang="en-GB" altLang="en-US" sz="1800" dirty="0" smtClean="0"/>
              <a:t>being the response </a:t>
            </a:r>
            <a:r>
              <a:rPr lang="en-GB" altLang="en-US" sz="1800" dirty="0"/>
              <a:t>to </a:t>
            </a:r>
            <a:r>
              <a:rPr lang="en-GB" altLang="en-US" sz="1800" dirty="0">
                <a:hlinkClick r:id="rId3"/>
              </a:rPr>
              <a:t>https://</a:t>
            </a:r>
            <a:r>
              <a:rPr lang="en-GB" altLang="en-US" sz="1800" dirty="0" smtClean="0">
                <a:hlinkClick r:id="rId3"/>
              </a:rPr>
              <a:t>mentor.ieee.org/802.19/dcn/15/19-15-0041-07-0000-second-laa-coexistance-liaison.docx</a:t>
            </a:r>
            <a:r>
              <a:rPr lang="en-GB" altLang="en-US" sz="1800" dirty="0" smtClean="0"/>
              <a:t>.</a:t>
            </a:r>
          </a:p>
          <a:p>
            <a:r>
              <a:rPr lang="en-GB" altLang="en-US" sz="2000" dirty="0" smtClean="0"/>
              <a:t>2015-06-24 Incoming liaison to 802 (RP-151095) from 3GPP</a:t>
            </a:r>
          </a:p>
          <a:p>
            <a:pPr lvl="1"/>
            <a:r>
              <a:rPr lang="en-GB" altLang="en-US" sz="1800" dirty="0" smtClean="0"/>
              <a:t>Announcement of LAA workshop, 29</a:t>
            </a:r>
            <a:r>
              <a:rPr lang="en-GB" altLang="en-US" sz="1800" baseline="30000" dirty="0" smtClean="0"/>
              <a:t>th</a:t>
            </a:r>
            <a:r>
              <a:rPr lang="en-GB" altLang="en-US" sz="1800" dirty="0" smtClean="0"/>
              <a:t> August, China World Hotel, Beijing, China</a:t>
            </a:r>
          </a:p>
          <a:p>
            <a:pPr lvl="1"/>
            <a:r>
              <a:rPr lang="en-GB" altLang="en-US" sz="1800" dirty="0"/>
              <a:t>See: </a:t>
            </a:r>
            <a:r>
              <a:rPr lang="en-GB" altLang="en-US" sz="1800" dirty="0">
                <a:hlinkClick r:id="rId4"/>
              </a:rPr>
              <a:t>ftp://ftp.3gpp.org/workshop/2015-08-29_RAN_LAA</a:t>
            </a:r>
            <a:r>
              <a:rPr lang="en-GB" altLang="en-US" sz="1800" dirty="0" smtClean="0">
                <a:hlinkClick r:id="rId4"/>
              </a:rPr>
              <a:t>/</a:t>
            </a:r>
            <a:endParaRPr lang="en-GB" altLang="en-US" sz="1800" dirty="0" smtClean="0"/>
          </a:p>
          <a:p>
            <a:r>
              <a:rPr lang="en-GB" altLang="en-US" sz="2000" dirty="0" smtClean="0"/>
              <a:t>2015-06-25 Incoming liaison to 802 (RP-151115) on LAA capabilities and scope</a:t>
            </a:r>
          </a:p>
          <a:p>
            <a:endParaRPr lang="en-GB" altLang="en-US" sz="2000" dirty="0"/>
          </a:p>
          <a:p>
            <a:r>
              <a:rPr lang="en-GB" altLang="en-US" sz="2000" dirty="0" smtClean="0"/>
              <a:t>Incoming liaisons to 802 may generally be </a:t>
            </a:r>
            <a:r>
              <a:rPr lang="en-GB" altLang="en-US" sz="2000" dirty="0"/>
              <a:t>found at: </a:t>
            </a:r>
            <a:r>
              <a:rPr lang="en-GB" altLang="en-US" sz="2000" dirty="0">
                <a:hlinkClick r:id="rId5"/>
              </a:rPr>
              <a:t>http://</a:t>
            </a:r>
            <a:r>
              <a:rPr lang="en-GB" altLang="en-US" sz="2000" dirty="0" smtClean="0">
                <a:hlinkClick r:id="rId5"/>
              </a:rPr>
              <a:t>www.ieee802.org/Communications.shtml</a:t>
            </a:r>
            <a:endParaRPr lang="en-GB" altLang="en-US" sz="2000" dirty="0" smtClean="0"/>
          </a:p>
          <a:p>
            <a:r>
              <a:rPr lang="en-GB" altLang="en-US" sz="2000" dirty="0" smtClean="0"/>
              <a:t>802.19 is responsible for responding to liaisons from 3GPP on LAA.</a:t>
            </a:r>
          </a:p>
          <a:p>
            <a:endParaRPr lang="en-GB" altLang="en-US" dirty="0" smtClean="0"/>
          </a:p>
          <a:p>
            <a:pPr lvl="1"/>
            <a:endParaRPr lang="en-GB" altLang="en-US" dirty="0" smtClean="0"/>
          </a:p>
          <a:p>
            <a:pPr lvl="2"/>
            <a:endParaRPr lang="en-GB" altLang="en-US" dirty="0" smtClean="0"/>
          </a:p>
          <a:p>
            <a:pPr lvl="1"/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9247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ongoing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96913" y="1752600"/>
            <a:ext cx="7772400" cy="4494213"/>
          </a:xfrm>
        </p:spPr>
        <p:txBody>
          <a:bodyPr/>
          <a:lstStyle/>
          <a:p>
            <a:r>
              <a:rPr lang="en-GB" altLang="en-US" dirty="0" smtClean="0"/>
              <a:t>NGMN </a:t>
            </a:r>
            <a:r>
              <a:rPr lang="en-GB" altLang="en-US" dirty="0" smtClean="0">
                <a:hlinkClick r:id="rId2"/>
              </a:rPr>
              <a:t>Liaison</a:t>
            </a:r>
            <a:r>
              <a:rPr lang="en-GB" altLang="en-US" dirty="0" smtClean="0"/>
              <a:t> and </a:t>
            </a:r>
            <a:r>
              <a:rPr lang="en-GB" altLang="en-US" dirty="0" smtClean="0">
                <a:hlinkClick r:id="rId3"/>
              </a:rPr>
              <a:t>Whitepaper</a:t>
            </a:r>
            <a:r>
              <a:rPr lang="en-GB" altLang="en-US" dirty="0" smtClean="0"/>
              <a:t> - Owned by REG SC</a:t>
            </a:r>
          </a:p>
          <a:p>
            <a:pPr lvl="2"/>
            <a:r>
              <a:rPr lang="en-GB" altLang="en-US" dirty="0" smtClean="0"/>
              <a:t>The outgoing liaison approved in May invited NGMN to provide a speaker for the Tuesday panel session.</a:t>
            </a:r>
          </a:p>
          <a:p>
            <a:r>
              <a:rPr lang="en-GB" altLang="en-US" dirty="0" smtClean="0"/>
              <a:t>We have invited NGMN to send a participant on a panel discussion of 5G requirements for 802.11.  We are hoping to have them present in Dallas (Nov),  but have no commitment as yet.</a:t>
            </a:r>
          </a:p>
          <a:p>
            <a:pPr lvl="1"/>
            <a:endParaRPr lang="en-GB" altLang="en-US" dirty="0" smtClean="0"/>
          </a:p>
          <a:p>
            <a:pPr lvl="2"/>
            <a:endParaRPr lang="en-GB" altLang="en-US" dirty="0" smtClean="0"/>
          </a:p>
          <a:p>
            <a:pPr lvl="1"/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92500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A following authors will be presenting to 802.19 on LTE-U:</a:t>
            </a:r>
          </a:p>
          <a:p>
            <a:pPr lvl="1"/>
            <a:r>
              <a:rPr lang="en-GB" altLang="en-US" dirty="0" err="1"/>
              <a:t>Jingyi</a:t>
            </a:r>
            <a:r>
              <a:rPr lang="en-GB" altLang="en-US" dirty="0"/>
              <a:t> Zhou (Verizon Wireless)</a:t>
            </a:r>
          </a:p>
          <a:p>
            <a:pPr lvl="1"/>
            <a:r>
              <a:rPr lang="en-GB" altLang="en-US" dirty="0" err="1" smtClean="0"/>
              <a:t>Mingxi</a:t>
            </a:r>
            <a:r>
              <a:rPr lang="en-GB" altLang="en-US" dirty="0" smtClean="0"/>
              <a:t> </a:t>
            </a:r>
            <a:r>
              <a:rPr lang="en-GB" altLang="en-US" dirty="0"/>
              <a:t>Fan (Qualcomm)</a:t>
            </a:r>
          </a:p>
          <a:p>
            <a:pPr lvl="1"/>
            <a:endParaRPr lang="en-GB" altLang="en-US" dirty="0" smtClean="0"/>
          </a:p>
          <a:p>
            <a:r>
              <a:rPr lang="en-GB" altLang="en-US" dirty="0" smtClean="0"/>
              <a:t>The timeslot is Tue pm1 in Kings 1 (seats 50).</a:t>
            </a:r>
          </a:p>
          <a:p>
            <a:pPr marL="0" indent="0">
              <a:buNone/>
            </a:pPr>
            <a:endParaRPr lang="en-GB" altLang="en-US" dirty="0"/>
          </a:p>
          <a:p>
            <a:endParaRPr lang="en-GB" altLang="en-US" dirty="0" smtClean="0"/>
          </a:p>
        </p:txBody>
      </p:sp>
      <p:sp>
        <p:nvSpPr>
          <p:cNvPr id="1126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– Presentation on LTE-U to 802.19</a:t>
            </a:r>
          </a:p>
        </p:txBody>
      </p:sp>
      <p:sp>
        <p:nvSpPr>
          <p:cNvPr id="1126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A8B639A1-449D-46C8-ABA0-EF15FCB05C5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5936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892308"/>
              </p:ext>
            </p:extLst>
          </p:nvPr>
        </p:nvGraphicFramePr>
        <p:xfrm>
          <a:off x="604969" y="2209800"/>
          <a:ext cx="7900856" cy="2209802"/>
        </p:xfrm>
        <a:graphic>
          <a:graphicData uri="http://schemas.openxmlformats.org/drawingml/2006/table">
            <a:tbl>
              <a:tblPr/>
              <a:tblGrid>
                <a:gridCol w="2349157"/>
                <a:gridCol w="5551699"/>
              </a:tblGrid>
              <a:tr h="239278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https://mentor.ieee.org/802.11/dcn/11-15-0720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9278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https://mentor.ieee.org/802.11/dcn/11-15-0721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9278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https://mentor.ieee.org/802.11/dcn/11-15-0745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9278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https://mentor.ieee.org/802.11/dcn/11-15-0722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9278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https://mentor.ieee.org/802.11/dcn/11-15-0747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9278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https://mentor.ieee.org/802.11/dcn/11-15-0748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7428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5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https://mentor.ieee.org/802.11/dcn/11-15-0741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39278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https://mentor.ieee.org/802.11/dcn/11-15-0740</a:t>
                      </a:r>
                      <a:endParaRPr lang="en-GB" sz="15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67428"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5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5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5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https://mentor.ieee.org/802.11/dcn/11-15-0745</a:t>
                      </a:r>
                      <a:endParaRPr lang="en-GB" sz="15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538163" y="1447800"/>
            <a:ext cx="7772400" cy="4800600"/>
          </a:xfrm>
        </p:spPr>
        <p:txBody>
          <a:bodyPr/>
          <a:lstStyle/>
          <a:p>
            <a:r>
              <a:rPr lang="en-GB" altLang="en-US" sz="2800" dirty="0" smtClean="0"/>
              <a:t>Joint Meetings</a:t>
            </a:r>
          </a:p>
          <a:p>
            <a:pPr lvl="1"/>
            <a:r>
              <a:rPr lang="en-GB" altLang="en-US" sz="2400" dirty="0" smtClean="0"/>
              <a:t>Thu am1: </a:t>
            </a:r>
            <a:r>
              <a:rPr lang="en-GB" altLang="en-US" sz="2400" dirty="0" err="1" smtClean="0"/>
              <a:t>TGak</a:t>
            </a:r>
            <a:r>
              <a:rPr lang="en-GB" altLang="en-US" sz="2400" dirty="0" smtClean="0"/>
              <a:t>, 802.1Qbz, 802.1AC, and ARC </a:t>
            </a:r>
          </a:p>
          <a:p>
            <a:pPr lvl="1"/>
            <a:r>
              <a:rPr lang="en-GB" altLang="en-US" sz="2400" dirty="0" smtClean="0"/>
              <a:t>(King’s 2,  seats 80)</a:t>
            </a:r>
            <a:br>
              <a:rPr lang="en-GB" altLang="en-US" sz="2400" dirty="0" smtClean="0"/>
            </a:br>
            <a:endParaRPr lang="en-GB" altLang="en-US" sz="2400" dirty="0" smtClean="0"/>
          </a:p>
          <a:p>
            <a:r>
              <a:rPr lang="en-GB" altLang="en-US" sz="2800" dirty="0" smtClean="0"/>
              <a:t>Reciprocal credit is provided to 802.11 voters for attendance at:  802.18, 802.19, 802.24, 802.1 and Privacy ECSG</a:t>
            </a:r>
          </a:p>
          <a:p>
            <a:pPr lvl="1"/>
            <a:r>
              <a:rPr lang="en-GB" altLang="en-US" sz="2400" dirty="0" smtClean="0"/>
              <a:t>Reciprocal credit for 802.19 is for Coexistence in Unlicensed Bands Study Group</a:t>
            </a:r>
          </a:p>
          <a:p>
            <a:pPr lvl="1"/>
            <a:r>
              <a:rPr lang="en-GB" altLang="en-US" sz="2400" dirty="0" smtClean="0"/>
              <a:t>Reciprocal credit for 802.1 is for 801.1Qbz, 802.1CF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377445D-CAD8-4A94-8654-0D209EAFDAF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M3.10 Topics for Wednesday plenary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One or motions requesting WG LB recirculation (possibly </a:t>
            </a:r>
            <a:r>
              <a:rPr lang="en-GB" altLang="en-US" dirty="0" err="1" smtClean="0"/>
              <a:t>TGai</a:t>
            </a:r>
            <a:r>
              <a:rPr lang="en-GB" altLang="en-US" dirty="0"/>
              <a:t> </a:t>
            </a:r>
            <a:r>
              <a:rPr lang="en-GB" altLang="en-US" dirty="0" smtClean="0"/>
              <a:t>and/or </a:t>
            </a:r>
            <a:r>
              <a:rPr lang="en-GB" altLang="en-US" dirty="0" err="1" smtClean="0"/>
              <a:t>TGah</a:t>
            </a:r>
            <a:r>
              <a:rPr lang="en-GB" altLang="en-US" dirty="0" smtClean="0"/>
              <a:t>)</a:t>
            </a:r>
          </a:p>
          <a:p>
            <a:r>
              <a:rPr lang="en-GB" altLang="en-US" dirty="0" smtClean="0"/>
              <a:t>Update on IEEE-SA celebration marketing campaign (IEEE, Yu)</a:t>
            </a:r>
          </a:p>
          <a:p>
            <a:r>
              <a:rPr lang="en-GB" altLang="en-US" dirty="0" smtClean="0"/>
              <a:t>802.11 celebration event</a:t>
            </a:r>
          </a:p>
          <a:p>
            <a:pPr lvl="1"/>
            <a:r>
              <a:rPr lang="en-GB" altLang="en-US" dirty="0" smtClean="0"/>
              <a:t>To be addressed by all 802.11 chairs</a:t>
            </a:r>
          </a:p>
          <a:p>
            <a:pPr lvl="1"/>
            <a:r>
              <a:rPr lang="en-GB" altLang="en-US" dirty="0" smtClean="0"/>
              <a:t>Photographs</a:t>
            </a:r>
          </a:p>
          <a:p>
            <a:pPr lvl="1"/>
            <a:r>
              <a:rPr lang="en-GB" altLang="en-US" dirty="0" smtClean="0"/>
              <a:t>Cake</a:t>
            </a:r>
          </a:p>
          <a:p>
            <a:pPr lvl="1"/>
            <a:r>
              <a:rPr lang="en-GB" altLang="en-US" dirty="0" smtClean="0"/>
              <a:t>Giveaways</a:t>
            </a:r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86DAD78-305C-4987-931F-352BA1D1611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31323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M3.11 802 EC and IEEE-SA Standards Board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728787"/>
            <a:ext cx="7758112" cy="4746626"/>
          </a:xfrm>
        </p:spPr>
        <p:txBody>
          <a:bodyPr/>
          <a:lstStyle/>
          <a:p>
            <a:r>
              <a:rPr lang="en-GB" altLang="en-US" dirty="0" smtClean="0"/>
              <a:t>PARS</a:t>
            </a:r>
          </a:p>
          <a:p>
            <a:pPr lvl="1"/>
            <a:r>
              <a:rPr lang="en-GB" altLang="en-US" dirty="0" smtClean="0"/>
              <a:t>None</a:t>
            </a:r>
          </a:p>
          <a:p>
            <a:r>
              <a:rPr lang="en-GB" altLang="en-US" dirty="0" smtClean="0"/>
              <a:t>Approval of draft standards</a:t>
            </a:r>
          </a:p>
          <a:p>
            <a:pPr lvl="1"/>
            <a:r>
              <a:rPr lang="en-GB" altLang="en-US" dirty="0" smtClean="0"/>
              <a:t>None</a:t>
            </a:r>
          </a:p>
          <a:p>
            <a:r>
              <a:rPr lang="en-GB" altLang="en-US" dirty="0" smtClean="0"/>
              <a:t>Liaison statements</a:t>
            </a:r>
          </a:p>
          <a:p>
            <a:pPr lvl="1"/>
            <a:r>
              <a:rPr lang="en-GB" altLang="en-US" dirty="0" smtClean="0"/>
              <a:t>A Motion to approve “</a:t>
            </a:r>
            <a:r>
              <a:rPr lang="en-GB" dirty="0"/>
              <a:t>transmission of document 11-15/683r2 (</a:t>
            </a:r>
            <a:r>
              <a:rPr lang="en-GB" dirty="0">
                <a:hlinkClick r:id="rId2"/>
              </a:rPr>
              <a:t>https://mentor.ieee.org/802.11/dcn/15/11-15-0683-02-0reg-comments-in-fcc-15-47.docx</a:t>
            </a:r>
            <a:r>
              <a:rPr lang="en-GB" dirty="0"/>
              <a:t>) to the FCC as a letter in response to FCC docket 15-47</a:t>
            </a:r>
            <a:r>
              <a:rPr lang="en-GB" altLang="en-US" dirty="0" smtClean="0"/>
              <a:t>” </a:t>
            </a:r>
            <a:r>
              <a:rPr lang="en-GB" altLang="en-US" dirty="0" smtClean="0">
                <a:solidFill>
                  <a:srgbClr val="FF0000"/>
                </a:solidFill>
              </a:rPr>
              <a:t>failed</a:t>
            </a:r>
            <a:r>
              <a:rPr lang="en-GB" altLang="en-US" dirty="0" smtClean="0"/>
              <a:t> 6,4,1 (60%, 2/3 required)</a:t>
            </a:r>
          </a:p>
          <a:p>
            <a:pPr lvl="1"/>
            <a:r>
              <a:rPr lang="en-GB" altLang="en-US" dirty="0" smtClean="0"/>
              <a:t>An </a:t>
            </a:r>
            <a:r>
              <a:rPr lang="en-GB" altLang="en-US" dirty="0" smtClean="0"/>
              <a:t>updated liaison statement has been prepared by Rich Kennedy – see agenda item 5.1.  This document has been circulated for review by the EC to be released using the procedure in IEEE 802 OM section 8.2.2</a:t>
            </a:r>
            <a:r>
              <a:rPr lang="en-GB" altLang="en-US" dirty="0" smtClean="0"/>
              <a:t>.</a:t>
            </a:r>
            <a:endParaRPr lang="en-GB" alt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July 2015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8ABBDBE-F32C-4C21-AF8C-3645DFF1AB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81349</TotalTime>
  <Words>2039</Words>
  <Application>Microsoft Office PowerPoint</Application>
  <PresentationFormat>On-screen Show (4:3)</PresentationFormat>
  <Paragraphs>769</Paragraphs>
  <Slides>26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ＭＳ Ｐゴシック</vt:lpstr>
      <vt:lpstr>Arial</vt:lpstr>
      <vt:lpstr>Arial Narrow</vt:lpstr>
      <vt:lpstr>Calibri</vt:lpstr>
      <vt:lpstr>Tahoma</vt:lpstr>
      <vt:lpstr>Times New Roman</vt:lpstr>
      <vt:lpstr>Default Design</vt:lpstr>
      <vt:lpstr>Custom Design</vt:lpstr>
      <vt:lpstr>Document</vt:lpstr>
      <vt:lpstr>Binary Worksheet</vt:lpstr>
      <vt:lpstr>Worksheet</vt:lpstr>
      <vt:lpstr>802.11 Working Group Opening Report July 2015</vt:lpstr>
      <vt:lpstr>Introduction</vt:lpstr>
      <vt:lpstr>M2.3.1 Summary of new Liaisons</vt:lpstr>
      <vt:lpstr>M2.3.1 Summary of ongoing Liaisons</vt:lpstr>
      <vt:lpstr>M2.3.1 – Presentation on LTE-U to 802.19</vt:lpstr>
      <vt:lpstr>M3.1 802.11 Working Group Session Documents</vt:lpstr>
      <vt:lpstr>M3.2 Joint meetings and Reciprocal Credit</vt:lpstr>
      <vt:lpstr>M3.10 Topics for Wednesday plenary</vt:lpstr>
      <vt:lpstr>M3.11 802 EC and IEEE-SA Standards Board decisions</vt:lpstr>
      <vt:lpstr>M3.11 EC and IEEE-SA Standards Board decisions (continued)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M4.1.3 Officers</vt:lpstr>
      <vt:lpstr>IEEE 802.11 Revisions</vt:lpstr>
      <vt:lpstr>IEEE 802.11 Standards Pipeline</vt:lpstr>
      <vt:lpstr>M4.1.5 Summary of ballots and comment collections</vt:lpstr>
      <vt:lpstr>M4.1.6 Current Membership Status</vt:lpstr>
      <vt:lpstr>M4.1.6 Recent voting member history</vt:lpstr>
      <vt:lpstr>M4.1.7 ANA Status</vt:lpstr>
      <vt:lpstr>background data</vt:lpstr>
      <vt:lpstr>Membership by Country and Region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 P</cp:lastModifiedBy>
  <cp:revision>1561</cp:revision>
  <cp:lastPrinted>1998-02-10T13:28:06Z</cp:lastPrinted>
  <dcterms:created xsi:type="dcterms:W3CDTF">1998-02-10T13:07:52Z</dcterms:created>
  <dcterms:modified xsi:type="dcterms:W3CDTF">2015-07-13T04:53:17Z</dcterms:modified>
  <cp:category>Adrian Stephens, Intel Corporation</cp:category>
</cp:coreProperties>
</file>