
<file path=[Content_Types].xml><?xml version="1.0" encoding="utf-8"?>
<Types xmlns="http://schemas.openxmlformats.org/package/2006/content-types">
  <Default Extension="bin" ContentType="application/vnd.openxmlformats-officedocument.oleObject"/>
  <Default Extension="vsd" ContentType="application/vnd.visio"/>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7"/>
  </p:notesMasterIdLst>
  <p:handoutMasterIdLst>
    <p:handoutMasterId r:id="rId88"/>
  </p:handoutMasterIdLst>
  <p:sldIdLst>
    <p:sldId id="422" r:id="rId2"/>
    <p:sldId id="484" r:id="rId3"/>
    <p:sldId id="383" r:id="rId4"/>
    <p:sldId id="297" r:id="rId5"/>
    <p:sldId id="343" r:id="rId6"/>
    <p:sldId id="275" r:id="rId7"/>
    <p:sldId id="276" r:id="rId8"/>
    <p:sldId id="278" r:id="rId9"/>
    <p:sldId id="464" r:id="rId10"/>
    <p:sldId id="465" r:id="rId11"/>
    <p:sldId id="466" r:id="rId12"/>
    <p:sldId id="467" r:id="rId13"/>
    <p:sldId id="468" r:id="rId14"/>
    <p:sldId id="469" r:id="rId15"/>
    <p:sldId id="470" r:id="rId16"/>
    <p:sldId id="471" r:id="rId17"/>
    <p:sldId id="472" r:id="rId18"/>
    <p:sldId id="473" r:id="rId19"/>
    <p:sldId id="474" r:id="rId20"/>
    <p:sldId id="475" r:id="rId21"/>
    <p:sldId id="476" r:id="rId22"/>
    <p:sldId id="477" r:id="rId23"/>
    <p:sldId id="478" r:id="rId24"/>
    <p:sldId id="479" r:id="rId25"/>
    <p:sldId id="480" r:id="rId26"/>
    <p:sldId id="481" r:id="rId27"/>
    <p:sldId id="482" r:id="rId28"/>
    <p:sldId id="277" r:id="rId29"/>
    <p:sldId id="384" r:id="rId30"/>
    <p:sldId id="428" r:id="rId31"/>
    <p:sldId id="386" r:id="rId32"/>
    <p:sldId id="387" r:id="rId33"/>
    <p:sldId id="388" r:id="rId34"/>
    <p:sldId id="389" r:id="rId35"/>
    <p:sldId id="430" r:id="rId36"/>
    <p:sldId id="431" r:id="rId37"/>
    <p:sldId id="432" r:id="rId38"/>
    <p:sldId id="433" r:id="rId39"/>
    <p:sldId id="434" r:id="rId40"/>
    <p:sldId id="391" r:id="rId41"/>
    <p:sldId id="394" r:id="rId42"/>
    <p:sldId id="395" r:id="rId43"/>
    <p:sldId id="396" r:id="rId44"/>
    <p:sldId id="397" r:id="rId45"/>
    <p:sldId id="400" r:id="rId46"/>
    <p:sldId id="401" r:id="rId47"/>
    <p:sldId id="403" r:id="rId48"/>
    <p:sldId id="404" r:id="rId49"/>
    <p:sldId id="483" r:id="rId50"/>
    <p:sldId id="411" r:id="rId51"/>
    <p:sldId id="412" r:id="rId52"/>
    <p:sldId id="415" r:id="rId53"/>
    <p:sldId id="416" r:id="rId54"/>
    <p:sldId id="463" r:id="rId55"/>
    <p:sldId id="435" r:id="rId56"/>
    <p:sldId id="436" r:id="rId57"/>
    <p:sldId id="437" r:id="rId58"/>
    <p:sldId id="438" r:id="rId59"/>
    <p:sldId id="439" r:id="rId60"/>
    <p:sldId id="440" r:id="rId61"/>
    <p:sldId id="441" r:id="rId62"/>
    <p:sldId id="442" r:id="rId63"/>
    <p:sldId id="443" r:id="rId64"/>
    <p:sldId id="444" r:id="rId65"/>
    <p:sldId id="445" r:id="rId66"/>
    <p:sldId id="446" r:id="rId67"/>
    <p:sldId id="447" r:id="rId68"/>
    <p:sldId id="448" r:id="rId69"/>
    <p:sldId id="449" r:id="rId70"/>
    <p:sldId id="450" r:id="rId71"/>
    <p:sldId id="451" r:id="rId72"/>
    <p:sldId id="452" r:id="rId73"/>
    <p:sldId id="453" r:id="rId74"/>
    <p:sldId id="454" r:id="rId75"/>
    <p:sldId id="455" r:id="rId76"/>
    <p:sldId id="456" r:id="rId77"/>
    <p:sldId id="457" r:id="rId78"/>
    <p:sldId id="458" r:id="rId79"/>
    <p:sldId id="459" r:id="rId80"/>
    <p:sldId id="460" r:id="rId81"/>
    <p:sldId id="461" r:id="rId82"/>
    <p:sldId id="377" r:id="rId83"/>
    <p:sldId id="303" r:id="rId84"/>
    <p:sldId id="378" r:id="rId85"/>
    <p:sldId id="485" r:id="rId8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BECDE"/>
    <a:srgbClr val="E7F6EF"/>
    <a:srgbClr val="00CC99"/>
    <a:srgbClr val="00FFCC"/>
    <a:srgbClr val="00CC66"/>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6" autoAdjust="0"/>
    <p:restoredTop sz="94700" autoAdjust="0"/>
  </p:normalViewPr>
  <p:slideViewPr>
    <p:cSldViewPr showGuides="1">
      <p:cViewPr varScale="1">
        <p:scale>
          <a:sx n="66" d="100"/>
          <a:sy n="66" d="100"/>
        </p:scale>
        <p:origin x="156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9" d="100"/>
          <a:sy n="69" d="100"/>
        </p:scale>
        <p:origin x="-2820" y="-102"/>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3.wmf"/><Relationship Id="rId1" Type="http://schemas.openxmlformats.org/officeDocument/2006/relationships/image" Target="../media/image21.wmf"/><Relationship Id="rId5" Type="http://schemas.openxmlformats.org/officeDocument/2006/relationships/image" Target="../media/image27.wmf"/><Relationship Id="rId4"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US"/>
              <a:t>doc.: IEEE 802.11-07/xxxxr0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US"/>
              <a:t>VInko Erceg, Broadcom</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US" altLang="zh-CN"/>
              <a:t>Page </a:t>
            </a:r>
            <a:fld id="{9D97DDBE-DAF0-49CE-B9EC-A6FF9E0CD9D7}" type="slidenum">
              <a:rPr lang="en-US" altLang="zh-CN"/>
              <a:pPr>
                <a:defRPr/>
              </a:pPr>
              <a:t>‹#›</a:t>
            </a:fld>
            <a:endParaRPr lang="en-US" altLang="zh-CN"/>
          </a:p>
        </p:txBody>
      </p:sp>
      <p:sp>
        <p:nvSpPr>
          <p:cNvPr id="819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0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defRPr>
            </a:lvl1pPr>
            <a:lvl2pPr marL="742950" indent="-285750" defTabSz="933450">
              <a:defRPr sz="1200">
                <a:solidFill>
                  <a:schemeClr val="tx1"/>
                </a:solidFill>
                <a:latin typeface="Times New Roman" panose="02020603050405020304" pitchFamily="18" charset="0"/>
              </a:defRPr>
            </a:lvl2pPr>
            <a:lvl3pPr marL="1143000" indent="-228600" defTabSz="933450">
              <a:defRPr sz="1200">
                <a:solidFill>
                  <a:schemeClr val="tx1"/>
                </a:solidFill>
                <a:latin typeface="Times New Roman" panose="02020603050405020304" pitchFamily="18" charset="0"/>
              </a:defRPr>
            </a:lvl3pPr>
            <a:lvl4pPr marL="1600200" indent="-228600" defTabSz="933450">
              <a:defRPr sz="1200">
                <a:solidFill>
                  <a:schemeClr val="tx1"/>
                </a:solidFill>
                <a:latin typeface="Times New Roman" panose="02020603050405020304" pitchFamily="18" charset="0"/>
              </a:defRPr>
            </a:lvl4pPr>
            <a:lvl5pPr marL="2057400" indent="-228600" defTabSz="933450">
              <a:defRPr sz="1200">
                <a:solidFill>
                  <a:schemeClr val="tx1"/>
                </a:solidFill>
                <a:latin typeface="Times New Roman" panose="02020603050405020304" pitchFamily="18" charset="0"/>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defRPr>
            </a:lvl9pPr>
          </a:lstStyle>
          <a:p>
            <a:pPr>
              <a:defRPr/>
            </a:pPr>
            <a:r>
              <a:rPr lang="en-US" altLang="zh-CN" smtClean="0"/>
              <a:t>Submission</a:t>
            </a:r>
          </a:p>
        </p:txBody>
      </p:sp>
      <p:sp>
        <p:nvSpPr>
          <p:cNvPr id="820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1147794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US"/>
              <a:t>doc.: IEEE 802.11-07/xxxxr0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t>Month Year</a:t>
            </a:r>
          </a:p>
        </p:txBody>
      </p:sp>
      <p:sp>
        <p:nvSpPr>
          <p:cNvPr id="717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vl5pPr>
          </a:lstStyle>
          <a:p>
            <a:pPr lvl="4">
              <a:defRPr/>
            </a:pPr>
            <a:r>
              <a:rPr lang="en-US"/>
              <a:t>VInko Erceg, Broadcom</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US" altLang="zh-CN"/>
              <a:t>Page </a:t>
            </a:r>
            <a:fld id="{121C89DB-9965-44AE-8A4D-D56C05290CC2}" type="slidenum">
              <a:rPr lang="en-US" altLang="zh-CN"/>
              <a:pPr>
                <a:defRPr/>
              </a:pPr>
              <a:t>‹#›</a:t>
            </a:fld>
            <a:endParaRPr lang="en-US" altLang="zh-CN"/>
          </a:p>
        </p:txBody>
      </p:sp>
      <p:sp>
        <p:nvSpPr>
          <p:cNvPr id="308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defRPr/>
            </a:pPr>
            <a:r>
              <a:rPr lang="en-US" altLang="zh-CN" smtClean="0"/>
              <a:t>Submission</a:t>
            </a:r>
          </a:p>
        </p:txBody>
      </p:sp>
      <p:sp>
        <p:nvSpPr>
          <p:cNvPr id="717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7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128424605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802.11-07/xxxxr0</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Month Year</a:t>
            </a:r>
          </a:p>
        </p:txBody>
      </p:sp>
      <p:sp>
        <p:nvSpPr>
          <p:cNvPr id="102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VInko Erceg, Broadcom</a:t>
            </a:r>
          </a:p>
        </p:txBody>
      </p:sp>
      <p:sp>
        <p:nvSpPr>
          <p:cNvPr id="102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E67403CC-71BB-4FB5-A75D-82B1CDC987E1}" type="slidenum">
              <a:rPr lang="en-US" altLang="zh-CN" smtClean="0"/>
              <a:pPr>
                <a:spcBef>
                  <a:spcPct val="0"/>
                </a:spcBef>
              </a:pPr>
              <a:t>1</a:t>
            </a:fld>
            <a:endParaRPr lang="en-US" altLang="zh-CN" smtClean="0"/>
          </a:p>
        </p:txBody>
      </p:sp>
      <p:sp>
        <p:nvSpPr>
          <p:cNvPr id="10246" name="Rectangle 2"/>
          <p:cNvSpPr>
            <a:spLocks noGrp="1" noRot="1" noChangeAspect="1" noChangeArrowheads="1" noTextEdit="1"/>
          </p:cNvSpPr>
          <p:nvPr>
            <p:ph type="sldImg"/>
          </p:nvPr>
        </p:nvSpPr>
        <p:spPr>
          <a:xfrm>
            <a:off x="1154113" y="701675"/>
            <a:ext cx="4625975" cy="3468688"/>
          </a:xfrm>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1704031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xfrm>
            <a:off x="4270375" y="95250"/>
            <a:ext cx="201136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802.15-&lt;doc#&gt;</a:t>
            </a:r>
          </a:p>
        </p:txBody>
      </p:sp>
      <p:sp>
        <p:nvSpPr>
          <p:cNvPr id="48131" name="Rectangle 3"/>
          <p:cNvSpPr>
            <a:spLocks noGrp="1" noChangeArrowheads="1"/>
          </p:cNvSpPr>
          <p:nvPr>
            <p:ph type="dt" sz="quarter" idx="1"/>
          </p:nvPr>
        </p:nvSpPr>
        <p:spPr>
          <a:xfrm>
            <a:off x="654050" y="95250"/>
            <a:ext cx="108743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&lt;month year&gt;</a:t>
            </a:r>
          </a:p>
        </p:txBody>
      </p:sp>
      <p:sp>
        <p:nvSpPr>
          <p:cNvPr id="48132" name="Rectangle 6"/>
          <p:cNvSpPr>
            <a:spLocks noGrp="1" noChangeArrowheads="1"/>
          </p:cNvSpPr>
          <p:nvPr>
            <p:ph type="ftr" sz="quarter" idx="4"/>
          </p:nvPr>
        </p:nvSpPr>
        <p:spPr>
          <a:xfrm>
            <a:off x="4437063" y="8985250"/>
            <a:ext cx="18446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&lt;author&gt;, &lt;company&gt;</a:t>
            </a:r>
          </a:p>
        </p:txBody>
      </p:sp>
      <p:sp>
        <p:nvSpPr>
          <p:cNvPr id="48133" name="Rectangle 7"/>
          <p:cNvSpPr>
            <a:spLocks noGrp="1" noChangeArrowheads="1"/>
          </p:cNvSpPr>
          <p:nvPr>
            <p:ph type="sldNum" sz="quarter" idx="5"/>
          </p:nvPr>
        </p:nvSpPr>
        <p:spPr>
          <a:xfrm>
            <a:off x="3319463" y="8985250"/>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820FA1D7-84F1-4A44-B695-E54EFEEEEBB0}" type="slidenum">
              <a:rPr lang="en-US" altLang="zh-CN" smtClean="0"/>
              <a:pPr>
                <a:spcBef>
                  <a:spcPct val="0"/>
                </a:spcBef>
              </a:pPr>
              <a:t>29</a:t>
            </a:fld>
            <a:endParaRPr lang="en-US" altLang="zh-CN" smtClean="0"/>
          </a:p>
        </p:txBody>
      </p:sp>
      <p:sp>
        <p:nvSpPr>
          <p:cNvPr id="48134" name="Rectangle 2"/>
          <p:cNvSpPr>
            <a:spLocks noGrp="1" noRot="1" noChangeAspect="1" noChangeArrowheads="1" noTextEdit="1"/>
          </p:cNvSpPr>
          <p:nvPr>
            <p:ph type="sldImg"/>
          </p:nvPr>
        </p:nvSpPr>
        <p:spPr>
          <a:xfrm>
            <a:off x="1154113" y="700088"/>
            <a:ext cx="4625975" cy="3470275"/>
          </a:xfrm>
          <a:ln/>
        </p:spPr>
      </p:sp>
      <p:sp>
        <p:nvSpPr>
          <p:cNvPr id="481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2510070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68FB8D3-AE1A-40C1-B949-5D18059B8890}" type="slidenum">
              <a:rPr lang="en-US" altLang="zh-CN" smtClean="0"/>
              <a:pPr>
                <a:spcBef>
                  <a:spcPct val="0"/>
                </a:spcBef>
              </a:pPr>
              <a:t>31</a:t>
            </a:fld>
            <a:endParaRPr lang="en-US" altLang="zh-CN" smtClean="0"/>
          </a:p>
        </p:txBody>
      </p:sp>
      <p:sp>
        <p:nvSpPr>
          <p:cNvPr id="51203" name="Rectangle 2"/>
          <p:cNvSpPr>
            <a:spLocks noGrp="1" noRot="1" noChangeAspect="1" noChangeArrowheads="1" noTextEdit="1"/>
          </p:cNvSpPr>
          <p:nvPr>
            <p:ph type="sldImg"/>
          </p:nvPr>
        </p:nvSpPr>
        <p:spPr>
          <a:xfrm>
            <a:off x="1154113" y="701675"/>
            <a:ext cx="4625975" cy="3468688"/>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2005384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54113" y="701675"/>
            <a:ext cx="4625975" cy="3468688"/>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53252"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71B4CF-F85A-48A8-9E38-EB794820B7C6}" type="slidenum">
              <a:rPr lang="en-US" altLang="zh-CN" smtClean="0"/>
              <a:pPr>
                <a:spcBef>
                  <a:spcPct val="0"/>
                </a:spcBef>
              </a:pPr>
              <a:t>32</a:t>
            </a:fld>
            <a:endParaRPr lang="en-US" altLang="zh-CN" smtClean="0"/>
          </a:p>
        </p:txBody>
      </p:sp>
    </p:spTree>
    <p:extLst>
      <p:ext uri="{BB962C8B-B14F-4D97-AF65-F5344CB8AC3E}">
        <p14:creationId xmlns:p14="http://schemas.microsoft.com/office/powerpoint/2010/main" val="1475647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1983C3-CDAB-4E18-A14A-6B6669DFF1C6}" type="slidenum">
              <a:rPr lang="en-US" altLang="zh-CN" smtClean="0"/>
              <a:pPr>
                <a:spcBef>
                  <a:spcPct val="0"/>
                </a:spcBef>
              </a:pPr>
              <a:t>33</a:t>
            </a:fld>
            <a:endParaRPr lang="en-US" altLang="zh-CN" smtClean="0"/>
          </a:p>
        </p:txBody>
      </p:sp>
      <p:sp>
        <p:nvSpPr>
          <p:cNvPr id="55299" name="Rectangle 2"/>
          <p:cNvSpPr>
            <a:spLocks noGrp="1" noRot="1" noChangeAspect="1" noChangeArrowheads="1" noTextEdit="1"/>
          </p:cNvSpPr>
          <p:nvPr>
            <p:ph type="sldImg"/>
          </p:nvPr>
        </p:nvSpPr>
        <p:spPr>
          <a:xfrm>
            <a:off x="1154113" y="701675"/>
            <a:ext cx="4625975" cy="3468688"/>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4269574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54113" y="701675"/>
            <a:ext cx="4625975" cy="3468688"/>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57348"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7C102E3-E756-47EC-AE2D-ECCAC49A266E}" type="slidenum">
              <a:rPr lang="en-US" altLang="zh-CN" smtClean="0"/>
              <a:pPr>
                <a:spcBef>
                  <a:spcPct val="0"/>
                </a:spcBef>
              </a:pPr>
              <a:t>34</a:t>
            </a:fld>
            <a:endParaRPr lang="en-US" altLang="zh-CN" smtClean="0"/>
          </a:p>
        </p:txBody>
      </p:sp>
    </p:spTree>
    <p:extLst>
      <p:ext uri="{BB962C8B-B14F-4D97-AF65-F5344CB8AC3E}">
        <p14:creationId xmlns:p14="http://schemas.microsoft.com/office/powerpoint/2010/main" val="1515159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xfrm>
            <a:off x="1154113" y="701675"/>
            <a:ext cx="4625975" cy="3468688"/>
          </a:xfrm>
          <a:ln/>
        </p:spPr>
      </p:sp>
      <p:sp>
        <p:nvSpPr>
          <p:cNvPr id="5939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59396" name="灯片编号占位符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8" tIns="45569" rIns="91138" bIns="45569" anchor="b"/>
          <a:lstStyle>
            <a:lvl1pPr defTabSz="911225">
              <a:defRPr sz="1200">
                <a:solidFill>
                  <a:schemeClr val="tx1"/>
                </a:solidFill>
                <a:latin typeface="Times New Roman" panose="02020603050405020304" pitchFamily="18" charset="0"/>
              </a:defRPr>
            </a:lvl1pPr>
            <a:lvl2pPr marL="742950" indent="-285750" defTabSz="911225">
              <a:defRPr sz="1200">
                <a:solidFill>
                  <a:schemeClr val="tx1"/>
                </a:solidFill>
                <a:latin typeface="Times New Roman" panose="02020603050405020304" pitchFamily="18" charset="0"/>
              </a:defRPr>
            </a:lvl2pPr>
            <a:lvl3pPr marL="1143000" indent="-228600" defTabSz="911225">
              <a:defRPr sz="1200">
                <a:solidFill>
                  <a:schemeClr val="tx1"/>
                </a:solidFill>
                <a:latin typeface="Times New Roman" panose="02020603050405020304" pitchFamily="18" charset="0"/>
              </a:defRPr>
            </a:lvl3pPr>
            <a:lvl4pPr marL="1600200" indent="-228600" defTabSz="911225">
              <a:defRPr sz="1200">
                <a:solidFill>
                  <a:schemeClr val="tx1"/>
                </a:solidFill>
                <a:latin typeface="Times New Roman" panose="02020603050405020304" pitchFamily="18" charset="0"/>
              </a:defRPr>
            </a:lvl4pPr>
            <a:lvl5pPr marL="2057400" indent="-228600" defTabSz="911225">
              <a:defRPr sz="12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1200">
                <a:solidFill>
                  <a:schemeClr val="tx1"/>
                </a:solidFill>
                <a:latin typeface="Times New Roman" panose="02020603050405020304" pitchFamily="18" charset="0"/>
              </a:defRPr>
            </a:lvl9pPr>
          </a:lstStyle>
          <a:p>
            <a:pPr algn="r" eaLnBrk="1" hangingPunct="1"/>
            <a:fld id="{680A89F1-99E2-4DAA-B506-98AE58350F21}" type="slidenum">
              <a:rPr kumimoji="1" lang="en-US" altLang="zh-CN">
                <a:solidFill>
                  <a:srgbClr val="000000"/>
                </a:solidFill>
              </a:rPr>
              <a:pPr algn="r" eaLnBrk="1" hangingPunct="1"/>
              <a:t>35</a:t>
            </a:fld>
            <a:endParaRPr kumimoji="1" lang="en-US" altLang="zh-CN">
              <a:solidFill>
                <a:srgbClr val="000000"/>
              </a:solidFill>
            </a:endParaRPr>
          </a:p>
        </p:txBody>
      </p:sp>
    </p:spTree>
    <p:extLst>
      <p:ext uri="{BB962C8B-B14F-4D97-AF65-F5344CB8AC3E}">
        <p14:creationId xmlns:p14="http://schemas.microsoft.com/office/powerpoint/2010/main" val="3169949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xfrm>
            <a:off x="1154113" y="701675"/>
            <a:ext cx="4625975" cy="3468688"/>
          </a:xfrm>
          <a:ln/>
        </p:spPr>
      </p:sp>
      <p:sp>
        <p:nvSpPr>
          <p:cNvPr id="614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61444" name="灯片编号占位符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8" tIns="45569" rIns="91138" bIns="45569" anchor="b"/>
          <a:lstStyle>
            <a:lvl1pPr defTabSz="911225">
              <a:defRPr sz="1200">
                <a:solidFill>
                  <a:schemeClr val="tx1"/>
                </a:solidFill>
                <a:latin typeface="Times New Roman" panose="02020603050405020304" pitchFamily="18" charset="0"/>
              </a:defRPr>
            </a:lvl1pPr>
            <a:lvl2pPr marL="742950" indent="-285750" defTabSz="911225">
              <a:defRPr sz="1200">
                <a:solidFill>
                  <a:schemeClr val="tx1"/>
                </a:solidFill>
                <a:latin typeface="Times New Roman" panose="02020603050405020304" pitchFamily="18" charset="0"/>
              </a:defRPr>
            </a:lvl2pPr>
            <a:lvl3pPr marL="1143000" indent="-228600" defTabSz="911225">
              <a:defRPr sz="1200">
                <a:solidFill>
                  <a:schemeClr val="tx1"/>
                </a:solidFill>
                <a:latin typeface="Times New Roman" panose="02020603050405020304" pitchFamily="18" charset="0"/>
              </a:defRPr>
            </a:lvl3pPr>
            <a:lvl4pPr marL="1600200" indent="-228600" defTabSz="911225">
              <a:defRPr sz="1200">
                <a:solidFill>
                  <a:schemeClr val="tx1"/>
                </a:solidFill>
                <a:latin typeface="Times New Roman" panose="02020603050405020304" pitchFamily="18" charset="0"/>
              </a:defRPr>
            </a:lvl4pPr>
            <a:lvl5pPr marL="2057400" indent="-228600" defTabSz="911225">
              <a:defRPr sz="12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1200">
                <a:solidFill>
                  <a:schemeClr val="tx1"/>
                </a:solidFill>
                <a:latin typeface="Times New Roman" panose="02020603050405020304" pitchFamily="18" charset="0"/>
              </a:defRPr>
            </a:lvl9pPr>
          </a:lstStyle>
          <a:p>
            <a:pPr algn="r" eaLnBrk="1" hangingPunct="1"/>
            <a:fld id="{DE55D012-64B4-4748-ABFB-B2EEFF357A17}" type="slidenum">
              <a:rPr kumimoji="1" lang="en-US" altLang="zh-CN">
                <a:solidFill>
                  <a:srgbClr val="000000"/>
                </a:solidFill>
              </a:rPr>
              <a:pPr algn="r" eaLnBrk="1" hangingPunct="1"/>
              <a:t>36</a:t>
            </a:fld>
            <a:endParaRPr kumimoji="1" lang="en-US" altLang="zh-CN">
              <a:solidFill>
                <a:srgbClr val="000000"/>
              </a:solidFill>
            </a:endParaRPr>
          </a:p>
        </p:txBody>
      </p:sp>
    </p:spTree>
    <p:extLst>
      <p:ext uri="{BB962C8B-B14F-4D97-AF65-F5344CB8AC3E}">
        <p14:creationId xmlns:p14="http://schemas.microsoft.com/office/powerpoint/2010/main" val="3539272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xfrm>
            <a:off x="1154113" y="701675"/>
            <a:ext cx="4625975" cy="3468688"/>
          </a:xfrm>
          <a:ln/>
        </p:spPr>
      </p:sp>
      <p:sp>
        <p:nvSpPr>
          <p:cNvPr id="6349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63492" name="灯片编号占位符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8" tIns="45569" rIns="91138" bIns="45569" anchor="b"/>
          <a:lstStyle>
            <a:lvl1pPr defTabSz="911225">
              <a:defRPr sz="1200">
                <a:solidFill>
                  <a:schemeClr val="tx1"/>
                </a:solidFill>
                <a:latin typeface="Times New Roman" panose="02020603050405020304" pitchFamily="18" charset="0"/>
              </a:defRPr>
            </a:lvl1pPr>
            <a:lvl2pPr marL="742950" indent="-285750" defTabSz="911225">
              <a:defRPr sz="1200">
                <a:solidFill>
                  <a:schemeClr val="tx1"/>
                </a:solidFill>
                <a:latin typeface="Times New Roman" panose="02020603050405020304" pitchFamily="18" charset="0"/>
              </a:defRPr>
            </a:lvl2pPr>
            <a:lvl3pPr marL="1143000" indent="-228600" defTabSz="911225">
              <a:defRPr sz="1200">
                <a:solidFill>
                  <a:schemeClr val="tx1"/>
                </a:solidFill>
                <a:latin typeface="Times New Roman" panose="02020603050405020304" pitchFamily="18" charset="0"/>
              </a:defRPr>
            </a:lvl3pPr>
            <a:lvl4pPr marL="1600200" indent="-228600" defTabSz="911225">
              <a:defRPr sz="1200">
                <a:solidFill>
                  <a:schemeClr val="tx1"/>
                </a:solidFill>
                <a:latin typeface="Times New Roman" panose="02020603050405020304" pitchFamily="18" charset="0"/>
              </a:defRPr>
            </a:lvl4pPr>
            <a:lvl5pPr marL="2057400" indent="-228600" defTabSz="911225">
              <a:defRPr sz="12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1200">
                <a:solidFill>
                  <a:schemeClr val="tx1"/>
                </a:solidFill>
                <a:latin typeface="Times New Roman" panose="02020603050405020304" pitchFamily="18" charset="0"/>
              </a:defRPr>
            </a:lvl9pPr>
          </a:lstStyle>
          <a:p>
            <a:pPr algn="r" eaLnBrk="1" hangingPunct="1"/>
            <a:fld id="{FCF03F11-000B-4897-B7FC-87B9066B3EA8}" type="slidenum">
              <a:rPr kumimoji="1" lang="en-US" altLang="zh-CN">
                <a:solidFill>
                  <a:srgbClr val="000000"/>
                </a:solidFill>
              </a:rPr>
              <a:pPr algn="r" eaLnBrk="1" hangingPunct="1"/>
              <a:t>37</a:t>
            </a:fld>
            <a:endParaRPr kumimoji="1" lang="en-US" altLang="zh-CN">
              <a:solidFill>
                <a:srgbClr val="000000"/>
              </a:solidFill>
            </a:endParaRPr>
          </a:p>
        </p:txBody>
      </p:sp>
    </p:spTree>
    <p:extLst>
      <p:ext uri="{BB962C8B-B14F-4D97-AF65-F5344CB8AC3E}">
        <p14:creationId xmlns:p14="http://schemas.microsoft.com/office/powerpoint/2010/main" val="2722223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a:xfrm>
            <a:off x="1154113" y="701675"/>
            <a:ext cx="4625975" cy="3468688"/>
          </a:xfrm>
          <a:ln/>
        </p:spPr>
      </p:sp>
      <p:sp>
        <p:nvSpPr>
          <p:cNvPr id="6553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65540" name="灯片编号占位符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8" tIns="45569" rIns="91138" bIns="45569" anchor="b"/>
          <a:lstStyle>
            <a:lvl1pPr defTabSz="911225">
              <a:defRPr sz="1200">
                <a:solidFill>
                  <a:schemeClr val="tx1"/>
                </a:solidFill>
                <a:latin typeface="Times New Roman" panose="02020603050405020304" pitchFamily="18" charset="0"/>
              </a:defRPr>
            </a:lvl1pPr>
            <a:lvl2pPr marL="742950" indent="-285750" defTabSz="911225">
              <a:defRPr sz="1200">
                <a:solidFill>
                  <a:schemeClr val="tx1"/>
                </a:solidFill>
                <a:latin typeface="Times New Roman" panose="02020603050405020304" pitchFamily="18" charset="0"/>
              </a:defRPr>
            </a:lvl2pPr>
            <a:lvl3pPr marL="1143000" indent="-228600" defTabSz="911225">
              <a:defRPr sz="1200">
                <a:solidFill>
                  <a:schemeClr val="tx1"/>
                </a:solidFill>
                <a:latin typeface="Times New Roman" panose="02020603050405020304" pitchFamily="18" charset="0"/>
              </a:defRPr>
            </a:lvl3pPr>
            <a:lvl4pPr marL="1600200" indent="-228600" defTabSz="911225">
              <a:defRPr sz="1200">
                <a:solidFill>
                  <a:schemeClr val="tx1"/>
                </a:solidFill>
                <a:latin typeface="Times New Roman" panose="02020603050405020304" pitchFamily="18" charset="0"/>
              </a:defRPr>
            </a:lvl4pPr>
            <a:lvl5pPr marL="2057400" indent="-228600" defTabSz="911225">
              <a:defRPr sz="12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1200">
                <a:solidFill>
                  <a:schemeClr val="tx1"/>
                </a:solidFill>
                <a:latin typeface="Times New Roman" panose="02020603050405020304" pitchFamily="18" charset="0"/>
              </a:defRPr>
            </a:lvl9pPr>
          </a:lstStyle>
          <a:p>
            <a:pPr algn="r" eaLnBrk="1" hangingPunct="1"/>
            <a:fld id="{9A6CF443-B9BE-4382-BFEF-73345964A8EE}" type="slidenum">
              <a:rPr kumimoji="1" lang="en-US" altLang="zh-CN">
                <a:solidFill>
                  <a:srgbClr val="000000"/>
                </a:solidFill>
              </a:rPr>
              <a:pPr algn="r" eaLnBrk="1" hangingPunct="1"/>
              <a:t>38</a:t>
            </a:fld>
            <a:endParaRPr kumimoji="1" lang="en-US" altLang="zh-CN">
              <a:solidFill>
                <a:srgbClr val="000000"/>
              </a:solidFill>
            </a:endParaRPr>
          </a:p>
        </p:txBody>
      </p:sp>
    </p:spTree>
    <p:extLst>
      <p:ext uri="{BB962C8B-B14F-4D97-AF65-F5344CB8AC3E}">
        <p14:creationId xmlns:p14="http://schemas.microsoft.com/office/powerpoint/2010/main" val="233469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xfrm>
            <a:off x="1154113" y="701675"/>
            <a:ext cx="4625975" cy="3468688"/>
          </a:xfrm>
          <a:ln/>
        </p:spPr>
      </p:sp>
      <p:sp>
        <p:nvSpPr>
          <p:cNvPr id="675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67588" name="灯片编号占位符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8" tIns="45569" rIns="91138" bIns="45569" anchor="b"/>
          <a:lstStyle>
            <a:lvl1pPr defTabSz="911225">
              <a:defRPr sz="1200">
                <a:solidFill>
                  <a:schemeClr val="tx1"/>
                </a:solidFill>
                <a:latin typeface="Times New Roman" panose="02020603050405020304" pitchFamily="18" charset="0"/>
              </a:defRPr>
            </a:lvl1pPr>
            <a:lvl2pPr marL="742950" indent="-285750" defTabSz="911225">
              <a:defRPr sz="1200">
                <a:solidFill>
                  <a:schemeClr val="tx1"/>
                </a:solidFill>
                <a:latin typeface="Times New Roman" panose="02020603050405020304" pitchFamily="18" charset="0"/>
              </a:defRPr>
            </a:lvl2pPr>
            <a:lvl3pPr marL="1143000" indent="-228600" defTabSz="911225">
              <a:defRPr sz="1200">
                <a:solidFill>
                  <a:schemeClr val="tx1"/>
                </a:solidFill>
                <a:latin typeface="Times New Roman" panose="02020603050405020304" pitchFamily="18" charset="0"/>
              </a:defRPr>
            </a:lvl3pPr>
            <a:lvl4pPr marL="1600200" indent="-228600" defTabSz="911225">
              <a:defRPr sz="1200">
                <a:solidFill>
                  <a:schemeClr val="tx1"/>
                </a:solidFill>
                <a:latin typeface="Times New Roman" panose="02020603050405020304" pitchFamily="18" charset="0"/>
              </a:defRPr>
            </a:lvl4pPr>
            <a:lvl5pPr marL="2057400" indent="-228600" defTabSz="911225">
              <a:defRPr sz="12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1200">
                <a:solidFill>
                  <a:schemeClr val="tx1"/>
                </a:solidFill>
                <a:latin typeface="Times New Roman" panose="02020603050405020304" pitchFamily="18" charset="0"/>
              </a:defRPr>
            </a:lvl9pPr>
          </a:lstStyle>
          <a:p>
            <a:pPr algn="r" eaLnBrk="1" hangingPunct="1"/>
            <a:fld id="{62236312-6B62-4E69-BED7-A165E5848AC1}" type="slidenum">
              <a:rPr kumimoji="1" lang="en-US" altLang="zh-CN">
                <a:solidFill>
                  <a:srgbClr val="000000"/>
                </a:solidFill>
              </a:rPr>
              <a:pPr algn="r" eaLnBrk="1" hangingPunct="1"/>
              <a:t>39</a:t>
            </a:fld>
            <a:endParaRPr kumimoji="1" lang="en-US" altLang="zh-CN">
              <a:solidFill>
                <a:srgbClr val="000000"/>
              </a:solidFill>
            </a:endParaRPr>
          </a:p>
        </p:txBody>
      </p:sp>
    </p:spTree>
    <p:extLst>
      <p:ext uri="{BB962C8B-B14F-4D97-AF65-F5344CB8AC3E}">
        <p14:creationId xmlns:p14="http://schemas.microsoft.com/office/powerpoint/2010/main" val="191065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1154113" y="701675"/>
            <a:ext cx="4625975" cy="3468688"/>
          </a:xfrm>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2570181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1154113" y="701675"/>
            <a:ext cx="4625975" cy="3468688"/>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696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802.11-07/xxxxr0</a:t>
            </a:r>
          </a:p>
        </p:txBody>
      </p:sp>
      <p:sp>
        <p:nvSpPr>
          <p:cNvPr id="6963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Month Year</a:t>
            </a:r>
          </a:p>
        </p:txBody>
      </p:sp>
      <p:sp>
        <p:nvSpPr>
          <p:cNvPr id="6963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VInko Erceg, Broadcom</a:t>
            </a:r>
          </a:p>
        </p:txBody>
      </p:sp>
      <p:sp>
        <p:nvSpPr>
          <p:cNvPr id="6963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463D6010-7F3A-44DB-A66C-492B13D3002F}" type="slidenum">
              <a:rPr lang="en-US" altLang="zh-CN" smtClean="0"/>
              <a:pPr>
                <a:spcBef>
                  <a:spcPct val="0"/>
                </a:spcBef>
              </a:pPr>
              <a:t>40</a:t>
            </a:fld>
            <a:endParaRPr lang="en-US" altLang="zh-CN" smtClean="0"/>
          </a:p>
        </p:txBody>
      </p:sp>
    </p:spTree>
    <p:extLst>
      <p:ext uri="{BB962C8B-B14F-4D97-AF65-F5344CB8AC3E}">
        <p14:creationId xmlns:p14="http://schemas.microsoft.com/office/powerpoint/2010/main" val="2065707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54113" y="701675"/>
            <a:ext cx="4625975" cy="3468688"/>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71684"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A1352A-CD97-4F38-978B-52F069C78EF6}" type="slidenum">
              <a:rPr lang="en-US" altLang="zh-CN" smtClean="0"/>
              <a:pPr>
                <a:spcBef>
                  <a:spcPct val="0"/>
                </a:spcBef>
              </a:pPr>
              <a:t>41</a:t>
            </a:fld>
            <a:endParaRPr lang="en-US" altLang="zh-CN" smtClean="0"/>
          </a:p>
        </p:txBody>
      </p:sp>
    </p:spTree>
    <p:extLst>
      <p:ext uri="{BB962C8B-B14F-4D97-AF65-F5344CB8AC3E}">
        <p14:creationId xmlns:p14="http://schemas.microsoft.com/office/powerpoint/2010/main" val="1742160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54113" y="701675"/>
            <a:ext cx="4625975" cy="3468688"/>
          </a:xfrm>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737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802.11-07/xxxxr0</a:t>
            </a:r>
          </a:p>
        </p:txBody>
      </p:sp>
      <p:sp>
        <p:nvSpPr>
          <p:cNvPr id="737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Month Year</a:t>
            </a:r>
          </a:p>
        </p:txBody>
      </p:sp>
      <p:sp>
        <p:nvSpPr>
          <p:cNvPr id="7373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VInko Erceg, Broadcom</a:t>
            </a:r>
          </a:p>
        </p:txBody>
      </p:sp>
      <p:sp>
        <p:nvSpPr>
          <p:cNvPr id="737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1EE80DB8-0990-48F3-B2E9-72403FAFCD70}" type="slidenum">
              <a:rPr lang="en-US" altLang="zh-CN" smtClean="0"/>
              <a:pPr>
                <a:spcBef>
                  <a:spcPct val="0"/>
                </a:spcBef>
              </a:pPr>
              <a:t>42</a:t>
            </a:fld>
            <a:endParaRPr lang="en-US" altLang="zh-CN" smtClean="0"/>
          </a:p>
        </p:txBody>
      </p:sp>
    </p:spTree>
    <p:extLst>
      <p:ext uri="{BB962C8B-B14F-4D97-AF65-F5344CB8AC3E}">
        <p14:creationId xmlns:p14="http://schemas.microsoft.com/office/powerpoint/2010/main" val="2970850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54113" y="701675"/>
            <a:ext cx="4625975" cy="3468688"/>
          </a:xfrm>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757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802.11-07/xxxxr0</a:t>
            </a:r>
          </a:p>
        </p:txBody>
      </p:sp>
      <p:sp>
        <p:nvSpPr>
          <p:cNvPr id="7578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Month Year</a:t>
            </a:r>
          </a:p>
        </p:txBody>
      </p:sp>
      <p:sp>
        <p:nvSpPr>
          <p:cNvPr id="7578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VInko Erceg, Broadcom</a:t>
            </a:r>
          </a:p>
        </p:txBody>
      </p:sp>
      <p:sp>
        <p:nvSpPr>
          <p:cNvPr id="7578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FE23C4C2-FB68-453A-86A9-2D94A62BFEC3}" type="slidenum">
              <a:rPr lang="en-US" altLang="zh-CN" smtClean="0"/>
              <a:pPr>
                <a:spcBef>
                  <a:spcPct val="0"/>
                </a:spcBef>
              </a:pPr>
              <a:t>43</a:t>
            </a:fld>
            <a:endParaRPr lang="en-US" altLang="zh-CN" smtClean="0"/>
          </a:p>
        </p:txBody>
      </p:sp>
    </p:spTree>
    <p:extLst>
      <p:ext uri="{BB962C8B-B14F-4D97-AF65-F5344CB8AC3E}">
        <p14:creationId xmlns:p14="http://schemas.microsoft.com/office/powerpoint/2010/main" val="3197840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802.11-07/xxxxr0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Month Year</a:t>
            </a:r>
          </a:p>
        </p:txBody>
      </p:sp>
      <p:sp>
        <p:nvSpPr>
          <p:cNvPr id="7783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VInko Erceg, Broadcom</a:t>
            </a:r>
          </a:p>
        </p:txBody>
      </p:sp>
      <p:sp>
        <p:nvSpPr>
          <p:cNvPr id="7783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E3E8B771-083E-41BA-A93B-66D5829B3BB0}" type="slidenum">
              <a:rPr lang="en-US" altLang="zh-CN" smtClean="0"/>
              <a:pPr>
                <a:spcBef>
                  <a:spcPct val="0"/>
                </a:spcBef>
              </a:pPr>
              <a:t>44</a:t>
            </a:fld>
            <a:endParaRPr lang="en-US" altLang="zh-CN" smtClean="0"/>
          </a:p>
        </p:txBody>
      </p:sp>
    </p:spTree>
    <p:extLst>
      <p:ext uri="{BB962C8B-B14F-4D97-AF65-F5344CB8AC3E}">
        <p14:creationId xmlns:p14="http://schemas.microsoft.com/office/powerpoint/2010/main" val="3136845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79876"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700933-93E2-4F74-8CE4-C188CA39CBDA}" type="slidenum">
              <a:rPr lang="en-US" altLang="zh-CN" smtClean="0"/>
              <a:pPr>
                <a:spcBef>
                  <a:spcPct val="0"/>
                </a:spcBef>
              </a:pPr>
              <a:t>45</a:t>
            </a:fld>
            <a:endParaRPr lang="en-US" altLang="zh-CN" smtClean="0"/>
          </a:p>
        </p:txBody>
      </p:sp>
    </p:spTree>
    <p:extLst>
      <p:ext uri="{BB962C8B-B14F-4D97-AF65-F5344CB8AC3E}">
        <p14:creationId xmlns:p14="http://schemas.microsoft.com/office/powerpoint/2010/main" val="3381989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802.11-07/xxxxr0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Month Year</a:t>
            </a:r>
          </a:p>
        </p:txBody>
      </p:sp>
      <p:sp>
        <p:nvSpPr>
          <p:cNvPr id="8192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VInko Erceg, Broadcom</a:t>
            </a:r>
          </a:p>
        </p:txBody>
      </p:sp>
      <p:sp>
        <p:nvSpPr>
          <p:cNvPr id="819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1F40F2C5-7144-47BA-91BA-C93DE8A58138}" type="slidenum">
              <a:rPr lang="en-US" altLang="zh-CN" smtClean="0"/>
              <a:pPr>
                <a:spcBef>
                  <a:spcPct val="0"/>
                </a:spcBef>
              </a:pPr>
              <a:t>46</a:t>
            </a:fld>
            <a:endParaRPr lang="en-US" altLang="zh-CN" smtClean="0"/>
          </a:p>
        </p:txBody>
      </p:sp>
    </p:spTree>
    <p:extLst>
      <p:ext uri="{BB962C8B-B14F-4D97-AF65-F5344CB8AC3E}">
        <p14:creationId xmlns:p14="http://schemas.microsoft.com/office/powerpoint/2010/main" val="483246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154113" y="701675"/>
            <a:ext cx="4625975" cy="3468688"/>
          </a:xfrm>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83972"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113E3D9-E0CD-44A0-817C-4B228B6B8890}" type="slidenum">
              <a:rPr lang="en-US" altLang="zh-CN" smtClean="0"/>
              <a:pPr>
                <a:spcBef>
                  <a:spcPct val="0"/>
                </a:spcBef>
              </a:pPr>
              <a:t>47</a:t>
            </a:fld>
            <a:endParaRPr lang="en-US" altLang="zh-CN" smtClean="0"/>
          </a:p>
        </p:txBody>
      </p:sp>
    </p:spTree>
    <p:extLst>
      <p:ext uri="{BB962C8B-B14F-4D97-AF65-F5344CB8AC3E}">
        <p14:creationId xmlns:p14="http://schemas.microsoft.com/office/powerpoint/2010/main" val="1263638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5AD4461-2AAA-499C-9D16-35978C95EA7C}" type="slidenum">
              <a:rPr lang="en-US" altLang="zh-CN" smtClean="0"/>
              <a:pPr>
                <a:spcBef>
                  <a:spcPct val="0"/>
                </a:spcBef>
              </a:pPr>
              <a:t>48</a:t>
            </a:fld>
            <a:endParaRPr lang="en-US" altLang="zh-CN" smtClean="0"/>
          </a:p>
        </p:txBody>
      </p:sp>
      <p:sp>
        <p:nvSpPr>
          <p:cNvPr id="86019" name="Rectangle 2"/>
          <p:cNvSpPr>
            <a:spLocks noGrp="1" noRot="1" noChangeAspect="1" noChangeArrowheads="1" noTextEdit="1"/>
          </p:cNvSpPr>
          <p:nvPr>
            <p:ph type="sldImg"/>
          </p:nvPr>
        </p:nvSpPr>
        <p:spPr>
          <a:xfrm>
            <a:off x="1154113" y="701675"/>
            <a:ext cx="4625975" cy="3468688"/>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144350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A01402-214D-44BF-8290-37CD8C679640}" type="slidenum">
              <a:rPr lang="en-US" altLang="zh-CN" smtClean="0"/>
              <a:pPr>
                <a:spcBef>
                  <a:spcPct val="0"/>
                </a:spcBef>
              </a:pPr>
              <a:t>49</a:t>
            </a:fld>
            <a:endParaRPr lang="en-US" altLang="zh-CN" smtClean="0"/>
          </a:p>
        </p:txBody>
      </p:sp>
      <p:sp>
        <p:nvSpPr>
          <p:cNvPr id="88067" name="Rectangle 2"/>
          <p:cNvSpPr>
            <a:spLocks noGrp="1" noRot="1" noChangeAspect="1" noChangeArrowheads="1" noTextEdit="1"/>
          </p:cNvSpPr>
          <p:nvPr>
            <p:ph type="sldImg"/>
          </p:nvPr>
        </p:nvSpPr>
        <p:spPr>
          <a:xfrm>
            <a:off x="1154113" y="701675"/>
            <a:ext cx="4625975" cy="3468688"/>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118529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154113" y="701675"/>
            <a:ext cx="4625975" cy="3468688"/>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448322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90116"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0592405-E4B7-4F56-8CFB-D585F7516140}" type="slidenum">
              <a:rPr lang="en-US" altLang="zh-CN" smtClean="0"/>
              <a:pPr>
                <a:spcBef>
                  <a:spcPct val="0"/>
                </a:spcBef>
              </a:pPr>
              <a:t>50</a:t>
            </a:fld>
            <a:endParaRPr lang="en-US" altLang="zh-CN" smtClean="0"/>
          </a:p>
        </p:txBody>
      </p:sp>
    </p:spTree>
    <p:extLst>
      <p:ext uri="{BB962C8B-B14F-4D97-AF65-F5344CB8AC3E}">
        <p14:creationId xmlns:p14="http://schemas.microsoft.com/office/powerpoint/2010/main" val="404359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1237B66-01B6-4A4E-9353-59BCCB87B7D2}" type="slidenum">
              <a:rPr lang="en-US" altLang="zh-CN" smtClean="0"/>
              <a:pPr>
                <a:spcBef>
                  <a:spcPct val="0"/>
                </a:spcBef>
              </a:pPr>
              <a:t>51</a:t>
            </a:fld>
            <a:endParaRPr lang="en-US" altLang="zh-CN" smtClean="0"/>
          </a:p>
        </p:txBody>
      </p:sp>
      <p:sp>
        <p:nvSpPr>
          <p:cNvPr id="92163" name="Rectangle 2"/>
          <p:cNvSpPr>
            <a:spLocks noGrp="1" noRot="1" noChangeAspect="1" noChangeArrowheads="1" noTextEdit="1"/>
          </p:cNvSpPr>
          <p:nvPr>
            <p:ph type="sldImg"/>
          </p:nvPr>
        </p:nvSpPr>
        <p:spPr>
          <a:xfrm>
            <a:off x="1154113" y="701675"/>
            <a:ext cx="4625975" cy="3468688"/>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1199475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154113" y="701675"/>
            <a:ext cx="4625975" cy="3468688"/>
          </a:xfrm>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94212"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5D56247-0C64-4938-B9E4-4B35F34646E3}" type="slidenum">
              <a:rPr lang="en-US" altLang="zh-CN" smtClean="0"/>
              <a:pPr>
                <a:spcBef>
                  <a:spcPct val="0"/>
                </a:spcBef>
              </a:pPr>
              <a:t>52</a:t>
            </a:fld>
            <a:endParaRPr lang="en-US" altLang="zh-CN" smtClean="0"/>
          </a:p>
        </p:txBody>
      </p:sp>
    </p:spTree>
    <p:extLst>
      <p:ext uri="{BB962C8B-B14F-4D97-AF65-F5344CB8AC3E}">
        <p14:creationId xmlns:p14="http://schemas.microsoft.com/office/powerpoint/2010/main" val="520858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54113" y="701675"/>
            <a:ext cx="4625975" cy="3468688"/>
          </a:xfrm>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962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802.11-07/xxxxr0</a:t>
            </a:r>
          </a:p>
        </p:txBody>
      </p:sp>
      <p:sp>
        <p:nvSpPr>
          <p:cNvPr id="962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Month Year</a:t>
            </a:r>
          </a:p>
        </p:txBody>
      </p:sp>
      <p:sp>
        <p:nvSpPr>
          <p:cNvPr id="962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VInko Erceg, Broadcom</a:t>
            </a:r>
          </a:p>
        </p:txBody>
      </p:sp>
      <p:sp>
        <p:nvSpPr>
          <p:cNvPr id="9626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0F304608-43A6-47F0-91CE-B526DC116BAB}" type="slidenum">
              <a:rPr lang="en-US" altLang="zh-CN" smtClean="0"/>
              <a:pPr>
                <a:spcBef>
                  <a:spcPct val="0"/>
                </a:spcBef>
              </a:pPr>
              <a:t>53</a:t>
            </a:fld>
            <a:endParaRPr lang="en-US" altLang="zh-CN" smtClean="0"/>
          </a:p>
        </p:txBody>
      </p:sp>
    </p:spTree>
    <p:extLst>
      <p:ext uri="{BB962C8B-B14F-4D97-AF65-F5344CB8AC3E}">
        <p14:creationId xmlns:p14="http://schemas.microsoft.com/office/powerpoint/2010/main" val="4116327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154113" y="701675"/>
            <a:ext cx="4625975" cy="3468688"/>
          </a:xfrm>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98308"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7004EE-40D0-489D-B494-C97F5FAA3D25}" type="slidenum">
              <a:rPr lang="en-US" altLang="zh-CN" smtClean="0"/>
              <a:pPr>
                <a:spcBef>
                  <a:spcPct val="0"/>
                </a:spcBef>
              </a:pPr>
              <a:t>54</a:t>
            </a:fld>
            <a:endParaRPr lang="en-US" altLang="zh-CN" smtClean="0"/>
          </a:p>
        </p:txBody>
      </p:sp>
    </p:spTree>
    <p:extLst>
      <p:ext uri="{BB962C8B-B14F-4D97-AF65-F5344CB8AC3E}">
        <p14:creationId xmlns:p14="http://schemas.microsoft.com/office/powerpoint/2010/main" val="960130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1154113" y="701675"/>
            <a:ext cx="4625975" cy="3468688"/>
          </a:xfrm>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129028"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DB1AAD5-DEA2-4C10-9D08-B833748B2982}" type="slidenum">
              <a:rPr lang="en-US" altLang="zh-CN" smtClean="0"/>
              <a:pPr>
                <a:spcBef>
                  <a:spcPct val="0"/>
                </a:spcBef>
              </a:pPr>
              <a:t>82</a:t>
            </a:fld>
            <a:endParaRPr lang="en-US" altLang="zh-CN" smtClean="0"/>
          </a:p>
        </p:txBody>
      </p:sp>
    </p:spTree>
    <p:extLst>
      <p:ext uri="{BB962C8B-B14F-4D97-AF65-F5344CB8AC3E}">
        <p14:creationId xmlns:p14="http://schemas.microsoft.com/office/powerpoint/2010/main" val="1848955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54113" y="701675"/>
            <a:ext cx="4625975" cy="3468688"/>
          </a:xfrm>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22208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154113" y="701675"/>
            <a:ext cx="4625975" cy="3468688"/>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2675230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54113" y="701675"/>
            <a:ext cx="4625975" cy="3468688"/>
          </a:xfrm>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19460"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09697D2-4227-4C84-B228-30423DBCF4EA}" type="slidenum">
              <a:rPr lang="en-US" altLang="zh-CN" smtClean="0"/>
              <a:pPr>
                <a:spcBef>
                  <a:spcPct val="0"/>
                </a:spcBef>
              </a:pPr>
              <a:t>6</a:t>
            </a:fld>
            <a:endParaRPr lang="en-US" altLang="zh-CN" smtClean="0"/>
          </a:p>
        </p:txBody>
      </p:sp>
    </p:spTree>
    <p:extLst>
      <p:ext uri="{BB962C8B-B14F-4D97-AF65-F5344CB8AC3E}">
        <p14:creationId xmlns:p14="http://schemas.microsoft.com/office/powerpoint/2010/main" val="1522152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21508"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4C25BB-21DD-4680-AF26-24263E37591B}" type="slidenum">
              <a:rPr lang="en-US" altLang="zh-CN" smtClean="0"/>
              <a:pPr>
                <a:spcBef>
                  <a:spcPct val="0"/>
                </a:spcBef>
              </a:pPr>
              <a:t>7</a:t>
            </a:fld>
            <a:endParaRPr lang="en-US" altLang="zh-CN" smtClean="0"/>
          </a:p>
        </p:txBody>
      </p:sp>
    </p:spTree>
    <p:extLst>
      <p:ext uri="{BB962C8B-B14F-4D97-AF65-F5344CB8AC3E}">
        <p14:creationId xmlns:p14="http://schemas.microsoft.com/office/powerpoint/2010/main" val="3365009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235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802.11-07/xxxxr0</a:t>
            </a:r>
          </a:p>
        </p:txBody>
      </p:sp>
      <p:sp>
        <p:nvSpPr>
          <p:cNvPr id="235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Month Year</a:t>
            </a:r>
          </a:p>
        </p:txBody>
      </p:sp>
      <p:sp>
        <p:nvSpPr>
          <p:cNvPr id="2355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VInko Erceg, Broadcom</a:t>
            </a:r>
          </a:p>
        </p:txBody>
      </p:sp>
      <p:sp>
        <p:nvSpPr>
          <p:cNvPr id="2355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F3D668E9-AA84-4DC9-8244-133A908EFD9C}" type="slidenum">
              <a:rPr lang="en-US" altLang="zh-CN" smtClean="0"/>
              <a:pPr>
                <a:spcBef>
                  <a:spcPct val="0"/>
                </a:spcBef>
              </a:pPr>
              <a:t>8</a:t>
            </a:fld>
            <a:endParaRPr lang="en-US" altLang="zh-CN" smtClean="0"/>
          </a:p>
        </p:txBody>
      </p:sp>
    </p:spTree>
    <p:extLst>
      <p:ext uri="{BB962C8B-B14F-4D97-AF65-F5344CB8AC3E}">
        <p14:creationId xmlns:p14="http://schemas.microsoft.com/office/powerpoint/2010/main" val="1007489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154113" y="701675"/>
            <a:ext cx="4625975" cy="3468688"/>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G" altLang="zh-CN" smtClean="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802.11-012/xxxxr0</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Sept 2012</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Xiaoming Peng / I2R</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393F31DE-2654-4A76-B6EF-2A0C91637DB8}" type="slidenum">
              <a:rPr lang="en-US" altLang="zh-CN" smtClean="0"/>
              <a:pPr>
                <a:spcBef>
                  <a:spcPct val="0"/>
                </a:spcBef>
              </a:pPr>
              <a:t>13</a:t>
            </a:fld>
            <a:endParaRPr lang="en-US" altLang="zh-CN" smtClean="0"/>
          </a:p>
        </p:txBody>
      </p:sp>
    </p:spTree>
    <p:extLst>
      <p:ext uri="{BB962C8B-B14F-4D97-AF65-F5344CB8AC3E}">
        <p14:creationId xmlns:p14="http://schemas.microsoft.com/office/powerpoint/2010/main" val="1520146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54113" y="701675"/>
            <a:ext cx="4625975" cy="3468688"/>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460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802.11-07/xxxxr0</a:t>
            </a:r>
          </a:p>
        </p:txBody>
      </p:sp>
      <p:sp>
        <p:nvSpPr>
          <p:cNvPr id="4608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Month Year</a:t>
            </a:r>
          </a:p>
        </p:txBody>
      </p:sp>
      <p:sp>
        <p:nvSpPr>
          <p:cNvPr id="4608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VInko Erceg, Broadcom</a:t>
            </a:r>
          </a:p>
        </p:txBody>
      </p:sp>
      <p:sp>
        <p:nvSpPr>
          <p:cNvPr id="460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340689F8-AAD2-414F-882A-0815ECFA7426}" type="slidenum">
              <a:rPr lang="en-US" altLang="zh-CN" smtClean="0"/>
              <a:pPr>
                <a:spcBef>
                  <a:spcPct val="0"/>
                </a:spcBef>
              </a:pPr>
              <a:t>28</a:t>
            </a:fld>
            <a:endParaRPr lang="en-US" altLang="zh-CN" smtClean="0"/>
          </a:p>
        </p:txBody>
      </p:sp>
    </p:spTree>
    <p:extLst>
      <p:ext uri="{BB962C8B-B14F-4D97-AF65-F5344CB8AC3E}">
        <p14:creationId xmlns:p14="http://schemas.microsoft.com/office/powerpoint/2010/main" val="1793801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mtClean="0"/>
            </a:lvl1pPr>
          </a:lstStyle>
          <a:p>
            <a:pPr>
              <a:defRPr/>
            </a:pPr>
            <a:r>
              <a:rPr lang="en-US" altLang="zh-CN"/>
              <a:t>May 2015</a:t>
            </a:r>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ltLang="zh-CN"/>
              <a:t>Slide </a:t>
            </a:r>
            <a:fld id="{2647DC92-864C-4AE4-8780-2EB4E5D7BBE2}" type="slidenum">
              <a:rPr lang="en-US" altLang="zh-CN"/>
              <a:pPr>
                <a:defRPr/>
              </a:pPr>
              <a:t>‹#›</a:t>
            </a:fld>
            <a:endParaRPr lang="en-US" altLang="zh-CN"/>
          </a:p>
        </p:txBody>
      </p:sp>
      <p:sp>
        <p:nvSpPr>
          <p:cNvPr id="6" name="Footer Placeholder 5"/>
          <p:cNvSpPr>
            <a:spLocks noGrp="1"/>
          </p:cNvSpPr>
          <p:nvPr>
            <p:ph type="ftr" sz="quarter" idx="12"/>
          </p:nvPr>
        </p:nvSpPr>
        <p:spPr>
          <a:xfrm>
            <a:off x="6850063" y="6475413"/>
            <a:ext cx="1693862" cy="184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buFontTx/>
              <a:buNone/>
              <a:defRPr sz="1200" b="0" smtClean="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defRPr/>
            </a:pPr>
            <a:r>
              <a:rPr lang="en-US" altLang="zh-CN"/>
              <a:t>Shiwen He (SEU)</a:t>
            </a:r>
          </a:p>
        </p:txBody>
      </p:sp>
    </p:spTree>
    <p:extLst>
      <p:ext uri="{BB962C8B-B14F-4D97-AF65-F5344CB8AC3E}">
        <p14:creationId xmlns:p14="http://schemas.microsoft.com/office/powerpoint/2010/main" val="2686527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May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Shiwen He (SEU)</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CN"/>
              <a:t>Slide </a:t>
            </a:r>
            <a:fld id="{42071AC5-1194-48BE-A56F-B91C51ED66A4}" type="slidenum">
              <a:rPr lang="en-US" altLang="zh-CN"/>
              <a:pPr>
                <a:defRPr/>
              </a:pPr>
              <a:t>‹#›</a:t>
            </a:fld>
            <a:endParaRPr lang="en-US" altLang="zh-CN"/>
          </a:p>
        </p:txBody>
      </p:sp>
    </p:spTree>
    <p:extLst>
      <p:ext uri="{BB962C8B-B14F-4D97-AF65-F5344CB8AC3E}">
        <p14:creationId xmlns:p14="http://schemas.microsoft.com/office/powerpoint/2010/main" val="127452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mtClean="0"/>
            </a:lvl1pPr>
          </a:lstStyle>
          <a:p>
            <a:pPr>
              <a:defRPr/>
            </a:pPr>
            <a:r>
              <a:rPr lang="en-US" altLang="zh-CN"/>
              <a:t>May 2015</a:t>
            </a:r>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ltLang="zh-CN"/>
              <a:t>Slide </a:t>
            </a:r>
            <a:fld id="{320E44B1-F08E-490D-AC89-C4D9AACC7F35}" type="slidenum">
              <a:rPr lang="en-US" altLang="zh-CN"/>
              <a:pPr>
                <a:defRPr/>
              </a:pPr>
              <a:t>‹#›</a:t>
            </a:fld>
            <a:endParaRPr lang="en-US" altLang="zh-CN"/>
          </a:p>
        </p:txBody>
      </p:sp>
      <p:sp>
        <p:nvSpPr>
          <p:cNvPr id="6" name="Footer Placeholder 5"/>
          <p:cNvSpPr>
            <a:spLocks noGrp="1"/>
          </p:cNvSpPr>
          <p:nvPr>
            <p:ph type="ftr" sz="quarter" idx="12"/>
          </p:nvPr>
        </p:nvSpPr>
        <p:spPr>
          <a:xfrm>
            <a:off x="6850063" y="6475413"/>
            <a:ext cx="1693862" cy="184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buFontTx/>
              <a:buNone/>
              <a:defRPr sz="1200" b="0" smtClean="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defRPr/>
            </a:pPr>
            <a:r>
              <a:rPr lang="en-US" altLang="zh-CN"/>
              <a:t>Shiwen He (SEU)</a:t>
            </a:r>
          </a:p>
        </p:txBody>
      </p:sp>
    </p:spTree>
    <p:extLst>
      <p:ext uri="{BB962C8B-B14F-4D97-AF65-F5344CB8AC3E}">
        <p14:creationId xmlns:p14="http://schemas.microsoft.com/office/powerpoint/2010/main" val="3461409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May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Shiwen He (SEU)</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CN"/>
              <a:t>Slide </a:t>
            </a:r>
            <a:fld id="{5F86DED6-4777-4989-AC0B-D7D62AD8C68F}" type="slidenum">
              <a:rPr lang="en-US" altLang="zh-CN"/>
              <a:pPr>
                <a:defRPr/>
              </a:pPr>
              <a:t>‹#›</a:t>
            </a:fld>
            <a:endParaRPr lang="en-US" altLang="zh-CN"/>
          </a:p>
        </p:txBody>
      </p:sp>
    </p:spTree>
    <p:extLst>
      <p:ext uri="{BB962C8B-B14F-4D97-AF65-F5344CB8AC3E}">
        <p14:creationId xmlns:p14="http://schemas.microsoft.com/office/powerpoint/2010/main" val="2882274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mtClean="0"/>
            </a:lvl1pPr>
          </a:lstStyle>
          <a:p>
            <a:pPr>
              <a:defRPr/>
            </a:pPr>
            <a:r>
              <a:rPr lang="en-US" altLang="zh-CN"/>
              <a:t>May 2015</a:t>
            </a:r>
            <a:endParaRPr lang="en-US"/>
          </a:p>
        </p:txBody>
      </p:sp>
      <p:sp>
        <p:nvSpPr>
          <p:cNvPr id="6" name="Rectangle 6"/>
          <p:cNvSpPr>
            <a:spLocks noGrp="1" noChangeArrowheads="1"/>
          </p:cNvSpPr>
          <p:nvPr>
            <p:ph type="sldNum" sz="quarter" idx="11"/>
          </p:nvPr>
        </p:nvSpPr>
        <p:spPr/>
        <p:txBody>
          <a:bodyPr/>
          <a:lstStyle>
            <a:lvl1pPr>
              <a:defRPr/>
            </a:lvl1pPr>
          </a:lstStyle>
          <a:p>
            <a:pPr>
              <a:defRPr/>
            </a:pPr>
            <a:r>
              <a:rPr lang="en-US" altLang="zh-CN"/>
              <a:t>Slide </a:t>
            </a:r>
            <a:fld id="{17364ECB-B3C5-404B-969A-3670919CFE14}" type="slidenum">
              <a:rPr lang="en-US" altLang="zh-CN"/>
              <a:pPr>
                <a:defRPr/>
              </a:pPr>
              <a:t>‹#›</a:t>
            </a:fld>
            <a:endParaRPr lang="en-US" altLang="zh-CN"/>
          </a:p>
        </p:txBody>
      </p:sp>
      <p:sp>
        <p:nvSpPr>
          <p:cNvPr id="7" name="Footer Placeholder 5"/>
          <p:cNvSpPr>
            <a:spLocks noGrp="1"/>
          </p:cNvSpPr>
          <p:nvPr>
            <p:ph type="ftr" sz="quarter" idx="12"/>
          </p:nvPr>
        </p:nvSpPr>
        <p:spPr>
          <a:xfrm>
            <a:off x="6850063" y="6475413"/>
            <a:ext cx="1693862" cy="184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buFontTx/>
              <a:buNone/>
              <a:defRPr sz="1200" b="0" smtClean="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defRPr/>
            </a:pPr>
            <a:r>
              <a:rPr lang="en-US" altLang="zh-CN"/>
              <a:t>Shiwen He (SEU)</a:t>
            </a:r>
          </a:p>
        </p:txBody>
      </p:sp>
    </p:spTree>
    <p:extLst>
      <p:ext uri="{BB962C8B-B14F-4D97-AF65-F5344CB8AC3E}">
        <p14:creationId xmlns:p14="http://schemas.microsoft.com/office/powerpoint/2010/main" val="4124488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37537" cy="889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371600"/>
            <a:ext cx="8237537" cy="4343400"/>
          </a:xfrm>
        </p:spPr>
        <p:txBody>
          <a:bodyPr/>
          <a:lstStyle/>
          <a:p>
            <a:pPr lvl="0"/>
            <a:endParaRPr lang="en-US" noProof="0" smtClean="0"/>
          </a:p>
        </p:txBody>
      </p:sp>
      <p:sp>
        <p:nvSpPr>
          <p:cNvPr id="4" name="Rectangle 5"/>
          <p:cNvSpPr>
            <a:spLocks noGrp="1" noChangeArrowheads="1"/>
          </p:cNvSpPr>
          <p:nvPr>
            <p:ph type="dt" sz="half" idx="10"/>
          </p:nvPr>
        </p:nvSpPr>
        <p:spPr/>
        <p:txBody>
          <a:bodyPr/>
          <a:lstStyle>
            <a:lvl1pPr>
              <a:defRPr smtClean="0"/>
            </a:lvl1pPr>
          </a:lstStyle>
          <a:p>
            <a:pPr>
              <a:defRPr/>
            </a:pPr>
            <a:r>
              <a:rPr lang="en-US" altLang="zh-CN"/>
              <a:t>May 2015</a:t>
            </a:r>
            <a:endParaRPr lang="en-US"/>
          </a:p>
        </p:txBody>
      </p:sp>
      <p:sp>
        <p:nvSpPr>
          <p:cNvPr id="5" name="Footer Placeholder 5"/>
          <p:cNvSpPr>
            <a:spLocks noGrp="1"/>
          </p:cNvSpPr>
          <p:nvPr>
            <p:ph type="ftr" sz="quarter" idx="11"/>
          </p:nvPr>
        </p:nvSpPr>
        <p:spPr>
          <a:xfrm>
            <a:off x="6850063" y="6475413"/>
            <a:ext cx="1693862" cy="184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buFontTx/>
              <a:buNone/>
              <a:defRPr sz="1200" b="0" smtClean="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defRPr/>
            </a:pPr>
            <a:r>
              <a:rPr lang="en-US" altLang="zh-CN"/>
              <a:t>Shiwen He (SEU)</a:t>
            </a:r>
          </a:p>
        </p:txBody>
      </p:sp>
      <p:sp>
        <p:nvSpPr>
          <p:cNvPr id="6" name="Rectangle 6"/>
          <p:cNvSpPr>
            <a:spLocks noGrp="1" noChangeArrowheads="1"/>
          </p:cNvSpPr>
          <p:nvPr>
            <p:ph type="sldNum" sz="quarter" idx="12"/>
          </p:nvPr>
        </p:nvSpPr>
        <p:spPr/>
        <p:txBody>
          <a:bodyPr/>
          <a:lstStyle>
            <a:lvl1pPr>
              <a:defRPr/>
            </a:lvl1pPr>
          </a:lstStyle>
          <a:p>
            <a:pPr>
              <a:defRPr/>
            </a:pPr>
            <a:r>
              <a:rPr lang="en-US" altLang="zh-CN"/>
              <a:t>Slide </a:t>
            </a:r>
            <a:fld id="{8DE1ED16-4E1E-4515-B239-4ECDEEA28420}" type="slidenum">
              <a:rPr lang="en-US" altLang="zh-CN"/>
              <a:pPr>
                <a:defRPr/>
              </a:pPr>
              <a:t>‹#›</a:t>
            </a:fld>
            <a:endParaRPr lang="en-US" altLang="zh-CN"/>
          </a:p>
        </p:txBody>
      </p:sp>
    </p:spTree>
    <p:extLst>
      <p:ext uri="{BB962C8B-B14F-4D97-AF65-F5344CB8AC3E}">
        <p14:creationId xmlns:p14="http://schemas.microsoft.com/office/powerpoint/2010/main" val="186997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smtClean="0"/>
            </a:lvl1pPr>
          </a:lstStyle>
          <a:p>
            <a:pPr>
              <a:defRPr/>
            </a:pPr>
            <a:r>
              <a:rPr lang="en-US" altLang="zh-CN"/>
              <a:t>May 2015</a:t>
            </a:r>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ltLang="zh-CN"/>
              <a:t>Slide </a:t>
            </a:r>
            <a:fld id="{78368EE6-86FD-4E48-88A8-651BAA51B4F7}" type="slidenum">
              <a:rPr lang="en-US" altLang="zh-CN"/>
              <a:pPr>
                <a:defRPr/>
              </a:pPr>
              <a:t>‹#›</a:t>
            </a:fld>
            <a:endParaRPr lang="en-US" altLang="zh-CN"/>
          </a:p>
        </p:txBody>
      </p:sp>
      <p:sp>
        <p:nvSpPr>
          <p:cNvPr id="6" name="Footer Placeholder 5"/>
          <p:cNvSpPr>
            <a:spLocks noGrp="1"/>
          </p:cNvSpPr>
          <p:nvPr>
            <p:ph type="ftr" sz="quarter" idx="12"/>
          </p:nvPr>
        </p:nvSpPr>
        <p:spPr>
          <a:xfrm>
            <a:off x="6850063" y="6475413"/>
            <a:ext cx="1693862" cy="184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buFontTx/>
              <a:buNone/>
              <a:defRPr sz="1200" b="0" smtClean="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defRPr/>
            </a:pPr>
            <a:r>
              <a:rPr lang="en-US" altLang="zh-CN"/>
              <a:t>Shiwen He (SEU)</a:t>
            </a:r>
          </a:p>
        </p:txBody>
      </p:sp>
    </p:spTree>
    <p:extLst>
      <p:ext uri="{BB962C8B-B14F-4D97-AF65-F5344CB8AC3E}">
        <p14:creationId xmlns:p14="http://schemas.microsoft.com/office/powerpoint/2010/main" val="129131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May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Shiwen He (SEU)</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CN"/>
              <a:t>Slide </a:t>
            </a:r>
            <a:fld id="{59E563C4-AA8A-4C6B-BE62-CF1323AF68C8}" type="slidenum">
              <a:rPr lang="en-US" altLang="zh-CN"/>
              <a:pPr>
                <a:defRPr/>
              </a:pPr>
              <a:t>‹#›</a:t>
            </a:fld>
            <a:endParaRPr lang="en-US" altLang="zh-CN"/>
          </a:p>
        </p:txBody>
      </p:sp>
    </p:spTree>
    <p:extLst>
      <p:ext uri="{BB962C8B-B14F-4D97-AF65-F5344CB8AC3E}">
        <p14:creationId xmlns:p14="http://schemas.microsoft.com/office/powerpoint/2010/main" val="162138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May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Shiwen He (SEU)</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CN"/>
              <a:t>Slide </a:t>
            </a:r>
            <a:fld id="{DB7A745F-2211-4D44-8DEB-1A2D6A016FCD}" type="slidenum">
              <a:rPr lang="en-US" altLang="zh-CN"/>
              <a:pPr>
                <a:defRPr/>
              </a:pPr>
              <a:t>‹#›</a:t>
            </a:fld>
            <a:endParaRPr lang="en-US" altLang="zh-CN"/>
          </a:p>
        </p:txBody>
      </p:sp>
    </p:spTree>
    <p:extLst>
      <p:ext uri="{BB962C8B-B14F-4D97-AF65-F5344CB8AC3E}">
        <p14:creationId xmlns:p14="http://schemas.microsoft.com/office/powerpoint/2010/main" val="95385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zh-CN"/>
              <a:t>May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Shiwen He (SEU)</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zh-CN"/>
              <a:t>Slide </a:t>
            </a:r>
            <a:fld id="{87D24D0B-2B8D-484C-825B-3C3CAB6C2F04}" type="slidenum">
              <a:rPr lang="en-US" altLang="zh-CN"/>
              <a:pPr>
                <a:defRPr/>
              </a:pPr>
              <a:t>‹#›</a:t>
            </a:fld>
            <a:endParaRPr lang="en-US" altLang="zh-CN"/>
          </a:p>
        </p:txBody>
      </p:sp>
    </p:spTree>
    <p:extLst>
      <p:ext uri="{BB962C8B-B14F-4D97-AF65-F5344CB8AC3E}">
        <p14:creationId xmlns:p14="http://schemas.microsoft.com/office/powerpoint/2010/main" val="3948143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CN"/>
              <a:t>May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Shiwen He (SEU)</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CN"/>
              <a:t>Slide </a:t>
            </a:r>
            <a:fld id="{04E758F6-64D8-4412-ACF2-4AF576A9BB4E}" type="slidenum">
              <a:rPr lang="en-US" altLang="zh-CN"/>
              <a:pPr>
                <a:defRPr/>
              </a:pPr>
              <a:t>‹#›</a:t>
            </a:fld>
            <a:endParaRPr lang="en-US" altLang="zh-CN"/>
          </a:p>
        </p:txBody>
      </p:sp>
    </p:spTree>
    <p:extLst>
      <p:ext uri="{BB962C8B-B14F-4D97-AF65-F5344CB8AC3E}">
        <p14:creationId xmlns:p14="http://schemas.microsoft.com/office/powerpoint/2010/main" val="256331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CN"/>
              <a:t>May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Shiwen He (SEU)</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CN"/>
              <a:t>Slide </a:t>
            </a:r>
            <a:fld id="{700D27A2-3CED-4437-98D5-3892E51A580E}" type="slidenum">
              <a:rPr lang="en-US" altLang="zh-CN"/>
              <a:pPr>
                <a:defRPr/>
              </a:pPr>
              <a:t>‹#›</a:t>
            </a:fld>
            <a:endParaRPr lang="en-US" altLang="zh-CN"/>
          </a:p>
        </p:txBody>
      </p:sp>
    </p:spTree>
    <p:extLst>
      <p:ext uri="{BB962C8B-B14F-4D97-AF65-F5344CB8AC3E}">
        <p14:creationId xmlns:p14="http://schemas.microsoft.com/office/powerpoint/2010/main" val="344844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May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Shiwen He (SEU)</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CN"/>
              <a:t>Slide </a:t>
            </a:r>
            <a:fld id="{23FE1091-E836-4CF7-ADF6-6FB8797DFA5A}" type="slidenum">
              <a:rPr lang="en-US" altLang="zh-CN"/>
              <a:pPr>
                <a:defRPr/>
              </a:pPr>
              <a:t>‹#›</a:t>
            </a:fld>
            <a:endParaRPr lang="en-US" altLang="zh-CN"/>
          </a:p>
        </p:txBody>
      </p:sp>
    </p:spTree>
    <p:extLst>
      <p:ext uri="{BB962C8B-B14F-4D97-AF65-F5344CB8AC3E}">
        <p14:creationId xmlns:p14="http://schemas.microsoft.com/office/powerpoint/2010/main" val="2083554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May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Shiwen He (SEU)</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CN"/>
              <a:t>Slide </a:t>
            </a:r>
            <a:fld id="{11DF1AF3-4BBA-44DA-B7B8-4C6CDC081456}" type="slidenum">
              <a:rPr lang="en-US" altLang="zh-CN"/>
              <a:pPr>
                <a:defRPr/>
              </a:pPr>
              <a:t>‹#›</a:t>
            </a:fld>
            <a:endParaRPr lang="en-US" altLang="zh-CN"/>
          </a:p>
        </p:txBody>
      </p:sp>
    </p:spTree>
    <p:extLst>
      <p:ext uri="{BB962C8B-B14F-4D97-AF65-F5344CB8AC3E}">
        <p14:creationId xmlns:p14="http://schemas.microsoft.com/office/powerpoint/2010/main" val="10308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696913" y="333375"/>
            <a:ext cx="968375"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smtClean="0"/>
            </a:lvl1pPr>
          </a:lstStyle>
          <a:p>
            <a:pPr>
              <a:defRPr/>
            </a:pPr>
            <a:r>
              <a:rPr lang="en-US" altLang="zh-CN"/>
              <a:t>May 2015</a:t>
            </a:r>
            <a:endParaRPr lang="en-US"/>
          </a:p>
        </p:txBody>
      </p:sp>
      <p:sp>
        <p:nvSpPr>
          <p:cNvPr id="1029" name="Rectangle 5"/>
          <p:cNvSpPr>
            <a:spLocks noGrp="1" noChangeArrowheads="1"/>
          </p:cNvSpPr>
          <p:nvPr>
            <p:ph type="ftr" sz="quarter" idx="3"/>
          </p:nvPr>
        </p:nvSpPr>
        <p:spPr bwMode="auto">
          <a:xfrm>
            <a:off x="6780213" y="6475413"/>
            <a:ext cx="17637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mtClean="0"/>
            </a:lvl1pPr>
          </a:lstStyle>
          <a:p>
            <a:pPr>
              <a:defRPr/>
            </a:pPr>
            <a:r>
              <a:rPr lang="en-US"/>
              <a:t>Shiwen He (SEU)</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宋体" panose="02010600030101010101" pitchFamily="2" charset="-122"/>
              </a:defRPr>
            </a:lvl1pPr>
          </a:lstStyle>
          <a:p>
            <a:pPr>
              <a:defRPr/>
            </a:pPr>
            <a:r>
              <a:rPr lang="en-US" altLang="zh-CN"/>
              <a:t>Slide </a:t>
            </a:r>
            <a:fld id="{D0272B1F-5F10-42E2-AF72-2A995728A53D}" type="slidenum">
              <a:rPr lang="en-US" altLang="zh-CN"/>
              <a:pPr>
                <a:defRPr/>
              </a:pPr>
              <a:t>‹#›</a:t>
            </a:fld>
            <a:endParaRPr lang="en-US" altLang="zh-CN"/>
          </a:p>
        </p:txBody>
      </p:sp>
      <p:sp>
        <p:nvSpPr>
          <p:cNvPr id="1031" name="Rectangle 7"/>
          <p:cNvSpPr>
            <a:spLocks noChangeArrowheads="1"/>
          </p:cNvSpPr>
          <p:nvPr/>
        </p:nvSpPr>
        <p:spPr bwMode="auto">
          <a:xfrm>
            <a:off x="5162550" y="333375"/>
            <a:ext cx="3282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457200">
              <a:defRPr sz="1200">
                <a:solidFill>
                  <a:schemeClr val="tx1"/>
                </a:solidFill>
                <a:latin typeface="Times New Roman" panose="02020603050405020304" pitchFamily="18" charset="0"/>
              </a:defRPr>
            </a:lvl5pPr>
            <a:lvl6pPr marL="914400" eaLnBrk="0" fontAlgn="base" hangingPunct="0">
              <a:spcBef>
                <a:spcPct val="0"/>
              </a:spcBef>
              <a:spcAft>
                <a:spcPct val="0"/>
              </a:spcAft>
              <a:defRPr sz="1200">
                <a:solidFill>
                  <a:schemeClr val="tx1"/>
                </a:solidFill>
                <a:latin typeface="Times New Roman" panose="02020603050405020304" pitchFamily="18" charset="0"/>
              </a:defRPr>
            </a:lvl6pPr>
            <a:lvl7pPr marL="1371600" eaLnBrk="0" fontAlgn="base" hangingPunct="0">
              <a:spcBef>
                <a:spcPct val="0"/>
              </a:spcBef>
              <a:spcAft>
                <a:spcPct val="0"/>
              </a:spcAft>
              <a:defRPr sz="1200">
                <a:solidFill>
                  <a:schemeClr val="tx1"/>
                </a:solidFill>
                <a:latin typeface="Times New Roman" panose="02020603050405020304" pitchFamily="18" charset="0"/>
              </a:defRPr>
            </a:lvl7pPr>
            <a:lvl8pPr marL="1828800" eaLnBrk="0" fontAlgn="base" hangingPunct="0">
              <a:spcBef>
                <a:spcPct val="0"/>
              </a:spcBef>
              <a:spcAft>
                <a:spcPct val="0"/>
              </a:spcAft>
              <a:defRPr sz="1200">
                <a:solidFill>
                  <a:schemeClr val="tx1"/>
                </a:solidFill>
                <a:latin typeface="Times New Roman" panose="02020603050405020304" pitchFamily="18" charset="0"/>
              </a:defRPr>
            </a:lvl8pPr>
            <a:lvl9pPr marL="2286000" eaLnBrk="0" fontAlgn="base" hangingPunct="0">
              <a:spcBef>
                <a:spcPct val="0"/>
              </a:spcBef>
              <a:spcAft>
                <a:spcPct val="0"/>
              </a:spcAft>
              <a:defRPr sz="1200">
                <a:solidFill>
                  <a:schemeClr val="tx1"/>
                </a:solidFill>
                <a:latin typeface="Times New Roman" panose="02020603050405020304" pitchFamily="18" charset="0"/>
              </a:defRPr>
            </a:lvl9pPr>
          </a:lstStyle>
          <a:p>
            <a:pPr lvl="4" algn="r">
              <a:defRPr/>
            </a:pPr>
            <a:r>
              <a:rPr lang="en-US" altLang="zh-CN" sz="1800" b="1" dirty="0" smtClean="0">
                <a:ea typeface="宋体" panose="02010600030101010101" pitchFamily="2" charset="-122"/>
              </a:rPr>
              <a:t>doc.: IEEE </a:t>
            </a:r>
            <a:r>
              <a:rPr lang="en-US" altLang="zh-CN" sz="1800" b="1" dirty="0" smtClean="0">
                <a:ea typeface="宋体" panose="02010600030101010101" pitchFamily="2" charset="-122"/>
              </a:rPr>
              <a:t>802.11-15/0707r1</a:t>
            </a:r>
            <a:endParaRPr lang="en-US" altLang="zh-CN" sz="1800" b="1" dirty="0" smtClean="0">
              <a:ea typeface="宋体" panose="02010600030101010101" pitchFamily="2" charset="-122"/>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defRPr/>
            </a:pPr>
            <a:r>
              <a:rPr lang="en-US" altLang="zh-CN" smtClean="0">
                <a:ea typeface="宋体" panose="02010600030101010101" pitchFamily="2" charset="-122"/>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4797" r:id="rId1"/>
    <p:sldLayoutId id="2147484798" r:id="rId2"/>
    <p:sldLayoutId id="2147484788" r:id="rId3"/>
    <p:sldLayoutId id="2147484789" r:id="rId4"/>
    <p:sldLayoutId id="2147484790" r:id="rId5"/>
    <p:sldLayoutId id="2147484791" r:id="rId6"/>
    <p:sldLayoutId id="2147484792" r:id="rId7"/>
    <p:sldLayoutId id="2147484793" r:id="rId8"/>
    <p:sldLayoutId id="2147484794" r:id="rId9"/>
    <p:sldLayoutId id="2147484795" r:id="rId10"/>
    <p:sldLayoutId id="2147484799" r:id="rId11"/>
    <p:sldLayoutId id="2147484796" r:id="rId12"/>
    <p:sldLayoutId id="2147484800" r:id="rId13"/>
    <p:sldLayoutId id="2147484801" r:id="rId1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vinashj@qualcomm.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Visio_2003-2010_Drawing1.vsd"/><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5.wmf"/><Relationship Id="rId18" Type="http://schemas.openxmlformats.org/officeDocument/2006/relationships/oleObject" Target="../embeddings/oleObject14.bin"/><Relationship Id="rId3" Type="http://schemas.openxmlformats.org/officeDocument/2006/relationships/notesSlide" Target="../notesSlides/notesSlide16.xml"/><Relationship Id="rId7" Type="http://schemas.openxmlformats.org/officeDocument/2006/relationships/image" Target="../media/image12.wmf"/><Relationship Id="rId12" Type="http://schemas.openxmlformats.org/officeDocument/2006/relationships/oleObject" Target="../embeddings/oleObject11.bin"/><Relationship Id="rId17" Type="http://schemas.openxmlformats.org/officeDocument/2006/relationships/image" Target="../media/image17.wmf"/><Relationship Id="rId2" Type="http://schemas.openxmlformats.org/officeDocument/2006/relationships/slideLayout" Target="../slideLayouts/slideLayout7.xml"/><Relationship Id="rId16" Type="http://schemas.openxmlformats.org/officeDocument/2006/relationships/oleObject" Target="../embeddings/oleObject13.bin"/><Relationship Id="rId1" Type="http://schemas.openxmlformats.org/officeDocument/2006/relationships/vmlDrawing" Target="../drawings/vmlDrawing7.vml"/><Relationship Id="rId6" Type="http://schemas.openxmlformats.org/officeDocument/2006/relationships/oleObject" Target="../embeddings/oleObject8.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10.bin"/><Relationship Id="rId19" Type="http://schemas.openxmlformats.org/officeDocument/2006/relationships/image" Target="../media/image18.wmf"/><Relationship Id="rId4" Type="http://schemas.openxmlformats.org/officeDocument/2006/relationships/oleObject" Target="../embeddings/oleObject7.bin"/><Relationship Id="rId9" Type="http://schemas.openxmlformats.org/officeDocument/2006/relationships/image" Target="../media/image13.wmf"/><Relationship Id="rId14" Type="http://schemas.openxmlformats.org/officeDocument/2006/relationships/oleObject" Target="../embeddings/oleObject12.bin"/></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4.wmf"/><Relationship Id="rId3" Type="http://schemas.openxmlformats.org/officeDocument/2006/relationships/notesSlide" Target="../notesSlides/notesSlide18.xml"/><Relationship Id="rId7" Type="http://schemas.openxmlformats.org/officeDocument/2006/relationships/image" Target="../media/image21.wmf"/><Relationship Id="rId12"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6.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2.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7.wmf"/><Relationship Id="rId3" Type="http://schemas.openxmlformats.org/officeDocument/2006/relationships/notesSlide" Target="../notesSlides/notesSlide19.xml"/><Relationship Id="rId7" Type="http://schemas.openxmlformats.org/officeDocument/2006/relationships/image" Target="../media/image23.wmf"/><Relationship Id="rId12"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1.bin"/><Relationship Id="rId11" Type="http://schemas.openxmlformats.org/officeDocument/2006/relationships/image" Target="../media/image26.wmf"/><Relationship Id="rId5" Type="http://schemas.openxmlformats.org/officeDocument/2006/relationships/image" Target="../media/image21.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5.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3.emf"/><Relationship Id="rId5" Type="http://schemas.openxmlformats.org/officeDocument/2006/relationships/oleObject" Target="../embeddings/oleObject26.bin"/><Relationship Id="rId4" Type="http://schemas.openxmlformats.org/officeDocument/2006/relationships/image" Target="../media/image32.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5.emf"/><Relationship Id="rId5" Type="http://schemas.openxmlformats.org/officeDocument/2006/relationships/oleObject" Target="../embeddings/oleObject28.bin"/><Relationship Id="rId4" Type="http://schemas.openxmlformats.org/officeDocument/2006/relationships/image" Target="../media/image34.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7.emf"/><Relationship Id="rId5" Type="http://schemas.openxmlformats.org/officeDocument/2006/relationships/oleObject" Target="../embeddings/oleObject30.bin"/><Relationship Id="rId4" Type="http://schemas.openxmlformats.org/officeDocument/2006/relationships/image" Target="../media/image36.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9.emf"/><Relationship Id="rId5" Type="http://schemas.openxmlformats.org/officeDocument/2006/relationships/oleObject" Target="../embeddings/oleObject32.bin"/><Relationship Id="rId4" Type="http://schemas.openxmlformats.org/officeDocument/2006/relationships/image" Target="../media/image38.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1.emf"/><Relationship Id="rId5" Type="http://schemas.openxmlformats.org/officeDocument/2006/relationships/oleObject" Target="../embeddings/oleObject34.bin"/><Relationship Id="rId4" Type="http://schemas.openxmlformats.org/officeDocument/2006/relationships/image" Target="../media/image40.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3.emf"/><Relationship Id="rId5" Type="http://schemas.openxmlformats.org/officeDocument/2006/relationships/oleObject" Target="../embeddings/oleObject36.bin"/><Relationship Id="rId4" Type="http://schemas.openxmlformats.org/officeDocument/2006/relationships/image" Target="../media/image42.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5.emf"/><Relationship Id="rId5" Type="http://schemas.openxmlformats.org/officeDocument/2006/relationships/oleObject" Target="../embeddings/oleObject38.bin"/><Relationship Id="rId4" Type="http://schemas.openxmlformats.org/officeDocument/2006/relationships/image" Target="../media/image44.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7.emf"/><Relationship Id="rId5" Type="http://schemas.openxmlformats.org/officeDocument/2006/relationships/oleObject" Target="../embeddings/oleObject40.bin"/><Relationship Id="rId4" Type="http://schemas.openxmlformats.org/officeDocument/2006/relationships/image" Target="../media/image46.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8.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0.emf"/><Relationship Id="rId5" Type="http://schemas.openxmlformats.org/officeDocument/2006/relationships/oleObject" Target="../embeddings/oleObject43.bin"/><Relationship Id="rId4" Type="http://schemas.openxmlformats.org/officeDocument/2006/relationships/image" Target="../media/image49.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2.emf"/><Relationship Id="rId5" Type="http://schemas.openxmlformats.org/officeDocument/2006/relationships/oleObject" Target="../embeddings/oleObject45.bin"/><Relationship Id="rId4" Type="http://schemas.openxmlformats.org/officeDocument/2006/relationships/image" Target="../media/image51.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4.emf"/><Relationship Id="rId5" Type="http://schemas.openxmlformats.org/officeDocument/2006/relationships/oleObject" Target="../embeddings/oleObject47.bin"/><Relationship Id="rId4" Type="http://schemas.openxmlformats.org/officeDocument/2006/relationships/image" Target="../media/image53.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55.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57.emf"/><Relationship Id="rId5" Type="http://schemas.openxmlformats.org/officeDocument/2006/relationships/oleObject" Target="../embeddings/oleObject50.bin"/><Relationship Id="rId4" Type="http://schemas.openxmlformats.org/officeDocument/2006/relationships/image" Target="../media/image56.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59.emf"/><Relationship Id="rId5" Type="http://schemas.openxmlformats.org/officeDocument/2006/relationships/oleObject" Target="../embeddings/oleObject52.bin"/><Relationship Id="rId4" Type="http://schemas.openxmlformats.org/officeDocument/2006/relationships/image" Target="../media/image58.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1.emf"/><Relationship Id="rId5" Type="http://schemas.openxmlformats.org/officeDocument/2006/relationships/oleObject" Target="../embeddings/oleObject54.bin"/><Relationship Id="rId4" Type="http://schemas.openxmlformats.org/officeDocument/2006/relationships/image" Target="../media/image60.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62.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64.emf"/><Relationship Id="rId5" Type="http://schemas.openxmlformats.org/officeDocument/2006/relationships/oleObject" Target="../embeddings/oleObject57.bin"/><Relationship Id="rId4" Type="http://schemas.openxmlformats.org/officeDocument/2006/relationships/image" Target="../media/image63.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65.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67.emf"/><Relationship Id="rId5" Type="http://schemas.openxmlformats.org/officeDocument/2006/relationships/oleObject" Target="../embeddings/oleObject60.bin"/><Relationship Id="rId4" Type="http://schemas.openxmlformats.org/officeDocument/2006/relationships/image" Target="../media/image66.e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921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703A17ED-6040-4073-A25E-A52FD760983F}" type="slidenum">
              <a:rPr lang="en-US" altLang="zh-CN" sz="1200" b="0" smtClean="0"/>
              <a:pPr>
                <a:spcBef>
                  <a:spcPct val="0"/>
                </a:spcBef>
                <a:buFontTx/>
                <a:buNone/>
              </a:pPr>
              <a:t>1</a:t>
            </a:fld>
            <a:endParaRPr lang="en-US" altLang="zh-CN" sz="1200" b="0" smtClean="0"/>
          </a:p>
        </p:txBody>
      </p:sp>
      <p:sp>
        <p:nvSpPr>
          <p:cNvPr id="9220" name="Rectangle 2"/>
          <p:cNvSpPr>
            <a:spLocks noGrp="1" noChangeArrowheads="1"/>
          </p:cNvSpPr>
          <p:nvPr>
            <p:ph type="title"/>
          </p:nvPr>
        </p:nvSpPr>
        <p:spPr>
          <a:xfrm>
            <a:off x="685800" y="609600"/>
            <a:ext cx="7772400" cy="1066800"/>
          </a:xfrm>
          <a:noFill/>
        </p:spPr>
        <p:txBody>
          <a:bodyPr/>
          <a:lstStyle/>
          <a:p>
            <a:r>
              <a:rPr lang="en-US" altLang="zh-CN" smtClean="0">
                <a:ea typeface="宋体" panose="02010600030101010101" pitchFamily="2" charset="-122"/>
              </a:rPr>
              <a:t>Complete Proposal </a:t>
            </a:r>
            <a:br>
              <a:rPr lang="en-US" altLang="zh-CN" smtClean="0">
                <a:ea typeface="宋体" panose="02010600030101010101" pitchFamily="2" charset="-122"/>
              </a:rPr>
            </a:br>
            <a:r>
              <a:rPr lang="en-US" altLang="zh-CN" smtClean="0">
                <a:ea typeface="宋体" panose="02010600030101010101" pitchFamily="2" charset="-122"/>
              </a:rPr>
              <a:t>for IEEE 802.11aj (45 GHz)</a:t>
            </a:r>
          </a:p>
        </p:txBody>
      </p:sp>
      <p:sp>
        <p:nvSpPr>
          <p:cNvPr id="9221" name="Rectangle 6"/>
          <p:cNvSpPr>
            <a:spLocks noGrp="1" noChangeArrowheads="1"/>
          </p:cNvSpPr>
          <p:nvPr>
            <p:ph type="body" sz="half" idx="1"/>
          </p:nvPr>
        </p:nvSpPr>
        <p:spPr>
          <a:xfrm>
            <a:off x="2667000" y="1800225"/>
            <a:ext cx="3810000" cy="304800"/>
          </a:xfrm>
          <a:noFill/>
        </p:spPr>
        <p:txBody>
          <a:bodyPr/>
          <a:lstStyle/>
          <a:p>
            <a:pPr algn="ctr">
              <a:buFontTx/>
              <a:buNone/>
            </a:pPr>
            <a:r>
              <a:rPr lang="en-US" altLang="zh-CN" sz="1800" smtClean="0">
                <a:ea typeface="宋体" panose="02010600030101010101" pitchFamily="2" charset="-122"/>
              </a:rPr>
              <a:t>Date:</a:t>
            </a:r>
            <a:r>
              <a:rPr lang="en-US" altLang="zh-CN" sz="1800" b="0" smtClean="0">
                <a:ea typeface="宋体" panose="02010600030101010101" pitchFamily="2" charset="-122"/>
              </a:rPr>
              <a:t> 2015-05-19</a:t>
            </a:r>
          </a:p>
        </p:txBody>
      </p:sp>
      <p:graphicFrame>
        <p:nvGraphicFramePr>
          <p:cNvPr id="10" name="Table 9"/>
          <p:cNvGraphicFramePr>
            <a:graphicFrameLocks noGrp="1"/>
          </p:cNvGraphicFramePr>
          <p:nvPr/>
        </p:nvGraphicFramePr>
        <p:xfrm>
          <a:off x="762000" y="2209800"/>
          <a:ext cx="7620000" cy="3805233"/>
        </p:xfrm>
        <a:graphic>
          <a:graphicData uri="http://schemas.openxmlformats.org/drawingml/2006/table">
            <a:tbl>
              <a:tblPr/>
              <a:tblGrid>
                <a:gridCol w="2028825"/>
                <a:gridCol w="1476375"/>
                <a:gridCol w="762000"/>
                <a:gridCol w="685800"/>
                <a:gridCol w="2667000"/>
              </a:tblGrid>
              <a:tr h="190751">
                <a:tc gridSpan="5">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Author(s)/Supporter(s):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2184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Name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Company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Address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Phone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Email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err="1"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Shiwen</a:t>
                      </a: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 He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SEU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shiwenhe@seu.edu.cn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err="1"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Haiming</a:t>
                      </a: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 Wang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SEU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hmwang@seu.edu.cn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err="1"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Yongming</a:t>
                      </a: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 Huang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SEU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huangym@seu.edu.cn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Wei Hong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SEU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weihong@seu.edu.cn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err="1"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Luxi</a:t>
                      </a: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 Yang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SEU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lxyang@seu.edu.cn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Jiang Hua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ZTE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Jiang.Hua@zte.com.cn</a:t>
                      </a:r>
                      <a:endPar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hlinkClick r:id="rId3"/>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Jun Zhang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ZTE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zhang.jun7@zte.com.cn</a:t>
                      </a:r>
                      <a:endPar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hlinkClick r:id="rId3"/>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p>
                      <a:pPr marL="0" marR="0" lvl="0" indent="0" algn="ctr" defTabSz="914400" rtl="0" eaLnBrk="1" fontAlgn="base" latinLnBrk="0" hangingPunct="1">
                        <a:lnSpc>
                          <a:spcPct val="100000"/>
                        </a:lnSpc>
                        <a:spcBef>
                          <a:spcPts val="600"/>
                        </a:spcBef>
                        <a:spcAft>
                          <a:spcPts val="0"/>
                        </a:spcAft>
                        <a:buClrTx/>
                        <a:buSzTx/>
                        <a:buFontTx/>
                        <a:buNone/>
                        <a:tabLst/>
                      </a:pPr>
                      <a:r>
                        <a:rPr lang="en-US" altLang="ko-KR" sz="1000" b="0" u="none" kern="100" baseline="0" dirty="0" smtClean="0">
                          <a:solidFill>
                            <a:schemeClr val="tx1"/>
                          </a:solidFill>
                          <a:latin typeface="Times New Roman"/>
                          <a:ea typeface="宋体"/>
                          <a:cs typeface="Times New Roman"/>
                        </a:rPr>
                        <a:t>Liguang Li</a:t>
                      </a:r>
                    </a:p>
                  </a:txBody>
                  <a:tcPr marL="52028" marR="52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ZTE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0"/>
                        </a:spcAft>
                        <a:buClrTx/>
                        <a:buSzTx/>
                        <a:buFontTx/>
                        <a:buNone/>
                        <a:tabLst/>
                      </a:pPr>
                      <a:r>
                        <a:rPr lang="en-US" altLang="ko-KR" sz="1000" b="0" u="none" kern="100" baseline="0" dirty="0" smtClean="0">
                          <a:solidFill>
                            <a:schemeClr val="tx1"/>
                          </a:solidFill>
                          <a:latin typeface="Times New Roman"/>
                          <a:ea typeface="宋体"/>
                          <a:cs typeface="Times New Roman"/>
                        </a:rPr>
                        <a:t>li.liguang@zte.com.cn</a:t>
                      </a:r>
                      <a:endParaRPr lang="en-US" altLang="ko-KR" sz="1000" b="0" u="none" kern="100" baseline="0" dirty="0" smtClean="0">
                        <a:solidFill>
                          <a:schemeClr val="tx1"/>
                        </a:solidFill>
                        <a:latin typeface="Times New Roman"/>
                        <a:ea typeface="宋体"/>
                        <a:cs typeface="Times New Roman"/>
                        <a:hlinkClick r:id=""/>
                      </a:endParaRPr>
                    </a:p>
                  </a:txBody>
                  <a:tcPr marL="52028" marR="52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p>
                      <a:pPr marL="0" marR="0" lvl="0" indent="0" algn="ctr" defTabSz="914400" rtl="0" eaLnBrk="1" fontAlgn="base" latinLnBrk="0" hangingPunct="1">
                        <a:lnSpc>
                          <a:spcPct val="100000"/>
                        </a:lnSpc>
                        <a:spcBef>
                          <a:spcPts val="600"/>
                        </a:spcBef>
                        <a:spcAft>
                          <a:spcPts val="0"/>
                        </a:spcAft>
                        <a:buClrTx/>
                        <a:buSzTx/>
                        <a:buFontTx/>
                        <a:buNone/>
                        <a:tabLst/>
                      </a:pPr>
                      <a:r>
                        <a:rPr lang="en-US" altLang="ko-KR" sz="1000" b="0" u="none" kern="100" baseline="0" dirty="0" smtClean="0">
                          <a:solidFill>
                            <a:schemeClr val="tx1"/>
                          </a:solidFill>
                          <a:latin typeface="Times New Roman"/>
                          <a:ea typeface="宋体"/>
                          <a:cs typeface="Times New Roman"/>
                        </a:rPr>
                        <a:t>Jun </a:t>
                      </a:r>
                      <a:r>
                        <a:rPr lang="en-US" altLang="ko-KR" sz="1000" b="0" u="none" kern="100" baseline="0" dirty="0" err="1" smtClean="0">
                          <a:solidFill>
                            <a:schemeClr val="tx1"/>
                          </a:solidFill>
                          <a:latin typeface="Times New Roman"/>
                          <a:ea typeface="宋体"/>
                          <a:cs typeface="Times New Roman"/>
                        </a:rPr>
                        <a:t>Xu</a:t>
                      </a:r>
                      <a:endParaRPr lang="en-US" altLang="ko-KR" sz="1000" b="0" u="none" kern="100" baseline="0" dirty="0" smtClean="0">
                        <a:solidFill>
                          <a:schemeClr val="tx1"/>
                        </a:solidFill>
                        <a:latin typeface="Times New Roman"/>
                        <a:ea typeface="宋体"/>
                        <a:cs typeface="Times New Roman"/>
                      </a:endParaRPr>
                    </a:p>
                  </a:txBody>
                  <a:tcPr marL="52028" marR="52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ZTE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0"/>
                        </a:spcAft>
                        <a:buClrTx/>
                        <a:buSzTx/>
                        <a:buFontTx/>
                        <a:buNone/>
                        <a:tabLst/>
                      </a:pPr>
                      <a:r>
                        <a:rPr lang="en-US" altLang="ko-KR" sz="1000" b="0" u="none" kern="100" baseline="0" dirty="0" smtClean="0">
                          <a:solidFill>
                            <a:schemeClr val="tx1"/>
                          </a:solidFill>
                          <a:latin typeface="Times New Roman"/>
                          <a:ea typeface="宋体"/>
                          <a:cs typeface="Times New Roman"/>
                        </a:rPr>
                        <a:t>xu.jun@zte.com.cn</a:t>
                      </a:r>
                      <a:endParaRPr lang="en-US" altLang="ko-KR" sz="1000" b="0" u="none" kern="100" baseline="0" dirty="0" smtClean="0">
                        <a:solidFill>
                          <a:schemeClr val="tx1"/>
                        </a:solidFill>
                        <a:latin typeface="Times New Roman"/>
                        <a:ea typeface="宋体"/>
                        <a:cs typeface="Times New Roman"/>
                        <a:hlinkClick r:id=""/>
                      </a:endParaRPr>
                    </a:p>
                  </a:txBody>
                  <a:tcPr marL="52028" marR="52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US" sz="1000" b="0" u="none" kern="100" baseline="0" dirty="0" err="1" smtClean="0">
                          <a:solidFill>
                            <a:schemeClr val="tx1"/>
                          </a:solidFill>
                          <a:latin typeface="Times New Roman"/>
                          <a:ea typeface="宋体"/>
                          <a:cs typeface="Times New Roman"/>
                        </a:rPr>
                        <a:t>Zhifeng</a:t>
                      </a:r>
                      <a:r>
                        <a:rPr lang="en-US" sz="1000" b="0" u="none" kern="100" baseline="0" dirty="0" smtClean="0">
                          <a:solidFill>
                            <a:schemeClr val="tx1"/>
                          </a:solidFill>
                          <a:latin typeface="Times New Roman"/>
                          <a:ea typeface="宋体"/>
                          <a:cs typeface="Times New Roman"/>
                        </a:rPr>
                        <a:t> Yuan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ZTE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US" altLang="ko-KR" sz="1000" b="0" u="none" kern="100" baseline="0" dirty="0" smtClean="0">
                          <a:solidFill>
                            <a:schemeClr val="tx1"/>
                          </a:solidFill>
                          <a:latin typeface="Times New Roman"/>
                          <a:ea typeface="宋体"/>
                          <a:cs typeface="Times New Roman"/>
                        </a:rPr>
                        <a:t>yuan.zhifeng@zte.com.cn</a:t>
                      </a:r>
                      <a:endParaRPr lang="en-US" altLang="ko-KR" sz="1000" b="0" u="none" kern="100" baseline="0" dirty="0" smtClean="0">
                        <a:solidFill>
                          <a:schemeClr val="tx1"/>
                        </a:solidFill>
                        <a:latin typeface="Times New Roman"/>
                        <a:ea typeface="宋体"/>
                        <a:cs typeface="Times New Roman"/>
                        <a:hlinkClick r:id=""/>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US" sz="1000" b="0" u="none" kern="100" baseline="0" dirty="0" smtClean="0">
                          <a:solidFill>
                            <a:schemeClr val="tx1"/>
                          </a:solidFill>
                          <a:latin typeface="Times New Roman"/>
                          <a:ea typeface="宋体"/>
                          <a:cs typeface="Times New Roman"/>
                        </a:rPr>
                        <a:t>Bo </a:t>
                      </a:r>
                      <a:r>
                        <a:rPr lang="en-US" altLang="zh-CN" sz="1000" b="0" u="none" kern="100" baseline="0" dirty="0" smtClean="0">
                          <a:solidFill>
                            <a:schemeClr val="tx1"/>
                          </a:solidFill>
                          <a:latin typeface="+mn-lt"/>
                          <a:ea typeface="宋体"/>
                          <a:cs typeface="Times New Roman"/>
                        </a:rPr>
                        <a:t>Sun</a:t>
                      </a:r>
                      <a:endParaRPr lang="en-US" sz="1000" b="0" u="none" kern="100" baseline="0" dirty="0" smtClean="0">
                        <a:solidFill>
                          <a:schemeClr val="tx1"/>
                        </a:solidFill>
                        <a:latin typeface="Times New Roman"/>
                        <a:ea typeface="宋体"/>
                        <a:cs typeface="Times New Roman"/>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ZTE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0"/>
                        </a:spcAft>
                        <a:buClrTx/>
                        <a:buSzTx/>
                        <a:buFontTx/>
                        <a:buNone/>
                        <a:tabLst/>
                      </a:pPr>
                      <a:r>
                        <a:rPr lang="en-US" altLang="zh-CN" sz="1000" b="0" u="none" kern="100" baseline="0" dirty="0" smtClean="0">
                          <a:solidFill>
                            <a:schemeClr val="tx1"/>
                          </a:solidFill>
                          <a:latin typeface="Times New Roman"/>
                          <a:ea typeface="宋体"/>
                          <a:cs typeface="Times New Roman"/>
                        </a:rPr>
                        <a:t>s</a:t>
                      </a:r>
                      <a:r>
                        <a:rPr lang="sq-AL" altLang="zh-CN" sz="1000" b="0" u="none" kern="100" baseline="0" dirty="0" smtClean="0">
                          <a:solidFill>
                            <a:schemeClr val="tx1"/>
                          </a:solidFill>
                          <a:latin typeface="Times New Roman"/>
                          <a:ea typeface="宋体"/>
                          <a:cs typeface="Times New Roman"/>
                        </a:rPr>
                        <a:t>un.bo1@zte.com.cn</a:t>
                      </a:r>
                      <a:endParaRPr lang="en-US" altLang="ko-KR" sz="1000" b="0" u="none" kern="100" baseline="0" dirty="0" smtClean="0">
                        <a:solidFill>
                          <a:schemeClr val="tx1"/>
                        </a:solidFill>
                        <a:latin typeface="Times New Roman"/>
                        <a:ea typeface="宋体"/>
                        <a:cs typeface="Times New Roman"/>
                        <a:hlinkClick r:id=""/>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US" sz="1000" b="0" u="none" kern="100" baseline="0" dirty="0" err="1" smtClean="0">
                          <a:solidFill>
                            <a:schemeClr val="tx1"/>
                          </a:solidFill>
                          <a:latin typeface="Times New Roman"/>
                          <a:ea typeface="宋体"/>
                          <a:cs typeface="Times New Roman"/>
                        </a:rPr>
                        <a:t>Ke</a:t>
                      </a:r>
                      <a:r>
                        <a:rPr lang="en-US" sz="1000" b="0" u="none" kern="100" baseline="0" dirty="0" smtClean="0">
                          <a:solidFill>
                            <a:schemeClr val="tx1"/>
                          </a:solidFill>
                          <a:latin typeface="Times New Roman"/>
                          <a:ea typeface="宋体"/>
                          <a:cs typeface="Times New Roman"/>
                        </a:rPr>
                        <a:t> Yao</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ZTE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US" altLang="ko-KR" sz="1000" b="0" u="none" kern="100" baseline="0" dirty="0" smtClean="0">
                          <a:solidFill>
                            <a:schemeClr val="tx1"/>
                          </a:solidFill>
                          <a:latin typeface="Times New Roman"/>
                          <a:ea typeface="宋体"/>
                          <a:cs typeface="Times New Roman"/>
                        </a:rPr>
                        <a:t>yao.ke5@zte.com.cn</a:t>
                      </a:r>
                      <a:endParaRPr lang="en-US" altLang="ko-KR" sz="1000" b="0" u="none" kern="100" baseline="0" dirty="0" smtClean="0">
                        <a:solidFill>
                          <a:schemeClr val="tx1"/>
                        </a:solidFill>
                        <a:latin typeface="Times New Roman"/>
                        <a:ea typeface="宋体"/>
                        <a:cs typeface="Times New Roman"/>
                        <a:hlinkClick r:id=""/>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US" sz="1000" b="0" u="none" kern="100" baseline="0" dirty="0" err="1" smtClean="0">
                          <a:solidFill>
                            <a:schemeClr val="tx1"/>
                          </a:solidFill>
                          <a:latin typeface="Times New Roman"/>
                          <a:ea typeface="宋体"/>
                          <a:cs typeface="Times New Roman"/>
                        </a:rPr>
                        <a:t>Kaibo</a:t>
                      </a:r>
                      <a:r>
                        <a:rPr lang="en-US" sz="1000" b="0" u="none" kern="100" baseline="0" dirty="0" smtClean="0">
                          <a:solidFill>
                            <a:schemeClr val="tx1"/>
                          </a:solidFill>
                          <a:latin typeface="Times New Roman"/>
                          <a:ea typeface="宋体"/>
                          <a:cs typeface="Times New Roman"/>
                        </a:rPr>
                        <a:t> </a:t>
                      </a:r>
                      <a:r>
                        <a:rPr lang="en-US" sz="1000" b="0" u="none" kern="100" baseline="0" dirty="0" err="1" smtClean="0">
                          <a:solidFill>
                            <a:schemeClr val="tx1"/>
                          </a:solidFill>
                          <a:latin typeface="Times New Roman"/>
                          <a:ea typeface="宋体"/>
                          <a:cs typeface="Times New Roman"/>
                        </a:rPr>
                        <a:t>Tian</a:t>
                      </a:r>
                      <a:endParaRPr lang="en-US" sz="1000" b="0" u="none" kern="100" baseline="0" dirty="0" smtClean="0">
                        <a:solidFill>
                          <a:schemeClr val="tx1"/>
                        </a:solidFill>
                        <a:latin typeface="Times New Roman"/>
                        <a:ea typeface="宋体"/>
                        <a:cs typeface="Times New Roman"/>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ZTE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zh-CN" sz="1000" b="0" i="0" u="none" strike="noStrike" cap="none" normalizeH="0" baseline="0" smtClean="0">
                        <a:ln>
                          <a:noFill/>
                        </a:ln>
                        <a:solidFill>
                          <a:schemeClr val="tx1"/>
                        </a:solidFill>
                        <a:effectLst/>
                        <a:latin typeface="Times New Roman" panose="02020603050405020304" pitchFamily="18" charset="0"/>
                        <a:ea typeface="MS Mincho" pitchFamily="49"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smtClean="0">
                        <a:ln>
                          <a:noFill/>
                        </a:ln>
                        <a:solidFill>
                          <a:schemeClr val="tx1"/>
                        </a:solidFill>
                        <a:effectLst/>
                        <a:latin typeface="Times New Roman" panose="02020603050405020304" pitchFamily="18" charset="0"/>
                        <a:ea typeface="MS Mincho" pitchFamily="49"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US" altLang="ko-KR" sz="1000" b="0" u="none" kern="100" baseline="0" dirty="0" smtClean="0">
                          <a:solidFill>
                            <a:schemeClr val="tx1"/>
                          </a:solidFill>
                          <a:latin typeface="Times New Roman"/>
                          <a:ea typeface="宋体"/>
                          <a:cs typeface="Times New Roman"/>
                        </a:rPr>
                        <a:t>tian,kaibo@zte.com.cn</a:t>
                      </a:r>
                      <a:endParaRPr lang="en-US" altLang="ko-KR" sz="1000" b="0" u="none" kern="100" baseline="0" dirty="0" smtClean="0">
                        <a:solidFill>
                          <a:schemeClr val="tx1"/>
                        </a:solidFill>
                        <a:latin typeface="Times New Roman"/>
                        <a:ea typeface="宋体"/>
                        <a:cs typeface="Times New Roman"/>
                        <a:hlinkClick r:id=""/>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3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mj-lt"/>
                          <a:ea typeface="宋体" pitchFamily="2" charset="-122"/>
                        </a:rPr>
                        <a:t>Jianhan Liu</a:t>
                      </a:r>
                      <a:endParaRPr kumimoji="0" lang="zh-CN" altLang="zh-CN" sz="1000" b="0" i="0" u="none" strike="noStrike" cap="none" normalizeH="0" baseline="0" dirty="0" smtClean="0">
                        <a:ln>
                          <a:noFill/>
                        </a:ln>
                        <a:solidFill>
                          <a:schemeClr val="tx1"/>
                        </a:solidFill>
                        <a:effectLst/>
                        <a:latin typeface="+mj-lt"/>
                        <a:ea typeface="宋体" pitchFamily="2" charset="-122"/>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0" i="0" u="none" strike="noStrike" kern="1200" cap="none" normalizeH="0" baseline="0" dirty="0" err="1" smtClean="0">
                          <a:ln>
                            <a:noFill/>
                          </a:ln>
                          <a:solidFill>
                            <a:schemeClr val="tx1"/>
                          </a:solidFill>
                          <a:effectLst/>
                          <a:latin typeface="Times New Roman" panose="02020603050405020304" pitchFamily="18" charset="0"/>
                          <a:ea typeface="MS PGothic" pitchFamily="34" charset="-128"/>
                          <a:cs typeface="+mn-cs"/>
                        </a:rPr>
                        <a:t>Mediatek</a:t>
                      </a:r>
                      <a:r>
                        <a:rPr kumimoji="0" lang="en-US" altLang="zh-CN" sz="1000" b="0" i="0" u="none" strike="noStrike" kern="1200" cap="none" normalizeH="0" baseline="0" dirty="0" smtClean="0">
                          <a:ln>
                            <a:noFill/>
                          </a:ln>
                          <a:solidFill>
                            <a:schemeClr val="tx1"/>
                          </a:solidFill>
                          <a:effectLst/>
                          <a:latin typeface="Times New Roman" panose="02020603050405020304" pitchFamily="18" charset="0"/>
                          <a:ea typeface="MS PGothic" pitchFamily="34" charset="-128"/>
                          <a:cs typeface="+mn-cs"/>
                        </a:rPr>
                        <a:t> Inc.</a:t>
                      </a:r>
                      <a:endParaRPr kumimoji="0" lang="zh-CN" altLang="zh-CN" sz="1000" b="0" i="0" u="none" strike="noStrike" kern="1200" cap="none" normalizeH="0" baseline="0" dirty="0" smtClean="0">
                        <a:ln>
                          <a:noFill/>
                        </a:ln>
                        <a:solidFill>
                          <a:schemeClr val="tx1"/>
                        </a:solidFill>
                        <a:effectLst/>
                        <a:latin typeface="Times New Roman" panose="02020603050405020304" pitchFamily="18" charset="0"/>
                        <a:ea typeface="MS PGothic" pitchFamily="34" charset="-128"/>
                        <a:cs typeface="+mn-cs"/>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000" b="0" i="0" u="none" strike="noStrike" cap="none" normalizeH="0" baseline="0" dirty="0" smtClean="0">
                          <a:ln>
                            <a:noFill/>
                          </a:ln>
                          <a:solidFill>
                            <a:schemeClr val="tx1"/>
                          </a:solidFill>
                          <a:effectLst/>
                          <a:latin typeface="+mj-lt"/>
                          <a:ea typeface="宋体" pitchFamily="2" charset="-122"/>
                        </a:rPr>
                        <a:t>jianhan.liu@mediatek.com</a:t>
                      </a:r>
                      <a:endParaRPr kumimoji="1" lang="zh-CN" altLang="zh-CN" sz="1000" b="0" i="0" u="none" strike="noStrike" cap="none" normalizeH="0" baseline="0" dirty="0" smtClean="0">
                        <a:ln>
                          <a:noFill/>
                        </a:ln>
                        <a:solidFill>
                          <a:schemeClr val="tx1"/>
                        </a:solidFill>
                        <a:effectLst/>
                        <a:latin typeface="+mj-lt"/>
                        <a:ea typeface="宋体" pitchFamily="2" charset="-122"/>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3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mj-lt"/>
                          <a:ea typeface="宋体" pitchFamily="2" charset="-122"/>
                        </a:rPr>
                        <a:t>Frank Hsu</a:t>
                      </a:r>
                      <a:endParaRPr kumimoji="0" lang="zh-CN" altLang="zh-CN" sz="1000" b="0" i="0" u="none" strike="noStrike" cap="none" normalizeH="0" baseline="0" dirty="0" smtClean="0">
                        <a:ln>
                          <a:noFill/>
                        </a:ln>
                        <a:solidFill>
                          <a:schemeClr val="tx1"/>
                        </a:solidFill>
                        <a:effectLst/>
                        <a:latin typeface="+mj-lt"/>
                        <a:ea typeface="宋体" pitchFamily="2" charset="-122"/>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0" i="0" u="none" strike="noStrike" kern="1200" cap="none" normalizeH="0" baseline="0" dirty="0" err="1" smtClean="0">
                          <a:ln>
                            <a:noFill/>
                          </a:ln>
                          <a:solidFill>
                            <a:schemeClr val="tx1"/>
                          </a:solidFill>
                          <a:effectLst/>
                          <a:latin typeface="Times New Roman" panose="02020603050405020304" pitchFamily="18" charset="0"/>
                          <a:ea typeface="MS PGothic" pitchFamily="34" charset="-128"/>
                          <a:cs typeface="+mn-cs"/>
                        </a:rPr>
                        <a:t>Mediatek</a:t>
                      </a:r>
                      <a:r>
                        <a:rPr kumimoji="0" lang="en-US" altLang="zh-CN" sz="1000" b="0" i="0" u="none" strike="noStrike" kern="1200" cap="none" normalizeH="0" baseline="0" dirty="0" smtClean="0">
                          <a:ln>
                            <a:noFill/>
                          </a:ln>
                          <a:solidFill>
                            <a:schemeClr val="tx1"/>
                          </a:solidFill>
                          <a:effectLst/>
                          <a:latin typeface="Times New Roman" panose="02020603050405020304" pitchFamily="18" charset="0"/>
                          <a:ea typeface="MS PGothic" pitchFamily="34" charset="-128"/>
                          <a:cs typeface="+mn-cs"/>
                        </a:rPr>
                        <a:t> Inc.</a:t>
                      </a:r>
                      <a:endParaRPr kumimoji="0" lang="zh-CN" altLang="zh-CN" sz="1000" b="0" i="0" u="none" strike="noStrike" kern="1200" cap="none" normalizeH="0" baseline="0" dirty="0" smtClean="0">
                        <a:ln>
                          <a:noFill/>
                        </a:ln>
                        <a:solidFill>
                          <a:schemeClr val="tx1"/>
                        </a:solidFill>
                        <a:effectLst/>
                        <a:latin typeface="Times New Roman" panose="02020603050405020304" pitchFamily="18" charset="0"/>
                        <a:ea typeface="MS PGothic" pitchFamily="34" charset="-128"/>
                        <a:cs typeface="+mn-cs"/>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000" b="0" i="0" u="none" strike="noStrike" cap="none" normalizeH="0" baseline="0" dirty="0" smtClean="0">
                          <a:ln>
                            <a:noFill/>
                          </a:ln>
                          <a:solidFill>
                            <a:schemeClr val="tx1"/>
                          </a:solidFill>
                          <a:effectLst/>
                          <a:latin typeface="+mj-lt"/>
                          <a:ea typeface="宋体" pitchFamily="2" charset="-122"/>
                        </a:rPr>
                        <a:t>frank.hsu@mediatek.com</a:t>
                      </a:r>
                      <a:endParaRPr kumimoji="1" lang="zh-CN" altLang="zh-CN" sz="1000" b="0" i="0" u="none" strike="noStrike" cap="none" normalizeH="0" baseline="0" dirty="0" smtClean="0">
                        <a:ln>
                          <a:noFill/>
                        </a:ln>
                        <a:solidFill>
                          <a:schemeClr val="tx1"/>
                        </a:solidFill>
                        <a:effectLst/>
                        <a:latin typeface="+mj-lt"/>
                        <a:ea typeface="宋体" pitchFamily="2" charset="-122"/>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327" name="Footer Placeholder 5"/>
          <p:cNvSpPr>
            <a:spLocks noGrp="1"/>
          </p:cNvSpPr>
          <p:nvPr>
            <p:ph type="ftr" sz="quarter" idx="11"/>
          </p:nvPr>
        </p:nvSpPr>
        <p:spPr>
          <a:xfrm>
            <a:off x="5734050" y="6475413"/>
            <a:ext cx="28098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lstStyle/>
          <a:p>
            <a:r>
              <a:rPr lang="en-US" altLang="zh-CN" smtClean="0">
                <a:ea typeface="宋体" panose="02010600030101010101" pitchFamily="2" charset="-122"/>
              </a:rPr>
              <a:t>Some Requirements for 45 GHz</a:t>
            </a:r>
            <a:endParaRPr lang="en-SG" altLang="zh-CN" smtClean="0">
              <a:ea typeface="宋体" panose="02010600030101010101" pitchFamily="2" charset="-122"/>
            </a:endParaRPr>
          </a:p>
        </p:txBody>
      </p:sp>
      <p:sp>
        <p:nvSpPr>
          <p:cNvPr id="25603" name="Content Placeholder 5"/>
          <p:cNvSpPr>
            <a:spLocks noGrp="1"/>
          </p:cNvSpPr>
          <p:nvPr>
            <p:ph idx="1"/>
          </p:nvPr>
        </p:nvSpPr>
        <p:spPr>
          <a:xfrm>
            <a:off x="685800" y="1981200"/>
            <a:ext cx="7924800" cy="4114800"/>
          </a:xfrm>
        </p:spPr>
        <p:txBody>
          <a:bodyPr/>
          <a:lstStyle/>
          <a:p>
            <a:pPr>
              <a:spcAft>
                <a:spcPts val="600"/>
              </a:spcAft>
            </a:pPr>
            <a:r>
              <a:rPr lang="en-US" altLang="zh-CN" sz="2800" b="0" smtClean="0">
                <a:ea typeface="宋体" panose="02010600030101010101" pitchFamily="2" charset="-122"/>
              </a:rPr>
              <a:t>User experience for 45 GHz should be in consistence with that of existing 802.11 systems.</a:t>
            </a:r>
          </a:p>
          <a:p>
            <a:pPr>
              <a:spcAft>
                <a:spcPts val="600"/>
              </a:spcAft>
            </a:pPr>
            <a:r>
              <a:rPr lang="en-US" altLang="zh-CN" sz="2800" b="0" smtClean="0">
                <a:ea typeface="宋体" panose="02010600030101010101" pitchFamily="2" charset="-122"/>
              </a:rPr>
              <a:t>A maximum target PHY transmission rate over Gbps to be met as specified in the FRD.</a:t>
            </a:r>
          </a:p>
          <a:p>
            <a:pPr>
              <a:spcAft>
                <a:spcPts val="600"/>
              </a:spcAft>
            </a:pPr>
            <a:r>
              <a:rPr lang="en-US" altLang="zh-CN" sz="2800" b="0" smtClean="0">
                <a:ea typeface="宋体" panose="02010600030101010101" pitchFamily="2" charset="-122"/>
              </a:rPr>
              <a:t>Operating usages like video streaming, file transfer, internet access etc.</a:t>
            </a:r>
          </a:p>
        </p:txBody>
      </p:sp>
      <p:sp>
        <p:nvSpPr>
          <p:cNvPr id="256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C3070ADC-93B3-40F2-97F2-2C17E3C7725D}" type="slidenum">
              <a:rPr lang="en-US" altLang="zh-CN" sz="1200" b="0" smtClean="0"/>
              <a:pPr>
                <a:spcBef>
                  <a:spcPct val="0"/>
                </a:spcBef>
                <a:buFontTx/>
                <a:buNone/>
              </a:pPr>
              <a:t>10</a:t>
            </a:fld>
            <a:endParaRPr lang="en-US" altLang="zh-CN" sz="1200" b="0" smtClean="0"/>
          </a:p>
        </p:txBody>
      </p:sp>
      <p:sp>
        <p:nvSpPr>
          <p:cNvPr id="2560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25606"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17AF4752-C078-4566-9FF9-FAE9416A862A}" type="slidenum">
              <a:rPr lang="en-US" altLang="zh-CN" sz="1200" b="0" smtClean="0"/>
              <a:pPr>
                <a:spcBef>
                  <a:spcPct val="0"/>
                </a:spcBef>
                <a:buFontTx/>
                <a:buNone/>
              </a:pPr>
              <a:t>11</a:t>
            </a:fld>
            <a:endParaRPr lang="en-US" altLang="zh-CN" sz="1200" b="0" smtClean="0"/>
          </a:p>
        </p:txBody>
      </p:sp>
      <p:sp>
        <p:nvSpPr>
          <p:cNvPr id="26627" name="Title 4"/>
          <p:cNvSpPr txBox="1">
            <a:spLocks/>
          </p:cNvSpPr>
          <p:nvPr/>
        </p:nvSpPr>
        <p:spPr bwMode="auto">
          <a:xfrm>
            <a:off x="685800" y="914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3200">
                <a:solidFill>
                  <a:schemeClr val="tx2"/>
                </a:solidFill>
                <a:ea typeface="MS PGothic" panose="020B0600070205080204" pitchFamily="34" charset="-128"/>
              </a:rPr>
              <a:t>Scope of BSS Operation (1/2) </a:t>
            </a:r>
            <a:endParaRPr lang="en-SG" altLang="zh-CN" sz="3200">
              <a:solidFill>
                <a:schemeClr val="tx2"/>
              </a:solidFill>
              <a:ea typeface="MS PGothic" panose="020B0600070205080204" pitchFamily="34" charset="-128"/>
            </a:endParaRPr>
          </a:p>
          <a:p>
            <a:pPr algn="ctr">
              <a:spcBef>
                <a:spcPct val="0"/>
              </a:spcBef>
              <a:buFontTx/>
              <a:buNone/>
            </a:pPr>
            <a:r>
              <a:rPr lang="en-US" altLang="zh-CN" sz="3200">
                <a:solidFill>
                  <a:schemeClr val="tx2"/>
                </a:solidFill>
                <a:ea typeface="MS PGothic" panose="020B0600070205080204" pitchFamily="34" charset="-128"/>
              </a:rPr>
              <a:t> </a:t>
            </a:r>
            <a:endParaRPr lang="en-SG" altLang="zh-CN" sz="3200">
              <a:solidFill>
                <a:schemeClr val="tx2"/>
              </a:solidFill>
              <a:ea typeface="MS PGothic" panose="020B0600070205080204" pitchFamily="34" charset="-128"/>
            </a:endParaRPr>
          </a:p>
        </p:txBody>
      </p:sp>
      <p:sp>
        <p:nvSpPr>
          <p:cNvPr id="26628" name="Content Placeholder 5"/>
          <p:cNvSpPr txBox="1">
            <a:spLocks/>
          </p:cNvSpPr>
          <p:nvPr/>
        </p:nvSpPr>
        <p:spPr bwMode="auto">
          <a:xfrm>
            <a:off x="762000" y="1752600"/>
            <a:ext cx="7848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Times New Roman" panose="02020603050405020304" pitchFamily="18" charset="0"/>
              </a:defRPr>
            </a:lvl1pPr>
            <a:lvl2pPr marL="800100" indent="-34290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140000"/>
              </a:lnSpc>
              <a:spcAft>
                <a:spcPts val="600"/>
              </a:spcAft>
            </a:pPr>
            <a:r>
              <a:rPr lang="en-US" altLang="zh-CN" sz="2000">
                <a:latin typeface="Arial" panose="020B0604020202020204" pitchFamily="34" charset="0"/>
                <a:ea typeface="宋体" panose="02010600030101010101" pitchFamily="2" charset="-122"/>
                <a:cs typeface="Arial" panose="020B0604020202020204" pitchFamily="34" charset="0"/>
              </a:rPr>
              <a:t>Channel Setup </a:t>
            </a:r>
          </a:p>
          <a:p>
            <a:pPr>
              <a:lnSpc>
                <a:spcPct val="140000"/>
              </a:lnSpc>
              <a:spcAft>
                <a:spcPts val="600"/>
              </a:spcAft>
              <a:buFontTx/>
              <a:buNone/>
            </a:pPr>
            <a:r>
              <a:rPr lang="en-US" altLang="zh-CN" sz="2000" b="0">
                <a:latin typeface="Arial" panose="020B0604020202020204" pitchFamily="34" charset="0"/>
                <a:ea typeface="宋体" panose="02010600030101010101" pitchFamily="2" charset="-122"/>
                <a:cs typeface="Arial" panose="020B0604020202020204" pitchFamily="34" charset="0"/>
              </a:rPr>
              <a:t>	</a:t>
            </a:r>
            <a:r>
              <a:rPr lang="en-US" altLang="zh-CN" sz="2000" b="0" i="1">
                <a:latin typeface="Arial" panose="020B0604020202020204" pitchFamily="34" charset="0"/>
                <a:ea typeface="宋体" panose="02010600030101010101" pitchFamily="2" charset="-122"/>
                <a:cs typeface="Arial" panose="020B0604020202020204" pitchFamily="34" charset="0"/>
              </a:rPr>
              <a:t>efficiently support 45 GHz channelization</a:t>
            </a:r>
          </a:p>
          <a:p>
            <a:pPr lvl="1">
              <a:lnSpc>
                <a:spcPct val="140000"/>
              </a:lnSpc>
              <a:spcAft>
                <a:spcPts val="600"/>
              </a:spcAft>
              <a:buFontTx/>
              <a:buChar char="•"/>
            </a:pPr>
            <a:r>
              <a:rPr lang="en-US" altLang="zh-CN" sz="1700">
                <a:latin typeface="Arial" panose="020B0604020202020204" pitchFamily="34" charset="0"/>
                <a:ea typeface="宋体" panose="02010600030101010101" pitchFamily="2" charset="-122"/>
                <a:cs typeface="Arial" panose="020B0604020202020204" pitchFamily="34" charset="0"/>
              </a:rPr>
              <a:t>PCP/AP may select to operate in one of the ten 540 MHz channels or one of the five 1080 MHz channel when it starts.</a:t>
            </a:r>
          </a:p>
          <a:p>
            <a:pPr lvl="1">
              <a:lnSpc>
                <a:spcPct val="140000"/>
              </a:lnSpc>
              <a:spcAft>
                <a:spcPts val="600"/>
              </a:spcAft>
              <a:buFontTx/>
              <a:buChar char="•"/>
            </a:pPr>
            <a:r>
              <a:rPr lang="en-US" altLang="zh-CN" sz="1700">
                <a:latin typeface="Arial" panose="020B0604020202020204" pitchFamily="34" charset="0"/>
                <a:ea typeface="宋体" panose="02010600030101010101" pitchFamily="2" charset="-122"/>
                <a:cs typeface="Arial" panose="020B0604020202020204" pitchFamily="34" charset="0"/>
              </a:rPr>
              <a:t>PCP/AP may dynamically change its channel number with corresponding change in channel bandwidth. </a:t>
            </a:r>
          </a:p>
          <a:p>
            <a:pPr lvl="1">
              <a:lnSpc>
                <a:spcPct val="140000"/>
              </a:lnSpc>
              <a:spcAft>
                <a:spcPts val="600"/>
              </a:spcAft>
              <a:buFontTx/>
              <a:buChar char="•"/>
            </a:pPr>
            <a:r>
              <a:rPr lang="en-US" altLang="zh-CN" sz="1700">
                <a:latin typeface="Arial" panose="020B0604020202020204" pitchFamily="34" charset="0"/>
                <a:ea typeface="宋体" panose="02010600030101010101" pitchFamily="2" charset="-122"/>
                <a:cs typeface="Arial" panose="020B0604020202020204" pitchFamily="34" charset="0"/>
              </a:rPr>
              <a:t>For a BSS occupying a 1080 MHz bandwidth channel, data transfer can be through 540 MHz bandwidth or 1080 MHz bandwidth</a:t>
            </a:r>
          </a:p>
          <a:p>
            <a:pPr lvl="1">
              <a:lnSpc>
                <a:spcPct val="140000"/>
              </a:lnSpc>
              <a:spcAft>
                <a:spcPts val="600"/>
              </a:spcAft>
              <a:buFontTx/>
              <a:buChar char="•"/>
            </a:pPr>
            <a:endParaRPr lang="en-US" altLang="zh-CN" sz="1700">
              <a:latin typeface="Arial" panose="020B0604020202020204" pitchFamily="34" charset="0"/>
              <a:ea typeface="宋体" panose="02010600030101010101" pitchFamily="2" charset="-122"/>
              <a:cs typeface="Arial" panose="020B0604020202020204" pitchFamily="34" charset="0"/>
            </a:endParaRPr>
          </a:p>
        </p:txBody>
      </p:sp>
      <p:sp>
        <p:nvSpPr>
          <p:cNvPr id="2662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26630"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DB6659C1-049B-46AE-9094-F31F69BFE4CE}" type="slidenum">
              <a:rPr lang="en-US" altLang="zh-CN" sz="1200" b="0" smtClean="0"/>
              <a:pPr>
                <a:spcBef>
                  <a:spcPct val="0"/>
                </a:spcBef>
                <a:buFontTx/>
                <a:buNone/>
              </a:pPr>
              <a:t>12</a:t>
            </a:fld>
            <a:endParaRPr lang="en-US" altLang="zh-CN" sz="1200" b="0" smtClean="0"/>
          </a:p>
        </p:txBody>
      </p:sp>
      <p:sp>
        <p:nvSpPr>
          <p:cNvPr id="27651" name="Title 4"/>
          <p:cNvSpPr txBox="1">
            <a:spLocks/>
          </p:cNvSpPr>
          <p:nvPr/>
        </p:nvSpPr>
        <p:spPr bwMode="auto">
          <a:xfrm>
            <a:off x="685800" y="914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3200">
                <a:solidFill>
                  <a:schemeClr val="tx2"/>
                </a:solidFill>
                <a:ea typeface="MS PGothic" panose="020B0600070205080204" pitchFamily="34" charset="-128"/>
              </a:rPr>
              <a:t>Scope of BSS Operation (2/2) </a:t>
            </a:r>
            <a:endParaRPr lang="en-SG" altLang="zh-CN" sz="3200">
              <a:solidFill>
                <a:schemeClr val="tx2"/>
              </a:solidFill>
              <a:ea typeface="MS PGothic" panose="020B0600070205080204" pitchFamily="34" charset="-128"/>
            </a:endParaRPr>
          </a:p>
          <a:p>
            <a:pPr algn="ctr">
              <a:spcBef>
                <a:spcPct val="0"/>
              </a:spcBef>
              <a:buFontTx/>
              <a:buNone/>
            </a:pPr>
            <a:r>
              <a:rPr lang="en-US" altLang="zh-CN" sz="3200">
                <a:solidFill>
                  <a:schemeClr val="tx2"/>
                </a:solidFill>
                <a:ea typeface="MS PGothic" panose="020B0600070205080204" pitchFamily="34" charset="-128"/>
              </a:rPr>
              <a:t> </a:t>
            </a:r>
            <a:endParaRPr lang="en-SG" altLang="zh-CN" sz="3200">
              <a:solidFill>
                <a:schemeClr val="tx2"/>
              </a:solidFill>
              <a:ea typeface="MS PGothic" panose="020B0600070205080204" pitchFamily="34" charset="-128"/>
            </a:endParaRPr>
          </a:p>
        </p:txBody>
      </p:sp>
      <p:sp>
        <p:nvSpPr>
          <p:cNvPr id="7" name="Content Placeholder 6"/>
          <p:cNvSpPr txBox="1">
            <a:spLocks/>
          </p:cNvSpPr>
          <p:nvPr/>
        </p:nvSpPr>
        <p:spPr>
          <a:xfrm>
            <a:off x="685800" y="1828800"/>
            <a:ext cx="7772400" cy="4038600"/>
          </a:xfrm>
          <a:prstGeom prst="rect">
            <a:avLst/>
          </a:prstGeom>
        </p:spPr>
        <p:txBody>
          <a:bodyPr>
            <a:normAutofit fontScale="92500"/>
          </a:bodyPr>
          <a:lstStyle/>
          <a:p>
            <a:pPr marL="342900" indent="-342900">
              <a:lnSpc>
                <a:spcPct val="150000"/>
              </a:lnSpc>
              <a:spcBef>
                <a:spcPct val="20000"/>
              </a:spcBef>
              <a:buFontTx/>
              <a:buChar char="•"/>
              <a:defRPr/>
            </a:pPr>
            <a:r>
              <a:rPr lang="en-US" altLang="zh-CN" sz="2800" b="1" kern="0" dirty="0">
                <a:latin typeface="+mn-lt"/>
                <a:ea typeface="MS PGothic" pitchFamily="34" charset="-128"/>
                <a:cs typeface="MS PGothic" pitchFamily="34" charset="-128"/>
              </a:rPr>
              <a:t>OBSS Mitigation</a:t>
            </a:r>
          </a:p>
          <a:p>
            <a:pPr marL="342900" indent="-342900">
              <a:lnSpc>
                <a:spcPct val="150000"/>
              </a:lnSpc>
              <a:spcBef>
                <a:spcPct val="20000"/>
              </a:spcBef>
              <a:defRPr/>
            </a:pPr>
            <a:r>
              <a:rPr lang="en-US" altLang="zh-CN" sz="2800" kern="0" dirty="0">
                <a:latin typeface="+mn-lt"/>
                <a:ea typeface="MS PGothic" pitchFamily="34" charset="-128"/>
                <a:cs typeface="MS PGothic" pitchFamily="34" charset="-128"/>
              </a:rPr>
              <a:t>	When two BSSs have devices overlapping in service area, or movement of BSSs to a common service area,</a:t>
            </a:r>
          </a:p>
          <a:p>
            <a:pPr marL="742950" lvl="1" indent="-285750">
              <a:lnSpc>
                <a:spcPct val="150000"/>
              </a:lnSpc>
              <a:spcBef>
                <a:spcPct val="20000"/>
              </a:spcBef>
              <a:buFontTx/>
              <a:buChar char="–"/>
              <a:defRPr/>
            </a:pPr>
            <a:r>
              <a:rPr lang="en-US" altLang="zh-CN" sz="2400" kern="0" dirty="0">
                <a:latin typeface="+mn-lt"/>
                <a:ea typeface="MS PGothic" pitchFamily="34" charset="-128"/>
                <a:cs typeface="MS PGothic" charset="0"/>
              </a:rPr>
              <a:t>Smooth translation to co-operative interference mitigations.</a:t>
            </a:r>
          </a:p>
          <a:p>
            <a:pPr marL="742950" lvl="1" indent="-285750">
              <a:lnSpc>
                <a:spcPct val="150000"/>
              </a:lnSpc>
              <a:spcBef>
                <a:spcPct val="20000"/>
              </a:spcBef>
              <a:buFontTx/>
              <a:buChar char="–"/>
              <a:defRPr/>
            </a:pPr>
            <a:r>
              <a:rPr lang="en-US" altLang="zh-CN" sz="2400" kern="0" dirty="0">
                <a:latin typeface="+mn-lt"/>
                <a:ea typeface="MS PGothic" pitchFamily="34" charset="-128"/>
                <a:cs typeface="MS PGothic" charset="0"/>
              </a:rPr>
              <a:t>Transparent merging of different BSSs using co-operative interference mitigations.</a:t>
            </a:r>
            <a:endParaRPr lang="en-SG" sz="2400" kern="0" dirty="0">
              <a:latin typeface="+mn-lt"/>
              <a:ea typeface="MS PGothic" pitchFamily="34" charset="-128"/>
              <a:cs typeface="MS PGothic" charset="0"/>
            </a:endParaRPr>
          </a:p>
        </p:txBody>
      </p:sp>
      <p:sp>
        <p:nvSpPr>
          <p:cNvPr id="2765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27654"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lstStyle/>
          <a:p>
            <a:r>
              <a:rPr lang="en-US" altLang="zh-CN" smtClean="0">
                <a:ea typeface="宋体" panose="02010600030101010101" pitchFamily="2" charset="-122"/>
              </a:rPr>
              <a:t>Channel Operation Solutions</a:t>
            </a:r>
            <a:endParaRPr lang="en-SG" altLang="zh-CN" smtClean="0">
              <a:ea typeface="宋体" panose="02010600030101010101" pitchFamily="2" charset="-122"/>
            </a:endParaRPr>
          </a:p>
        </p:txBody>
      </p:sp>
      <p:sp>
        <p:nvSpPr>
          <p:cNvPr id="28675" name="Content Placeholder 6"/>
          <p:cNvSpPr>
            <a:spLocks noGrp="1"/>
          </p:cNvSpPr>
          <p:nvPr>
            <p:ph idx="1"/>
          </p:nvPr>
        </p:nvSpPr>
        <p:spPr>
          <a:xfrm>
            <a:off x="762000" y="2057400"/>
            <a:ext cx="7772400" cy="3505200"/>
          </a:xfrm>
        </p:spPr>
        <p:txBody>
          <a:bodyPr/>
          <a:lstStyle/>
          <a:p>
            <a:r>
              <a:rPr lang="en-US" altLang="zh-CN" sz="2600" b="0" smtClean="0">
                <a:ea typeface="宋体" panose="02010600030101010101" pitchFamily="2" charset="-122"/>
              </a:rPr>
              <a:t>Requirements</a:t>
            </a:r>
          </a:p>
          <a:p>
            <a:pPr lvl="1"/>
            <a:r>
              <a:rPr lang="en-US" altLang="zh-CN" sz="2200" smtClean="0">
                <a:ea typeface="宋体" panose="02010600030101010101" pitchFamily="2" charset="-122"/>
              </a:rPr>
              <a:t>Meet objectives of proposed channel access.</a:t>
            </a:r>
          </a:p>
          <a:p>
            <a:pPr lvl="1"/>
            <a:r>
              <a:rPr lang="en-US" altLang="zh-CN" sz="2200" smtClean="0">
                <a:ea typeface="宋体" panose="02010600030101010101" pitchFamily="2" charset="-122"/>
              </a:rPr>
              <a:t>Efficiently fulfills the requirements for co-operative interference mitigations in densely populated environments.</a:t>
            </a:r>
          </a:p>
          <a:p>
            <a:pPr lvl="1"/>
            <a:r>
              <a:rPr lang="en-US" altLang="zh-CN" sz="2200" smtClean="0">
                <a:ea typeface="宋体" panose="02010600030101010101" pitchFamily="2" charset="-122"/>
              </a:rPr>
              <a:t>Efficiently handle OBSS mitigations.</a:t>
            </a:r>
          </a:p>
          <a:p>
            <a:pPr lvl="1"/>
            <a:endParaRPr lang="en-US" altLang="zh-CN" sz="2200" smtClean="0">
              <a:ea typeface="宋体" panose="02010600030101010101" pitchFamily="2" charset="-122"/>
            </a:endParaRPr>
          </a:p>
          <a:p>
            <a:r>
              <a:rPr lang="en-US" altLang="zh-CN" sz="2600" b="0" smtClean="0">
                <a:ea typeface="宋体" panose="02010600030101010101" pitchFamily="2" charset="-122"/>
              </a:rPr>
              <a:t>A general channel operation solution was proposed in next few slides.</a:t>
            </a: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45139711-3994-4FBF-A89B-F262DCC38466}" type="slidenum">
              <a:rPr lang="en-US" altLang="zh-CN" sz="1200" b="0" smtClean="0"/>
              <a:pPr>
                <a:spcBef>
                  <a:spcPct val="0"/>
                </a:spcBef>
                <a:buFontTx/>
                <a:buNone/>
              </a:pPr>
              <a:t>13</a:t>
            </a:fld>
            <a:endParaRPr lang="en-US" altLang="zh-CN" sz="1200" b="0" smtClean="0"/>
          </a:p>
        </p:txBody>
      </p:sp>
      <p:sp>
        <p:nvSpPr>
          <p:cNvPr id="28677" name="TextBox 6"/>
          <p:cNvSpPr txBox="1">
            <a:spLocks noChangeArrowheads="1"/>
          </p:cNvSpPr>
          <p:nvPr/>
        </p:nvSpPr>
        <p:spPr bwMode="auto">
          <a:xfrm>
            <a:off x="1066800" y="5562600"/>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b="0">
                <a:solidFill>
                  <a:srgbClr val="0070C0"/>
                </a:solidFill>
                <a:ea typeface="宋体" panose="02010600030101010101" pitchFamily="2" charset="-122"/>
              </a:rPr>
              <a:t>NOTE, the details of the general channel operation solution is not yet completed and we call for interested parties to contribute.</a:t>
            </a:r>
            <a:endParaRPr lang="zh-CN" altLang="en-US" sz="1800" b="0">
              <a:solidFill>
                <a:srgbClr val="0070C0"/>
              </a:solidFill>
              <a:ea typeface="宋体" panose="02010600030101010101" pitchFamily="2" charset="-122"/>
            </a:endParaRPr>
          </a:p>
        </p:txBody>
      </p:sp>
      <p:sp>
        <p:nvSpPr>
          <p:cNvPr id="2867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28679"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zh-CN" smtClean="0">
                <a:ea typeface="宋体" panose="02010600030101010101" pitchFamily="2" charset="-122"/>
              </a:rPr>
              <a:t>Proposed solution (2/4) </a:t>
            </a:r>
            <a:endParaRPr lang="en-SG" altLang="zh-CN" smtClean="0">
              <a:ea typeface="宋体" panose="02010600030101010101" pitchFamily="2" charset="-122"/>
            </a:endParaRPr>
          </a:p>
        </p:txBody>
      </p:sp>
      <p:sp>
        <p:nvSpPr>
          <p:cNvPr id="30723" name="Content Placeholder 2"/>
          <p:cNvSpPr>
            <a:spLocks noGrp="1"/>
          </p:cNvSpPr>
          <p:nvPr>
            <p:ph idx="1"/>
          </p:nvPr>
        </p:nvSpPr>
        <p:spPr>
          <a:xfrm>
            <a:off x="685800" y="1524000"/>
            <a:ext cx="7696200" cy="4876800"/>
          </a:xfrm>
        </p:spPr>
        <p:txBody>
          <a:bodyPr/>
          <a:lstStyle/>
          <a:p>
            <a:r>
              <a:rPr lang="en-US" altLang="zh-CN" sz="2000" b="0" smtClean="0">
                <a:ea typeface="宋体" panose="02010600030101010101" pitchFamily="2" charset="-122"/>
              </a:rPr>
              <a:t>The primary channel of a 1.08 GHz channel is predefined, e.g., Channel 2 is the primary channel within Channel 1 </a:t>
            </a:r>
          </a:p>
          <a:p>
            <a:pPr>
              <a:spcAft>
                <a:spcPts val="1200"/>
              </a:spcAft>
            </a:pPr>
            <a:r>
              <a:rPr lang="en-US" altLang="zh-CN" sz="2000" b="0" smtClean="0">
                <a:ea typeface="宋体" panose="02010600030101010101" pitchFamily="2" charset="-122"/>
              </a:rPr>
              <a:t>If a PCP/AP intends to start its BSS in a free 540 MHz channel, it selects the primary channel as the first option to transmit its beacon/notification frames. If occupied, it selects the secondary channel.</a:t>
            </a:r>
          </a:p>
          <a:p>
            <a:endParaRPr lang="en-US" altLang="zh-CN" sz="2000" b="0" smtClean="0">
              <a:ea typeface="宋体" panose="02010600030101010101" pitchFamily="2" charset="-122"/>
            </a:endParaRPr>
          </a:p>
          <a:p>
            <a:endParaRPr lang="en-US" altLang="zh-CN" sz="2000" b="0" smtClean="0">
              <a:ea typeface="宋体" panose="02010600030101010101" pitchFamily="2" charset="-122"/>
            </a:endParaRPr>
          </a:p>
          <a:p>
            <a:r>
              <a:rPr lang="en-US" altLang="zh-CN" sz="2000" b="0" smtClean="0">
                <a:ea typeface="宋体" panose="02010600030101010101" pitchFamily="2" charset="-122"/>
              </a:rPr>
              <a:t>If both 540 MHz channels are occupied but no PCP/AP operates in this 1.08 GHz channel, a PCP/AP may select either primary or secondary channel to start its BSS.</a:t>
            </a:r>
          </a:p>
          <a:p>
            <a:r>
              <a:rPr lang="en-US" altLang="zh-CN" sz="2000" b="0" smtClean="0">
                <a:ea typeface="宋体" panose="02010600030101010101" pitchFamily="2" charset="-122"/>
              </a:rPr>
              <a:t>If both 540 MHz channels are occupied and there exists at least one PCP/AP operates in this 1.08 GHz channel, a PCP/AP must select the primary channel to start its BSS.  </a:t>
            </a:r>
            <a:endParaRPr lang="en-SG" altLang="zh-CN" smtClean="0">
              <a:ea typeface="宋体" panose="02010600030101010101" pitchFamily="2" charset="-122"/>
            </a:endParaRPr>
          </a:p>
        </p:txBody>
      </p:sp>
      <p:sp>
        <p:nvSpPr>
          <p:cNvPr id="3072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B6340658-1317-45BD-832B-777B4DAF5C78}" type="slidenum">
              <a:rPr lang="en-US" altLang="zh-CN" sz="1200" b="0" smtClean="0"/>
              <a:pPr>
                <a:spcBef>
                  <a:spcPct val="0"/>
                </a:spcBef>
                <a:buFontTx/>
                <a:buNone/>
              </a:pPr>
              <a:t>14</a:t>
            </a:fld>
            <a:endParaRPr lang="en-US" altLang="zh-CN" sz="1200" b="0" smtClean="0"/>
          </a:p>
        </p:txBody>
      </p:sp>
      <p:graphicFrame>
        <p:nvGraphicFramePr>
          <p:cNvPr id="30725" name="Object 6"/>
          <p:cNvGraphicFramePr>
            <a:graphicFrameLocks noChangeAspect="1"/>
          </p:cNvGraphicFramePr>
          <p:nvPr/>
        </p:nvGraphicFramePr>
        <p:xfrm>
          <a:off x="1524000" y="3611563"/>
          <a:ext cx="6715125" cy="503237"/>
        </p:xfrm>
        <a:graphic>
          <a:graphicData uri="http://schemas.openxmlformats.org/presentationml/2006/ole">
            <mc:AlternateContent xmlns:mc="http://schemas.openxmlformats.org/markup-compatibility/2006">
              <mc:Choice xmlns:v="urn:schemas-microsoft-com:vml" Requires="v">
                <p:oleObj spid="_x0000_s30752" name="Visio" r:id="rId3" imgW="8362776" imgH="622840" progId="Visio.Drawing.11">
                  <p:embed/>
                </p:oleObj>
              </mc:Choice>
              <mc:Fallback>
                <p:oleObj name="Visio" r:id="rId3" imgW="8362776" imgH="622840"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611563"/>
                        <a:ext cx="67151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30727"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zh-CN" smtClean="0">
                <a:ea typeface="宋体" panose="02010600030101010101" pitchFamily="2" charset="-122"/>
              </a:rPr>
              <a:t>Proposed solution (2/4)</a:t>
            </a:r>
            <a:endParaRPr lang="en-SG" altLang="zh-CN" smtClean="0">
              <a:ea typeface="宋体" panose="02010600030101010101" pitchFamily="2" charset="-122"/>
            </a:endParaRPr>
          </a:p>
        </p:txBody>
      </p:sp>
      <p:sp>
        <p:nvSpPr>
          <p:cNvPr id="31747" name="Content Placeholder 2"/>
          <p:cNvSpPr>
            <a:spLocks noGrp="1"/>
          </p:cNvSpPr>
          <p:nvPr>
            <p:ph idx="1"/>
          </p:nvPr>
        </p:nvSpPr>
        <p:spPr>
          <a:xfrm>
            <a:off x="685800" y="1524000"/>
            <a:ext cx="7696200" cy="4572000"/>
          </a:xfrm>
        </p:spPr>
        <p:txBody>
          <a:bodyPr/>
          <a:lstStyle/>
          <a:p>
            <a:r>
              <a:rPr lang="en-US" altLang="zh-CN" sz="2000" b="0" smtClean="0">
                <a:ea typeface="宋体" panose="02010600030101010101" pitchFamily="2" charset="-122"/>
              </a:rPr>
              <a:t>If a PCP/AP intends to start its BSS in a free 1.08 GHz channel,  it will transmit beacon/notification frames in the primary channel only. </a:t>
            </a:r>
          </a:p>
          <a:p>
            <a:endParaRPr lang="en-US" altLang="zh-CN" sz="2000" b="0" smtClean="0">
              <a:ea typeface="宋体" panose="02010600030101010101" pitchFamily="2" charset="-122"/>
            </a:endParaRPr>
          </a:p>
          <a:p>
            <a:endParaRPr lang="en-US" altLang="zh-CN" sz="2000" b="0" smtClean="0">
              <a:ea typeface="宋体" panose="02010600030101010101" pitchFamily="2" charset="-122"/>
            </a:endParaRPr>
          </a:p>
          <a:p>
            <a:endParaRPr lang="en-US" altLang="zh-CN" sz="2000" b="0" smtClean="0">
              <a:ea typeface="宋体" panose="02010600030101010101" pitchFamily="2" charset="-122"/>
            </a:endParaRPr>
          </a:p>
          <a:p>
            <a:r>
              <a:rPr lang="en-US" altLang="zh-CN" sz="2000" b="0" smtClean="0">
                <a:ea typeface="宋体" panose="02010600030101010101" pitchFamily="2" charset="-122"/>
              </a:rPr>
              <a:t>If no 1.08 GHz channel is free, a PCP/AP select the 1.08 GHz operating channel based on the following priority orders:</a:t>
            </a:r>
          </a:p>
          <a:p>
            <a:pPr marL="914400" lvl="1" indent="-457200" eaLnBrk="1" hangingPunct="1">
              <a:buFont typeface="Times New Roman" panose="02020603050405020304" pitchFamily="18" charset="0"/>
              <a:buAutoNum type="arabicParenR"/>
            </a:pPr>
            <a:r>
              <a:rPr lang="en-US" altLang="zh-CN" smtClean="0">
                <a:ea typeface="宋体" panose="02010600030101010101" pitchFamily="2" charset="-122"/>
                <a:cs typeface="Times New Roman" panose="02020603050405020304" pitchFamily="18" charset="0"/>
              </a:rPr>
              <a:t>The secondary channel is free.</a:t>
            </a:r>
          </a:p>
          <a:p>
            <a:pPr marL="914400" lvl="1" indent="-457200" eaLnBrk="1" hangingPunct="1">
              <a:buFont typeface="Times New Roman" panose="02020603050405020304" pitchFamily="18" charset="0"/>
              <a:buAutoNum type="arabicParenR"/>
            </a:pPr>
            <a:r>
              <a:rPr lang="en-US" altLang="zh-CN" smtClean="0">
                <a:ea typeface="宋体" panose="02010600030101010101" pitchFamily="2" charset="-122"/>
                <a:cs typeface="Times New Roman" panose="02020603050405020304" pitchFamily="18" charset="0"/>
              </a:rPr>
              <a:t>All the existing PCPs/APs operate in the primary channel only.</a:t>
            </a:r>
          </a:p>
          <a:p>
            <a:pPr marL="914400" lvl="1" indent="-457200" eaLnBrk="1" hangingPunct="1">
              <a:buFont typeface="Times New Roman" panose="02020603050405020304" pitchFamily="18" charset="0"/>
              <a:buAutoNum type="arabicParenR"/>
            </a:pPr>
            <a:r>
              <a:rPr lang="en-US" altLang="zh-CN" smtClean="0">
                <a:ea typeface="宋体" panose="02010600030101010101" pitchFamily="2" charset="-122"/>
                <a:cs typeface="Times New Roman" panose="02020603050405020304" pitchFamily="18" charset="0"/>
              </a:rPr>
              <a:t>All the existing PCPs/APs either operate in the primary channel or operate in the secondary channel. </a:t>
            </a:r>
            <a:endParaRPr lang="en-SG" altLang="zh-CN" smtClean="0">
              <a:ea typeface="宋体" panose="02010600030101010101" pitchFamily="2" charset="-122"/>
            </a:endParaRPr>
          </a:p>
        </p:txBody>
      </p:sp>
      <p:sp>
        <p:nvSpPr>
          <p:cNvPr id="3174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9922116A-1691-409B-8F48-90F73B3C6C8C}" type="slidenum">
              <a:rPr lang="en-US" altLang="zh-CN" sz="1200" b="0" smtClean="0"/>
              <a:pPr>
                <a:spcBef>
                  <a:spcPct val="0"/>
                </a:spcBef>
                <a:buFontTx/>
                <a:buNone/>
              </a:pPr>
              <a:t>15</a:t>
            </a:fld>
            <a:endParaRPr lang="en-US" altLang="zh-CN" sz="1200" b="0" smtClean="0"/>
          </a:p>
        </p:txBody>
      </p:sp>
      <p:graphicFrame>
        <p:nvGraphicFramePr>
          <p:cNvPr id="31749" name="Object 10"/>
          <p:cNvGraphicFramePr>
            <a:graphicFrameLocks noChangeAspect="1"/>
          </p:cNvGraphicFramePr>
          <p:nvPr/>
        </p:nvGraphicFramePr>
        <p:xfrm>
          <a:off x="1143000" y="2327275"/>
          <a:ext cx="6664325" cy="720725"/>
        </p:xfrm>
        <a:graphic>
          <a:graphicData uri="http://schemas.openxmlformats.org/presentationml/2006/ole">
            <mc:AlternateContent xmlns:mc="http://schemas.openxmlformats.org/markup-compatibility/2006">
              <mc:Choice xmlns:v="urn:schemas-microsoft-com:vml" Requires="v">
                <p:oleObj spid="_x0000_s31776" name="Visio" r:id="rId3" imgW="8362776" imgH="907374" progId="Visio.Drawing.11">
                  <p:embed/>
                </p:oleObj>
              </mc:Choice>
              <mc:Fallback>
                <p:oleObj name="Visio" r:id="rId3" imgW="8362776" imgH="907374" progId="Visio.Drawing.11">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327275"/>
                        <a:ext cx="66643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31751"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zh-CN" smtClean="0">
                <a:ea typeface="宋体" panose="02010600030101010101" pitchFamily="2" charset="-122"/>
              </a:rPr>
              <a:t>Proposed solution (3/4)</a:t>
            </a:r>
            <a:endParaRPr lang="en-SG" altLang="zh-CN" smtClean="0">
              <a:ea typeface="宋体" panose="02010600030101010101" pitchFamily="2" charset="-122"/>
            </a:endParaRPr>
          </a:p>
        </p:txBody>
      </p:sp>
      <p:sp>
        <p:nvSpPr>
          <p:cNvPr id="32771" name="Content Placeholder 2"/>
          <p:cNvSpPr>
            <a:spLocks noGrp="1"/>
          </p:cNvSpPr>
          <p:nvPr>
            <p:ph idx="1"/>
          </p:nvPr>
        </p:nvSpPr>
        <p:spPr/>
        <p:txBody>
          <a:bodyPr/>
          <a:lstStyle/>
          <a:p>
            <a:r>
              <a:rPr lang="en-US" altLang="zh-CN" sz="2000" b="0" smtClean="0">
                <a:ea typeface="宋体" panose="02010600030101010101" pitchFamily="2" charset="-122"/>
              </a:rPr>
              <a:t>Suppose that a PCP/AP 1 operates in a 1.08 GHz Channel, e.g., Channel 1, with transmitting beacon/notification frames in a predefined or selected primary channel only, e.g., Channel 2.</a:t>
            </a:r>
          </a:p>
          <a:p>
            <a:pPr lvl="1" eaLnBrk="1" hangingPunct="1">
              <a:buFont typeface="Times New Roman" panose="02020603050405020304" pitchFamily="18" charset="0"/>
              <a:buChar char="−"/>
            </a:pPr>
            <a:r>
              <a:rPr lang="en-US" altLang="zh-CN" smtClean="0">
                <a:ea typeface="宋体" panose="02010600030101010101" pitchFamily="2" charset="-122"/>
                <a:cs typeface="Times New Roman" panose="02020603050405020304" pitchFamily="18" charset="0"/>
              </a:rPr>
              <a:t>Another PCP/AP 2 that intends to operate in 1.08 GHz channel must also transmit beacon/notification frames in Channel 2.</a:t>
            </a:r>
          </a:p>
          <a:p>
            <a:pPr lvl="1" eaLnBrk="1" hangingPunct="1">
              <a:buFont typeface="Times New Roman" panose="02020603050405020304" pitchFamily="18" charset="0"/>
              <a:buChar char="−"/>
            </a:pPr>
            <a:r>
              <a:rPr lang="en-US" altLang="zh-CN" smtClean="0">
                <a:ea typeface="宋体" panose="02010600030101010101" pitchFamily="2" charset="-122"/>
                <a:cs typeface="Times New Roman" panose="02020603050405020304" pitchFamily="18" charset="0"/>
              </a:rPr>
              <a:t>Another PCP/AP 3 that intend to operate in 540 GHz channel can start in Channel 2 only.</a:t>
            </a:r>
          </a:p>
          <a:p>
            <a:pPr lvl="1" eaLnBrk="1" hangingPunct="1">
              <a:spcAft>
                <a:spcPts val="1200"/>
              </a:spcAft>
              <a:buFont typeface="Times New Roman" panose="02020603050405020304" pitchFamily="18" charset="0"/>
              <a:buChar char="−"/>
            </a:pPr>
            <a:r>
              <a:rPr lang="en-US" altLang="zh-CN" smtClean="0">
                <a:ea typeface="宋体" panose="02010600030101010101" pitchFamily="2" charset="-122"/>
                <a:cs typeface="Times New Roman" panose="02020603050405020304" pitchFamily="18" charset="0"/>
              </a:rPr>
              <a:t>Switch to another unoccupied channel</a:t>
            </a:r>
          </a:p>
        </p:txBody>
      </p:sp>
      <p:sp>
        <p:nvSpPr>
          <p:cNvPr id="3277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AF74A6D0-E200-4D81-9788-C7887A09692C}" type="slidenum">
              <a:rPr lang="en-US" altLang="zh-CN" sz="1200" b="0" smtClean="0"/>
              <a:pPr>
                <a:spcBef>
                  <a:spcPct val="0"/>
                </a:spcBef>
                <a:buFontTx/>
                <a:buNone/>
              </a:pPr>
              <a:t>16</a:t>
            </a:fld>
            <a:endParaRPr lang="en-US" altLang="zh-CN" sz="1200" b="0" smtClean="0"/>
          </a:p>
        </p:txBody>
      </p:sp>
      <p:sp>
        <p:nvSpPr>
          <p:cNvPr id="3277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zh-CN" sz="1200" b="0">
              <a:ea typeface="宋体" panose="02010600030101010101" pitchFamily="2" charset="-122"/>
            </a:endParaRPr>
          </a:p>
        </p:txBody>
      </p:sp>
      <p:graphicFrame>
        <p:nvGraphicFramePr>
          <p:cNvPr id="32774" name="Object 9"/>
          <p:cNvGraphicFramePr>
            <a:graphicFrameLocks noChangeAspect="1"/>
          </p:cNvGraphicFramePr>
          <p:nvPr/>
        </p:nvGraphicFramePr>
        <p:xfrm>
          <a:off x="1600200" y="5029200"/>
          <a:ext cx="6013450" cy="1085850"/>
        </p:xfrm>
        <a:graphic>
          <a:graphicData uri="http://schemas.openxmlformats.org/presentationml/2006/ole">
            <mc:AlternateContent xmlns:mc="http://schemas.openxmlformats.org/markup-compatibility/2006">
              <mc:Choice xmlns:v="urn:schemas-microsoft-com:vml" Requires="v">
                <p:oleObj spid="_x0000_s32801" name="Visio" r:id="rId3" imgW="7510776" imgH="1354577" progId="Visio.Drawing.11">
                  <p:embed/>
                </p:oleObj>
              </mc:Choice>
              <mc:Fallback>
                <p:oleObj name="Visio" r:id="rId3" imgW="7510776" imgH="1354577" progId="Visio.Drawing.11">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029200"/>
                        <a:ext cx="60134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32776"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zh-CN" smtClean="0">
                <a:ea typeface="宋体" panose="02010600030101010101" pitchFamily="2" charset="-122"/>
              </a:rPr>
              <a:t>Proposed solution (4/4)</a:t>
            </a:r>
            <a:endParaRPr lang="en-SG" altLang="zh-CN" smtClean="0">
              <a:ea typeface="宋体" panose="02010600030101010101" pitchFamily="2" charset="-122"/>
            </a:endParaRPr>
          </a:p>
        </p:txBody>
      </p:sp>
      <p:sp>
        <p:nvSpPr>
          <p:cNvPr id="33795" name="Content Placeholder 2"/>
          <p:cNvSpPr>
            <a:spLocks noGrp="1"/>
          </p:cNvSpPr>
          <p:nvPr>
            <p:ph idx="1"/>
          </p:nvPr>
        </p:nvSpPr>
        <p:spPr>
          <a:xfrm>
            <a:off x="685800" y="1752600"/>
            <a:ext cx="7696200" cy="4343400"/>
          </a:xfrm>
        </p:spPr>
        <p:txBody>
          <a:bodyPr/>
          <a:lstStyle/>
          <a:p>
            <a:r>
              <a:rPr lang="en-US" altLang="zh-CN" sz="1800" b="0" smtClean="0">
                <a:ea typeface="宋体" panose="02010600030101010101" pitchFamily="2" charset="-122"/>
              </a:rPr>
              <a:t>Suppose that PCP/AP 1 operates in a 540 GHz Channel.</a:t>
            </a:r>
          </a:p>
          <a:p>
            <a:pPr lvl="1" eaLnBrk="1" hangingPunct="1">
              <a:buFont typeface="Times New Roman" panose="02020603050405020304" pitchFamily="18" charset="0"/>
              <a:buChar char="−"/>
            </a:pPr>
            <a:r>
              <a:rPr lang="en-US" altLang="zh-CN" sz="1800" smtClean="0">
                <a:ea typeface="宋体" panose="02010600030101010101" pitchFamily="2" charset="-122"/>
                <a:cs typeface="Times New Roman" panose="02020603050405020304" pitchFamily="18" charset="0"/>
              </a:rPr>
              <a:t>Another PCP/AP 2 that intends to operate in 1.08 GHz channel must transmit beacon/notification frames in the predefined or selected primary channel, e.g., Channel 2.</a:t>
            </a:r>
          </a:p>
          <a:p>
            <a:pPr lvl="2" eaLnBrk="1" hangingPunct="1">
              <a:buFont typeface="Courier New" panose="02070309020205020404" pitchFamily="49" charset="0"/>
              <a:buChar char="o"/>
            </a:pPr>
            <a:r>
              <a:rPr lang="en-US" altLang="zh-CN" smtClean="0">
                <a:ea typeface="宋体" panose="02010600030101010101" pitchFamily="2" charset="-122"/>
                <a:cs typeface="Times New Roman" panose="02020603050405020304" pitchFamily="18" charset="0"/>
              </a:rPr>
              <a:t>If PCP/AP 1 was operating in Channel 3, PCP/AP 2 must notify the PCP/AP 1 to switch its BSS to Channel 2 or at least transmit beacon/notification frames in Channel 2. (How to notify is </a:t>
            </a:r>
            <a:r>
              <a:rPr lang="en-US" altLang="zh-CN" b="1" smtClean="0">
                <a:ea typeface="宋体" panose="02010600030101010101" pitchFamily="2" charset="-122"/>
                <a:cs typeface="Times New Roman" panose="02020603050405020304" pitchFamily="18" charset="0"/>
              </a:rPr>
              <a:t>TBD</a:t>
            </a:r>
            <a:r>
              <a:rPr lang="en-US" altLang="zh-CN" smtClean="0">
                <a:ea typeface="宋体" panose="02010600030101010101" pitchFamily="2" charset="-122"/>
                <a:cs typeface="Times New Roman" panose="02020603050405020304" pitchFamily="18" charset="0"/>
              </a:rPr>
              <a:t>.)</a:t>
            </a:r>
          </a:p>
          <a:p>
            <a:pPr lvl="1" eaLnBrk="1" hangingPunct="1">
              <a:buFont typeface="Times New Roman" panose="02020603050405020304" pitchFamily="18" charset="0"/>
              <a:buChar char="−"/>
            </a:pPr>
            <a:r>
              <a:rPr lang="en-US" altLang="zh-CN" sz="1800" smtClean="0">
                <a:ea typeface="宋体" panose="02010600030101010101" pitchFamily="2" charset="-122"/>
                <a:cs typeface="Times New Roman" panose="02020603050405020304" pitchFamily="18" charset="0"/>
              </a:rPr>
              <a:t>Another PCP/AP 3 that intend to operate in 540 GHz channel may select either Channel 2 or Channel 3 to start if no PCP/AP operates in Channel 1 now; otherwise, it can only start in Channel 2.</a:t>
            </a:r>
          </a:p>
          <a:p>
            <a:pPr lvl="1" eaLnBrk="1" hangingPunct="1">
              <a:spcAft>
                <a:spcPts val="1200"/>
              </a:spcAft>
              <a:buFont typeface="Times New Roman" panose="02020603050405020304" pitchFamily="18" charset="0"/>
              <a:buChar char="−"/>
            </a:pPr>
            <a:r>
              <a:rPr lang="en-US" altLang="zh-CN" sz="1800" smtClean="0">
                <a:ea typeface="宋体" panose="02010600030101010101" pitchFamily="2" charset="-122"/>
                <a:cs typeface="Times New Roman" panose="02020603050405020304" pitchFamily="18" charset="0"/>
              </a:rPr>
              <a:t>Switch to another unoccupied channel.</a:t>
            </a:r>
          </a:p>
          <a:p>
            <a:pPr lvl="1" eaLnBrk="1" hangingPunct="1">
              <a:buFont typeface="Times New Roman" panose="02020603050405020304" pitchFamily="18" charset="0"/>
              <a:buChar char="−"/>
            </a:pPr>
            <a:endParaRPr lang="en-US" altLang="zh-CN" smtClean="0">
              <a:ea typeface="宋体" panose="02010600030101010101" pitchFamily="2" charset="-122"/>
              <a:cs typeface="Times New Roman" panose="02020603050405020304" pitchFamily="18" charset="0"/>
            </a:endParaRPr>
          </a:p>
          <a:p>
            <a:pPr lvl="1" eaLnBrk="1" hangingPunct="1">
              <a:spcAft>
                <a:spcPts val="1200"/>
              </a:spcAft>
              <a:buFont typeface="Times New Roman" panose="02020603050405020304" pitchFamily="18" charset="0"/>
              <a:buChar char="−"/>
            </a:pPr>
            <a:endParaRPr lang="en-US" altLang="zh-CN" smtClean="0">
              <a:ea typeface="宋体" panose="02010600030101010101" pitchFamily="2" charset="-122"/>
              <a:cs typeface="Times New Roman" panose="02020603050405020304" pitchFamily="18" charset="0"/>
            </a:endParaRPr>
          </a:p>
          <a:p>
            <a:pPr>
              <a:buFont typeface="Times New Roman" panose="02020603050405020304" pitchFamily="18" charset="0"/>
              <a:buChar char="•"/>
            </a:pPr>
            <a:r>
              <a:rPr lang="en-US" altLang="zh-CN" sz="1800" b="0" smtClean="0">
                <a:ea typeface="宋体" panose="02010600030101010101" pitchFamily="2" charset="-122"/>
              </a:rPr>
              <a:t>Movement of PCPs/APs is </a:t>
            </a:r>
            <a:r>
              <a:rPr lang="en-US" altLang="zh-CN" sz="1800" smtClean="0">
                <a:ea typeface="宋体" panose="02010600030101010101" pitchFamily="2" charset="-122"/>
              </a:rPr>
              <a:t>TBD</a:t>
            </a:r>
            <a:r>
              <a:rPr lang="en-US" altLang="zh-CN" sz="1800" b="0" smtClean="0">
                <a:ea typeface="宋体" panose="02010600030101010101" pitchFamily="2" charset="-122"/>
              </a:rPr>
              <a:t>.</a:t>
            </a:r>
          </a:p>
        </p:txBody>
      </p:sp>
      <p:sp>
        <p:nvSpPr>
          <p:cNvPr id="3379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6F41B68E-FACC-47A7-BBA8-FA586674641A}" type="slidenum">
              <a:rPr lang="en-US" altLang="zh-CN" sz="1200" b="0" smtClean="0"/>
              <a:pPr>
                <a:spcBef>
                  <a:spcPct val="0"/>
                </a:spcBef>
                <a:buFontTx/>
                <a:buNone/>
              </a:pPr>
              <a:t>17</a:t>
            </a:fld>
            <a:endParaRPr lang="en-US" altLang="zh-CN" sz="1200" b="0" smtClean="0"/>
          </a:p>
        </p:txBody>
      </p:sp>
      <p:sp>
        <p:nvSpPr>
          <p:cNvPr id="33797"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zh-CN" sz="1200" b="0">
              <a:ea typeface="宋体" panose="02010600030101010101" pitchFamily="2" charset="-122"/>
            </a:endParaRPr>
          </a:p>
        </p:txBody>
      </p:sp>
      <p:graphicFrame>
        <p:nvGraphicFramePr>
          <p:cNvPr id="33798" name="Object 3"/>
          <p:cNvGraphicFramePr>
            <a:graphicFrameLocks noChangeAspect="1"/>
          </p:cNvGraphicFramePr>
          <p:nvPr/>
        </p:nvGraphicFramePr>
        <p:xfrm>
          <a:off x="1600200" y="5029200"/>
          <a:ext cx="6013450" cy="1085850"/>
        </p:xfrm>
        <a:graphic>
          <a:graphicData uri="http://schemas.openxmlformats.org/presentationml/2006/ole">
            <mc:AlternateContent xmlns:mc="http://schemas.openxmlformats.org/markup-compatibility/2006">
              <mc:Choice xmlns:v="urn:schemas-microsoft-com:vml" Requires="v">
                <p:oleObj spid="_x0000_s33825" name="Visio" r:id="rId3" imgW="7510776" imgH="1354577" progId="Visio.Drawing.11">
                  <p:embed/>
                </p:oleObj>
              </mc:Choice>
              <mc:Fallback>
                <p:oleObj name="Visio" r:id="rId3" imgW="7510776" imgH="1354577"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029200"/>
                        <a:ext cx="60134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33800"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FF3F1F75-4140-4A49-AE7F-4C9235F4AAA1}" type="slidenum">
              <a:rPr lang="en-US" altLang="zh-CN" sz="1200" b="0" smtClean="0"/>
              <a:pPr>
                <a:spcBef>
                  <a:spcPct val="0"/>
                </a:spcBef>
                <a:buFontTx/>
                <a:buNone/>
              </a:pPr>
              <a:t>18</a:t>
            </a:fld>
            <a:endParaRPr lang="en-US" altLang="zh-CN" sz="1200" b="0" smtClean="0"/>
          </a:p>
        </p:txBody>
      </p:sp>
      <p:sp>
        <p:nvSpPr>
          <p:cNvPr id="5" name="Title 1"/>
          <p:cNvSpPr txBox="1">
            <a:spLocks/>
          </p:cNvSpPr>
          <p:nvPr/>
        </p:nvSpPr>
        <p:spPr>
          <a:xfrm>
            <a:off x="609600" y="2590800"/>
            <a:ext cx="7772400" cy="1066800"/>
          </a:xfrm>
          <a:prstGeom prst="rect">
            <a:avLst/>
          </a:prstGeom>
        </p:spPr>
        <p:txBody>
          <a:bodyPr/>
          <a:lstStyle/>
          <a:p>
            <a:pPr algn="ctr">
              <a:defRPr/>
            </a:pPr>
            <a:r>
              <a:rPr lang="en-US" altLang="zh-CN" sz="3200" b="1" kern="0" dirty="0">
                <a:solidFill>
                  <a:schemeClr val="tx2"/>
                </a:solidFill>
                <a:latin typeface="+mj-lt"/>
                <a:ea typeface="MS PGothic" pitchFamily="34" charset="-128"/>
                <a:cs typeface="MS PGothic" charset="0"/>
              </a:rPr>
              <a:t>45 GHz Channel Access</a:t>
            </a:r>
          </a:p>
        </p:txBody>
      </p:sp>
      <p:sp>
        <p:nvSpPr>
          <p:cNvPr id="3482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34821"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316DC656-8703-407D-832E-A1E6A567F3AA}" type="slidenum">
              <a:rPr lang="en-US" altLang="zh-CN" sz="1200" b="0" smtClean="0"/>
              <a:pPr>
                <a:spcBef>
                  <a:spcPct val="0"/>
                </a:spcBef>
                <a:buFontTx/>
                <a:buNone/>
              </a:pPr>
              <a:t>19</a:t>
            </a:fld>
            <a:endParaRPr lang="en-US" altLang="zh-CN" sz="1200" b="0" smtClean="0"/>
          </a:p>
        </p:txBody>
      </p:sp>
      <p:sp>
        <p:nvSpPr>
          <p:cNvPr id="5" name="Title 4"/>
          <p:cNvSpPr txBox="1">
            <a:spLocks/>
          </p:cNvSpPr>
          <p:nvPr/>
        </p:nvSpPr>
        <p:spPr>
          <a:xfrm>
            <a:off x="685800" y="914400"/>
            <a:ext cx="7772400" cy="762000"/>
          </a:xfrm>
          <a:prstGeom prst="rect">
            <a:avLst/>
          </a:prstGeom>
        </p:spPr>
        <p:txBody>
          <a:bodyPr/>
          <a:lstStyle/>
          <a:p>
            <a:pPr algn="ctr">
              <a:defRPr/>
            </a:pPr>
            <a:r>
              <a:rPr lang="en-US" altLang="zh-CN" sz="3200" b="1" kern="0" dirty="0">
                <a:solidFill>
                  <a:schemeClr val="tx2"/>
                </a:solidFill>
                <a:latin typeface="+mj-lt"/>
                <a:ea typeface="MS PGothic" pitchFamily="34" charset="-128"/>
                <a:cs typeface="MS PGothic" charset="0"/>
              </a:rPr>
              <a:t>Scope of Channel Access</a:t>
            </a:r>
            <a:endParaRPr lang="en-SG" sz="3200" b="1" kern="0" dirty="0">
              <a:solidFill>
                <a:schemeClr val="tx2"/>
              </a:solidFill>
              <a:latin typeface="+mj-lt"/>
              <a:ea typeface="MS PGothic" pitchFamily="34" charset="-128"/>
              <a:cs typeface="MS PGothic" charset="0"/>
            </a:endParaRPr>
          </a:p>
        </p:txBody>
      </p:sp>
      <p:sp>
        <p:nvSpPr>
          <p:cNvPr id="35844" name="Content Placeholder 5"/>
          <p:cNvSpPr txBox="1">
            <a:spLocks/>
          </p:cNvSpPr>
          <p:nvPr/>
        </p:nvSpPr>
        <p:spPr bwMode="auto">
          <a:xfrm>
            <a:off x="838200" y="18288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800100" indent="-3429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150000"/>
              </a:lnSpc>
              <a:spcAft>
                <a:spcPts val="600"/>
              </a:spcAft>
            </a:pPr>
            <a:r>
              <a:rPr lang="en-US" altLang="zh-CN" sz="2300">
                <a:latin typeface="Arial" panose="020B0604020202020204" pitchFamily="34" charset="0"/>
                <a:ea typeface="宋体" panose="02010600030101010101" pitchFamily="2" charset="-122"/>
                <a:cs typeface="Arial" panose="020B0604020202020204" pitchFamily="34" charset="0"/>
              </a:rPr>
              <a:t>Channel Access: </a:t>
            </a:r>
            <a:endParaRPr lang="en-US" altLang="zh-CN" sz="2300" b="0" i="1">
              <a:latin typeface="Arial" panose="020B0604020202020204" pitchFamily="34" charset="0"/>
              <a:ea typeface="宋体" panose="02010600030101010101" pitchFamily="2" charset="-122"/>
              <a:cs typeface="Arial" panose="020B0604020202020204" pitchFamily="34" charset="0"/>
            </a:endParaRPr>
          </a:p>
          <a:p>
            <a:pPr lvl="2">
              <a:lnSpc>
                <a:spcPct val="150000"/>
              </a:lnSpc>
              <a:spcAft>
                <a:spcPts val="600"/>
              </a:spcAft>
            </a:pPr>
            <a:r>
              <a:rPr lang="en-US" altLang="zh-CN" sz="2000">
                <a:latin typeface="Arial" panose="020B0604020202020204" pitchFamily="34" charset="0"/>
                <a:ea typeface="宋体" panose="02010600030101010101" pitchFamily="2" charset="-122"/>
                <a:cs typeface="Arial" panose="020B0604020202020204" pitchFamily="34" charset="0"/>
              </a:rPr>
              <a:t>Channel access mechanisms:  contention based access, contention free access</a:t>
            </a:r>
          </a:p>
          <a:p>
            <a:pPr lvl="2">
              <a:lnSpc>
                <a:spcPct val="150000"/>
              </a:lnSpc>
              <a:spcAft>
                <a:spcPts val="600"/>
              </a:spcAft>
            </a:pPr>
            <a:r>
              <a:rPr lang="en-US" altLang="zh-CN" sz="2000">
                <a:latin typeface="Arial" panose="020B0604020202020204" pitchFamily="34" charset="0"/>
                <a:ea typeface="宋体" panose="02010600030101010101" pitchFamily="2" charset="-122"/>
                <a:cs typeface="Arial" panose="020B0604020202020204" pitchFamily="34" charset="0"/>
              </a:rPr>
              <a:t>Dynamic allocations of channel resources.</a:t>
            </a:r>
          </a:p>
          <a:p>
            <a:pPr lvl="2">
              <a:lnSpc>
                <a:spcPct val="150000"/>
              </a:lnSpc>
              <a:spcAft>
                <a:spcPts val="600"/>
              </a:spcAft>
            </a:pPr>
            <a:r>
              <a:rPr lang="en-US" altLang="zh-CN" sz="2000">
                <a:latin typeface="Arial" panose="020B0604020202020204" pitchFamily="34" charset="0"/>
                <a:ea typeface="宋体" panose="02010600030101010101" pitchFamily="2" charset="-122"/>
                <a:cs typeface="Arial" panose="020B0604020202020204" pitchFamily="34" charset="0"/>
              </a:rPr>
              <a:t>Multi-bandwidth: dynamic bandwidth negotiation</a:t>
            </a:r>
          </a:p>
        </p:txBody>
      </p:sp>
      <p:sp>
        <p:nvSpPr>
          <p:cNvPr id="3584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35846"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267" name="页脚占位符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
        <p:nvSpPr>
          <p:cNvPr id="11268" name="灯片编号占位符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665646D8-E5C4-4217-B332-A8EAB50F5CE2}" type="slidenum">
              <a:rPr lang="en-US" altLang="zh-CN" sz="1200" b="0" smtClean="0"/>
              <a:pPr>
                <a:spcBef>
                  <a:spcPct val="0"/>
                </a:spcBef>
                <a:buFontTx/>
                <a:buNone/>
              </a:pPr>
              <a:t>2</a:t>
            </a:fld>
            <a:endParaRPr lang="en-US" altLang="zh-CN" sz="1200" b="0" smtClean="0"/>
          </a:p>
        </p:txBody>
      </p:sp>
      <p:graphicFrame>
        <p:nvGraphicFramePr>
          <p:cNvPr id="8" name="表格 7"/>
          <p:cNvGraphicFramePr>
            <a:graphicFrameLocks noGrp="1"/>
          </p:cNvGraphicFramePr>
          <p:nvPr/>
        </p:nvGraphicFramePr>
        <p:xfrm>
          <a:off x="722313" y="1600200"/>
          <a:ext cx="7620000" cy="3962400"/>
        </p:xfrm>
        <a:graphic>
          <a:graphicData uri="http://schemas.openxmlformats.org/drawingml/2006/table">
            <a:tbl>
              <a:tblPr/>
              <a:tblGrid>
                <a:gridCol w="2028825"/>
                <a:gridCol w="1476375"/>
                <a:gridCol w="762000"/>
                <a:gridCol w="685800"/>
                <a:gridCol w="2667000"/>
              </a:tblGrid>
              <a:tr h="304800">
                <a:tc gridSpan="5">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Author(s)/Supporter(s):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Name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Company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Address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Phone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Email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Xiaoming Peng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I2R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pengxm@i2r.a-star.edu.sg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Pei Liu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Huawei/Hisilicon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liupei@hisilicon.com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Jiamin Chen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Huawei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jiamin.chen@mail01.huawei.com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Dejian Li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Huawei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lidejian@huawei.com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Yan Li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Gigaray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yan_li@gigaray.cn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Feng Huang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Gigaray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feng_huang@gigaray.cn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Xiaohua Jiang</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Lenovo</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jiangxh@lenovo.com</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Weixia Zou</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BUPT</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zwx0218@bupt.edu.cn</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Lan Zhu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CESI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this_zl7812@163.com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1054ED94-86F5-417F-AD5C-B111D18BA4FA}" type="slidenum">
              <a:rPr lang="en-US" altLang="zh-CN" sz="1200" b="0" smtClean="0"/>
              <a:pPr>
                <a:spcBef>
                  <a:spcPct val="0"/>
                </a:spcBef>
                <a:buFontTx/>
                <a:buNone/>
              </a:pPr>
              <a:t>20</a:t>
            </a:fld>
            <a:endParaRPr lang="en-US" altLang="zh-CN" sz="1200" b="0" smtClean="0"/>
          </a:p>
        </p:txBody>
      </p:sp>
      <p:sp>
        <p:nvSpPr>
          <p:cNvPr id="5" name="Title 4"/>
          <p:cNvSpPr txBox="1">
            <a:spLocks/>
          </p:cNvSpPr>
          <p:nvPr/>
        </p:nvSpPr>
        <p:spPr>
          <a:xfrm>
            <a:off x="685800" y="914400"/>
            <a:ext cx="7772400" cy="762000"/>
          </a:xfrm>
          <a:prstGeom prst="rect">
            <a:avLst/>
          </a:prstGeom>
        </p:spPr>
        <p:txBody>
          <a:bodyPr/>
          <a:lstStyle/>
          <a:p>
            <a:pPr algn="ctr">
              <a:defRPr/>
            </a:pPr>
            <a:r>
              <a:rPr lang="en-US" altLang="zh-CN" sz="3200" b="1" kern="0" dirty="0">
                <a:solidFill>
                  <a:schemeClr val="tx2"/>
                </a:solidFill>
                <a:latin typeface="+mj-lt"/>
                <a:ea typeface="MS PGothic" pitchFamily="34" charset="-128"/>
                <a:cs typeface="MS PGothic" charset="0"/>
              </a:rPr>
              <a:t>Channel Access mechanisms</a:t>
            </a:r>
            <a:endParaRPr lang="en-SG" sz="3200" b="1" kern="0" dirty="0">
              <a:solidFill>
                <a:schemeClr val="tx2"/>
              </a:solidFill>
              <a:latin typeface="+mj-lt"/>
              <a:ea typeface="MS PGothic" pitchFamily="34" charset="-128"/>
              <a:cs typeface="MS PGothic" charset="0"/>
            </a:endParaRPr>
          </a:p>
        </p:txBody>
      </p:sp>
      <p:sp>
        <p:nvSpPr>
          <p:cNvPr id="36868" name="Content Placeholder 5"/>
          <p:cNvSpPr txBox="1">
            <a:spLocks/>
          </p:cNvSpPr>
          <p:nvPr/>
        </p:nvSpPr>
        <p:spPr bwMode="auto">
          <a:xfrm>
            <a:off x="838200" y="18288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800100" indent="-3429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150000"/>
              </a:lnSpc>
              <a:spcAft>
                <a:spcPts val="600"/>
              </a:spcAft>
              <a:buFontTx/>
              <a:buNone/>
            </a:pPr>
            <a:r>
              <a:rPr lang="en-US" altLang="zh-CN" sz="2300" b="0">
                <a:latin typeface="Arial" panose="020B0604020202020204" pitchFamily="34" charset="0"/>
                <a:ea typeface="宋体" panose="02010600030101010101" pitchFamily="2" charset="-122"/>
                <a:cs typeface="Arial" panose="020B0604020202020204" pitchFamily="34" charset="0"/>
              </a:rPr>
              <a:t>	</a:t>
            </a:r>
            <a:r>
              <a:rPr lang="en-US" altLang="zh-CN" sz="2300" b="0" i="1">
                <a:latin typeface="Arial" panose="020B0604020202020204" pitchFamily="34" charset="0"/>
                <a:ea typeface="宋体" panose="02010600030101010101" pitchFamily="2" charset="-122"/>
                <a:cs typeface="Arial" panose="020B0604020202020204" pitchFamily="34" charset="0"/>
              </a:rPr>
              <a:t>Supports reservation based allocations as well as contention based allocations</a:t>
            </a:r>
          </a:p>
          <a:p>
            <a:pPr lvl="2">
              <a:lnSpc>
                <a:spcPct val="150000"/>
              </a:lnSpc>
              <a:spcAft>
                <a:spcPts val="600"/>
              </a:spcAft>
            </a:pPr>
            <a:r>
              <a:rPr lang="en-US" altLang="zh-CN" sz="2000">
                <a:latin typeface="Arial" panose="020B0604020202020204" pitchFamily="34" charset="0"/>
                <a:ea typeface="宋体" panose="02010600030101010101" pitchFamily="2" charset="-122"/>
                <a:cs typeface="Arial" panose="020B0604020202020204" pitchFamily="34" charset="0"/>
              </a:rPr>
              <a:t>Allocate SPs for devices so that the quality of service (QoS) is guaranteed when required.</a:t>
            </a:r>
          </a:p>
          <a:p>
            <a:pPr lvl="2">
              <a:lnSpc>
                <a:spcPct val="150000"/>
              </a:lnSpc>
              <a:spcAft>
                <a:spcPts val="600"/>
              </a:spcAft>
            </a:pPr>
            <a:r>
              <a:rPr lang="en-US" altLang="zh-CN" sz="2000">
                <a:latin typeface="Arial" panose="020B0604020202020204" pitchFamily="34" charset="0"/>
                <a:ea typeface="宋体" panose="02010600030101010101" pitchFamily="2" charset="-122"/>
                <a:cs typeface="Arial" panose="020B0604020202020204" pitchFamily="34" charset="0"/>
              </a:rPr>
              <a:t>Allocate CBAPs for contention based access to cater to intermittent channel access.</a:t>
            </a:r>
          </a:p>
        </p:txBody>
      </p:sp>
      <p:graphicFrame>
        <p:nvGraphicFramePr>
          <p:cNvPr id="36869" name="Object 5"/>
          <p:cNvGraphicFramePr>
            <a:graphicFrameLocks noChangeAspect="1"/>
          </p:cNvGraphicFramePr>
          <p:nvPr/>
        </p:nvGraphicFramePr>
        <p:xfrm>
          <a:off x="1066800" y="5486400"/>
          <a:ext cx="7302500" cy="685800"/>
        </p:xfrm>
        <a:graphic>
          <a:graphicData uri="http://schemas.openxmlformats.org/presentationml/2006/ole">
            <mc:AlternateContent xmlns:mc="http://schemas.openxmlformats.org/markup-compatibility/2006">
              <mc:Choice xmlns:v="urn:schemas-microsoft-com:vml" Requires="v">
                <p:oleObj spid="_x0000_s36896" name="Visio" r:id="rId3" imgW="7972434" imgH="742857" progId="Visio.Drawing.11">
                  <p:embed/>
                </p:oleObj>
              </mc:Choice>
              <mc:Fallback>
                <p:oleObj name="Visio" r:id="rId3" imgW="7972434" imgH="742857"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486400"/>
                        <a:ext cx="7302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36871"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4F55D087-1995-44F0-9180-B2FC46B6C6E1}" type="slidenum">
              <a:rPr lang="en-US" altLang="zh-CN" sz="1200" b="0" smtClean="0"/>
              <a:pPr>
                <a:spcBef>
                  <a:spcPct val="0"/>
                </a:spcBef>
                <a:buFontTx/>
                <a:buNone/>
              </a:pPr>
              <a:t>21</a:t>
            </a:fld>
            <a:endParaRPr lang="en-US" altLang="zh-CN" sz="1200" b="0" smtClean="0"/>
          </a:p>
        </p:txBody>
      </p:sp>
      <p:sp>
        <p:nvSpPr>
          <p:cNvPr id="5" name="Title 4"/>
          <p:cNvSpPr txBox="1">
            <a:spLocks/>
          </p:cNvSpPr>
          <p:nvPr/>
        </p:nvSpPr>
        <p:spPr>
          <a:xfrm>
            <a:off x="685800" y="914400"/>
            <a:ext cx="7772400" cy="762000"/>
          </a:xfrm>
          <a:prstGeom prst="rect">
            <a:avLst/>
          </a:prstGeom>
        </p:spPr>
        <p:txBody>
          <a:bodyPr/>
          <a:lstStyle/>
          <a:p>
            <a:pPr algn="ctr">
              <a:defRPr/>
            </a:pPr>
            <a:r>
              <a:rPr lang="en-US" altLang="zh-CN" sz="3200" b="1" kern="0" dirty="0">
                <a:solidFill>
                  <a:schemeClr val="tx2"/>
                </a:solidFill>
                <a:latin typeface="+mj-lt"/>
                <a:ea typeface="MS PGothic" pitchFamily="34" charset="-128"/>
                <a:cs typeface="MS PGothic" charset="0"/>
              </a:rPr>
              <a:t>Dynamic allocation</a:t>
            </a:r>
            <a:endParaRPr lang="en-SG" sz="3200" b="1" kern="0" dirty="0">
              <a:solidFill>
                <a:schemeClr val="tx2"/>
              </a:solidFill>
              <a:latin typeface="+mj-lt"/>
              <a:ea typeface="MS PGothic" pitchFamily="34" charset="-128"/>
              <a:cs typeface="MS PGothic" charset="0"/>
            </a:endParaRPr>
          </a:p>
        </p:txBody>
      </p:sp>
      <p:sp>
        <p:nvSpPr>
          <p:cNvPr id="6" name="Content Placeholder 5"/>
          <p:cNvSpPr txBox="1">
            <a:spLocks/>
          </p:cNvSpPr>
          <p:nvPr/>
        </p:nvSpPr>
        <p:spPr>
          <a:xfrm>
            <a:off x="838200" y="1828800"/>
            <a:ext cx="7772400" cy="4343400"/>
          </a:xfrm>
          <a:prstGeom prst="rect">
            <a:avLst/>
          </a:prstGeom>
        </p:spPr>
        <p:txBody>
          <a:bodyPr>
            <a:normAutofit fontScale="92500" lnSpcReduction="10000"/>
          </a:bodyPr>
          <a:lstStyle/>
          <a:p>
            <a:pPr marL="342900" indent="-342900">
              <a:lnSpc>
                <a:spcPct val="150000"/>
              </a:lnSpc>
              <a:spcBef>
                <a:spcPct val="20000"/>
              </a:spcBef>
              <a:spcAft>
                <a:spcPts val="600"/>
              </a:spcAft>
              <a:defRPr/>
            </a:pPr>
            <a:r>
              <a:rPr lang="en-US" altLang="zh-CN" sz="2300" dirty="0">
                <a:latin typeface="Arial" pitchFamily="34" charset="0"/>
                <a:cs typeface="Arial" pitchFamily="34" charset="0"/>
              </a:rPr>
              <a:t>	</a:t>
            </a:r>
            <a:r>
              <a:rPr lang="en-US" altLang="zh-CN" sz="2300" i="1" dirty="0">
                <a:latin typeface="Arial" pitchFamily="34" charset="0"/>
                <a:cs typeface="Arial" pitchFamily="34" charset="0"/>
              </a:rPr>
              <a:t>Supports dynamic allocate/truncate/extend SPs or CBAPs </a:t>
            </a:r>
          </a:p>
          <a:p>
            <a:pPr marL="800100" lvl="2" indent="-342900">
              <a:lnSpc>
                <a:spcPct val="150000"/>
              </a:lnSpc>
              <a:spcBef>
                <a:spcPct val="20000"/>
              </a:spcBef>
              <a:spcAft>
                <a:spcPts val="600"/>
              </a:spcAft>
              <a:buFontTx/>
              <a:buChar char="•"/>
              <a:defRPr/>
            </a:pPr>
            <a:r>
              <a:rPr lang="en-US" altLang="zh-CN" sz="2000" dirty="0">
                <a:latin typeface="Arial" pitchFamily="34" charset="0"/>
                <a:cs typeface="Arial" pitchFamily="34" charset="0"/>
              </a:rPr>
              <a:t>Dynamic allocation of channel resources is employed to allocate channel time during scheduled allocations.</a:t>
            </a:r>
          </a:p>
          <a:p>
            <a:pPr marL="800100" lvl="2" indent="-342900">
              <a:lnSpc>
                <a:spcPct val="150000"/>
              </a:lnSpc>
              <a:spcBef>
                <a:spcPct val="20000"/>
              </a:spcBef>
              <a:spcAft>
                <a:spcPts val="600"/>
              </a:spcAft>
              <a:buFontTx/>
              <a:buChar char="•"/>
              <a:defRPr/>
            </a:pPr>
            <a:r>
              <a:rPr lang="en-US" altLang="zh-CN" sz="2000" dirty="0">
                <a:latin typeface="Arial" pitchFamily="34" charset="0"/>
                <a:cs typeface="Arial" pitchFamily="34" charset="0"/>
              </a:rPr>
              <a:t>A STA truncates an allocation to release the remaining time in the allocation.</a:t>
            </a:r>
          </a:p>
          <a:p>
            <a:pPr marL="800100" lvl="2" indent="-342900">
              <a:lnSpc>
                <a:spcPct val="150000"/>
              </a:lnSpc>
              <a:spcBef>
                <a:spcPct val="20000"/>
              </a:spcBef>
              <a:spcAft>
                <a:spcPts val="600"/>
              </a:spcAft>
              <a:buFontTx/>
              <a:buChar char="•"/>
              <a:defRPr/>
            </a:pPr>
            <a:r>
              <a:rPr lang="en-US" altLang="zh-CN" sz="2000" dirty="0">
                <a:latin typeface="Arial" pitchFamily="34" charset="0"/>
                <a:cs typeface="Arial" pitchFamily="34" charset="0"/>
              </a:rPr>
              <a:t>Dynamic extension of allocation to extend the allocated time in the current allocation. The additional time can be used to support variable bit rate traffic, for retransmissions or for other purposes.</a:t>
            </a:r>
          </a:p>
        </p:txBody>
      </p:sp>
      <p:sp>
        <p:nvSpPr>
          <p:cNvPr id="3789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37894"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AD88DB6A-9C45-451D-9C3E-54CC6A3C248A}" type="slidenum">
              <a:rPr lang="en-US" altLang="zh-CN" sz="1200" b="0" smtClean="0"/>
              <a:pPr>
                <a:spcBef>
                  <a:spcPct val="0"/>
                </a:spcBef>
                <a:buFontTx/>
                <a:buNone/>
              </a:pPr>
              <a:t>22</a:t>
            </a:fld>
            <a:endParaRPr lang="en-US" altLang="zh-CN" sz="1200" b="0" smtClean="0"/>
          </a:p>
        </p:txBody>
      </p:sp>
      <p:sp>
        <p:nvSpPr>
          <p:cNvPr id="5" name="Title 4"/>
          <p:cNvSpPr txBox="1">
            <a:spLocks/>
          </p:cNvSpPr>
          <p:nvPr/>
        </p:nvSpPr>
        <p:spPr>
          <a:xfrm>
            <a:off x="685800" y="914400"/>
            <a:ext cx="7772400" cy="762000"/>
          </a:xfrm>
          <a:prstGeom prst="rect">
            <a:avLst/>
          </a:prstGeom>
        </p:spPr>
        <p:txBody>
          <a:bodyPr/>
          <a:lstStyle/>
          <a:p>
            <a:pPr algn="ctr">
              <a:defRPr/>
            </a:pPr>
            <a:r>
              <a:rPr lang="en-US" altLang="zh-CN" sz="3200" b="1" kern="0" dirty="0">
                <a:solidFill>
                  <a:schemeClr val="tx2"/>
                </a:solidFill>
                <a:latin typeface="+mj-lt"/>
                <a:ea typeface="MS PGothic" pitchFamily="34" charset="-128"/>
                <a:cs typeface="MS PGothic" charset="0"/>
              </a:rPr>
              <a:t>Dynamic bandwidth operation</a:t>
            </a:r>
            <a:endParaRPr lang="en-SG" sz="3200" b="1" kern="0" dirty="0">
              <a:solidFill>
                <a:schemeClr val="tx2"/>
              </a:solidFill>
              <a:latin typeface="+mj-lt"/>
              <a:ea typeface="MS PGothic" pitchFamily="34" charset="-128"/>
              <a:cs typeface="MS PGothic" charset="0"/>
            </a:endParaRPr>
          </a:p>
        </p:txBody>
      </p:sp>
      <p:sp>
        <p:nvSpPr>
          <p:cNvPr id="38916" name="Content Placeholder 5"/>
          <p:cNvSpPr txBox="1">
            <a:spLocks/>
          </p:cNvSpPr>
          <p:nvPr/>
        </p:nvSpPr>
        <p:spPr bwMode="auto">
          <a:xfrm>
            <a:off x="838200" y="18288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800100" indent="-3429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130000"/>
              </a:lnSpc>
              <a:spcAft>
                <a:spcPts val="600"/>
              </a:spcAft>
            </a:pPr>
            <a:r>
              <a:rPr lang="en-US" altLang="zh-CN" sz="2100">
                <a:latin typeface="Arial" panose="020B0604020202020204" pitchFamily="34" charset="0"/>
                <a:ea typeface="宋体" panose="02010600030101010101" pitchFamily="2" charset="-122"/>
                <a:cs typeface="Arial" panose="020B0604020202020204" pitchFamily="34" charset="0"/>
              </a:rPr>
              <a:t>Dynamic bandwidth negotiation: </a:t>
            </a:r>
          </a:p>
          <a:p>
            <a:pPr>
              <a:lnSpc>
                <a:spcPct val="130000"/>
              </a:lnSpc>
              <a:spcAft>
                <a:spcPts val="600"/>
              </a:spcAft>
              <a:buFontTx/>
              <a:buNone/>
            </a:pPr>
            <a:r>
              <a:rPr lang="en-US" altLang="zh-CN" sz="2100" b="0">
                <a:latin typeface="Arial" panose="020B0604020202020204" pitchFamily="34" charset="0"/>
                <a:ea typeface="宋体" panose="02010600030101010101" pitchFamily="2" charset="-122"/>
                <a:cs typeface="Arial" panose="020B0604020202020204" pitchFamily="34" charset="0"/>
              </a:rPr>
              <a:t>	</a:t>
            </a:r>
            <a:r>
              <a:rPr lang="en-US" altLang="zh-CN" sz="2100" b="0" i="1">
                <a:latin typeface="Arial" panose="020B0604020202020204" pitchFamily="34" charset="0"/>
                <a:ea typeface="宋体" panose="02010600030101010101" pitchFamily="2" charset="-122"/>
                <a:cs typeface="Arial" panose="020B0604020202020204" pitchFamily="34" charset="0"/>
              </a:rPr>
              <a:t>Dynamic bandwidth operation is needed when multi-bandwidth is introduced to 45GHz  </a:t>
            </a:r>
          </a:p>
          <a:p>
            <a:pPr lvl="2">
              <a:lnSpc>
                <a:spcPct val="130000"/>
              </a:lnSpc>
              <a:spcAft>
                <a:spcPts val="600"/>
              </a:spcAft>
            </a:pPr>
            <a:r>
              <a:rPr lang="en-US" altLang="zh-CN" sz="1900">
                <a:latin typeface="Arial" panose="020B0604020202020204" pitchFamily="34" charset="0"/>
                <a:ea typeface="宋体" panose="02010600030101010101" pitchFamily="2" charset="-122"/>
                <a:cs typeface="Arial" panose="020B0604020202020204" pitchFamily="34" charset="0"/>
              </a:rPr>
              <a:t>Dynamic bandwidth operation is proposed in IEEE 802.11ac, which allows narrower bandwidth transmission if one or more secondary channels are sensed busy.</a:t>
            </a:r>
          </a:p>
          <a:p>
            <a:pPr lvl="2">
              <a:lnSpc>
                <a:spcPct val="130000"/>
              </a:lnSpc>
              <a:spcAft>
                <a:spcPts val="600"/>
              </a:spcAft>
            </a:pPr>
            <a:r>
              <a:rPr lang="en-US" altLang="zh-CN" sz="1900">
                <a:latin typeface="Arial" panose="020B0604020202020204" pitchFamily="34" charset="0"/>
                <a:ea typeface="宋体" panose="02010600030101010101" pitchFamily="2" charset="-122"/>
                <a:cs typeface="Arial" panose="020B0604020202020204" pitchFamily="34" charset="0"/>
              </a:rPr>
              <a:t>The RTS/CTS exchange is used to negotiate a potentially channel width for subsequent transmissions within the current TXOP.</a:t>
            </a:r>
          </a:p>
          <a:p>
            <a:pPr lvl="2">
              <a:lnSpc>
                <a:spcPct val="130000"/>
              </a:lnSpc>
              <a:spcAft>
                <a:spcPts val="600"/>
              </a:spcAft>
              <a:buFontTx/>
              <a:buNone/>
            </a:pPr>
            <a:endParaRPr lang="en-US" altLang="zh-CN" sz="1900">
              <a:latin typeface="Arial" panose="020B0604020202020204" pitchFamily="34" charset="0"/>
              <a:ea typeface="宋体" panose="02010600030101010101" pitchFamily="2" charset="-122"/>
              <a:cs typeface="Arial" panose="020B0604020202020204" pitchFamily="34" charset="0"/>
            </a:endParaRPr>
          </a:p>
        </p:txBody>
      </p:sp>
      <p:sp>
        <p:nvSpPr>
          <p:cNvPr id="3891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38918"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txBox="1">
            <a:spLocks/>
          </p:cNvSpPr>
          <p:nvPr/>
        </p:nvSpPr>
        <p:spPr bwMode="auto">
          <a:xfrm>
            <a:off x="755650" y="571500"/>
            <a:ext cx="76327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kumimoji="1" lang="en-US" altLang="zh-CN" sz="3000" dirty="0">
                <a:solidFill>
                  <a:schemeClr val="tx2"/>
                </a:solidFill>
                <a:ea typeface="宋体" panose="02010600030101010101" pitchFamily="2" charset="-122"/>
                <a:cs typeface="Times New Roman" panose="02020603050405020304" pitchFamily="18" charset="0"/>
                <a:sym typeface="Times New Roman" panose="02020603050405020304" pitchFamily="18" charset="0"/>
              </a:rPr>
              <a:t>Dynamic Bandwidth Operation for </a:t>
            </a:r>
            <a:r>
              <a:rPr kumimoji="1" lang="en-US" altLang="zh-CN" sz="3000" dirty="0" smtClean="0">
                <a:solidFill>
                  <a:schemeClr val="tx2"/>
                </a:solidFill>
                <a:ea typeface="宋体" panose="02010600030101010101" pitchFamily="2" charset="-122"/>
                <a:cs typeface="Times New Roman" panose="02020603050405020304" pitchFamily="18" charset="0"/>
                <a:sym typeface="Times New Roman" panose="02020603050405020304" pitchFamily="18" charset="0"/>
              </a:rPr>
              <a:t>45 GHz</a:t>
            </a:r>
            <a:endParaRPr kumimoji="1" lang="zh-CN" altLang="en-US" sz="3000" dirty="0">
              <a:solidFill>
                <a:schemeClr val="tx2"/>
              </a:solidFill>
              <a:ea typeface="宋体" panose="02010600030101010101" pitchFamily="2" charset="-122"/>
              <a:cs typeface="Times New Roman" panose="02020603050405020304" pitchFamily="18" charset="0"/>
            </a:endParaRPr>
          </a:p>
        </p:txBody>
      </p:sp>
      <p:sp>
        <p:nvSpPr>
          <p:cNvPr id="39939" name="文本框 7"/>
          <p:cNvSpPr txBox="1">
            <a:spLocks noChangeArrowheads="1"/>
          </p:cNvSpPr>
          <p:nvPr/>
        </p:nvSpPr>
        <p:spPr bwMode="auto">
          <a:xfrm>
            <a:off x="711200" y="1571625"/>
            <a:ext cx="734377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b="1">
                <a:solidFill>
                  <a:schemeClr val="tx1"/>
                </a:solidFill>
                <a:latin typeface="Times New Roman" panose="02020603050405020304" pitchFamily="18" charset="0"/>
              </a:defRPr>
            </a:lvl1pPr>
            <a:lvl2pPr marL="285750" indent="-285750">
              <a:spcBef>
                <a:spcPct val="20000"/>
              </a:spcBef>
              <a:buChar char="–"/>
              <a:defRPr sz="2000">
                <a:solidFill>
                  <a:schemeClr val="tx1"/>
                </a:solidFill>
                <a:latin typeface="Times New Roman" panose="02020603050405020304" pitchFamily="18" charset="0"/>
              </a:defRPr>
            </a:lvl2pPr>
            <a:lvl3pPr marL="742950" indent="-285750">
              <a:spcBef>
                <a:spcPct val="20000"/>
              </a:spcBef>
              <a:buChar char="•"/>
              <a:defRPr>
                <a:solidFill>
                  <a:schemeClr val="tx1"/>
                </a:solidFill>
                <a:latin typeface="Times New Roman" panose="02020603050405020304" pitchFamily="18" charset="0"/>
              </a:defRPr>
            </a:lvl3pPr>
            <a:lvl4pPr marL="1200150" indent="-28575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vl="1" algn="just">
              <a:spcBef>
                <a:spcPct val="0"/>
              </a:spcBef>
              <a:buFont typeface="Wingdings" panose="05000000000000000000" pitchFamily="2" charset="2"/>
              <a:buChar char="l"/>
            </a:pPr>
            <a:r>
              <a:rPr lang="en-US" altLang="zh-CN" b="1">
                <a:ea typeface="宋体" panose="02010600030101010101" pitchFamily="2" charset="-122"/>
              </a:rPr>
              <a:t>Dynamic bandwidth operation:</a:t>
            </a:r>
          </a:p>
          <a:p>
            <a:pPr lvl="1" algn="just">
              <a:spcBef>
                <a:spcPct val="0"/>
              </a:spcBef>
              <a:buFont typeface="Wingdings" panose="05000000000000000000" pitchFamily="2" charset="2"/>
              <a:buChar char="l"/>
            </a:pPr>
            <a:endParaRPr lang="zh-CN" altLang="en-US" sz="800">
              <a:ea typeface="宋体" panose="02010600030101010101" pitchFamily="2" charset="-122"/>
            </a:endParaRPr>
          </a:p>
          <a:p>
            <a:pPr lvl="2" algn="just">
              <a:spcBef>
                <a:spcPct val="0"/>
              </a:spcBef>
              <a:buFont typeface="Times New Roman" panose="02020603050405020304" pitchFamily="18" charset="0"/>
              <a:buChar char="−"/>
            </a:pPr>
            <a:r>
              <a:rPr lang="en-US" altLang="zh-CN" sz="1800">
                <a:ea typeface="宋体" panose="02010600030101010101" pitchFamily="2" charset="-122"/>
                <a:cs typeface="Times New Roman" panose="02020603050405020304" pitchFamily="18" charset="0"/>
              </a:rPr>
              <a:t>With dynamic bandwidth subfield set to 1, RTS in duplicate format is transmitted over 1080 MHz channel that is sensed free at the initiator.</a:t>
            </a:r>
          </a:p>
          <a:p>
            <a:pPr lvl="2" algn="just">
              <a:spcBef>
                <a:spcPct val="0"/>
              </a:spcBef>
              <a:buFont typeface="Times New Roman" panose="02020603050405020304" pitchFamily="18" charset="0"/>
              <a:buChar char="−"/>
            </a:pPr>
            <a:endParaRPr lang="en-US" altLang="zh-CN" sz="800">
              <a:ea typeface="宋体" panose="02010600030101010101" pitchFamily="2" charset="-122"/>
              <a:cs typeface="Times New Roman" panose="02020603050405020304" pitchFamily="18" charset="0"/>
            </a:endParaRPr>
          </a:p>
          <a:p>
            <a:pPr lvl="2" algn="just">
              <a:spcBef>
                <a:spcPct val="0"/>
              </a:spcBef>
              <a:buFont typeface="Times New Roman" panose="02020603050405020304" pitchFamily="18" charset="0"/>
              <a:buChar char="−"/>
            </a:pPr>
            <a:r>
              <a:rPr lang="en-US" altLang="zh-CN" sz="1800">
                <a:ea typeface="宋体" panose="02010600030101010101" pitchFamily="2" charset="-122"/>
              </a:rPr>
              <a:t>If network allocation vector(NAV) indicates idle at the responder:</a:t>
            </a:r>
          </a:p>
          <a:p>
            <a:pPr lvl="3" algn="just">
              <a:spcBef>
                <a:spcPct val="0"/>
              </a:spcBef>
              <a:buFont typeface="Wingdings" panose="05000000000000000000" pitchFamily="2" charset="2"/>
              <a:buChar char=""/>
            </a:pPr>
            <a:r>
              <a:rPr lang="en-US" altLang="zh-CN">
                <a:ea typeface="宋体" panose="02010600030101010101" pitchFamily="2" charset="-122"/>
              </a:rPr>
              <a:t>If clear channel assessment(CCA) on the secondary channel has been idle for a point coordination function interframe space(PIFS) period prior to the start of the RTS frame, CTS frame in duplicate format  is sent over the 1080 MHz channel.</a:t>
            </a:r>
          </a:p>
          <a:p>
            <a:pPr lvl="3" algn="just">
              <a:spcBef>
                <a:spcPct val="0"/>
              </a:spcBef>
              <a:buFont typeface="Wingdings" panose="05000000000000000000" pitchFamily="2" charset="2"/>
              <a:buChar char=""/>
            </a:pPr>
            <a:r>
              <a:rPr lang="en-US" altLang="zh-CN">
                <a:ea typeface="宋体" panose="02010600030101010101" pitchFamily="2" charset="-122"/>
              </a:rPr>
              <a:t>Otherwise, CTS is sent only on the primary 540 MHz channel.</a:t>
            </a:r>
          </a:p>
          <a:p>
            <a:pPr lvl="3" algn="just">
              <a:spcBef>
                <a:spcPct val="0"/>
              </a:spcBef>
              <a:buFontTx/>
              <a:buNone/>
            </a:pPr>
            <a:endParaRPr lang="en-US" altLang="zh-CN" sz="800">
              <a:ea typeface="宋体" panose="02010600030101010101" pitchFamily="2" charset="-122"/>
            </a:endParaRPr>
          </a:p>
          <a:p>
            <a:pPr lvl="2" algn="just">
              <a:spcBef>
                <a:spcPct val="0"/>
              </a:spcBef>
              <a:buFont typeface="Times New Roman" panose="02020603050405020304" pitchFamily="18" charset="0"/>
              <a:buChar char="−"/>
            </a:pPr>
            <a:r>
              <a:rPr lang="en-US" altLang="zh-CN" sz="1800">
                <a:ea typeface="宋体" panose="02010600030101010101" pitchFamily="2" charset="-122"/>
              </a:rPr>
              <a:t>If NAV indicates busy at the responder, no CTS is responded.</a:t>
            </a:r>
          </a:p>
          <a:p>
            <a:pPr lvl="2" algn="just">
              <a:spcBef>
                <a:spcPct val="0"/>
              </a:spcBef>
              <a:buFont typeface="Times New Roman" panose="02020603050405020304" pitchFamily="18" charset="0"/>
              <a:buChar char="−"/>
            </a:pPr>
            <a:endParaRPr lang="en-US" altLang="zh-CN" sz="800">
              <a:ea typeface="宋体" panose="02010600030101010101" pitchFamily="2" charset="-122"/>
            </a:endParaRPr>
          </a:p>
          <a:p>
            <a:pPr lvl="2" algn="just">
              <a:spcBef>
                <a:spcPct val="0"/>
              </a:spcBef>
              <a:buFont typeface="Times New Roman" panose="02020603050405020304" pitchFamily="18" charset="0"/>
              <a:buChar char="−"/>
            </a:pPr>
            <a:r>
              <a:rPr lang="en-US" altLang="zh-CN" sz="1800">
                <a:ea typeface="宋体" panose="02010600030101010101" pitchFamily="2" charset="-122"/>
              </a:rPr>
              <a:t>Initiator transmits data only over channel indicated free by CTS.</a:t>
            </a:r>
          </a:p>
        </p:txBody>
      </p:sp>
      <p:pic>
        <p:nvPicPr>
          <p:cNvPr id="39940"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5229225"/>
            <a:ext cx="5140325"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39942"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
        <p:nvSpPr>
          <p:cNvPr id="39943"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3285084E-C455-49A8-8CDA-290995194B48}" type="slidenum">
              <a:rPr lang="en-US" altLang="zh-CN" sz="1200" b="0" smtClean="0"/>
              <a:pPr>
                <a:spcBef>
                  <a:spcPct val="0"/>
                </a:spcBef>
                <a:buFontTx/>
                <a:buNone/>
              </a:pPr>
              <a:t>23</a:t>
            </a:fld>
            <a:endParaRPr lang="en-US" altLang="zh-CN" sz="1200" b="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txBox="1">
            <a:spLocks/>
          </p:cNvSpPr>
          <p:nvPr/>
        </p:nvSpPr>
        <p:spPr bwMode="auto">
          <a:xfrm>
            <a:off x="755650" y="642938"/>
            <a:ext cx="76327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kumimoji="1" lang="en-US" altLang="zh-CN" sz="3000" dirty="0">
                <a:solidFill>
                  <a:schemeClr val="tx2"/>
                </a:solidFill>
                <a:ea typeface="宋体" panose="02010600030101010101" pitchFamily="2" charset="-122"/>
                <a:cs typeface="Times New Roman" panose="02020603050405020304" pitchFamily="18" charset="0"/>
                <a:sym typeface="Times New Roman" panose="02020603050405020304" pitchFamily="18" charset="0"/>
              </a:rPr>
              <a:t>Static Bandwidth Operation for </a:t>
            </a:r>
            <a:r>
              <a:rPr kumimoji="1" lang="en-US" altLang="zh-CN" sz="3000" dirty="0" smtClean="0">
                <a:solidFill>
                  <a:schemeClr val="tx2"/>
                </a:solidFill>
                <a:ea typeface="宋体" panose="02010600030101010101" pitchFamily="2" charset="-122"/>
                <a:cs typeface="Times New Roman" panose="02020603050405020304" pitchFamily="18" charset="0"/>
                <a:sym typeface="Times New Roman" panose="02020603050405020304" pitchFamily="18" charset="0"/>
              </a:rPr>
              <a:t>45 GHz</a:t>
            </a:r>
            <a:endParaRPr kumimoji="1" lang="zh-CN" altLang="en-US" sz="3000" dirty="0">
              <a:solidFill>
                <a:schemeClr val="tx2"/>
              </a:solidFill>
              <a:ea typeface="宋体" panose="02010600030101010101" pitchFamily="2" charset="-122"/>
              <a:cs typeface="Times New Roman" panose="02020603050405020304" pitchFamily="18" charset="0"/>
            </a:endParaRPr>
          </a:p>
        </p:txBody>
      </p:sp>
      <p:pic>
        <p:nvPicPr>
          <p:cNvPr id="40963"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5738" y="4851400"/>
            <a:ext cx="6599237"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文本框 6"/>
          <p:cNvSpPr txBox="1">
            <a:spLocks noChangeArrowheads="1"/>
          </p:cNvSpPr>
          <p:nvPr/>
        </p:nvSpPr>
        <p:spPr bwMode="auto">
          <a:xfrm>
            <a:off x="711200" y="1609725"/>
            <a:ext cx="7343775"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b="1">
                <a:solidFill>
                  <a:schemeClr val="tx1"/>
                </a:solidFill>
                <a:latin typeface="Times New Roman" panose="02020603050405020304" pitchFamily="18" charset="0"/>
              </a:defRPr>
            </a:lvl1pPr>
            <a:lvl2pPr marL="285750" indent="-285750">
              <a:spcBef>
                <a:spcPct val="20000"/>
              </a:spcBef>
              <a:buChar char="–"/>
              <a:defRPr sz="2000">
                <a:solidFill>
                  <a:schemeClr val="tx1"/>
                </a:solidFill>
                <a:latin typeface="Times New Roman" panose="02020603050405020304" pitchFamily="18" charset="0"/>
              </a:defRPr>
            </a:lvl2pPr>
            <a:lvl3pPr marL="742950" indent="-28575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vl="1" algn="just">
              <a:spcBef>
                <a:spcPct val="0"/>
              </a:spcBef>
              <a:buFont typeface="Wingdings" panose="05000000000000000000" pitchFamily="2" charset="2"/>
              <a:buChar char="l"/>
            </a:pPr>
            <a:r>
              <a:rPr lang="en-US" altLang="zh-CN" b="1">
                <a:ea typeface="宋体" panose="02010600030101010101" pitchFamily="2" charset="-122"/>
              </a:rPr>
              <a:t>Static bandwidth operation :</a:t>
            </a:r>
          </a:p>
          <a:p>
            <a:pPr lvl="1" algn="just">
              <a:spcBef>
                <a:spcPct val="0"/>
              </a:spcBef>
              <a:buFont typeface="Wingdings" panose="05000000000000000000" pitchFamily="2" charset="2"/>
              <a:buChar char="l"/>
            </a:pPr>
            <a:endParaRPr lang="zh-CN" altLang="en-US" sz="800">
              <a:ea typeface="宋体" panose="02010600030101010101" pitchFamily="2" charset="-122"/>
            </a:endParaRPr>
          </a:p>
          <a:p>
            <a:pPr lvl="2" algn="just">
              <a:spcBef>
                <a:spcPct val="0"/>
              </a:spcBef>
              <a:buFont typeface="Times New Roman" panose="02020603050405020304" pitchFamily="18" charset="0"/>
              <a:buChar char="−"/>
            </a:pPr>
            <a:r>
              <a:rPr lang="en-US" altLang="zh-CN" sz="1800">
                <a:ea typeface="宋体" panose="02010600030101010101" pitchFamily="2" charset="-122"/>
                <a:cs typeface="Times New Roman" panose="02020603050405020304" pitchFamily="18" charset="0"/>
              </a:rPr>
              <a:t>With dynamic bandwidth subfield set to 0, RTS in duplicate format is transmitted over 1080 MHz channel that is sensed free at the initiator.</a:t>
            </a:r>
          </a:p>
          <a:p>
            <a:pPr lvl="2" algn="just">
              <a:spcBef>
                <a:spcPct val="0"/>
              </a:spcBef>
              <a:buFont typeface="Times New Roman" panose="02020603050405020304" pitchFamily="18" charset="0"/>
              <a:buChar char="−"/>
            </a:pPr>
            <a:endParaRPr lang="en-US" altLang="zh-CN" sz="800">
              <a:ea typeface="宋体" panose="02010600030101010101" pitchFamily="2" charset="-122"/>
              <a:cs typeface="Times New Roman" panose="02020603050405020304" pitchFamily="18" charset="0"/>
            </a:endParaRPr>
          </a:p>
          <a:p>
            <a:pPr lvl="2" algn="just">
              <a:spcBef>
                <a:spcPct val="0"/>
              </a:spcBef>
              <a:buFont typeface="Times New Roman" panose="02020603050405020304" pitchFamily="18" charset="0"/>
              <a:buChar char="−"/>
            </a:pPr>
            <a:r>
              <a:rPr lang="en-US" altLang="zh-CN" sz="1800">
                <a:ea typeface="宋体" panose="02010600030101010101" pitchFamily="2" charset="-122"/>
              </a:rPr>
              <a:t>If NAV indicates free at the responder and CCA on the secondary channel has been idle for a PIFS period prior to the start of the RTS frame , CTS frame in duplicate format  is sent over the 1080 MHz channel.</a:t>
            </a:r>
          </a:p>
          <a:p>
            <a:pPr lvl="2" algn="just">
              <a:spcBef>
                <a:spcPct val="0"/>
              </a:spcBef>
              <a:buFont typeface="Times New Roman" panose="02020603050405020304" pitchFamily="18" charset="0"/>
              <a:buChar char="−"/>
            </a:pPr>
            <a:endParaRPr lang="en-US" altLang="zh-CN" sz="800">
              <a:ea typeface="宋体" panose="02010600030101010101" pitchFamily="2" charset="-122"/>
            </a:endParaRPr>
          </a:p>
          <a:p>
            <a:pPr lvl="2" algn="just">
              <a:spcBef>
                <a:spcPct val="0"/>
              </a:spcBef>
              <a:buFont typeface="Times New Roman" panose="02020603050405020304" pitchFamily="18" charset="0"/>
              <a:buChar char="−"/>
            </a:pPr>
            <a:r>
              <a:rPr lang="en-US" altLang="zh-CN" sz="1800">
                <a:ea typeface="宋体" panose="02010600030101010101" pitchFamily="2" charset="-122"/>
              </a:rPr>
              <a:t>If the secondary channel has been sensed busy at the responder, the initiator will not receive CTS and then it shall invoke the back-off procedure to retransfer the RTS.</a:t>
            </a:r>
          </a:p>
        </p:txBody>
      </p:sp>
      <p:sp>
        <p:nvSpPr>
          <p:cNvPr id="4096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40966"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
        <p:nvSpPr>
          <p:cNvPr id="40967"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C72C8F60-99F6-4B88-8631-B908AB36A1D1}" type="slidenum">
              <a:rPr lang="en-US" altLang="zh-CN" sz="1200" b="0" smtClean="0"/>
              <a:pPr>
                <a:spcBef>
                  <a:spcPct val="0"/>
                </a:spcBef>
                <a:buFontTx/>
                <a:buNone/>
              </a:pPr>
              <a:t>24</a:t>
            </a:fld>
            <a:endParaRPr lang="en-US" altLang="zh-CN" sz="1200" b="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txBox="1">
            <a:spLocks/>
          </p:cNvSpPr>
          <p:nvPr/>
        </p:nvSpPr>
        <p:spPr bwMode="auto">
          <a:xfrm>
            <a:off x="179388" y="620713"/>
            <a:ext cx="84375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kumimoji="1" lang="en-US" altLang="zh-CN" sz="3000">
                <a:solidFill>
                  <a:schemeClr val="tx2"/>
                </a:solidFill>
                <a:ea typeface="宋体" panose="02010600030101010101" pitchFamily="2" charset="-122"/>
              </a:rPr>
              <a:t>The Flowchart of Dynamic Bandwidth</a:t>
            </a:r>
            <a:endParaRPr kumimoji="1" lang="zh-CN" altLang="en-US" sz="3000">
              <a:solidFill>
                <a:schemeClr val="tx2"/>
              </a:solidFill>
              <a:ea typeface="宋体" panose="02010600030101010101" pitchFamily="2" charset="-122"/>
            </a:endParaRPr>
          </a:p>
        </p:txBody>
      </p:sp>
      <p:sp>
        <p:nvSpPr>
          <p:cNvPr id="41987" name="Rectangle 2"/>
          <p:cNvSpPr>
            <a:spLocks noChangeArrowheads="1"/>
          </p:cNvSpPr>
          <p:nvPr/>
        </p:nvSpPr>
        <p:spPr bwMode="auto">
          <a:xfrm>
            <a:off x="1403350" y="1052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ea typeface="宋体" panose="02010600030101010101" pitchFamily="2" charset="-122"/>
            </a:endParaRPr>
          </a:p>
        </p:txBody>
      </p:sp>
      <p:sp>
        <p:nvSpPr>
          <p:cNvPr id="41988" name="文本框 2"/>
          <p:cNvSpPr txBox="1">
            <a:spLocks noChangeArrowheads="1"/>
          </p:cNvSpPr>
          <p:nvPr/>
        </p:nvSpPr>
        <p:spPr bwMode="auto">
          <a:xfrm>
            <a:off x="323850" y="2349500"/>
            <a:ext cx="378936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2000" b="0">
                <a:ea typeface="宋体" panose="02010600030101010101" pitchFamily="2" charset="-122"/>
              </a:rPr>
              <a:t>Dynamic bandwidth operation for IEEE 802.11aj is illustrated in the flowchart.</a:t>
            </a:r>
            <a:endParaRPr lang="zh-CN" altLang="en-US" sz="2000" b="0">
              <a:ea typeface="宋体" panose="02010600030101010101" pitchFamily="2" charset="-122"/>
            </a:endParaRPr>
          </a:p>
        </p:txBody>
      </p:sp>
      <p:pic>
        <p:nvPicPr>
          <p:cNvPr id="41989"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3638" y="1700213"/>
            <a:ext cx="497205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41991"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
        <p:nvSpPr>
          <p:cNvPr id="41992"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C277990F-44D3-4AF9-8335-61B5265CC9C4}" type="slidenum">
              <a:rPr lang="en-US" altLang="zh-CN" sz="1200" b="0" smtClean="0"/>
              <a:pPr>
                <a:spcBef>
                  <a:spcPct val="0"/>
                </a:spcBef>
                <a:buFontTx/>
                <a:buNone/>
              </a:pPr>
              <a:t>25</a:t>
            </a:fld>
            <a:endParaRPr lang="en-US" altLang="zh-CN" sz="1200" b="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日期占位符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43011" name="灯片编号占位符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CCCBF33E-0B94-493D-A8CE-25B010A9ABC4}" type="slidenum">
              <a:rPr lang="en-US" altLang="zh-CN" sz="1200" b="0" smtClean="0"/>
              <a:pPr>
                <a:spcBef>
                  <a:spcPct val="0"/>
                </a:spcBef>
                <a:buFontTx/>
                <a:buNone/>
              </a:pPr>
              <a:t>26</a:t>
            </a:fld>
            <a:endParaRPr lang="en-US" altLang="zh-CN" sz="1200" b="0" smtClean="0"/>
          </a:p>
        </p:txBody>
      </p:sp>
      <p:sp>
        <p:nvSpPr>
          <p:cNvPr id="43012" name="文本框 3"/>
          <p:cNvSpPr txBox="1">
            <a:spLocks noChangeArrowheads="1"/>
          </p:cNvSpPr>
          <p:nvPr/>
        </p:nvSpPr>
        <p:spPr bwMode="auto">
          <a:xfrm>
            <a:off x="690563" y="1527175"/>
            <a:ext cx="754380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90000"/>
              </a:lnSpc>
              <a:spcBef>
                <a:spcPct val="0"/>
              </a:spcBef>
              <a:buFont typeface="Wingdings" panose="05000000000000000000" pitchFamily="2" charset="2"/>
              <a:buChar char="l"/>
            </a:pPr>
            <a:r>
              <a:rPr lang="en-US" altLang="zh-CN" sz="2000" b="0">
                <a:ea typeface="宋体" panose="02010600030101010101" pitchFamily="2" charset="-122"/>
              </a:rPr>
              <a:t>Allow STAs that are not targeted by the AP to enter doze state until the end of the TXOP</a:t>
            </a:r>
            <a:r>
              <a:rPr lang="zh-CN" altLang="en-US" sz="2000" b="0">
                <a:ea typeface="宋体" panose="02010600030101010101" pitchFamily="2" charset="-122"/>
              </a:rPr>
              <a:t>：</a:t>
            </a:r>
            <a:endParaRPr lang="en-US" altLang="zh-CN" sz="2000" b="0">
              <a:ea typeface="宋体" panose="02010600030101010101" pitchFamily="2" charset="-122"/>
            </a:endParaRPr>
          </a:p>
          <a:p>
            <a:pPr>
              <a:spcBef>
                <a:spcPct val="0"/>
              </a:spcBef>
              <a:buFont typeface="Wingdings" panose="05000000000000000000" pitchFamily="2" charset="2"/>
              <a:buChar char="l"/>
            </a:pPr>
            <a:endParaRPr lang="en-US" altLang="zh-CN" sz="800" b="0">
              <a:ea typeface="宋体" panose="02010600030101010101" pitchFamily="2" charset="-122"/>
            </a:endParaRPr>
          </a:p>
          <a:p>
            <a:pPr lvl="1">
              <a:spcBef>
                <a:spcPct val="0"/>
              </a:spcBef>
              <a:buFont typeface="Times New Roman" panose="02020603050405020304" pitchFamily="18" charset="0"/>
              <a:buChar char="−"/>
            </a:pPr>
            <a:r>
              <a:rPr lang="en-US" altLang="zh-CN" sz="1600">
                <a:ea typeface="宋体" panose="02010600030101010101" pitchFamily="2" charset="-122"/>
              </a:rPr>
              <a:t>On receipt of a PPDU, the STA determines that the COLOR in the RXVECTOR parameter does not match the COLOR indicated by the AP to which the STA </a:t>
            </a:r>
          </a:p>
          <a:p>
            <a:pPr lvl="1">
              <a:spcBef>
                <a:spcPct val="0"/>
              </a:spcBef>
              <a:buFontTx/>
              <a:buNone/>
            </a:pPr>
            <a:r>
              <a:rPr lang="en-US" altLang="zh-CN" sz="1600">
                <a:ea typeface="宋体" panose="02010600030101010101" pitchFamily="2" charset="-122"/>
              </a:rPr>
              <a:t>     is associated. </a:t>
            </a:r>
          </a:p>
          <a:p>
            <a:pPr lvl="1">
              <a:spcBef>
                <a:spcPct val="0"/>
              </a:spcBef>
              <a:buFontTx/>
              <a:buNone/>
            </a:pPr>
            <a:endParaRPr lang="en-US" altLang="zh-CN" sz="800">
              <a:ea typeface="宋体" panose="02010600030101010101" pitchFamily="2" charset="-122"/>
            </a:endParaRPr>
          </a:p>
          <a:p>
            <a:pPr lvl="1">
              <a:spcBef>
                <a:spcPct val="0"/>
              </a:spcBef>
              <a:buFont typeface="Times New Roman" panose="02020603050405020304" pitchFamily="18" charset="0"/>
              <a:buChar char="−"/>
            </a:pPr>
            <a:r>
              <a:rPr lang="en-US" altLang="zh-CN" sz="1600">
                <a:ea typeface="宋体" panose="02010600030101010101" pitchFamily="2" charset="-122"/>
              </a:rPr>
              <a:t> With the matching COLOR, the RXVECTOR parameter PARTIAL_AID is not equal to 0 nor does it match the STA’s partial AID.</a:t>
            </a:r>
          </a:p>
          <a:p>
            <a:pPr lvl="1">
              <a:spcBef>
                <a:spcPct val="0"/>
              </a:spcBef>
              <a:buFont typeface="Times New Roman" panose="02020603050405020304" pitchFamily="18" charset="0"/>
              <a:buChar char="−"/>
            </a:pPr>
            <a:endParaRPr lang="en-US" altLang="zh-CN" sz="800">
              <a:ea typeface="宋体" panose="02010600030101010101" pitchFamily="2" charset="-122"/>
            </a:endParaRPr>
          </a:p>
          <a:p>
            <a:pPr lvl="1">
              <a:spcBef>
                <a:spcPct val="0"/>
              </a:spcBef>
              <a:buFont typeface="Times New Roman" panose="02020603050405020304" pitchFamily="18" charset="0"/>
              <a:buChar char="−"/>
            </a:pPr>
            <a:r>
              <a:rPr lang="en-US" altLang="zh-CN" sz="1600">
                <a:ea typeface="宋体" panose="02010600030101010101" pitchFamily="2" charset="-122"/>
              </a:rPr>
              <a:t> With the matching partial AID, the RA in the MAC header of the corresponding frame that is received correctly does not match the MAC address of the STA.</a:t>
            </a:r>
          </a:p>
          <a:p>
            <a:pPr lvl="1">
              <a:spcBef>
                <a:spcPct val="0"/>
              </a:spcBef>
              <a:buFont typeface="Times New Roman" panose="02020603050405020304" pitchFamily="18" charset="0"/>
              <a:buChar char="−"/>
            </a:pPr>
            <a:endParaRPr lang="en-US" altLang="zh-CN" sz="800">
              <a:ea typeface="宋体" panose="02010600030101010101" pitchFamily="2" charset="-122"/>
            </a:endParaRPr>
          </a:p>
          <a:p>
            <a:pPr lvl="1">
              <a:spcBef>
                <a:spcPct val="0"/>
              </a:spcBef>
              <a:buFont typeface="Times New Roman" panose="02020603050405020304" pitchFamily="18" charset="0"/>
              <a:buChar char="−"/>
            </a:pPr>
            <a:r>
              <a:rPr lang="en-US" altLang="zh-CN" sz="1600">
                <a:ea typeface="宋体" panose="02010600030101010101" pitchFamily="2" charset="-122"/>
              </a:rPr>
              <a:t>540 MHz STAs receive a Beacon frame or a Set PCO frame that contains the PCO Phase field equal to 1.</a:t>
            </a:r>
          </a:p>
          <a:p>
            <a:pPr lvl="1">
              <a:spcBef>
                <a:spcPct val="0"/>
              </a:spcBef>
              <a:buFont typeface="Times New Roman" panose="02020603050405020304" pitchFamily="18" charset="0"/>
              <a:buChar char="−"/>
            </a:pPr>
            <a:endParaRPr lang="en-US" altLang="zh-CN" sz="700">
              <a:ea typeface="宋体" panose="02010600030101010101" pitchFamily="2" charset="-122"/>
            </a:endParaRPr>
          </a:p>
          <a:p>
            <a:pPr lvl="1">
              <a:spcBef>
                <a:spcPct val="0"/>
              </a:spcBef>
              <a:buFont typeface="Times New Roman" panose="02020603050405020304" pitchFamily="18" charset="0"/>
              <a:buChar char="−"/>
            </a:pPr>
            <a:r>
              <a:rPr lang="en-US" altLang="zh-CN" sz="1600">
                <a:ea typeface="宋体" panose="02010600030101010101" pitchFamily="2" charset="-122"/>
              </a:rPr>
              <a:t>In a received PSMP frame, the STA finds that the STA_AID field is not its AID nor does the PSMP Group Address ID match its Group Address .</a:t>
            </a:r>
          </a:p>
          <a:p>
            <a:pPr lvl="1">
              <a:spcBef>
                <a:spcPct val="0"/>
              </a:spcBef>
              <a:buFont typeface="Times New Roman" panose="02020603050405020304" pitchFamily="18" charset="0"/>
              <a:buChar char="−"/>
            </a:pPr>
            <a:endParaRPr lang="en-US" altLang="zh-CN" sz="700">
              <a:ea typeface="宋体" panose="02010600030101010101" pitchFamily="2" charset="-122"/>
            </a:endParaRPr>
          </a:p>
          <a:p>
            <a:pPr lvl="1">
              <a:spcBef>
                <a:spcPct val="0"/>
              </a:spcBef>
              <a:buFont typeface="Times New Roman" panose="02020603050405020304" pitchFamily="18" charset="0"/>
              <a:buChar char="−"/>
            </a:pPr>
            <a:r>
              <a:rPr lang="en-US" altLang="zh-CN" sz="1600">
                <a:ea typeface="宋体" panose="02010600030101010101" pitchFamily="2" charset="-122"/>
              </a:rPr>
              <a:t>The STA receives a frame intended for it with the More Data field equal to 0 and the Ack Policy subfield in the QoS Control field is equal to No Ack or sends an acknowledgment if Ack Policy subfield is not equal to No Ack.</a:t>
            </a:r>
            <a:endParaRPr lang="zh-CN" altLang="zh-CN" sz="1600">
              <a:ea typeface="宋体" panose="02010600030101010101" pitchFamily="2" charset="-122"/>
            </a:endParaRPr>
          </a:p>
          <a:p>
            <a:pPr lvl="1">
              <a:spcBef>
                <a:spcPct val="0"/>
              </a:spcBef>
              <a:buFont typeface="Times New Roman" panose="02020603050405020304" pitchFamily="18" charset="0"/>
              <a:buChar char="−"/>
            </a:pPr>
            <a:endParaRPr lang="zh-CN" altLang="zh-CN" sz="1600">
              <a:ea typeface="宋体" panose="02010600030101010101" pitchFamily="2" charset="-122"/>
            </a:endParaRPr>
          </a:p>
        </p:txBody>
      </p:sp>
      <p:sp>
        <p:nvSpPr>
          <p:cNvPr id="43013" name="文本框 4"/>
          <p:cNvSpPr txBox="1">
            <a:spLocks noChangeArrowheads="1"/>
          </p:cNvSpPr>
          <p:nvPr/>
        </p:nvSpPr>
        <p:spPr bwMode="auto">
          <a:xfrm>
            <a:off x="2557463" y="776288"/>
            <a:ext cx="381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3200">
                <a:ea typeface="宋体" panose="02010600030101010101" pitchFamily="2" charset="-122"/>
              </a:rPr>
              <a:t>TXOP Power Save</a:t>
            </a:r>
            <a:endParaRPr lang="zh-CN" altLang="en-US" sz="3200">
              <a:ea typeface="宋体" panose="02010600030101010101" pitchFamily="2" charset="-122"/>
            </a:endParaRPr>
          </a:p>
        </p:txBody>
      </p:sp>
      <p:sp>
        <p:nvSpPr>
          <p:cNvPr id="43014"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p:txBody>
          <a:bodyPr/>
          <a:lstStyle/>
          <a:p>
            <a:r>
              <a:rPr lang="en-US" altLang="zh-CN" smtClean="0">
                <a:ea typeface="宋体" panose="02010600030101010101" pitchFamily="2" charset="-122"/>
              </a:rPr>
              <a:t>Proposed changes </a:t>
            </a:r>
            <a:endParaRPr lang="zh-CN" altLang="en-US" smtClean="0">
              <a:ea typeface="宋体" panose="02010600030101010101" pitchFamily="2" charset="-122"/>
            </a:endParaRPr>
          </a:p>
        </p:txBody>
      </p:sp>
      <p:sp>
        <p:nvSpPr>
          <p:cNvPr id="44035" name="内容占位符 2"/>
          <p:cNvSpPr>
            <a:spLocks noGrp="1"/>
          </p:cNvSpPr>
          <p:nvPr>
            <p:ph idx="1"/>
          </p:nvPr>
        </p:nvSpPr>
        <p:spPr>
          <a:xfrm>
            <a:off x="381000" y="1676400"/>
            <a:ext cx="8458200" cy="4724400"/>
          </a:xfrm>
        </p:spPr>
        <p:txBody>
          <a:bodyPr/>
          <a:lstStyle/>
          <a:p>
            <a:pPr>
              <a:lnSpc>
                <a:spcPct val="80000"/>
              </a:lnSpc>
              <a:buFontTx/>
              <a:buNone/>
            </a:pPr>
            <a:r>
              <a:rPr lang="en-US" altLang="zh-CN" sz="1900" smtClean="0">
                <a:ea typeface="宋体" panose="02010600030101010101" pitchFamily="2" charset="-122"/>
              </a:rPr>
              <a:t>      Base on Draft P802.11REVmc D4.0, we proposed to add/modify the following subclauses in the complete proposal of 802.11aj (45GHz)</a:t>
            </a:r>
          </a:p>
          <a:p>
            <a:pPr>
              <a:lnSpc>
                <a:spcPct val="80000"/>
              </a:lnSpc>
            </a:pPr>
            <a:r>
              <a:rPr lang="en-US" altLang="zh-CN" sz="1900" smtClean="0">
                <a:ea typeface="宋体" panose="02010600030101010101" pitchFamily="2" charset="-122"/>
              </a:rPr>
              <a:t>9.xx QMG channel access</a:t>
            </a:r>
          </a:p>
          <a:p>
            <a:pPr lvl="1">
              <a:lnSpc>
                <a:spcPct val="80000"/>
              </a:lnSpc>
            </a:pPr>
            <a:r>
              <a:rPr lang="en-US" altLang="zh-CN" sz="1600" smtClean="0">
                <a:ea typeface="宋体" panose="02010600030101010101" pitchFamily="2" charset="-122"/>
              </a:rPr>
              <a:t>9.xx.1 General</a:t>
            </a:r>
          </a:p>
          <a:p>
            <a:pPr lvl="1">
              <a:lnSpc>
                <a:spcPct val="80000"/>
              </a:lnSpc>
            </a:pPr>
            <a:r>
              <a:rPr lang="en-US" altLang="zh-CN" sz="1600" smtClean="0">
                <a:ea typeface="宋体" panose="02010600030101010101" pitchFamily="2" charset="-122"/>
              </a:rPr>
              <a:t>9.xx.2  Access period within a BI</a:t>
            </a:r>
          </a:p>
          <a:p>
            <a:pPr lvl="1">
              <a:lnSpc>
                <a:spcPct val="80000"/>
              </a:lnSpc>
            </a:pPr>
            <a:r>
              <a:rPr lang="en-US" altLang="zh-CN" sz="1600" smtClean="0">
                <a:ea typeface="宋体" panose="02010600030101010101" pitchFamily="2" charset="-122"/>
              </a:rPr>
              <a:t>......</a:t>
            </a:r>
          </a:p>
          <a:p>
            <a:pPr lvl="1">
              <a:lnSpc>
                <a:spcPct val="80000"/>
              </a:lnSpc>
            </a:pPr>
            <a:r>
              <a:rPr lang="en-US" altLang="zh-CN" sz="1600" smtClean="0">
                <a:ea typeface="宋体" panose="02010600030101010101" pitchFamily="2" charset="-122"/>
              </a:rPr>
              <a:t>9.xx.a CBAP transmission</a:t>
            </a:r>
          </a:p>
          <a:p>
            <a:pPr lvl="1">
              <a:lnSpc>
                <a:spcPct val="80000"/>
              </a:lnSpc>
            </a:pPr>
            <a:r>
              <a:rPr lang="en-US" altLang="zh-CN" sz="1600" smtClean="0">
                <a:ea typeface="宋体" panose="02010600030101010101" pitchFamily="2" charset="-122"/>
              </a:rPr>
              <a:t>9.xx.b SP transmission</a:t>
            </a:r>
          </a:p>
          <a:p>
            <a:pPr lvl="1">
              <a:lnSpc>
                <a:spcPct val="80000"/>
              </a:lnSpc>
            </a:pPr>
            <a:r>
              <a:rPr lang="en-US" altLang="zh-CN" sz="1600" smtClean="0">
                <a:ea typeface="宋体" panose="02010600030101010101" pitchFamily="2" charset="-122"/>
              </a:rPr>
              <a:t>9.xx.c Dynamic bandwidth negotiation</a:t>
            </a:r>
          </a:p>
          <a:p>
            <a:pPr lvl="1">
              <a:lnSpc>
                <a:spcPct val="80000"/>
              </a:lnSpc>
            </a:pPr>
            <a:r>
              <a:rPr lang="en-US" altLang="zh-CN" sz="1600" smtClean="0">
                <a:ea typeface="宋体" panose="02010600030101010101" pitchFamily="2" charset="-122"/>
              </a:rPr>
              <a:t>…….</a:t>
            </a:r>
          </a:p>
          <a:p>
            <a:pPr>
              <a:lnSpc>
                <a:spcPct val="80000"/>
              </a:lnSpc>
            </a:pPr>
            <a:r>
              <a:rPr lang="en-US" altLang="zh-CN" sz="1900" smtClean="0">
                <a:ea typeface="宋体" panose="02010600030101010101" pitchFamily="2" charset="-122"/>
              </a:rPr>
              <a:t>10.xx QMG BSS Operation</a:t>
            </a:r>
          </a:p>
          <a:p>
            <a:pPr lvl="1">
              <a:lnSpc>
                <a:spcPct val="80000"/>
              </a:lnSpc>
            </a:pPr>
            <a:r>
              <a:rPr lang="en-US" altLang="zh-CN" sz="1600" smtClean="0">
                <a:ea typeface="宋体" panose="02010600030101010101" pitchFamily="2" charset="-122"/>
              </a:rPr>
              <a:t>10.xx.1 Basic QMG BSS functionality</a:t>
            </a:r>
          </a:p>
          <a:p>
            <a:pPr lvl="1">
              <a:lnSpc>
                <a:spcPct val="80000"/>
              </a:lnSpc>
            </a:pPr>
            <a:r>
              <a:rPr lang="en-US" altLang="zh-CN" sz="1600" smtClean="0">
                <a:ea typeface="宋体" panose="02010600030101010101" pitchFamily="2" charset="-122"/>
              </a:rPr>
              <a:t>10.xx.2 Channel selection methods for a QMG BSS</a:t>
            </a:r>
          </a:p>
          <a:p>
            <a:pPr lvl="1">
              <a:lnSpc>
                <a:spcPct val="80000"/>
              </a:lnSpc>
            </a:pPr>
            <a:r>
              <a:rPr lang="en-US" altLang="zh-CN" sz="1600" smtClean="0">
                <a:ea typeface="宋体" panose="02010600030101010101" pitchFamily="2" charset="-122"/>
              </a:rPr>
              <a:t>10.xx.3 Scanning requirements for QMG STA</a:t>
            </a:r>
          </a:p>
          <a:p>
            <a:pPr lvl="1">
              <a:lnSpc>
                <a:spcPct val="80000"/>
              </a:lnSpc>
            </a:pPr>
            <a:r>
              <a:rPr lang="en-US" altLang="zh-CN" sz="1600" smtClean="0">
                <a:ea typeface="宋体" panose="02010600030101010101" pitchFamily="2" charset="-122"/>
              </a:rPr>
              <a:t>……</a:t>
            </a:r>
          </a:p>
          <a:p>
            <a:pPr lvl="1">
              <a:lnSpc>
                <a:spcPct val="80000"/>
              </a:lnSpc>
            </a:pPr>
            <a:r>
              <a:rPr lang="en-US" altLang="zh-CN" sz="1600" smtClean="0">
                <a:ea typeface="宋体" panose="02010600030101010101" pitchFamily="2" charset="-122"/>
              </a:rPr>
              <a:t>10.xx.a 540/1080MHz QMG BSS operation</a:t>
            </a:r>
          </a:p>
          <a:p>
            <a:pPr lvl="1">
              <a:lnSpc>
                <a:spcPct val="80000"/>
              </a:lnSpc>
            </a:pPr>
            <a:r>
              <a:rPr lang="en-US" altLang="zh-CN" sz="1600" smtClean="0">
                <a:ea typeface="宋体" panose="02010600030101010101" pitchFamily="2" charset="-122"/>
              </a:rPr>
              <a:t>10.xx.b Channel switching methods for a QMG BSS</a:t>
            </a:r>
          </a:p>
          <a:p>
            <a:pPr lvl="1">
              <a:lnSpc>
                <a:spcPct val="80000"/>
              </a:lnSpc>
            </a:pPr>
            <a:r>
              <a:rPr lang="en-US" altLang="zh-CN" sz="1600" smtClean="0">
                <a:ea typeface="宋体" panose="02010600030101010101" pitchFamily="2" charset="-122"/>
              </a:rPr>
              <a:t>10.xx.c </a:t>
            </a:r>
            <a:r>
              <a:rPr lang="fr-FR" altLang="zh-CN" sz="1600" smtClean="0">
                <a:ea typeface="宋体" panose="02010600030101010101" pitchFamily="2" charset="-122"/>
              </a:rPr>
              <a:t>Communicating 540/1080MHz BSS coexistence information</a:t>
            </a:r>
            <a:endParaRPr lang="en-US" altLang="zh-CN" sz="1600" smtClean="0">
              <a:ea typeface="宋体" panose="02010600030101010101" pitchFamily="2" charset="-122"/>
            </a:endParaRPr>
          </a:p>
        </p:txBody>
      </p:sp>
      <p:sp>
        <p:nvSpPr>
          <p:cNvPr id="44036" name="灯片编号占位符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A060DD76-4122-49C1-91D2-DEFBEC275595}" type="slidenum">
              <a:rPr lang="en-US" altLang="zh-CN" sz="1200" b="0" smtClean="0"/>
              <a:pPr>
                <a:spcBef>
                  <a:spcPct val="0"/>
                </a:spcBef>
                <a:buFontTx/>
                <a:buNone/>
              </a:pPr>
              <a:t>27</a:t>
            </a:fld>
            <a:endParaRPr lang="en-US" altLang="zh-CN" sz="1200" b="0" smtClean="0"/>
          </a:p>
        </p:txBody>
      </p:sp>
      <p:sp>
        <p:nvSpPr>
          <p:cNvPr id="4403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44038"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772400" cy="1362075"/>
          </a:xfrm>
        </p:spPr>
        <p:txBody>
          <a:bodyPr/>
          <a:lstStyle/>
          <a:p>
            <a:pPr algn="ctr">
              <a:defRPr/>
            </a:pPr>
            <a:r>
              <a:rPr lang="en-US" dirty="0" smtClean="0"/>
              <a:t>PHY</a:t>
            </a:r>
            <a:endParaRPr lang="en-US" dirty="0"/>
          </a:p>
        </p:txBody>
      </p:sp>
      <p:sp>
        <p:nvSpPr>
          <p:cNvPr id="450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450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98F241DF-9B8E-4DB2-BACE-AB9C997A63B4}" type="slidenum">
              <a:rPr lang="en-US" altLang="zh-CN" sz="1200" b="0" smtClean="0"/>
              <a:pPr>
                <a:spcBef>
                  <a:spcPct val="0"/>
                </a:spcBef>
                <a:buFontTx/>
                <a:buNone/>
              </a:pPr>
              <a:t>28</a:t>
            </a:fld>
            <a:endParaRPr lang="en-US" altLang="zh-CN" sz="1200" b="0" smtClean="0"/>
          </a:p>
        </p:txBody>
      </p:sp>
      <p:sp>
        <p:nvSpPr>
          <p:cNvPr id="45061"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
        <p:nvSpPr>
          <p:cNvPr id="3" name="矩形 2"/>
          <p:cNvSpPr/>
          <p:nvPr/>
        </p:nvSpPr>
        <p:spPr>
          <a:xfrm>
            <a:off x="814387" y="3724275"/>
            <a:ext cx="7515225" cy="2308324"/>
          </a:xfrm>
          <a:prstGeom prst="rect">
            <a:avLst/>
          </a:prstGeom>
        </p:spPr>
        <p:txBody>
          <a:bodyPr wrap="square">
            <a:spAutoFit/>
          </a:bodyPr>
          <a:lstStyle/>
          <a:p>
            <a:r>
              <a:rPr lang="en-US" altLang="zh-CN" sz="1800" dirty="0" smtClean="0"/>
              <a:t>Reference:</a:t>
            </a:r>
          </a:p>
          <a:p>
            <a:pPr marL="914400" lvl="1" indent="-457200">
              <a:buFont typeface="+mj-lt"/>
              <a:buAutoNum type="arabicPeriod"/>
            </a:pPr>
            <a:r>
              <a:rPr lang="en-US" altLang="zh-CN" sz="1800" dirty="0" smtClean="0"/>
              <a:t>11-15/0701r1 </a:t>
            </a:r>
            <a:r>
              <a:rPr lang="en-US" altLang="zh-CN" sz="1800" dirty="0"/>
              <a:t>- Physical Channel Encoding for 45Ghz</a:t>
            </a:r>
          </a:p>
          <a:p>
            <a:pPr marL="914400" lvl="1" indent="-457200">
              <a:buFont typeface="+mj-lt"/>
              <a:buAutoNum type="arabicPeriod"/>
            </a:pPr>
            <a:r>
              <a:rPr lang="en-US" altLang="zh-CN" sz="1800" dirty="0"/>
              <a:t>11-14/0716r4 - PHY-SIG-frame-structure-for-ieee-802.11aj (45GHz)</a:t>
            </a:r>
          </a:p>
          <a:p>
            <a:pPr marL="914400" lvl="1" indent="-457200">
              <a:buFont typeface="+mj-lt"/>
              <a:buAutoNum type="arabicPeriod"/>
            </a:pPr>
            <a:r>
              <a:rPr lang="en-US" altLang="zh-CN" sz="1800" dirty="0"/>
              <a:t>11-14/1082r3 - PPDU-format-for-ieee-802.11aj (45GHz)</a:t>
            </a:r>
          </a:p>
          <a:p>
            <a:pPr marL="914400" lvl="1" indent="-457200">
              <a:buFont typeface="+mj-lt"/>
              <a:buAutoNum type="arabicPeriod"/>
            </a:pPr>
            <a:r>
              <a:rPr lang="en-US" altLang="zh-CN" sz="1800" dirty="0"/>
              <a:t>11-15/0705r0 - Control PHY Design for 40-50GHz Millimeter Wave Communication Systems</a:t>
            </a:r>
          </a:p>
          <a:p>
            <a:pPr marL="914400" lvl="1" indent="-457200">
              <a:buFont typeface="+mj-lt"/>
              <a:buAutoNum type="arabicPeriod"/>
            </a:pPr>
            <a:r>
              <a:rPr lang="en-US" altLang="zh-CN" sz="1800" dirty="0"/>
              <a:t>11-16/0706r0 - Bandwidth and Packet Type Detection Schemes for 40-50GHz Millimeter Wave Communication Systems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zh-CN" smtClean="0">
                <a:ea typeface="宋体" panose="02010600030101010101" pitchFamily="2" charset="-122"/>
              </a:rPr>
              <a:t>Agenda</a:t>
            </a:r>
          </a:p>
        </p:txBody>
      </p:sp>
      <p:sp>
        <p:nvSpPr>
          <p:cNvPr id="47107" name="Rectangle 3"/>
          <p:cNvSpPr>
            <a:spLocks noGrp="1" noChangeArrowheads="1"/>
          </p:cNvSpPr>
          <p:nvPr>
            <p:ph idx="1"/>
          </p:nvPr>
        </p:nvSpPr>
        <p:spPr>
          <a:xfrm>
            <a:off x="685800" y="1600200"/>
            <a:ext cx="7772400" cy="4800600"/>
          </a:xfrm>
        </p:spPr>
        <p:txBody>
          <a:bodyPr/>
          <a:lstStyle/>
          <a:p>
            <a:pPr>
              <a:lnSpc>
                <a:spcPct val="90000"/>
              </a:lnSpc>
            </a:pPr>
            <a:r>
              <a:rPr lang="en-US" altLang="zh-CN" sz="2000" dirty="0" smtClean="0">
                <a:ea typeface="宋体" panose="02010600030101010101" pitchFamily="2" charset="-122"/>
              </a:rPr>
              <a:t>Channelization</a:t>
            </a:r>
          </a:p>
          <a:p>
            <a:pPr>
              <a:lnSpc>
                <a:spcPct val="90000"/>
              </a:lnSpc>
            </a:pPr>
            <a:r>
              <a:rPr lang="en-US" altLang="zh-CN" sz="2000" dirty="0" smtClean="0">
                <a:ea typeface="宋体" panose="02010600030101010101" pitchFamily="2" charset="-122"/>
              </a:rPr>
              <a:t>PHY Overview</a:t>
            </a:r>
          </a:p>
          <a:p>
            <a:pPr lvl="1">
              <a:lnSpc>
                <a:spcPct val="90000"/>
              </a:lnSpc>
            </a:pPr>
            <a:r>
              <a:rPr lang="en-US" altLang="zh-CN" sz="1800" dirty="0" smtClean="0">
                <a:ea typeface="宋体" panose="02010600030101010101" pitchFamily="2" charset="-122"/>
              </a:rPr>
              <a:t>PHY general parameters</a:t>
            </a:r>
          </a:p>
          <a:p>
            <a:pPr>
              <a:lnSpc>
                <a:spcPct val="90000"/>
              </a:lnSpc>
            </a:pPr>
            <a:r>
              <a:rPr lang="en-US" altLang="zh-CN" sz="2000" dirty="0" smtClean="0">
                <a:ea typeface="宋体" panose="02010600030101010101" pitchFamily="2" charset="-122"/>
              </a:rPr>
              <a:t>Common Preamble Preview</a:t>
            </a:r>
          </a:p>
          <a:p>
            <a:pPr lvl="1">
              <a:lnSpc>
                <a:spcPct val="90000"/>
              </a:lnSpc>
            </a:pPr>
            <a:r>
              <a:rPr lang="en-US" altLang="zh-CN" sz="1800" dirty="0" smtClean="0">
                <a:ea typeface="宋体" panose="02010600030101010101" pitchFamily="2" charset="-122"/>
              </a:rPr>
              <a:t>ZCZ sequences</a:t>
            </a:r>
          </a:p>
          <a:p>
            <a:pPr lvl="1">
              <a:lnSpc>
                <a:spcPct val="90000"/>
              </a:lnSpc>
            </a:pPr>
            <a:r>
              <a:rPr lang="en-US" altLang="zh-CN" sz="1800" dirty="0" smtClean="0">
                <a:ea typeface="宋体" panose="02010600030101010101" pitchFamily="2" charset="-122"/>
              </a:rPr>
              <a:t>Preamble structure</a:t>
            </a:r>
          </a:p>
          <a:p>
            <a:pPr lvl="2">
              <a:lnSpc>
                <a:spcPct val="90000"/>
              </a:lnSpc>
            </a:pPr>
            <a:r>
              <a:rPr lang="en-US" altLang="zh-CN" sz="1600" dirty="0" smtClean="0">
                <a:ea typeface="宋体" panose="02010600030101010101" pitchFamily="2" charset="-122"/>
              </a:rPr>
              <a:t>Short preamble</a:t>
            </a:r>
          </a:p>
          <a:p>
            <a:pPr lvl="2">
              <a:lnSpc>
                <a:spcPct val="90000"/>
              </a:lnSpc>
            </a:pPr>
            <a:r>
              <a:rPr lang="en-US" altLang="zh-CN" sz="1600" dirty="0" smtClean="0">
                <a:ea typeface="宋体" panose="02010600030101010101" pitchFamily="2" charset="-122"/>
              </a:rPr>
              <a:t>CEF</a:t>
            </a:r>
          </a:p>
          <a:p>
            <a:pPr>
              <a:lnSpc>
                <a:spcPct val="90000"/>
              </a:lnSpc>
            </a:pPr>
            <a:r>
              <a:rPr lang="en-US" altLang="zh-CN" sz="2000" dirty="0" smtClean="0">
                <a:ea typeface="宋体" panose="02010600030101010101" pitchFamily="2" charset="-122"/>
              </a:rPr>
              <a:t>Coding scheme</a:t>
            </a:r>
          </a:p>
          <a:p>
            <a:pPr lvl="1">
              <a:lnSpc>
                <a:spcPct val="90000"/>
              </a:lnSpc>
            </a:pPr>
            <a:r>
              <a:rPr lang="en-US" altLang="zh-CN" sz="1600" dirty="0" smtClean="0">
                <a:ea typeface="宋体" panose="02010600030101010101" pitchFamily="2" charset="-122"/>
              </a:rPr>
              <a:t>LDPC</a:t>
            </a:r>
          </a:p>
          <a:p>
            <a:pPr>
              <a:lnSpc>
                <a:spcPct val="90000"/>
              </a:lnSpc>
            </a:pPr>
            <a:r>
              <a:rPr lang="en-US" altLang="zh-CN" sz="2000" dirty="0" smtClean="0">
                <a:ea typeface="宋体" panose="02010600030101010101" pitchFamily="2" charset="-122"/>
              </a:rPr>
              <a:t>Single Carrier modulation</a:t>
            </a:r>
            <a:endParaRPr lang="en-US" altLang="zh-CN" sz="1600" dirty="0" smtClean="0">
              <a:ea typeface="宋体" panose="02010600030101010101" pitchFamily="2" charset="-122"/>
            </a:endParaRPr>
          </a:p>
          <a:p>
            <a:pPr lvl="1">
              <a:lnSpc>
                <a:spcPct val="90000"/>
              </a:lnSpc>
            </a:pPr>
            <a:r>
              <a:rPr lang="en-US" altLang="zh-CN" sz="1600" dirty="0" smtClean="0">
                <a:ea typeface="宋体" panose="02010600030101010101" pitchFamily="2" charset="-122"/>
              </a:rPr>
              <a:t>Control MCS</a:t>
            </a:r>
          </a:p>
          <a:p>
            <a:pPr lvl="1">
              <a:lnSpc>
                <a:spcPct val="90000"/>
              </a:lnSpc>
            </a:pPr>
            <a:r>
              <a:rPr lang="en-US" altLang="zh-CN" sz="1600" dirty="0" smtClean="0">
                <a:ea typeface="宋体" panose="02010600030101010101" pitchFamily="2" charset="-122"/>
              </a:rPr>
              <a:t>Single carrier MCS set</a:t>
            </a:r>
          </a:p>
          <a:p>
            <a:pPr>
              <a:lnSpc>
                <a:spcPct val="90000"/>
              </a:lnSpc>
            </a:pPr>
            <a:r>
              <a:rPr lang="en-US" altLang="zh-CN" sz="2000" dirty="0" smtClean="0">
                <a:ea typeface="宋体" panose="02010600030101010101" pitchFamily="2" charset="-122"/>
              </a:rPr>
              <a:t>OFDM modulation</a:t>
            </a:r>
          </a:p>
          <a:p>
            <a:pPr>
              <a:lnSpc>
                <a:spcPct val="90000"/>
              </a:lnSpc>
            </a:pPr>
            <a:r>
              <a:rPr lang="en-US" altLang="zh-CN" sz="2000" dirty="0" smtClean="0">
                <a:ea typeface="宋体" panose="02010600030101010101" pitchFamily="2" charset="-122"/>
              </a:rPr>
              <a:t>RF General parameters</a:t>
            </a:r>
          </a:p>
          <a:p>
            <a:pPr>
              <a:lnSpc>
                <a:spcPct val="90000"/>
              </a:lnSpc>
            </a:pPr>
            <a:endParaRPr lang="en-US" altLang="zh-CN" sz="1800" dirty="0" smtClean="0">
              <a:ea typeface="宋体" panose="02010600030101010101" pitchFamily="2" charset="-122"/>
            </a:endParaRPr>
          </a:p>
        </p:txBody>
      </p:sp>
      <p:sp>
        <p:nvSpPr>
          <p:cNvPr id="4710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E50DEB45-9F73-4977-B608-3C717BC71972}" type="slidenum">
              <a:rPr lang="en-US" altLang="zh-CN" sz="1200" b="0" smtClean="0"/>
              <a:pPr>
                <a:spcBef>
                  <a:spcPct val="0"/>
                </a:spcBef>
                <a:buFontTx/>
                <a:buNone/>
              </a:pPr>
              <a:t>29</a:t>
            </a:fld>
            <a:endParaRPr lang="en-US" altLang="zh-CN" sz="1200" b="0" smtClean="0"/>
          </a:p>
        </p:txBody>
      </p:sp>
      <p:sp>
        <p:nvSpPr>
          <p:cNvPr id="471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47110"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zh-CN" smtClean="0">
                <a:ea typeface="宋体" panose="02010600030101010101" pitchFamily="2" charset="-122"/>
              </a:rPr>
              <a:t>Proposal overview</a:t>
            </a:r>
          </a:p>
        </p:txBody>
      </p:sp>
      <p:sp>
        <p:nvSpPr>
          <p:cNvPr id="12291" name="Content Placeholder 2"/>
          <p:cNvSpPr>
            <a:spLocks noGrp="1"/>
          </p:cNvSpPr>
          <p:nvPr>
            <p:ph idx="1"/>
          </p:nvPr>
        </p:nvSpPr>
        <p:spPr/>
        <p:txBody>
          <a:bodyPr/>
          <a:lstStyle/>
          <a:p>
            <a:r>
              <a:rPr lang="en-US" altLang="zh-CN" sz="2000" dirty="0" smtClean="0">
                <a:ea typeface="宋体" panose="02010600030101010101" pitchFamily="2" charset="-122"/>
              </a:rPr>
              <a:t>This presentation is part and in support of the complete proposal described in  (slides) and (text) that:</a:t>
            </a:r>
          </a:p>
          <a:p>
            <a:pPr lvl="1"/>
            <a:r>
              <a:rPr lang="en-US" altLang="zh-CN" sz="1800" dirty="0" smtClean="0">
                <a:ea typeface="宋体" panose="02010600030101010101" pitchFamily="2" charset="-122"/>
              </a:rPr>
              <a:t>Supports data transmission rate up to 15 </a:t>
            </a:r>
            <a:r>
              <a:rPr lang="en-US" altLang="zh-CN" sz="1800" dirty="0" err="1" smtClean="0">
                <a:ea typeface="宋体" panose="02010600030101010101" pitchFamily="2" charset="-122"/>
              </a:rPr>
              <a:t>Gbps</a:t>
            </a:r>
            <a:endParaRPr lang="en-US" altLang="zh-CN" sz="1800" dirty="0" smtClean="0">
              <a:ea typeface="宋体" panose="02010600030101010101" pitchFamily="2" charset="-122"/>
            </a:endParaRPr>
          </a:p>
          <a:p>
            <a:pPr lvl="1"/>
            <a:r>
              <a:rPr lang="en-US" altLang="zh-CN" sz="1800" dirty="0" smtClean="0">
                <a:ea typeface="宋体" panose="02010600030101010101" pitchFamily="2" charset="-122"/>
              </a:rPr>
              <a:t>Supplements and extends the 802.11 MAC and is backward compatible with the IEEE 802.11 standard </a:t>
            </a:r>
          </a:p>
          <a:p>
            <a:pPr lvl="1"/>
            <a:r>
              <a:rPr lang="en-US" altLang="zh-CN" sz="1800" dirty="0" smtClean="0">
                <a:ea typeface="宋体" panose="02010600030101010101" pitchFamily="2" charset="-122"/>
              </a:rPr>
              <a:t>Enables both the low power and the high performance devices, guaranteeing interoperability and communication at gigabit rates </a:t>
            </a:r>
          </a:p>
          <a:p>
            <a:pPr lvl="1"/>
            <a:r>
              <a:rPr lang="en-US" altLang="zh-CN" sz="1800" dirty="0" smtClean="0">
                <a:ea typeface="宋体" panose="02010600030101010101" pitchFamily="2" charset="-122"/>
              </a:rPr>
              <a:t>Supports </a:t>
            </a:r>
            <a:r>
              <a:rPr lang="en-US" altLang="zh-CN" sz="1800" dirty="0" err="1" smtClean="0">
                <a:ea typeface="宋体" panose="02010600030101010101" pitchFamily="2" charset="-122"/>
              </a:rPr>
              <a:t>beamforming</a:t>
            </a:r>
            <a:r>
              <a:rPr lang="en-US" altLang="zh-CN" sz="1800" dirty="0" smtClean="0">
                <a:ea typeface="宋体" panose="02010600030101010101" pitchFamily="2" charset="-122"/>
              </a:rPr>
              <a:t>, enabling robust communication </a:t>
            </a:r>
            <a:r>
              <a:rPr lang="en-US" altLang="zh-CN" sz="1800" smtClean="0">
                <a:ea typeface="宋体" panose="02010600030101010101" pitchFamily="2" charset="-122"/>
              </a:rPr>
              <a:t>at </a:t>
            </a:r>
            <a:r>
              <a:rPr lang="en-US" altLang="zh-CN" sz="1800" smtClean="0">
                <a:ea typeface="宋体" panose="02010600030101010101" pitchFamily="2" charset="-122"/>
              </a:rPr>
              <a:t>distance </a:t>
            </a:r>
            <a:r>
              <a:rPr lang="en-US" altLang="zh-CN" sz="1800" dirty="0" smtClean="0">
                <a:ea typeface="宋体" panose="02010600030101010101" pitchFamily="2" charset="-122"/>
              </a:rPr>
              <a:t>up to 10 meters </a:t>
            </a:r>
          </a:p>
          <a:p>
            <a:pPr lvl="1"/>
            <a:r>
              <a:rPr lang="en-US" altLang="zh-CN" sz="1800" dirty="0" smtClean="0">
                <a:ea typeface="宋体" panose="02010600030101010101" pitchFamily="2" charset="-122"/>
              </a:rPr>
              <a:t>Supports advanced power management</a:t>
            </a:r>
          </a:p>
          <a:p>
            <a:pPr lvl="1"/>
            <a:r>
              <a:rPr lang="en-US" altLang="zh-CN" sz="1800" dirty="0" smtClean="0">
                <a:ea typeface="宋体" panose="02010600030101010101" pitchFamily="2" charset="-122"/>
              </a:rPr>
              <a:t>Supports coexistence with other 45GHz systems</a:t>
            </a:r>
          </a:p>
          <a:p>
            <a:pPr lvl="1"/>
            <a:r>
              <a:rPr lang="en-US" altLang="zh-CN" sz="1800" dirty="0" smtClean="0">
                <a:ea typeface="宋体" panose="02010600030101010101" pitchFamily="2" charset="-122"/>
              </a:rPr>
              <a:t>Supports fast session transfer among 2.4 GHz, 5 GHz and 45 GHz bands</a:t>
            </a:r>
          </a:p>
        </p:txBody>
      </p:sp>
      <p:sp>
        <p:nvSpPr>
          <p:cNvPr id="12292"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2293"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B39B5DF2-449F-4EF6-9521-3A727064DA51}" type="slidenum">
              <a:rPr lang="en-US" altLang="zh-CN" sz="1200" b="0" smtClean="0"/>
              <a:pPr>
                <a:spcBef>
                  <a:spcPct val="0"/>
                </a:spcBef>
                <a:buFontTx/>
                <a:buNone/>
              </a:pPr>
              <a:t>3</a:t>
            </a:fld>
            <a:endParaRPr lang="en-US" altLang="zh-CN" sz="1200" b="0" smtClean="0"/>
          </a:p>
        </p:txBody>
      </p:sp>
      <p:sp>
        <p:nvSpPr>
          <p:cNvPr id="12294"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p:nvPr>
        </p:nvSpPr>
        <p:spPr>
          <a:xfrm>
            <a:off x="685800" y="685800"/>
            <a:ext cx="7772400" cy="582613"/>
          </a:xfrm>
        </p:spPr>
        <p:txBody>
          <a:bodyPr/>
          <a:lstStyle/>
          <a:p>
            <a:r>
              <a:rPr lang="en-US" altLang="zh-CN" smtClean="0">
                <a:ea typeface="宋体" panose="02010600030101010101" pitchFamily="2" charset="-122"/>
              </a:rPr>
              <a:t>Channelization</a:t>
            </a:r>
            <a:endParaRPr lang="zh-CN" altLang="en-US" smtClean="0">
              <a:ea typeface="宋体" panose="02010600030101010101" pitchFamily="2" charset="-122"/>
            </a:endParaRPr>
          </a:p>
        </p:txBody>
      </p:sp>
      <p:sp>
        <p:nvSpPr>
          <p:cNvPr id="49155" name="灯片编号占位符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zh-CN" sz="1200" b="0" smtClean="0"/>
              <a:t>Slide </a:t>
            </a:r>
            <a:fld id="{AA356810-E0A0-4677-8C7F-DFACA9ECABE4}" type="slidenum">
              <a:rPr lang="en-GB" altLang="zh-CN" sz="1200" b="0" smtClean="0"/>
              <a:pPr>
                <a:spcBef>
                  <a:spcPct val="0"/>
                </a:spcBef>
                <a:buFontTx/>
                <a:buNone/>
              </a:pPr>
              <a:t>30</a:t>
            </a:fld>
            <a:endParaRPr lang="en-GB" altLang="zh-CN" sz="1200" b="0" smtClean="0"/>
          </a:p>
        </p:txBody>
      </p:sp>
      <p:sp>
        <p:nvSpPr>
          <p:cNvPr id="50" name="矩形 49"/>
          <p:cNvSpPr/>
          <p:nvPr/>
        </p:nvSpPr>
        <p:spPr>
          <a:xfrm>
            <a:off x="1874838" y="4011613"/>
            <a:ext cx="601662" cy="3429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smtClean="0">
                <a:solidFill>
                  <a:srgbClr val="000000"/>
                </a:solidFill>
                <a:ea typeface="宋体" panose="02010600030101010101" pitchFamily="2" charset="-122"/>
              </a:rPr>
              <a:t>CH 1</a:t>
            </a:r>
            <a:endParaRPr lang="zh-CN" altLang="en-US" sz="1000" smtClean="0">
              <a:solidFill>
                <a:srgbClr val="000000"/>
              </a:solidFill>
              <a:ea typeface="宋体" panose="02010600030101010101" pitchFamily="2" charset="-122"/>
            </a:endParaRPr>
          </a:p>
        </p:txBody>
      </p:sp>
      <p:sp>
        <p:nvSpPr>
          <p:cNvPr id="51" name="矩形 50"/>
          <p:cNvSpPr/>
          <p:nvPr/>
        </p:nvSpPr>
        <p:spPr>
          <a:xfrm>
            <a:off x="1912938" y="5308600"/>
            <a:ext cx="1214437" cy="477838"/>
          </a:xfrm>
          <a:prstGeom prst="rect">
            <a:avLst/>
          </a:prstGeom>
          <a:solidFill>
            <a:srgbClr val="FF0066"/>
          </a:solidFill>
          <a:ln w="28575"/>
        </p:spPr>
        <p:style>
          <a:lnRef idx="1">
            <a:schemeClr val="accent6"/>
          </a:lnRef>
          <a:fillRef idx="2">
            <a:schemeClr val="accent6"/>
          </a:fillRef>
          <a:effectRef idx="1">
            <a:schemeClr val="accent6"/>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b="1" smtClean="0">
                <a:solidFill>
                  <a:schemeClr val="bg1"/>
                </a:solidFill>
                <a:ea typeface="宋体" panose="02010600030101010101" pitchFamily="2" charset="-122"/>
              </a:rPr>
              <a:t>CH 1</a:t>
            </a:r>
            <a:endParaRPr lang="zh-CN" altLang="en-US" sz="1000" b="1" smtClean="0">
              <a:solidFill>
                <a:schemeClr val="bg1"/>
              </a:solidFill>
              <a:ea typeface="宋体" panose="02010600030101010101" pitchFamily="2" charset="-122"/>
            </a:endParaRPr>
          </a:p>
        </p:txBody>
      </p:sp>
      <p:sp>
        <p:nvSpPr>
          <p:cNvPr id="52" name="矩形 51"/>
          <p:cNvSpPr/>
          <p:nvPr/>
        </p:nvSpPr>
        <p:spPr>
          <a:xfrm>
            <a:off x="395288" y="5389563"/>
            <a:ext cx="1285875" cy="349250"/>
          </a:xfrm>
          <a:prstGeom prst="rect">
            <a:avLst/>
          </a:prstGeom>
        </p:spPr>
        <p:txBody>
          <a:bodyPr>
            <a:spAutoFit/>
          </a:bodyPr>
          <a:lstStyle/>
          <a:p>
            <a:pPr algn="ctr">
              <a:lnSpc>
                <a:spcPts val="2000"/>
              </a:lnSpc>
              <a:spcAft>
                <a:spcPts val="0"/>
              </a:spcAft>
              <a:defRPr/>
            </a:pPr>
            <a:r>
              <a:rPr lang="en-US" altLang="zh-CN" sz="1050" i="1" kern="100" dirty="0">
                <a:cs typeface="Times New Roman" pitchFamily="18" charset="0"/>
              </a:rPr>
              <a:t>B</a:t>
            </a:r>
            <a:r>
              <a:rPr lang="en-US" altLang="zh-CN" sz="1050" kern="100" baseline="-25000" dirty="0">
                <a:cs typeface="Times New Roman" pitchFamily="18" charset="0"/>
              </a:rPr>
              <a:t>0 </a:t>
            </a:r>
            <a:r>
              <a:rPr lang="en-US" altLang="zh-CN" sz="1050" kern="100" dirty="0">
                <a:cs typeface="Times New Roman" pitchFamily="18" charset="0"/>
              </a:rPr>
              <a:t>= 1080 MHz</a:t>
            </a:r>
            <a:endParaRPr lang="zh-CN" altLang="zh-CN" sz="1050" kern="100" dirty="0">
              <a:solidFill>
                <a:schemeClr val="bg1"/>
              </a:solidFill>
              <a:ea typeface="宋体"/>
              <a:cs typeface="Times New Roman" pitchFamily="18" charset="0"/>
            </a:endParaRPr>
          </a:p>
        </p:txBody>
      </p:sp>
      <p:cxnSp>
        <p:nvCxnSpPr>
          <p:cNvPr id="53" name="直接箭头连接符 52"/>
          <p:cNvCxnSpPr/>
          <p:nvPr/>
        </p:nvCxnSpPr>
        <p:spPr>
          <a:xfrm flipV="1">
            <a:off x="2174875" y="4354513"/>
            <a:ext cx="0" cy="2381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9160" name="矩形 53"/>
          <p:cNvSpPr>
            <a:spLocks noChangeArrowheads="1"/>
          </p:cNvSpPr>
          <p:nvPr/>
        </p:nvSpPr>
        <p:spPr bwMode="auto">
          <a:xfrm>
            <a:off x="1766888" y="4614863"/>
            <a:ext cx="742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000" b="0">
                <a:ea typeface="宋体" panose="02010600030101010101" pitchFamily="2" charset="-122"/>
                <a:cs typeface="Times New Roman" panose="02020603050405020304" pitchFamily="18" charset="0"/>
              </a:rPr>
              <a:t>42.66GHz</a:t>
            </a:r>
            <a:endParaRPr lang="zh-CN" altLang="en-US" sz="1000" b="0">
              <a:ea typeface="宋体" panose="02010600030101010101" pitchFamily="2" charset="-122"/>
              <a:cs typeface="Times New Roman" panose="02020603050405020304" pitchFamily="18" charset="0"/>
            </a:endParaRPr>
          </a:p>
        </p:txBody>
      </p:sp>
      <p:cxnSp>
        <p:nvCxnSpPr>
          <p:cNvPr id="55" name="直接箭头连接符 54"/>
          <p:cNvCxnSpPr/>
          <p:nvPr/>
        </p:nvCxnSpPr>
        <p:spPr>
          <a:xfrm flipV="1">
            <a:off x="2519363" y="5780088"/>
            <a:ext cx="0" cy="341312"/>
          </a:xfrm>
          <a:prstGeom prst="straightConnector1">
            <a:avLst/>
          </a:prstGeom>
          <a:ln>
            <a:solidFill>
              <a:schemeClr val="accent6">
                <a:lumMod val="50000"/>
              </a:schemeClr>
            </a:solidFill>
            <a:tailEnd type="arrow"/>
          </a:ln>
        </p:spPr>
        <p:style>
          <a:lnRef idx="2">
            <a:schemeClr val="accent2"/>
          </a:lnRef>
          <a:fillRef idx="0">
            <a:schemeClr val="accent2"/>
          </a:fillRef>
          <a:effectRef idx="1">
            <a:schemeClr val="accent2"/>
          </a:effectRef>
          <a:fontRef idx="minor">
            <a:schemeClr val="tx1"/>
          </a:fontRef>
        </p:style>
      </p:cxnSp>
      <p:sp>
        <p:nvSpPr>
          <p:cNvPr id="56" name="矩形 55"/>
          <p:cNvSpPr/>
          <p:nvPr/>
        </p:nvSpPr>
        <p:spPr>
          <a:xfrm>
            <a:off x="2111375" y="6127750"/>
            <a:ext cx="742950" cy="254000"/>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defRPr/>
            </a:pPr>
            <a:r>
              <a:rPr lang="en-US" altLang="zh-CN" sz="1000" smtClean="0">
                <a:solidFill>
                  <a:srgbClr val="000000"/>
                </a:solidFill>
                <a:ea typeface="宋体" panose="02010600030101010101" pitchFamily="2" charset="-122"/>
                <a:cs typeface="Times New Roman" panose="02020603050405020304" pitchFamily="18" charset="0"/>
              </a:rPr>
              <a:t>42.93GHz</a:t>
            </a:r>
            <a:endParaRPr lang="zh-CN" altLang="en-US" sz="1000" smtClean="0">
              <a:solidFill>
                <a:srgbClr val="000000"/>
              </a:solidFill>
              <a:ea typeface="宋体" panose="02010600030101010101" pitchFamily="2" charset="-122"/>
            </a:endParaRPr>
          </a:p>
        </p:txBody>
      </p:sp>
      <p:sp>
        <p:nvSpPr>
          <p:cNvPr id="57" name="矩形 56"/>
          <p:cNvSpPr/>
          <p:nvPr/>
        </p:nvSpPr>
        <p:spPr>
          <a:xfrm>
            <a:off x="358775" y="4016375"/>
            <a:ext cx="1284288" cy="349250"/>
          </a:xfrm>
          <a:prstGeom prst="rect">
            <a:avLst/>
          </a:prstGeom>
        </p:spPr>
        <p:txBody>
          <a:bodyPr>
            <a:spAutoFit/>
          </a:bodyPr>
          <a:lstStyle/>
          <a:p>
            <a:pPr algn="ctr">
              <a:lnSpc>
                <a:spcPts val="2000"/>
              </a:lnSpc>
              <a:spcAft>
                <a:spcPts val="0"/>
              </a:spcAft>
              <a:defRPr/>
            </a:pPr>
            <a:r>
              <a:rPr lang="en-US" altLang="zh-CN" sz="1050" i="1" kern="100" dirty="0">
                <a:cs typeface="Times New Roman" pitchFamily="18" charset="0"/>
              </a:rPr>
              <a:t>B</a:t>
            </a:r>
            <a:r>
              <a:rPr lang="en-US" altLang="zh-CN" sz="1050" kern="100" baseline="-25000" dirty="0">
                <a:cs typeface="Times New Roman" pitchFamily="18" charset="0"/>
              </a:rPr>
              <a:t>0 </a:t>
            </a:r>
            <a:r>
              <a:rPr lang="en-US" altLang="zh-CN" sz="1050" kern="100" dirty="0">
                <a:cs typeface="Times New Roman" pitchFamily="18" charset="0"/>
              </a:rPr>
              <a:t>= 540 MHz</a:t>
            </a:r>
            <a:endParaRPr lang="zh-CN" altLang="zh-CN" sz="1050" kern="100" dirty="0">
              <a:solidFill>
                <a:schemeClr val="bg1"/>
              </a:solidFill>
              <a:ea typeface="宋体"/>
              <a:cs typeface="Times New Roman" pitchFamily="18" charset="0"/>
            </a:endParaRPr>
          </a:p>
        </p:txBody>
      </p:sp>
      <p:sp>
        <p:nvSpPr>
          <p:cNvPr id="58" name="矩形 57"/>
          <p:cNvSpPr/>
          <p:nvPr/>
        </p:nvSpPr>
        <p:spPr>
          <a:xfrm>
            <a:off x="2489200" y="4011613"/>
            <a:ext cx="600075" cy="3429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smtClean="0">
                <a:solidFill>
                  <a:srgbClr val="000000"/>
                </a:solidFill>
                <a:ea typeface="宋体" panose="02010600030101010101" pitchFamily="2" charset="-122"/>
              </a:rPr>
              <a:t>CH 2</a:t>
            </a:r>
            <a:endParaRPr lang="zh-CN" altLang="en-US" sz="1000" smtClean="0">
              <a:solidFill>
                <a:srgbClr val="000000"/>
              </a:solidFill>
              <a:ea typeface="宋体" panose="02010600030101010101" pitchFamily="2" charset="-122"/>
            </a:endParaRPr>
          </a:p>
        </p:txBody>
      </p:sp>
      <p:sp>
        <p:nvSpPr>
          <p:cNvPr id="59" name="矩形 58"/>
          <p:cNvSpPr/>
          <p:nvPr/>
        </p:nvSpPr>
        <p:spPr>
          <a:xfrm>
            <a:off x="3100388" y="4011613"/>
            <a:ext cx="600075" cy="3429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smtClean="0">
                <a:solidFill>
                  <a:srgbClr val="000000"/>
                </a:solidFill>
                <a:ea typeface="宋体" panose="02010600030101010101" pitchFamily="2" charset="-122"/>
              </a:rPr>
              <a:t>CH 3</a:t>
            </a:r>
            <a:endParaRPr lang="zh-CN" altLang="en-US" sz="1000" smtClean="0">
              <a:solidFill>
                <a:srgbClr val="000000"/>
              </a:solidFill>
              <a:ea typeface="宋体" panose="02010600030101010101" pitchFamily="2" charset="-122"/>
            </a:endParaRPr>
          </a:p>
        </p:txBody>
      </p:sp>
      <p:sp>
        <p:nvSpPr>
          <p:cNvPr id="60" name="矩形 59"/>
          <p:cNvSpPr/>
          <p:nvPr/>
        </p:nvSpPr>
        <p:spPr>
          <a:xfrm>
            <a:off x="3713163" y="4011613"/>
            <a:ext cx="600075" cy="3429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smtClean="0">
                <a:solidFill>
                  <a:srgbClr val="000000"/>
                </a:solidFill>
                <a:ea typeface="宋体" panose="02010600030101010101" pitchFamily="2" charset="-122"/>
              </a:rPr>
              <a:t>CH 4</a:t>
            </a:r>
            <a:endParaRPr lang="zh-CN" altLang="en-US" sz="1000" smtClean="0">
              <a:solidFill>
                <a:srgbClr val="000000"/>
              </a:solidFill>
              <a:ea typeface="宋体" panose="02010600030101010101" pitchFamily="2" charset="-122"/>
            </a:endParaRPr>
          </a:p>
        </p:txBody>
      </p:sp>
      <p:sp>
        <p:nvSpPr>
          <p:cNvPr id="61" name="矩形 60"/>
          <p:cNvSpPr/>
          <p:nvPr/>
        </p:nvSpPr>
        <p:spPr>
          <a:xfrm>
            <a:off x="4325938" y="4011613"/>
            <a:ext cx="601662" cy="3429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smtClean="0">
                <a:solidFill>
                  <a:srgbClr val="000000"/>
                </a:solidFill>
                <a:ea typeface="宋体" panose="02010600030101010101" pitchFamily="2" charset="-122"/>
              </a:rPr>
              <a:t>CH 5</a:t>
            </a:r>
            <a:endParaRPr lang="zh-CN" altLang="en-US" sz="1000" smtClean="0">
              <a:solidFill>
                <a:srgbClr val="000000"/>
              </a:solidFill>
              <a:ea typeface="宋体" panose="02010600030101010101" pitchFamily="2" charset="-122"/>
            </a:endParaRPr>
          </a:p>
        </p:txBody>
      </p:sp>
      <p:sp>
        <p:nvSpPr>
          <p:cNvPr id="62" name="矩形 61"/>
          <p:cNvSpPr/>
          <p:nvPr/>
        </p:nvSpPr>
        <p:spPr>
          <a:xfrm>
            <a:off x="4938713" y="4011613"/>
            <a:ext cx="601662" cy="3429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smtClean="0">
                <a:solidFill>
                  <a:srgbClr val="000000"/>
                </a:solidFill>
                <a:ea typeface="宋体" panose="02010600030101010101" pitchFamily="2" charset="-122"/>
              </a:rPr>
              <a:t>CH 6</a:t>
            </a:r>
            <a:endParaRPr lang="zh-CN" altLang="en-US" sz="1000" smtClean="0">
              <a:solidFill>
                <a:srgbClr val="000000"/>
              </a:solidFill>
              <a:ea typeface="宋体" panose="02010600030101010101" pitchFamily="2" charset="-122"/>
            </a:endParaRPr>
          </a:p>
        </p:txBody>
      </p:sp>
      <p:sp>
        <p:nvSpPr>
          <p:cNvPr id="63" name="矩形 62"/>
          <p:cNvSpPr/>
          <p:nvPr/>
        </p:nvSpPr>
        <p:spPr>
          <a:xfrm>
            <a:off x="5549900" y="4011613"/>
            <a:ext cx="601663" cy="3429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smtClean="0">
                <a:solidFill>
                  <a:srgbClr val="000000"/>
                </a:solidFill>
                <a:ea typeface="宋体" panose="02010600030101010101" pitchFamily="2" charset="-122"/>
              </a:rPr>
              <a:t>CH 7</a:t>
            </a:r>
            <a:endParaRPr lang="zh-CN" altLang="en-US" sz="1000" smtClean="0">
              <a:solidFill>
                <a:srgbClr val="000000"/>
              </a:solidFill>
              <a:ea typeface="宋体" panose="02010600030101010101" pitchFamily="2" charset="-122"/>
            </a:endParaRPr>
          </a:p>
        </p:txBody>
      </p:sp>
      <p:sp>
        <p:nvSpPr>
          <p:cNvPr id="64" name="矩形 63"/>
          <p:cNvSpPr/>
          <p:nvPr/>
        </p:nvSpPr>
        <p:spPr>
          <a:xfrm>
            <a:off x="6162675" y="4011613"/>
            <a:ext cx="601663" cy="3429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smtClean="0">
                <a:solidFill>
                  <a:srgbClr val="000000"/>
                </a:solidFill>
                <a:ea typeface="宋体" panose="02010600030101010101" pitchFamily="2" charset="-122"/>
              </a:rPr>
              <a:t>CH 8</a:t>
            </a:r>
            <a:endParaRPr lang="zh-CN" altLang="en-US" sz="1000" smtClean="0">
              <a:solidFill>
                <a:srgbClr val="000000"/>
              </a:solidFill>
              <a:ea typeface="宋体" panose="02010600030101010101" pitchFamily="2" charset="-122"/>
            </a:endParaRPr>
          </a:p>
        </p:txBody>
      </p:sp>
      <p:sp>
        <p:nvSpPr>
          <p:cNvPr id="65" name="矩形 64"/>
          <p:cNvSpPr/>
          <p:nvPr/>
        </p:nvSpPr>
        <p:spPr>
          <a:xfrm>
            <a:off x="7251700" y="4011613"/>
            <a:ext cx="600075" cy="3429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smtClean="0">
                <a:solidFill>
                  <a:srgbClr val="000000"/>
                </a:solidFill>
                <a:ea typeface="宋体" panose="02010600030101010101" pitchFamily="2" charset="-122"/>
              </a:rPr>
              <a:t>CH 9</a:t>
            </a:r>
            <a:endParaRPr lang="zh-CN" altLang="en-US" sz="1000" smtClean="0">
              <a:solidFill>
                <a:srgbClr val="000000"/>
              </a:solidFill>
              <a:ea typeface="宋体" panose="02010600030101010101" pitchFamily="2" charset="-122"/>
            </a:endParaRPr>
          </a:p>
        </p:txBody>
      </p:sp>
      <p:sp>
        <p:nvSpPr>
          <p:cNvPr id="66" name="矩形 65"/>
          <p:cNvSpPr/>
          <p:nvPr/>
        </p:nvSpPr>
        <p:spPr>
          <a:xfrm>
            <a:off x="7867650" y="4011613"/>
            <a:ext cx="600075" cy="3429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smtClean="0">
                <a:solidFill>
                  <a:srgbClr val="000000"/>
                </a:solidFill>
                <a:ea typeface="宋体" panose="02010600030101010101" pitchFamily="2" charset="-122"/>
              </a:rPr>
              <a:t>CH 10</a:t>
            </a:r>
            <a:endParaRPr lang="zh-CN" altLang="en-US" sz="1000" smtClean="0">
              <a:solidFill>
                <a:srgbClr val="000000"/>
              </a:solidFill>
              <a:ea typeface="宋体" panose="02010600030101010101" pitchFamily="2" charset="-122"/>
            </a:endParaRPr>
          </a:p>
        </p:txBody>
      </p:sp>
      <p:cxnSp>
        <p:nvCxnSpPr>
          <p:cNvPr id="67" name="直接箭头连接符 66"/>
          <p:cNvCxnSpPr/>
          <p:nvPr/>
        </p:nvCxnSpPr>
        <p:spPr>
          <a:xfrm flipV="1">
            <a:off x="6480175" y="4354513"/>
            <a:ext cx="0" cy="2381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9174" name="矩形 67"/>
          <p:cNvSpPr>
            <a:spLocks noChangeArrowheads="1"/>
          </p:cNvSpPr>
          <p:nvPr/>
        </p:nvSpPr>
        <p:spPr bwMode="auto">
          <a:xfrm>
            <a:off x="6072188" y="4614863"/>
            <a:ext cx="774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000" b="0">
                <a:ea typeface="宋体" panose="02010600030101010101" pitchFamily="2" charset="-122"/>
                <a:cs typeface="Times New Roman" panose="02020603050405020304" pitchFamily="18" charset="0"/>
              </a:rPr>
              <a:t>46.44 GHz</a:t>
            </a:r>
            <a:endParaRPr lang="zh-CN" altLang="en-US" sz="1000" b="0">
              <a:ea typeface="宋体" panose="02010600030101010101" pitchFamily="2" charset="-122"/>
              <a:cs typeface="Times New Roman" panose="02020603050405020304" pitchFamily="18" charset="0"/>
            </a:endParaRPr>
          </a:p>
        </p:txBody>
      </p:sp>
      <p:cxnSp>
        <p:nvCxnSpPr>
          <p:cNvPr id="69" name="直接箭头连接符 68"/>
          <p:cNvCxnSpPr/>
          <p:nvPr/>
        </p:nvCxnSpPr>
        <p:spPr>
          <a:xfrm flipV="1">
            <a:off x="7564438" y="4354513"/>
            <a:ext cx="0" cy="2381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9176" name="矩形 69"/>
          <p:cNvSpPr>
            <a:spLocks noChangeArrowheads="1"/>
          </p:cNvSpPr>
          <p:nvPr/>
        </p:nvSpPr>
        <p:spPr bwMode="auto">
          <a:xfrm>
            <a:off x="7164388" y="4614863"/>
            <a:ext cx="742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000" b="0">
                <a:ea typeface="宋体" panose="02010600030101010101" pitchFamily="2" charset="-122"/>
                <a:cs typeface="Times New Roman" panose="02020603050405020304" pitchFamily="18" charset="0"/>
              </a:rPr>
              <a:t>47.52GHz</a:t>
            </a:r>
            <a:endParaRPr lang="zh-CN" altLang="en-US" sz="1000" b="0">
              <a:ea typeface="宋体" panose="02010600030101010101" pitchFamily="2" charset="-122"/>
              <a:cs typeface="Times New Roman" panose="02020603050405020304" pitchFamily="18" charset="0"/>
            </a:endParaRPr>
          </a:p>
        </p:txBody>
      </p:sp>
      <p:cxnSp>
        <p:nvCxnSpPr>
          <p:cNvPr id="71" name="直接箭头连接符 70"/>
          <p:cNvCxnSpPr/>
          <p:nvPr/>
        </p:nvCxnSpPr>
        <p:spPr>
          <a:xfrm flipV="1">
            <a:off x="8167688" y="4354513"/>
            <a:ext cx="0" cy="2381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9178" name="矩形 71"/>
          <p:cNvSpPr>
            <a:spLocks noChangeArrowheads="1"/>
          </p:cNvSpPr>
          <p:nvPr/>
        </p:nvSpPr>
        <p:spPr bwMode="auto">
          <a:xfrm>
            <a:off x="7827963" y="4614863"/>
            <a:ext cx="7762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000" b="0">
                <a:ea typeface="宋体" panose="02010600030101010101" pitchFamily="2" charset="-122"/>
                <a:cs typeface="Times New Roman" panose="02020603050405020304" pitchFamily="18" charset="0"/>
              </a:rPr>
              <a:t>48.06 GHz</a:t>
            </a:r>
            <a:endParaRPr lang="zh-CN" altLang="en-US" sz="1000" b="0">
              <a:ea typeface="宋体" panose="02010600030101010101" pitchFamily="2" charset="-122"/>
              <a:cs typeface="Times New Roman" panose="02020603050405020304" pitchFamily="18" charset="0"/>
            </a:endParaRPr>
          </a:p>
        </p:txBody>
      </p:sp>
      <p:cxnSp>
        <p:nvCxnSpPr>
          <p:cNvPr id="73" name="直接箭头连接符 72"/>
          <p:cNvCxnSpPr/>
          <p:nvPr/>
        </p:nvCxnSpPr>
        <p:spPr>
          <a:xfrm>
            <a:off x="1814513" y="3692525"/>
            <a:ext cx="4986337" cy="0"/>
          </a:xfrm>
          <a:prstGeom prst="straightConnector1">
            <a:avLst/>
          </a:prstGeom>
          <a:ln>
            <a:solidFill>
              <a:srgbClr val="C00000"/>
            </a:solidFill>
            <a:headEnd type="arrow"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74" name="直接连接符 73"/>
          <p:cNvCxnSpPr/>
          <p:nvPr/>
        </p:nvCxnSpPr>
        <p:spPr>
          <a:xfrm>
            <a:off x="1808163" y="3573463"/>
            <a:ext cx="6350" cy="238125"/>
          </a:xfrm>
          <a:prstGeom prst="line">
            <a:avLst/>
          </a:prstGeom>
          <a:ln>
            <a:solidFill>
              <a:srgbClr val="C00000"/>
            </a:solidFill>
          </a:ln>
        </p:spPr>
        <p:style>
          <a:lnRef idx="2">
            <a:schemeClr val="accent6"/>
          </a:lnRef>
          <a:fillRef idx="0">
            <a:schemeClr val="accent6"/>
          </a:fillRef>
          <a:effectRef idx="1">
            <a:schemeClr val="accent6"/>
          </a:effectRef>
          <a:fontRef idx="minor">
            <a:schemeClr val="tx1"/>
          </a:fontRef>
        </p:style>
      </p:cxnSp>
      <p:cxnSp>
        <p:nvCxnSpPr>
          <p:cNvPr id="75" name="直接连接符 74"/>
          <p:cNvCxnSpPr/>
          <p:nvPr/>
        </p:nvCxnSpPr>
        <p:spPr>
          <a:xfrm>
            <a:off x="6796088" y="3573463"/>
            <a:ext cx="4762" cy="238125"/>
          </a:xfrm>
          <a:prstGeom prst="line">
            <a:avLst/>
          </a:prstGeom>
          <a:ln>
            <a:solidFill>
              <a:srgbClr val="C00000"/>
            </a:solidFill>
          </a:ln>
        </p:spPr>
        <p:style>
          <a:lnRef idx="2">
            <a:schemeClr val="accent6"/>
          </a:lnRef>
          <a:fillRef idx="0">
            <a:schemeClr val="accent6"/>
          </a:fillRef>
          <a:effectRef idx="1">
            <a:schemeClr val="accent6"/>
          </a:effectRef>
          <a:fontRef idx="minor">
            <a:schemeClr val="tx1"/>
          </a:fontRef>
        </p:style>
      </p:cxnSp>
      <p:sp>
        <p:nvSpPr>
          <p:cNvPr id="49182" name="矩形 75"/>
          <p:cNvSpPr>
            <a:spLocks noChangeArrowheads="1"/>
          </p:cNvSpPr>
          <p:nvPr/>
        </p:nvSpPr>
        <p:spPr bwMode="auto">
          <a:xfrm>
            <a:off x="1652588" y="3765550"/>
            <a:ext cx="7080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000" b="0">
                <a:ea typeface="宋体" panose="02010600030101010101" pitchFamily="2" charset="-122"/>
                <a:cs typeface="Times New Roman" panose="02020603050405020304" pitchFamily="18" charset="0"/>
              </a:rPr>
              <a:t>42.3 GHz</a:t>
            </a:r>
            <a:endParaRPr lang="zh-CN" altLang="en-US" sz="1000" b="0">
              <a:ea typeface="宋体" panose="02010600030101010101" pitchFamily="2" charset="-122"/>
              <a:cs typeface="Times New Roman" panose="02020603050405020304" pitchFamily="18" charset="0"/>
            </a:endParaRPr>
          </a:p>
        </p:txBody>
      </p:sp>
      <p:sp>
        <p:nvSpPr>
          <p:cNvPr id="49183" name="矩形 76"/>
          <p:cNvSpPr>
            <a:spLocks noChangeArrowheads="1"/>
          </p:cNvSpPr>
          <p:nvPr/>
        </p:nvSpPr>
        <p:spPr bwMode="auto">
          <a:xfrm>
            <a:off x="6211888" y="3765550"/>
            <a:ext cx="7096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000" b="0">
                <a:ea typeface="宋体" panose="02010600030101010101" pitchFamily="2" charset="-122"/>
                <a:cs typeface="Times New Roman" panose="02020603050405020304" pitchFamily="18" charset="0"/>
              </a:rPr>
              <a:t>47.0 GHz</a:t>
            </a:r>
            <a:endParaRPr lang="zh-CN" altLang="en-US" sz="1000" b="0">
              <a:ea typeface="宋体" panose="02010600030101010101" pitchFamily="2" charset="-122"/>
              <a:cs typeface="Times New Roman" panose="02020603050405020304" pitchFamily="18" charset="0"/>
            </a:endParaRPr>
          </a:p>
        </p:txBody>
      </p:sp>
      <p:cxnSp>
        <p:nvCxnSpPr>
          <p:cNvPr id="78" name="直接箭头连接符 77"/>
          <p:cNvCxnSpPr/>
          <p:nvPr/>
        </p:nvCxnSpPr>
        <p:spPr>
          <a:xfrm>
            <a:off x="7251700" y="3692525"/>
            <a:ext cx="1254125" cy="0"/>
          </a:xfrm>
          <a:prstGeom prst="straightConnector1">
            <a:avLst/>
          </a:prstGeom>
          <a:ln>
            <a:solidFill>
              <a:srgbClr val="C00000"/>
            </a:solidFill>
            <a:headEnd type="arrow"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79" name="直接连接符 78"/>
          <p:cNvCxnSpPr/>
          <p:nvPr/>
        </p:nvCxnSpPr>
        <p:spPr>
          <a:xfrm>
            <a:off x="7245350" y="3573463"/>
            <a:ext cx="6350" cy="238125"/>
          </a:xfrm>
          <a:prstGeom prst="line">
            <a:avLst/>
          </a:prstGeom>
          <a:ln>
            <a:solidFill>
              <a:srgbClr val="C00000"/>
            </a:solidFill>
          </a:ln>
        </p:spPr>
        <p:style>
          <a:lnRef idx="2">
            <a:schemeClr val="accent6"/>
          </a:lnRef>
          <a:fillRef idx="0">
            <a:schemeClr val="accent6"/>
          </a:fillRef>
          <a:effectRef idx="1">
            <a:schemeClr val="accent6"/>
          </a:effectRef>
          <a:fontRef idx="minor">
            <a:schemeClr val="tx1"/>
          </a:fontRef>
        </p:style>
      </p:cxnSp>
      <p:cxnSp>
        <p:nvCxnSpPr>
          <p:cNvPr id="80" name="直接连接符 79"/>
          <p:cNvCxnSpPr/>
          <p:nvPr/>
        </p:nvCxnSpPr>
        <p:spPr>
          <a:xfrm>
            <a:off x="8499475" y="3573463"/>
            <a:ext cx="6350" cy="238125"/>
          </a:xfrm>
          <a:prstGeom prst="line">
            <a:avLst/>
          </a:prstGeom>
          <a:ln>
            <a:solidFill>
              <a:srgbClr val="C00000"/>
            </a:solidFill>
          </a:ln>
        </p:spPr>
        <p:style>
          <a:lnRef idx="2">
            <a:schemeClr val="accent6"/>
          </a:lnRef>
          <a:fillRef idx="0">
            <a:schemeClr val="accent6"/>
          </a:fillRef>
          <a:effectRef idx="1">
            <a:schemeClr val="accent6"/>
          </a:effectRef>
          <a:fontRef idx="minor">
            <a:schemeClr val="tx1"/>
          </a:fontRef>
        </p:style>
      </p:cxnSp>
      <p:sp>
        <p:nvSpPr>
          <p:cNvPr id="49187" name="矩形 80"/>
          <p:cNvSpPr>
            <a:spLocks noChangeArrowheads="1"/>
          </p:cNvSpPr>
          <p:nvPr/>
        </p:nvSpPr>
        <p:spPr bwMode="auto">
          <a:xfrm>
            <a:off x="6900863" y="3765550"/>
            <a:ext cx="7080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000" b="0">
                <a:ea typeface="宋体" panose="02010600030101010101" pitchFamily="2" charset="-122"/>
                <a:cs typeface="Times New Roman" panose="02020603050405020304" pitchFamily="18" charset="0"/>
              </a:rPr>
              <a:t>47.2 GHz</a:t>
            </a:r>
            <a:endParaRPr lang="zh-CN" altLang="en-US" sz="1000" b="0">
              <a:ea typeface="宋体" panose="02010600030101010101" pitchFamily="2" charset="-122"/>
              <a:cs typeface="Times New Roman" panose="02020603050405020304" pitchFamily="18" charset="0"/>
            </a:endParaRPr>
          </a:p>
        </p:txBody>
      </p:sp>
      <p:sp>
        <p:nvSpPr>
          <p:cNvPr id="49188" name="矩形 81"/>
          <p:cNvSpPr>
            <a:spLocks noChangeArrowheads="1"/>
          </p:cNvSpPr>
          <p:nvPr/>
        </p:nvSpPr>
        <p:spPr bwMode="auto">
          <a:xfrm>
            <a:off x="8124825" y="3765550"/>
            <a:ext cx="7096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000" b="0">
                <a:ea typeface="宋体" panose="02010600030101010101" pitchFamily="2" charset="-122"/>
                <a:cs typeface="Times New Roman" panose="02020603050405020304" pitchFamily="18" charset="0"/>
              </a:rPr>
              <a:t>48.4 GHz</a:t>
            </a:r>
            <a:endParaRPr lang="zh-CN" altLang="en-US" sz="1000" b="0">
              <a:ea typeface="宋体" panose="02010600030101010101" pitchFamily="2" charset="-122"/>
              <a:cs typeface="Times New Roman" panose="02020603050405020304" pitchFamily="18" charset="0"/>
            </a:endParaRPr>
          </a:p>
        </p:txBody>
      </p:sp>
      <p:sp>
        <p:nvSpPr>
          <p:cNvPr id="83" name="矩形 82"/>
          <p:cNvSpPr/>
          <p:nvPr/>
        </p:nvSpPr>
        <p:spPr>
          <a:xfrm>
            <a:off x="3130550" y="5308600"/>
            <a:ext cx="1214438" cy="477838"/>
          </a:xfrm>
          <a:prstGeom prst="rect">
            <a:avLst/>
          </a:prstGeom>
          <a:solidFill>
            <a:srgbClr val="FF0066"/>
          </a:solidFill>
          <a:ln w="28575"/>
        </p:spPr>
        <p:style>
          <a:lnRef idx="1">
            <a:schemeClr val="accent6"/>
          </a:lnRef>
          <a:fillRef idx="2">
            <a:schemeClr val="accent6"/>
          </a:fillRef>
          <a:effectRef idx="1">
            <a:schemeClr val="accent6"/>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b="1" smtClean="0">
                <a:solidFill>
                  <a:schemeClr val="bg1"/>
                </a:solidFill>
                <a:ea typeface="宋体" panose="02010600030101010101" pitchFamily="2" charset="-122"/>
              </a:rPr>
              <a:t>CH 2</a:t>
            </a:r>
            <a:endParaRPr lang="zh-CN" altLang="en-US" sz="1000" b="1" smtClean="0">
              <a:solidFill>
                <a:schemeClr val="bg1"/>
              </a:solidFill>
              <a:ea typeface="宋体" panose="02010600030101010101" pitchFamily="2" charset="-122"/>
            </a:endParaRPr>
          </a:p>
        </p:txBody>
      </p:sp>
      <p:sp>
        <p:nvSpPr>
          <p:cNvPr id="84" name="矩形 83"/>
          <p:cNvSpPr/>
          <p:nvPr/>
        </p:nvSpPr>
        <p:spPr>
          <a:xfrm>
            <a:off x="4356100" y="5308600"/>
            <a:ext cx="1214438" cy="477838"/>
          </a:xfrm>
          <a:prstGeom prst="rect">
            <a:avLst/>
          </a:prstGeom>
          <a:solidFill>
            <a:srgbClr val="FF0066"/>
          </a:solidFill>
          <a:ln w="28575"/>
        </p:spPr>
        <p:style>
          <a:lnRef idx="1">
            <a:schemeClr val="accent6"/>
          </a:lnRef>
          <a:fillRef idx="2">
            <a:schemeClr val="accent6"/>
          </a:fillRef>
          <a:effectRef idx="1">
            <a:schemeClr val="accent6"/>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b="1" smtClean="0">
                <a:solidFill>
                  <a:schemeClr val="bg1"/>
                </a:solidFill>
                <a:ea typeface="宋体" panose="02010600030101010101" pitchFamily="2" charset="-122"/>
              </a:rPr>
              <a:t>CH 3</a:t>
            </a:r>
            <a:endParaRPr lang="zh-CN" altLang="en-US" sz="1000" b="1" smtClean="0">
              <a:solidFill>
                <a:schemeClr val="bg1"/>
              </a:solidFill>
              <a:ea typeface="宋体" panose="02010600030101010101" pitchFamily="2" charset="-122"/>
            </a:endParaRPr>
          </a:p>
        </p:txBody>
      </p:sp>
      <p:sp>
        <p:nvSpPr>
          <p:cNvPr id="85" name="矩形 84"/>
          <p:cNvSpPr/>
          <p:nvPr/>
        </p:nvSpPr>
        <p:spPr>
          <a:xfrm>
            <a:off x="5584825" y="5308600"/>
            <a:ext cx="1214438" cy="477838"/>
          </a:xfrm>
          <a:prstGeom prst="rect">
            <a:avLst/>
          </a:prstGeom>
          <a:solidFill>
            <a:srgbClr val="FF0066"/>
          </a:solidFill>
          <a:ln w="28575"/>
        </p:spPr>
        <p:style>
          <a:lnRef idx="1">
            <a:schemeClr val="accent6"/>
          </a:lnRef>
          <a:fillRef idx="2">
            <a:schemeClr val="accent6"/>
          </a:fillRef>
          <a:effectRef idx="1">
            <a:schemeClr val="accent6"/>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b="1" smtClean="0">
                <a:solidFill>
                  <a:schemeClr val="bg1"/>
                </a:solidFill>
                <a:ea typeface="宋体" panose="02010600030101010101" pitchFamily="2" charset="-122"/>
              </a:rPr>
              <a:t>CH 4</a:t>
            </a:r>
            <a:endParaRPr lang="zh-CN" altLang="en-US" sz="1000" b="1" smtClean="0">
              <a:solidFill>
                <a:schemeClr val="bg1"/>
              </a:solidFill>
              <a:ea typeface="宋体" panose="02010600030101010101" pitchFamily="2" charset="-122"/>
            </a:endParaRPr>
          </a:p>
        </p:txBody>
      </p:sp>
      <p:sp>
        <p:nvSpPr>
          <p:cNvPr id="86" name="矩形 85"/>
          <p:cNvSpPr/>
          <p:nvPr/>
        </p:nvSpPr>
        <p:spPr>
          <a:xfrm>
            <a:off x="7318375" y="5308600"/>
            <a:ext cx="1214438" cy="477838"/>
          </a:xfrm>
          <a:prstGeom prst="rect">
            <a:avLst/>
          </a:prstGeom>
          <a:solidFill>
            <a:srgbClr val="FF0066"/>
          </a:solidFill>
          <a:ln w="28575"/>
        </p:spPr>
        <p:style>
          <a:lnRef idx="1">
            <a:schemeClr val="accent6"/>
          </a:lnRef>
          <a:fillRef idx="2">
            <a:schemeClr val="accent6"/>
          </a:fillRef>
          <a:effectRef idx="1">
            <a:schemeClr val="accent6"/>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b="1" smtClean="0">
                <a:solidFill>
                  <a:schemeClr val="bg1"/>
                </a:solidFill>
                <a:ea typeface="宋体" panose="02010600030101010101" pitchFamily="2" charset="-122"/>
              </a:rPr>
              <a:t>CH 5</a:t>
            </a:r>
            <a:endParaRPr lang="zh-CN" altLang="en-US" sz="1000" b="1" smtClean="0">
              <a:solidFill>
                <a:schemeClr val="bg1"/>
              </a:solidFill>
              <a:ea typeface="宋体" panose="02010600030101010101" pitchFamily="2" charset="-122"/>
            </a:endParaRPr>
          </a:p>
        </p:txBody>
      </p:sp>
      <p:cxnSp>
        <p:nvCxnSpPr>
          <p:cNvPr id="87" name="直接箭头连接符 86"/>
          <p:cNvCxnSpPr/>
          <p:nvPr/>
        </p:nvCxnSpPr>
        <p:spPr>
          <a:xfrm flipV="1">
            <a:off x="6192838" y="5813425"/>
            <a:ext cx="0" cy="341313"/>
          </a:xfrm>
          <a:prstGeom prst="straightConnector1">
            <a:avLst/>
          </a:prstGeom>
          <a:ln>
            <a:solidFill>
              <a:schemeClr val="accent6">
                <a:lumMod val="50000"/>
              </a:schemeClr>
            </a:solidFill>
            <a:tailEnd type="arrow"/>
          </a:ln>
        </p:spPr>
        <p:style>
          <a:lnRef idx="2">
            <a:schemeClr val="accent2"/>
          </a:lnRef>
          <a:fillRef idx="0">
            <a:schemeClr val="accent2"/>
          </a:fillRef>
          <a:effectRef idx="1">
            <a:schemeClr val="accent2"/>
          </a:effectRef>
          <a:fontRef idx="minor">
            <a:schemeClr val="tx1"/>
          </a:fontRef>
        </p:style>
      </p:cxnSp>
      <p:sp>
        <p:nvSpPr>
          <p:cNvPr id="88" name="矩形 87"/>
          <p:cNvSpPr/>
          <p:nvPr/>
        </p:nvSpPr>
        <p:spPr>
          <a:xfrm>
            <a:off x="5784850" y="6127750"/>
            <a:ext cx="774700" cy="254000"/>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defRPr/>
            </a:pPr>
            <a:r>
              <a:rPr lang="en-US" altLang="zh-CN" sz="1000" smtClean="0">
                <a:solidFill>
                  <a:srgbClr val="000000"/>
                </a:solidFill>
                <a:ea typeface="宋体" panose="02010600030101010101" pitchFamily="2" charset="-122"/>
                <a:cs typeface="Times New Roman" panose="02020603050405020304" pitchFamily="18" charset="0"/>
              </a:rPr>
              <a:t>46.17 GHz</a:t>
            </a:r>
            <a:endParaRPr lang="zh-CN" altLang="en-US" sz="1000" smtClean="0">
              <a:solidFill>
                <a:srgbClr val="000000"/>
              </a:solidFill>
              <a:ea typeface="宋体" panose="02010600030101010101" pitchFamily="2" charset="-122"/>
            </a:endParaRPr>
          </a:p>
        </p:txBody>
      </p:sp>
      <p:cxnSp>
        <p:nvCxnSpPr>
          <p:cNvPr id="89" name="直接箭头连接符 88"/>
          <p:cNvCxnSpPr/>
          <p:nvPr/>
        </p:nvCxnSpPr>
        <p:spPr>
          <a:xfrm flipV="1">
            <a:off x="7921625" y="5813425"/>
            <a:ext cx="0" cy="341313"/>
          </a:xfrm>
          <a:prstGeom prst="straightConnector1">
            <a:avLst/>
          </a:prstGeom>
          <a:ln>
            <a:solidFill>
              <a:schemeClr val="accent6">
                <a:lumMod val="50000"/>
              </a:schemeClr>
            </a:solidFill>
            <a:tailEnd type="arrow"/>
          </a:ln>
        </p:spPr>
        <p:style>
          <a:lnRef idx="2">
            <a:schemeClr val="accent2"/>
          </a:lnRef>
          <a:fillRef idx="0">
            <a:schemeClr val="accent2"/>
          </a:fillRef>
          <a:effectRef idx="1">
            <a:schemeClr val="accent2"/>
          </a:effectRef>
          <a:fontRef idx="minor">
            <a:schemeClr val="tx1"/>
          </a:fontRef>
        </p:style>
      </p:cxnSp>
      <p:sp>
        <p:nvSpPr>
          <p:cNvPr id="90" name="矩形 89"/>
          <p:cNvSpPr/>
          <p:nvPr/>
        </p:nvSpPr>
        <p:spPr>
          <a:xfrm>
            <a:off x="7578725" y="6127750"/>
            <a:ext cx="776288" cy="254000"/>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defRPr/>
            </a:pPr>
            <a:r>
              <a:rPr lang="en-US" altLang="zh-CN" sz="1000" smtClean="0">
                <a:solidFill>
                  <a:srgbClr val="000000"/>
                </a:solidFill>
                <a:ea typeface="宋体" panose="02010600030101010101" pitchFamily="2" charset="-122"/>
                <a:cs typeface="Times New Roman" panose="02020603050405020304" pitchFamily="18" charset="0"/>
              </a:rPr>
              <a:t>47.79 GHz</a:t>
            </a:r>
            <a:endParaRPr lang="zh-CN" altLang="en-US" sz="1000" smtClean="0">
              <a:solidFill>
                <a:srgbClr val="000000"/>
              </a:solidFill>
              <a:ea typeface="宋体" panose="02010600030101010101" pitchFamily="2" charset="-122"/>
            </a:endParaRPr>
          </a:p>
        </p:txBody>
      </p:sp>
      <p:graphicFrame>
        <p:nvGraphicFramePr>
          <p:cNvPr id="49197" name="对象 90"/>
          <p:cNvGraphicFramePr>
            <a:graphicFrameLocks noChangeAspect="1"/>
          </p:cNvGraphicFramePr>
          <p:nvPr/>
        </p:nvGraphicFramePr>
        <p:xfrm>
          <a:off x="523875" y="2349500"/>
          <a:ext cx="3889375" cy="647700"/>
        </p:xfrm>
        <a:graphic>
          <a:graphicData uri="http://schemas.openxmlformats.org/presentationml/2006/ole">
            <mc:AlternateContent xmlns:mc="http://schemas.openxmlformats.org/markup-compatibility/2006">
              <mc:Choice xmlns:v="urn:schemas-microsoft-com:vml" Requires="v">
                <p:oleObj spid="_x0000_s49259" name="Equation" r:id="rId3" imgW="2743200" imgH="457200" progId="Equation.DSMT4">
                  <p:embed/>
                </p:oleObj>
              </mc:Choice>
              <mc:Fallback>
                <p:oleObj name="Equation" r:id="rId3" imgW="2743200" imgH="457200" progId="Equation.DSMT4">
                  <p:embed/>
                  <p:pic>
                    <p:nvPicPr>
                      <p:cNvPr id="0" name="对象 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2349500"/>
                        <a:ext cx="3889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98" name="对象 91"/>
          <p:cNvGraphicFramePr>
            <a:graphicFrameLocks noChangeAspect="1"/>
          </p:cNvGraphicFramePr>
          <p:nvPr/>
        </p:nvGraphicFramePr>
        <p:xfrm>
          <a:off x="4845050" y="2341563"/>
          <a:ext cx="3879850" cy="655637"/>
        </p:xfrm>
        <a:graphic>
          <a:graphicData uri="http://schemas.openxmlformats.org/presentationml/2006/ole">
            <mc:AlternateContent xmlns:mc="http://schemas.openxmlformats.org/markup-compatibility/2006">
              <mc:Choice xmlns:v="urn:schemas-microsoft-com:vml" Requires="v">
                <p:oleObj spid="_x0000_s49260" name="Equation" r:id="rId5" imgW="2705100" imgH="457200" progId="Equation.DSMT4">
                  <p:embed/>
                </p:oleObj>
              </mc:Choice>
              <mc:Fallback>
                <p:oleObj name="Equation" r:id="rId5" imgW="2705100" imgH="457200" progId="Equation.DSMT4">
                  <p:embed/>
                  <p:pic>
                    <p:nvPicPr>
                      <p:cNvPr id="0" name="对象 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5050" y="2341563"/>
                        <a:ext cx="387985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 name="矩形 93"/>
          <p:cNvSpPr/>
          <p:nvPr/>
        </p:nvSpPr>
        <p:spPr>
          <a:xfrm>
            <a:off x="250825" y="1836738"/>
            <a:ext cx="1431925" cy="349250"/>
          </a:xfrm>
          <a:prstGeom prst="rect">
            <a:avLst/>
          </a:prstGeom>
        </p:spPr>
        <p:txBody>
          <a:bodyPr>
            <a:spAutoFit/>
          </a:bodyPr>
          <a:lstStyle/>
          <a:p>
            <a:pPr algn="ctr">
              <a:lnSpc>
                <a:spcPts val="2000"/>
              </a:lnSpc>
              <a:spcAft>
                <a:spcPts val="0"/>
              </a:spcAft>
              <a:defRPr/>
            </a:pPr>
            <a:r>
              <a:rPr lang="en-US" altLang="zh-CN" b="1" i="1" kern="100" dirty="0">
                <a:cs typeface="Times New Roman" pitchFamily="18" charset="0"/>
              </a:rPr>
              <a:t>B</a:t>
            </a:r>
            <a:r>
              <a:rPr lang="en-US" altLang="zh-CN" b="1" kern="100" baseline="-25000" dirty="0">
                <a:cs typeface="Times New Roman" pitchFamily="18" charset="0"/>
              </a:rPr>
              <a:t>0 </a:t>
            </a:r>
            <a:r>
              <a:rPr lang="en-US" altLang="zh-CN" b="1" kern="100" dirty="0">
                <a:cs typeface="Times New Roman" pitchFamily="18" charset="0"/>
              </a:rPr>
              <a:t>= 540 MHz:</a:t>
            </a:r>
            <a:endParaRPr lang="zh-CN" altLang="zh-CN" b="1" kern="100" dirty="0">
              <a:solidFill>
                <a:schemeClr val="bg1"/>
              </a:solidFill>
              <a:ea typeface="宋体"/>
              <a:cs typeface="Times New Roman" pitchFamily="18" charset="0"/>
            </a:endParaRPr>
          </a:p>
        </p:txBody>
      </p:sp>
      <p:sp>
        <p:nvSpPr>
          <p:cNvPr id="95" name="矩形 94"/>
          <p:cNvSpPr/>
          <p:nvPr/>
        </p:nvSpPr>
        <p:spPr>
          <a:xfrm>
            <a:off x="4719638" y="1841500"/>
            <a:ext cx="1431925" cy="349250"/>
          </a:xfrm>
          <a:prstGeom prst="rect">
            <a:avLst/>
          </a:prstGeom>
        </p:spPr>
        <p:txBody>
          <a:bodyPr>
            <a:spAutoFit/>
          </a:bodyPr>
          <a:lstStyle/>
          <a:p>
            <a:pPr algn="ctr">
              <a:lnSpc>
                <a:spcPts val="2000"/>
              </a:lnSpc>
              <a:spcAft>
                <a:spcPts val="0"/>
              </a:spcAft>
              <a:defRPr/>
            </a:pPr>
            <a:r>
              <a:rPr lang="en-US" altLang="zh-CN" b="1" i="1" kern="100" dirty="0">
                <a:cs typeface="Times New Roman" pitchFamily="18" charset="0"/>
              </a:rPr>
              <a:t>B</a:t>
            </a:r>
            <a:r>
              <a:rPr lang="en-US" altLang="zh-CN" b="1" kern="100" baseline="-25000" dirty="0">
                <a:cs typeface="Times New Roman" pitchFamily="18" charset="0"/>
              </a:rPr>
              <a:t>0 </a:t>
            </a:r>
            <a:r>
              <a:rPr lang="en-US" altLang="zh-CN" b="1" kern="100" dirty="0">
                <a:cs typeface="Times New Roman" pitchFamily="18" charset="0"/>
              </a:rPr>
              <a:t>= 1080 MHz:</a:t>
            </a:r>
            <a:endParaRPr lang="zh-CN" altLang="zh-CN" b="1" kern="100" dirty="0">
              <a:solidFill>
                <a:schemeClr val="bg1"/>
              </a:solidFill>
              <a:ea typeface="宋体"/>
              <a:cs typeface="Times New Roman" pitchFamily="18" charset="0"/>
            </a:endParaRPr>
          </a:p>
        </p:txBody>
      </p:sp>
      <p:cxnSp>
        <p:nvCxnSpPr>
          <p:cNvPr id="96" name="直接箭头连接符 95"/>
          <p:cNvCxnSpPr/>
          <p:nvPr/>
        </p:nvCxnSpPr>
        <p:spPr>
          <a:xfrm>
            <a:off x="6459538" y="3425825"/>
            <a:ext cx="1076325" cy="0"/>
          </a:xfrm>
          <a:prstGeom prst="straightConnector1">
            <a:avLst/>
          </a:prstGeom>
          <a:ln>
            <a:solidFill>
              <a:srgbClr val="0000FF"/>
            </a:solidFill>
            <a:headEnd type="arrow"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98" name="直接连接符 97"/>
          <p:cNvCxnSpPr/>
          <p:nvPr/>
        </p:nvCxnSpPr>
        <p:spPr>
          <a:xfrm>
            <a:off x="6459538" y="3333750"/>
            <a:ext cx="0" cy="239713"/>
          </a:xfrm>
          <a:prstGeom prst="line">
            <a:avLst/>
          </a:prstGeom>
          <a:ln>
            <a:solidFill>
              <a:srgbClr val="0000FF"/>
            </a:solidFill>
          </a:ln>
        </p:spPr>
        <p:style>
          <a:lnRef idx="2">
            <a:schemeClr val="accent6"/>
          </a:lnRef>
          <a:fillRef idx="0">
            <a:schemeClr val="accent6"/>
          </a:fillRef>
          <a:effectRef idx="1">
            <a:schemeClr val="accent6"/>
          </a:effectRef>
          <a:fontRef idx="minor">
            <a:schemeClr val="tx1"/>
          </a:fontRef>
        </p:style>
      </p:cxnSp>
      <p:cxnSp>
        <p:nvCxnSpPr>
          <p:cNvPr id="103" name="直接连接符 102"/>
          <p:cNvCxnSpPr/>
          <p:nvPr/>
        </p:nvCxnSpPr>
        <p:spPr>
          <a:xfrm>
            <a:off x="7551738" y="3333750"/>
            <a:ext cx="0" cy="239713"/>
          </a:xfrm>
          <a:prstGeom prst="line">
            <a:avLst/>
          </a:prstGeom>
          <a:ln>
            <a:solidFill>
              <a:srgbClr val="0000FF"/>
            </a:solidFill>
          </a:ln>
        </p:spPr>
        <p:style>
          <a:lnRef idx="2">
            <a:schemeClr val="accent6"/>
          </a:lnRef>
          <a:fillRef idx="0">
            <a:schemeClr val="accent6"/>
          </a:fillRef>
          <a:effectRef idx="1">
            <a:schemeClr val="accent6"/>
          </a:effectRef>
          <a:fontRef idx="minor">
            <a:schemeClr val="tx1"/>
          </a:fontRef>
        </p:style>
      </p:cxnSp>
      <p:sp>
        <p:nvSpPr>
          <p:cNvPr id="49204" name="矩形 104"/>
          <p:cNvSpPr>
            <a:spLocks noChangeArrowheads="1"/>
          </p:cNvSpPr>
          <p:nvPr/>
        </p:nvSpPr>
        <p:spPr bwMode="auto">
          <a:xfrm>
            <a:off x="6643688" y="3206750"/>
            <a:ext cx="7080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000" b="0">
                <a:solidFill>
                  <a:srgbClr val="0000FF"/>
                </a:solidFill>
                <a:ea typeface="宋体" panose="02010600030101010101" pitchFamily="2" charset="-122"/>
                <a:cs typeface="Times New Roman" panose="02020603050405020304" pitchFamily="18" charset="0"/>
              </a:rPr>
              <a:t>1.08 GHz</a:t>
            </a:r>
            <a:endParaRPr lang="zh-CN" altLang="en-US" sz="1000" b="0">
              <a:solidFill>
                <a:srgbClr val="0000FF"/>
              </a:solidFill>
              <a:ea typeface="宋体" panose="02010600030101010101" pitchFamily="2" charset="-122"/>
              <a:cs typeface="Times New Roman" panose="02020603050405020304" pitchFamily="18" charset="0"/>
            </a:endParaRPr>
          </a:p>
        </p:txBody>
      </p:sp>
      <p:cxnSp>
        <p:nvCxnSpPr>
          <p:cNvPr id="106" name="直接箭头连接符 105"/>
          <p:cNvCxnSpPr/>
          <p:nvPr/>
        </p:nvCxnSpPr>
        <p:spPr>
          <a:xfrm>
            <a:off x="6226175" y="5135563"/>
            <a:ext cx="1741488" cy="0"/>
          </a:xfrm>
          <a:prstGeom prst="straightConnector1">
            <a:avLst/>
          </a:prstGeom>
          <a:ln>
            <a:solidFill>
              <a:srgbClr val="0000FF"/>
            </a:solidFill>
            <a:headEnd type="arrow"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107" name="直接连接符 106"/>
          <p:cNvCxnSpPr/>
          <p:nvPr/>
        </p:nvCxnSpPr>
        <p:spPr>
          <a:xfrm>
            <a:off x="6226175" y="4999038"/>
            <a:ext cx="0" cy="284162"/>
          </a:xfrm>
          <a:prstGeom prst="line">
            <a:avLst/>
          </a:prstGeom>
          <a:ln>
            <a:solidFill>
              <a:srgbClr val="0000FF"/>
            </a:solidFill>
          </a:ln>
        </p:spPr>
        <p:style>
          <a:lnRef idx="2">
            <a:schemeClr val="accent6"/>
          </a:lnRef>
          <a:fillRef idx="0">
            <a:schemeClr val="accent6"/>
          </a:fillRef>
          <a:effectRef idx="1">
            <a:schemeClr val="accent6"/>
          </a:effectRef>
          <a:fontRef idx="minor">
            <a:schemeClr val="tx1"/>
          </a:fontRef>
        </p:style>
      </p:cxnSp>
      <p:cxnSp>
        <p:nvCxnSpPr>
          <p:cNvPr id="108" name="直接连接符 107"/>
          <p:cNvCxnSpPr/>
          <p:nvPr/>
        </p:nvCxnSpPr>
        <p:spPr>
          <a:xfrm>
            <a:off x="7953375" y="4999038"/>
            <a:ext cx="0" cy="309562"/>
          </a:xfrm>
          <a:prstGeom prst="line">
            <a:avLst/>
          </a:prstGeom>
          <a:ln>
            <a:solidFill>
              <a:srgbClr val="0000FF"/>
            </a:solidFill>
          </a:ln>
        </p:spPr>
        <p:style>
          <a:lnRef idx="2">
            <a:schemeClr val="accent6"/>
          </a:lnRef>
          <a:fillRef idx="0">
            <a:schemeClr val="accent6"/>
          </a:fillRef>
          <a:effectRef idx="1">
            <a:schemeClr val="accent6"/>
          </a:effectRef>
          <a:fontRef idx="minor">
            <a:schemeClr val="tx1"/>
          </a:fontRef>
        </p:style>
      </p:cxnSp>
      <p:sp>
        <p:nvSpPr>
          <p:cNvPr id="49208" name="矩形 108"/>
          <p:cNvSpPr>
            <a:spLocks noChangeArrowheads="1"/>
          </p:cNvSpPr>
          <p:nvPr/>
        </p:nvSpPr>
        <p:spPr bwMode="auto">
          <a:xfrm>
            <a:off x="6369050" y="4872038"/>
            <a:ext cx="14430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000" b="0">
                <a:solidFill>
                  <a:srgbClr val="0000FF"/>
                </a:solidFill>
                <a:ea typeface="宋体" panose="02010600030101010101" pitchFamily="2" charset="-122"/>
                <a:cs typeface="Times New Roman" panose="02020603050405020304" pitchFamily="18" charset="0"/>
              </a:rPr>
              <a:t>1.62 GHz=3*0.54 GHz</a:t>
            </a:r>
            <a:endParaRPr lang="zh-CN" altLang="en-US" sz="1000" b="0">
              <a:solidFill>
                <a:srgbClr val="0000FF"/>
              </a:solidFill>
              <a:ea typeface="宋体" panose="02010600030101010101" pitchFamily="2" charset="-122"/>
              <a:cs typeface="Times New Roman" panose="02020603050405020304" pitchFamily="18" charset="0"/>
            </a:endParaRPr>
          </a:p>
        </p:txBody>
      </p:sp>
      <p:sp>
        <p:nvSpPr>
          <p:cNvPr id="4920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49210"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685800"/>
            <a:ext cx="7772400" cy="609600"/>
          </a:xfrm>
        </p:spPr>
        <p:txBody>
          <a:bodyPr/>
          <a:lstStyle/>
          <a:p>
            <a:r>
              <a:rPr lang="en-US" altLang="zh-CN" smtClean="0">
                <a:ea typeface="宋体" panose="02010600030101010101" pitchFamily="2" charset="-122"/>
              </a:rPr>
              <a:t>PHY Overview</a:t>
            </a:r>
          </a:p>
        </p:txBody>
      </p:sp>
      <p:sp>
        <p:nvSpPr>
          <p:cNvPr id="50179" name="Rectangle 3"/>
          <p:cNvSpPr>
            <a:spLocks noGrp="1" noChangeArrowheads="1"/>
          </p:cNvSpPr>
          <p:nvPr>
            <p:ph idx="1"/>
          </p:nvPr>
        </p:nvSpPr>
        <p:spPr>
          <a:xfrm>
            <a:off x="685800" y="1524000"/>
            <a:ext cx="7848600" cy="4876800"/>
          </a:xfrm>
        </p:spPr>
        <p:txBody>
          <a:bodyPr/>
          <a:lstStyle/>
          <a:p>
            <a:r>
              <a:rPr lang="en-US" altLang="zh-CN" sz="2000" smtClean="0">
                <a:ea typeface="宋体" panose="02010600030101010101" pitchFamily="2" charset="-122"/>
              </a:rPr>
              <a:t>Unified and interoperable PHY </a:t>
            </a:r>
          </a:p>
          <a:p>
            <a:pPr lvl="1"/>
            <a:r>
              <a:rPr lang="en-US" altLang="zh-CN" smtClean="0">
                <a:ea typeface="宋体" panose="02010600030101010101" pitchFamily="2" charset="-122"/>
              </a:rPr>
              <a:t>Common preamble</a:t>
            </a:r>
          </a:p>
          <a:p>
            <a:pPr lvl="1"/>
            <a:r>
              <a:rPr lang="en-US" altLang="zh-CN" smtClean="0">
                <a:ea typeface="宋体" panose="02010600030101010101" pitchFamily="2" charset="-122"/>
              </a:rPr>
              <a:t>Common MCS</a:t>
            </a:r>
          </a:p>
          <a:p>
            <a:pPr lvl="1"/>
            <a:r>
              <a:rPr lang="en-US" altLang="zh-CN" smtClean="0">
                <a:ea typeface="宋体" panose="02010600030101010101" pitchFamily="2" charset="-122"/>
              </a:rPr>
              <a:t>Common coding</a:t>
            </a:r>
          </a:p>
          <a:p>
            <a:r>
              <a:rPr lang="en-US" altLang="zh-CN" sz="2000" smtClean="0">
                <a:ea typeface="宋体" panose="02010600030101010101" pitchFamily="2" charset="-122"/>
              </a:rPr>
              <a:t>Different MCS sets for different usages: OFDM and SC</a:t>
            </a:r>
          </a:p>
          <a:p>
            <a:pPr lvl="1"/>
            <a:r>
              <a:rPr lang="en-US" altLang="zh-CN" smtClean="0">
                <a:ea typeface="宋体" panose="02010600030101010101" pitchFamily="2" charset="-122"/>
              </a:rPr>
              <a:t>OFDM MCSs for high performance on frequency selective channels up to 64 QAM</a:t>
            </a:r>
          </a:p>
          <a:p>
            <a:pPr lvl="1"/>
            <a:r>
              <a:rPr lang="en-US" altLang="zh-CN" smtClean="0">
                <a:ea typeface="宋体" panose="02010600030101010101" pitchFamily="2" charset="-122"/>
              </a:rPr>
              <a:t>SC modulation for low power/low complexity transceivers </a:t>
            </a:r>
          </a:p>
          <a:p>
            <a:pPr lvl="2"/>
            <a:r>
              <a:rPr lang="en-US" altLang="zh-CN" smtClean="0">
                <a:ea typeface="宋体" panose="02010600030101010101" pitchFamily="2" charset="-122"/>
              </a:rPr>
              <a:t>SC MCS for control signaling (Channel, SNR durability)</a:t>
            </a:r>
          </a:p>
          <a:p>
            <a:pPr lvl="2"/>
            <a:r>
              <a:rPr lang="en-US" altLang="zh-CN" smtClean="0">
                <a:ea typeface="宋体" panose="02010600030101010101" pitchFamily="2" charset="-122"/>
              </a:rPr>
              <a:t>SC Low Power MCS set</a:t>
            </a:r>
          </a:p>
          <a:p>
            <a:pPr lvl="3"/>
            <a:r>
              <a:rPr lang="en-US" altLang="zh-CN" smtClean="0">
                <a:ea typeface="宋体" panose="02010600030101010101" pitchFamily="2" charset="-122"/>
              </a:rPr>
              <a:t>Simpler coding and shorter symbol structure to enable low power implementation</a:t>
            </a:r>
          </a:p>
        </p:txBody>
      </p:sp>
      <p:sp>
        <p:nvSpPr>
          <p:cNvPr id="501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5018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EE9D8FB5-180B-4034-9246-BF0EDBAE7B05}" type="slidenum">
              <a:rPr lang="en-US" altLang="zh-CN" sz="1200" b="0" smtClean="0"/>
              <a:pPr>
                <a:spcBef>
                  <a:spcPct val="0"/>
                </a:spcBef>
                <a:buFontTx/>
                <a:buNone/>
              </a:pPr>
              <a:t>31</a:t>
            </a:fld>
            <a:endParaRPr lang="en-US" altLang="zh-CN" sz="1200" b="0" smtClean="0"/>
          </a:p>
        </p:txBody>
      </p:sp>
      <p:sp>
        <p:nvSpPr>
          <p:cNvPr id="50182"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860675" y="2951163"/>
            <a:ext cx="3424238" cy="576262"/>
          </a:xfrm>
        </p:spPr>
        <p:txBody>
          <a:bodyPr/>
          <a:lstStyle/>
          <a:p>
            <a:pPr>
              <a:defRPr/>
            </a:pPr>
            <a:r>
              <a:rPr lang="en-US" dirty="0" smtClean="0">
                <a:solidFill>
                  <a:schemeClr val="accent3">
                    <a:lumMod val="75000"/>
                  </a:schemeClr>
                </a:solidFill>
              </a:rPr>
              <a:t>PHY Parameters</a:t>
            </a:r>
          </a:p>
        </p:txBody>
      </p:sp>
      <p:sp>
        <p:nvSpPr>
          <p:cNvPr id="5222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5222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3EBA6BA1-952C-4022-9B66-0F739D771415}" type="slidenum">
              <a:rPr lang="en-US" altLang="zh-CN" sz="1200" b="0" smtClean="0"/>
              <a:pPr>
                <a:spcBef>
                  <a:spcPct val="0"/>
                </a:spcBef>
                <a:buFontTx/>
                <a:buNone/>
              </a:pPr>
              <a:t>32</a:t>
            </a:fld>
            <a:endParaRPr lang="en-US" altLang="zh-CN" sz="1200" b="0" smtClean="0"/>
          </a:p>
        </p:txBody>
      </p:sp>
      <p:sp>
        <p:nvSpPr>
          <p:cNvPr id="52229"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zh-CN" smtClean="0">
                <a:ea typeface="宋体" panose="02010600030101010101" pitchFamily="2" charset="-122"/>
              </a:rPr>
              <a:t>PHY General parameters</a:t>
            </a:r>
          </a:p>
        </p:txBody>
      </p:sp>
      <p:sp>
        <p:nvSpPr>
          <p:cNvPr id="31748" name="Rectangle 3"/>
          <p:cNvSpPr>
            <a:spLocks noGrp="1" noChangeArrowheads="1"/>
          </p:cNvSpPr>
          <p:nvPr>
            <p:ph type="body" idx="1"/>
          </p:nvPr>
        </p:nvSpPr>
        <p:spPr>
          <a:xfrm>
            <a:off x="685800" y="1600200"/>
            <a:ext cx="8001000" cy="3886200"/>
          </a:xfrm>
        </p:spPr>
        <p:txBody>
          <a:bodyPr/>
          <a:lstStyle/>
          <a:p>
            <a:pPr>
              <a:defRPr/>
            </a:pPr>
            <a:r>
              <a:rPr lang="en-US" altLang="zh-CN" sz="2000" dirty="0" smtClean="0">
                <a:ea typeface="宋体" panose="02010600030101010101" pitchFamily="2" charset="-122"/>
              </a:rPr>
              <a:t>Sampling rate</a:t>
            </a:r>
          </a:p>
          <a:p>
            <a:pPr lvl="1">
              <a:buFontTx/>
              <a:buChar char="•"/>
              <a:defRPr/>
            </a:pPr>
            <a:r>
              <a:rPr lang="en-US" altLang="zh-CN" sz="1800" dirty="0" smtClean="0">
                <a:ea typeface="宋体" panose="02010600030101010101" pitchFamily="2" charset="-122"/>
              </a:rPr>
              <a:t>SC PHY MCS set Symbol Rate = 440 MHz for 540MHz channel, =880 MHz for 1080MHz channel</a:t>
            </a:r>
          </a:p>
          <a:p>
            <a:pPr lvl="1">
              <a:buFontTx/>
              <a:buChar char="•"/>
              <a:defRPr/>
            </a:pPr>
            <a:r>
              <a:rPr lang="en-US" altLang="zh-CN" sz="1800" dirty="0" smtClean="0">
                <a:ea typeface="宋体" panose="02010600030101010101" pitchFamily="2" charset="-122"/>
              </a:rPr>
              <a:t>OFDM MCS set Sampling Rate = 660MHz for 540MHz channel, =1320 MHz for 1080 MHz channel</a:t>
            </a:r>
          </a:p>
          <a:p>
            <a:pPr lvl="2">
              <a:defRPr/>
            </a:pPr>
            <a:r>
              <a:rPr lang="en-US" altLang="zh-CN" sz="1600" dirty="0" smtClean="0">
                <a:ea typeface="宋体" panose="02010600030101010101" pitchFamily="2" charset="-122"/>
              </a:rPr>
              <a:t>Sampling Rate is Exactly 1.5x the SC symbol rate</a:t>
            </a:r>
          </a:p>
          <a:p>
            <a:pPr>
              <a:defRPr/>
            </a:pPr>
            <a:r>
              <a:rPr lang="en-US" altLang="zh-CN" sz="2000" dirty="0" smtClean="0">
                <a:ea typeface="宋体" panose="02010600030101010101" pitchFamily="2" charset="-122"/>
              </a:rPr>
              <a:t>SC block – 256 symbols of which 64 or 32chips GI for 540MHz, 512 symbols of which 128 or 64chips GI for 1080MHz</a:t>
            </a:r>
          </a:p>
          <a:p>
            <a:pPr marL="342900" lvl="1" indent="-342900">
              <a:buFontTx/>
              <a:buChar char="•"/>
              <a:defRPr/>
            </a:pPr>
            <a:r>
              <a:rPr lang="en-US" altLang="zh-CN" b="1" dirty="0">
                <a:ea typeface="宋体" panose="02010600030101010101" pitchFamily="2" charset="-122"/>
                <a:cs typeface="+mn-cs"/>
              </a:rPr>
              <a:t>OFDM nominal sample rate = </a:t>
            </a:r>
            <a:r>
              <a:rPr lang="en-US" altLang="zh-CN" b="1" dirty="0" smtClean="0">
                <a:ea typeface="宋体" panose="02010600030101010101" pitchFamily="2" charset="-122"/>
                <a:cs typeface="+mn-cs"/>
              </a:rPr>
              <a:t>660 MHz </a:t>
            </a:r>
            <a:r>
              <a:rPr lang="en-US" altLang="zh-CN" b="1" dirty="0">
                <a:ea typeface="宋体" panose="02010600030101010101" pitchFamily="2" charset="-122"/>
                <a:cs typeface="+mn-cs"/>
              </a:rPr>
              <a:t>for </a:t>
            </a:r>
            <a:r>
              <a:rPr lang="en-US" altLang="zh-CN" b="1" dirty="0" smtClean="0">
                <a:ea typeface="宋体" panose="02010600030101010101" pitchFamily="2" charset="-122"/>
                <a:cs typeface="+mn-cs"/>
              </a:rPr>
              <a:t>540 MHz </a:t>
            </a:r>
            <a:r>
              <a:rPr lang="en-US" altLang="zh-CN" b="1" dirty="0">
                <a:ea typeface="宋体" panose="02010600030101010101" pitchFamily="2" charset="-122"/>
                <a:cs typeface="+mn-cs"/>
              </a:rPr>
              <a:t>channel, =</a:t>
            </a:r>
            <a:r>
              <a:rPr lang="en-US" altLang="zh-CN" b="1" dirty="0" smtClean="0">
                <a:ea typeface="宋体" panose="02010600030101010101" pitchFamily="2" charset="-122"/>
                <a:cs typeface="+mn-cs"/>
              </a:rPr>
              <a:t>1320 MHz </a:t>
            </a:r>
            <a:r>
              <a:rPr lang="en-US" altLang="zh-CN" b="1" dirty="0">
                <a:ea typeface="宋体" panose="02010600030101010101" pitchFamily="2" charset="-122"/>
                <a:cs typeface="+mn-cs"/>
              </a:rPr>
              <a:t>for 1080MHz channel (1.5 times SC symbol rate</a:t>
            </a:r>
            <a:r>
              <a:rPr lang="en-US" altLang="zh-CN" b="1" dirty="0" smtClean="0">
                <a:ea typeface="宋体" panose="02010600030101010101" pitchFamily="2" charset="-122"/>
                <a:cs typeface="+mn-cs"/>
              </a:rPr>
              <a:t>)</a:t>
            </a:r>
          </a:p>
          <a:p>
            <a:pPr>
              <a:defRPr/>
            </a:pPr>
            <a:r>
              <a:rPr lang="en-US" altLang="zh-CN" sz="2000" dirty="0" smtClean="0">
                <a:ea typeface="宋体" panose="02010600030101010101" pitchFamily="2" charset="-122"/>
              </a:rPr>
              <a:t>Common Packet Structure</a:t>
            </a:r>
          </a:p>
        </p:txBody>
      </p:sp>
      <p:sp>
        <p:nvSpPr>
          <p:cNvPr id="542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5427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002B9EA1-3511-4CC0-80CE-9B021CD33C5B}" type="slidenum">
              <a:rPr lang="en-US" altLang="zh-CN" sz="1200" b="0" smtClean="0"/>
              <a:pPr>
                <a:spcBef>
                  <a:spcPct val="0"/>
                </a:spcBef>
                <a:buFontTx/>
                <a:buNone/>
              </a:pPr>
              <a:t>33</a:t>
            </a:fld>
            <a:endParaRPr lang="en-US" altLang="zh-CN" sz="1200" b="0" smtClean="0"/>
          </a:p>
        </p:txBody>
      </p:sp>
      <p:sp>
        <p:nvSpPr>
          <p:cNvPr id="54278"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370138" y="2951163"/>
            <a:ext cx="4403725" cy="576262"/>
          </a:xfrm>
        </p:spPr>
        <p:txBody>
          <a:bodyPr/>
          <a:lstStyle/>
          <a:p>
            <a:pPr>
              <a:defRPr/>
            </a:pPr>
            <a:r>
              <a:rPr lang="en-US" dirty="0" smtClean="0">
                <a:solidFill>
                  <a:schemeClr val="accent3">
                    <a:lumMod val="75000"/>
                  </a:schemeClr>
                </a:solidFill>
              </a:rPr>
              <a:t>Preambles</a:t>
            </a:r>
          </a:p>
        </p:txBody>
      </p:sp>
      <p:sp>
        <p:nvSpPr>
          <p:cNvPr id="5632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5632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48F1DDC3-F1DE-421C-8B05-E44A6B856B7E}" type="slidenum">
              <a:rPr lang="en-US" altLang="zh-CN" sz="1200" b="0" smtClean="0"/>
              <a:pPr>
                <a:spcBef>
                  <a:spcPct val="0"/>
                </a:spcBef>
                <a:buFontTx/>
                <a:buNone/>
              </a:pPr>
              <a:t>34</a:t>
            </a:fld>
            <a:endParaRPr lang="en-US" altLang="zh-CN" sz="1200" b="0" smtClean="0"/>
          </a:p>
        </p:txBody>
      </p:sp>
      <p:sp>
        <p:nvSpPr>
          <p:cNvPr id="56325"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7"/>
          <p:cNvSpPr txBox="1">
            <a:spLocks noGrp="1"/>
          </p:cNvSpPr>
          <p:nvPr/>
        </p:nvSpPr>
        <p:spPr bwMode="auto">
          <a:xfrm>
            <a:off x="4341813" y="6475413"/>
            <a:ext cx="5365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zh-CN" sz="1200" b="0">
                <a:solidFill>
                  <a:srgbClr val="000000"/>
                </a:solidFill>
                <a:ea typeface="宋体" panose="02010600030101010101" pitchFamily="2" charset="-122"/>
              </a:rPr>
              <a:t>Slide </a:t>
            </a:r>
            <a:fld id="{30C9AFEF-1E44-4AB9-967F-9521D6BC707D}" type="slidenum">
              <a:rPr lang="en-GB" altLang="zh-CN" sz="1200" b="0">
                <a:solidFill>
                  <a:srgbClr val="000000"/>
                </a:solidFill>
                <a:ea typeface="宋体" panose="02010600030101010101" pitchFamily="2" charset="-122"/>
              </a:rPr>
              <a:pPr algn="ctr">
                <a:spcBef>
                  <a:spcPct val="0"/>
                </a:spcBef>
                <a:buFontTx/>
                <a:buNone/>
              </a:pPr>
              <a:t>35</a:t>
            </a:fld>
            <a:endParaRPr lang="en-GB" altLang="zh-CN" sz="1200" b="0">
              <a:solidFill>
                <a:srgbClr val="000000"/>
              </a:solidFill>
              <a:ea typeface="宋体" panose="02010600030101010101" pitchFamily="2" charset="-122"/>
            </a:endParaRPr>
          </a:p>
        </p:txBody>
      </p:sp>
      <p:sp>
        <p:nvSpPr>
          <p:cNvPr id="58371" name="标题 1"/>
          <p:cNvSpPr txBox="1">
            <a:spLocks/>
          </p:cNvSpPr>
          <p:nvPr/>
        </p:nvSpPr>
        <p:spPr bwMode="auto">
          <a:xfrm>
            <a:off x="685800" y="685800"/>
            <a:ext cx="7772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3200">
                <a:solidFill>
                  <a:schemeClr val="tx2"/>
                </a:solidFill>
                <a:ea typeface="宋体" panose="02010600030101010101" pitchFamily="2" charset="-122"/>
              </a:rPr>
              <a:t>Common preamble requirements</a:t>
            </a:r>
            <a:endParaRPr lang="zh-CN" altLang="en-US" sz="3200">
              <a:solidFill>
                <a:srgbClr val="000000"/>
              </a:solidFill>
              <a:ea typeface="宋体" panose="02010600030101010101" pitchFamily="2" charset="-122"/>
            </a:endParaRPr>
          </a:p>
        </p:txBody>
      </p:sp>
      <p:sp>
        <p:nvSpPr>
          <p:cNvPr id="58372" name="文本占位符 20"/>
          <p:cNvSpPr txBox="1">
            <a:spLocks/>
          </p:cNvSpPr>
          <p:nvPr/>
        </p:nvSpPr>
        <p:spPr bwMode="auto">
          <a:xfrm>
            <a:off x="715963" y="1341438"/>
            <a:ext cx="778827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Times New Roman" panose="02020603050405020304" pitchFamily="18" charset="0"/>
              </a:defRPr>
            </a:lvl1pPr>
            <a:lvl2pPr marL="800100" indent="-34290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ts val="600"/>
              </a:spcBef>
              <a:spcAft>
                <a:spcPts val="600"/>
              </a:spcAft>
            </a:pPr>
            <a:r>
              <a:rPr lang="en-US" altLang="zh-CN" sz="1800" b="0" dirty="0">
                <a:ea typeface="宋体" panose="02010600030101010101" pitchFamily="2" charset="-122"/>
                <a:cs typeface="Times New Roman" panose="02020603050405020304" pitchFamily="18" charset="0"/>
              </a:rPr>
              <a:t>Low peak side lobe of periodic auto-correlation and low maximum value of periodic cross-correlation.</a:t>
            </a:r>
          </a:p>
          <a:p>
            <a:pPr lvl="1" algn="just">
              <a:spcBef>
                <a:spcPts val="600"/>
              </a:spcBef>
              <a:spcAft>
                <a:spcPts val="600"/>
              </a:spcAft>
              <a:buFont typeface="Times New Roman" panose="02020603050405020304" pitchFamily="18" charset="0"/>
              <a:buChar char="−"/>
            </a:pPr>
            <a:r>
              <a:rPr lang="en-US" altLang="zh-CN" sz="1600" dirty="0">
                <a:solidFill>
                  <a:srgbClr val="000000"/>
                </a:solidFill>
                <a:ea typeface="宋体" panose="02010600030101010101" pitchFamily="2" charset="-122"/>
                <a:cs typeface="Times New Roman" panose="02020603050405020304" pitchFamily="18" charset="0"/>
              </a:rPr>
              <a:t>to accurate the timing synchronization</a:t>
            </a:r>
          </a:p>
          <a:p>
            <a:pPr algn="just">
              <a:spcBef>
                <a:spcPts val="600"/>
              </a:spcBef>
              <a:spcAft>
                <a:spcPts val="600"/>
              </a:spcAft>
            </a:pPr>
            <a:r>
              <a:rPr lang="en-US" altLang="zh-CN" sz="1800" b="0" dirty="0">
                <a:solidFill>
                  <a:srgbClr val="000000"/>
                </a:solidFill>
                <a:ea typeface="宋体" panose="02010600030101010101" pitchFamily="2" charset="-122"/>
                <a:cs typeface="Times New Roman" panose="02020603050405020304" pitchFamily="18" charset="0"/>
              </a:rPr>
              <a:t>Large </a:t>
            </a:r>
            <a:r>
              <a:rPr lang="en-US" altLang="zh-CN" sz="1800" b="0" dirty="0">
                <a:ea typeface="宋体" panose="02010600030101010101" pitchFamily="2" charset="-122"/>
                <a:cs typeface="Times New Roman" panose="02020603050405020304" pitchFamily="18" charset="0"/>
              </a:rPr>
              <a:t>zero correlation zone</a:t>
            </a:r>
            <a:r>
              <a:rPr lang="en-US" altLang="zh-CN" sz="1800" b="0" dirty="0">
                <a:solidFill>
                  <a:srgbClr val="000000"/>
                </a:solidFill>
                <a:ea typeface="宋体" panose="02010600030101010101" pitchFamily="2" charset="-122"/>
              </a:rPr>
              <a:t> of </a:t>
            </a:r>
            <a:r>
              <a:rPr lang="en-US" altLang="zh-CN" sz="1800" b="0" dirty="0">
                <a:ea typeface="宋体" panose="02010600030101010101" pitchFamily="2" charset="-122"/>
              </a:rPr>
              <a:t>periodic auto-correlation and periodic cross-correlation.</a:t>
            </a:r>
          </a:p>
          <a:p>
            <a:pPr lvl="1" algn="just">
              <a:spcBef>
                <a:spcPts val="600"/>
              </a:spcBef>
              <a:spcAft>
                <a:spcPts val="600"/>
              </a:spcAft>
              <a:buFontTx/>
              <a:buChar char="−"/>
            </a:pPr>
            <a:r>
              <a:rPr lang="en-US" altLang="zh-CN" sz="1600" dirty="0">
                <a:solidFill>
                  <a:srgbClr val="000000"/>
                </a:solidFill>
                <a:ea typeface="宋体" panose="02010600030101010101" pitchFamily="2" charset="-122"/>
              </a:rPr>
              <a:t>11aj maximum multipath delay spread: 100ns</a:t>
            </a:r>
          </a:p>
          <a:p>
            <a:pPr lvl="1" algn="just">
              <a:spcBef>
                <a:spcPts val="600"/>
              </a:spcBef>
              <a:spcAft>
                <a:spcPts val="600"/>
              </a:spcAft>
              <a:buFontTx/>
              <a:buChar char="−"/>
            </a:pPr>
            <a:r>
              <a:rPr lang="en-US" altLang="zh-CN" sz="1600" dirty="0">
                <a:solidFill>
                  <a:srgbClr val="000000"/>
                </a:solidFill>
                <a:ea typeface="宋体" panose="02010600030101010101" pitchFamily="2" charset="-122"/>
              </a:rPr>
              <a:t>The time of zero correlation zone should be larger than 100ns to </a:t>
            </a:r>
            <a:r>
              <a:rPr lang="en-US" altLang="zh-CN" sz="1600" dirty="0">
                <a:ea typeface="宋体" panose="02010600030101010101" pitchFamily="2" charset="-122"/>
              </a:rPr>
              <a:t>eliminate interference of multipath delay.</a:t>
            </a:r>
            <a:endParaRPr lang="en-US" altLang="zh-CN" sz="1600" dirty="0">
              <a:solidFill>
                <a:srgbClr val="000000"/>
              </a:solidFill>
              <a:ea typeface="宋体" panose="02010600030101010101" pitchFamily="2" charset="-122"/>
            </a:endParaRPr>
          </a:p>
          <a:p>
            <a:pPr algn="just">
              <a:lnSpc>
                <a:spcPct val="112000"/>
              </a:lnSpc>
              <a:spcBef>
                <a:spcPts val="600"/>
              </a:spcBef>
              <a:spcAft>
                <a:spcPts val="600"/>
              </a:spcAft>
            </a:pPr>
            <a:r>
              <a:rPr lang="en-US" altLang="zh-CN" sz="1800" b="0" dirty="0">
                <a:ea typeface="宋体" panose="02010600030101010101" pitchFamily="2" charset="-122"/>
              </a:rPr>
              <a:t>The elements of preamble sequence should belong to finite collection of symbols,</a:t>
            </a:r>
            <a:r>
              <a:rPr lang="zh-CN" altLang="en-US" sz="1800" b="0" dirty="0">
                <a:ea typeface="宋体" panose="02010600030101010101" pitchFamily="2" charset="-122"/>
              </a:rPr>
              <a:t> </a:t>
            </a:r>
            <a:r>
              <a:rPr lang="en-US" altLang="zh-CN" sz="1800" b="0" dirty="0">
                <a:ea typeface="宋体" panose="02010600030101010101" pitchFamily="2" charset="-122"/>
              </a:rPr>
              <a:t>and have optimized periodic </a:t>
            </a:r>
            <a:r>
              <a:rPr lang="en-US" altLang="zh-CN" sz="1800" b="0" dirty="0" err="1">
                <a:ea typeface="宋体" panose="02010600030101010101" pitchFamily="2" charset="-122"/>
              </a:rPr>
              <a:t>correlator</a:t>
            </a:r>
            <a:r>
              <a:rPr lang="en-US" altLang="zh-CN" sz="1800" b="0" dirty="0">
                <a:ea typeface="宋体" panose="02010600030101010101" pitchFamily="2" charset="-122"/>
              </a:rPr>
              <a:t>.</a:t>
            </a:r>
          </a:p>
          <a:p>
            <a:pPr lvl="1">
              <a:lnSpc>
                <a:spcPct val="112000"/>
              </a:lnSpc>
              <a:spcBef>
                <a:spcPts val="600"/>
              </a:spcBef>
              <a:spcAft>
                <a:spcPts val="600"/>
              </a:spcAft>
            </a:pPr>
            <a:r>
              <a:rPr lang="en-US" altLang="zh-CN" sz="1600" dirty="0">
                <a:ea typeface="宋体" panose="02010600030101010101" pitchFamily="2" charset="-122"/>
              </a:rPr>
              <a:t>to simplify receiver processing and reduce the power consumption</a:t>
            </a:r>
          </a:p>
          <a:p>
            <a:pPr algn="just">
              <a:lnSpc>
                <a:spcPct val="112000"/>
              </a:lnSpc>
              <a:spcBef>
                <a:spcPts val="600"/>
              </a:spcBef>
              <a:spcAft>
                <a:spcPts val="600"/>
              </a:spcAft>
            </a:pPr>
            <a:r>
              <a:rPr lang="en-US" altLang="zh-CN" sz="1800" b="0" dirty="0">
                <a:ea typeface="宋体" panose="02010600030101010101" pitchFamily="2" charset="-122"/>
              </a:rPr>
              <a:t>Preamble sequence set should contain several sequences.</a:t>
            </a:r>
          </a:p>
          <a:p>
            <a:pPr lvl="1">
              <a:lnSpc>
                <a:spcPct val="112000"/>
              </a:lnSpc>
              <a:spcBef>
                <a:spcPts val="600"/>
              </a:spcBef>
              <a:spcAft>
                <a:spcPts val="600"/>
              </a:spcAft>
            </a:pPr>
            <a:r>
              <a:rPr lang="en-US" altLang="zh-CN" sz="1600" dirty="0">
                <a:ea typeface="宋体" panose="02010600030101010101" pitchFamily="2" charset="-122"/>
              </a:rPr>
              <a:t>to implement the MIMO technology</a:t>
            </a:r>
          </a:p>
          <a:p>
            <a:pPr lvl="1">
              <a:lnSpc>
                <a:spcPct val="112000"/>
              </a:lnSpc>
              <a:spcBef>
                <a:spcPts val="600"/>
              </a:spcBef>
              <a:spcAft>
                <a:spcPts val="600"/>
              </a:spcAft>
            </a:pPr>
            <a:endParaRPr lang="en-US" altLang="zh-CN" sz="1600" dirty="0">
              <a:ea typeface="宋体" panose="02010600030101010101" pitchFamily="2" charset="-122"/>
            </a:endParaRPr>
          </a:p>
        </p:txBody>
      </p:sp>
      <p:sp>
        <p:nvSpPr>
          <p:cNvPr id="5837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58374"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
        <p:nvSpPr>
          <p:cNvPr id="58375"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FFBE1865-8B5E-4F51-B90A-AB13423B3437}" type="slidenum">
              <a:rPr lang="en-US" altLang="zh-CN" sz="1200" b="0" smtClean="0"/>
              <a:pPr>
                <a:spcBef>
                  <a:spcPct val="0"/>
                </a:spcBef>
                <a:buFontTx/>
                <a:buNone/>
              </a:pPr>
              <a:t>35</a:t>
            </a:fld>
            <a:endParaRPr lang="en-US" altLang="zh-CN" sz="1200" b="0" smtClean="0"/>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灯片编号占位符 7"/>
          <p:cNvSpPr txBox="1">
            <a:spLocks noGrp="1"/>
          </p:cNvSpPr>
          <p:nvPr/>
        </p:nvSpPr>
        <p:spPr bwMode="auto">
          <a:xfrm>
            <a:off x="4341813" y="6475413"/>
            <a:ext cx="5365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zh-CN" sz="1200" b="0">
                <a:solidFill>
                  <a:srgbClr val="000000"/>
                </a:solidFill>
                <a:ea typeface="宋体" panose="02010600030101010101" pitchFamily="2" charset="-122"/>
              </a:rPr>
              <a:t>Slide </a:t>
            </a:r>
            <a:fld id="{0C5F55CD-FB92-48E9-813D-9DF91BC45FB2}" type="slidenum">
              <a:rPr lang="en-GB" altLang="zh-CN" sz="1200" b="0">
                <a:solidFill>
                  <a:srgbClr val="000000"/>
                </a:solidFill>
                <a:ea typeface="宋体" panose="02010600030101010101" pitchFamily="2" charset="-122"/>
              </a:rPr>
              <a:pPr algn="ctr">
                <a:spcBef>
                  <a:spcPct val="0"/>
                </a:spcBef>
                <a:buFontTx/>
                <a:buNone/>
              </a:pPr>
              <a:t>36</a:t>
            </a:fld>
            <a:endParaRPr lang="en-GB" altLang="zh-CN" sz="1200" b="0">
              <a:solidFill>
                <a:srgbClr val="000000"/>
              </a:solidFill>
              <a:ea typeface="宋体" panose="02010600030101010101" pitchFamily="2" charset="-122"/>
            </a:endParaRPr>
          </a:p>
        </p:txBody>
      </p:sp>
      <p:sp>
        <p:nvSpPr>
          <p:cNvPr id="60419" name="标题 1"/>
          <p:cNvSpPr txBox="1">
            <a:spLocks/>
          </p:cNvSpPr>
          <p:nvPr/>
        </p:nvSpPr>
        <p:spPr bwMode="auto">
          <a:xfrm>
            <a:off x="685800" y="685800"/>
            <a:ext cx="7772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3200">
                <a:solidFill>
                  <a:schemeClr val="tx2"/>
                </a:solidFill>
                <a:ea typeface="宋体" panose="02010600030101010101" pitchFamily="2" charset="-122"/>
                <a:cs typeface="Times New Roman" panose="02020603050405020304" pitchFamily="18" charset="0"/>
              </a:rPr>
              <a:t>Definition of ZCZ sequence set</a:t>
            </a:r>
            <a:endParaRPr lang="zh-CN" altLang="en-US" sz="3200">
              <a:solidFill>
                <a:schemeClr val="tx2"/>
              </a:solidFill>
              <a:ea typeface="宋体" panose="02010600030101010101" pitchFamily="2" charset="-122"/>
              <a:cs typeface="Times New Roman" panose="02020603050405020304" pitchFamily="18" charset="0"/>
            </a:endParaRPr>
          </a:p>
        </p:txBody>
      </p:sp>
      <p:sp>
        <p:nvSpPr>
          <p:cNvPr id="60420" name="内容占位符 2"/>
          <p:cNvSpPr txBox="1">
            <a:spLocks/>
          </p:cNvSpPr>
          <p:nvPr/>
        </p:nvSpPr>
        <p:spPr bwMode="auto">
          <a:xfrm>
            <a:off x="684213" y="1268413"/>
            <a:ext cx="77724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Times New Roman" panose="02020603050405020304" pitchFamily="18" charset="0"/>
              </a:defRPr>
            </a:lvl1pPr>
            <a:lvl2pPr marL="800100" indent="-34290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endParaRPr lang="en-US" altLang="zh-CN" sz="1800" b="0">
              <a:ea typeface="宋体" panose="02010600030101010101" pitchFamily="2" charset="-122"/>
            </a:endParaRPr>
          </a:p>
          <a:p>
            <a:pPr hangingPunct="1">
              <a:lnSpc>
                <a:spcPct val="150000"/>
              </a:lnSpc>
            </a:pPr>
            <a:r>
              <a:rPr lang="en-US" altLang="zh-CN" sz="1800" b="0">
                <a:ea typeface="宋体" panose="02010600030101010101" pitchFamily="2" charset="-122"/>
                <a:cs typeface="Times New Roman" panose="02020603050405020304" pitchFamily="18" charset="0"/>
              </a:rPr>
              <a:t>The sequence set                      is called Zero Correlation Zone (ZCZ) sequence set when the following formula is satisfied:</a:t>
            </a:r>
          </a:p>
          <a:p>
            <a:pPr lvl="1" hangingPunct="1">
              <a:lnSpc>
                <a:spcPct val="150000"/>
              </a:lnSpc>
              <a:buFont typeface="Times New Roman" panose="02020603050405020304" pitchFamily="18" charset="0"/>
              <a:buChar char="−"/>
            </a:pPr>
            <a:endParaRPr lang="en-US" altLang="zh-CN" sz="1600">
              <a:ea typeface="宋体" panose="02010600030101010101" pitchFamily="2" charset="-122"/>
            </a:endParaRPr>
          </a:p>
          <a:p>
            <a:pPr lvl="1" hangingPunct="1">
              <a:lnSpc>
                <a:spcPct val="150000"/>
              </a:lnSpc>
              <a:buFontTx/>
              <a:buChar char="•"/>
            </a:pPr>
            <a:endParaRPr lang="en-US" altLang="zh-CN" sz="1800">
              <a:ea typeface="宋体" panose="02010600030101010101" pitchFamily="2" charset="-122"/>
            </a:endParaRPr>
          </a:p>
          <a:p>
            <a:pPr algn="just" hangingPunct="1">
              <a:lnSpc>
                <a:spcPct val="150000"/>
              </a:lnSpc>
            </a:pPr>
            <a:endParaRPr lang="en-US" altLang="zh-CN" sz="1800" b="0">
              <a:ea typeface="宋体" panose="02010600030101010101" pitchFamily="2" charset="-122"/>
            </a:endParaRPr>
          </a:p>
          <a:p>
            <a:pPr algn="just" hangingPunct="1">
              <a:lnSpc>
                <a:spcPct val="150000"/>
              </a:lnSpc>
              <a:buFontTx/>
              <a:buNone/>
            </a:pPr>
            <a:r>
              <a:rPr lang="en-US" altLang="zh-CN" sz="1800" b="0">
                <a:ea typeface="宋体" panose="02010600030101010101" pitchFamily="2" charset="-122"/>
              </a:rPr>
              <a:t>     where,         denotes the periodic correlation between     and     ,     denotes the energy of the sequence,     denotes the ZCZ length,     denotes the number of ZCZ sequences.</a:t>
            </a:r>
          </a:p>
        </p:txBody>
      </p:sp>
      <p:graphicFrame>
        <p:nvGraphicFramePr>
          <p:cNvPr id="60421" name="对象 1"/>
          <p:cNvGraphicFramePr>
            <a:graphicFrameLocks noChangeAspect="1"/>
          </p:cNvGraphicFramePr>
          <p:nvPr/>
        </p:nvGraphicFramePr>
        <p:xfrm>
          <a:off x="2682875" y="1685925"/>
          <a:ext cx="1254125" cy="360363"/>
        </p:xfrm>
        <a:graphic>
          <a:graphicData uri="http://schemas.openxmlformats.org/presentationml/2006/ole">
            <mc:AlternateContent xmlns:mc="http://schemas.openxmlformats.org/markup-compatibility/2006">
              <mc:Choice xmlns:v="urn:schemas-microsoft-com:vml" Requires="v">
                <p:oleObj spid="_x0000_s60625" name="Equation" r:id="rId4" imgW="977900" imgH="279400" progId="Equation.DSMT4">
                  <p:embed/>
                </p:oleObj>
              </mc:Choice>
              <mc:Fallback>
                <p:oleObj name="Equation" r:id="rId4" imgW="977900" imgH="279400" progId="Equation.DSMT4">
                  <p:embed/>
                  <p:pic>
                    <p:nvPicPr>
                      <p:cNvPr id="0" name="对象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2875" y="1685925"/>
                        <a:ext cx="12541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2" name="Rectangle 8"/>
          <p:cNvSpPr>
            <a:spLocks noChangeArrowheads="1"/>
          </p:cNvSpPr>
          <p:nvPr/>
        </p:nvSpPr>
        <p:spPr bwMode="auto">
          <a:xfrm>
            <a:off x="1835150" y="3052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graphicFrame>
        <p:nvGraphicFramePr>
          <p:cNvPr id="60423" name="对象 3"/>
          <p:cNvGraphicFramePr>
            <a:graphicFrameLocks noChangeAspect="1"/>
          </p:cNvGraphicFramePr>
          <p:nvPr/>
        </p:nvGraphicFramePr>
        <p:xfrm>
          <a:off x="2306638" y="2628900"/>
          <a:ext cx="3927475" cy="941388"/>
        </p:xfrm>
        <a:graphic>
          <a:graphicData uri="http://schemas.openxmlformats.org/presentationml/2006/ole">
            <mc:AlternateContent xmlns:mc="http://schemas.openxmlformats.org/markup-compatibility/2006">
              <mc:Choice xmlns:v="urn:schemas-microsoft-com:vml" Requires="v">
                <p:oleObj spid="_x0000_s60626" name="Equation" r:id="rId6" imgW="3048000" imgH="736600" progId="Equation.DSMT4">
                  <p:embed/>
                </p:oleObj>
              </mc:Choice>
              <mc:Fallback>
                <p:oleObj name="Equation" r:id="rId6" imgW="3048000" imgH="736600" progId="Equation.DSMT4">
                  <p:embed/>
                  <p:pic>
                    <p:nvPicPr>
                      <p:cNvPr id="0" name="对象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6638" y="2628900"/>
                        <a:ext cx="39274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24" name="对象 10"/>
          <p:cNvGraphicFramePr>
            <a:graphicFrameLocks noChangeAspect="1"/>
          </p:cNvGraphicFramePr>
          <p:nvPr/>
        </p:nvGraphicFramePr>
        <p:xfrm>
          <a:off x="6030913" y="3960813"/>
          <a:ext cx="220662" cy="306387"/>
        </p:xfrm>
        <a:graphic>
          <a:graphicData uri="http://schemas.openxmlformats.org/presentationml/2006/ole">
            <mc:AlternateContent xmlns:mc="http://schemas.openxmlformats.org/markup-compatibility/2006">
              <mc:Choice xmlns:v="urn:schemas-microsoft-com:vml" Requires="v">
                <p:oleObj spid="_x0000_s60627" name="Equation" r:id="rId8" imgW="165028" imgH="228501" progId="Equation.DSMT4">
                  <p:embed/>
                </p:oleObj>
              </mc:Choice>
              <mc:Fallback>
                <p:oleObj name="Equation" r:id="rId8" imgW="165028" imgH="228501" progId="Equation.DSMT4">
                  <p:embed/>
                  <p:pic>
                    <p:nvPicPr>
                      <p:cNvPr id="0" name="对象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0913" y="3960813"/>
                        <a:ext cx="2206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25" name="对象 11"/>
          <p:cNvGraphicFramePr>
            <a:graphicFrameLocks noChangeAspect="1"/>
          </p:cNvGraphicFramePr>
          <p:nvPr/>
        </p:nvGraphicFramePr>
        <p:xfrm>
          <a:off x="6700838" y="3960813"/>
          <a:ext cx="257175" cy="306387"/>
        </p:xfrm>
        <a:graphic>
          <a:graphicData uri="http://schemas.openxmlformats.org/presentationml/2006/ole">
            <mc:AlternateContent xmlns:mc="http://schemas.openxmlformats.org/markup-compatibility/2006">
              <mc:Choice xmlns:v="urn:schemas-microsoft-com:vml" Requires="v">
                <p:oleObj spid="_x0000_s60628" name="Equation" r:id="rId10" imgW="203112" imgH="241195" progId="Equation.DSMT4">
                  <p:embed/>
                </p:oleObj>
              </mc:Choice>
              <mc:Fallback>
                <p:oleObj name="Equation" r:id="rId10" imgW="203112" imgH="241195" progId="Equation.DSMT4">
                  <p:embed/>
                  <p:pic>
                    <p:nvPicPr>
                      <p:cNvPr id="0" name="对象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0838" y="3960813"/>
                        <a:ext cx="2571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26" name="对象 12"/>
          <p:cNvGraphicFramePr>
            <a:graphicFrameLocks noChangeAspect="1"/>
          </p:cNvGraphicFramePr>
          <p:nvPr/>
        </p:nvGraphicFramePr>
        <p:xfrm>
          <a:off x="1714500" y="3929063"/>
          <a:ext cx="465138" cy="320675"/>
        </p:xfrm>
        <a:graphic>
          <a:graphicData uri="http://schemas.openxmlformats.org/presentationml/2006/ole">
            <mc:AlternateContent xmlns:mc="http://schemas.openxmlformats.org/markup-compatibility/2006">
              <mc:Choice xmlns:v="urn:schemas-microsoft-com:vml" Requires="v">
                <p:oleObj spid="_x0000_s60629" name="Equation" r:id="rId12" imgW="368140" imgH="253890" progId="Equation.DSMT4">
                  <p:embed/>
                </p:oleObj>
              </mc:Choice>
              <mc:Fallback>
                <p:oleObj name="Equation" r:id="rId12" imgW="368140" imgH="253890" progId="Equation.DSMT4">
                  <p:embed/>
                  <p:pic>
                    <p:nvPicPr>
                      <p:cNvPr id="0" name="对象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4500" y="3929063"/>
                        <a:ext cx="4651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27" name="对象 13"/>
          <p:cNvGraphicFramePr>
            <a:graphicFrameLocks noChangeAspect="1"/>
          </p:cNvGraphicFramePr>
          <p:nvPr/>
        </p:nvGraphicFramePr>
        <p:xfrm>
          <a:off x="7072313" y="3957638"/>
          <a:ext cx="211137" cy="228600"/>
        </p:xfrm>
        <a:graphic>
          <a:graphicData uri="http://schemas.openxmlformats.org/presentationml/2006/ole">
            <mc:AlternateContent xmlns:mc="http://schemas.openxmlformats.org/markup-compatibility/2006">
              <mc:Choice xmlns:v="urn:schemas-microsoft-com:vml" Requires="v">
                <p:oleObj spid="_x0000_s60630" name="Equation" r:id="rId14" imgW="152268" imgH="164957" progId="Equation.DSMT4">
                  <p:embed/>
                </p:oleObj>
              </mc:Choice>
              <mc:Fallback>
                <p:oleObj name="Equation" r:id="rId14" imgW="152268" imgH="164957" progId="Equation.DSMT4">
                  <p:embed/>
                  <p:pic>
                    <p:nvPicPr>
                      <p:cNvPr id="0" name="对象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72313" y="3957638"/>
                        <a:ext cx="2111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28" name="对象 14"/>
          <p:cNvGraphicFramePr>
            <a:graphicFrameLocks noChangeAspect="1"/>
          </p:cNvGraphicFramePr>
          <p:nvPr/>
        </p:nvGraphicFramePr>
        <p:xfrm>
          <a:off x="3354388" y="4368800"/>
          <a:ext cx="228600" cy="247650"/>
        </p:xfrm>
        <a:graphic>
          <a:graphicData uri="http://schemas.openxmlformats.org/presentationml/2006/ole">
            <mc:AlternateContent xmlns:mc="http://schemas.openxmlformats.org/markup-compatibility/2006">
              <mc:Choice xmlns:v="urn:schemas-microsoft-com:vml" Requires="v">
                <p:oleObj spid="_x0000_s60631" name="Equation" r:id="rId16" imgW="152268" imgH="164957" progId="Equation.DSMT4">
                  <p:embed/>
                </p:oleObj>
              </mc:Choice>
              <mc:Fallback>
                <p:oleObj name="Equation" r:id="rId16" imgW="152268" imgH="164957" progId="Equation.DSMT4">
                  <p:embed/>
                  <p:pic>
                    <p:nvPicPr>
                      <p:cNvPr id="0" name="对象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54388" y="4368800"/>
                        <a:ext cx="228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29" name="Object 14"/>
          <p:cNvGraphicFramePr>
            <a:graphicFrameLocks noChangeAspect="1"/>
          </p:cNvGraphicFramePr>
          <p:nvPr/>
        </p:nvGraphicFramePr>
        <p:xfrm>
          <a:off x="6000750" y="4357688"/>
          <a:ext cx="211138" cy="282575"/>
        </p:xfrm>
        <a:graphic>
          <a:graphicData uri="http://schemas.openxmlformats.org/presentationml/2006/ole">
            <mc:AlternateContent xmlns:mc="http://schemas.openxmlformats.org/markup-compatibility/2006">
              <mc:Choice xmlns:v="urn:schemas-microsoft-com:vml" Requires="v">
                <p:oleObj spid="_x0000_s60632" name="Equation" r:id="rId18" imgW="152268" imgH="203024" progId="Equation.DSMT4">
                  <p:embed/>
                </p:oleObj>
              </mc:Choice>
              <mc:Fallback>
                <p:oleObj name="Equation" r:id="rId18" imgW="152268" imgH="203024" progId="Equation.DSMT4">
                  <p:embed/>
                  <p:pic>
                    <p:nvPicPr>
                      <p:cNvPr id="0" name="Object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00750" y="4357688"/>
                        <a:ext cx="2111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3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60431"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
        <p:nvSpPr>
          <p:cNvPr id="60432"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93FAA05D-29AE-44D2-A9B4-D449FC33FF86}" type="slidenum">
              <a:rPr lang="en-US" altLang="zh-CN" sz="1200" b="0" smtClean="0"/>
              <a:pPr>
                <a:spcBef>
                  <a:spcPct val="0"/>
                </a:spcBef>
                <a:buFontTx/>
                <a:buNone/>
              </a:pPr>
              <a:t>36</a:t>
            </a:fld>
            <a:endParaRPr lang="en-US" altLang="zh-CN" sz="1200" b="0" smtClean="0"/>
          </a:p>
        </p:txBody>
      </p:sp>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txBox="1">
            <a:spLocks/>
          </p:cNvSpPr>
          <p:nvPr/>
        </p:nvSpPr>
        <p:spPr bwMode="auto">
          <a:xfrm>
            <a:off x="684213" y="661988"/>
            <a:ext cx="77724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3200">
                <a:solidFill>
                  <a:schemeClr val="tx2"/>
                </a:solidFill>
                <a:ea typeface="宋体" panose="02010600030101010101" pitchFamily="2" charset="-122"/>
              </a:rPr>
              <a:t>Generator of ZCZ sequence set</a:t>
            </a:r>
            <a:endParaRPr lang="zh-CN" altLang="en-US" sz="3200">
              <a:solidFill>
                <a:srgbClr val="000000"/>
              </a:solidFill>
              <a:ea typeface="宋体" panose="02010600030101010101" pitchFamily="2" charset="-122"/>
            </a:endParaRPr>
          </a:p>
        </p:txBody>
      </p:sp>
      <p:pic>
        <p:nvPicPr>
          <p:cNvPr id="62467"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263" y="1425575"/>
            <a:ext cx="7499350"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62469"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
        <p:nvSpPr>
          <p:cNvPr id="62470"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9C464159-E530-473E-9BBB-0DEE3C9AE630}" type="slidenum">
              <a:rPr lang="en-US" altLang="zh-CN" sz="1200" b="0" smtClean="0"/>
              <a:pPr>
                <a:spcBef>
                  <a:spcPct val="0"/>
                </a:spcBef>
                <a:buFontTx/>
                <a:buNone/>
              </a:pPr>
              <a:t>37</a:t>
            </a:fld>
            <a:endParaRPr lang="en-US" altLang="zh-CN" sz="1200" b="0" smtClean="0"/>
          </a:p>
        </p:txBody>
      </p:sp>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灯片编号占位符 7"/>
          <p:cNvSpPr txBox="1">
            <a:spLocks noGrp="1"/>
          </p:cNvSpPr>
          <p:nvPr/>
        </p:nvSpPr>
        <p:spPr bwMode="auto">
          <a:xfrm>
            <a:off x="4341813" y="6475413"/>
            <a:ext cx="5365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zh-CN" sz="1200" b="0">
                <a:solidFill>
                  <a:srgbClr val="000000"/>
                </a:solidFill>
                <a:ea typeface="宋体" panose="02010600030101010101" pitchFamily="2" charset="-122"/>
              </a:rPr>
              <a:t>Slide </a:t>
            </a:r>
            <a:fld id="{FB1C952D-15E8-449D-940F-EC6529236C44}" type="slidenum">
              <a:rPr lang="en-GB" altLang="zh-CN" sz="1200" b="0">
                <a:solidFill>
                  <a:srgbClr val="000000"/>
                </a:solidFill>
                <a:ea typeface="宋体" panose="02010600030101010101" pitchFamily="2" charset="-122"/>
              </a:rPr>
              <a:pPr algn="ctr">
                <a:spcBef>
                  <a:spcPct val="0"/>
                </a:spcBef>
                <a:buFontTx/>
                <a:buNone/>
              </a:pPr>
              <a:t>38</a:t>
            </a:fld>
            <a:endParaRPr lang="en-GB" altLang="zh-CN" sz="1200" b="0">
              <a:solidFill>
                <a:srgbClr val="000000"/>
              </a:solidFill>
              <a:ea typeface="宋体" panose="02010600030101010101" pitchFamily="2" charset="-122"/>
            </a:endParaRPr>
          </a:p>
        </p:txBody>
      </p:sp>
      <p:sp>
        <p:nvSpPr>
          <p:cNvPr id="64515" name="标题 1"/>
          <p:cNvSpPr txBox="1">
            <a:spLocks/>
          </p:cNvSpPr>
          <p:nvPr/>
        </p:nvSpPr>
        <p:spPr bwMode="auto">
          <a:xfrm>
            <a:off x="684213" y="661988"/>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3200">
                <a:solidFill>
                  <a:schemeClr val="tx2"/>
                </a:solidFill>
                <a:ea typeface="宋体" panose="02010600030101010101" pitchFamily="2" charset="-122"/>
              </a:rPr>
              <a:t>Generation parameters of                   </a:t>
            </a:r>
            <a:r>
              <a:rPr lang="en-US" altLang="zh-CN" sz="3200">
                <a:solidFill>
                  <a:schemeClr val="bg1"/>
                </a:solidFill>
                <a:ea typeface="宋体" panose="02010600030101010101" pitchFamily="2" charset="-122"/>
              </a:rPr>
              <a:t>.</a:t>
            </a:r>
            <a:endParaRPr lang="zh-CN" altLang="en-US" sz="3200">
              <a:solidFill>
                <a:schemeClr val="bg1"/>
              </a:solidFill>
              <a:ea typeface="宋体" panose="02010600030101010101" pitchFamily="2" charset="-122"/>
            </a:endParaRPr>
          </a:p>
        </p:txBody>
      </p:sp>
      <p:sp>
        <p:nvSpPr>
          <p:cNvPr id="64516" name="内容占位符 2"/>
          <p:cNvSpPr txBox="1">
            <a:spLocks/>
          </p:cNvSpPr>
          <p:nvPr/>
        </p:nvSpPr>
        <p:spPr bwMode="auto">
          <a:xfrm>
            <a:off x="642938" y="1500188"/>
            <a:ext cx="8001000"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80000"/>
              </a:lnSpc>
            </a:pPr>
            <a:endParaRPr kumimoji="1" lang="en-US" altLang="zh-CN" b="0">
              <a:ea typeface="宋体" panose="02010600030101010101" pitchFamily="2" charset="-122"/>
            </a:endParaRPr>
          </a:p>
          <a:p>
            <a:pPr>
              <a:lnSpc>
                <a:spcPct val="112000"/>
              </a:lnSpc>
              <a:spcBef>
                <a:spcPct val="0"/>
              </a:spcBef>
            </a:pPr>
            <a:r>
              <a:rPr kumimoji="1" lang="en-US" altLang="zh-CN" sz="1800" b="0">
                <a:ea typeface="宋体" panose="02010600030101010101" pitchFamily="2" charset="-122"/>
              </a:rPr>
              <a:t>Finite collection of symbols: </a:t>
            </a:r>
          </a:p>
          <a:p>
            <a:pPr>
              <a:lnSpc>
                <a:spcPct val="112000"/>
              </a:lnSpc>
              <a:spcBef>
                <a:spcPct val="0"/>
              </a:spcBef>
            </a:pPr>
            <a:endParaRPr kumimoji="1" lang="en-US" altLang="zh-CN" sz="1800">
              <a:ea typeface="宋体" panose="02010600030101010101" pitchFamily="2" charset="-122"/>
            </a:endParaRPr>
          </a:p>
          <a:p>
            <a:pPr>
              <a:lnSpc>
                <a:spcPct val="112000"/>
              </a:lnSpc>
            </a:pPr>
            <a:r>
              <a:rPr kumimoji="1" lang="en-US" altLang="zh-CN" sz="1800" b="0">
                <a:ea typeface="宋体" panose="02010600030101010101" pitchFamily="2" charset="-122"/>
              </a:rPr>
              <a:t>Initial mutually orthogonal aperiodic sequence sets:</a:t>
            </a:r>
          </a:p>
          <a:p>
            <a:pPr>
              <a:lnSpc>
                <a:spcPct val="112000"/>
              </a:lnSpc>
            </a:pPr>
            <a:endParaRPr kumimoji="1" lang="en-US" altLang="zh-CN" sz="1800" b="0">
              <a:ea typeface="宋体" panose="02010600030101010101" pitchFamily="2" charset="-122"/>
            </a:endParaRPr>
          </a:p>
          <a:p>
            <a:pPr hangingPunct="1"/>
            <a:endParaRPr kumimoji="1" lang="en-US" altLang="zh-CN" sz="1800" b="0">
              <a:ea typeface="宋体" panose="02010600030101010101" pitchFamily="2" charset="-122"/>
            </a:endParaRPr>
          </a:p>
          <a:p>
            <a:pPr hangingPunct="1"/>
            <a:r>
              <a:rPr kumimoji="1" lang="en-US" altLang="zh-CN" sz="1800" b="0">
                <a:ea typeface="宋体" panose="02010600030101010101" pitchFamily="2" charset="-122"/>
              </a:rPr>
              <a:t>DFT matrix:</a:t>
            </a:r>
          </a:p>
          <a:p>
            <a:pPr hangingPunct="1"/>
            <a:endParaRPr kumimoji="1" lang="en-US" altLang="zh-CN" sz="1800" b="0">
              <a:ea typeface="宋体" panose="02010600030101010101" pitchFamily="2" charset="-122"/>
            </a:endParaRPr>
          </a:p>
          <a:p>
            <a:pPr hangingPunct="1"/>
            <a:endParaRPr kumimoji="1" lang="en-US" altLang="zh-CN" sz="1800" b="0">
              <a:ea typeface="宋体" panose="02010600030101010101" pitchFamily="2" charset="-122"/>
            </a:endParaRPr>
          </a:p>
          <a:p>
            <a:pPr hangingPunct="1"/>
            <a:endParaRPr kumimoji="1" lang="en-US" altLang="zh-CN" sz="1800" b="0">
              <a:ea typeface="宋体" panose="02010600030101010101" pitchFamily="2" charset="-122"/>
            </a:endParaRPr>
          </a:p>
          <a:p>
            <a:pPr hangingPunct="1"/>
            <a:r>
              <a:rPr kumimoji="1" lang="en-US" altLang="zh-CN" sz="1800" b="0">
                <a:ea typeface="宋体" panose="02010600030101010101" pitchFamily="2" charset="-122"/>
              </a:rPr>
              <a:t>Coefficient matrix:</a:t>
            </a:r>
          </a:p>
          <a:p>
            <a:pPr hangingPunct="1">
              <a:buFontTx/>
              <a:buNone/>
            </a:pPr>
            <a:endParaRPr kumimoji="1" lang="en-US" altLang="zh-CN" sz="1800" b="0">
              <a:ea typeface="宋体" panose="02010600030101010101" pitchFamily="2" charset="-122"/>
            </a:endParaRPr>
          </a:p>
          <a:p>
            <a:pPr hangingPunct="1">
              <a:buFontTx/>
              <a:buNone/>
            </a:pPr>
            <a:endParaRPr kumimoji="1" lang="en-US" altLang="zh-CN" sz="1800" b="0">
              <a:ea typeface="宋体" panose="02010600030101010101" pitchFamily="2" charset="-122"/>
              <a:cs typeface="Times New Roman" panose="02020603050405020304" pitchFamily="18" charset="0"/>
            </a:endParaRPr>
          </a:p>
        </p:txBody>
      </p:sp>
      <p:graphicFrame>
        <p:nvGraphicFramePr>
          <p:cNvPr id="64517" name="对象 2"/>
          <p:cNvGraphicFramePr>
            <a:graphicFrameLocks noChangeAspect="1"/>
          </p:cNvGraphicFramePr>
          <p:nvPr/>
        </p:nvGraphicFramePr>
        <p:xfrm>
          <a:off x="5845175" y="728663"/>
          <a:ext cx="1822450" cy="539750"/>
        </p:xfrm>
        <a:graphic>
          <a:graphicData uri="http://schemas.openxmlformats.org/presentationml/2006/ole">
            <mc:AlternateContent xmlns:mc="http://schemas.openxmlformats.org/markup-compatibility/2006">
              <mc:Choice xmlns:v="urn:schemas-microsoft-com:vml" Requires="v">
                <p:oleObj spid="_x0000_s64649" name="Equation" r:id="rId4" imgW="863225" imgH="253890" progId="Equation.DSMT4">
                  <p:embed/>
                </p:oleObj>
              </mc:Choice>
              <mc:Fallback>
                <p:oleObj name="Equation" r:id="rId4" imgW="863225" imgH="253890" progId="Equation.DSMT4">
                  <p:embed/>
                  <p:pic>
                    <p:nvPicPr>
                      <p:cNvPr id="0" name="对象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5175" y="728663"/>
                        <a:ext cx="18224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graphicFrame>
        <p:nvGraphicFramePr>
          <p:cNvPr id="64519" name="Object 8"/>
          <p:cNvGraphicFramePr>
            <a:graphicFrameLocks noChangeAspect="1"/>
          </p:cNvGraphicFramePr>
          <p:nvPr/>
        </p:nvGraphicFramePr>
        <p:xfrm>
          <a:off x="3713163" y="1831975"/>
          <a:ext cx="1579562" cy="322263"/>
        </p:xfrm>
        <a:graphic>
          <a:graphicData uri="http://schemas.openxmlformats.org/presentationml/2006/ole">
            <mc:AlternateContent xmlns:mc="http://schemas.openxmlformats.org/markup-compatibility/2006">
              <mc:Choice xmlns:v="urn:schemas-microsoft-com:vml" Requires="v">
                <p:oleObj spid="_x0000_s64650" name="Equation" r:id="rId6" imgW="1256755" imgH="253890" progId="Equation.DSMT4">
                  <p:embed/>
                </p:oleObj>
              </mc:Choice>
              <mc:Fallback>
                <p:oleObj name="Equation" r:id="rId6" imgW="1256755" imgH="25389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3163" y="1831975"/>
                        <a:ext cx="157956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2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graphicFrame>
        <p:nvGraphicFramePr>
          <p:cNvPr id="64521" name="对象 4"/>
          <p:cNvGraphicFramePr>
            <a:graphicFrameLocks noChangeAspect="1"/>
          </p:cNvGraphicFramePr>
          <p:nvPr/>
        </p:nvGraphicFramePr>
        <p:xfrm>
          <a:off x="5867400" y="2157413"/>
          <a:ext cx="1771650" cy="1055687"/>
        </p:xfrm>
        <a:graphic>
          <a:graphicData uri="http://schemas.openxmlformats.org/presentationml/2006/ole">
            <mc:AlternateContent xmlns:mc="http://schemas.openxmlformats.org/markup-compatibility/2006">
              <mc:Choice xmlns:v="urn:schemas-microsoft-com:vml" Requires="v">
                <p:oleObj spid="_x0000_s64651" name="Equation" r:id="rId8" imgW="1536700" imgH="914400" progId="Equation.DSMT4">
                  <p:embed/>
                </p:oleObj>
              </mc:Choice>
              <mc:Fallback>
                <p:oleObj name="Equation" r:id="rId8" imgW="1536700" imgH="914400" progId="Equation.DSMT4">
                  <p:embed/>
                  <p:pic>
                    <p:nvPicPr>
                      <p:cNvPr id="0" name="对象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2157413"/>
                        <a:ext cx="177165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2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graphicFrame>
        <p:nvGraphicFramePr>
          <p:cNvPr id="64523" name="对象 7"/>
          <p:cNvGraphicFramePr>
            <a:graphicFrameLocks noChangeAspect="1"/>
          </p:cNvGraphicFramePr>
          <p:nvPr/>
        </p:nvGraphicFramePr>
        <p:xfrm>
          <a:off x="2339975" y="3141663"/>
          <a:ext cx="1673225" cy="1063625"/>
        </p:xfrm>
        <a:graphic>
          <a:graphicData uri="http://schemas.openxmlformats.org/presentationml/2006/ole">
            <mc:AlternateContent xmlns:mc="http://schemas.openxmlformats.org/markup-compatibility/2006">
              <mc:Choice xmlns:v="urn:schemas-microsoft-com:vml" Requires="v">
                <p:oleObj spid="_x0000_s64652" name="Equation" r:id="rId10" imgW="1435100" imgH="914400" progId="Equation.DSMT4">
                  <p:embed/>
                </p:oleObj>
              </mc:Choice>
              <mc:Fallback>
                <p:oleObj name="Equation" r:id="rId10" imgW="1435100" imgH="914400" progId="Equation.DSMT4">
                  <p:embed/>
                  <p:pic>
                    <p:nvPicPr>
                      <p:cNvPr id="0" name="对象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39975" y="3141663"/>
                        <a:ext cx="16732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2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graphicFrame>
        <p:nvGraphicFramePr>
          <p:cNvPr id="64525" name="对象 9"/>
          <p:cNvGraphicFramePr>
            <a:graphicFrameLocks noChangeAspect="1"/>
          </p:cNvGraphicFramePr>
          <p:nvPr/>
        </p:nvGraphicFramePr>
        <p:xfrm>
          <a:off x="2843213" y="4581525"/>
          <a:ext cx="1765300" cy="1008063"/>
        </p:xfrm>
        <a:graphic>
          <a:graphicData uri="http://schemas.openxmlformats.org/presentationml/2006/ole">
            <mc:AlternateContent xmlns:mc="http://schemas.openxmlformats.org/markup-compatibility/2006">
              <mc:Choice xmlns:v="urn:schemas-microsoft-com:vml" Requires="v">
                <p:oleObj spid="_x0000_s64653" name="Equation" r:id="rId12" imgW="1587500" imgH="914400" progId="Equation.DSMT4">
                  <p:embed/>
                </p:oleObj>
              </mc:Choice>
              <mc:Fallback>
                <p:oleObj name="Equation" r:id="rId12" imgW="1587500" imgH="914400" progId="Equation.DSMT4">
                  <p:embed/>
                  <p:pic>
                    <p:nvPicPr>
                      <p:cNvPr id="0" name="对象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43213" y="4581525"/>
                        <a:ext cx="17653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2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64527"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
        <p:nvSpPr>
          <p:cNvPr id="64528"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8583BB01-A50A-4AFF-963C-67626EF662ED}" type="slidenum">
              <a:rPr lang="en-US" altLang="zh-CN" sz="1200" b="0" smtClean="0"/>
              <a:pPr>
                <a:spcBef>
                  <a:spcPct val="0"/>
                </a:spcBef>
                <a:buFontTx/>
                <a:buNone/>
              </a:pPr>
              <a:t>38</a:t>
            </a:fld>
            <a:endParaRPr lang="en-US" altLang="zh-CN" sz="1200" b="0" smtClean="0"/>
          </a:p>
        </p:txBody>
      </p:sp>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灯片编号占位符 7"/>
          <p:cNvSpPr txBox="1">
            <a:spLocks noGrp="1"/>
          </p:cNvSpPr>
          <p:nvPr/>
        </p:nvSpPr>
        <p:spPr bwMode="auto">
          <a:xfrm>
            <a:off x="4341813" y="6475413"/>
            <a:ext cx="5365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zh-CN" sz="1200" b="0">
                <a:solidFill>
                  <a:srgbClr val="000000"/>
                </a:solidFill>
                <a:ea typeface="宋体" panose="02010600030101010101" pitchFamily="2" charset="-122"/>
              </a:rPr>
              <a:t>Slide </a:t>
            </a:r>
            <a:fld id="{FD22D5AC-5558-4B06-B7AF-207071252DF6}" type="slidenum">
              <a:rPr lang="en-GB" altLang="zh-CN" sz="1200" b="0">
                <a:solidFill>
                  <a:srgbClr val="000000"/>
                </a:solidFill>
                <a:ea typeface="宋体" panose="02010600030101010101" pitchFamily="2" charset="-122"/>
              </a:rPr>
              <a:pPr algn="ctr">
                <a:spcBef>
                  <a:spcPct val="0"/>
                </a:spcBef>
                <a:buFontTx/>
                <a:buNone/>
              </a:pPr>
              <a:t>39</a:t>
            </a:fld>
            <a:endParaRPr lang="en-GB" altLang="zh-CN" sz="1200" b="0">
              <a:solidFill>
                <a:srgbClr val="000000"/>
              </a:solidFill>
              <a:ea typeface="宋体" panose="02010600030101010101" pitchFamily="2" charset="-122"/>
            </a:endParaRPr>
          </a:p>
        </p:txBody>
      </p:sp>
      <p:sp>
        <p:nvSpPr>
          <p:cNvPr id="66563" name="标题 1"/>
          <p:cNvSpPr txBox="1">
            <a:spLocks/>
          </p:cNvSpPr>
          <p:nvPr/>
        </p:nvSpPr>
        <p:spPr bwMode="auto">
          <a:xfrm>
            <a:off x="684213" y="661988"/>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3200">
                <a:solidFill>
                  <a:schemeClr val="tx2"/>
                </a:solidFill>
                <a:ea typeface="宋体" panose="02010600030101010101" pitchFamily="2" charset="-122"/>
              </a:rPr>
              <a:t>Generation parameters of                   </a:t>
            </a:r>
            <a:r>
              <a:rPr lang="en-US" altLang="zh-CN" sz="3200">
                <a:solidFill>
                  <a:schemeClr val="bg1"/>
                </a:solidFill>
                <a:ea typeface="宋体" panose="02010600030101010101" pitchFamily="2" charset="-122"/>
              </a:rPr>
              <a:t>.</a:t>
            </a:r>
            <a:endParaRPr lang="zh-CN" altLang="en-US" sz="3200">
              <a:solidFill>
                <a:schemeClr val="bg1"/>
              </a:solidFill>
              <a:ea typeface="宋体" panose="02010600030101010101" pitchFamily="2" charset="-122"/>
            </a:endParaRPr>
          </a:p>
        </p:txBody>
      </p:sp>
      <p:sp>
        <p:nvSpPr>
          <p:cNvPr id="66564" name="内容占位符 2"/>
          <p:cNvSpPr txBox="1">
            <a:spLocks/>
          </p:cNvSpPr>
          <p:nvPr/>
        </p:nvSpPr>
        <p:spPr bwMode="auto">
          <a:xfrm>
            <a:off x="642938" y="1500188"/>
            <a:ext cx="8001000"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80000"/>
              </a:lnSpc>
            </a:pPr>
            <a:endParaRPr kumimoji="1" lang="en-US" altLang="zh-CN" b="0">
              <a:ea typeface="宋体" panose="02010600030101010101" pitchFamily="2" charset="-122"/>
            </a:endParaRPr>
          </a:p>
          <a:p>
            <a:pPr>
              <a:lnSpc>
                <a:spcPct val="112000"/>
              </a:lnSpc>
              <a:spcBef>
                <a:spcPct val="0"/>
              </a:spcBef>
            </a:pPr>
            <a:r>
              <a:rPr kumimoji="1" lang="en-US" altLang="zh-CN" sz="1800" b="0">
                <a:ea typeface="宋体" panose="02010600030101010101" pitchFamily="2" charset="-122"/>
              </a:rPr>
              <a:t>Finite collection of symbols: </a:t>
            </a:r>
          </a:p>
          <a:p>
            <a:pPr>
              <a:lnSpc>
                <a:spcPct val="112000"/>
              </a:lnSpc>
              <a:spcBef>
                <a:spcPct val="0"/>
              </a:spcBef>
            </a:pPr>
            <a:endParaRPr kumimoji="1" lang="en-US" altLang="zh-CN" sz="1800">
              <a:ea typeface="宋体" panose="02010600030101010101" pitchFamily="2" charset="-122"/>
            </a:endParaRPr>
          </a:p>
          <a:p>
            <a:pPr>
              <a:lnSpc>
                <a:spcPct val="112000"/>
              </a:lnSpc>
            </a:pPr>
            <a:r>
              <a:rPr kumimoji="1" lang="en-US" altLang="zh-CN" sz="1800" b="0">
                <a:ea typeface="宋体" panose="02010600030101010101" pitchFamily="2" charset="-122"/>
              </a:rPr>
              <a:t>Initial mutually orthogonal aperiodic sequence sets:</a:t>
            </a:r>
          </a:p>
          <a:p>
            <a:pPr>
              <a:lnSpc>
                <a:spcPct val="112000"/>
              </a:lnSpc>
            </a:pPr>
            <a:endParaRPr kumimoji="1" lang="en-US" altLang="zh-CN" sz="1800" b="0">
              <a:ea typeface="宋体" panose="02010600030101010101" pitchFamily="2" charset="-122"/>
            </a:endParaRPr>
          </a:p>
          <a:p>
            <a:pPr hangingPunct="1"/>
            <a:endParaRPr kumimoji="1" lang="en-US" altLang="zh-CN" sz="1800" b="0">
              <a:ea typeface="宋体" panose="02010600030101010101" pitchFamily="2" charset="-122"/>
            </a:endParaRPr>
          </a:p>
          <a:p>
            <a:pPr hangingPunct="1"/>
            <a:r>
              <a:rPr kumimoji="1" lang="en-US" altLang="zh-CN" sz="1800" b="0">
                <a:ea typeface="宋体" panose="02010600030101010101" pitchFamily="2" charset="-122"/>
              </a:rPr>
              <a:t>DFT matrix:</a:t>
            </a:r>
          </a:p>
          <a:p>
            <a:pPr hangingPunct="1"/>
            <a:endParaRPr kumimoji="1" lang="en-US" altLang="zh-CN" sz="1800" b="0">
              <a:ea typeface="宋体" panose="02010600030101010101" pitchFamily="2" charset="-122"/>
            </a:endParaRPr>
          </a:p>
          <a:p>
            <a:pPr hangingPunct="1"/>
            <a:endParaRPr kumimoji="1" lang="en-US" altLang="zh-CN" sz="1800" b="0">
              <a:ea typeface="宋体" panose="02010600030101010101" pitchFamily="2" charset="-122"/>
            </a:endParaRPr>
          </a:p>
          <a:p>
            <a:pPr hangingPunct="1"/>
            <a:endParaRPr kumimoji="1" lang="en-US" altLang="zh-CN" sz="1800" b="0">
              <a:ea typeface="宋体" panose="02010600030101010101" pitchFamily="2" charset="-122"/>
            </a:endParaRPr>
          </a:p>
          <a:p>
            <a:pPr hangingPunct="1"/>
            <a:r>
              <a:rPr kumimoji="1" lang="en-US" altLang="zh-CN" sz="1800" b="0">
                <a:ea typeface="宋体" panose="02010600030101010101" pitchFamily="2" charset="-122"/>
              </a:rPr>
              <a:t>Coefficient matrix:</a:t>
            </a:r>
          </a:p>
          <a:p>
            <a:pPr hangingPunct="1">
              <a:buFontTx/>
              <a:buNone/>
            </a:pPr>
            <a:endParaRPr kumimoji="1" lang="en-US" altLang="zh-CN" sz="1800" b="0">
              <a:ea typeface="宋体" panose="02010600030101010101" pitchFamily="2" charset="-122"/>
            </a:endParaRPr>
          </a:p>
          <a:p>
            <a:pPr hangingPunct="1">
              <a:buFontTx/>
              <a:buNone/>
            </a:pPr>
            <a:endParaRPr kumimoji="1" lang="en-US" altLang="zh-CN" sz="1800" b="0">
              <a:ea typeface="宋体" panose="02010600030101010101" pitchFamily="2" charset="-122"/>
              <a:cs typeface="Times New Roman" panose="02020603050405020304" pitchFamily="18" charset="0"/>
            </a:endParaRPr>
          </a:p>
        </p:txBody>
      </p:sp>
      <p:sp>
        <p:nvSpPr>
          <p:cNvPr id="6656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graphicFrame>
        <p:nvGraphicFramePr>
          <p:cNvPr id="66566" name="对象 2"/>
          <p:cNvGraphicFramePr>
            <a:graphicFrameLocks noChangeAspect="1"/>
          </p:cNvGraphicFramePr>
          <p:nvPr/>
        </p:nvGraphicFramePr>
        <p:xfrm>
          <a:off x="3713163" y="1831975"/>
          <a:ext cx="1579562" cy="322263"/>
        </p:xfrm>
        <a:graphic>
          <a:graphicData uri="http://schemas.openxmlformats.org/presentationml/2006/ole">
            <mc:AlternateContent xmlns:mc="http://schemas.openxmlformats.org/markup-compatibility/2006">
              <mc:Choice xmlns:v="urn:schemas-microsoft-com:vml" Requires="v">
                <p:oleObj spid="_x0000_s66699" name="Equation" r:id="rId4" imgW="1256755" imgH="253890" progId="Equation.DSMT4">
                  <p:embed/>
                </p:oleObj>
              </mc:Choice>
              <mc:Fallback>
                <p:oleObj name="Equation" r:id="rId4" imgW="1256755" imgH="253890" progId="Equation.DSMT4">
                  <p:embed/>
                  <p:pic>
                    <p:nvPicPr>
                      <p:cNvPr id="0" name="对象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3163" y="1831975"/>
                        <a:ext cx="157956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6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sp>
        <p:nvSpPr>
          <p:cNvPr id="6656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graphicFrame>
        <p:nvGraphicFramePr>
          <p:cNvPr id="66569" name="对象 7"/>
          <p:cNvGraphicFramePr>
            <a:graphicFrameLocks noChangeAspect="1"/>
          </p:cNvGraphicFramePr>
          <p:nvPr/>
        </p:nvGraphicFramePr>
        <p:xfrm>
          <a:off x="2339975" y="3141663"/>
          <a:ext cx="1673225" cy="1063625"/>
        </p:xfrm>
        <a:graphic>
          <a:graphicData uri="http://schemas.openxmlformats.org/presentationml/2006/ole">
            <mc:AlternateContent xmlns:mc="http://schemas.openxmlformats.org/markup-compatibility/2006">
              <mc:Choice xmlns:v="urn:schemas-microsoft-com:vml" Requires="v">
                <p:oleObj spid="_x0000_s66700" name="Equation" r:id="rId6" imgW="1435100" imgH="914400" progId="Equation.DSMT4">
                  <p:embed/>
                </p:oleObj>
              </mc:Choice>
              <mc:Fallback>
                <p:oleObj name="Equation" r:id="rId6" imgW="1435100" imgH="914400" progId="Equation.DSMT4">
                  <p:embed/>
                  <p:pic>
                    <p:nvPicPr>
                      <p:cNvPr id="0" name="对象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3141663"/>
                        <a:ext cx="16732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70"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graphicFrame>
        <p:nvGraphicFramePr>
          <p:cNvPr id="66571" name="对象 14"/>
          <p:cNvGraphicFramePr>
            <a:graphicFrameLocks noChangeAspect="1"/>
          </p:cNvGraphicFramePr>
          <p:nvPr/>
        </p:nvGraphicFramePr>
        <p:xfrm>
          <a:off x="6000750" y="781050"/>
          <a:ext cx="1809750" cy="504825"/>
        </p:xfrm>
        <a:graphic>
          <a:graphicData uri="http://schemas.openxmlformats.org/presentationml/2006/ole">
            <mc:AlternateContent xmlns:mc="http://schemas.openxmlformats.org/markup-compatibility/2006">
              <mc:Choice xmlns:v="urn:schemas-microsoft-com:vml" Requires="v">
                <p:oleObj spid="_x0000_s66701" name="Equation" r:id="rId8" imgW="926698" imgH="253890" progId="Equation.DSMT4">
                  <p:embed/>
                </p:oleObj>
              </mc:Choice>
              <mc:Fallback>
                <p:oleObj name="Equation" r:id="rId8" imgW="926698" imgH="253890" progId="Equation.DSMT4">
                  <p:embed/>
                  <p:pic>
                    <p:nvPicPr>
                      <p:cNvPr id="0" name="对象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0750" y="781050"/>
                        <a:ext cx="18097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7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graphicFrame>
        <p:nvGraphicFramePr>
          <p:cNvPr id="66573" name="Object 14"/>
          <p:cNvGraphicFramePr>
            <a:graphicFrameLocks noChangeAspect="1"/>
          </p:cNvGraphicFramePr>
          <p:nvPr/>
        </p:nvGraphicFramePr>
        <p:xfrm>
          <a:off x="5876925" y="2124075"/>
          <a:ext cx="3171825" cy="1123950"/>
        </p:xfrm>
        <a:graphic>
          <a:graphicData uri="http://schemas.openxmlformats.org/presentationml/2006/ole">
            <mc:AlternateContent xmlns:mc="http://schemas.openxmlformats.org/markup-compatibility/2006">
              <mc:Choice xmlns:v="urn:schemas-microsoft-com:vml" Requires="v">
                <p:oleObj spid="_x0000_s66702" name="Equation" r:id="rId10" imgW="3175000" imgH="1117600" progId="Equation.DSMT4">
                  <p:embed/>
                </p:oleObj>
              </mc:Choice>
              <mc:Fallback>
                <p:oleObj name="Equation" r:id="rId10" imgW="3175000" imgH="1117600" progId="Equation.DSMT4">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6925" y="2124075"/>
                        <a:ext cx="31718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graphicFrame>
        <p:nvGraphicFramePr>
          <p:cNvPr id="66575" name="对象 4"/>
          <p:cNvGraphicFramePr>
            <a:graphicFrameLocks noChangeAspect="1"/>
          </p:cNvGraphicFramePr>
          <p:nvPr/>
        </p:nvGraphicFramePr>
        <p:xfrm>
          <a:off x="2901950" y="4508500"/>
          <a:ext cx="1806575" cy="1031875"/>
        </p:xfrm>
        <a:graphic>
          <a:graphicData uri="http://schemas.openxmlformats.org/presentationml/2006/ole">
            <mc:AlternateContent xmlns:mc="http://schemas.openxmlformats.org/markup-compatibility/2006">
              <mc:Choice xmlns:v="urn:schemas-microsoft-com:vml" Requires="v">
                <p:oleObj spid="_x0000_s66703" name="Equation" r:id="rId12" imgW="1587500" imgH="914400" progId="Equation.DSMT4">
                  <p:embed/>
                </p:oleObj>
              </mc:Choice>
              <mc:Fallback>
                <p:oleObj name="Equation" r:id="rId12" imgW="1587500" imgH="914400" progId="Equation.DSMT4">
                  <p:embed/>
                  <p:pic>
                    <p:nvPicPr>
                      <p:cNvPr id="0" name="对象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01950" y="4508500"/>
                        <a:ext cx="18065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7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66577"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
        <p:nvSpPr>
          <p:cNvPr id="66578"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29E4BE16-F29B-40C7-915F-D71770749A2B}" type="slidenum">
              <a:rPr lang="en-US" altLang="zh-CN" sz="1200" b="0" smtClean="0"/>
              <a:pPr>
                <a:spcBef>
                  <a:spcPct val="0"/>
                </a:spcBef>
                <a:buFontTx/>
                <a:buNone/>
              </a:pPr>
              <a:t>39</a:t>
            </a:fld>
            <a:endParaRPr lang="en-US" altLang="zh-CN" sz="1200" b="0" smtClean="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zh-CN" smtClean="0">
                <a:ea typeface="宋体" panose="02010600030101010101" pitchFamily="2" charset="-122"/>
              </a:rPr>
              <a:t>Proposal presentation plan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18917712"/>
              </p:ext>
            </p:extLst>
          </p:nvPr>
        </p:nvGraphicFramePr>
        <p:xfrm>
          <a:off x="723900" y="2133600"/>
          <a:ext cx="7696200" cy="2949576"/>
        </p:xfrm>
        <a:graphic>
          <a:graphicData uri="http://schemas.openxmlformats.org/drawingml/2006/table">
            <a:tbl>
              <a:tblPr/>
              <a:tblGrid>
                <a:gridCol w="457200"/>
                <a:gridCol w="2247900"/>
                <a:gridCol w="1295400"/>
                <a:gridCol w="2362200"/>
                <a:gridCol w="1333500"/>
              </a:tblGrid>
              <a:tr h="57808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mj-lt"/>
                          <a:ea typeface="宋体" panose="02010600030101010101" pitchFamily="2" charset="-122"/>
                        </a:rPr>
                        <a:t>ID </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mj-lt"/>
                          <a:ea typeface="宋体" panose="02010600030101010101" pitchFamily="2" charset="-122"/>
                        </a:rPr>
                        <a:t>Item </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mj-lt"/>
                          <a:ea typeface="宋体" panose="02010600030101010101" pitchFamily="2" charset="-122"/>
                        </a:rPr>
                        <a:t>Type </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mj-lt"/>
                          <a:ea typeface="宋体" panose="02010600030101010101" pitchFamily="2" charset="-122"/>
                        </a:rPr>
                        <a:t>Subclauses  from 802.11-10/433r2</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mj-lt"/>
                          <a:ea typeface="宋体" panose="02010600030101010101" pitchFamily="2" charset="-122"/>
                        </a:rPr>
                        <a:t>Doc#</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50166">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bg1"/>
                          </a:solidFill>
                          <a:effectLst/>
                          <a:latin typeface="+mj-lt"/>
                          <a:ea typeface="宋体" panose="02010600030101010101" pitchFamily="2" charset="-122"/>
                        </a:rPr>
                        <a:t>1</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alpha val="67842"/>
                      </a:srgbClr>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bg1"/>
                          </a:solidFill>
                          <a:effectLst/>
                          <a:latin typeface="+mj-lt"/>
                          <a:ea typeface="宋体" panose="02010600030101010101" pitchFamily="2" charset="-122"/>
                        </a:rPr>
                        <a:t>Complete proposal overview</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alpha val="67842"/>
                      </a:srgbClr>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bg1"/>
                          </a:solidFill>
                          <a:effectLst/>
                          <a:latin typeface="+mj-lt"/>
                          <a:ea typeface="宋体" panose="02010600030101010101" pitchFamily="2" charset="-122"/>
                        </a:rPr>
                        <a:t>Complete proposal (CP) </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alpha val="67842"/>
                      </a:srgbClr>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bg1"/>
                          </a:solidFill>
                          <a:effectLst/>
                          <a:latin typeface="+mj-lt"/>
                          <a:ea typeface="宋体" panose="02010600030101010101" pitchFamily="2" charset="-122"/>
                        </a:rPr>
                        <a:t>High-level proposal overview</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alpha val="67842"/>
                      </a:srgbClr>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bg1"/>
                          </a:solidFill>
                          <a:effectLst/>
                          <a:latin typeface="+mj-lt"/>
                          <a:ea typeface="宋体" panose="02010600030101010101" pitchFamily="2" charset="-122"/>
                        </a:rPr>
                        <a:t>Slides: </a:t>
                      </a:r>
                      <a:br>
                        <a:rPr kumimoji="0" lang="en-US" altLang="zh-CN" sz="1400" b="1" i="0" u="none" strike="noStrike" cap="none" normalizeH="0" baseline="0" smtClean="0">
                          <a:ln>
                            <a:noFill/>
                          </a:ln>
                          <a:solidFill>
                            <a:schemeClr val="bg1"/>
                          </a:solidFill>
                          <a:effectLst/>
                          <a:latin typeface="+mj-lt"/>
                          <a:ea typeface="宋体" panose="02010600030101010101" pitchFamily="2" charset="-122"/>
                        </a:rPr>
                      </a:br>
                      <a:r>
                        <a:rPr kumimoji="0" lang="en-US" altLang="zh-CN" sz="1400" b="1" i="0" u="none" strike="noStrike" cap="none" normalizeH="0" baseline="0" smtClean="0">
                          <a:ln>
                            <a:noFill/>
                          </a:ln>
                          <a:solidFill>
                            <a:schemeClr val="bg1"/>
                          </a:solidFill>
                          <a:effectLst/>
                          <a:latin typeface="+mj-lt"/>
                          <a:ea typeface="宋体" panose="02010600030101010101" pitchFamily="2" charset="-122"/>
                        </a:rPr>
                        <a:t>Text: </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alpha val="67842"/>
                      </a:srgbClr>
                    </a:solidFill>
                  </a:tcPr>
                </a:tc>
              </a:tr>
              <a:tr h="57808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2</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MAC (Channel Access &amp; QoS)</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New Technique (NT)</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mj-lt"/>
                          <a:ea typeface="宋体" panose="02010600030101010101" pitchFamily="2" charset="-122"/>
                        </a:rPr>
                        <a:t>8, 9.3,9.7,9.9-9.16,-9.19, 9.24-9.31, 9.37</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rgbClr val="000000"/>
                        </a:solidFill>
                        <a:effectLst/>
                        <a:latin typeface="+mj-lt"/>
                        <a:ea typeface="宋体" panose="02010600030101010101" pitchFamily="2" charset="-122"/>
                      </a:endParaRP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r>
              <a:tr h="462467">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3</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MAC (Sync &amp; power saving) </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NT </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10</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rgbClr val="000000"/>
                        </a:solidFill>
                        <a:effectLst/>
                        <a:latin typeface="+mj-lt"/>
                        <a:ea typeface="宋体" panose="02010600030101010101" pitchFamily="2" charset="-122"/>
                      </a:endParaRP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r>
              <a:tr h="580773">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4</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PHY</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NT </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All in 21, except 21.3.6, 21.5, 21.7 </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baseline="0" dirty="0" smtClean="0">
                        <a:ln>
                          <a:noFill/>
                        </a:ln>
                        <a:solidFill>
                          <a:srgbClr val="000000"/>
                        </a:solidFill>
                        <a:effectLst/>
                        <a:latin typeface="+mj-lt"/>
                        <a:ea typeface="宋体" panose="02010600030101010101" pitchFamily="2" charset="-122"/>
                      </a:endParaRP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r>
            </a:tbl>
          </a:graphicData>
        </a:graphic>
      </p:graphicFrame>
      <p:sp>
        <p:nvSpPr>
          <p:cNvPr id="1437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4378"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CD7C4039-C9A9-42DB-AEC7-D12CB414288C}" type="slidenum">
              <a:rPr lang="en-US" altLang="zh-CN" sz="1200" b="0" smtClean="0"/>
              <a:pPr>
                <a:spcBef>
                  <a:spcPct val="0"/>
                </a:spcBef>
                <a:buFontTx/>
                <a:buNone/>
              </a:pPr>
              <a:t>4</a:t>
            </a:fld>
            <a:endParaRPr lang="en-US" altLang="zh-CN" sz="1200" b="0" smtClean="0"/>
          </a:p>
        </p:txBody>
      </p:sp>
      <p:sp>
        <p:nvSpPr>
          <p:cNvPr id="14379"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85800" y="685800"/>
            <a:ext cx="7772400" cy="762000"/>
          </a:xfrm>
        </p:spPr>
        <p:txBody>
          <a:bodyPr/>
          <a:lstStyle/>
          <a:p>
            <a:r>
              <a:rPr lang="en-US" altLang="zh-CN" smtClean="0">
                <a:ea typeface="宋体" panose="02010600030101010101" pitchFamily="2" charset="-122"/>
              </a:rPr>
              <a:t>Preambles</a:t>
            </a:r>
          </a:p>
        </p:txBody>
      </p:sp>
      <p:sp>
        <p:nvSpPr>
          <p:cNvPr id="686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6861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C4F9ED75-90E2-45EA-8DA7-74590B7C65AC}" type="slidenum">
              <a:rPr lang="en-US" altLang="zh-CN" sz="1200" b="0" smtClean="0"/>
              <a:pPr>
                <a:spcBef>
                  <a:spcPct val="0"/>
                </a:spcBef>
                <a:buFontTx/>
                <a:buNone/>
              </a:pPr>
              <a:t>40</a:t>
            </a:fld>
            <a:endParaRPr lang="en-US" altLang="zh-CN" sz="1200" b="0" smtClean="0"/>
          </a:p>
        </p:txBody>
      </p:sp>
      <p:pic>
        <p:nvPicPr>
          <p:cNvPr id="68613" name="内容占位符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96913" y="1600200"/>
            <a:ext cx="7761287" cy="4800600"/>
          </a:xfrm>
        </p:spPr>
      </p:pic>
      <p:sp>
        <p:nvSpPr>
          <p:cNvPr id="68614"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370138" y="2951163"/>
            <a:ext cx="4403725" cy="576262"/>
          </a:xfrm>
        </p:spPr>
        <p:txBody>
          <a:bodyPr/>
          <a:lstStyle/>
          <a:p>
            <a:pPr>
              <a:defRPr/>
            </a:pPr>
            <a:r>
              <a:rPr lang="en-US" dirty="0" smtClean="0">
                <a:solidFill>
                  <a:schemeClr val="accent3">
                    <a:lumMod val="75000"/>
                  </a:schemeClr>
                </a:solidFill>
              </a:rPr>
              <a:t>LDPC Coding</a:t>
            </a:r>
          </a:p>
        </p:txBody>
      </p:sp>
      <p:sp>
        <p:nvSpPr>
          <p:cNvPr id="706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7066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BF8F98A1-A2A9-4BA0-AABF-B3BE3DA6D8E7}" type="slidenum">
              <a:rPr lang="en-US" altLang="zh-CN" sz="1200" b="0" smtClean="0"/>
              <a:pPr>
                <a:spcBef>
                  <a:spcPct val="0"/>
                </a:spcBef>
                <a:buFontTx/>
                <a:buNone/>
              </a:pPr>
              <a:t>41</a:t>
            </a:fld>
            <a:endParaRPr lang="en-US" altLang="zh-CN" sz="1200" b="0" smtClean="0"/>
          </a:p>
        </p:txBody>
      </p:sp>
      <p:sp>
        <p:nvSpPr>
          <p:cNvPr id="70661"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685800"/>
            <a:ext cx="7772400" cy="914400"/>
          </a:xfrm>
        </p:spPr>
        <p:txBody>
          <a:bodyPr/>
          <a:lstStyle/>
          <a:p>
            <a:r>
              <a:rPr lang="en-US" altLang="zh-CN" smtClean="0">
                <a:ea typeface="宋体" panose="02010600030101010101" pitchFamily="2" charset="-122"/>
              </a:rPr>
              <a:t>LDPC Code Set Overview</a:t>
            </a:r>
          </a:p>
        </p:txBody>
      </p:sp>
      <p:sp>
        <p:nvSpPr>
          <p:cNvPr id="72707" name="Rectangle 3"/>
          <p:cNvSpPr>
            <a:spLocks noGrp="1" noChangeArrowheads="1"/>
          </p:cNvSpPr>
          <p:nvPr>
            <p:ph type="body" idx="1"/>
          </p:nvPr>
        </p:nvSpPr>
        <p:spPr/>
        <p:txBody>
          <a:bodyPr/>
          <a:lstStyle/>
          <a:p>
            <a:r>
              <a:rPr lang="en-US" altLang="zh-CN" smtClean="0">
                <a:ea typeface="宋体" panose="02010600030101010101" pitchFamily="2" charset="-122"/>
              </a:rPr>
              <a:t>Four codes of common codeword length of 672, 2016</a:t>
            </a:r>
          </a:p>
          <a:p>
            <a:r>
              <a:rPr lang="en-US" altLang="zh-CN" smtClean="0">
                <a:ea typeface="宋体" panose="02010600030101010101" pitchFamily="2" charset="-122"/>
              </a:rPr>
              <a:t>Cyclic shifted identity (CSI) construction </a:t>
            </a:r>
          </a:p>
          <a:p>
            <a:r>
              <a:rPr lang="en-US" altLang="zh-CN" smtClean="0">
                <a:ea typeface="宋体" panose="02010600030101010101" pitchFamily="2" charset="-122"/>
              </a:rPr>
              <a:t>Submatrix size 42, 126</a:t>
            </a:r>
          </a:p>
          <a:p>
            <a:r>
              <a:rPr lang="en-US" altLang="zh-CN" smtClean="0">
                <a:ea typeface="宋体" panose="02010600030101010101" pitchFamily="2" charset="-122"/>
              </a:rPr>
              <a:t>Excellent coding gain on realistic channels</a:t>
            </a:r>
          </a:p>
          <a:p>
            <a:r>
              <a:rPr lang="en-US" altLang="zh-CN" smtClean="0">
                <a:ea typeface="宋体" panose="02010600030101010101" pitchFamily="2" charset="-122"/>
              </a:rPr>
              <a:t>Construction supports high throughput implementation</a:t>
            </a:r>
          </a:p>
          <a:p>
            <a:r>
              <a:rPr lang="en-US" altLang="zh-CN" smtClean="0">
                <a:ea typeface="宋体" panose="02010600030101010101" pitchFamily="2" charset="-122"/>
              </a:rPr>
              <a:t>Single construction supports code rates of 1/2, 5/8, 3/4, and 13/16</a:t>
            </a:r>
          </a:p>
        </p:txBody>
      </p:sp>
      <p:sp>
        <p:nvSpPr>
          <p:cNvPr id="727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7270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8053B39E-4EF8-4A3F-9BCD-F867751366A9}" type="slidenum">
              <a:rPr lang="en-US" altLang="zh-CN" sz="1200" b="0" smtClean="0"/>
              <a:pPr>
                <a:spcBef>
                  <a:spcPct val="0"/>
                </a:spcBef>
                <a:buFontTx/>
                <a:buNone/>
              </a:pPr>
              <a:t>42</a:t>
            </a:fld>
            <a:endParaRPr lang="en-US" altLang="zh-CN" sz="1200" b="0" smtClean="0"/>
          </a:p>
        </p:txBody>
      </p:sp>
      <p:sp>
        <p:nvSpPr>
          <p:cNvPr id="72710"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685800"/>
            <a:ext cx="7772400" cy="914400"/>
          </a:xfrm>
        </p:spPr>
        <p:txBody>
          <a:bodyPr/>
          <a:lstStyle/>
          <a:p>
            <a:r>
              <a:rPr lang="en-US" altLang="zh-CN" smtClean="0">
                <a:ea typeface="宋体" panose="02010600030101010101" pitchFamily="2" charset="-122"/>
              </a:rPr>
              <a:t>LDPC Code Set Implementation</a:t>
            </a:r>
          </a:p>
        </p:txBody>
      </p:sp>
      <p:sp>
        <p:nvSpPr>
          <p:cNvPr id="74755" name="Rectangle 3"/>
          <p:cNvSpPr>
            <a:spLocks noGrp="1" noChangeArrowheads="1"/>
          </p:cNvSpPr>
          <p:nvPr>
            <p:ph type="body" idx="1"/>
          </p:nvPr>
        </p:nvSpPr>
        <p:spPr/>
        <p:txBody>
          <a:bodyPr/>
          <a:lstStyle/>
          <a:p>
            <a:r>
              <a:rPr lang="en-US" altLang="zh-CN" sz="2000" smtClean="0">
                <a:ea typeface="宋体" panose="02010600030101010101" pitchFamily="2" charset="-122"/>
              </a:rPr>
              <a:t>Low complexity / low latency encoding</a:t>
            </a:r>
          </a:p>
          <a:p>
            <a:pPr lvl="1"/>
            <a:r>
              <a:rPr lang="en-US" altLang="zh-CN" sz="1800" smtClean="0">
                <a:ea typeface="宋体" panose="02010600030101010101" pitchFamily="2" charset="-122"/>
              </a:rPr>
              <a:t>Shared terms in systematic product calculation across all codes</a:t>
            </a:r>
          </a:p>
          <a:p>
            <a:pPr lvl="1"/>
            <a:r>
              <a:rPr lang="en-US" altLang="zh-CN" sz="1800" smtClean="0">
                <a:ea typeface="宋体" panose="02010600030101010101" pitchFamily="2" charset="-122"/>
              </a:rPr>
              <a:t>Back substitution for parity calculation</a:t>
            </a:r>
          </a:p>
          <a:p>
            <a:pPr lvl="1"/>
            <a:endParaRPr lang="en-US" altLang="zh-CN" sz="1800" smtClean="0">
              <a:ea typeface="宋体" panose="02010600030101010101" pitchFamily="2" charset="-122"/>
            </a:endParaRPr>
          </a:p>
          <a:p>
            <a:r>
              <a:rPr lang="en-US" altLang="zh-CN" sz="2000" smtClean="0">
                <a:ea typeface="宋体" panose="02010600030101010101" pitchFamily="2" charset="-122"/>
              </a:rPr>
              <a:t>High throughput / low power decoding</a:t>
            </a:r>
          </a:p>
          <a:p>
            <a:pPr lvl="1"/>
            <a:r>
              <a:rPr lang="en-US" altLang="zh-CN" sz="1800" smtClean="0">
                <a:ea typeface="宋体" panose="02010600030101010101" pitchFamily="2" charset="-122"/>
              </a:rPr>
              <a:t>Layer decoding</a:t>
            </a:r>
          </a:p>
          <a:p>
            <a:pPr lvl="2"/>
            <a:r>
              <a:rPr lang="en-US" altLang="zh-CN" sz="1600" smtClean="0">
                <a:ea typeface="宋体" panose="02010600030101010101" pitchFamily="2" charset="-122"/>
              </a:rPr>
              <a:t>Each code matrix </a:t>
            </a:r>
            <a:r>
              <a:rPr lang="en-US" altLang="zh-CN" sz="1600" b="1" smtClean="0">
                <a:ea typeface="宋体" panose="02010600030101010101" pitchFamily="2" charset="-122"/>
              </a:rPr>
              <a:t>H</a:t>
            </a:r>
            <a:r>
              <a:rPr lang="en-US" altLang="zh-CN" sz="1600" smtClean="0">
                <a:ea typeface="宋体" panose="02010600030101010101" pitchFamily="2" charset="-122"/>
              </a:rPr>
              <a:t> has 4 layers with a single set element per column</a:t>
            </a:r>
          </a:p>
          <a:p>
            <a:pPr lvl="2"/>
            <a:r>
              <a:rPr lang="en-US" altLang="zh-CN" sz="1600" smtClean="0">
                <a:ea typeface="宋体" panose="02010600030101010101" pitchFamily="2" charset="-122"/>
              </a:rPr>
              <a:t>4 clock cycles per decoder iteration</a:t>
            </a:r>
          </a:p>
          <a:p>
            <a:pPr lvl="1"/>
            <a:r>
              <a:rPr lang="en-US" altLang="zh-CN" sz="1800" smtClean="0">
                <a:ea typeface="宋体" panose="02010600030101010101" pitchFamily="2" charset="-122"/>
              </a:rPr>
              <a:t>Fully parallel belief propagation decoding</a:t>
            </a:r>
          </a:p>
          <a:p>
            <a:pPr lvl="2"/>
            <a:r>
              <a:rPr lang="en-US" altLang="zh-CN" sz="1600" smtClean="0">
                <a:ea typeface="宋体" panose="02010600030101010101" pitchFamily="2" charset="-122"/>
              </a:rPr>
              <a:t>Code set super-position matrix has single CSI value per location which minimizes decoder multiplexing and routing</a:t>
            </a:r>
          </a:p>
          <a:p>
            <a:pPr lvl="2"/>
            <a:r>
              <a:rPr lang="en-US" altLang="zh-CN" sz="1600" smtClean="0">
                <a:ea typeface="宋体" panose="02010600030101010101" pitchFamily="2" charset="-122"/>
              </a:rPr>
              <a:t>1 clock cycle per decoder iteration</a:t>
            </a:r>
          </a:p>
        </p:txBody>
      </p:sp>
      <p:sp>
        <p:nvSpPr>
          <p:cNvPr id="747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7475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3D1260AE-F729-4C7E-BA6A-84163A9B03AD}" type="slidenum">
              <a:rPr lang="en-US" altLang="zh-CN" sz="1200" b="0" smtClean="0"/>
              <a:pPr>
                <a:spcBef>
                  <a:spcPct val="0"/>
                </a:spcBef>
                <a:buFontTx/>
                <a:buNone/>
              </a:pPr>
              <a:t>43</a:t>
            </a:fld>
            <a:endParaRPr lang="en-US" altLang="zh-CN" sz="1200" b="0" smtClean="0"/>
          </a:p>
        </p:txBody>
      </p:sp>
      <p:sp>
        <p:nvSpPr>
          <p:cNvPr id="74758"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381000"/>
            <a:ext cx="8237538" cy="889000"/>
          </a:xfrm>
        </p:spPr>
        <p:txBody>
          <a:bodyPr/>
          <a:lstStyle/>
          <a:p>
            <a:r>
              <a:rPr lang="en-US" altLang="zh-CN" smtClean="0">
                <a:ea typeface="宋体" panose="02010600030101010101" pitchFamily="2" charset="-122"/>
              </a:rPr>
              <a:t>LDPC Matrices</a:t>
            </a:r>
          </a:p>
        </p:txBody>
      </p:sp>
      <p:sp>
        <p:nvSpPr>
          <p:cNvPr id="7680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graphicFrame>
        <p:nvGraphicFramePr>
          <p:cNvPr id="3" name="表格 2"/>
          <p:cNvGraphicFramePr>
            <a:graphicFrameLocks noGrp="1"/>
          </p:cNvGraphicFramePr>
          <p:nvPr>
            <p:extLst>
              <p:ext uri="{D42A27DB-BD31-4B8C-83A1-F6EECF244321}">
                <p14:modId xmlns:p14="http://schemas.microsoft.com/office/powerpoint/2010/main" val="735197753"/>
              </p:ext>
            </p:extLst>
          </p:nvPr>
        </p:nvGraphicFramePr>
        <p:xfrm>
          <a:off x="1741493" y="1447800"/>
          <a:ext cx="5714998" cy="1371600"/>
        </p:xfrm>
        <a:graphic>
          <a:graphicData uri="http://schemas.openxmlformats.org/drawingml/2006/table">
            <a:tbl>
              <a:tblPr firstRow="1" firstCol="1" bandRow="1">
                <a:tableStyleId>{5C22544A-7EE6-4342-B048-85BDC9FD1C3A}</a:tableStyleId>
              </a:tblPr>
              <a:tblGrid>
                <a:gridCol w="358741"/>
                <a:gridCol w="358741"/>
                <a:gridCol w="358031"/>
                <a:gridCol w="358031"/>
                <a:gridCol w="358031"/>
                <a:gridCol w="358031"/>
                <a:gridCol w="358031"/>
                <a:gridCol w="358031"/>
                <a:gridCol w="358031"/>
                <a:gridCol w="358031"/>
                <a:gridCol w="358031"/>
                <a:gridCol w="358031"/>
                <a:gridCol w="358031"/>
                <a:gridCol w="355900"/>
                <a:gridCol w="355900"/>
                <a:gridCol w="347375"/>
              </a:tblGrid>
              <a:tr h="171450">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71450">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71450">
                <a:tc>
                  <a:txBody>
                    <a:bodyPr/>
                    <a:lstStyle/>
                    <a:p>
                      <a:pPr algn="just">
                        <a:spcAft>
                          <a:spcPts val="0"/>
                        </a:spcAft>
                      </a:pPr>
                      <a:r>
                        <a:rPr lang="en-US" sz="1000" kern="0">
                          <a:effectLst/>
                        </a:rPr>
                        <a:t> 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13</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71450">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40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19</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71450">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71450">
                <a:tc>
                  <a:txBody>
                    <a:bodyPr/>
                    <a:lstStyle/>
                    <a:p>
                      <a:pPr algn="just">
                        <a:spcAft>
                          <a:spcPts val="0"/>
                        </a:spcAft>
                      </a:pPr>
                      <a:r>
                        <a:rPr lang="en-US" sz="1000" kern="0">
                          <a:effectLst/>
                        </a:rPr>
                        <a:t>30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37</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71450">
                <a:tc>
                  <a:txBody>
                    <a:bodyPr/>
                    <a:lstStyle/>
                    <a:p>
                      <a:pPr algn="just">
                        <a:spcAft>
                          <a:spcPts val="0"/>
                        </a:spcAft>
                      </a:pPr>
                      <a:r>
                        <a:rPr lang="en-US" sz="1000" kern="0">
                          <a:effectLst/>
                        </a:rPr>
                        <a:t>40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13</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71450">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5</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dirty="0">
                          <a:effectLst/>
                        </a:rPr>
                        <a:t> 0</a:t>
                      </a:r>
                      <a:endParaRPr lang="zh-CN" sz="1000" kern="100" dirty="0">
                        <a:effectLst/>
                        <a:latin typeface="Times New Roman" panose="02020603050405020304" pitchFamily="18" charset="0"/>
                        <a:ea typeface="宋体" panose="02010600030101010101" pitchFamily="2" charset="-122"/>
                      </a:endParaRPr>
                    </a:p>
                  </a:txBody>
                  <a:tcPr marL="68580" marR="68580" marT="0" marB="0"/>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801491904"/>
              </p:ext>
            </p:extLst>
          </p:nvPr>
        </p:nvGraphicFramePr>
        <p:xfrm>
          <a:off x="1741493" y="2971800"/>
          <a:ext cx="5726107" cy="1143000"/>
        </p:xfrm>
        <a:graphic>
          <a:graphicData uri="http://schemas.openxmlformats.org/drawingml/2006/table">
            <a:tbl>
              <a:tblPr firstRow="1" firstCol="1" bandRow="1">
                <a:tableStyleId>{5C22544A-7EE6-4342-B048-85BDC9FD1C3A}</a:tableStyleId>
              </a:tblPr>
              <a:tblGrid>
                <a:gridCol w="357304"/>
                <a:gridCol w="358015"/>
                <a:gridCol w="358015"/>
                <a:gridCol w="358015"/>
                <a:gridCol w="358015"/>
                <a:gridCol w="357304"/>
                <a:gridCol w="358015"/>
                <a:gridCol w="358015"/>
                <a:gridCol w="358015"/>
                <a:gridCol w="358015"/>
                <a:gridCol w="357304"/>
                <a:gridCol w="358015"/>
                <a:gridCol w="358015"/>
                <a:gridCol w="358015"/>
                <a:gridCol w="358015"/>
                <a:gridCol w="358015"/>
              </a:tblGrid>
              <a:tr h="190500">
                <a:tc>
                  <a:txBody>
                    <a:bodyPr/>
                    <a:lstStyle/>
                    <a:p>
                      <a:pPr algn="just">
                        <a:spcAft>
                          <a:spcPts val="0"/>
                        </a:spcAft>
                      </a:pPr>
                      <a:r>
                        <a:rPr lang="en-US" sz="1000" kern="0" dirty="0">
                          <a:effectLst/>
                        </a:rPr>
                        <a:t>-1</a:t>
                      </a:r>
                      <a:endParaRPr lang="zh-CN" sz="10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90500">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dirty="0">
                          <a:effectLst/>
                        </a:rPr>
                        <a:t>-1</a:t>
                      </a:r>
                      <a:endParaRPr lang="zh-CN" sz="10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19</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90500">
                <a:tc>
                  <a:txBody>
                    <a:bodyPr/>
                    <a:lstStyle/>
                    <a:p>
                      <a:pPr algn="just">
                        <a:spcAft>
                          <a:spcPts val="0"/>
                        </a:spcAft>
                      </a:pPr>
                      <a:r>
                        <a:rPr lang="en-US" sz="1000" kern="0">
                          <a:effectLst/>
                        </a:rPr>
                        <a:t> 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40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90500">
                <a:tc>
                  <a:txBody>
                    <a:bodyPr/>
                    <a:lstStyle/>
                    <a:p>
                      <a:pPr algn="just">
                        <a:spcAft>
                          <a:spcPts val="0"/>
                        </a:spcAft>
                      </a:pPr>
                      <a:r>
                        <a:rPr lang="en-US" sz="1000" kern="0">
                          <a:effectLst/>
                        </a:rPr>
                        <a:t>30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13</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90500">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37</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13</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90500">
                <a:tc>
                  <a:txBody>
                    <a:bodyPr/>
                    <a:lstStyle/>
                    <a:p>
                      <a:pPr algn="just">
                        <a:spcAft>
                          <a:spcPts val="0"/>
                        </a:spcAft>
                      </a:pPr>
                      <a:r>
                        <a:rPr lang="en-US" sz="1000" kern="0">
                          <a:effectLst/>
                        </a:rPr>
                        <a:t>40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19</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5</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dirty="0">
                          <a:effectLst/>
                        </a:rPr>
                        <a:t> 0</a:t>
                      </a:r>
                      <a:endParaRPr lang="zh-CN" sz="1000" kern="100" dirty="0">
                        <a:effectLst/>
                        <a:latin typeface="Times New Roman" panose="02020603050405020304" pitchFamily="18" charset="0"/>
                        <a:ea typeface="宋体" panose="02010600030101010101" pitchFamily="2" charset="-122"/>
                      </a:endParaRPr>
                    </a:p>
                  </a:txBody>
                  <a:tcPr marL="68580" marR="68580" marT="0" marB="0"/>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3309361"/>
              </p:ext>
            </p:extLst>
          </p:nvPr>
        </p:nvGraphicFramePr>
        <p:xfrm>
          <a:off x="1741493" y="4267200"/>
          <a:ext cx="5726107" cy="838200"/>
        </p:xfrm>
        <a:graphic>
          <a:graphicData uri="http://schemas.openxmlformats.org/drawingml/2006/table">
            <a:tbl>
              <a:tblPr firstRow="1" firstCol="1" bandRow="1">
                <a:tableStyleId>{5C22544A-7EE6-4342-B048-85BDC9FD1C3A}</a:tableStyleId>
              </a:tblPr>
              <a:tblGrid>
                <a:gridCol w="357304"/>
                <a:gridCol w="358015"/>
                <a:gridCol w="358015"/>
                <a:gridCol w="358015"/>
                <a:gridCol w="358015"/>
                <a:gridCol w="357304"/>
                <a:gridCol w="358015"/>
                <a:gridCol w="358015"/>
                <a:gridCol w="358015"/>
                <a:gridCol w="358015"/>
                <a:gridCol w="357304"/>
                <a:gridCol w="358015"/>
                <a:gridCol w="358015"/>
                <a:gridCol w="358015"/>
                <a:gridCol w="358015"/>
                <a:gridCol w="358015"/>
              </a:tblGrid>
              <a:tr h="209550">
                <a:tc>
                  <a:txBody>
                    <a:bodyPr/>
                    <a:lstStyle/>
                    <a:p>
                      <a:pPr algn="just">
                        <a:spcAft>
                          <a:spcPts val="0"/>
                        </a:spcAft>
                      </a:pPr>
                      <a:r>
                        <a:rPr lang="en-US" sz="1000" kern="0">
                          <a:effectLst/>
                        </a:rPr>
                        <a:t>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209550">
                <a:tc>
                  <a:txBody>
                    <a:bodyPr/>
                    <a:lstStyle/>
                    <a:p>
                      <a:pPr algn="just">
                        <a:spcAft>
                          <a:spcPts val="0"/>
                        </a:spcAft>
                      </a:pPr>
                      <a:r>
                        <a:rPr lang="en-US" sz="1000" kern="0">
                          <a:effectLst/>
                        </a:rPr>
                        <a:t> 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40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13</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19</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209550">
                <a:tc>
                  <a:txBody>
                    <a:bodyPr/>
                    <a:lstStyle/>
                    <a:p>
                      <a:pPr algn="just">
                        <a:spcAft>
                          <a:spcPts val="0"/>
                        </a:spcAft>
                      </a:pPr>
                      <a:r>
                        <a:rPr lang="en-US" sz="1000" kern="0">
                          <a:effectLst/>
                        </a:rPr>
                        <a:t>30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37</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209550">
                <a:tc>
                  <a:txBody>
                    <a:bodyPr/>
                    <a:lstStyle/>
                    <a:p>
                      <a:pPr algn="just">
                        <a:spcAft>
                          <a:spcPts val="0"/>
                        </a:spcAft>
                      </a:pPr>
                      <a:r>
                        <a:rPr lang="en-US" sz="1000" kern="0">
                          <a:effectLst/>
                        </a:rPr>
                        <a:t>40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19</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13</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5</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dirty="0">
                          <a:effectLst/>
                        </a:rPr>
                        <a:t> 0</a:t>
                      </a:r>
                      <a:endParaRPr lang="zh-CN" sz="1000" kern="100" dirty="0">
                        <a:effectLst/>
                        <a:latin typeface="Times New Roman" panose="02020603050405020304" pitchFamily="18" charset="0"/>
                        <a:ea typeface="宋体" panose="02010600030101010101" pitchFamily="2" charset="-122"/>
                      </a:endParaRPr>
                    </a:p>
                  </a:txBody>
                  <a:tcPr marL="68580" marR="68580" marT="0" marB="0"/>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1730294849"/>
              </p:ext>
            </p:extLst>
          </p:nvPr>
        </p:nvGraphicFramePr>
        <p:xfrm>
          <a:off x="1741493" y="5410200"/>
          <a:ext cx="5726107" cy="762000"/>
        </p:xfrm>
        <a:graphic>
          <a:graphicData uri="http://schemas.openxmlformats.org/drawingml/2006/table">
            <a:tbl>
              <a:tblPr firstRow="1" firstCol="1" bandRow="1">
                <a:tableStyleId>{5C22544A-7EE6-4342-B048-85BDC9FD1C3A}</a:tableStyleId>
              </a:tblPr>
              <a:tblGrid>
                <a:gridCol w="357304"/>
                <a:gridCol w="358015"/>
                <a:gridCol w="358015"/>
                <a:gridCol w="358015"/>
                <a:gridCol w="358015"/>
                <a:gridCol w="357304"/>
                <a:gridCol w="358015"/>
                <a:gridCol w="358015"/>
                <a:gridCol w="358015"/>
                <a:gridCol w="358015"/>
                <a:gridCol w="357304"/>
                <a:gridCol w="358015"/>
                <a:gridCol w="358015"/>
                <a:gridCol w="358015"/>
                <a:gridCol w="358015"/>
                <a:gridCol w="358015"/>
              </a:tblGrid>
              <a:tr h="254000">
                <a:tc>
                  <a:txBody>
                    <a:bodyPr/>
                    <a:lstStyle/>
                    <a:p>
                      <a:pPr algn="just">
                        <a:spcAft>
                          <a:spcPts val="0"/>
                        </a:spcAft>
                      </a:pPr>
                      <a:r>
                        <a:rPr lang="en-US" sz="1000" kern="0">
                          <a:effectLst/>
                        </a:rPr>
                        <a:t>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254000">
                <a:tc>
                  <a:txBody>
                    <a:bodyPr/>
                    <a:lstStyle/>
                    <a:p>
                      <a:pPr algn="just">
                        <a:spcAft>
                          <a:spcPts val="0"/>
                        </a:spcAft>
                      </a:pPr>
                      <a:r>
                        <a:rPr lang="en-US" sz="1000" kern="0">
                          <a:effectLst/>
                        </a:rPr>
                        <a:t>30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37</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254000">
                <a:tc>
                  <a:txBody>
                    <a:bodyPr/>
                    <a:lstStyle/>
                    <a:p>
                      <a:pPr algn="just">
                        <a:spcAft>
                          <a:spcPts val="0"/>
                        </a:spcAft>
                      </a:pPr>
                      <a:r>
                        <a:rPr lang="en-US" sz="1000" kern="0">
                          <a:effectLst/>
                        </a:rPr>
                        <a:t>40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19</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13</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5</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dirty="0">
                          <a:effectLst/>
                        </a:rPr>
                        <a:t> 0</a:t>
                      </a:r>
                      <a:endParaRPr lang="zh-CN" sz="1000" kern="100" dirty="0">
                        <a:effectLst/>
                        <a:latin typeface="Times New Roman" panose="02020603050405020304" pitchFamily="18" charset="0"/>
                        <a:ea typeface="宋体" panose="02010600030101010101" pitchFamily="2" charset="-122"/>
                      </a:endParaRPr>
                    </a:p>
                  </a:txBody>
                  <a:tcPr marL="68580" marR="68580" marT="0" marB="0"/>
                </a:tc>
              </a:tr>
            </a:tbl>
          </a:graphicData>
        </a:graphic>
      </p:graphicFrame>
      <p:sp>
        <p:nvSpPr>
          <p:cNvPr id="77237" name="Footer Placeholder 5"/>
          <p:cNvSpPr>
            <a:spLocks noGrp="1"/>
          </p:cNvSpPr>
          <p:nvPr>
            <p:ph type="ftr" sz="quarter" idx="11"/>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77238"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4DC43026-9128-4642-8907-677996ACFF4E}" type="slidenum">
              <a:rPr lang="en-US" altLang="zh-CN" sz="1200" b="0" smtClean="0"/>
              <a:pPr>
                <a:spcBef>
                  <a:spcPct val="0"/>
                </a:spcBef>
                <a:buFontTx/>
                <a:buNone/>
              </a:pPr>
              <a:t>44</a:t>
            </a:fld>
            <a:endParaRPr lang="en-US" altLang="zh-CN" sz="1200" b="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866900" y="2951163"/>
            <a:ext cx="5410200" cy="576262"/>
          </a:xfrm>
        </p:spPr>
        <p:txBody>
          <a:bodyPr/>
          <a:lstStyle/>
          <a:p>
            <a:pPr>
              <a:defRPr/>
            </a:pPr>
            <a:r>
              <a:rPr lang="en-US" dirty="0" smtClean="0">
                <a:solidFill>
                  <a:schemeClr val="tx1"/>
                </a:solidFill>
              </a:rPr>
              <a:t>SC MCS 0: Control MCS</a:t>
            </a:r>
          </a:p>
        </p:txBody>
      </p:sp>
      <p:sp>
        <p:nvSpPr>
          <p:cNvPr id="7885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7885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C0D8D072-116C-4A6A-8574-AEB6DF92084E}" type="slidenum">
              <a:rPr lang="en-US" altLang="zh-CN" sz="1200" b="0" smtClean="0"/>
              <a:pPr>
                <a:spcBef>
                  <a:spcPct val="0"/>
                </a:spcBef>
                <a:buFontTx/>
                <a:buNone/>
              </a:pPr>
              <a:t>45</a:t>
            </a:fld>
            <a:endParaRPr lang="en-US" altLang="zh-CN" sz="1200" b="0" smtClean="0"/>
          </a:p>
        </p:txBody>
      </p:sp>
      <p:sp>
        <p:nvSpPr>
          <p:cNvPr id="78853"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85800" y="533400"/>
            <a:ext cx="7772400" cy="838200"/>
          </a:xfrm>
        </p:spPr>
        <p:txBody>
          <a:bodyPr/>
          <a:lstStyle/>
          <a:p>
            <a:r>
              <a:rPr lang="en-US" altLang="zh-CN" smtClean="0">
                <a:ea typeface="宋体" panose="02010600030101010101" pitchFamily="2" charset="-122"/>
              </a:rPr>
              <a:t>Control MCS</a:t>
            </a:r>
          </a:p>
        </p:txBody>
      </p:sp>
      <p:sp>
        <p:nvSpPr>
          <p:cNvPr id="80899" name="Content Placeholder 2"/>
          <p:cNvSpPr>
            <a:spLocks noGrp="1"/>
          </p:cNvSpPr>
          <p:nvPr>
            <p:ph idx="1"/>
          </p:nvPr>
        </p:nvSpPr>
        <p:spPr>
          <a:xfrm>
            <a:off x="685800" y="1571624"/>
            <a:ext cx="7772400" cy="4600575"/>
          </a:xfrm>
        </p:spPr>
        <p:txBody>
          <a:bodyPr/>
          <a:lstStyle/>
          <a:p>
            <a:r>
              <a:rPr lang="en-US" altLang="zh-CN" dirty="0" smtClean="0">
                <a:ea typeface="宋体" panose="02010600030101010101" pitchFamily="2" charset="-122"/>
              </a:rPr>
              <a:t>Very low SNR modem to allow pre-</a:t>
            </a:r>
            <a:r>
              <a:rPr lang="en-US" altLang="zh-CN" dirty="0" err="1" smtClean="0">
                <a:ea typeface="宋体" panose="02010600030101010101" pitchFamily="2" charset="-122"/>
              </a:rPr>
              <a:t>beamforming</a:t>
            </a:r>
            <a:r>
              <a:rPr lang="en-US" altLang="zh-CN" dirty="0" smtClean="0">
                <a:ea typeface="宋体" panose="02010600030101010101" pitchFamily="2" charset="-122"/>
              </a:rPr>
              <a:t> link</a:t>
            </a:r>
            <a:endParaRPr lang="en-US" altLang="zh-CN" dirty="0" smtClean="0">
              <a:ea typeface="宋体" panose="02010600030101010101" pitchFamily="2" charset="-122"/>
              <a:cs typeface="Times New Roman" panose="02020603050405020304" pitchFamily="18" charset="0"/>
            </a:endParaRPr>
          </a:p>
          <a:p>
            <a:r>
              <a:rPr lang="en-US" altLang="zh-CN" dirty="0" smtClean="0">
                <a:ea typeface="宋体" panose="02010600030101010101" pitchFamily="2" charset="-122"/>
                <a:cs typeface="Times New Roman" panose="02020603050405020304" pitchFamily="18" charset="0"/>
              </a:rPr>
              <a:t>Control MCS based on SC modulation ~11 Mbps</a:t>
            </a:r>
          </a:p>
          <a:p>
            <a:r>
              <a:rPr lang="el-GR" altLang="zh-CN" dirty="0" smtClean="0">
                <a:cs typeface="Times New Roman" panose="02020603050405020304" pitchFamily="18" charset="0"/>
              </a:rPr>
              <a:t>π</a:t>
            </a:r>
            <a:r>
              <a:rPr lang="en-US" altLang="zh-CN" dirty="0" smtClean="0">
                <a:ea typeface="宋体" panose="02010600030101010101" pitchFamily="2" charset="-122"/>
              </a:rPr>
              <a:t>/2 13/7/4 Bark spreading sequence</a:t>
            </a:r>
          </a:p>
          <a:p>
            <a:r>
              <a:rPr lang="en-US" altLang="zh-CN" dirty="0" smtClean="0">
                <a:ea typeface="宋体" panose="02010600030101010101" pitchFamily="2" charset="-122"/>
              </a:rPr>
              <a:t>Spreading mitigates long channels</a:t>
            </a:r>
          </a:p>
          <a:p>
            <a:r>
              <a:rPr lang="en-US" altLang="zh-CN" dirty="0" smtClean="0">
                <a:ea typeface="宋体" panose="02010600030101010101" pitchFamily="2" charset="-122"/>
              </a:rPr>
              <a:t>A-MPDU aggregation is not allowed using Control MCS</a:t>
            </a:r>
          </a:p>
          <a:p>
            <a:r>
              <a:rPr lang="en-US" altLang="zh-CN" dirty="0" smtClean="0">
                <a:ea typeface="宋体" panose="02010600030101010101" pitchFamily="2" charset="-122"/>
              </a:rPr>
              <a:t>Maximum length is limited to 1024 bytes</a:t>
            </a:r>
          </a:p>
        </p:txBody>
      </p:sp>
      <p:sp>
        <p:nvSpPr>
          <p:cNvPr id="809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8090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4AAC428B-3CE8-4E7F-97A2-76E76D6AE6F3}" type="slidenum">
              <a:rPr lang="en-US" altLang="zh-CN" sz="1200" b="0" smtClean="0"/>
              <a:pPr>
                <a:spcBef>
                  <a:spcPct val="0"/>
                </a:spcBef>
                <a:buFontTx/>
                <a:buNone/>
              </a:pPr>
              <a:t>46</a:t>
            </a:fld>
            <a:endParaRPr lang="en-US" altLang="zh-CN" sz="1200" b="0" smtClean="0"/>
          </a:p>
        </p:txBody>
      </p:sp>
      <p:sp>
        <p:nvSpPr>
          <p:cNvPr id="80902"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866900" y="2951163"/>
            <a:ext cx="5410200" cy="576262"/>
          </a:xfrm>
        </p:spPr>
        <p:txBody>
          <a:bodyPr/>
          <a:lstStyle/>
          <a:p>
            <a:pPr>
              <a:defRPr/>
            </a:pPr>
            <a:r>
              <a:rPr lang="en-US" dirty="0" smtClean="0">
                <a:solidFill>
                  <a:schemeClr val="tx1"/>
                </a:solidFill>
              </a:rPr>
              <a:t>Single Carrier Parameters</a:t>
            </a:r>
          </a:p>
        </p:txBody>
      </p:sp>
      <p:sp>
        <p:nvSpPr>
          <p:cNvPr id="8294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8294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698C79C9-55CF-47CD-BA11-8C34EF24F43E}" type="slidenum">
              <a:rPr lang="en-US" altLang="zh-CN" sz="1200" b="0" smtClean="0"/>
              <a:pPr>
                <a:spcBef>
                  <a:spcPct val="0"/>
                </a:spcBef>
                <a:buFontTx/>
                <a:buNone/>
              </a:pPr>
              <a:t>47</a:t>
            </a:fld>
            <a:endParaRPr lang="en-US" altLang="zh-CN" sz="1200" b="0" smtClean="0"/>
          </a:p>
        </p:txBody>
      </p:sp>
      <p:sp>
        <p:nvSpPr>
          <p:cNvPr id="82949"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685800"/>
            <a:ext cx="7772400" cy="762000"/>
          </a:xfrm>
        </p:spPr>
        <p:txBody>
          <a:bodyPr/>
          <a:lstStyle/>
          <a:p>
            <a:r>
              <a:rPr lang="en-US" altLang="zh-CN" smtClean="0">
                <a:ea typeface="宋体" panose="02010600030101010101" pitchFamily="2" charset="-122"/>
              </a:rPr>
              <a:t>SC Modulation</a:t>
            </a:r>
          </a:p>
        </p:txBody>
      </p:sp>
      <p:sp>
        <p:nvSpPr>
          <p:cNvPr id="7" name="Rectangle 3"/>
          <p:cNvSpPr txBox="1">
            <a:spLocks noChangeArrowheads="1"/>
          </p:cNvSpPr>
          <p:nvPr/>
        </p:nvSpPr>
        <p:spPr bwMode="auto">
          <a:xfrm>
            <a:off x="839788" y="1557338"/>
            <a:ext cx="6246812" cy="4114800"/>
          </a:xfrm>
          <a:prstGeom prst="rect">
            <a:avLst/>
          </a:prstGeom>
          <a:noFill/>
          <a:ln w="9525">
            <a:noFill/>
            <a:miter lim="800000"/>
            <a:headEnd/>
            <a:tailEnd/>
          </a:ln>
        </p:spPr>
        <p:txBody>
          <a:bodyPr lIns="92075" tIns="46038" rIns="92075" bIns="46038"/>
          <a:lstStyle/>
          <a:p>
            <a:pPr marL="342900" indent="-342900">
              <a:spcBef>
                <a:spcPct val="20000"/>
              </a:spcBef>
              <a:buFontTx/>
              <a:buChar char="•"/>
              <a:defRPr/>
            </a:pPr>
            <a:r>
              <a:rPr lang="en-US" sz="2400" b="1" dirty="0">
                <a:latin typeface="+mn-lt"/>
                <a:cs typeface="Times New Roman" pitchFamily="18" charset="0"/>
              </a:rPr>
              <a:t>For 540MHz channel width</a:t>
            </a:r>
          </a:p>
          <a:p>
            <a:pPr marL="342900" indent="-342900">
              <a:spcBef>
                <a:spcPct val="20000"/>
              </a:spcBef>
              <a:buFontTx/>
              <a:buChar char="•"/>
              <a:defRPr/>
            </a:pPr>
            <a:r>
              <a:rPr lang="en-US" sz="2400" b="1" dirty="0" smtClean="0">
                <a:latin typeface="+mn-lt"/>
                <a:cs typeface="Times New Roman" pitchFamily="18" charset="0"/>
              </a:rPr>
              <a:t>256 chips </a:t>
            </a:r>
            <a:r>
              <a:rPr lang="en-US" sz="2400" b="1" dirty="0">
                <a:latin typeface="+mn-lt"/>
                <a:cs typeface="Times New Roman" pitchFamily="18" charset="0"/>
              </a:rPr>
              <a:t>per symbol</a:t>
            </a:r>
          </a:p>
          <a:p>
            <a:pPr marL="342900" indent="-342900">
              <a:spcBef>
                <a:spcPct val="20000"/>
              </a:spcBef>
              <a:buFontTx/>
              <a:buChar char="•"/>
              <a:defRPr/>
            </a:pPr>
            <a:r>
              <a:rPr lang="en-US" altLang="zh-CN" sz="2400" b="1" dirty="0" smtClean="0">
                <a:latin typeface="+mn-lt"/>
                <a:cs typeface="Times New Roman" pitchFamily="18" charset="0"/>
              </a:rPr>
              <a:t>GI with </a:t>
            </a:r>
            <a:r>
              <a:rPr lang="en-US" sz="2400" b="1" dirty="0" smtClean="0">
                <a:latin typeface="+mn-lt"/>
                <a:cs typeface="Times New Roman" pitchFamily="18" charset="0"/>
              </a:rPr>
              <a:t>64 </a:t>
            </a:r>
            <a:r>
              <a:rPr lang="en-US" sz="2400" b="1" dirty="0">
                <a:latin typeface="+mn-lt"/>
                <a:cs typeface="Times New Roman" pitchFamily="18" charset="0"/>
              </a:rPr>
              <a:t>or </a:t>
            </a:r>
            <a:r>
              <a:rPr lang="en-US" sz="2400" b="1" dirty="0" smtClean="0">
                <a:latin typeface="+mn-lt"/>
                <a:cs typeface="Times New Roman" pitchFamily="18" charset="0"/>
              </a:rPr>
              <a:t>32 chips</a:t>
            </a:r>
          </a:p>
          <a:p>
            <a:pPr marL="342900" indent="-342900">
              <a:spcBef>
                <a:spcPct val="20000"/>
              </a:spcBef>
              <a:buFontTx/>
              <a:buChar char="•"/>
              <a:defRPr/>
            </a:pPr>
            <a:r>
              <a:rPr lang="en-US" sz="2400" b="1" dirty="0" smtClean="0">
                <a:latin typeface="+mn-lt"/>
                <a:cs typeface="Times New Roman" pitchFamily="18" charset="0"/>
              </a:rPr>
              <a:t>Pi/2 </a:t>
            </a:r>
            <a:r>
              <a:rPr lang="en-US" sz="2400" b="1" dirty="0">
                <a:latin typeface="+mn-lt"/>
                <a:cs typeface="Times New Roman" pitchFamily="18" charset="0"/>
              </a:rPr>
              <a:t>rotation applied to all modulations</a:t>
            </a:r>
          </a:p>
          <a:p>
            <a:pPr marL="342900" indent="-342900">
              <a:spcBef>
                <a:spcPct val="20000"/>
              </a:spcBef>
              <a:buFontTx/>
              <a:buChar char="•"/>
              <a:defRPr/>
            </a:pPr>
            <a:r>
              <a:rPr lang="en-US" sz="2400" b="1" dirty="0">
                <a:latin typeface="+mn-lt"/>
                <a:cs typeface="Times New Roman" pitchFamily="18" charset="0"/>
              </a:rPr>
              <a:t> </a:t>
            </a:r>
          </a:p>
          <a:p>
            <a:pPr marL="800100" lvl="1" indent="-342900">
              <a:spcBef>
                <a:spcPct val="20000"/>
              </a:spcBef>
              <a:buFontTx/>
              <a:buChar char="•"/>
              <a:defRPr/>
            </a:pPr>
            <a:endParaRPr lang="en-US" sz="2000" dirty="0" smtClean="0">
              <a:latin typeface="+mn-lt"/>
              <a:cs typeface="Times New Roman" pitchFamily="18" charset="0"/>
            </a:endParaRPr>
          </a:p>
          <a:p>
            <a:pPr marL="800100" lvl="1" indent="-342900">
              <a:spcBef>
                <a:spcPct val="20000"/>
              </a:spcBef>
              <a:buFontTx/>
              <a:buChar char="•"/>
              <a:defRPr/>
            </a:pPr>
            <a:r>
              <a:rPr lang="en-US" sz="2000" dirty="0" smtClean="0">
                <a:latin typeface="+mn-lt"/>
                <a:cs typeface="Times New Roman" pitchFamily="18" charset="0"/>
              </a:rPr>
              <a:t>To </a:t>
            </a:r>
            <a:r>
              <a:rPr lang="en-US" sz="2000" dirty="0">
                <a:latin typeface="+mn-lt"/>
                <a:cs typeface="Times New Roman" pitchFamily="18" charset="0"/>
              </a:rPr>
              <a:t>reduce PAPR for BPSK</a:t>
            </a:r>
          </a:p>
          <a:p>
            <a:pPr marL="800100" lvl="1" indent="-342900">
              <a:spcBef>
                <a:spcPct val="20000"/>
              </a:spcBef>
              <a:buFontTx/>
              <a:buChar char="•"/>
              <a:defRPr/>
            </a:pPr>
            <a:r>
              <a:rPr lang="en-US" sz="2000" dirty="0">
                <a:latin typeface="+mn-lt"/>
                <a:cs typeface="Times New Roman" pitchFamily="18" charset="0"/>
              </a:rPr>
              <a:t>To enable GMSK equivalent modulation</a:t>
            </a:r>
          </a:p>
        </p:txBody>
      </p:sp>
      <p:pic>
        <p:nvPicPr>
          <p:cNvPr id="84996" name="Picture 91"/>
          <p:cNvPicPr>
            <a:picLocks noChangeAspect="1" noChangeArrowheads="1"/>
          </p:cNvPicPr>
          <p:nvPr/>
        </p:nvPicPr>
        <p:blipFill rotWithShape="1">
          <a:blip r:embed="rId3">
            <a:extLst>
              <a:ext uri="{28A0092B-C50C-407E-A947-70E740481C1C}">
                <a14:useLocalDpi xmlns:a14="http://schemas.microsoft.com/office/drawing/2010/main" val="0"/>
              </a:ext>
            </a:extLst>
          </a:blip>
          <a:srcRect r="4167" b="8462"/>
          <a:stretch/>
        </p:blipFill>
        <p:spPr bwMode="auto">
          <a:xfrm>
            <a:off x="1447800" y="3429000"/>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8499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8499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F9E03E42-BF8D-489E-A823-E0882CD57D5E}" type="slidenum">
              <a:rPr lang="en-US" altLang="zh-CN" sz="1200" b="0" smtClean="0"/>
              <a:pPr>
                <a:spcBef>
                  <a:spcPct val="0"/>
                </a:spcBef>
                <a:buFontTx/>
                <a:buNone/>
              </a:pPr>
              <a:t>48</a:t>
            </a:fld>
            <a:endParaRPr lang="en-US" altLang="zh-CN" sz="1200" b="0" smtClean="0"/>
          </a:p>
        </p:txBody>
      </p:sp>
      <p:sp>
        <p:nvSpPr>
          <p:cNvPr id="84999"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685800"/>
            <a:ext cx="7772400" cy="762000"/>
          </a:xfrm>
        </p:spPr>
        <p:txBody>
          <a:bodyPr/>
          <a:lstStyle/>
          <a:p>
            <a:r>
              <a:rPr lang="en-US" altLang="zh-CN" smtClean="0">
                <a:ea typeface="宋体" panose="02010600030101010101" pitchFamily="2" charset="-122"/>
              </a:rPr>
              <a:t>SC Modulation</a:t>
            </a:r>
          </a:p>
        </p:txBody>
      </p:sp>
      <p:sp>
        <p:nvSpPr>
          <p:cNvPr id="7" name="Rectangle 3"/>
          <p:cNvSpPr txBox="1">
            <a:spLocks noChangeArrowheads="1"/>
          </p:cNvSpPr>
          <p:nvPr/>
        </p:nvSpPr>
        <p:spPr bwMode="auto">
          <a:xfrm>
            <a:off x="839788" y="1557338"/>
            <a:ext cx="6856412" cy="4114800"/>
          </a:xfrm>
          <a:prstGeom prst="rect">
            <a:avLst/>
          </a:prstGeom>
          <a:noFill/>
          <a:ln w="9525">
            <a:noFill/>
            <a:miter lim="800000"/>
            <a:headEnd/>
            <a:tailEnd/>
          </a:ln>
        </p:spPr>
        <p:txBody>
          <a:bodyPr lIns="92075" tIns="46038" rIns="92075" bIns="46038"/>
          <a:lstStyle/>
          <a:p>
            <a:pPr marL="342900" indent="-342900">
              <a:spcBef>
                <a:spcPct val="20000"/>
              </a:spcBef>
              <a:buFontTx/>
              <a:buChar char="•"/>
              <a:defRPr/>
            </a:pPr>
            <a:r>
              <a:rPr lang="en-US" sz="2400" b="1" dirty="0">
                <a:latin typeface="+mn-lt"/>
                <a:cs typeface="Times New Roman" pitchFamily="18" charset="0"/>
              </a:rPr>
              <a:t>For 1080MHz channel width</a:t>
            </a:r>
          </a:p>
          <a:p>
            <a:pPr marL="342900" indent="-342900">
              <a:spcBef>
                <a:spcPct val="20000"/>
              </a:spcBef>
              <a:buFontTx/>
              <a:buChar char="•"/>
              <a:defRPr/>
            </a:pPr>
            <a:r>
              <a:rPr lang="en-US" sz="2400" b="1" dirty="0" smtClean="0">
                <a:latin typeface="+mn-lt"/>
                <a:cs typeface="Times New Roman" pitchFamily="18" charset="0"/>
              </a:rPr>
              <a:t>512 </a:t>
            </a:r>
            <a:r>
              <a:rPr lang="en-US" sz="2400" b="1" dirty="0">
                <a:latin typeface="+mn-lt"/>
                <a:cs typeface="Times New Roman" pitchFamily="18" charset="0"/>
              </a:rPr>
              <a:t>chips per symbol</a:t>
            </a:r>
          </a:p>
          <a:p>
            <a:pPr marL="342900" indent="-342900">
              <a:spcBef>
                <a:spcPct val="20000"/>
              </a:spcBef>
              <a:buFontTx/>
              <a:buChar char="•"/>
              <a:defRPr/>
            </a:pPr>
            <a:r>
              <a:rPr lang="en-US" sz="2400" b="1" dirty="0" smtClean="0">
                <a:latin typeface="+mn-lt"/>
                <a:cs typeface="Times New Roman" pitchFamily="18" charset="0"/>
              </a:rPr>
              <a:t>GI with 128 or 64 chips</a:t>
            </a:r>
            <a:endParaRPr lang="en-US" sz="2400" b="1" dirty="0">
              <a:latin typeface="+mn-lt"/>
              <a:cs typeface="Times New Roman" pitchFamily="18" charset="0"/>
            </a:endParaRPr>
          </a:p>
          <a:p>
            <a:pPr marL="342900" indent="-342900">
              <a:spcBef>
                <a:spcPct val="20000"/>
              </a:spcBef>
              <a:buFontTx/>
              <a:buChar char="•"/>
              <a:defRPr/>
            </a:pPr>
            <a:r>
              <a:rPr lang="en-US" sz="2400" b="1" dirty="0" smtClean="0">
                <a:latin typeface="+mn-lt"/>
                <a:cs typeface="Times New Roman" pitchFamily="18" charset="0"/>
              </a:rPr>
              <a:t>Pi/2 </a:t>
            </a:r>
            <a:r>
              <a:rPr lang="en-US" sz="2400" b="1" dirty="0">
                <a:latin typeface="+mn-lt"/>
                <a:cs typeface="Times New Roman" pitchFamily="18" charset="0"/>
              </a:rPr>
              <a:t>rotation applied to all </a:t>
            </a:r>
            <a:r>
              <a:rPr lang="en-US" sz="2400" b="1" dirty="0" smtClean="0">
                <a:latin typeface="+mn-lt"/>
                <a:cs typeface="Times New Roman" pitchFamily="18" charset="0"/>
              </a:rPr>
              <a:t>modulations</a:t>
            </a:r>
          </a:p>
          <a:p>
            <a:pPr marL="342900" indent="-342900">
              <a:spcBef>
                <a:spcPct val="20000"/>
              </a:spcBef>
              <a:buFontTx/>
              <a:buChar char="•"/>
              <a:defRPr/>
            </a:pPr>
            <a:endParaRPr lang="en-US" sz="2400" b="1" dirty="0">
              <a:latin typeface="+mn-lt"/>
              <a:cs typeface="Times New Roman" pitchFamily="18" charset="0"/>
            </a:endParaRPr>
          </a:p>
          <a:p>
            <a:pPr marL="342900" indent="-342900">
              <a:spcBef>
                <a:spcPct val="20000"/>
              </a:spcBef>
              <a:buFontTx/>
              <a:buChar char="•"/>
              <a:defRPr/>
            </a:pPr>
            <a:r>
              <a:rPr lang="en-US" sz="2400" b="1" dirty="0">
                <a:latin typeface="+mn-lt"/>
                <a:cs typeface="Times New Roman" pitchFamily="18" charset="0"/>
              </a:rPr>
              <a:t> </a:t>
            </a:r>
          </a:p>
          <a:p>
            <a:pPr marL="800100" lvl="1" indent="-342900">
              <a:spcBef>
                <a:spcPct val="20000"/>
              </a:spcBef>
              <a:buFontTx/>
              <a:buChar char="•"/>
              <a:defRPr/>
            </a:pPr>
            <a:r>
              <a:rPr lang="en-US" sz="2000" dirty="0">
                <a:latin typeface="+mn-lt"/>
                <a:cs typeface="Times New Roman" pitchFamily="18" charset="0"/>
              </a:rPr>
              <a:t>To reduce PAPR for BPSK</a:t>
            </a:r>
          </a:p>
          <a:p>
            <a:pPr marL="800100" lvl="1" indent="-342900">
              <a:spcBef>
                <a:spcPct val="20000"/>
              </a:spcBef>
              <a:buFontTx/>
              <a:buChar char="•"/>
              <a:defRPr/>
            </a:pPr>
            <a:r>
              <a:rPr lang="en-US" sz="2000" dirty="0">
                <a:latin typeface="+mn-lt"/>
                <a:cs typeface="Times New Roman" pitchFamily="18" charset="0"/>
              </a:rPr>
              <a:t>To enable GMSK equivalent modulation</a:t>
            </a:r>
          </a:p>
        </p:txBody>
      </p:sp>
      <p:pic>
        <p:nvPicPr>
          <p:cNvPr id="87044" name="Picture 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418114"/>
            <a:ext cx="1752600" cy="74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8704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8704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DC379C6B-0617-4E2A-8AC5-7C9B7A57E27B}" type="slidenum">
              <a:rPr lang="en-US" altLang="zh-CN" sz="1200" b="0" smtClean="0"/>
              <a:pPr>
                <a:spcBef>
                  <a:spcPct val="0"/>
                </a:spcBef>
                <a:buFontTx/>
                <a:buNone/>
              </a:pPr>
              <a:t>49</a:t>
            </a:fld>
            <a:endParaRPr lang="en-US" altLang="zh-CN" sz="1200" b="0" smtClean="0"/>
          </a:p>
        </p:txBody>
      </p:sp>
      <p:sp>
        <p:nvSpPr>
          <p:cNvPr id="87047"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txBox="1">
            <a:spLocks/>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r>
              <a:rPr lang="en-US" altLang="zh-CN" sz="2000">
                <a:ea typeface="宋体" panose="02010600030101010101" pitchFamily="2" charset="-122"/>
              </a:rPr>
              <a:t>To meet the TGaj PAR, FRD, EVM and selection procedure requirements, the following additional supporting documents complement this proposal</a:t>
            </a:r>
          </a:p>
          <a:p>
            <a:endParaRPr lang="en-US" altLang="zh-CN" sz="2000">
              <a:ea typeface="宋体" panose="02010600030101010101" pitchFamily="2" charset="-122"/>
            </a:endParaRPr>
          </a:p>
          <a:p>
            <a:endParaRPr lang="en-US" altLang="zh-CN" sz="2000">
              <a:ea typeface="宋体" panose="02010600030101010101" pitchFamily="2" charset="-122"/>
            </a:endParaRPr>
          </a:p>
          <a:p>
            <a:endParaRPr lang="en-US" altLang="zh-CN" sz="2000">
              <a:ea typeface="宋体" panose="02010600030101010101" pitchFamily="2" charset="-122"/>
            </a:endParaRPr>
          </a:p>
          <a:p>
            <a:endParaRPr lang="en-US" altLang="zh-CN" sz="2000">
              <a:ea typeface="宋体" panose="02010600030101010101" pitchFamily="2" charset="-122"/>
            </a:endParaRPr>
          </a:p>
          <a:p>
            <a:endParaRPr lang="en-US" altLang="zh-CN" sz="2000">
              <a:ea typeface="宋体" panose="02010600030101010101" pitchFamily="2" charset="-122"/>
            </a:endParaRPr>
          </a:p>
          <a:p>
            <a:endParaRPr lang="en-US" altLang="zh-CN" sz="2000">
              <a:ea typeface="宋体" panose="02010600030101010101" pitchFamily="2" charset="-122"/>
            </a:endParaRPr>
          </a:p>
          <a:p>
            <a:r>
              <a:rPr lang="en-US" altLang="zh-CN" sz="2000">
                <a:ea typeface="宋体" panose="02010600030101010101" pitchFamily="2" charset="-122"/>
              </a:rPr>
              <a:t>Therefore, </a:t>
            </a:r>
            <a:r>
              <a:rPr lang="en-US" altLang="zh-CN" sz="2000">
                <a:solidFill>
                  <a:srgbClr val="FF0000"/>
                </a:solidFill>
                <a:ea typeface="宋体" panose="02010600030101010101" pitchFamily="2" charset="-122"/>
              </a:rPr>
              <a:t>this proposal meets all the requirements in the TGaj selection procedure to be classified as a complete proposal</a:t>
            </a:r>
          </a:p>
        </p:txBody>
      </p:sp>
      <p:sp>
        <p:nvSpPr>
          <p:cNvPr id="16387" name="Title 1"/>
          <p:cNvSpPr>
            <a:spLocks noGrp="1"/>
          </p:cNvSpPr>
          <p:nvPr>
            <p:ph type="title"/>
          </p:nvPr>
        </p:nvSpPr>
        <p:spPr/>
        <p:txBody>
          <a:bodyPr/>
          <a:lstStyle/>
          <a:p>
            <a:r>
              <a:rPr lang="en-US" altLang="zh-CN" smtClean="0">
                <a:ea typeface="宋体" panose="02010600030101010101" pitchFamily="2" charset="-122"/>
              </a:rPr>
              <a:t>Additional proposal supporting documents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45269046"/>
              </p:ext>
            </p:extLst>
          </p:nvPr>
        </p:nvGraphicFramePr>
        <p:xfrm>
          <a:off x="1007269" y="3200400"/>
          <a:ext cx="7129462" cy="1861565"/>
        </p:xfrm>
        <a:graphic>
          <a:graphicData uri="http://schemas.openxmlformats.org/drawingml/2006/table">
            <a:tbl>
              <a:tblPr/>
              <a:tblGrid>
                <a:gridCol w="819150"/>
                <a:gridCol w="4024312"/>
                <a:gridCol w="2286000"/>
              </a:tblGrid>
              <a:tr h="311062">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ID </a:t>
                      </a:r>
                    </a:p>
                  </a:txBody>
                  <a:tcPr marL="5818" marR="5818" marT="581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Item </a:t>
                      </a:r>
                    </a:p>
                  </a:txBody>
                  <a:tcPr marL="5818" marR="5818" marT="581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Doc#</a:t>
                      </a:r>
                    </a:p>
                  </a:txBody>
                  <a:tcPr marL="5818" marR="5818" marT="581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27138">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5</a:t>
                      </a:r>
                    </a:p>
                  </a:txBody>
                  <a:tcPr marL="5818" marR="5818" marT="581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PAR, FRD and EVM declaration</a:t>
                      </a:r>
                    </a:p>
                  </a:txBody>
                  <a:tcPr marL="5818" marR="5818" marT="581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endParaRPr>
                    </a:p>
                  </a:txBody>
                  <a:tcPr marL="5818" marR="5818" marT="581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r>
              <a:tr h="102336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6</a:t>
                      </a:r>
                    </a:p>
                  </a:txBody>
                  <a:tcPr marL="5818" marR="5818" marT="581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PHY simulation results and methodology</a:t>
                      </a:r>
                    </a:p>
                  </a:txBody>
                  <a:tcPr marL="5818" marR="5818" marT="581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endParaRPr>
                    </a:p>
                  </a:txBody>
                  <a:tcPr marL="5818" marR="5818" marT="581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r>
            </a:tbl>
          </a:graphicData>
        </a:graphic>
      </p:graphicFrame>
      <p:sp>
        <p:nvSpPr>
          <p:cNvPr id="16410"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6411"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B16F2B09-B1BE-4B97-8989-D24D7C2BDB48}" type="slidenum">
              <a:rPr lang="en-US" altLang="zh-CN" sz="1200" b="0" smtClean="0"/>
              <a:pPr>
                <a:spcBef>
                  <a:spcPct val="0"/>
                </a:spcBef>
                <a:buFontTx/>
                <a:buNone/>
              </a:pPr>
              <a:t>5</a:t>
            </a:fld>
            <a:endParaRPr lang="en-US" altLang="zh-CN" sz="1200" b="0" smtClean="0"/>
          </a:p>
        </p:txBody>
      </p:sp>
      <p:sp>
        <p:nvSpPr>
          <p:cNvPr id="16412"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866900" y="2951163"/>
            <a:ext cx="5410200" cy="576262"/>
          </a:xfrm>
        </p:spPr>
        <p:txBody>
          <a:bodyPr/>
          <a:lstStyle/>
          <a:p>
            <a:pPr>
              <a:defRPr/>
            </a:pPr>
            <a:r>
              <a:rPr lang="en-US" dirty="0" smtClean="0">
                <a:solidFill>
                  <a:schemeClr val="tx1"/>
                </a:solidFill>
              </a:rPr>
              <a:t>OFDM </a:t>
            </a:r>
            <a:r>
              <a:rPr lang="en-US" altLang="zh-CN" dirty="0" smtClean="0">
                <a:solidFill>
                  <a:schemeClr val="tx1"/>
                </a:solidFill>
              </a:rPr>
              <a:t>Parameters</a:t>
            </a:r>
            <a:endParaRPr lang="en-US" dirty="0" smtClean="0">
              <a:solidFill>
                <a:schemeClr val="tx1"/>
              </a:solidFill>
            </a:endParaRPr>
          </a:p>
        </p:txBody>
      </p:sp>
      <p:sp>
        <p:nvSpPr>
          <p:cNvPr id="8909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8909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C04D8FA3-0834-4C86-97BF-5CB67E836726}" type="slidenum">
              <a:rPr lang="en-US" altLang="zh-CN" sz="1200" b="0" smtClean="0"/>
              <a:pPr>
                <a:spcBef>
                  <a:spcPct val="0"/>
                </a:spcBef>
                <a:buFontTx/>
                <a:buNone/>
              </a:pPr>
              <a:t>50</a:t>
            </a:fld>
            <a:endParaRPr lang="en-US" altLang="zh-CN" sz="1200" b="0" smtClean="0"/>
          </a:p>
        </p:txBody>
      </p:sp>
      <p:sp>
        <p:nvSpPr>
          <p:cNvPr id="89093"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685800"/>
            <a:ext cx="7772400" cy="838200"/>
          </a:xfrm>
        </p:spPr>
        <p:txBody>
          <a:bodyPr/>
          <a:lstStyle/>
          <a:p>
            <a:r>
              <a:rPr lang="en-US" altLang="zh-CN" smtClean="0">
                <a:ea typeface="宋体" panose="02010600030101010101" pitchFamily="2" charset="-122"/>
              </a:rPr>
              <a:t>OFDM Modulation</a:t>
            </a:r>
          </a:p>
        </p:txBody>
      </p:sp>
      <p:sp>
        <p:nvSpPr>
          <p:cNvPr id="9113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9114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1F1B244C-71D2-4468-B98D-D08AC37F2700}" type="slidenum">
              <a:rPr lang="en-US" altLang="zh-CN" sz="1200" b="0" smtClean="0"/>
              <a:pPr>
                <a:spcBef>
                  <a:spcPct val="0"/>
                </a:spcBef>
                <a:buFontTx/>
                <a:buNone/>
              </a:pPr>
              <a:t>51</a:t>
            </a:fld>
            <a:endParaRPr lang="en-US" altLang="zh-CN" sz="1200" b="0" smtClean="0"/>
          </a:p>
        </p:txBody>
      </p:sp>
      <p:pic>
        <p:nvPicPr>
          <p:cNvPr id="91141" name="图片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913" y="1371600"/>
            <a:ext cx="7726363" cy="510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866900" y="2951163"/>
            <a:ext cx="5410200" cy="576262"/>
          </a:xfrm>
        </p:spPr>
        <p:txBody>
          <a:bodyPr/>
          <a:lstStyle/>
          <a:p>
            <a:pPr>
              <a:defRPr/>
            </a:pPr>
            <a:r>
              <a:rPr lang="en-US" dirty="0" smtClean="0">
                <a:solidFill>
                  <a:schemeClr val="tx1"/>
                </a:solidFill>
              </a:rPr>
              <a:t>General RF parameters</a:t>
            </a:r>
          </a:p>
        </p:txBody>
      </p:sp>
      <p:sp>
        <p:nvSpPr>
          <p:cNvPr id="9318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9318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F78B9B91-8EC1-4D6B-990A-899D6090A94A}" type="slidenum">
              <a:rPr lang="en-US" altLang="zh-CN" sz="1200" b="0" smtClean="0"/>
              <a:pPr>
                <a:spcBef>
                  <a:spcPct val="0"/>
                </a:spcBef>
                <a:buFontTx/>
                <a:buNone/>
              </a:pPr>
              <a:t>52</a:t>
            </a:fld>
            <a:endParaRPr lang="en-US" altLang="zh-CN" sz="1200" b="0" smtClean="0"/>
          </a:p>
        </p:txBody>
      </p:sp>
      <p:sp>
        <p:nvSpPr>
          <p:cNvPr id="93189"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685800" y="685800"/>
            <a:ext cx="7772400" cy="914400"/>
          </a:xfrm>
        </p:spPr>
        <p:txBody>
          <a:bodyPr/>
          <a:lstStyle/>
          <a:p>
            <a:r>
              <a:rPr lang="en-US" altLang="zh-CN" smtClean="0">
                <a:ea typeface="宋体" panose="02010600030101010101" pitchFamily="2" charset="-122"/>
              </a:rPr>
              <a:t>RF General Parameters</a:t>
            </a:r>
          </a:p>
        </p:txBody>
      </p:sp>
      <p:sp>
        <p:nvSpPr>
          <p:cNvPr id="95235" name="Content Placeholder 2"/>
          <p:cNvSpPr>
            <a:spLocks noGrp="1"/>
          </p:cNvSpPr>
          <p:nvPr>
            <p:ph idx="1"/>
          </p:nvPr>
        </p:nvSpPr>
        <p:spPr>
          <a:xfrm>
            <a:off x="838200" y="1905000"/>
            <a:ext cx="7772400" cy="4267200"/>
          </a:xfrm>
        </p:spPr>
        <p:txBody>
          <a:bodyPr/>
          <a:lstStyle/>
          <a:p>
            <a:r>
              <a:rPr lang="en-US" altLang="zh-CN" sz="2000" smtClean="0">
                <a:ea typeface="宋体" panose="02010600030101010101" pitchFamily="2" charset="-122"/>
              </a:rPr>
              <a:t>Transmit EVM for all PHYs</a:t>
            </a:r>
          </a:p>
          <a:p>
            <a:r>
              <a:rPr lang="en-US" altLang="zh-CN" sz="2000" smtClean="0">
                <a:ea typeface="宋体" panose="02010600030101010101" pitchFamily="2" charset="-122"/>
              </a:rPr>
              <a:t>Unified mask for all PHYs</a:t>
            </a:r>
          </a:p>
          <a:p>
            <a:r>
              <a:rPr lang="en-US" altLang="zh-CN" sz="2000" smtClean="0">
                <a:ea typeface="宋体" panose="02010600030101010101" pitchFamily="2" charset="-122"/>
              </a:rPr>
              <a:t>Tx RF Delay</a:t>
            </a:r>
          </a:p>
          <a:p>
            <a:r>
              <a:rPr lang="en-US" altLang="zh-CN" sz="2000" smtClean="0">
                <a:ea typeface="宋体" panose="02010600030101010101" pitchFamily="2" charset="-122"/>
              </a:rPr>
              <a:t>Operating Temperature range</a:t>
            </a:r>
          </a:p>
          <a:p>
            <a:r>
              <a:rPr lang="en-US" altLang="zh-CN" sz="2000" smtClean="0">
                <a:ea typeface="宋体" panose="02010600030101010101" pitchFamily="2" charset="-122"/>
              </a:rPr>
              <a:t>Center Frequency leakage</a:t>
            </a:r>
          </a:p>
          <a:p>
            <a:r>
              <a:rPr lang="en-US" altLang="zh-CN" sz="2000" smtClean="0">
                <a:ea typeface="宋体" panose="02010600030101010101" pitchFamily="2" charset="-122"/>
              </a:rPr>
              <a:t>Transmit Ramp up/down</a:t>
            </a:r>
          </a:p>
          <a:p>
            <a:r>
              <a:rPr lang="en-US" altLang="zh-CN" sz="2000" smtClean="0">
                <a:ea typeface="宋体" panose="02010600030101010101" pitchFamily="2" charset="-122"/>
              </a:rPr>
              <a:t>Center Frequency Tolerance</a:t>
            </a:r>
          </a:p>
          <a:p>
            <a:pPr lvl="1"/>
            <a:r>
              <a:rPr lang="en-US" altLang="zh-CN" sz="1800" smtClean="0">
                <a:ea typeface="宋体" panose="02010600030101010101" pitchFamily="2" charset="-122"/>
              </a:rPr>
              <a:t>±20 ppm</a:t>
            </a:r>
          </a:p>
          <a:p>
            <a:r>
              <a:rPr lang="en-US" altLang="zh-CN" sz="2000" smtClean="0">
                <a:ea typeface="宋体" panose="02010600030101010101" pitchFamily="2" charset="-122"/>
              </a:rPr>
              <a:t>Symbol Clock Tolerance</a:t>
            </a:r>
          </a:p>
          <a:p>
            <a:pPr lvl="1"/>
            <a:r>
              <a:rPr lang="en-US" altLang="zh-CN" sz="1800" smtClean="0">
                <a:ea typeface="宋体" panose="02010600030101010101" pitchFamily="2" charset="-122"/>
              </a:rPr>
              <a:t>±20ppm locked</a:t>
            </a:r>
          </a:p>
        </p:txBody>
      </p:sp>
      <p:sp>
        <p:nvSpPr>
          <p:cNvPr id="952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9523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0A477939-C920-4317-A747-E192C8757CFC}" type="slidenum">
              <a:rPr lang="en-US" altLang="zh-CN" sz="1200" b="0" smtClean="0"/>
              <a:pPr>
                <a:spcBef>
                  <a:spcPct val="0"/>
                </a:spcBef>
                <a:buFontTx/>
                <a:buNone/>
              </a:pPr>
              <a:t>53</a:t>
            </a:fld>
            <a:endParaRPr lang="en-US" altLang="zh-CN" sz="1200" b="0" smtClean="0"/>
          </a:p>
        </p:txBody>
      </p:sp>
      <p:pic>
        <p:nvPicPr>
          <p:cNvPr id="95238"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13" y="2200275"/>
            <a:ext cx="31797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866900" y="2951163"/>
            <a:ext cx="5410200" cy="576262"/>
          </a:xfrm>
        </p:spPr>
        <p:txBody>
          <a:bodyPr/>
          <a:lstStyle/>
          <a:p>
            <a:pPr>
              <a:defRPr/>
            </a:pPr>
            <a:r>
              <a:rPr lang="en-US" altLang="zh-CN" dirty="0" smtClean="0">
                <a:solidFill>
                  <a:schemeClr val="accent3">
                    <a:lumMod val="75000"/>
                  </a:schemeClr>
                </a:solidFill>
              </a:rPr>
              <a:t>Simulation Analysis</a:t>
            </a:r>
            <a:endParaRPr lang="en-US" dirty="0" smtClean="0">
              <a:solidFill>
                <a:schemeClr val="accent3">
                  <a:lumMod val="75000"/>
                </a:schemeClr>
              </a:solidFill>
            </a:endParaRPr>
          </a:p>
        </p:txBody>
      </p:sp>
      <p:sp>
        <p:nvSpPr>
          <p:cNvPr id="9728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9728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2DA5E3DD-5DA4-4E8E-BC33-1FEF791BF2DE}" type="slidenum">
              <a:rPr lang="en-US" altLang="zh-CN" sz="1200" b="0" smtClean="0"/>
              <a:pPr>
                <a:spcBef>
                  <a:spcPct val="0"/>
                </a:spcBef>
                <a:buFontTx/>
                <a:buNone/>
              </a:pPr>
              <a:t>54</a:t>
            </a:fld>
            <a:endParaRPr lang="en-US" altLang="zh-CN" sz="1200" b="0" smtClean="0"/>
          </a:p>
        </p:txBody>
      </p:sp>
      <p:sp>
        <p:nvSpPr>
          <p:cNvPr id="97285"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(1/14)</a:t>
            </a:r>
            <a:endParaRPr lang="zh-CN" altLang="en-US" smtClean="0">
              <a:ea typeface="宋体" panose="02010600030101010101" pitchFamily="2" charset="-122"/>
              <a:cs typeface="Times New Roman" panose="02020603050405020304" pitchFamily="18" charset="0"/>
            </a:endParaRPr>
          </a:p>
        </p:txBody>
      </p:sp>
      <p:sp>
        <p:nvSpPr>
          <p:cNvPr id="99331" name="内容占位符 2"/>
          <p:cNvSpPr>
            <a:spLocks noGrp="1"/>
          </p:cNvSpPr>
          <p:nvPr>
            <p:ph idx="1"/>
          </p:nvPr>
        </p:nvSpPr>
        <p:spPr/>
        <p:txBody>
          <a:bodyPr/>
          <a:lstStyle/>
          <a:p>
            <a:pPr algn="just" eaLnBrk="1" hangingPunct="1">
              <a:buFontTx/>
              <a:buNone/>
            </a:pPr>
            <a:r>
              <a:rPr lang="en-US" altLang="zh-CN" smtClean="0">
                <a:ea typeface="宋体" panose="02010600030101010101" pitchFamily="2" charset="-122"/>
                <a:cs typeface="Times New Roman" panose="02020603050405020304" pitchFamily="18" charset="0"/>
              </a:rPr>
              <a:t>1.1. Performance simulations of single carrier (SC)</a:t>
            </a:r>
          </a:p>
          <a:p>
            <a:pPr algn="just" eaLnBrk="1" hangingPunct="1">
              <a:buFontTx/>
              <a:buNone/>
            </a:pPr>
            <a:r>
              <a:rPr lang="en-US" altLang="zh-CN" smtClean="0">
                <a:ea typeface="宋体" panose="02010600030101010101" pitchFamily="2" charset="-122"/>
                <a:cs typeface="Times New Roman" panose="02020603050405020304" pitchFamily="18" charset="0"/>
              </a:rPr>
              <a:t>1.1.1. SC-SISO</a:t>
            </a:r>
          </a:p>
          <a:p>
            <a:pPr algn="just" eaLnBrk="1" hangingPunct="1">
              <a:buFontTx/>
              <a:buNone/>
            </a:pPr>
            <a:endParaRPr lang="en-US" altLang="zh-CN" sz="2200" smtClean="0">
              <a:ea typeface="宋体" panose="02010600030101010101" pitchFamily="2" charset="-122"/>
              <a:cs typeface="Times New Roman" panose="02020603050405020304" pitchFamily="18" charset="0"/>
            </a:endParaRPr>
          </a:p>
        </p:txBody>
      </p:sp>
      <p:graphicFrame>
        <p:nvGraphicFramePr>
          <p:cNvPr id="5" name="表格 4"/>
          <p:cNvGraphicFramePr>
            <a:graphicFrameLocks noGrp="1"/>
          </p:cNvGraphicFramePr>
          <p:nvPr/>
        </p:nvGraphicFramePr>
        <p:xfrm>
          <a:off x="781050" y="2976563"/>
          <a:ext cx="7362825" cy="1784350"/>
        </p:xfrm>
        <a:graphic>
          <a:graphicData uri="http://schemas.openxmlformats.org/drawingml/2006/table">
            <a:tbl>
              <a:tblPr/>
              <a:tblGrid>
                <a:gridCol w="1085850"/>
                <a:gridCol w="836613"/>
                <a:gridCol w="779462"/>
                <a:gridCol w="1465263"/>
                <a:gridCol w="1387475"/>
                <a:gridCol w="1808162"/>
              </a:tblGrid>
              <a:tr h="530225">
                <a:tc rowSpan="4">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Simulation Environment</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Tx=1</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Rx=1</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Length=4096 byte</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Synchronization: Ideal</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IQ Imbalance: 0db, 0°</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575">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PHY=SC</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Number=2000</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 Nonlinearity: Ideal</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AWGN/11aj Channel</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Channel Estimation: Ideal</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Sampling Offset 0 PPM</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575">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BW=540MHz</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MMSE Equalization</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Carrier Frequency Offset=0Hz</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 name="表格 5"/>
          <p:cNvGraphicFramePr>
            <a:graphicFrameLocks noGrp="1"/>
          </p:cNvGraphicFramePr>
          <p:nvPr/>
        </p:nvGraphicFramePr>
        <p:xfrm>
          <a:off x="774700" y="5091113"/>
          <a:ext cx="7369177" cy="822325"/>
        </p:xfrm>
        <a:graphic>
          <a:graphicData uri="http://schemas.openxmlformats.org/drawingml/2006/table">
            <a:tbl>
              <a:tblPr/>
              <a:tblGrid>
                <a:gridCol w="1029518"/>
                <a:gridCol w="704407"/>
                <a:gridCol w="654662"/>
                <a:gridCol w="694635"/>
                <a:gridCol w="857191"/>
                <a:gridCol w="857191"/>
                <a:gridCol w="857191"/>
                <a:gridCol w="857191"/>
                <a:gridCol w="857191"/>
              </a:tblGrid>
              <a:tr h="287545">
                <a:tc>
                  <a:txBody>
                    <a:bodyPr/>
                    <a:lstStyle/>
                    <a:p>
                      <a:pPr algn="ctr">
                        <a:spcAft>
                          <a:spcPts val="0"/>
                        </a:spcAft>
                      </a:pPr>
                      <a:r>
                        <a:rPr lang="en-US" sz="1200" b="1" kern="100" dirty="0" smtClean="0">
                          <a:solidFill>
                            <a:schemeClr val="tx1"/>
                          </a:solidFill>
                          <a:latin typeface="Times New Roman" pitchFamily="18" charset="0"/>
                          <a:ea typeface="宋体"/>
                          <a:cs typeface="Times New Roman" pitchFamily="18" charset="0"/>
                        </a:rPr>
                        <a:t>MCS</a:t>
                      </a:r>
                      <a:r>
                        <a:rPr lang="en-US" sz="1200" b="1" kern="100" baseline="0" dirty="0" smtClean="0">
                          <a:solidFill>
                            <a:schemeClr val="tx1"/>
                          </a:solidFill>
                          <a:latin typeface="Times New Roman" pitchFamily="18" charset="0"/>
                          <a:ea typeface="宋体"/>
                          <a:cs typeface="Times New Roman" pitchFamily="18" charset="0"/>
                        </a:rPr>
                        <a:t> Index</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MCS0</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MCS1</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MCS2</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MCS3</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MCS4</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MCS5</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MCS6</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MCS7</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780">
                <a:tc>
                  <a:txBody>
                    <a:bodyPr/>
                    <a:lstStyle/>
                    <a:p>
                      <a:pPr algn="ctr">
                        <a:spcAft>
                          <a:spcPts val="0"/>
                        </a:spcAft>
                      </a:pPr>
                      <a:r>
                        <a:rPr lang="en-US" altLang="zh-CN" sz="1200" b="1" kern="100" dirty="0" smtClean="0">
                          <a:solidFill>
                            <a:schemeClr val="tx1"/>
                          </a:solidFill>
                          <a:latin typeface="Times New Roman" pitchFamily="18" charset="0"/>
                          <a:ea typeface="+mn-ea"/>
                          <a:cs typeface="Times New Roman" pitchFamily="18" charset="0"/>
                        </a:rPr>
                        <a:t>Modulation</a:t>
                      </a:r>
                      <a:endParaRPr lang="zh-CN" sz="1200" b="1" kern="100" dirty="0">
                        <a:solidFill>
                          <a:schemeClr val="tx1"/>
                        </a:solidFill>
                        <a:latin typeface="Times New Roman" pitchFamily="18" charset="0"/>
                        <a:ea typeface="宋体"/>
                        <a:cs typeface="Times New Roman" pitchFamily="18" charset="0"/>
                      </a:endParaRPr>
                    </a:p>
                    <a:p>
                      <a:pPr algn="ctr">
                        <a:spcAft>
                          <a:spcPts val="0"/>
                        </a:spcAft>
                      </a:pPr>
                      <a:r>
                        <a:rPr lang="en-US" altLang="zh-CN" sz="1200" b="1" kern="100" dirty="0" smtClean="0">
                          <a:solidFill>
                            <a:schemeClr val="tx1"/>
                          </a:solidFill>
                          <a:latin typeface="Times New Roman" pitchFamily="18" charset="0"/>
                          <a:ea typeface="宋体"/>
                          <a:cs typeface="Times New Roman" pitchFamily="18" charset="0"/>
                        </a:rPr>
                        <a:t>Code</a:t>
                      </a:r>
                      <a:r>
                        <a:rPr lang="en-US" altLang="zh-CN" sz="1200" b="1" kern="100" baseline="0" dirty="0" smtClean="0">
                          <a:solidFill>
                            <a:schemeClr val="tx1"/>
                          </a:solidFill>
                          <a:latin typeface="Times New Roman" pitchFamily="18" charset="0"/>
                          <a:ea typeface="宋体"/>
                          <a:cs typeface="Times New Roman" pitchFamily="18" charset="0"/>
                        </a:rPr>
                        <a:t> Rate</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BPSK</a:t>
                      </a:r>
                      <a:endParaRPr lang="zh-CN" sz="1200" b="1" kern="100" dirty="0">
                        <a:solidFill>
                          <a:schemeClr val="tx1"/>
                        </a:solidFill>
                        <a:latin typeface="Times New Roman" pitchFamily="18" charset="0"/>
                        <a:ea typeface="宋体"/>
                        <a:cs typeface="Times New Roman" pitchFamily="18" charset="0"/>
                      </a:endParaRPr>
                    </a:p>
                    <a:p>
                      <a:pPr algn="ctr">
                        <a:spcAft>
                          <a:spcPts val="0"/>
                        </a:spcAft>
                      </a:pPr>
                      <a:r>
                        <a:rPr lang="en-US" sz="1200" b="1" kern="100" dirty="0">
                          <a:solidFill>
                            <a:schemeClr val="tx1"/>
                          </a:solidFill>
                          <a:latin typeface="Times New Roman" pitchFamily="18" charset="0"/>
                          <a:ea typeface="宋体"/>
                          <a:cs typeface="Times New Roman" pitchFamily="18" charset="0"/>
                        </a:rPr>
                        <a:t> 1/2</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QPSK</a:t>
                      </a:r>
                      <a:endParaRPr lang="zh-CN" sz="1200" b="1" kern="100" dirty="0">
                        <a:solidFill>
                          <a:schemeClr val="tx1"/>
                        </a:solidFill>
                        <a:latin typeface="Times New Roman" pitchFamily="18" charset="0"/>
                        <a:ea typeface="宋体"/>
                        <a:cs typeface="Times New Roman" pitchFamily="18" charset="0"/>
                      </a:endParaRPr>
                    </a:p>
                    <a:p>
                      <a:pPr algn="ctr">
                        <a:spcAft>
                          <a:spcPts val="0"/>
                        </a:spcAft>
                      </a:pPr>
                      <a:r>
                        <a:rPr lang="en-US" sz="1200" b="1" kern="100" dirty="0">
                          <a:solidFill>
                            <a:schemeClr val="tx1"/>
                          </a:solidFill>
                          <a:latin typeface="Times New Roman" pitchFamily="18" charset="0"/>
                          <a:ea typeface="宋体"/>
                          <a:cs typeface="Times New Roman" pitchFamily="18" charset="0"/>
                        </a:rPr>
                        <a:t>1/2</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QPSK</a:t>
                      </a:r>
                      <a:endParaRPr lang="zh-CN" sz="1200" b="1" kern="100" dirty="0">
                        <a:solidFill>
                          <a:schemeClr val="tx1"/>
                        </a:solidFill>
                        <a:latin typeface="Times New Roman" pitchFamily="18" charset="0"/>
                        <a:ea typeface="宋体"/>
                        <a:cs typeface="Times New Roman" pitchFamily="18" charset="0"/>
                      </a:endParaRPr>
                    </a:p>
                    <a:p>
                      <a:pPr algn="ctr">
                        <a:spcAft>
                          <a:spcPts val="0"/>
                        </a:spcAft>
                      </a:pPr>
                      <a:r>
                        <a:rPr lang="en-US" sz="1200" b="1" kern="100" dirty="0">
                          <a:solidFill>
                            <a:schemeClr val="tx1"/>
                          </a:solidFill>
                          <a:latin typeface="Times New Roman" pitchFamily="18" charset="0"/>
                          <a:ea typeface="宋体"/>
                          <a:cs typeface="Times New Roman" pitchFamily="18" charset="0"/>
                        </a:rPr>
                        <a:t>3/4</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16QAM</a:t>
                      </a:r>
                      <a:endParaRPr lang="zh-CN" sz="1200" b="1" kern="100" dirty="0">
                        <a:solidFill>
                          <a:schemeClr val="tx1"/>
                        </a:solidFill>
                        <a:latin typeface="Times New Roman" pitchFamily="18" charset="0"/>
                        <a:ea typeface="宋体"/>
                        <a:cs typeface="Times New Roman" pitchFamily="18" charset="0"/>
                      </a:endParaRPr>
                    </a:p>
                    <a:p>
                      <a:pPr algn="ctr">
                        <a:spcAft>
                          <a:spcPts val="0"/>
                        </a:spcAft>
                      </a:pPr>
                      <a:r>
                        <a:rPr lang="en-US" sz="1200" b="1" kern="100" dirty="0">
                          <a:solidFill>
                            <a:schemeClr val="tx1"/>
                          </a:solidFill>
                          <a:latin typeface="Times New Roman" pitchFamily="18" charset="0"/>
                          <a:ea typeface="宋体"/>
                          <a:cs typeface="Times New Roman" pitchFamily="18" charset="0"/>
                        </a:rPr>
                        <a:t>1/2</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16QAM</a:t>
                      </a:r>
                      <a:endParaRPr lang="zh-CN" sz="1200" b="1" kern="100" dirty="0">
                        <a:solidFill>
                          <a:schemeClr val="tx1"/>
                        </a:solidFill>
                        <a:latin typeface="Times New Roman" pitchFamily="18" charset="0"/>
                        <a:ea typeface="宋体"/>
                        <a:cs typeface="Times New Roman" pitchFamily="18" charset="0"/>
                      </a:endParaRPr>
                    </a:p>
                    <a:p>
                      <a:pPr algn="ctr">
                        <a:spcAft>
                          <a:spcPts val="0"/>
                        </a:spcAft>
                      </a:pPr>
                      <a:r>
                        <a:rPr lang="en-US" sz="1200" b="1" kern="100" dirty="0">
                          <a:solidFill>
                            <a:schemeClr val="tx1"/>
                          </a:solidFill>
                          <a:latin typeface="Times New Roman" pitchFamily="18" charset="0"/>
                          <a:ea typeface="宋体"/>
                          <a:cs typeface="Times New Roman" pitchFamily="18" charset="0"/>
                        </a:rPr>
                        <a:t>3/4</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64QAM</a:t>
                      </a:r>
                      <a:endParaRPr lang="zh-CN" sz="1200" b="1" kern="100" dirty="0">
                        <a:solidFill>
                          <a:schemeClr val="tx1"/>
                        </a:solidFill>
                        <a:latin typeface="Times New Roman" pitchFamily="18" charset="0"/>
                        <a:ea typeface="宋体"/>
                        <a:cs typeface="Times New Roman" pitchFamily="18" charset="0"/>
                      </a:endParaRPr>
                    </a:p>
                    <a:p>
                      <a:pPr algn="ctr">
                        <a:spcAft>
                          <a:spcPts val="0"/>
                        </a:spcAft>
                      </a:pPr>
                      <a:r>
                        <a:rPr lang="en-US" sz="1200" b="1" kern="100" dirty="0">
                          <a:solidFill>
                            <a:schemeClr val="tx1"/>
                          </a:solidFill>
                          <a:latin typeface="Times New Roman" pitchFamily="18" charset="0"/>
                          <a:ea typeface="宋体"/>
                          <a:cs typeface="Times New Roman" pitchFamily="18" charset="0"/>
                        </a:rPr>
                        <a:t>5/8</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64QAM</a:t>
                      </a:r>
                      <a:endParaRPr lang="zh-CN" sz="1200" b="1" kern="100" dirty="0">
                        <a:solidFill>
                          <a:schemeClr val="tx1"/>
                        </a:solidFill>
                        <a:latin typeface="Times New Roman" pitchFamily="18" charset="0"/>
                        <a:ea typeface="宋体"/>
                        <a:cs typeface="Times New Roman" pitchFamily="18" charset="0"/>
                      </a:endParaRPr>
                    </a:p>
                    <a:p>
                      <a:pPr algn="ctr">
                        <a:spcAft>
                          <a:spcPts val="0"/>
                        </a:spcAft>
                      </a:pPr>
                      <a:r>
                        <a:rPr lang="en-US" sz="1200" b="1" kern="100" dirty="0">
                          <a:solidFill>
                            <a:schemeClr val="tx1"/>
                          </a:solidFill>
                          <a:latin typeface="Times New Roman" pitchFamily="18" charset="0"/>
                          <a:ea typeface="宋体"/>
                          <a:cs typeface="Times New Roman" pitchFamily="18" charset="0"/>
                        </a:rPr>
                        <a:t>3/4</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64QAM</a:t>
                      </a:r>
                      <a:endParaRPr lang="zh-CN" sz="1200" b="1" kern="100" dirty="0">
                        <a:solidFill>
                          <a:schemeClr val="tx1"/>
                        </a:solidFill>
                        <a:latin typeface="Times New Roman" pitchFamily="18" charset="0"/>
                        <a:ea typeface="宋体"/>
                        <a:cs typeface="Times New Roman" pitchFamily="18" charset="0"/>
                      </a:endParaRPr>
                    </a:p>
                    <a:p>
                      <a:pPr algn="ctr">
                        <a:spcAft>
                          <a:spcPts val="0"/>
                        </a:spcAft>
                      </a:pPr>
                      <a:r>
                        <a:rPr lang="en-US" sz="1200" b="1" kern="100" dirty="0">
                          <a:solidFill>
                            <a:schemeClr val="tx1"/>
                          </a:solidFill>
                          <a:latin typeface="Times New Roman" pitchFamily="18" charset="0"/>
                          <a:ea typeface="宋体"/>
                          <a:cs typeface="Times New Roman" pitchFamily="18" charset="0"/>
                        </a:rPr>
                        <a:t>13/16</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939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99396"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99397"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BD9D06E0-7E8A-4986-BB29-B44DED233596}" type="slidenum">
              <a:rPr lang="en-US" altLang="zh-CN" sz="1200" b="0" smtClean="0"/>
              <a:pPr>
                <a:spcBef>
                  <a:spcPct val="0"/>
                </a:spcBef>
                <a:buFontTx/>
                <a:buNone/>
              </a:pPr>
              <a:t>55</a:t>
            </a:fld>
            <a:endParaRPr lang="en-US" altLang="zh-CN" sz="1200" b="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(2/14)</a:t>
            </a:r>
            <a:endParaRPr lang="zh-CN" altLang="en-US" smtClean="0">
              <a:ea typeface="宋体" panose="02010600030101010101" pitchFamily="2" charset="-122"/>
              <a:cs typeface="Times New Roman" panose="02020603050405020304" pitchFamily="18" charset="0"/>
            </a:endParaRPr>
          </a:p>
        </p:txBody>
      </p:sp>
      <p:sp>
        <p:nvSpPr>
          <p:cNvPr id="100355" name="内容占位符 2"/>
          <p:cNvSpPr>
            <a:spLocks noGrp="1"/>
          </p:cNvSpPr>
          <p:nvPr>
            <p:ph idx="1"/>
          </p:nvPr>
        </p:nvSpPr>
        <p:spPr>
          <a:xfrm>
            <a:off x="617538" y="5184775"/>
            <a:ext cx="7886700" cy="1108075"/>
          </a:xfrm>
        </p:spPr>
        <p:txBody>
          <a:bodyPr/>
          <a:lstStyle/>
          <a:p>
            <a:pPr marL="0" algn="just" eaLnBrk="1" hangingPunct="1">
              <a:spcBef>
                <a:spcPct val="0"/>
              </a:spcBef>
              <a:buFontTx/>
              <a:buNone/>
            </a:pPr>
            <a:r>
              <a:rPr lang="en-US" altLang="zh-CN" sz="1800" smtClean="0">
                <a:ea typeface="宋体" panose="02010600030101010101" pitchFamily="2" charset="-122"/>
                <a:cs typeface="Times New Roman" panose="02020603050405020304" pitchFamily="18" charset="0"/>
              </a:rPr>
              <a:t>Conclusion: In SC-SISO mode, the performance in 11aj fading channel is much lower than that in AWGN channel due to the lack of diversity. When PER = 10</a:t>
            </a:r>
            <a:r>
              <a:rPr lang="en-US" altLang="zh-CN" sz="1800" baseline="30000" smtClean="0">
                <a:ea typeface="宋体" panose="02010600030101010101" pitchFamily="2" charset="-122"/>
                <a:cs typeface="Times New Roman" panose="02020603050405020304" pitchFamily="18" charset="0"/>
              </a:rPr>
              <a:t>-1</a:t>
            </a:r>
            <a:r>
              <a:rPr lang="en-US" altLang="zh-CN" sz="1800" smtClean="0">
                <a:ea typeface="宋体" panose="02010600030101010101" pitchFamily="2" charset="-122"/>
                <a:cs typeface="Times New Roman" panose="02020603050405020304" pitchFamily="18" charset="0"/>
              </a:rPr>
              <a:t>,</a:t>
            </a:r>
            <a:r>
              <a:rPr lang="zh-CN" altLang="en-US" sz="1800" smtClean="0">
                <a:ea typeface="宋体" panose="02010600030101010101" pitchFamily="2" charset="-122"/>
                <a:cs typeface="Times New Roman" panose="02020603050405020304" pitchFamily="18" charset="0"/>
              </a:rPr>
              <a:t> </a:t>
            </a:r>
            <a:r>
              <a:rPr lang="en-US" altLang="zh-CN" sz="1800" smtClean="0">
                <a:ea typeface="宋体" panose="02010600030101010101" pitchFamily="2" charset="-122"/>
                <a:cs typeface="Times New Roman" panose="02020603050405020304" pitchFamily="18" charset="0"/>
              </a:rPr>
              <a:t>the performance deterioration of high-order MCS is about 10dB, so we need to consider using analog beamforming.</a:t>
            </a:r>
          </a:p>
        </p:txBody>
      </p:sp>
      <p:sp>
        <p:nvSpPr>
          <p:cNvPr id="100356" name="TextBox 6"/>
          <p:cNvSpPr txBox="1">
            <a:spLocks noChangeArrowheads="1"/>
          </p:cNvSpPr>
          <p:nvPr/>
        </p:nvSpPr>
        <p:spPr bwMode="auto">
          <a:xfrm>
            <a:off x="1549400" y="1731963"/>
            <a:ext cx="2043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AWGN</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channel</a:t>
            </a:r>
            <a:endParaRPr lang="zh-CN" altLang="en-US" sz="1200" b="0">
              <a:ea typeface="宋体" panose="02010600030101010101" pitchFamily="2" charset="-122"/>
              <a:cs typeface="Times New Roman" panose="02020603050405020304" pitchFamily="18" charset="0"/>
            </a:endParaRPr>
          </a:p>
        </p:txBody>
      </p:sp>
      <p:sp>
        <p:nvSpPr>
          <p:cNvPr id="100357" name="TextBox 7"/>
          <p:cNvSpPr txBox="1">
            <a:spLocks noChangeArrowheads="1"/>
          </p:cNvSpPr>
          <p:nvPr/>
        </p:nvSpPr>
        <p:spPr bwMode="auto">
          <a:xfrm>
            <a:off x="5519738" y="1722438"/>
            <a:ext cx="204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11aj</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channel</a:t>
            </a:r>
            <a:endParaRPr lang="zh-CN" altLang="en-US" sz="1200" b="0">
              <a:ea typeface="宋体" panose="02010600030101010101" pitchFamily="2" charset="-122"/>
              <a:cs typeface="Times New Roman" panose="02020603050405020304" pitchFamily="18" charset="0"/>
            </a:endParaRPr>
          </a:p>
        </p:txBody>
      </p:sp>
      <p:sp>
        <p:nvSpPr>
          <p:cNvPr id="1003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0359" name="Object 1"/>
          <p:cNvGraphicFramePr>
            <a:graphicFrameLocks noChangeAspect="1"/>
          </p:cNvGraphicFramePr>
          <p:nvPr/>
        </p:nvGraphicFramePr>
        <p:xfrm>
          <a:off x="846138" y="2087563"/>
          <a:ext cx="3424237" cy="3059112"/>
        </p:xfrm>
        <a:graphic>
          <a:graphicData uri="http://schemas.openxmlformats.org/presentationml/2006/ole">
            <mc:AlternateContent xmlns:mc="http://schemas.openxmlformats.org/markup-compatibility/2006">
              <mc:Choice xmlns:v="urn:schemas-microsoft-com:vml" Requires="v">
                <p:oleObj spid="_x0000_s100413" r:id="rId3" imgW="5038740" imgH="4524285" progId="Visio.Drawing.15">
                  <p:embed/>
                </p:oleObj>
              </mc:Choice>
              <mc:Fallback>
                <p:oleObj r:id="rId3" imgW="5038740" imgH="4524285"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2087563"/>
                        <a:ext cx="3424237"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36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0361" name="Object 3"/>
          <p:cNvGraphicFramePr>
            <a:graphicFrameLocks noChangeAspect="1"/>
          </p:cNvGraphicFramePr>
          <p:nvPr/>
        </p:nvGraphicFramePr>
        <p:xfrm>
          <a:off x="4840288" y="2065338"/>
          <a:ext cx="3475037" cy="3065462"/>
        </p:xfrm>
        <a:graphic>
          <a:graphicData uri="http://schemas.openxmlformats.org/presentationml/2006/ole">
            <mc:AlternateContent xmlns:mc="http://schemas.openxmlformats.org/markup-compatibility/2006">
              <mc:Choice xmlns:v="urn:schemas-microsoft-com:vml" Requires="v">
                <p:oleObj spid="_x0000_s100414" r:id="rId5" imgW="5191020" imgH="4591140" progId="Visio.Drawing.15">
                  <p:embed/>
                </p:oleObj>
              </mc:Choice>
              <mc:Fallback>
                <p:oleObj r:id="rId5" imgW="5191020" imgH="4591140" progId="Visio.Drawing.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0288" y="2065338"/>
                        <a:ext cx="3475037"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36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00363"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00364"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58F8F9D6-4308-4984-92AF-F09C5797BFFC}" type="slidenum">
              <a:rPr lang="en-US" altLang="zh-CN" sz="1200" b="0" smtClean="0"/>
              <a:pPr>
                <a:spcBef>
                  <a:spcPct val="0"/>
                </a:spcBef>
                <a:buFontTx/>
                <a:buNone/>
              </a:pPr>
              <a:t>56</a:t>
            </a:fld>
            <a:endParaRPr lang="en-US" altLang="zh-CN" sz="1200" b="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(3/14)</a:t>
            </a:r>
            <a:endParaRPr lang="zh-CN" altLang="en-US" smtClean="0">
              <a:ea typeface="宋体" panose="02010600030101010101" pitchFamily="2" charset="-122"/>
              <a:cs typeface="Times New Roman" panose="02020603050405020304" pitchFamily="18" charset="0"/>
            </a:endParaRPr>
          </a:p>
        </p:txBody>
      </p:sp>
      <p:sp>
        <p:nvSpPr>
          <p:cNvPr id="101379" name="内容占位符 2"/>
          <p:cNvSpPr>
            <a:spLocks noGrp="1"/>
          </p:cNvSpPr>
          <p:nvPr>
            <p:ph idx="1"/>
          </p:nvPr>
        </p:nvSpPr>
        <p:spPr/>
        <p:txBody>
          <a:bodyPr/>
          <a:lstStyle/>
          <a:p>
            <a:pPr algn="just" eaLnBrk="1" hangingPunct="1">
              <a:buFontTx/>
              <a:buNone/>
            </a:pPr>
            <a:r>
              <a:rPr lang="en-US" altLang="zh-CN" smtClean="0">
                <a:ea typeface="宋体" panose="02010600030101010101" pitchFamily="2" charset="-122"/>
                <a:cs typeface="Times New Roman" panose="02020603050405020304" pitchFamily="18" charset="0"/>
              </a:rPr>
              <a:t>1.1.2. SC 4 ×4 11aj</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channel</a:t>
            </a:r>
          </a:p>
          <a:p>
            <a:pPr algn="just" eaLnBrk="1" hangingPunct="1">
              <a:buFontTx/>
              <a:buNone/>
            </a:pPr>
            <a:endParaRPr lang="en-US" altLang="zh-CN" sz="2200" smtClean="0">
              <a:ea typeface="宋体" panose="02010600030101010101" pitchFamily="2" charset="-122"/>
              <a:cs typeface="Times New Roman" panose="02020603050405020304" pitchFamily="18" charset="0"/>
            </a:endParaRPr>
          </a:p>
        </p:txBody>
      </p:sp>
      <p:graphicFrame>
        <p:nvGraphicFramePr>
          <p:cNvPr id="7" name="表格 6"/>
          <p:cNvGraphicFramePr>
            <a:graphicFrameLocks noGrp="1"/>
          </p:cNvGraphicFramePr>
          <p:nvPr/>
        </p:nvGraphicFramePr>
        <p:xfrm>
          <a:off x="752475" y="2435225"/>
          <a:ext cx="7680325" cy="2030414"/>
        </p:xfrm>
        <a:graphic>
          <a:graphicData uri="http://schemas.openxmlformats.org/drawingml/2006/table">
            <a:tbl>
              <a:tblPr/>
              <a:tblGrid>
                <a:gridCol w="1031875"/>
                <a:gridCol w="903288"/>
                <a:gridCol w="731837"/>
                <a:gridCol w="1401763"/>
                <a:gridCol w="1804987"/>
                <a:gridCol w="1806575"/>
              </a:tblGrid>
              <a:tr h="566738">
                <a:tc rowSpan="4">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Simulation Environment</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Tx=4</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Rx=4</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Length=4096byte</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Synchronization: Ideal</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IQ Imbalance: 0db, 0°</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PHY=SC</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Number=2000</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 Nonlinearity: Ideal</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11aj Channel</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Channel Estimation: Ideal</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Sampling Offset 0 PPM</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4188">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BW=540MHz</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MMSE Equalization</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Carrier Frequency Offset=0Hz</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 name="表格 7"/>
          <p:cNvGraphicFramePr>
            <a:graphicFrameLocks noGrp="1"/>
          </p:cNvGraphicFramePr>
          <p:nvPr/>
        </p:nvGraphicFramePr>
        <p:xfrm>
          <a:off x="763588" y="4843463"/>
          <a:ext cx="7670800" cy="1052512"/>
        </p:xfrm>
        <a:graphic>
          <a:graphicData uri="http://schemas.openxmlformats.org/drawingml/2006/table">
            <a:tbl>
              <a:tblPr/>
              <a:tblGrid>
                <a:gridCol w="1071562"/>
                <a:gridCol w="733425"/>
                <a:gridCol w="681038"/>
                <a:gridCol w="723900"/>
                <a:gridCol w="892175"/>
                <a:gridCol w="892175"/>
                <a:gridCol w="892175"/>
                <a:gridCol w="892175"/>
                <a:gridCol w="892175"/>
              </a:tblGrid>
              <a:tr h="363538">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 Index</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MCS0</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MCS1</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MCS3</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MCS5</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MCS6</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MCS7</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8974">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Modulation</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Code Rate</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5/8</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13/16</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144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01444"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01445"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FE7945F6-7018-4183-8E51-B57BB0A37F8C}" type="slidenum">
              <a:rPr lang="en-US" altLang="zh-CN" sz="1200" b="0" smtClean="0"/>
              <a:pPr>
                <a:spcBef>
                  <a:spcPct val="0"/>
                </a:spcBef>
                <a:buFontTx/>
                <a:buNone/>
              </a:pPr>
              <a:t>57</a:t>
            </a:fld>
            <a:endParaRPr lang="en-US" altLang="zh-CN" sz="1200" b="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(4/14)</a:t>
            </a:r>
            <a:endParaRPr lang="zh-CN" altLang="en-US" smtClean="0">
              <a:ea typeface="宋体" panose="02010600030101010101" pitchFamily="2" charset="-122"/>
              <a:cs typeface="Times New Roman" panose="02020603050405020304" pitchFamily="18" charset="0"/>
            </a:endParaRPr>
          </a:p>
        </p:txBody>
      </p:sp>
      <p:sp>
        <p:nvSpPr>
          <p:cNvPr id="102403" name="TextBox 6"/>
          <p:cNvSpPr txBox="1">
            <a:spLocks noChangeArrowheads="1"/>
          </p:cNvSpPr>
          <p:nvPr/>
        </p:nvSpPr>
        <p:spPr bwMode="auto">
          <a:xfrm>
            <a:off x="1227138" y="1839913"/>
            <a:ext cx="3097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Nss=1</a:t>
            </a:r>
            <a:endParaRPr lang="zh-CN" altLang="en-US" sz="1200" b="0">
              <a:ea typeface="宋体" panose="02010600030101010101" pitchFamily="2" charset="-122"/>
              <a:cs typeface="Times New Roman" panose="02020603050405020304" pitchFamily="18" charset="0"/>
            </a:endParaRPr>
          </a:p>
        </p:txBody>
      </p:sp>
      <p:sp>
        <p:nvSpPr>
          <p:cNvPr id="10240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240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2406" name="TextBox 9"/>
          <p:cNvSpPr txBox="1">
            <a:spLocks noChangeArrowheads="1"/>
          </p:cNvSpPr>
          <p:nvPr/>
        </p:nvSpPr>
        <p:spPr bwMode="auto">
          <a:xfrm>
            <a:off x="5133975" y="1841500"/>
            <a:ext cx="3097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Nss=2</a:t>
            </a:r>
            <a:endParaRPr lang="zh-CN" altLang="en-US" sz="1200" b="0">
              <a:ea typeface="宋体" panose="02010600030101010101" pitchFamily="2" charset="-122"/>
              <a:cs typeface="Times New Roman" panose="02020603050405020304" pitchFamily="18" charset="0"/>
            </a:endParaRPr>
          </a:p>
        </p:txBody>
      </p:sp>
      <p:sp>
        <p:nvSpPr>
          <p:cNvPr id="10240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2408" name="Object 4"/>
          <p:cNvGraphicFramePr>
            <a:graphicFrameLocks noChangeAspect="1"/>
          </p:cNvGraphicFramePr>
          <p:nvPr/>
        </p:nvGraphicFramePr>
        <p:xfrm>
          <a:off x="914400" y="2290763"/>
          <a:ext cx="3646488" cy="3135312"/>
        </p:xfrm>
        <a:graphic>
          <a:graphicData uri="http://schemas.openxmlformats.org/presentationml/2006/ole">
            <mc:AlternateContent xmlns:mc="http://schemas.openxmlformats.org/markup-compatibility/2006">
              <mc:Choice xmlns:v="urn:schemas-microsoft-com:vml" Requires="v">
                <p:oleObj spid="_x0000_s102464" r:id="rId3" imgW="5000670" imgH="4343400" progId="Visio.Drawing.15">
                  <p:embed/>
                </p:oleObj>
              </mc:Choice>
              <mc:Fallback>
                <p:oleObj r:id="rId3" imgW="5000670" imgH="4343400"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90763"/>
                        <a:ext cx="3646488"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0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2410" name="Object 6"/>
          <p:cNvGraphicFramePr>
            <a:graphicFrameLocks noChangeAspect="1"/>
          </p:cNvGraphicFramePr>
          <p:nvPr/>
        </p:nvGraphicFramePr>
        <p:xfrm>
          <a:off x="4765675" y="2259013"/>
          <a:ext cx="3673475" cy="3141662"/>
        </p:xfrm>
        <a:graphic>
          <a:graphicData uri="http://schemas.openxmlformats.org/presentationml/2006/ole">
            <mc:AlternateContent xmlns:mc="http://schemas.openxmlformats.org/markup-compatibility/2006">
              <mc:Choice xmlns:v="urn:schemas-microsoft-com:vml" Requires="v">
                <p:oleObj spid="_x0000_s102465" r:id="rId5" imgW="4867290" imgH="4371975" progId="Visio.Drawing.15">
                  <p:embed/>
                </p:oleObj>
              </mc:Choice>
              <mc:Fallback>
                <p:oleObj r:id="rId5" imgW="4867290" imgH="4371975"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5675" y="2259013"/>
                        <a:ext cx="3673475"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11" name="TextBox 14"/>
          <p:cNvSpPr txBox="1">
            <a:spLocks noChangeArrowheads="1"/>
          </p:cNvSpPr>
          <p:nvPr/>
        </p:nvSpPr>
        <p:spPr bwMode="auto">
          <a:xfrm>
            <a:off x="839788" y="5487988"/>
            <a:ext cx="3743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[-6dB, 14dB]</a:t>
            </a:r>
            <a:endParaRPr lang="zh-CN" altLang="en-US" sz="1200" b="0">
              <a:ea typeface="宋体" panose="02010600030101010101" pitchFamily="2" charset="-122"/>
              <a:cs typeface="Times New Roman" panose="02020603050405020304" pitchFamily="18" charset="0"/>
            </a:endParaRPr>
          </a:p>
        </p:txBody>
      </p:sp>
      <p:sp>
        <p:nvSpPr>
          <p:cNvPr id="102412" name="TextBox 15"/>
          <p:cNvSpPr txBox="1">
            <a:spLocks noChangeArrowheads="1"/>
          </p:cNvSpPr>
          <p:nvPr/>
        </p:nvSpPr>
        <p:spPr bwMode="auto">
          <a:xfrm>
            <a:off x="4830763" y="5510213"/>
            <a:ext cx="3721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[-2dB, 19dB]</a:t>
            </a:r>
            <a:endParaRPr lang="zh-CN" altLang="en-US" sz="1200" b="0">
              <a:ea typeface="宋体" panose="02010600030101010101" pitchFamily="2" charset="-122"/>
              <a:cs typeface="Times New Roman" panose="02020603050405020304" pitchFamily="18" charset="0"/>
            </a:endParaRPr>
          </a:p>
        </p:txBody>
      </p:sp>
      <p:sp>
        <p:nvSpPr>
          <p:cNvPr id="10241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02414"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02415"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862075F7-1E82-41B5-8055-4BDC2C927E9B}" type="slidenum">
              <a:rPr lang="en-US" altLang="zh-CN" sz="1200" b="0" smtClean="0"/>
              <a:pPr>
                <a:spcBef>
                  <a:spcPct val="0"/>
                </a:spcBef>
                <a:buFontTx/>
                <a:buNone/>
              </a:pPr>
              <a:t>58</a:t>
            </a:fld>
            <a:endParaRPr lang="en-US" altLang="zh-CN" sz="1200" b="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(5/14)</a:t>
            </a:r>
            <a:endParaRPr lang="zh-CN" altLang="en-US" smtClean="0">
              <a:ea typeface="宋体" panose="02010600030101010101" pitchFamily="2" charset="-122"/>
              <a:cs typeface="Times New Roman" panose="02020603050405020304" pitchFamily="18" charset="0"/>
            </a:endParaRPr>
          </a:p>
        </p:txBody>
      </p:sp>
      <p:sp>
        <p:nvSpPr>
          <p:cNvPr id="10342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342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342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343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3431" name="TextBox 14"/>
          <p:cNvSpPr txBox="1">
            <a:spLocks noChangeArrowheads="1"/>
          </p:cNvSpPr>
          <p:nvPr/>
        </p:nvSpPr>
        <p:spPr bwMode="auto">
          <a:xfrm>
            <a:off x="763588" y="5553075"/>
            <a:ext cx="3829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[-1dB,24dB]</a:t>
            </a:r>
            <a:endParaRPr lang="zh-CN" altLang="en-US" sz="1200" b="0">
              <a:ea typeface="宋体" panose="02010600030101010101" pitchFamily="2" charset="-122"/>
              <a:cs typeface="Times New Roman" panose="02020603050405020304" pitchFamily="18" charset="0"/>
            </a:endParaRPr>
          </a:p>
        </p:txBody>
      </p:sp>
      <p:sp>
        <p:nvSpPr>
          <p:cNvPr id="103432" name="TextBox 15"/>
          <p:cNvSpPr txBox="1">
            <a:spLocks noChangeArrowheads="1"/>
          </p:cNvSpPr>
          <p:nvPr/>
        </p:nvSpPr>
        <p:spPr bwMode="auto">
          <a:xfrm>
            <a:off x="4787900" y="5575300"/>
            <a:ext cx="3721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[2dB,32dB]</a:t>
            </a:r>
            <a:endParaRPr lang="zh-CN" altLang="en-US" sz="1200" b="0">
              <a:ea typeface="宋体" panose="02010600030101010101" pitchFamily="2" charset="-122"/>
              <a:cs typeface="Times New Roman" panose="02020603050405020304" pitchFamily="18" charset="0"/>
            </a:endParaRPr>
          </a:p>
        </p:txBody>
      </p:sp>
      <p:sp>
        <p:nvSpPr>
          <p:cNvPr id="10343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3434" name="Object 4"/>
          <p:cNvGraphicFramePr>
            <a:graphicFrameLocks noChangeAspect="1"/>
          </p:cNvGraphicFramePr>
          <p:nvPr/>
        </p:nvGraphicFramePr>
        <p:xfrm>
          <a:off x="795338" y="2292350"/>
          <a:ext cx="3644900" cy="3225800"/>
        </p:xfrm>
        <a:graphic>
          <a:graphicData uri="http://schemas.openxmlformats.org/presentationml/2006/ole">
            <mc:AlternateContent xmlns:mc="http://schemas.openxmlformats.org/markup-compatibility/2006">
              <mc:Choice xmlns:v="urn:schemas-microsoft-com:vml" Requires="v">
                <p:oleObj spid="_x0000_s103490" r:id="rId3" imgW="4895910" imgH="4333965" progId="Visio.Drawing.15">
                  <p:embed/>
                </p:oleObj>
              </mc:Choice>
              <mc:Fallback>
                <p:oleObj r:id="rId3" imgW="4895910" imgH="4333965"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8" y="2292350"/>
                        <a:ext cx="36449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3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3436" name="Object 6"/>
          <p:cNvGraphicFramePr>
            <a:graphicFrameLocks noChangeAspect="1"/>
          </p:cNvGraphicFramePr>
          <p:nvPr/>
        </p:nvGraphicFramePr>
        <p:xfrm>
          <a:off x="4722813" y="2260600"/>
          <a:ext cx="3603625" cy="3244850"/>
        </p:xfrm>
        <a:graphic>
          <a:graphicData uri="http://schemas.openxmlformats.org/presentationml/2006/ole">
            <mc:AlternateContent xmlns:mc="http://schemas.openxmlformats.org/markup-compatibility/2006">
              <mc:Choice xmlns:v="urn:schemas-microsoft-com:vml" Requires="v">
                <p:oleObj spid="_x0000_s103491" r:id="rId5" imgW="4838670" imgH="4362540" progId="Visio.Drawing.15">
                  <p:embed/>
                </p:oleObj>
              </mc:Choice>
              <mc:Fallback>
                <p:oleObj r:id="rId5" imgW="4838670" imgH="4362540"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2813" y="2260600"/>
                        <a:ext cx="3603625"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37" name="TextBox 6"/>
          <p:cNvSpPr txBox="1">
            <a:spLocks noChangeArrowheads="1"/>
          </p:cNvSpPr>
          <p:nvPr/>
        </p:nvSpPr>
        <p:spPr bwMode="auto">
          <a:xfrm>
            <a:off x="1065213" y="1828800"/>
            <a:ext cx="3097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Nss=3</a:t>
            </a:r>
            <a:endParaRPr lang="zh-CN" altLang="en-US" sz="1200" b="0">
              <a:ea typeface="宋体" panose="02010600030101010101" pitchFamily="2" charset="-122"/>
              <a:cs typeface="Times New Roman" panose="02020603050405020304" pitchFamily="18" charset="0"/>
            </a:endParaRPr>
          </a:p>
        </p:txBody>
      </p:sp>
      <p:sp>
        <p:nvSpPr>
          <p:cNvPr id="103438" name="TextBox 6"/>
          <p:cNvSpPr txBox="1">
            <a:spLocks noChangeArrowheads="1"/>
          </p:cNvSpPr>
          <p:nvPr/>
        </p:nvSpPr>
        <p:spPr bwMode="auto">
          <a:xfrm>
            <a:off x="5048250" y="1841500"/>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Nss=4</a:t>
            </a:r>
            <a:endParaRPr lang="zh-CN" altLang="en-US" sz="1200" b="0">
              <a:ea typeface="宋体" panose="02010600030101010101" pitchFamily="2" charset="-122"/>
              <a:cs typeface="Times New Roman" panose="02020603050405020304" pitchFamily="18" charset="0"/>
            </a:endParaRPr>
          </a:p>
        </p:txBody>
      </p:sp>
      <p:sp>
        <p:nvSpPr>
          <p:cNvPr id="10343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03440"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03441"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6BD57892-DA5C-4BB3-AD9B-E82DA5BB33CB}" type="slidenum">
              <a:rPr lang="en-US" altLang="zh-CN" sz="1200" b="0" smtClean="0"/>
              <a:pPr>
                <a:spcBef>
                  <a:spcPct val="0"/>
                </a:spcBef>
                <a:buFontTx/>
                <a:buNone/>
              </a:pPr>
              <a:t>59</a:t>
            </a:fld>
            <a:endParaRPr lang="en-US" altLang="zh-CN" sz="1200" b="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640" name="Group 80"/>
          <p:cNvGraphicFramePr>
            <a:graphicFrameLocks noGrp="1"/>
          </p:cNvGraphicFramePr>
          <p:nvPr>
            <p:ph idx="1"/>
            <p:extLst>
              <p:ext uri="{D42A27DB-BD31-4B8C-83A1-F6EECF244321}">
                <p14:modId xmlns:p14="http://schemas.microsoft.com/office/powerpoint/2010/main" val="172944368"/>
              </p:ext>
            </p:extLst>
          </p:nvPr>
        </p:nvGraphicFramePr>
        <p:xfrm>
          <a:off x="266700" y="1676400"/>
          <a:ext cx="8610600" cy="4419601"/>
        </p:xfrm>
        <a:graphic>
          <a:graphicData uri="http://schemas.openxmlformats.org/drawingml/2006/table">
            <a:tbl>
              <a:tblPr/>
              <a:tblGrid>
                <a:gridCol w="2133600"/>
                <a:gridCol w="4495800"/>
                <a:gridCol w="1981200"/>
              </a:tblGrid>
              <a:tr h="634710">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rPr>
                        <a:t>Item</a:t>
                      </a:r>
                    </a:p>
                  </a:txBody>
                  <a:tcPr marT="45718" marB="457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rPr>
                        <a:t>This complete proposal</a:t>
                      </a:r>
                    </a:p>
                  </a:txBody>
                  <a:tcPr marT="45718" marB="457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kern="1200" cap="none" normalizeH="0" baseline="0" dirty="0" err="1" smtClean="0">
                          <a:ln>
                            <a:noFill/>
                          </a:ln>
                          <a:solidFill>
                            <a:schemeClr val="tx1"/>
                          </a:solidFill>
                          <a:effectLst/>
                          <a:latin typeface="Verdana" pitchFamily="34" charset="0"/>
                          <a:ea typeface="+mn-ea"/>
                          <a:cs typeface="+mn-cs"/>
                        </a:rPr>
                        <a:t>Subclause</a:t>
                      </a:r>
                      <a:r>
                        <a:rPr kumimoji="0" lang="en-US" sz="1600" b="0" i="0" u="none" strike="noStrike" kern="1200" cap="none" normalizeH="0" baseline="0" dirty="0" smtClean="0">
                          <a:ln>
                            <a:noFill/>
                          </a:ln>
                          <a:solidFill>
                            <a:schemeClr val="tx1"/>
                          </a:solidFill>
                          <a:effectLst/>
                          <a:latin typeface="Verdana" pitchFamily="34" charset="0"/>
                          <a:ea typeface="+mn-ea"/>
                          <a:cs typeface="+mn-cs"/>
                        </a:rPr>
                        <a:t> of </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r>
              <a:tr h="346236">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Network architecture</a:t>
                      </a:r>
                    </a:p>
                  </a:txBody>
                  <a:tcPr marT="45718" marB="457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Infra-BSS, IBSS, PBSS</a:t>
                      </a:r>
                    </a:p>
                  </a:txBody>
                  <a:tcPr marT="45718" marB="457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5.2</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46236">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Scheduled access</a:t>
                      </a:r>
                    </a:p>
                  </a:txBody>
                  <a:tcPr marT="45718" marB="457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Scheduled Service Periods</a:t>
                      </a:r>
                    </a:p>
                  </a:txBody>
                  <a:tcPr marT="45718" marB="457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9.23.6</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7386">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Contention access</a:t>
                      </a:r>
                    </a:p>
                  </a:txBody>
                  <a:tcPr marT="45718" marB="457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EDCA tuned for directional access</a:t>
                      </a:r>
                    </a:p>
                  </a:txBody>
                  <a:tcPr marT="45718" marB="457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9.2</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7962">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Dynamic allocation of resources</a:t>
                      </a:r>
                    </a:p>
                  </a:txBody>
                  <a:tcPr marT="45718" marB="457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(Re-)allocation of channel time with support to P2P and directionality</a:t>
                      </a:r>
                    </a:p>
                  </a:txBody>
                  <a:tcPr marT="45718" marB="457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9.23.7, 9.23.8, 9.23.9</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57375">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Power save</a:t>
                      </a:r>
                    </a:p>
                  </a:txBody>
                  <a:tcPr marT="45718" marB="457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Non-AP STA and PCP power save</a:t>
                      </a:r>
                    </a:p>
                  </a:txBody>
                  <a:tcPr marT="45718" marB="457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11.2.3</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7962">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Measurements</a:t>
                      </a:r>
                    </a:p>
                  </a:txBody>
                  <a:tcPr marT="45718" marB="457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Amendments to 802.11k to support directionality</a:t>
                      </a:r>
                    </a:p>
                  </a:txBody>
                  <a:tcPr marT="45718" marB="457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11.33</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46886">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Verdana" pitchFamily="34" charset="0"/>
                          <a:ea typeface="+mn-ea"/>
                          <a:cs typeface="+mn-cs"/>
                        </a:rPr>
                        <a:t>PHY</a:t>
                      </a:r>
                    </a:p>
                  </a:txBody>
                  <a:tcPr marT="45718" marB="457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Verdana" pitchFamily="34" charset="0"/>
                          <a:ea typeface="+mn-ea"/>
                          <a:cs typeface="+mn-cs"/>
                        </a:rPr>
                        <a:t>SC and OFDM, with ZCZ preamble</a:t>
                      </a:r>
                    </a:p>
                  </a:txBody>
                  <a:tcPr marT="45718" marB="457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Verdana" pitchFamily="34" charset="0"/>
                          <a:ea typeface="+mn-ea"/>
                          <a:cs typeface="+mn-cs"/>
                        </a:rPr>
                        <a:t>26</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46886">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kern="1200" cap="none" normalizeH="0" baseline="0" dirty="0" err="1" smtClean="0">
                          <a:ln>
                            <a:noFill/>
                          </a:ln>
                          <a:solidFill>
                            <a:schemeClr val="tx1"/>
                          </a:solidFill>
                          <a:effectLst/>
                          <a:latin typeface="Verdana" pitchFamily="34" charset="0"/>
                          <a:ea typeface="+mn-ea"/>
                          <a:cs typeface="+mn-cs"/>
                        </a:rPr>
                        <a:t>Beamforming</a:t>
                      </a:r>
                      <a:endParaRPr kumimoji="0" lang="en-US" sz="1400" b="0" i="0" u="none" strike="noStrike" kern="1200" cap="none" normalizeH="0" baseline="0" dirty="0" smtClean="0">
                        <a:ln>
                          <a:noFill/>
                        </a:ln>
                        <a:solidFill>
                          <a:schemeClr val="tx1"/>
                        </a:solidFill>
                        <a:effectLst/>
                        <a:latin typeface="Verdana" pitchFamily="34" charset="0"/>
                        <a:ea typeface="+mn-ea"/>
                        <a:cs typeface="+mn-cs"/>
                      </a:endParaRPr>
                    </a:p>
                  </a:txBody>
                  <a:tcPr marT="45718" marB="457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Verdana" pitchFamily="34" charset="0"/>
                          <a:ea typeface="+mn-ea"/>
                          <a:cs typeface="+mn-cs"/>
                        </a:rPr>
                        <a:t>Unified and flexible </a:t>
                      </a:r>
                      <a:r>
                        <a:rPr kumimoji="0" lang="en-US" sz="1400" b="0" i="0" u="none" strike="noStrike" kern="1200" cap="none" normalizeH="0" baseline="0" dirty="0" err="1" smtClean="0">
                          <a:ln>
                            <a:noFill/>
                          </a:ln>
                          <a:solidFill>
                            <a:schemeClr val="tx1"/>
                          </a:solidFill>
                          <a:effectLst/>
                          <a:latin typeface="Verdana" pitchFamily="34" charset="0"/>
                          <a:ea typeface="+mn-ea"/>
                          <a:cs typeface="+mn-cs"/>
                        </a:rPr>
                        <a:t>beamforming</a:t>
                      </a:r>
                      <a:r>
                        <a:rPr kumimoji="0" lang="en-US" sz="1400" b="0" i="0" u="none" strike="noStrike" kern="1200" cap="none" normalizeH="0" baseline="0" dirty="0" smtClean="0">
                          <a:ln>
                            <a:noFill/>
                          </a:ln>
                          <a:solidFill>
                            <a:schemeClr val="tx1"/>
                          </a:solidFill>
                          <a:effectLst/>
                          <a:latin typeface="Verdana" pitchFamily="34" charset="0"/>
                          <a:ea typeface="+mn-ea"/>
                          <a:cs typeface="+mn-cs"/>
                        </a:rPr>
                        <a:t> scheme</a:t>
                      </a:r>
                    </a:p>
                  </a:txBody>
                  <a:tcPr marT="45718" marB="457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Verdana" pitchFamily="34" charset="0"/>
                          <a:ea typeface="+mn-ea"/>
                          <a:cs typeface="+mn-cs"/>
                        </a:rPr>
                        <a:t>9.25</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7962">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Verdana" pitchFamily="34" charset="0"/>
                          <a:ea typeface="+mn-ea"/>
                          <a:cs typeface="+mn-cs"/>
                        </a:rPr>
                        <a:t>Fast session transfer</a:t>
                      </a:r>
                    </a:p>
                  </a:txBody>
                  <a:tcPr marT="45718" marB="457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Verdana" pitchFamily="34" charset="0"/>
                          <a:ea typeface="+mn-ea"/>
                          <a:cs typeface="+mn-cs"/>
                        </a:rPr>
                        <a:t>Multi-band operation across 2.4GHz, 5GHz and 45 GHz</a:t>
                      </a:r>
                    </a:p>
                  </a:txBody>
                  <a:tcPr marT="45718" marB="457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Verdana" pitchFamily="34" charset="0"/>
                          <a:ea typeface="+mn-ea"/>
                          <a:cs typeface="+mn-cs"/>
                        </a:rPr>
                        <a:t>11.34</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 name="Title 1"/>
          <p:cNvSpPr txBox="1">
            <a:spLocks/>
          </p:cNvSpPr>
          <p:nvPr/>
        </p:nvSpPr>
        <p:spPr bwMode="auto">
          <a:xfrm>
            <a:off x="685800" y="685800"/>
            <a:ext cx="7772400" cy="533400"/>
          </a:xfrm>
          <a:prstGeom prst="rect">
            <a:avLst/>
          </a:prstGeom>
          <a:noFill/>
          <a:ln w="9525">
            <a:noFill/>
            <a:miter lim="800000"/>
            <a:headEnd/>
            <a:tailEnd/>
          </a:ln>
        </p:spPr>
        <p:txBody>
          <a:bodyPr lIns="92075" tIns="46038" rIns="92075" bIns="46038" anchor="ctr"/>
          <a:lstStyle/>
          <a:p>
            <a:pPr algn="ctr">
              <a:defRPr/>
            </a:pPr>
            <a:r>
              <a:rPr lang="en-US" sz="3200" b="1" kern="0" dirty="0">
                <a:solidFill>
                  <a:schemeClr val="tx2"/>
                </a:solidFill>
                <a:latin typeface="+mj-lt"/>
                <a:ea typeface="+mj-ea"/>
                <a:cs typeface="+mj-cs"/>
              </a:rPr>
              <a:t>Notable amendments to IEEE 802.11</a:t>
            </a:r>
          </a:p>
        </p:txBody>
      </p:sp>
      <p:sp>
        <p:nvSpPr>
          <p:cNvPr id="18485"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8486" name="Slide Number Placeholder 6"/>
          <p:cNvSpPr txBox="1">
            <a:spLocks/>
          </p:cNvSpPr>
          <p:nvPr/>
        </p:nvSpPr>
        <p:spPr bwMode="auto">
          <a:xfrm>
            <a:off x="4344988" y="6475413"/>
            <a:ext cx="7604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Slide </a:t>
            </a:r>
            <a:fld id="{094082CA-1281-42E8-AC45-BB868D9E337A}" type="slidenum">
              <a:rPr lang="en-US" altLang="zh-CN" sz="1200" b="0">
                <a:ea typeface="宋体" panose="02010600030101010101" pitchFamily="2" charset="-122"/>
              </a:rPr>
              <a:pPr>
                <a:spcBef>
                  <a:spcPct val="0"/>
                </a:spcBef>
                <a:buFontTx/>
                <a:buNone/>
              </a:pPr>
              <a:t>6</a:t>
            </a:fld>
            <a:endParaRPr lang="en-US" altLang="zh-CN" sz="1200" b="0">
              <a:ea typeface="宋体" panose="02010600030101010101" pitchFamily="2" charset="-122"/>
            </a:endParaRPr>
          </a:p>
        </p:txBody>
      </p:sp>
      <p:sp>
        <p:nvSpPr>
          <p:cNvPr id="18487" name="Footer Placeholder 5"/>
          <p:cNvSpPr>
            <a:spLocks noGrp="1"/>
          </p:cNvSpPr>
          <p:nvPr>
            <p:ph type="ftr" sz="quarter" idx="11"/>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(6/14)</a:t>
            </a:r>
            <a:endParaRPr lang="zh-CN" altLang="en-US" smtClean="0">
              <a:ea typeface="宋体" panose="02010600030101010101" pitchFamily="2" charset="-122"/>
              <a:cs typeface="Times New Roman" panose="02020603050405020304" pitchFamily="18" charset="0"/>
            </a:endParaRPr>
          </a:p>
        </p:txBody>
      </p:sp>
      <p:sp>
        <p:nvSpPr>
          <p:cNvPr id="104451" name="TextBox 6"/>
          <p:cNvSpPr txBox="1">
            <a:spLocks noChangeArrowheads="1"/>
          </p:cNvSpPr>
          <p:nvPr/>
        </p:nvSpPr>
        <p:spPr bwMode="auto">
          <a:xfrm>
            <a:off x="1195388" y="1817688"/>
            <a:ext cx="3097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STBC</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Nss=1</a:t>
            </a:r>
            <a:endParaRPr lang="zh-CN" altLang="en-US" sz="1200" b="0">
              <a:ea typeface="宋体" panose="02010600030101010101" pitchFamily="2" charset="-122"/>
              <a:cs typeface="Times New Roman" panose="02020603050405020304" pitchFamily="18" charset="0"/>
            </a:endParaRPr>
          </a:p>
        </p:txBody>
      </p:sp>
      <p:sp>
        <p:nvSpPr>
          <p:cNvPr id="10445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445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4454" name="TextBox 9"/>
          <p:cNvSpPr txBox="1">
            <a:spLocks noChangeArrowheads="1"/>
          </p:cNvSpPr>
          <p:nvPr/>
        </p:nvSpPr>
        <p:spPr bwMode="auto">
          <a:xfrm>
            <a:off x="5165725" y="1830388"/>
            <a:ext cx="3097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STBC mode, Nss=2</a:t>
            </a:r>
            <a:endParaRPr lang="zh-CN" altLang="en-US" sz="1200" b="0">
              <a:ea typeface="宋体" panose="02010600030101010101" pitchFamily="2" charset="-122"/>
              <a:cs typeface="Times New Roman" panose="02020603050405020304" pitchFamily="18" charset="0"/>
            </a:endParaRPr>
          </a:p>
        </p:txBody>
      </p:sp>
      <p:sp>
        <p:nvSpPr>
          <p:cNvPr id="10445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445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445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445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445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4460" name="Object 4"/>
          <p:cNvGraphicFramePr>
            <a:graphicFrameLocks noChangeAspect="1"/>
          </p:cNvGraphicFramePr>
          <p:nvPr/>
        </p:nvGraphicFramePr>
        <p:xfrm>
          <a:off x="881063" y="2301875"/>
          <a:ext cx="3540125" cy="3214688"/>
        </p:xfrm>
        <a:graphic>
          <a:graphicData uri="http://schemas.openxmlformats.org/presentationml/2006/ole">
            <mc:AlternateContent xmlns:mc="http://schemas.openxmlformats.org/markup-compatibility/2006">
              <mc:Choice xmlns:v="urn:schemas-microsoft-com:vml" Requires="v">
                <p:oleObj spid="_x0000_s104516" r:id="rId3" imgW="4867290" imgH="4400550" progId="Visio.Drawing.15">
                  <p:embed/>
                </p:oleObj>
              </mc:Choice>
              <mc:Fallback>
                <p:oleObj r:id="rId3" imgW="4867290" imgH="4400550"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063" y="2301875"/>
                        <a:ext cx="3540125"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446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4462" name="Object 6"/>
          <p:cNvGraphicFramePr>
            <a:graphicFrameLocks noChangeAspect="1"/>
          </p:cNvGraphicFramePr>
          <p:nvPr/>
        </p:nvGraphicFramePr>
        <p:xfrm>
          <a:off x="4797425" y="2312988"/>
          <a:ext cx="3590925" cy="3206750"/>
        </p:xfrm>
        <a:graphic>
          <a:graphicData uri="http://schemas.openxmlformats.org/presentationml/2006/ole">
            <mc:AlternateContent xmlns:mc="http://schemas.openxmlformats.org/markup-compatibility/2006">
              <mc:Choice xmlns:v="urn:schemas-microsoft-com:vml" Requires="v">
                <p:oleObj spid="_x0000_s104517" r:id="rId5" imgW="4857840" imgH="4352835" progId="Visio.Drawing.15">
                  <p:embed/>
                </p:oleObj>
              </mc:Choice>
              <mc:Fallback>
                <p:oleObj r:id="rId5" imgW="4857840" imgH="4352835"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425" y="2312988"/>
                        <a:ext cx="3590925"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4463" name="TextBox 19"/>
          <p:cNvSpPr txBox="1">
            <a:spLocks noChangeArrowheads="1"/>
          </p:cNvSpPr>
          <p:nvPr/>
        </p:nvSpPr>
        <p:spPr bwMode="auto">
          <a:xfrm>
            <a:off x="828675" y="5532438"/>
            <a:ext cx="3732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[-6dB,13dB]</a:t>
            </a:r>
            <a:endParaRPr lang="zh-CN" altLang="en-US" sz="1200" b="0">
              <a:ea typeface="宋体" panose="02010600030101010101" pitchFamily="2" charset="-122"/>
              <a:cs typeface="Times New Roman" panose="02020603050405020304" pitchFamily="18" charset="0"/>
            </a:endParaRPr>
          </a:p>
        </p:txBody>
      </p:sp>
      <p:sp>
        <p:nvSpPr>
          <p:cNvPr id="104464" name="TextBox 20"/>
          <p:cNvSpPr txBox="1">
            <a:spLocks noChangeArrowheads="1"/>
          </p:cNvSpPr>
          <p:nvPr/>
        </p:nvSpPr>
        <p:spPr bwMode="auto">
          <a:xfrm>
            <a:off x="4743450" y="5532438"/>
            <a:ext cx="3722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[-2dB,18dB]</a:t>
            </a:r>
            <a:endParaRPr lang="zh-CN" altLang="en-US" sz="1200" b="0">
              <a:ea typeface="宋体" panose="02010600030101010101" pitchFamily="2" charset="-122"/>
              <a:cs typeface="Times New Roman" panose="02020603050405020304" pitchFamily="18" charset="0"/>
            </a:endParaRPr>
          </a:p>
        </p:txBody>
      </p:sp>
      <p:sp>
        <p:nvSpPr>
          <p:cNvPr id="10446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04466"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04467"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0ABA0C02-4FFE-4702-B157-C8088B12E1AF}" type="slidenum">
              <a:rPr lang="en-US" altLang="zh-CN" sz="1200" b="0" smtClean="0"/>
              <a:pPr>
                <a:spcBef>
                  <a:spcPct val="0"/>
                </a:spcBef>
                <a:buFontTx/>
                <a:buNone/>
              </a:pPr>
              <a:t>60</a:t>
            </a:fld>
            <a:endParaRPr lang="en-US" altLang="zh-CN" sz="1200" b="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(7/14)</a:t>
            </a:r>
            <a:endParaRPr lang="zh-CN" altLang="en-US" smtClean="0">
              <a:ea typeface="宋体" panose="02010600030101010101" pitchFamily="2" charset="-122"/>
              <a:cs typeface="Times New Roman" panose="02020603050405020304" pitchFamily="18" charset="0"/>
            </a:endParaRPr>
          </a:p>
        </p:txBody>
      </p:sp>
      <p:sp>
        <p:nvSpPr>
          <p:cNvPr id="10547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547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547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547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547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548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548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548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5483" name="TextBox 19"/>
          <p:cNvSpPr txBox="1">
            <a:spLocks noChangeArrowheads="1"/>
          </p:cNvSpPr>
          <p:nvPr/>
        </p:nvSpPr>
        <p:spPr bwMode="auto">
          <a:xfrm>
            <a:off x="709613" y="2301875"/>
            <a:ext cx="78057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spcAft>
                <a:spcPts val="1200"/>
              </a:spcAft>
              <a:buFontTx/>
              <a:buNone/>
              <a:defRPr/>
            </a:pPr>
            <a:r>
              <a:rPr lang="en-US" altLang="zh-CN" dirty="0" smtClean="0">
                <a:ea typeface="宋体" panose="02010600030101010101" pitchFamily="2" charset="-122"/>
                <a:cs typeface="Times New Roman" panose="02020603050405020304" pitchFamily="18" charset="0"/>
              </a:rPr>
              <a:t>Conclusion: </a:t>
            </a:r>
          </a:p>
          <a:p>
            <a:pPr marL="342900" indent="-342900" algn="just">
              <a:spcBef>
                <a:spcPct val="0"/>
              </a:spcBef>
              <a:buFont typeface="Wingdings" panose="05000000000000000000" pitchFamily="2" charset="2"/>
              <a:buChar char="l"/>
              <a:defRPr/>
            </a:pPr>
            <a:r>
              <a:rPr lang="en-US" altLang="zh-CN" b="0" dirty="0" smtClean="0">
                <a:ea typeface="宋体" panose="02010600030101010101" pitchFamily="2" charset="-122"/>
                <a:cs typeface="Times New Roman" panose="02020603050405020304" pitchFamily="18" charset="0"/>
              </a:rPr>
              <a:t>When SC system is in CSD mode, the demand of SNR increases gradually with the increase of </a:t>
            </a:r>
            <a:r>
              <a:rPr lang="en-US" altLang="zh-CN" b="0" dirty="0" err="1" smtClean="0">
                <a:ea typeface="宋体" panose="02010600030101010101" pitchFamily="2" charset="-122"/>
                <a:cs typeface="Times New Roman" panose="02020603050405020304" pitchFamily="18" charset="0"/>
              </a:rPr>
              <a:t>Nss</a:t>
            </a:r>
            <a:r>
              <a:rPr lang="en-US" altLang="zh-CN" b="0" dirty="0" smtClean="0">
                <a:ea typeface="宋体" panose="02010600030101010101" pitchFamily="2" charset="-122"/>
                <a:cs typeface="Times New Roman" panose="02020603050405020304" pitchFamily="18" charset="0"/>
              </a:rPr>
              <a:t>.</a:t>
            </a:r>
          </a:p>
          <a:p>
            <a:pPr marL="342900" indent="-342900" algn="just">
              <a:spcBef>
                <a:spcPct val="0"/>
              </a:spcBef>
              <a:buFont typeface="Wingdings" panose="05000000000000000000" pitchFamily="2" charset="2"/>
              <a:buChar char="l"/>
              <a:defRPr/>
            </a:pPr>
            <a:r>
              <a:rPr lang="en-US" altLang="zh-CN" b="0" dirty="0" smtClean="0">
                <a:ea typeface="宋体" panose="02010600030101010101" pitchFamily="2" charset="-122"/>
                <a:cs typeface="Times New Roman" panose="02020603050405020304" pitchFamily="18" charset="0"/>
              </a:rPr>
              <a:t>When SNR</a:t>
            </a:r>
            <a:r>
              <a:rPr lang="zh-CN" altLang="en-US" b="0" dirty="0" smtClean="0">
                <a:ea typeface="宋体" panose="02010600030101010101" pitchFamily="2" charset="-122"/>
                <a:cs typeface="Times New Roman" panose="02020603050405020304" pitchFamily="18" charset="0"/>
              </a:rPr>
              <a:t> </a:t>
            </a:r>
            <a:r>
              <a:rPr lang="en-US" altLang="zh-CN" b="0" dirty="0" smtClean="0">
                <a:ea typeface="宋体" panose="02010600030101010101" pitchFamily="2" charset="-122"/>
                <a:cs typeface="Times New Roman" panose="02020603050405020304" pitchFamily="18" charset="0"/>
              </a:rPr>
              <a:t>is in [-6dB, 32dB], we can select </a:t>
            </a:r>
            <a:r>
              <a:rPr lang="en-US" altLang="zh-CN" b="0" dirty="0" err="1" smtClean="0">
                <a:ea typeface="宋体" panose="02010600030101010101" pitchFamily="2" charset="-122"/>
                <a:cs typeface="Times New Roman" panose="02020603050405020304" pitchFamily="18" charset="0"/>
              </a:rPr>
              <a:t>Nss</a:t>
            </a:r>
            <a:r>
              <a:rPr lang="en-US" altLang="zh-CN" b="0" dirty="0" smtClean="0">
                <a:ea typeface="宋体" panose="02010600030101010101" pitchFamily="2" charset="-122"/>
                <a:cs typeface="Times New Roman" panose="02020603050405020304" pitchFamily="18" charset="0"/>
              </a:rPr>
              <a:t> and MCS to achieve the optimal system throughput.</a:t>
            </a:r>
          </a:p>
          <a:p>
            <a:pPr marL="342900" indent="-342900" algn="just">
              <a:spcBef>
                <a:spcPct val="0"/>
              </a:spcBef>
              <a:buFont typeface="Wingdings" panose="05000000000000000000" pitchFamily="2" charset="2"/>
              <a:buChar char="l"/>
              <a:defRPr/>
            </a:pPr>
            <a:r>
              <a:rPr lang="en-US" altLang="zh-CN" b="0" dirty="0" smtClean="0">
                <a:ea typeface="宋体" panose="02010600030101010101" pitchFamily="2" charset="-122"/>
                <a:cs typeface="Times New Roman" panose="02020603050405020304" pitchFamily="18" charset="0"/>
              </a:rPr>
              <a:t> When </a:t>
            </a:r>
            <a:r>
              <a:rPr lang="en-US" altLang="zh-CN" b="0" dirty="0" err="1" smtClean="0">
                <a:ea typeface="宋体" panose="02010600030101010101" pitchFamily="2" charset="-122"/>
                <a:cs typeface="Times New Roman" panose="02020603050405020304" pitchFamily="18" charset="0"/>
              </a:rPr>
              <a:t>Nss</a:t>
            </a:r>
            <a:r>
              <a:rPr lang="en-US" altLang="zh-CN" b="0" dirty="0" smtClean="0">
                <a:ea typeface="宋体" panose="02010600030101010101" pitchFamily="2" charset="-122"/>
                <a:cs typeface="Times New Roman" panose="02020603050405020304" pitchFamily="18" charset="0"/>
              </a:rPr>
              <a:t> is 1 or 2, STBC mode can achieve a performance gain compared to CSD mode and  its slope of PER is higher than CSD.</a:t>
            </a:r>
          </a:p>
        </p:txBody>
      </p:sp>
      <p:sp>
        <p:nvSpPr>
          <p:cNvPr id="10548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05485"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05486"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D36C64AE-A7DB-4B9F-AC0B-EDE2D54D4A3B}" type="slidenum">
              <a:rPr lang="en-US" altLang="zh-CN" sz="1200" b="0" smtClean="0"/>
              <a:pPr>
                <a:spcBef>
                  <a:spcPct val="0"/>
                </a:spcBef>
                <a:buFontTx/>
                <a:buNone/>
              </a:pPr>
              <a:t>61</a:t>
            </a:fld>
            <a:endParaRPr lang="en-US" altLang="zh-CN" sz="1200" b="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(8/14)</a:t>
            </a:r>
            <a:endParaRPr lang="zh-CN" altLang="en-US" smtClean="0">
              <a:ea typeface="宋体" panose="02010600030101010101" pitchFamily="2" charset="-122"/>
              <a:cs typeface="Times New Roman" panose="02020603050405020304" pitchFamily="18" charset="0"/>
            </a:endParaRPr>
          </a:p>
        </p:txBody>
      </p:sp>
      <p:sp>
        <p:nvSpPr>
          <p:cNvPr id="106499" name="内容占位符 2"/>
          <p:cNvSpPr>
            <a:spLocks noGrp="1"/>
          </p:cNvSpPr>
          <p:nvPr>
            <p:ph idx="1"/>
          </p:nvPr>
        </p:nvSpPr>
        <p:spPr/>
        <p:txBody>
          <a:bodyPr/>
          <a:lstStyle/>
          <a:p>
            <a:pPr algn="just" eaLnBrk="1" hangingPunct="1">
              <a:buFontTx/>
              <a:buNone/>
            </a:pPr>
            <a:r>
              <a:rPr lang="en-US" altLang="zh-CN" smtClean="0">
                <a:ea typeface="宋体" panose="02010600030101010101" pitchFamily="2" charset="-122"/>
                <a:cs typeface="Times New Roman" panose="02020603050405020304" pitchFamily="18" charset="0"/>
              </a:rPr>
              <a:t>1.2. Performance simulations of OFDM</a:t>
            </a:r>
          </a:p>
          <a:p>
            <a:pPr algn="just" eaLnBrk="1" hangingPunct="1">
              <a:buFontTx/>
              <a:buNone/>
            </a:pPr>
            <a:r>
              <a:rPr lang="en-US" altLang="zh-CN" smtClean="0">
                <a:ea typeface="宋体" panose="02010600030101010101" pitchFamily="2" charset="-122"/>
                <a:cs typeface="Times New Roman" panose="02020603050405020304" pitchFamily="18" charset="0"/>
              </a:rPr>
              <a:t>1.2.1. OFDM 1 ×1 AWGN</a:t>
            </a:r>
          </a:p>
          <a:p>
            <a:pPr algn="just" eaLnBrk="1" hangingPunct="1">
              <a:buFontTx/>
              <a:buNone/>
            </a:pPr>
            <a:endParaRPr lang="en-US" altLang="zh-CN" sz="2200" smtClean="0">
              <a:ea typeface="宋体" panose="02010600030101010101" pitchFamily="2" charset="-122"/>
              <a:cs typeface="Times New Roman" panose="02020603050405020304" pitchFamily="18" charset="0"/>
            </a:endParaRPr>
          </a:p>
        </p:txBody>
      </p:sp>
      <p:graphicFrame>
        <p:nvGraphicFramePr>
          <p:cNvPr id="7" name="表格 6"/>
          <p:cNvGraphicFramePr>
            <a:graphicFrameLocks noGrp="1"/>
          </p:cNvGraphicFramePr>
          <p:nvPr/>
        </p:nvGraphicFramePr>
        <p:xfrm>
          <a:off x="795338" y="2924175"/>
          <a:ext cx="7616825" cy="1816101"/>
        </p:xfrm>
        <a:graphic>
          <a:graphicData uri="http://schemas.openxmlformats.org/drawingml/2006/table">
            <a:tbl>
              <a:tblPr/>
              <a:tblGrid>
                <a:gridCol w="1039812"/>
                <a:gridCol w="900113"/>
                <a:gridCol w="868362"/>
                <a:gridCol w="1403350"/>
                <a:gridCol w="1587500"/>
                <a:gridCol w="1817688"/>
              </a:tblGrid>
              <a:tr h="568076">
                <a:tc rowSpan="4">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Simulation Environment</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Tx=1</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Rx=1</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Length=4096byte</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Synchronization: Ideal</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IQ Imbalance: 0db, 0°</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7" marR="651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PHY=OFDM</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Number=2000</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 Nonlinearity: Ideal</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7" marR="651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348">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AWGN/11aj channel</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Channel Estimation: Ideal</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Sampling Offset 0 PPM</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7" marR="651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8917">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BW=540MHz</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MMSE Equalization</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Carrier Frequency Offset=0Hz</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7" marR="651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 name="表格 7"/>
          <p:cNvGraphicFramePr>
            <a:graphicFrameLocks noGrp="1"/>
          </p:cNvGraphicFramePr>
          <p:nvPr/>
        </p:nvGraphicFramePr>
        <p:xfrm>
          <a:off x="785813" y="4929188"/>
          <a:ext cx="7648575" cy="1127125"/>
        </p:xfrm>
        <a:graphic>
          <a:graphicData uri="http://schemas.openxmlformats.org/drawingml/2006/table">
            <a:tbl>
              <a:tblPr/>
              <a:tblGrid>
                <a:gridCol w="1068387"/>
                <a:gridCol w="731838"/>
                <a:gridCol w="679450"/>
                <a:gridCol w="720725"/>
                <a:gridCol w="889000"/>
                <a:gridCol w="890587"/>
                <a:gridCol w="889000"/>
                <a:gridCol w="890588"/>
                <a:gridCol w="889000"/>
              </a:tblGrid>
              <a:tr h="45085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 Index</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MCS0</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MCS1</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MCS3</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MCS5</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MCS6</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MCS7</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627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Modulation</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Code Rate</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5/8</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13/16</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656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06564"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06565"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D5C1EAC9-C7F5-4E84-B2AF-F555DB1C2F40}" type="slidenum">
              <a:rPr lang="en-US" altLang="zh-CN" sz="1200" b="0" smtClean="0"/>
              <a:pPr>
                <a:spcBef>
                  <a:spcPct val="0"/>
                </a:spcBef>
                <a:buFontTx/>
                <a:buNone/>
              </a:pPr>
              <a:t>62</a:t>
            </a:fld>
            <a:endParaRPr lang="en-US" altLang="zh-CN" sz="1200" b="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(9/14)</a:t>
            </a:r>
            <a:endParaRPr lang="zh-CN" altLang="en-US" smtClean="0">
              <a:ea typeface="宋体" panose="02010600030101010101" pitchFamily="2" charset="-122"/>
              <a:cs typeface="Times New Roman" panose="02020603050405020304" pitchFamily="18" charset="0"/>
            </a:endParaRPr>
          </a:p>
        </p:txBody>
      </p:sp>
      <p:sp>
        <p:nvSpPr>
          <p:cNvPr id="107523" name="内容占位符 2"/>
          <p:cNvSpPr>
            <a:spLocks noGrp="1"/>
          </p:cNvSpPr>
          <p:nvPr>
            <p:ph idx="1"/>
          </p:nvPr>
        </p:nvSpPr>
        <p:spPr>
          <a:xfrm>
            <a:off x="617538" y="5184775"/>
            <a:ext cx="7886700" cy="1108075"/>
          </a:xfrm>
        </p:spPr>
        <p:txBody>
          <a:bodyPr/>
          <a:lstStyle/>
          <a:p>
            <a:pPr marL="0" algn="just" eaLnBrk="1" hangingPunct="1">
              <a:buFontTx/>
              <a:buNone/>
            </a:pPr>
            <a:r>
              <a:rPr lang="en-US" altLang="zh-CN" sz="1800" smtClean="0">
                <a:ea typeface="宋体" panose="02010600030101010101" pitchFamily="2" charset="-122"/>
                <a:cs typeface="Times New Roman" panose="02020603050405020304" pitchFamily="18" charset="0"/>
              </a:rPr>
              <a:t>Conclusion: In OFDM-SISO mode, the performance in 11aj fading channel is much lower than that in AWGN channel due to the lack of diversity. When PER = 10</a:t>
            </a:r>
            <a:r>
              <a:rPr lang="en-US" altLang="zh-CN" sz="1800" baseline="30000" smtClean="0">
                <a:ea typeface="宋体" panose="02010600030101010101" pitchFamily="2" charset="-122"/>
                <a:cs typeface="Times New Roman" panose="02020603050405020304" pitchFamily="18" charset="0"/>
              </a:rPr>
              <a:t>-1</a:t>
            </a:r>
            <a:r>
              <a:rPr lang="en-US" altLang="zh-CN" sz="1800" smtClean="0">
                <a:ea typeface="宋体" panose="02010600030101010101" pitchFamily="2" charset="-122"/>
                <a:cs typeface="Times New Roman" panose="02020603050405020304" pitchFamily="18" charset="0"/>
              </a:rPr>
              <a:t>,</a:t>
            </a:r>
            <a:r>
              <a:rPr lang="zh-CN" altLang="en-US" sz="1800" smtClean="0">
                <a:ea typeface="宋体" panose="02010600030101010101" pitchFamily="2" charset="-122"/>
                <a:cs typeface="Times New Roman" panose="02020603050405020304" pitchFamily="18" charset="0"/>
              </a:rPr>
              <a:t> </a:t>
            </a:r>
            <a:r>
              <a:rPr lang="en-US" altLang="zh-CN" sz="1800" smtClean="0">
                <a:ea typeface="宋体" panose="02010600030101010101" pitchFamily="2" charset="-122"/>
                <a:cs typeface="Times New Roman" panose="02020603050405020304" pitchFamily="18" charset="0"/>
              </a:rPr>
              <a:t>the performance deterioration of high-order MCS is about 6dB, so we need to consider using MIMO to increase diversity.</a:t>
            </a:r>
          </a:p>
        </p:txBody>
      </p:sp>
      <p:sp>
        <p:nvSpPr>
          <p:cNvPr id="107524" name="TextBox 6"/>
          <p:cNvSpPr txBox="1">
            <a:spLocks noChangeArrowheads="1"/>
          </p:cNvSpPr>
          <p:nvPr/>
        </p:nvSpPr>
        <p:spPr bwMode="auto">
          <a:xfrm>
            <a:off x="1571625" y="1677988"/>
            <a:ext cx="2043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AWGN</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Channel</a:t>
            </a:r>
            <a:endParaRPr lang="zh-CN" altLang="en-US" sz="1200" b="0">
              <a:ea typeface="宋体" panose="02010600030101010101" pitchFamily="2" charset="-122"/>
              <a:cs typeface="Times New Roman" panose="02020603050405020304" pitchFamily="18" charset="0"/>
            </a:endParaRPr>
          </a:p>
        </p:txBody>
      </p:sp>
      <p:sp>
        <p:nvSpPr>
          <p:cNvPr id="107525" name="TextBox 7"/>
          <p:cNvSpPr txBox="1">
            <a:spLocks noChangeArrowheads="1"/>
          </p:cNvSpPr>
          <p:nvPr/>
        </p:nvSpPr>
        <p:spPr bwMode="auto">
          <a:xfrm>
            <a:off x="5681663" y="1668463"/>
            <a:ext cx="204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11aj Channel</a:t>
            </a:r>
            <a:endParaRPr lang="zh-CN" altLang="en-US" sz="1200" b="0">
              <a:ea typeface="宋体" panose="02010600030101010101" pitchFamily="2" charset="-122"/>
              <a:cs typeface="Times New Roman" panose="02020603050405020304" pitchFamily="18" charset="0"/>
            </a:endParaRPr>
          </a:p>
        </p:txBody>
      </p:sp>
      <p:sp>
        <p:nvSpPr>
          <p:cNvPr id="10752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752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752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7529" name="Object 4"/>
          <p:cNvGraphicFramePr>
            <a:graphicFrameLocks noChangeAspect="1"/>
          </p:cNvGraphicFramePr>
          <p:nvPr/>
        </p:nvGraphicFramePr>
        <p:xfrm>
          <a:off x="828675" y="2076450"/>
          <a:ext cx="3517900" cy="3148013"/>
        </p:xfrm>
        <a:graphic>
          <a:graphicData uri="http://schemas.openxmlformats.org/presentationml/2006/ole">
            <mc:AlternateContent xmlns:mc="http://schemas.openxmlformats.org/markup-compatibility/2006">
              <mc:Choice xmlns:v="urn:schemas-microsoft-com:vml" Requires="v">
                <p:oleObj spid="_x0000_s107583" r:id="rId3" imgW="4962600" imgH="4438560" progId="Visio.Drawing.15">
                  <p:embed/>
                </p:oleObj>
              </mc:Choice>
              <mc:Fallback>
                <p:oleObj r:id="rId3" imgW="4962600" imgH="4438560"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 y="2076450"/>
                        <a:ext cx="351790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3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7531" name="Object 6"/>
          <p:cNvGraphicFramePr>
            <a:graphicFrameLocks noChangeAspect="1"/>
          </p:cNvGraphicFramePr>
          <p:nvPr/>
        </p:nvGraphicFramePr>
        <p:xfrm>
          <a:off x="4862513" y="2043113"/>
          <a:ext cx="3608387" cy="3195637"/>
        </p:xfrm>
        <a:graphic>
          <a:graphicData uri="http://schemas.openxmlformats.org/presentationml/2006/ole">
            <mc:AlternateContent xmlns:mc="http://schemas.openxmlformats.org/markup-compatibility/2006">
              <mc:Choice xmlns:v="urn:schemas-microsoft-com:vml" Requires="v">
                <p:oleObj spid="_x0000_s107584" r:id="rId5" imgW="5029290" imgH="4457700" progId="Visio.Drawing.15">
                  <p:embed/>
                </p:oleObj>
              </mc:Choice>
              <mc:Fallback>
                <p:oleObj r:id="rId5" imgW="5029290" imgH="4457700"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2513" y="2043113"/>
                        <a:ext cx="3608387"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3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07533"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07534"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65BF5C1A-CF53-46E6-8405-6D37A775B6D3}" type="slidenum">
              <a:rPr lang="en-US" altLang="zh-CN" sz="1200" b="0" smtClean="0"/>
              <a:pPr>
                <a:spcBef>
                  <a:spcPct val="0"/>
                </a:spcBef>
                <a:buFontTx/>
                <a:buNone/>
              </a:pPr>
              <a:t>63</a:t>
            </a:fld>
            <a:endParaRPr lang="en-US" altLang="zh-CN" sz="1200" b="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(10/14)</a:t>
            </a:r>
            <a:endParaRPr lang="zh-CN" altLang="en-US" smtClean="0">
              <a:ea typeface="宋体" panose="02010600030101010101" pitchFamily="2" charset="-122"/>
              <a:cs typeface="Times New Roman" panose="02020603050405020304" pitchFamily="18" charset="0"/>
            </a:endParaRPr>
          </a:p>
        </p:txBody>
      </p:sp>
      <p:sp>
        <p:nvSpPr>
          <p:cNvPr id="108547" name="内容占位符 2"/>
          <p:cNvSpPr>
            <a:spLocks noGrp="1"/>
          </p:cNvSpPr>
          <p:nvPr>
            <p:ph idx="1"/>
          </p:nvPr>
        </p:nvSpPr>
        <p:spPr/>
        <p:txBody>
          <a:bodyPr/>
          <a:lstStyle/>
          <a:p>
            <a:pPr algn="just" eaLnBrk="1" hangingPunct="1">
              <a:buFontTx/>
              <a:buNone/>
            </a:pPr>
            <a:r>
              <a:rPr lang="en-US" altLang="zh-CN" smtClean="0">
                <a:ea typeface="宋体" panose="02010600030101010101" pitchFamily="2" charset="-122"/>
                <a:cs typeface="Times New Roman" panose="02020603050405020304" pitchFamily="18" charset="0"/>
              </a:rPr>
              <a:t>1.2.2. OFDM 4 ×4 11aj</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channel</a:t>
            </a:r>
          </a:p>
          <a:p>
            <a:pPr algn="just" eaLnBrk="1" hangingPunct="1">
              <a:buFontTx/>
              <a:buNone/>
            </a:pPr>
            <a:endParaRPr lang="en-US" altLang="zh-CN" sz="2200" smtClean="0">
              <a:ea typeface="宋体" panose="02010600030101010101" pitchFamily="2" charset="-122"/>
              <a:cs typeface="Times New Roman" panose="02020603050405020304" pitchFamily="18" charset="0"/>
            </a:endParaRPr>
          </a:p>
        </p:txBody>
      </p:sp>
      <p:graphicFrame>
        <p:nvGraphicFramePr>
          <p:cNvPr id="6" name="表格 5"/>
          <p:cNvGraphicFramePr>
            <a:graphicFrameLocks noGrp="1"/>
          </p:cNvGraphicFramePr>
          <p:nvPr/>
        </p:nvGraphicFramePr>
        <p:xfrm>
          <a:off x="771525" y="2478088"/>
          <a:ext cx="7620000" cy="1995487"/>
        </p:xfrm>
        <a:graphic>
          <a:graphicData uri="http://schemas.openxmlformats.org/drawingml/2006/table">
            <a:tbl>
              <a:tblPr/>
              <a:tblGrid>
                <a:gridCol w="1003300"/>
                <a:gridCol w="917575"/>
                <a:gridCol w="725488"/>
                <a:gridCol w="1390650"/>
                <a:gridCol w="1790700"/>
                <a:gridCol w="1792287"/>
              </a:tblGrid>
              <a:tr h="554037">
                <a:tc rowSpan="4">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Simulation Environment</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Tx=4</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Rx=4</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Length=4096byte</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Synchronization: Ideal</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IQ Imbalance: 0db, 0°</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PHY=OFDM</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Number=2000</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 Nonlinearity: Ideal</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4">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11aj Channel</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Channel Estimation: Ideal</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Sampling Offset 0 PPM</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BW=540MHz</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MMSE Equalization</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Carrier Frequency Offset=0Hz</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9" name="表格 8"/>
          <p:cNvGraphicFramePr>
            <a:graphicFrameLocks noGrp="1"/>
          </p:cNvGraphicFramePr>
          <p:nvPr/>
        </p:nvGraphicFramePr>
        <p:xfrm>
          <a:off x="754063" y="4725988"/>
          <a:ext cx="7635875" cy="1104900"/>
        </p:xfrm>
        <a:graphic>
          <a:graphicData uri="http://schemas.openxmlformats.org/drawingml/2006/table">
            <a:tbl>
              <a:tblPr/>
              <a:tblGrid>
                <a:gridCol w="1066800"/>
                <a:gridCol w="730250"/>
                <a:gridCol w="677862"/>
                <a:gridCol w="719138"/>
                <a:gridCol w="889000"/>
                <a:gridCol w="887412"/>
                <a:gridCol w="889000"/>
                <a:gridCol w="887413"/>
                <a:gridCol w="889000"/>
              </a:tblGrid>
              <a:tr h="44132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 Index</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MCS0</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MCS1</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MCS3</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MCS5</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MCS6</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MCS7</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357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Modulation</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Code Rate</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5/8</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13/16</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861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08612"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08613"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67F9335C-9689-40AF-9F10-D82FC8264E6C}" type="slidenum">
              <a:rPr lang="en-US" altLang="zh-CN" sz="1200" b="0" smtClean="0"/>
              <a:pPr>
                <a:spcBef>
                  <a:spcPct val="0"/>
                </a:spcBef>
                <a:buFontTx/>
                <a:buNone/>
              </a:pPr>
              <a:t>64</a:t>
            </a:fld>
            <a:endParaRPr lang="en-US" altLang="zh-CN" sz="1200" b="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(11/14)</a:t>
            </a:r>
            <a:endParaRPr lang="zh-CN" altLang="en-US" smtClean="0">
              <a:ea typeface="宋体" panose="02010600030101010101" pitchFamily="2" charset="-122"/>
              <a:cs typeface="Times New Roman" panose="02020603050405020304" pitchFamily="18" charset="0"/>
            </a:endParaRPr>
          </a:p>
        </p:txBody>
      </p:sp>
      <p:sp>
        <p:nvSpPr>
          <p:cNvPr id="109571" name="TextBox 6"/>
          <p:cNvSpPr txBox="1">
            <a:spLocks noChangeArrowheads="1"/>
          </p:cNvSpPr>
          <p:nvPr/>
        </p:nvSpPr>
        <p:spPr bwMode="auto">
          <a:xfrm>
            <a:off x="1108075" y="1743075"/>
            <a:ext cx="3097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Nss=1</a:t>
            </a:r>
            <a:endParaRPr lang="zh-CN" altLang="en-US" sz="1200" b="0">
              <a:ea typeface="宋体" panose="02010600030101010101" pitchFamily="2" charset="-122"/>
              <a:cs typeface="Times New Roman" panose="02020603050405020304" pitchFamily="18" charset="0"/>
            </a:endParaRPr>
          </a:p>
        </p:txBody>
      </p:sp>
      <p:sp>
        <p:nvSpPr>
          <p:cNvPr id="10957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957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9574" name="TextBox 9"/>
          <p:cNvSpPr txBox="1">
            <a:spLocks noChangeArrowheads="1"/>
          </p:cNvSpPr>
          <p:nvPr/>
        </p:nvSpPr>
        <p:spPr bwMode="auto">
          <a:xfrm>
            <a:off x="5080000" y="1808163"/>
            <a:ext cx="3097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Nss=2</a:t>
            </a:r>
            <a:endParaRPr lang="zh-CN" altLang="en-US" sz="1200" b="0">
              <a:ea typeface="宋体" panose="02010600030101010101" pitchFamily="2" charset="-122"/>
              <a:cs typeface="Times New Roman" panose="02020603050405020304" pitchFamily="18" charset="0"/>
            </a:endParaRPr>
          </a:p>
        </p:txBody>
      </p:sp>
      <p:sp>
        <p:nvSpPr>
          <p:cNvPr id="10957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957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9577" name="TextBox 14"/>
          <p:cNvSpPr txBox="1">
            <a:spLocks noChangeArrowheads="1"/>
          </p:cNvSpPr>
          <p:nvPr/>
        </p:nvSpPr>
        <p:spPr bwMode="auto">
          <a:xfrm>
            <a:off x="688975" y="5551488"/>
            <a:ext cx="38941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[-7dB, 12dB]</a:t>
            </a:r>
            <a:endParaRPr lang="zh-CN" altLang="en-US" sz="1200" b="0">
              <a:ea typeface="宋体" panose="02010600030101010101" pitchFamily="2" charset="-122"/>
              <a:cs typeface="Times New Roman" panose="02020603050405020304" pitchFamily="18" charset="0"/>
            </a:endParaRPr>
          </a:p>
        </p:txBody>
      </p:sp>
      <p:sp>
        <p:nvSpPr>
          <p:cNvPr id="109578" name="TextBox 15"/>
          <p:cNvSpPr txBox="1">
            <a:spLocks noChangeArrowheads="1"/>
          </p:cNvSpPr>
          <p:nvPr/>
        </p:nvSpPr>
        <p:spPr bwMode="auto">
          <a:xfrm>
            <a:off x="4840288" y="5565775"/>
            <a:ext cx="3851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[-3dB, 17dB]</a:t>
            </a:r>
            <a:endParaRPr lang="zh-CN" altLang="en-US" sz="1200" b="0">
              <a:ea typeface="宋体" panose="02010600030101010101" pitchFamily="2" charset="-122"/>
              <a:cs typeface="Times New Roman" panose="02020603050405020304" pitchFamily="18" charset="0"/>
            </a:endParaRPr>
          </a:p>
        </p:txBody>
      </p:sp>
      <p:sp>
        <p:nvSpPr>
          <p:cNvPr id="10957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9580" name="Object 4"/>
          <p:cNvGraphicFramePr>
            <a:graphicFrameLocks noChangeAspect="1"/>
          </p:cNvGraphicFramePr>
          <p:nvPr/>
        </p:nvGraphicFramePr>
        <p:xfrm>
          <a:off x="860425" y="2130425"/>
          <a:ext cx="3551238" cy="3414713"/>
        </p:xfrm>
        <a:graphic>
          <a:graphicData uri="http://schemas.openxmlformats.org/presentationml/2006/ole">
            <mc:AlternateContent xmlns:mc="http://schemas.openxmlformats.org/markup-compatibility/2006">
              <mc:Choice xmlns:v="urn:schemas-microsoft-com:vml" Requires="v">
                <p:oleObj spid="_x0000_s109634" r:id="rId3" imgW="4705290" imgH="4476840" progId="Visio.Drawing.15">
                  <p:embed/>
                </p:oleObj>
              </mc:Choice>
              <mc:Fallback>
                <p:oleObj r:id="rId3" imgW="4705290" imgH="4476840"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2130425"/>
                        <a:ext cx="3551238"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958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9582" name="Object 6"/>
          <p:cNvGraphicFramePr>
            <a:graphicFrameLocks noChangeAspect="1"/>
          </p:cNvGraphicFramePr>
          <p:nvPr/>
        </p:nvGraphicFramePr>
        <p:xfrm>
          <a:off x="4784725" y="2193925"/>
          <a:ext cx="3638550" cy="3324225"/>
        </p:xfrm>
        <a:graphic>
          <a:graphicData uri="http://schemas.openxmlformats.org/presentationml/2006/ole">
            <mc:AlternateContent xmlns:mc="http://schemas.openxmlformats.org/markup-compatibility/2006">
              <mc:Choice xmlns:v="urn:schemas-microsoft-com:vml" Requires="v">
                <p:oleObj spid="_x0000_s109635" r:id="rId5" imgW="4905360" imgH="4591140" progId="Visio.Drawing.15">
                  <p:embed/>
                </p:oleObj>
              </mc:Choice>
              <mc:Fallback>
                <p:oleObj r:id="rId5" imgW="4905360" imgH="4591140"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4725" y="2193925"/>
                        <a:ext cx="36385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958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09584"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09585"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277F2962-9004-4F1D-9003-6BC84D5EAB1C}" type="slidenum">
              <a:rPr lang="en-US" altLang="zh-CN" sz="1200" b="0" smtClean="0"/>
              <a:pPr>
                <a:spcBef>
                  <a:spcPct val="0"/>
                </a:spcBef>
                <a:buFontTx/>
                <a:buNone/>
              </a:pPr>
              <a:t>65</a:t>
            </a:fld>
            <a:endParaRPr lang="en-US" altLang="zh-CN" sz="1200" b="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(12/14)</a:t>
            </a:r>
            <a:endParaRPr lang="zh-CN" altLang="en-US" smtClean="0">
              <a:ea typeface="宋体" panose="02010600030101010101" pitchFamily="2" charset="-122"/>
              <a:cs typeface="Times New Roman" panose="02020603050405020304" pitchFamily="18" charset="0"/>
            </a:endParaRPr>
          </a:p>
        </p:txBody>
      </p:sp>
      <p:sp>
        <p:nvSpPr>
          <p:cNvPr id="110595" name="TextBox 6"/>
          <p:cNvSpPr txBox="1">
            <a:spLocks noChangeArrowheads="1"/>
          </p:cNvSpPr>
          <p:nvPr/>
        </p:nvSpPr>
        <p:spPr bwMode="auto">
          <a:xfrm>
            <a:off x="1054100" y="1700213"/>
            <a:ext cx="3097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Nss=3</a:t>
            </a:r>
            <a:endParaRPr lang="zh-CN" altLang="en-US" sz="1200" b="0">
              <a:ea typeface="宋体" panose="02010600030101010101" pitchFamily="2" charset="-122"/>
              <a:cs typeface="Times New Roman" panose="02020603050405020304" pitchFamily="18" charset="0"/>
            </a:endParaRPr>
          </a:p>
        </p:txBody>
      </p:sp>
      <p:sp>
        <p:nvSpPr>
          <p:cNvPr id="11059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059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0598" name="TextBox 9"/>
          <p:cNvSpPr txBox="1">
            <a:spLocks noChangeArrowheads="1"/>
          </p:cNvSpPr>
          <p:nvPr/>
        </p:nvSpPr>
        <p:spPr bwMode="auto">
          <a:xfrm>
            <a:off x="5187950" y="1765300"/>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Nss=4</a:t>
            </a:r>
            <a:endParaRPr lang="zh-CN" altLang="en-US" sz="1200" b="0">
              <a:ea typeface="宋体" panose="02010600030101010101" pitchFamily="2" charset="-122"/>
              <a:cs typeface="Times New Roman" panose="02020603050405020304" pitchFamily="18" charset="0"/>
            </a:endParaRPr>
          </a:p>
        </p:txBody>
      </p:sp>
      <p:sp>
        <p:nvSpPr>
          <p:cNvPr id="11059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060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0601" name="TextBox 14"/>
          <p:cNvSpPr txBox="1">
            <a:spLocks noChangeArrowheads="1"/>
          </p:cNvSpPr>
          <p:nvPr/>
        </p:nvSpPr>
        <p:spPr bwMode="auto">
          <a:xfrm>
            <a:off x="860425" y="5499100"/>
            <a:ext cx="3603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[-1dB,22dB]</a:t>
            </a:r>
            <a:endParaRPr lang="zh-CN" altLang="en-US" sz="1200" b="0">
              <a:ea typeface="宋体" panose="02010600030101010101" pitchFamily="2" charset="-122"/>
              <a:cs typeface="Times New Roman" panose="02020603050405020304" pitchFamily="18" charset="0"/>
            </a:endParaRPr>
          </a:p>
        </p:txBody>
      </p:sp>
      <p:sp>
        <p:nvSpPr>
          <p:cNvPr id="110602" name="TextBox 15"/>
          <p:cNvSpPr txBox="1">
            <a:spLocks noChangeArrowheads="1"/>
          </p:cNvSpPr>
          <p:nvPr/>
        </p:nvSpPr>
        <p:spPr bwMode="auto">
          <a:xfrm>
            <a:off x="4765675" y="5522913"/>
            <a:ext cx="3711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[1dB,31dB]</a:t>
            </a:r>
            <a:endParaRPr lang="zh-CN" altLang="en-US" sz="1200" b="0">
              <a:ea typeface="宋体" panose="02010600030101010101" pitchFamily="2" charset="-122"/>
              <a:cs typeface="Times New Roman" panose="02020603050405020304" pitchFamily="18" charset="0"/>
            </a:endParaRPr>
          </a:p>
        </p:txBody>
      </p:sp>
      <p:sp>
        <p:nvSpPr>
          <p:cNvPr id="11060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060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060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0606" name="Object 4"/>
          <p:cNvGraphicFramePr>
            <a:graphicFrameLocks noChangeAspect="1"/>
          </p:cNvGraphicFramePr>
          <p:nvPr/>
        </p:nvGraphicFramePr>
        <p:xfrm>
          <a:off x="698500" y="2128838"/>
          <a:ext cx="3744913" cy="3373437"/>
        </p:xfrm>
        <a:graphic>
          <a:graphicData uri="http://schemas.openxmlformats.org/presentationml/2006/ole">
            <mc:AlternateContent xmlns:mc="http://schemas.openxmlformats.org/markup-compatibility/2006">
              <mc:Choice xmlns:v="urn:schemas-microsoft-com:vml" Requires="v">
                <p:oleObj spid="_x0000_s110660" r:id="rId3" imgW="4800600" imgH="4305390" progId="Visio.Drawing.15">
                  <p:embed/>
                </p:oleObj>
              </mc:Choice>
              <mc:Fallback>
                <p:oleObj r:id="rId3" imgW="4800600" imgH="4305390"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2128838"/>
                        <a:ext cx="3744913"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0608" name="Object 6"/>
          <p:cNvGraphicFramePr>
            <a:graphicFrameLocks noChangeAspect="1"/>
          </p:cNvGraphicFramePr>
          <p:nvPr/>
        </p:nvGraphicFramePr>
        <p:xfrm>
          <a:off x="4745038" y="2184400"/>
          <a:ext cx="3732212" cy="3305175"/>
        </p:xfrm>
        <a:graphic>
          <a:graphicData uri="http://schemas.openxmlformats.org/presentationml/2006/ole">
            <mc:AlternateContent xmlns:mc="http://schemas.openxmlformats.org/markup-compatibility/2006">
              <mc:Choice xmlns:v="urn:schemas-microsoft-com:vml" Requires="v">
                <p:oleObj spid="_x0000_s110661" r:id="rId5" imgW="4943430" imgH="4371975" progId="Visio.Drawing.15">
                  <p:embed/>
                </p:oleObj>
              </mc:Choice>
              <mc:Fallback>
                <p:oleObj r:id="rId5" imgW="4943430" imgH="4371975"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5038" y="2184400"/>
                        <a:ext cx="3732212"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0610"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10611"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021D8E31-167C-469C-B3A3-BFE27CF648B5}" type="slidenum">
              <a:rPr lang="en-US" altLang="zh-CN" sz="1200" b="0" smtClean="0"/>
              <a:pPr>
                <a:spcBef>
                  <a:spcPct val="0"/>
                </a:spcBef>
                <a:buFontTx/>
                <a:buNone/>
              </a:pPr>
              <a:t>66</a:t>
            </a:fld>
            <a:endParaRPr lang="en-US" altLang="zh-CN" sz="1200" b="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(13/14)</a:t>
            </a:r>
            <a:endParaRPr lang="zh-CN" altLang="en-US" smtClean="0">
              <a:ea typeface="宋体" panose="02010600030101010101" pitchFamily="2" charset="-122"/>
              <a:cs typeface="Times New Roman" panose="02020603050405020304" pitchFamily="18" charset="0"/>
            </a:endParaRPr>
          </a:p>
        </p:txBody>
      </p:sp>
      <p:sp>
        <p:nvSpPr>
          <p:cNvPr id="111619" name="TextBox 6"/>
          <p:cNvSpPr txBox="1">
            <a:spLocks noChangeArrowheads="1"/>
          </p:cNvSpPr>
          <p:nvPr/>
        </p:nvSpPr>
        <p:spPr bwMode="auto">
          <a:xfrm>
            <a:off x="817563" y="1839913"/>
            <a:ext cx="3722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Beamforming mode, Nss=1</a:t>
            </a:r>
            <a:endParaRPr lang="zh-CN" altLang="en-US" sz="1200" b="0">
              <a:ea typeface="宋体" panose="02010600030101010101" pitchFamily="2" charset="-122"/>
              <a:cs typeface="Times New Roman" panose="02020603050405020304" pitchFamily="18" charset="0"/>
            </a:endParaRPr>
          </a:p>
        </p:txBody>
      </p:sp>
      <p:sp>
        <p:nvSpPr>
          <p:cNvPr id="11162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162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1622" name="TextBox 9"/>
          <p:cNvSpPr txBox="1">
            <a:spLocks noChangeArrowheads="1"/>
          </p:cNvSpPr>
          <p:nvPr/>
        </p:nvSpPr>
        <p:spPr bwMode="auto">
          <a:xfrm>
            <a:off x="4767263" y="1830388"/>
            <a:ext cx="3579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Beamforming</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Nss=2</a:t>
            </a:r>
            <a:endParaRPr lang="zh-CN" altLang="en-US" sz="1200" b="0">
              <a:ea typeface="宋体" panose="02010600030101010101" pitchFamily="2" charset="-122"/>
              <a:cs typeface="Times New Roman" panose="02020603050405020304" pitchFamily="18" charset="0"/>
            </a:endParaRPr>
          </a:p>
        </p:txBody>
      </p:sp>
      <p:sp>
        <p:nvSpPr>
          <p:cNvPr id="11162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162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1625" name="TextBox 14"/>
          <p:cNvSpPr txBox="1">
            <a:spLocks noChangeArrowheads="1"/>
          </p:cNvSpPr>
          <p:nvPr/>
        </p:nvSpPr>
        <p:spPr bwMode="auto">
          <a:xfrm>
            <a:off x="655638" y="5573713"/>
            <a:ext cx="3700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[-10dB,8dB]</a:t>
            </a:r>
            <a:endParaRPr lang="zh-CN" altLang="en-US" sz="1200" b="0">
              <a:ea typeface="宋体" panose="02010600030101010101" pitchFamily="2" charset="-122"/>
              <a:cs typeface="Times New Roman" panose="02020603050405020304" pitchFamily="18" charset="0"/>
            </a:endParaRPr>
          </a:p>
        </p:txBody>
      </p:sp>
      <p:sp>
        <p:nvSpPr>
          <p:cNvPr id="111626" name="TextBox 15"/>
          <p:cNvSpPr txBox="1">
            <a:spLocks noChangeArrowheads="1"/>
          </p:cNvSpPr>
          <p:nvPr/>
        </p:nvSpPr>
        <p:spPr bwMode="auto">
          <a:xfrm>
            <a:off x="4743450" y="5575300"/>
            <a:ext cx="3616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[-6dB, 13dB]</a:t>
            </a:r>
            <a:endParaRPr lang="zh-CN" altLang="en-US" sz="1200" b="0">
              <a:ea typeface="宋体" panose="02010600030101010101" pitchFamily="2" charset="-122"/>
              <a:cs typeface="Times New Roman" panose="02020603050405020304" pitchFamily="18" charset="0"/>
            </a:endParaRPr>
          </a:p>
        </p:txBody>
      </p:sp>
      <p:sp>
        <p:nvSpPr>
          <p:cNvPr id="1116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162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162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163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163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1632" name="Object 4"/>
          <p:cNvGraphicFramePr>
            <a:graphicFrameLocks noChangeAspect="1"/>
          </p:cNvGraphicFramePr>
          <p:nvPr/>
        </p:nvGraphicFramePr>
        <p:xfrm>
          <a:off x="700088" y="2270125"/>
          <a:ext cx="3675062" cy="3324225"/>
        </p:xfrm>
        <a:graphic>
          <a:graphicData uri="http://schemas.openxmlformats.org/presentationml/2006/ole">
            <mc:AlternateContent xmlns:mc="http://schemas.openxmlformats.org/markup-compatibility/2006">
              <mc:Choice xmlns:v="urn:schemas-microsoft-com:vml" Requires="v">
                <p:oleObj spid="_x0000_s111686" r:id="rId3" imgW="4800600" imgH="4324260" progId="Visio.Drawing.15">
                  <p:embed/>
                </p:oleObj>
              </mc:Choice>
              <mc:Fallback>
                <p:oleObj r:id="rId3" imgW="4800600" imgH="4324260"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8" y="2270125"/>
                        <a:ext cx="3675062"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163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1634" name="Object 6"/>
          <p:cNvGraphicFramePr>
            <a:graphicFrameLocks noChangeAspect="1"/>
          </p:cNvGraphicFramePr>
          <p:nvPr/>
        </p:nvGraphicFramePr>
        <p:xfrm>
          <a:off x="4668838" y="2259013"/>
          <a:ext cx="3700462" cy="3319462"/>
        </p:xfrm>
        <a:graphic>
          <a:graphicData uri="http://schemas.openxmlformats.org/presentationml/2006/ole">
            <mc:AlternateContent xmlns:mc="http://schemas.openxmlformats.org/markup-compatibility/2006">
              <mc:Choice xmlns:v="urn:schemas-microsoft-com:vml" Requires="v">
                <p:oleObj spid="_x0000_s111687" r:id="rId5" imgW="4857840" imgH="4343400" progId="Visio.Drawing.15">
                  <p:embed/>
                </p:oleObj>
              </mc:Choice>
              <mc:Fallback>
                <p:oleObj r:id="rId5" imgW="4857840" imgH="4343400"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8838" y="2259013"/>
                        <a:ext cx="3700462"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1635"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11636" name="日期占位符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1637" name="灯片编号占位符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8141EEBF-1A0D-4C27-B81B-A717C250E00F}" type="slidenum">
              <a:rPr lang="en-US" altLang="zh-CN" sz="1200" b="0" smtClean="0"/>
              <a:pPr>
                <a:spcBef>
                  <a:spcPct val="0"/>
                </a:spcBef>
                <a:buFontTx/>
                <a:buNone/>
              </a:pPr>
              <a:t>67</a:t>
            </a:fld>
            <a:endParaRPr lang="en-US" altLang="zh-CN" sz="1200" b="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(14/14)</a:t>
            </a:r>
            <a:endParaRPr lang="zh-CN" altLang="en-US" smtClean="0">
              <a:ea typeface="宋体" panose="02010600030101010101" pitchFamily="2" charset="-122"/>
              <a:cs typeface="Times New Roman" panose="02020603050405020304" pitchFamily="18" charset="0"/>
            </a:endParaRPr>
          </a:p>
        </p:txBody>
      </p:sp>
      <p:sp>
        <p:nvSpPr>
          <p:cNvPr id="112643" name="TextBox 6"/>
          <p:cNvSpPr txBox="1">
            <a:spLocks noChangeArrowheads="1"/>
          </p:cNvSpPr>
          <p:nvPr/>
        </p:nvSpPr>
        <p:spPr bwMode="auto">
          <a:xfrm>
            <a:off x="730250" y="1851025"/>
            <a:ext cx="3722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STBC</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Nss=2</a:t>
            </a:r>
            <a:endParaRPr lang="zh-CN" altLang="en-US" sz="1200" b="0">
              <a:ea typeface="宋体" panose="02010600030101010101" pitchFamily="2" charset="-122"/>
              <a:cs typeface="Times New Roman" panose="02020603050405020304" pitchFamily="18" charset="0"/>
            </a:endParaRPr>
          </a:p>
        </p:txBody>
      </p:sp>
      <p:sp>
        <p:nvSpPr>
          <p:cNvPr id="11264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264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264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264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2648" name="TextBox 14"/>
          <p:cNvSpPr txBox="1">
            <a:spLocks noChangeArrowheads="1"/>
          </p:cNvSpPr>
          <p:nvPr/>
        </p:nvSpPr>
        <p:spPr bwMode="auto">
          <a:xfrm>
            <a:off x="592138" y="5595938"/>
            <a:ext cx="3937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is[-4dB,16dB]</a:t>
            </a:r>
            <a:endParaRPr lang="zh-CN" altLang="en-US" sz="1200" b="0">
              <a:ea typeface="宋体" panose="02010600030101010101" pitchFamily="2" charset="-122"/>
              <a:cs typeface="Times New Roman" panose="02020603050405020304" pitchFamily="18" charset="0"/>
            </a:endParaRPr>
          </a:p>
        </p:txBody>
      </p:sp>
      <p:sp>
        <p:nvSpPr>
          <p:cNvPr id="112649" name="TextBox 15"/>
          <p:cNvSpPr txBox="1">
            <a:spLocks noChangeArrowheads="1"/>
          </p:cNvSpPr>
          <p:nvPr/>
        </p:nvSpPr>
        <p:spPr bwMode="auto">
          <a:xfrm>
            <a:off x="4637088" y="1871663"/>
            <a:ext cx="4054475"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ts val="1200"/>
              </a:spcBef>
              <a:buFontTx/>
              <a:buNone/>
            </a:pPr>
            <a:r>
              <a:rPr lang="en-US" altLang="zh-CN" sz="2000">
                <a:ea typeface="宋体" panose="02010600030101010101" pitchFamily="2" charset="-122"/>
                <a:cs typeface="Times New Roman" panose="02020603050405020304" pitchFamily="18" charset="0"/>
              </a:rPr>
              <a:t>Conclusion: </a:t>
            </a:r>
          </a:p>
          <a:p>
            <a:pPr algn="just">
              <a:spcBef>
                <a:spcPts val="1200"/>
              </a:spcBef>
            </a:pPr>
            <a:r>
              <a:rPr lang="en-US" altLang="zh-CN" sz="1200" b="0">
                <a:ea typeface="宋体" panose="02010600030101010101" pitchFamily="2" charset="-122"/>
                <a:cs typeface="Times New Roman" panose="02020603050405020304" pitchFamily="18" charset="0"/>
              </a:rPr>
              <a:t> When OFDM system is in CSD mode, the demand of SNR increases gradually with the increase of Nss.</a:t>
            </a:r>
          </a:p>
          <a:p>
            <a:pPr algn="just">
              <a:spcBef>
                <a:spcPct val="0"/>
              </a:spcBef>
            </a:pPr>
            <a:r>
              <a:rPr lang="en-US" altLang="zh-CN" sz="120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When SNR</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in [-7dB, 31dB], we can select Nss and MCS to achieve the optimal system throughput.</a:t>
            </a:r>
          </a:p>
          <a:p>
            <a:pPr algn="just">
              <a:spcBef>
                <a:spcPct val="0"/>
              </a:spcBef>
            </a:pPr>
            <a:r>
              <a:rPr lang="en-US" altLang="zh-CN" sz="120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When Nss is 1 or 2, beamforming mode can achieve 3dB~4dB  performance gain compared to CSD mode. When Nss is 2, STBC mode can achieve 1dB  performance gain compared to CSD mode.</a:t>
            </a:r>
            <a:endParaRPr lang="en-US" altLang="zh-CN" sz="1200">
              <a:ea typeface="宋体" panose="02010600030101010101" pitchFamily="2" charset="-122"/>
              <a:cs typeface="Times New Roman" panose="02020603050405020304" pitchFamily="18" charset="0"/>
            </a:endParaRPr>
          </a:p>
        </p:txBody>
      </p:sp>
      <p:sp>
        <p:nvSpPr>
          <p:cNvPr id="11265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265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265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265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265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265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265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2657" name="Object 4"/>
          <p:cNvGraphicFramePr>
            <a:graphicFrameLocks noChangeAspect="1"/>
          </p:cNvGraphicFramePr>
          <p:nvPr/>
        </p:nvGraphicFramePr>
        <p:xfrm>
          <a:off x="796925" y="2301875"/>
          <a:ext cx="3495675" cy="3255963"/>
        </p:xfrm>
        <a:graphic>
          <a:graphicData uri="http://schemas.openxmlformats.org/presentationml/2006/ole">
            <mc:AlternateContent xmlns:mc="http://schemas.openxmlformats.org/markup-compatibility/2006">
              <mc:Choice xmlns:v="urn:schemas-microsoft-com:vml" Requires="v">
                <p:oleObj spid="_x0000_s112685" r:id="rId3" imgW="4753080" imgH="4419690" progId="Visio.Drawing.15">
                  <p:embed/>
                </p:oleObj>
              </mc:Choice>
              <mc:Fallback>
                <p:oleObj r:id="rId3" imgW="4753080" imgH="4419690"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925" y="2301875"/>
                        <a:ext cx="3495675"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5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2659"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12660"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13E9B7DE-A8E6-44AC-946B-4A876E16C746}" type="slidenum">
              <a:rPr lang="en-US" altLang="zh-CN" sz="1200" b="0" smtClean="0"/>
              <a:pPr>
                <a:spcBef>
                  <a:spcPct val="0"/>
                </a:spcBef>
                <a:buFontTx/>
                <a:buNone/>
              </a:pPr>
              <a:t>68</a:t>
            </a:fld>
            <a:endParaRPr lang="en-US" altLang="zh-CN" sz="1200" b="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(1/14)</a:t>
            </a:r>
            <a:endParaRPr lang="zh-CN" altLang="en-US" smtClean="0">
              <a:ea typeface="宋体" panose="02010600030101010101" pitchFamily="2" charset="-122"/>
              <a:cs typeface="Times New Roman" panose="02020603050405020304" pitchFamily="18" charset="0"/>
            </a:endParaRPr>
          </a:p>
        </p:txBody>
      </p:sp>
      <p:sp>
        <p:nvSpPr>
          <p:cNvPr id="113667" name="内容占位符 2"/>
          <p:cNvSpPr>
            <a:spLocks noGrp="1"/>
          </p:cNvSpPr>
          <p:nvPr>
            <p:ph idx="1"/>
          </p:nvPr>
        </p:nvSpPr>
        <p:spPr/>
        <p:txBody>
          <a:bodyPr/>
          <a:lstStyle/>
          <a:p>
            <a:pPr algn="just" eaLnBrk="1" hangingPunct="1">
              <a:buFontTx/>
              <a:buNone/>
            </a:pPr>
            <a:r>
              <a:rPr lang="en-US" altLang="zh-CN" smtClean="0">
                <a:ea typeface="宋体" panose="02010600030101010101" pitchFamily="2" charset="-122"/>
                <a:cs typeface="Times New Roman" panose="02020603050405020304" pitchFamily="18" charset="0"/>
              </a:rPr>
              <a:t>2.1. Performance simulations of single carrier (SC)</a:t>
            </a:r>
          </a:p>
          <a:p>
            <a:pPr algn="just" eaLnBrk="1" hangingPunct="1">
              <a:buFontTx/>
              <a:buNone/>
            </a:pPr>
            <a:r>
              <a:rPr lang="en-US" altLang="zh-CN" smtClean="0">
                <a:ea typeface="宋体" panose="02010600030101010101" pitchFamily="2" charset="-122"/>
                <a:cs typeface="Times New Roman" panose="02020603050405020304" pitchFamily="18" charset="0"/>
              </a:rPr>
              <a:t>2.1.1. SC </a:t>
            </a:r>
            <a:r>
              <a:rPr lang="en-US" altLang="en-US" smtClean="0">
                <a:ea typeface="宋体" panose="02010600030101010101" pitchFamily="2" charset="-122"/>
                <a:cs typeface="Times New Roman" panose="02020603050405020304" pitchFamily="18" charset="0"/>
              </a:rPr>
              <a:t>4 × 4 11aj</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channel</a:t>
            </a:r>
          </a:p>
          <a:p>
            <a:pPr algn="just" eaLnBrk="1" hangingPunct="1">
              <a:buFontTx/>
              <a:buNone/>
            </a:pPr>
            <a:endParaRPr lang="en-US" altLang="zh-CN" sz="2200" smtClean="0">
              <a:ea typeface="宋体" panose="02010600030101010101" pitchFamily="2" charset="-122"/>
              <a:cs typeface="Times New Roman" panose="02020603050405020304" pitchFamily="18" charset="0"/>
            </a:endParaRPr>
          </a:p>
        </p:txBody>
      </p:sp>
      <p:graphicFrame>
        <p:nvGraphicFramePr>
          <p:cNvPr id="7" name="表格 6"/>
          <p:cNvGraphicFramePr>
            <a:graphicFrameLocks noGrp="1"/>
          </p:cNvGraphicFramePr>
          <p:nvPr/>
        </p:nvGraphicFramePr>
        <p:xfrm>
          <a:off x="925513" y="2879725"/>
          <a:ext cx="7454900" cy="1800225"/>
        </p:xfrm>
        <a:graphic>
          <a:graphicData uri="http://schemas.openxmlformats.org/drawingml/2006/table">
            <a:tbl>
              <a:tblPr/>
              <a:tblGrid>
                <a:gridCol w="1065212"/>
                <a:gridCol w="838200"/>
                <a:gridCol w="893763"/>
                <a:gridCol w="1527175"/>
                <a:gridCol w="1495425"/>
                <a:gridCol w="430212"/>
                <a:gridCol w="1204913"/>
              </a:tblGrid>
              <a:tr h="600075">
                <a:tc rowSpan="3">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Simulation Environment</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Tx=4</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Rx=4</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PHY=SC</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11aj Channel</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Length=4096byte</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600075">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MMSE Equalization</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Channel Estimation: Correlative</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Synchronization: Practical</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BW=540MHz</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600075">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Carrier Frequency Offset=615kHz</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 Back-off: 3dB</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IQ Imbalance: 1db, 2°</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Number=2000</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 name="表格 7"/>
          <p:cNvGraphicFramePr>
            <a:graphicFrameLocks noGrp="1"/>
          </p:cNvGraphicFramePr>
          <p:nvPr/>
        </p:nvGraphicFramePr>
        <p:xfrm>
          <a:off x="903288" y="4800600"/>
          <a:ext cx="7486650" cy="1287463"/>
        </p:xfrm>
        <a:graphic>
          <a:graphicData uri="http://schemas.openxmlformats.org/drawingml/2006/table">
            <a:tbl>
              <a:tblPr/>
              <a:tblGrid>
                <a:gridCol w="1046162"/>
                <a:gridCol w="715963"/>
                <a:gridCol w="665162"/>
                <a:gridCol w="704850"/>
                <a:gridCol w="871538"/>
                <a:gridCol w="869950"/>
                <a:gridCol w="871537"/>
                <a:gridCol w="869950"/>
                <a:gridCol w="871538"/>
              </a:tblGrid>
              <a:tr h="51435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 Index</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MCS0</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MCS1</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MCS3</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MCS5</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MCS6</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MCS7</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3113">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Modulation</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Code Rate</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5/8</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13/16</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3727"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13728" name="日期占位符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3729" name="灯片编号占位符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8DFB9C9B-E587-49E5-AC18-2A11452AA54C}" type="slidenum">
              <a:rPr lang="en-US" altLang="zh-CN" sz="1200" b="0" smtClean="0"/>
              <a:pPr>
                <a:spcBef>
                  <a:spcPct val="0"/>
                </a:spcBef>
                <a:buFontTx/>
                <a:buNone/>
              </a:pPr>
              <a:t>69</a:t>
            </a:fld>
            <a:endParaRPr lang="en-US" altLang="zh-CN" sz="1200" b="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zh-CN" smtClean="0">
                <a:ea typeface="宋体" panose="02010600030101010101" pitchFamily="2" charset="-122"/>
              </a:rPr>
              <a:t>MAC/PHY proposal overview</a:t>
            </a:r>
          </a:p>
        </p:txBody>
      </p:sp>
      <p:sp>
        <p:nvSpPr>
          <p:cNvPr id="20483" name="Rectangle 8"/>
          <p:cNvSpPr>
            <a:spLocks noGrp="1" noChangeArrowheads="1"/>
          </p:cNvSpPr>
          <p:nvPr>
            <p:ph type="body" sz="half" idx="1"/>
          </p:nvPr>
        </p:nvSpPr>
        <p:spPr/>
        <p:txBody>
          <a:bodyPr/>
          <a:lstStyle/>
          <a:p>
            <a:pPr eaLnBrk="1" hangingPunct="1">
              <a:lnSpc>
                <a:spcPct val="90000"/>
              </a:lnSpc>
            </a:pPr>
            <a:r>
              <a:rPr lang="en-US" altLang="zh-CN" smtClean="0">
                <a:ea typeface="宋体" panose="02010600030101010101" pitchFamily="2" charset="-122"/>
              </a:rPr>
              <a:t>Provides an unified and interoperable MAC/PHY across all mmWave implementations</a:t>
            </a:r>
          </a:p>
          <a:p>
            <a:pPr lvl="1" eaLnBrk="1" hangingPunct="1">
              <a:lnSpc>
                <a:spcPct val="90000"/>
              </a:lnSpc>
            </a:pPr>
            <a:r>
              <a:rPr lang="en-US" altLang="zh-CN" smtClean="0">
                <a:ea typeface="宋体" panose="02010600030101010101" pitchFamily="2" charset="-122"/>
              </a:rPr>
              <a:t>Scalable across different usages, devices, and platforms</a:t>
            </a:r>
          </a:p>
          <a:p>
            <a:pPr lvl="1" eaLnBrk="1" hangingPunct="1">
              <a:lnSpc>
                <a:spcPct val="90000"/>
              </a:lnSpc>
            </a:pPr>
            <a:r>
              <a:rPr lang="en-US" altLang="zh-CN" smtClean="0">
                <a:ea typeface="宋体" panose="02010600030101010101" pitchFamily="2" charset="-122"/>
              </a:rPr>
              <a:t>Adjustable to meet different power vs. performance trade-offs</a:t>
            </a:r>
          </a:p>
        </p:txBody>
      </p:sp>
      <p:sp>
        <p:nvSpPr>
          <p:cNvPr id="20484"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20485" name="Text Box 4"/>
          <p:cNvSpPr txBox="1">
            <a:spLocks noChangeArrowheads="1"/>
          </p:cNvSpPr>
          <p:nvPr/>
        </p:nvSpPr>
        <p:spPr bwMode="auto">
          <a:xfrm>
            <a:off x="6934200" y="152400"/>
            <a:ext cx="0" cy="3651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zh-CN">
              <a:solidFill>
                <a:schemeClr val="folHlink"/>
              </a:solidFill>
              <a:ea typeface="宋体" panose="02010600030101010101" pitchFamily="2" charset="-122"/>
            </a:endParaRPr>
          </a:p>
        </p:txBody>
      </p:sp>
      <p:sp>
        <p:nvSpPr>
          <p:cNvPr id="2048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zh-CN" sz="1200" b="0">
              <a:ea typeface="宋体" panose="02010600030101010101" pitchFamily="2" charset="-122"/>
            </a:endParaRPr>
          </a:p>
        </p:txBody>
      </p:sp>
      <p:sp>
        <p:nvSpPr>
          <p:cNvPr id="20487"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zh-CN" sz="1200" b="0">
              <a:ea typeface="宋体" panose="02010600030101010101" pitchFamily="2" charset="-122"/>
            </a:endParaRPr>
          </a:p>
        </p:txBody>
      </p:sp>
      <p:sp>
        <p:nvSpPr>
          <p:cNvPr id="20488"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41B301AD-7A6A-4C51-BCD8-7AE88EEDB82A}" type="slidenum">
              <a:rPr lang="en-US" altLang="zh-CN" sz="1200" b="0" smtClean="0"/>
              <a:pPr>
                <a:spcBef>
                  <a:spcPct val="0"/>
                </a:spcBef>
                <a:buFontTx/>
                <a:buNone/>
              </a:pPr>
              <a:t>7</a:t>
            </a:fld>
            <a:endParaRPr lang="en-US" altLang="zh-CN" sz="1200" b="0" smtClean="0"/>
          </a:p>
        </p:txBody>
      </p:sp>
      <p:sp>
        <p:nvSpPr>
          <p:cNvPr id="20489"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(2/14)</a:t>
            </a:r>
            <a:endParaRPr lang="zh-CN" altLang="en-US" smtClean="0">
              <a:ea typeface="宋体" panose="02010600030101010101" pitchFamily="2" charset="-122"/>
              <a:cs typeface="Times New Roman" panose="02020603050405020304" pitchFamily="18" charset="0"/>
            </a:endParaRPr>
          </a:p>
        </p:txBody>
      </p:sp>
      <p:sp>
        <p:nvSpPr>
          <p:cNvPr id="114691" name="TextBox 6"/>
          <p:cNvSpPr txBox="1">
            <a:spLocks noChangeArrowheads="1"/>
          </p:cNvSpPr>
          <p:nvPr/>
        </p:nvSpPr>
        <p:spPr bwMode="auto">
          <a:xfrm>
            <a:off x="1054100" y="1774825"/>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Nss=1</a:t>
            </a:r>
            <a:endParaRPr lang="zh-CN" altLang="en-US" sz="1200" b="0">
              <a:ea typeface="宋体" panose="02010600030101010101" pitchFamily="2" charset="-122"/>
              <a:cs typeface="Times New Roman" panose="02020603050405020304" pitchFamily="18" charset="0"/>
            </a:endParaRPr>
          </a:p>
        </p:txBody>
      </p:sp>
      <p:sp>
        <p:nvSpPr>
          <p:cNvPr id="11469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469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4694" name="TextBox 9"/>
          <p:cNvSpPr txBox="1">
            <a:spLocks noChangeArrowheads="1"/>
          </p:cNvSpPr>
          <p:nvPr/>
        </p:nvSpPr>
        <p:spPr bwMode="auto">
          <a:xfrm>
            <a:off x="5014913" y="1798638"/>
            <a:ext cx="3097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Nss=2</a:t>
            </a:r>
            <a:endParaRPr lang="zh-CN" altLang="en-US" sz="1200" b="0">
              <a:ea typeface="宋体" panose="02010600030101010101" pitchFamily="2" charset="-122"/>
              <a:cs typeface="Times New Roman" panose="02020603050405020304" pitchFamily="18" charset="0"/>
            </a:endParaRPr>
          </a:p>
        </p:txBody>
      </p:sp>
      <p:sp>
        <p:nvSpPr>
          <p:cNvPr id="11469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469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4697" name="TextBox 14"/>
          <p:cNvSpPr txBox="1">
            <a:spLocks noChangeArrowheads="1"/>
          </p:cNvSpPr>
          <p:nvPr/>
        </p:nvSpPr>
        <p:spPr bwMode="auto">
          <a:xfrm>
            <a:off x="796925" y="5551488"/>
            <a:ext cx="3667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[-3dB, 22dB]</a:t>
            </a:r>
            <a:endParaRPr lang="zh-CN" altLang="en-US" sz="1200" b="0">
              <a:ea typeface="宋体" panose="02010600030101010101" pitchFamily="2" charset="-122"/>
              <a:cs typeface="Times New Roman" panose="02020603050405020304" pitchFamily="18" charset="0"/>
            </a:endParaRPr>
          </a:p>
        </p:txBody>
      </p:sp>
      <p:sp>
        <p:nvSpPr>
          <p:cNvPr id="114698" name="TextBox 15"/>
          <p:cNvSpPr txBox="1">
            <a:spLocks noChangeArrowheads="1"/>
          </p:cNvSpPr>
          <p:nvPr/>
        </p:nvSpPr>
        <p:spPr bwMode="auto">
          <a:xfrm>
            <a:off x="4733925" y="5543550"/>
            <a:ext cx="3689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[0dB, 27dB]</a:t>
            </a:r>
            <a:endParaRPr lang="zh-CN" altLang="en-US" sz="1200" b="0">
              <a:ea typeface="宋体" panose="02010600030101010101" pitchFamily="2" charset="-122"/>
              <a:cs typeface="Times New Roman" panose="02020603050405020304" pitchFamily="18" charset="0"/>
            </a:endParaRPr>
          </a:p>
        </p:txBody>
      </p:sp>
      <p:sp>
        <p:nvSpPr>
          <p:cNvPr id="11469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4700" name="Object 4"/>
          <p:cNvGraphicFramePr>
            <a:graphicFrameLocks noChangeAspect="1"/>
          </p:cNvGraphicFramePr>
          <p:nvPr/>
        </p:nvGraphicFramePr>
        <p:xfrm>
          <a:off x="646113" y="2195513"/>
          <a:ext cx="3779837" cy="3387725"/>
        </p:xfrm>
        <a:graphic>
          <a:graphicData uri="http://schemas.openxmlformats.org/presentationml/2006/ole">
            <mc:AlternateContent xmlns:mc="http://schemas.openxmlformats.org/markup-compatibility/2006">
              <mc:Choice xmlns:v="urn:schemas-microsoft-com:vml" Requires="v">
                <p:oleObj spid="_x0000_s114754" r:id="rId3" imgW="5067360" imgH="4524285" progId="Visio.Drawing.15">
                  <p:embed/>
                </p:oleObj>
              </mc:Choice>
              <mc:Fallback>
                <p:oleObj r:id="rId3" imgW="5067360" imgH="4524285"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13" y="2195513"/>
                        <a:ext cx="3779837"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470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4702" name="Object 6"/>
          <p:cNvGraphicFramePr>
            <a:graphicFrameLocks noChangeAspect="1"/>
          </p:cNvGraphicFramePr>
          <p:nvPr/>
        </p:nvGraphicFramePr>
        <p:xfrm>
          <a:off x="4583113" y="2216150"/>
          <a:ext cx="3762375" cy="3346450"/>
        </p:xfrm>
        <a:graphic>
          <a:graphicData uri="http://schemas.openxmlformats.org/presentationml/2006/ole">
            <mc:AlternateContent xmlns:mc="http://schemas.openxmlformats.org/markup-compatibility/2006">
              <mc:Choice xmlns:v="urn:schemas-microsoft-com:vml" Requires="v">
                <p:oleObj spid="_x0000_s114755" r:id="rId5" imgW="5152950" imgH="4581435" progId="Visio.Drawing.15">
                  <p:embed/>
                </p:oleObj>
              </mc:Choice>
              <mc:Fallback>
                <p:oleObj r:id="rId5" imgW="5152950" imgH="4581435"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3113" y="2216150"/>
                        <a:ext cx="37623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470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4704"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14705"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E50161C5-4833-48DB-996E-75E70AEE603A}" type="slidenum">
              <a:rPr lang="en-US" altLang="zh-CN" sz="1200" b="0" smtClean="0"/>
              <a:pPr>
                <a:spcBef>
                  <a:spcPct val="0"/>
                </a:spcBef>
                <a:buFontTx/>
                <a:buNone/>
              </a:pPr>
              <a:t>70</a:t>
            </a:fld>
            <a:endParaRPr lang="en-US" altLang="zh-CN" sz="1200" b="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(3/14)</a:t>
            </a:r>
            <a:endParaRPr lang="zh-CN" altLang="en-US" smtClean="0">
              <a:ea typeface="宋体" panose="02010600030101010101" pitchFamily="2" charset="-122"/>
              <a:cs typeface="Times New Roman" panose="02020603050405020304" pitchFamily="18" charset="0"/>
            </a:endParaRPr>
          </a:p>
        </p:txBody>
      </p:sp>
      <p:sp>
        <p:nvSpPr>
          <p:cNvPr id="115715" name="TextBox 6"/>
          <p:cNvSpPr txBox="1">
            <a:spLocks noChangeArrowheads="1"/>
          </p:cNvSpPr>
          <p:nvPr/>
        </p:nvSpPr>
        <p:spPr bwMode="auto">
          <a:xfrm>
            <a:off x="1216025" y="1828800"/>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Nss=3</a:t>
            </a:r>
            <a:endParaRPr lang="zh-CN" altLang="en-US" sz="1200" b="0">
              <a:ea typeface="宋体" panose="02010600030101010101" pitchFamily="2" charset="-122"/>
              <a:cs typeface="Times New Roman" panose="02020603050405020304" pitchFamily="18" charset="0"/>
            </a:endParaRPr>
          </a:p>
        </p:txBody>
      </p:sp>
      <p:sp>
        <p:nvSpPr>
          <p:cNvPr id="11571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571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5718" name="TextBox 9"/>
          <p:cNvSpPr txBox="1">
            <a:spLocks noChangeArrowheads="1"/>
          </p:cNvSpPr>
          <p:nvPr/>
        </p:nvSpPr>
        <p:spPr bwMode="auto">
          <a:xfrm>
            <a:off x="5080000" y="1798638"/>
            <a:ext cx="3097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Nss=4</a:t>
            </a:r>
            <a:endParaRPr lang="zh-CN" altLang="en-US" sz="1200" b="0">
              <a:ea typeface="宋体" panose="02010600030101010101" pitchFamily="2" charset="-122"/>
              <a:cs typeface="Times New Roman" panose="02020603050405020304" pitchFamily="18" charset="0"/>
            </a:endParaRPr>
          </a:p>
        </p:txBody>
      </p:sp>
      <p:sp>
        <p:nvSpPr>
          <p:cNvPr id="11571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572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5721" name="TextBox 14"/>
          <p:cNvSpPr txBox="1">
            <a:spLocks noChangeArrowheads="1"/>
          </p:cNvSpPr>
          <p:nvPr/>
        </p:nvSpPr>
        <p:spPr bwMode="auto">
          <a:xfrm>
            <a:off x="742950" y="5584825"/>
            <a:ext cx="3914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[3dB, 32dB]</a:t>
            </a:r>
            <a:endParaRPr lang="zh-CN" altLang="en-US" sz="1200" b="0">
              <a:ea typeface="宋体" panose="02010600030101010101" pitchFamily="2" charset="-122"/>
              <a:cs typeface="Times New Roman" panose="02020603050405020304" pitchFamily="18" charset="0"/>
            </a:endParaRPr>
          </a:p>
        </p:txBody>
      </p:sp>
      <p:sp>
        <p:nvSpPr>
          <p:cNvPr id="115722" name="TextBox 15"/>
          <p:cNvSpPr txBox="1">
            <a:spLocks noChangeArrowheads="1"/>
          </p:cNvSpPr>
          <p:nvPr/>
        </p:nvSpPr>
        <p:spPr bwMode="auto">
          <a:xfrm>
            <a:off x="4754563" y="5586413"/>
            <a:ext cx="38306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[4dB, 42dB]</a:t>
            </a:r>
            <a:endParaRPr lang="zh-CN" altLang="en-US" sz="1200" b="0">
              <a:ea typeface="宋体" panose="02010600030101010101" pitchFamily="2" charset="-122"/>
              <a:cs typeface="Times New Roman" panose="02020603050405020304" pitchFamily="18" charset="0"/>
            </a:endParaRPr>
          </a:p>
        </p:txBody>
      </p:sp>
      <p:sp>
        <p:nvSpPr>
          <p:cNvPr id="11572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572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572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5726" name="Object 4"/>
          <p:cNvGraphicFramePr>
            <a:graphicFrameLocks noChangeAspect="1"/>
          </p:cNvGraphicFramePr>
          <p:nvPr/>
        </p:nvGraphicFramePr>
        <p:xfrm>
          <a:off x="796925" y="2312988"/>
          <a:ext cx="3743325" cy="3313112"/>
        </p:xfrm>
        <a:graphic>
          <a:graphicData uri="http://schemas.openxmlformats.org/presentationml/2006/ole">
            <mc:AlternateContent xmlns:mc="http://schemas.openxmlformats.org/markup-compatibility/2006">
              <mc:Choice xmlns:v="urn:schemas-microsoft-com:vml" Requires="v">
                <p:oleObj spid="_x0000_s115780" r:id="rId3" imgW="5067360" imgH="4467135" progId="Visio.Drawing.15">
                  <p:embed/>
                </p:oleObj>
              </mc:Choice>
              <mc:Fallback>
                <p:oleObj r:id="rId3" imgW="5067360" imgH="4467135"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925" y="2312988"/>
                        <a:ext cx="374332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572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5728" name="Object 6"/>
          <p:cNvGraphicFramePr>
            <a:graphicFrameLocks noChangeAspect="1"/>
          </p:cNvGraphicFramePr>
          <p:nvPr/>
        </p:nvGraphicFramePr>
        <p:xfrm>
          <a:off x="4722813" y="2281238"/>
          <a:ext cx="3648075" cy="3313112"/>
        </p:xfrm>
        <a:graphic>
          <a:graphicData uri="http://schemas.openxmlformats.org/presentationml/2006/ole">
            <mc:AlternateContent xmlns:mc="http://schemas.openxmlformats.org/markup-compatibility/2006">
              <mc:Choice xmlns:v="urn:schemas-microsoft-com:vml" Requires="v">
                <p:oleObj spid="_x0000_s115781" r:id="rId5" imgW="5172120" imgH="4686300" progId="Visio.Drawing.15">
                  <p:embed/>
                </p:oleObj>
              </mc:Choice>
              <mc:Fallback>
                <p:oleObj r:id="rId5" imgW="5172120" imgH="4686300"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2813" y="2281238"/>
                        <a:ext cx="364807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572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5730"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15731"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26F79B46-B97D-4221-BBF6-C406A4981E7E}" type="slidenum">
              <a:rPr lang="en-US" altLang="zh-CN" sz="1200" b="0" smtClean="0"/>
              <a:pPr>
                <a:spcBef>
                  <a:spcPct val="0"/>
                </a:spcBef>
                <a:buFontTx/>
                <a:buNone/>
              </a:pPr>
              <a:t>71</a:t>
            </a:fld>
            <a:endParaRPr lang="en-US" altLang="zh-CN" sz="1200" b="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(4/14)</a:t>
            </a:r>
            <a:endParaRPr lang="zh-CN" altLang="en-US" smtClean="0">
              <a:ea typeface="宋体" panose="02010600030101010101" pitchFamily="2" charset="-122"/>
              <a:cs typeface="Times New Roman" panose="02020603050405020304" pitchFamily="18" charset="0"/>
            </a:endParaRPr>
          </a:p>
        </p:txBody>
      </p:sp>
      <p:sp>
        <p:nvSpPr>
          <p:cNvPr id="116739" name="内容占位符 2"/>
          <p:cNvSpPr>
            <a:spLocks noGrp="1"/>
          </p:cNvSpPr>
          <p:nvPr>
            <p:ph idx="1"/>
          </p:nvPr>
        </p:nvSpPr>
        <p:spPr>
          <a:xfrm>
            <a:off x="628650" y="1685925"/>
            <a:ext cx="7886700" cy="4351338"/>
          </a:xfrm>
        </p:spPr>
        <p:txBody>
          <a:bodyPr/>
          <a:lstStyle/>
          <a:p>
            <a:pPr algn="just" eaLnBrk="1" hangingPunct="1">
              <a:buFontTx/>
              <a:buNone/>
            </a:pPr>
            <a:r>
              <a:rPr lang="en-US" altLang="zh-CN" sz="2300" smtClean="0">
                <a:ea typeface="宋体" panose="02010600030101010101" pitchFamily="2" charset="-122"/>
                <a:cs typeface="Times New Roman" panose="02020603050405020304" pitchFamily="18" charset="0"/>
              </a:rPr>
              <a:t>2.1.2. Performance comparison between ideal and non-ideal SC </a:t>
            </a:r>
          </a:p>
          <a:p>
            <a:pPr algn="just" eaLnBrk="1" hangingPunct="1">
              <a:buFontTx/>
              <a:buNone/>
            </a:pPr>
            <a:endParaRPr lang="en-US" altLang="zh-CN" sz="2200" smtClean="0">
              <a:ea typeface="宋体" panose="02010600030101010101" pitchFamily="2" charset="-122"/>
              <a:cs typeface="Times New Roman" panose="02020603050405020304" pitchFamily="18" charset="0"/>
            </a:endParaRPr>
          </a:p>
        </p:txBody>
      </p:sp>
      <p:sp>
        <p:nvSpPr>
          <p:cNvPr id="116740" name="TextBox 5"/>
          <p:cNvSpPr txBox="1">
            <a:spLocks noChangeArrowheads="1"/>
          </p:cNvSpPr>
          <p:nvPr/>
        </p:nvSpPr>
        <p:spPr bwMode="auto">
          <a:xfrm>
            <a:off x="958850" y="2035175"/>
            <a:ext cx="309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Nss=4</a:t>
            </a:r>
            <a:endParaRPr lang="zh-CN" altLang="en-US" sz="1200" b="0">
              <a:ea typeface="宋体" panose="02010600030101010101" pitchFamily="2" charset="-122"/>
              <a:cs typeface="Times New Roman" panose="02020603050405020304" pitchFamily="18" charset="0"/>
            </a:endParaRPr>
          </a:p>
        </p:txBody>
      </p:sp>
      <p:sp>
        <p:nvSpPr>
          <p:cNvPr id="11674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6742" name="Object 1"/>
          <p:cNvGraphicFramePr>
            <a:graphicFrameLocks noChangeAspect="1"/>
          </p:cNvGraphicFramePr>
          <p:nvPr/>
        </p:nvGraphicFramePr>
        <p:xfrm>
          <a:off x="936625" y="2355850"/>
          <a:ext cx="3194050" cy="2952750"/>
        </p:xfrm>
        <a:graphic>
          <a:graphicData uri="http://schemas.openxmlformats.org/presentationml/2006/ole">
            <mc:AlternateContent xmlns:mc="http://schemas.openxmlformats.org/markup-compatibility/2006">
              <mc:Choice xmlns:v="urn:schemas-microsoft-com:vml" Requires="v">
                <p:oleObj spid="_x0000_s116798" r:id="rId3" imgW="5295780" imgH="4876890" progId="Visio.Drawing.15">
                  <p:embed/>
                </p:oleObj>
              </mc:Choice>
              <mc:Fallback>
                <p:oleObj r:id="rId3" imgW="5295780" imgH="487689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25" y="2355850"/>
                        <a:ext cx="31940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74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6744" name="Object 3"/>
          <p:cNvGraphicFramePr>
            <a:graphicFrameLocks noChangeAspect="1"/>
          </p:cNvGraphicFramePr>
          <p:nvPr/>
        </p:nvGraphicFramePr>
        <p:xfrm>
          <a:off x="4851400" y="2333625"/>
          <a:ext cx="3284538" cy="2959100"/>
        </p:xfrm>
        <a:graphic>
          <a:graphicData uri="http://schemas.openxmlformats.org/presentationml/2006/ole">
            <mc:AlternateContent xmlns:mc="http://schemas.openxmlformats.org/markup-compatibility/2006">
              <mc:Choice xmlns:v="urn:schemas-microsoft-com:vml" Requires="v">
                <p:oleObj spid="_x0000_s116799" r:id="rId5" imgW="5410260" imgH="4876890" progId="Visio.Drawing.15">
                  <p:embed/>
                </p:oleObj>
              </mc:Choice>
              <mc:Fallback>
                <p:oleObj r:id="rId5" imgW="5410260" imgH="4876890" progId="Visio.Drawing.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1400" y="2333625"/>
                        <a:ext cx="3284538"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745" name="TextBox 10"/>
          <p:cNvSpPr txBox="1">
            <a:spLocks noChangeArrowheads="1"/>
          </p:cNvSpPr>
          <p:nvPr/>
        </p:nvSpPr>
        <p:spPr bwMode="auto">
          <a:xfrm>
            <a:off x="4854575" y="2027238"/>
            <a:ext cx="309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Nss=2</a:t>
            </a:r>
            <a:endParaRPr lang="zh-CN" altLang="en-US" sz="1200" b="0">
              <a:ea typeface="宋体" panose="02010600030101010101" pitchFamily="2" charset="-122"/>
              <a:cs typeface="Times New Roman" panose="02020603050405020304" pitchFamily="18" charset="0"/>
            </a:endParaRPr>
          </a:p>
        </p:txBody>
      </p:sp>
      <p:sp>
        <p:nvSpPr>
          <p:cNvPr id="116746" name="TextBox 11"/>
          <p:cNvSpPr txBox="1">
            <a:spLocks noChangeArrowheads="1"/>
          </p:cNvSpPr>
          <p:nvPr/>
        </p:nvSpPr>
        <p:spPr bwMode="auto">
          <a:xfrm>
            <a:off x="430213" y="5297488"/>
            <a:ext cx="83153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600">
                <a:ea typeface="宋体" panose="02010600030101010101" pitchFamily="2" charset="-122"/>
                <a:cs typeface="Times New Roman" panose="02020603050405020304" pitchFamily="18" charset="0"/>
              </a:rPr>
              <a:t>Conclusion: </a:t>
            </a:r>
            <a:r>
              <a:rPr lang="en-US" altLang="zh-CN" sz="1600" b="0">
                <a:ea typeface="宋体" panose="02010600030101010101" pitchFamily="2" charset="-122"/>
                <a:cs typeface="Times New Roman" panose="02020603050405020304" pitchFamily="18" charset="0"/>
              </a:rPr>
              <a:t>With the increase of MCS, the gap between practical and ideal performance becomes bigger. PA nonlinear compression and IQ imbalance have remarkable effect on high-order modulations. Owing to that the low-order modulations work at low SNR, timing synchronization and channel estimation errors make a certain gap between practical and ideal performance.</a:t>
            </a:r>
            <a:endParaRPr lang="zh-CN" altLang="en-US" sz="1600" b="0">
              <a:ea typeface="宋体" panose="02010600030101010101" pitchFamily="2" charset="-122"/>
              <a:cs typeface="Times New Roman" panose="02020603050405020304" pitchFamily="18" charset="0"/>
            </a:endParaRPr>
          </a:p>
        </p:txBody>
      </p:sp>
      <p:sp>
        <p:nvSpPr>
          <p:cNvPr id="11674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6748"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16749"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D923D8A6-D239-4556-9998-3822BE642E09}" type="slidenum">
              <a:rPr lang="en-US" altLang="zh-CN" sz="1200" b="0" smtClean="0"/>
              <a:pPr>
                <a:spcBef>
                  <a:spcPct val="0"/>
                </a:spcBef>
                <a:buFontTx/>
                <a:buNone/>
              </a:pPr>
              <a:t>72</a:t>
            </a:fld>
            <a:endParaRPr lang="en-US" altLang="zh-CN" sz="1200" b="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(5/14)</a:t>
            </a:r>
            <a:endParaRPr lang="zh-CN" altLang="en-US" smtClean="0">
              <a:ea typeface="宋体" panose="02010600030101010101" pitchFamily="2" charset="-122"/>
              <a:cs typeface="Times New Roman" panose="02020603050405020304" pitchFamily="18" charset="0"/>
            </a:endParaRPr>
          </a:p>
        </p:txBody>
      </p:sp>
      <p:sp>
        <p:nvSpPr>
          <p:cNvPr id="117763" name="内容占位符 2"/>
          <p:cNvSpPr>
            <a:spLocks noGrp="1"/>
          </p:cNvSpPr>
          <p:nvPr>
            <p:ph idx="1"/>
          </p:nvPr>
        </p:nvSpPr>
        <p:spPr/>
        <p:txBody>
          <a:bodyPr/>
          <a:lstStyle/>
          <a:p>
            <a:pPr algn="just" eaLnBrk="1" hangingPunct="1">
              <a:buFontTx/>
              <a:buNone/>
            </a:pPr>
            <a:r>
              <a:rPr lang="en-US" altLang="zh-CN" smtClean="0">
                <a:ea typeface="宋体" panose="02010600030101010101" pitchFamily="2" charset="-122"/>
                <a:cs typeface="Times New Roman" panose="02020603050405020304" pitchFamily="18" charset="0"/>
              </a:rPr>
              <a:t>2.1.3. SC-PAPR</a:t>
            </a:r>
          </a:p>
          <a:p>
            <a:pPr algn="just" eaLnBrk="1" hangingPunct="1">
              <a:buFontTx/>
              <a:buNone/>
            </a:pPr>
            <a:endParaRPr lang="en-US" altLang="zh-CN" sz="2200" smtClean="0">
              <a:ea typeface="宋体" panose="02010600030101010101" pitchFamily="2" charset="-122"/>
              <a:cs typeface="Times New Roman" panose="02020603050405020304" pitchFamily="18" charset="0"/>
            </a:endParaRPr>
          </a:p>
        </p:txBody>
      </p:sp>
      <p:sp>
        <p:nvSpPr>
          <p:cNvPr id="11776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776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776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7767" name="Object 4"/>
          <p:cNvGraphicFramePr>
            <a:graphicFrameLocks noChangeAspect="1"/>
          </p:cNvGraphicFramePr>
          <p:nvPr/>
        </p:nvGraphicFramePr>
        <p:xfrm>
          <a:off x="515938" y="2281238"/>
          <a:ext cx="4575175" cy="4076700"/>
        </p:xfrm>
        <a:graphic>
          <a:graphicData uri="http://schemas.openxmlformats.org/presentationml/2006/ole">
            <mc:AlternateContent xmlns:mc="http://schemas.openxmlformats.org/markup-compatibility/2006">
              <mc:Choice xmlns:v="urn:schemas-microsoft-com:vml" Requires="v">
                <p:oleObj spid="_x0000_s117796" r:id="rId3" imgW="6743790" imgH="6010185" progId="Visio.Drawing.15">
                  <p:embed/>
                </p:oleObj>
              </mc:Choice>
              <mc:Fallback>
                <p:oleObj r:id="rId3" imgW="6743790" imgH="6010185"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2281238"/>
                        <a:ext cx="457517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7768" name="TextBox 12"/>
          <p:cNvSpPr txBox="1">
            <a:spLocks noChangeArrowheads="1"/>
          </p:cNvSpPr>
          <p:nvPr/>
        </p:nvSpPr>
        <p:spPr bwMode="auto">
          <a:xfrm>
            <a:off x="5121275" y="2409825"/>
            <a:ext cx="31400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a:t>
            </a:r>
            <a:r>
              <a:rPr lang="en-US" altLang="zh-CN" sz="1200" b="0" i="1">
                <a:ea typeface="宋体" panose="02010600030101010101" pitchFamily="2" charset="-122"/>
                <a:cs typeface="Times New Roman" panose="02020603050405020304" pitchFamily="18" charset="0"/>
              </a:rPr>
              <a:t>p</a:t>
            </a:r>
            <a:r>
              <a:rPr lang="en-US" altLang="zh-CN" sz="1200" b="0">
                <a:ea typeface="宋体" panose="02010600030101010101" pitchFamily="2" charset="-122"/>
                <a:cs typeface="Times New Roman" panose="02020603050405020304" pitchFamily="18" charset="0"/>
              </a:rPr>
              <a:t>=10</a:t>
            </a:r>
            <a:r>
              <a:rPr lang="en-US" altLang="zh-CN" sz="1200" b="0" baseline="30000">
                <a:ea typeface="宋体" panose="02010600030101010101" pitchFamily="2" charset="-122"/>
                <a:cs typeface="Times New Roman" panose="02020603050405020304" pitchFamily="18" charset="0"/>
              </a:rPr>
              <a:t>-5</a:t>
            </a:r>
            <a:r>
              <a:rPr lang="en-US" altLang="zh-CN" sz="1200" b="0">
                <a:ea typeface="宋体" panose="02010600030101010101" pitchFamily="2" charset="-122"/>
                <a:cs typeface="Times New Roman" panose="02020603050405020304" pitchFamily="18" charset="0"/>
              </a:rPr>
              <a:t>, with the increase of modulation order, PAPR increases gradually.</a:t>
            </a:r>
          </a:p>
          <a:p>
            <a:pPr algn="just">
              <a:spcBef>
                <a:spcPct val="0"/>
              </a:spcBef>
              <a:buFontTx/>
              <a:buNone/>
            </a:pPr>
            <a:r>
              <a:rPr lang="en-US" altLang="zh-CN" sz="1200" b="0">
                <a:ea typeface="宋体" panose="02010600030101010101" pitchFamily="2" charset="-122"/>
                <a:cs typeface="Times New Roman" panose="02020603050405020304" pitchFamily="18" charset="0"/>
              </a:rPr>
              <a:t>PAPR(BPSK) = 4.7dB</a:t>
            </a:r>
            <a:endParaRPr lang="zh-CN" altLang="en-US" sz="1200" b="0">
              <a:ea typeface="宋体" panose="02010600030101010101" pitchFamily="2" charset="-122"/>
              <a:cs typeface="Times New Roman" panose="02020603050405020304" pitchFamily="18" charset="0"/>
            </a:endParaRPr>
          </a:p>
          <a:p>
            <a:pPr algn="just">
              <a:spcBef>
                <a:spcPct val="0"/>
              </a:spcBef>
              <a:buFontTx/>
              <a:buNone/>
            </a:pPr>
            <a:r>
              <a:rPr lang="en-US" altLang="zh-CN" sz="1200" b="0">
                <a:ea typeface="宋体" panose="02010600030101010101" pitchFamily="2" charset="-122"/>
                <a:cs typeface="Times New Roman" panose="02020603050405020304" pitchFamily="18" charset="0"/>
              </a:rPr>
              <a:t>PAPR(QPSK) = 4.7dB</a:t>
            </a:r>
            <a:endParaRPr lang="zh-CN" altLang="en-US" sz="1200" b="0">
              <a:ea typeface="宋体" panose="02010600030101010101" pitchFamily="2" charset="-122"/>
              <a:cs typeface="Times New Roman" panose="02020603050405020304" pitchFamily="18" charset="0"/>
            </a:endParaRPr>
          </a:p>
          <a:p>
            <a:pPr algn="just">
              <a:spcBef>
                <a:spcPct val="0"/>
              </a:spcBef>
              <a:buFontTx/>
              <a:buNone/>
            </a:pPr>
            <a:r>
              <a:rPr lang="en-US" altLang="zh-CN" sz="1200" b="0">
                <a:ea typeface="宋体" panose="02010600030101010101" pitchFamily="2" charset="-122"/>
                <a:cs typeface="Times New Roman" panose="02020603050405020304" pitchFamily="18" charset="0"/>
              </a:rPr>
              <a:t>PAPR(16QAM) = 6.5dB</a:t>
            </a:r>
            <a:endParaRPr lang="zh-CN" altLang="en-US" sz="1200" b="0">
              <a:ea typeface="宋体" panose="02010600030101010101" pitchFamily="2" charset="-122"/>
              <a:cs typeface="Times New Roman" panose="02020603050405020304" pitchFamily="18" charset="0"/>
            </a:endParaRPr>
          </a:p>
          <a:p>
            <a:pPr algn="just">
              <a:spcBef>
                <a:spcPct val="0"/>
              </a:spcBef>
              <a:buFontTx/>
              <a:buNone/>
            </a:pPr>
            <a:r>
              <a:rPr lang="en-US" altLang="zh-CN" sz="1200" b="0">
                <a:ea typeface="宋体" panose="02010600030101010101" pitchFamily="2" charset="-122"/>
                <a:cs typeface="Times New Roman" panose="02020603050405020304" pitchFamily="18" charset="0"/>
              </a:rPr>
              <a:t>PAPR(64QAM) = 7dB</a:t>
            </a:r>
            <a:endParaRPr lang="zh-CN" altLang="en-US" sz="1200" b="0">
              <a:ea typeface="宋体" panose="02010600030101010101" pitchFamily="2" charset="-122"/>
              <a:cs typeface="Times New Roman" panose="02020603050405020304" pitchFamily="18" charset="0"/>
            </a:endParaRPr>
          </a:p>
          <a:p>
            <a:pPr>
              <a:spcBef>
                <a:spcPct val="0"/>
              </a:spcBef>
              <a:buFontTx/>
              <a:buNone/>
            </a:pPr>
            <a:r>
              <a:rPr lang="en-US" altLang="zh-CN" sz="2000" b="0">
                <a:ea typeface="宋体" panose="02010600030101010101" pitchFamily="2" charset="-122"/>
                <a:cs typeface="Times New Roman" panose="02020603050405020304" pitchFamily="18" charset="0"/>
              </a:rPr>
              <a:t> </a:t>
            </a:r>
            <a:endParaRPr lang="zh-CN" altLang="en-US" sz="2000" b="0">
              <a:ea typeface="宋体" panose="02010600030101010101" pitchFamily="2" charset="-122"/>
              <a:cs typeface="Times New Roman" panose="02020603050405020304" pitchFamily="18" charset="0"/>
            </a:endParaRPr>
          </a:p>
          <a:p>
            <a:pPr>
              <a:spcBef>
                <a:spcPct val="0"/>
              </a:spcBef>
              <a:buFontTx/>
              <a:buNone/>
            </a:pPr>
            <a:r>
              <a:rPr lang="en-US" altLang="zh-CN" sz="1200" b="0">
                <a:ea typeface="宋体" panose="02010600030101010101" pitchFamily="2" charset="-122"/>
                <a:cs typeface="Times New Roman" panose="02020603050405020304" pitchFamily="18" charset="0"/>
              </a:rPr>
              <a:t>Without the shapping filter:</a:t>
            </a:r>
            <a:endParaRPr lang="zh-CN" altLang="en-US" sz="1200" b="0">
              <a:ea typeface="宋体" panose="02010600030101010101" pitchFamily="2" charset="-122"/>
              <a:cs typeface="Times New Roman" panose="02020603050405020304" pitchFamily="18" charset="0"/>
            </a:endParaRPr>
          </a:p>
          <a:p>
            <a:pPr>
              <a:spcBef>
                <a:spcPct val="0"/>
              </a:spcBef>
              <a:buFontTx/>
              <a:buNone/>
            </a:pPr>
            <a:r>
              <a:rPr lang="en-US" altLang="zh-CN" sz="1200" b="0">
                <a:ea typeface="宋体" panose="02010600030101010101" pitchFamily="2" charset="-122"/>
                <a:cs typeface="Times New Roman" panose="02020603050405020304" pitchFamily="18" charset="0"/>
              </a:rPr>
              <a:t>PAPR(BPSK)=0dB</a:t>
            </a:r>
          </a:p>
          <a:p>
            <a:pPr>
              <a:spcBef>
                <a:spcPct val="0"/>
              </a:spcBef>
              <a:buFontTx/>
              <a:buNone/>
            </a:pPr>
            <a:r>
              <a:rPr lang="en-US" altLang="zh-CN" sz="1200" b="0">
                <a:ea typeface="宋体" panose="02010600030101010101" pitchFamily="2" charset="-122"/>
                <a:cs typeface="Times New Roman" panose="02020603050405020304" pitchFamily="18" charset="0"/>
              </a:rPr>
              <a:t>PAPR(QPSK)=0dB</a:t>
            </a:r>
            <a:endParaRPr lang="zh-CN" altLang="en-US" sz="1200" b="0">
              <a:ea typeface="宋体" panose="02010600030101010101" pitchFamily="2" charset="-122"/>
              <a:cs typeface="Times New Roman" panose="02020603050405020304" pitchFamily="18" charset="0"/>
            </a:endParaRPr>
          </a:p>
          <a:p>
            <a:pPr>
              <a:spcBef>
                <a:spcPct val="0"/>
              </a:spcBef>
              <a:buFontTx/>
              <a:buNone/>
            </a:pPr>
            <a:r>
              <a:rPr lang="en-US" altLang="zh-CN" sz="1200" b="0">
                <a:ea typeface="宋体" panose="02010600030101010101" pitchFamily="2" charset="-122"/>
                <a:cs typeface="Times New Roman" panose="02020603050405020304" pitchFamily="18" charset="0"/>
              </a:rPr>
              <a:t>PAPR(16QAM) = 2.7dB</a:t>
            </a:r>
            <a:endParaRPr lang="zh-CN" altLang="en-US" sz="1200" b="0">
              <a:ea typeface="宋体" panose="02010600030101010101" pitchFamily="2" charset="-122"/>
              <a:cs typeface="Times New Roman" panose="02020603050405020304" pitchFamily="18" charset="0"/>
            </a:endParaRPr>
          </a:p>
          <a:p>
            <a:pPr>
              <a:spcBef>
                <a:spcPct val="0"/>
              </a:spcBef>
              <a:buFontTx/>
              <a:buNone/>
            </a:pPr>
            <a:r>
              <a:rPr lang="en-US" altLang="zh-CN" sz="1200" b="0">
                <a:ea typeface="宋体" panose="02010600030101010101" pitchFamily="2" charset="-122"/>
                <a:cs typeface="Times New Roman" panose="02020603050405020304" pitchFamily="18" charset="0"/>
              </a:rPr>
              <a:t>PAPR(64QAM) = 3.8dB</a:t>
            </a:r>
            <a:endParaRPr lang="zh-CN" altLang="en-US" sz="1200" b="0">
              <a:ea typeface="宋体" panose="02010600030101010101" pitchFamily="2" charset="-122"/>
              <a:cs typeface="Times New Roman" panose="02020603050405020304" pitchFamily="18" charset="0"/>
            </a:endParaRPr>
          </a:p>
        </p:txBody>
      </p:sp>
      <p:sp>
        <p:nvSpPr>
          <p:cNvPr id="11776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7770"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17771"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50819B04-124A-4853-B7AB-09ED626FB895}" type="slidenum">
              <a:rPr lang="en-US" altLang="zh-CN" sz="1200" b="0" smtClean="0"/>
              <a:pPr>
                <a:spcBef>
                  <a:spcPct val="0"/>
                </a:spcBef>
                <a:buFontTx/>
                <a:buNone/>
              </a:pPr>
              <a:t>73</a:t>
            </a:fld>
            <a:endParaRPr lang="en-US" altLang="zh-CN" sz="1200" b="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(6/14)</a:t>
            </a:r>
            <a:endParaRPr lang="zh-CN" altLang="en-US" smtClean="0">
              <a:ea typeface="宋体" panose="02010600030101010101" pitchFamily="2" charset="-122"/>
              <a:cs typeface="Times New Roman" panose="02020603050405020304" pitchFamily="18" charset="0"/>
            </a:endParaRPr>
          </a:p>
        </p:txBody>
      </p:sp>
      <p:sp>
        <p:nvSpPr>
          <p:cNvPr id="118787" name="内容占位符 2"/>
          <p:cNvSpPr>
            <a:spLocks noGrp="1"/>
          </p:cNvSpPr>
          <p:nvPr>
            <p:ph idx="1"/>
          </p:nvPr>
        </p:nvSpPr>
        <p:spPr/>
        <p:txBody>
          <a:bodyPr/>
          <a:lstStyle/>
          <a:p>
            <a:pPr algn="just" eaLnBrk="1" hangingPunct="1">
              <a:buFontTx/>
              <a:buNone/>
            </a:pPr>
            <a:r>
              <a:rPr lang="en-US" altLang="zh-CN" smtClean="0">
                <a:ea typeface="宋体" panose="02010600030101010101" pitchFamily="2" charset="-122"/>
                <a:cs typeface="Times New Roman" panose="02020603050405020304" pitchFamily="18" charset="0"/>
              </a:rPr>
              <a:t>2.2. Performance simulations of OFDM</a:t>
            </a:r>
          </a:p>
          <a:p>
            <a:pPr algn="just" eaLnBrk="1" hangingPunct="1">
              <a:buFontTx/>
              <a:buNone/>
            </a:pPr>
            <a:r>
              <a:rPr lang="en-US" altLang="zh-CN" smtClean="0">
                <a:ea typeface="宋体" panose="02010600030101010101" pitchFamily="2" charset="-122"/>
                <a:cs typeface="Times New Roman" panose="02020603050405020304" pitchFamily="18" charset="0"/>
              </a:rPr>
              <a:t>2.2.1. OFDM 4 × 4 11aj</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channel</a:t>
            </a:r>
          </a:p>
          <a:p>
            <a:pPr algn="just" eaLnBrk="1" hangingPunct="1">
              <a:buFontTx/>
              <a:buNone/>
            </a:pPr>
            <a:endParaRPr lang="en-US" altLang="zh-CN" sz="2200" smtClean="0">
              <a:ea typeface="宋体" panose="02010600030101010101" pitchFamily="2" charset="-122"/>
              <a:cs typeface="Times New Roman" panose="02020603050405020304" pitchFamily="18" charset="0"/>
            </a:endParaRPr>
          </a:p>
        </p:txBody>
      </p:sp>
      <p:graphicFrame>
        <p:nvGraphicFramePr>
          <p:cNvPr id="6" name="表格 5"/>
          <p:cNvGraphicFramePr>
            <a:graphicFrameLocks noGrp="1"/>
          </p:cNvGraphicFramePr>
          <p:nvPr/>
        </p:nvGraphicFramePr>
        <p:xfrm>
          <a:off x="688975" y="2871788"/>
          <a:ext cx="7670800" cy="1938336"/>
        </p:xfrm>
        <a:graphic>
          <a:graphicData uri="http://schemas.openxmlformats.org/drawingml/2006/table">
            <a:tbl>
              <a:tblPr/>
              <a:tblGrid>
                <a:gridCol w="1108075"/>
                <a:gridCol w="773113"/>
                <a:gridCol w="711200"/>
                <a:gridCol w="1646237"/>
                <a:gridCol w="1573213"/>
                <a:gridCol w="1858962"/>
              </a:tblGrid>
              <a:tr h="369888">
                <a:tc rowSpan="4">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Simulation Environment</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Tx=4</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Rx=4</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Length=4096byte</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Synchronization: Practical</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IQ Imbalance: 1db, 2°</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0537">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PHY=OFDM</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Number=2000</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 back-off: 8dB</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049">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11aj Channel</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Channel Estimation: Correlative</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Sampling Offset 13.675PPM</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862">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BW=540MHz</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MMSE Equalization</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Carrier Frequency Offset=615375Hz</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9" name="表格 8"/>
          <p:cNvGraphicFramePr>
            <a:graphicFrameLocks noGrp="1"/>
          </p:cNvGraphicFramePr>
          <p:nvPr/>
        </p:nvGraphicFramePr>
        <p:xfrm>
          <a:off x="690563" y="4876800"/>
          <a:ext cx="7678737" cy="1244600"/>
        </p:xfrm>
        <a:graphic>
          <a:graphicData uri="http://schemas.openxmlformats.org/drawingml/2006/table">
            <a:tbl>
              <a:tblPr/>
              <a:tblGrid>
                <a:gridCol w="1073150"/>
                <a:gridCol w="733425"/>
                <a:gridCol w="682625"/>
                <a:gridCol w="723900"/>
                <a:gridCol w="892175"/>
                <a:gridCol w="893762"/>
                <a:gridCol w="893763"/>
                <a:gridCol w="892175"/>
                <a:gridCol w="893762"/>
              </a:tblGrid>
              <a:tr h="49847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 Index</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MCS0</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MCS1</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MCS3</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MCS5</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MCS6</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MCS7</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612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Modulation</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Code Rate</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5/8</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13/16</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885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8852"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18853"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E1FF4940-747E-4018-AAFF-3B80A922C7B1}" type="slidenum">
              <a:rPr lang="en-US" altLang="zh-CN" sz="1200" b="0" smtClean="0"/>
              <a:pPr>
                <a:spcBef>
                  <a:spcPct val="0"/>
                </a:spcBef>
                <a:buFontTx/>
                <a:buNone/>
              </a:pPr>
              <a:t>74</a:t>
            </a:fld>
            <a:endParaRPr lang="en-US" altLang="zh-CN" sz="1200" b="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(7/14)</a:t>
            </a:r>
            <a:endParaRPr lang="zh-CN" altLang="en-US" smtClean="0">
              <a:ea typeface="宋体" panose="02010600030101010101" pitchFamily="2" charset="-122"/>
              <a:cs typeface="Times New Roman" panose="02020603050405020304" pitchFamily="18" charset="0"/>
            </a:endParaRPr>
          </a:p>
        </p:txBody>
      </p:sp>
      <p:sp>
        <p:nvSpPr>
          <p:cNvPr id="119811" name="TextBox 6"/>
          <p:cNvSpPr txBox="1">
            <a:spLocks noChangeArrowheads="1"/>
          </p:cNvSpPr>
          <p:nvPr/>
        </p:nvSpPr>
        <p:spPr bwMode="auto">
          <a:xfrm>
            <a:off x="1184275" y="1806575"/>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Nss=1</a:t>
            </a:r>
            <a:endParaRPr lang="zh-CN" altLang="en-US" sz="1200" b="0">
              <a:ea typeface="宋体" panose="02010600030101010101" pitchFamily="2" charset="-122"/>
              <a:cs typeface="Times New Roman" panose="02020603050405020304" pitchFamily="18" charset="0"/>
            </a:endParaRPr>
          </a:p>
        </p:txBody>
      </p:sp>
      <p:sp>
        <p:nvSpPr>
          <p:cNvPr id="11981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981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9814" name="TextBox 9"/>
          <p:cNvSpPr txBox="1">
            <a:spLocks noChangeArrowheads="1"/>
          </p:cNvSpPr>
          <p:nvPr/>
        </p:nvSpPr>
        <p:spPr bwMode="auto">
          <a:xfrm>
            <a:off x="5208588" y="1808163"/>
            <a:ext cx="3097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Nss=2</a:t>
            </a:r>
            <a:endParaRPr lang="zh-CN" altLang="en-US" sz="1200" b="0">
              <a:ea typeface="宋体" panose="02010600030101010101" pitchFamily="2" charset="-122"/>
              <a:cs typeface="Times New Roman" panose="02020603050405020304" pitchFamily="18" charset="0"/>
            </a:endParaRPr>
          </a:p>
        </p:txBody>
      </p:sp>
      <p:sp>
        <p:nvSpPr>
          <p:cNvPr id="11981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981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9817" name="TextBox 14"/>
          <p:cNvSpPr txBox="1">
            <a:spLocks noChangeArrowheads="1"/>
          </p:cNvSpPr>
          <p:nvPr/>
        </p:nvSpPr>
        <p:spPr bwMode="auto">
          <a:xfrm>
            <a:off x="569913" y="5595938"/>
            <a:ext cx="3992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[-1dB, 18dB]</a:t>
            </a:r>
            <a:endParaRPr lang="zh-CN" altLang="en-US" sz="1200" b="0">
              <a:ea typeface="宋体" panose="02010600030101010101" pitchFamily="2" charset="-122"/>
              <a:cs typeface="Times New Roman" panose="02020603050405020304" pitchFamily="18" charset="0"/>
            </a:endParaRPr>
          </a:p>
        </p:txBody>
      </p:sp>
      <p:sp>
        <p:nvSpPr>
          <p:cNvPr id="119818" name="TextBox 15"/>
          <p:cNvSpPr txBox="1">
            <a:spLocks noChangeArrowheads="1"/>
          </p:cNvSpPr>
          <p:nvPr/>
        </p:nvSpPr>
        <p:spPr bwMode="auto">
          <a:xfrm>
            <a:off x="4808538" y="5608638"/>
            <a:ext cx="3840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[1dB, 22dB]</a:t>
            </a:r>
            <a:endParaRPr lang="zh-CN" altLang="en-US" sz="1200" b="0">
              <a:ea typeface="宋体" panose="02010600030101010101" pitchFamily="2" charset="-122"/>
              <a:cs typeface="Times New Roman" panose="02020603050405020304" pitchFamily="18" charset="0"/>
            </a:endParaRPr>
          </a:p>
        </p:txBody>
      </p:sp>
      <p:sp>
        <p:nvSpPr>
          <p:cNvPr id="11981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982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982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9822" name="Object 4"/>
          <p:cNvGraphicFramePr>
            <a:graphicFrameLocks noChangeAspect="1"/>
          </p:cNvGraphicFramePr>
          <p:nvPr/>
        </p:nvGraphicFramePr>
        <p:xfrm>
          <a:off x="774700" y="2216150"/>
          <a:ext cx="3754438" cy="3324225"/>
        </p:xfrm>
        <a:graphic>
          <a:graphicData uri="http://schemas.openxmlformats.org/presentationml/2006/ole">
            <mc:AlternateContent xmlns:mc="http://schemas.openxmlformats.org/markup-compatibility/2006">
              <mc:Choice xmlns:v="urn:schemas-microsoft-com:vml" Requires="v">
                <p:oleObj spid="_x0000_s119876" r:id="rId3" imgW="5191020" imgH="4600575" progId="Visio.Drawing.15">
                  <p:embed/>
                </p:oleObj>
              </mc:Choice>
              <mc:Fallback>
                <p:oleObj r:id="rId3" imgW="5191020" imgH="4600575"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 y="2216150"/>
                        <a:ext cx="375443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982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9824" name="Object 6"/>
          <p:cNvGraphicFramePr>
            <a:graphicFrameLocks noChangeAspect="1"/>
          </p:cNvGraphicFramePr>
          <p:nvPr/>
        </p:nvGraphicFramePr>
        <p:xfrm>
          <a:off x="4713288" y="2227263"/>
          <a:ext cx="3859212" cy="3302000"/>
        </p:xfrm>
        <a:graphic>
          <a:graphicData uri="http://schemas.openxmlformats.org/presentationml/2006/ole">
            <mc:AlternateContent xmlns:mc="http://schemas.openxmlformats.org/markup-compatibility/2006">
              <mc:Choice xmlns:v="urn:schemas-microsoft-com:vml" Requires="v">
                <p:oleObj spid="_x0000_s119877" r:id="rId5" imgW="5162670" imgH="4476840" progId="Visio.Drawing.15">
                  <p:embed/>
                </p:oleObj>
              </mc:Choice>
              <mc:Fallback>
                <p:oleObj r:id="rId5" imgW="5162670" imgH="4476840"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3288" y="2227263"/>
                        <a:ext cx="3859212"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982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9826"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19827"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FB88BCB0-923E-412E-BB4B-3F6E2AB9DE83}" type="slidenum">
              <a:rPr lang="en-US" altLang="zh-CN" sz="1200" b="0" smtClean="0"/>
              <a:pPr>
                <a:spcBef>
                  <a:spcPct val="0"/>
                </a:spcBef>
                <a:buFontTx/>
                <a:buNone/>
              </a:pPr>
              <a:t>75</a:t>
            </a:fld>
            <a:endParaRPr lang="en-US" altLang="zh-CN" sz="1200" b="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(8/14)</a:t>
            </a:r>
            <a:endParaRPr lang="zh-CN" altLang="en-US" smtClean="0">
              <a:ea typeface="宋体" panose="02010600030101010101" pitchFamily="2" charset="-122"/>
              <a:cs typeface="Times New Roman" panose="02020603050405020304" pitchFamily="18" charset="0"/>
            </a:endParaRPr>
          </a:p>
        </p:txBody>
      </p:sp>
      <p:sp>
        <p:nvSpPr>
          <p:cNvPr id="12083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083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083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083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0839" name="TextBox 14"/>
          <p:cNvSpPr txBox="1">
            <a:spLocks noChangeArrowheads="1"/>
          </p:cNvSpPr>
          <p:nvPr/>
        </p:nvSpPr>
        <p:spPr bwMode="auto">
          <a:xfrm>
            <a:off x="666750" y="5659438"/>
            <a:ext cx="3832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[3dB, 26dB]</a:t>
            </a:r>
            <a:endParaRPr lang="zh-CN" altLang="en-US" sz="1200" b="0">
              <a:ea typeface="宋体" panose="02010600030101010101" pitchFamily="2" charset="-122"/>
              <a:cs typeface="Times New Roman" panose="02020603050405020304" pitchFamily="18" charset="0"/>
            </a:endParaRPr>
          </a:p>
        </p:txBody>
      </p:sp>
      <p:sp>
        <p:nvSpPr>
          <p:cNvPr id="120840" name="TextBox 15"/>
          <p:cNvSpPr txBox="1">
            <a:spLocks noChangeArrowheads="1"/>
          </p:cNvSpPr>
          <p:nvPr/>
        </p:nvSpPr>
        <p:spPr bwMode="auto">
          <a:xfrm>
            <a:off x="4754563" y="5683250"/>
            <a:ext cx="3884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[5dB,35dB]</a:t>
            </a:r>
            <a:endParaRPr lang="zh-CN" altLang="en-US" sz="1200" b="0">
              <a:ea typeface="宋体" panose="02010600030101010101" pitchFamily="2" charset="-122"/>
              <a:cs typeface="Times New Roman" panose="02020603050405020304" pitchFamily="18" charset="0"/>
            </a:endParaRPr>
          </a:p>
        </p:txBody>
      </p:sp>
      <p:sp>
        <p:nvSpPr>
          <p:cNvPr id="12084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084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084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084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084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20846" name="Object 4"/>
          <p:cNvGraphicFramePr>
            <a:graphicFrameLocks noChangeAspect="1"/>
          </p:cNvGraphicFramePr>
          <p:nvPr/>
        </p:nvGraphicFramePr>
        <p:xfrm>
          <a:off x="688975" y="2378075"/>
          <a:ext cx="3757613" cy="3270250"/>
        </p:xfrm>
        <a:graphic>
          <a:graphicData uri="http://schemas.openxmlformats.org/presentationml/2006/ole">
            <mc:AlternateContent xmlns:mc="http://schemas.openxmlformats.org/markup-compatibility/2006">
              <mc:Choice xmlns:v="urn:schemas-microsoft-com:vml" Requires="v">
                <p:oleObj spid="_x0000_s120902" r:id="rId3" imgW="5143500" imgH="4476840" progId="Visio.Drawing.15">
                  <p:embed/>
                </p:oleObj>
              </mc:Choice>
              <mc:Fallback>
                <p:oleObj r:id="rId3" imgW="5143500" imgH="4476840"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 y="2378075"/>
                        <a:ext cx="3757613"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84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20848" name="Object 6"/>
          <p:cNvGraphicFramePr>
            <a:graphicFrameLocks noChangeAspect="1"/>
          </p:cNvGraphicFramePr>
          <p:nvPr/>
        </p:nvGraphicFramePr>
        <p:xfrm>
          <a:off x="4733925" y="2376488"/>
          <a:ext cx="3871913" cy="3267075"/>
        </p:xfrm>
        <a:graphic>
          <a:graphicData uri="http://schemas.openxmlformats.org/presentationml/2006/ole">
            <mc:AlternateContent xmlns:mc="http://schemas.openxmlformats.org/markup-compatibility/2006">
              <mc:Choice xmlns:v="urn:schemas-microsoft-com:vml" Requires="v">
                <p:oleObj spid="_x0000_s120903" r:id="rId5" imgW="4962600" imgH="4524285" progId="Visio.Drawing.15">
                  <p:embed/>
                </p:oleObj>
              </mc:Choice>
              <mc:Fallback>
                <p:oleObj r:id="rId5" imgW="4962600" imgH="4524285"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3925" y="2376488"/>
                        <a:ext cx="3871913"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849" name="TextBox 6"/>
          <p:cNvSpPr txBox="1">
            <a:spLocks noChangeArrowheads="1"/>
          </p:cNvSpPr>
          <p:nvPr/>
        </p:nvSpPr>
        <p:spPr bwMode="auto">
          <a:xfrm>
            <a:off x="1033463" y="1925638"/>
            <a:ext cx="3097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Nss=3</a:t>
            </a:r>
            <a:endParaRPr lang="zh-CN" altLang="en-US" sz="1200" b="0">
              <a:ea typeface="宋体" panose="02010600030101010101" pitchFamily="2" charset="-122"/>
              <a:cs typeface="Times New Roman" panose="02020603050405020304" pitchFamily="18" charset="0"/>
            </a:endParaRPr>
          </a:p>
        </p:txBody>
      </p:sp>
      <p:sp>
        <p:nvSpPr>
          <p:cNvPr id="120850" name="TextBox 6"/>
          <p:cNvSpPr txBox="1">
            <a:spLocks noChangeArrowheads="1"/>
          </p:cNvSpPr>
          <p:nvPr/>
        </p:nvSpPr>
        <p:spPr bwMode="auto">
          <a:xfrm>
            <a:off x="4949825" y="1936750"/>
            <a:ext cx="3097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Nss=4</a:t>
            </a:r>
            <a:endParaRPr lang="zh-CN" altLang="en-US" sz="1200" b="0">
              <a:ea typeface="宋体" panose="02010600030101010101" pitchFamily="2" charset="-122"/>
              <a:cs typeface="Times New Roman" panose="02020603050405020304" pitchFamily="18" charset="0"/>
            </a:endParaRPr>
          </a:p>
        </p:txBody>
      </p:sp>
      <p:sp>
        <p:nvSpPr>
          <p:cNvPr id="12085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20852"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20853"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1D409470-36C4-4D53-BA3A-6F8B227E1EFC}" type="slidenum">
              <a:rPr lang="en-US" altLang="zh-CN" sz="1200" b="0" smtClean="0"/>
              <a:pPr>
                <a:spcBef>
                  <a:spcPct val="0"/>
                </a:spcBef>
                <a:buFontTx/>
                <a:buNone/>
              </a:pPr>
              <a:t>76</a:t>
            </a:fld>
            <a:endParaRPr lang="en-US" altLang="zh-CN" sz="1200" b="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(9/14)</a:t>
            </a:r>
            <a:endParaRPr lang="zh-CN" altLang="en-US" smtClean="0">
              <a:ea typeface="宋体" panose="02010600030101010101" pitchFamily="2" charset="-122"/>
              <a:cs typeface="Times New Roman" panose="02020603050405020304" pitchFamily="18" charset="0"/>
            </a:endParaRPr>
          </a:p>
        </p:txBody>
      </p:sp>
      <p:sp>
        <p:nvSpPr>
          <p:cNvPr id="121859" name="TextBox 6"/>
          <p:cNvSpPr txBox="1">
            <a:spLocks noChangeArrowheads="1"/>
          </p:cNvSpPr>
          <p:nvPr/>
        </p:nvSpPr>
        <p:spPr bwMode="auto">
          <a:xfrm>
            <a:off x="892175" y="2173288"/>
            <a:ext cx="3486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Beamforming</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Nss=1</a:t>
            </a:r>
            <a:endParaRPr lang="zh-CN" altLang="en-US" sz="1200" b="0">
              <a:ea typeface="宋体" panose="02010600030101010101" pitchFamily="2" charset="-122"/>
              <a:cs typeface="Times New Roman" panose="02020603050405020304" pitchFamily="18" charset="0"/>
            </a:endParaRPr>
          </a:p>
        </p:txBody>
      </p:sp>
      <p:sp>
        <p:nvSpPr>
          <p:cNvPr id="12186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186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1862" name="TextBox 9"/>
          <p:cNvSpPr txBox="1">
            <a:spLocks noChangeArrowheads="1"/>
          </p:cNvSpPr>
          <p:nvPr/>
        </p:nvSpPr>
        <p:spPr bwMode="auto">
          <a:xfrm>
            <a:off x="4765675" y="2206625"/>
            <a:ext cx="3529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Beamforming mode, Nss= 2</a:t>
            </a:r>
            <a:endParaRPr lang="zh-CN" altLang="en-US" sz="1200" b="0">
              <a:ea typeface="宋体" panose="02010600030101010101" pitchFamily="2" charset="-122"/>
              <a:cs typeface="Times New Roman" panose="02020603050405020304" pitchFamily="18" charset="0"/>
            </a:endParaRPr>
          </a:p>
        </p:txBody>
      </p:sp>
      <p:sp>
        <p:nvSpPr>
          <p:cNvPr id="12186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186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1865" name="TextBox 14"/>
          <p:cNvSpPr txBox="1">
            <a:spLocks noChangeArrowheads="1"/>
          </p:cNvSpPr>
          <p:nvPr/>
        </p:nvSpPr>
        <p:spPr bwMode="auto">
          <a:xfrm>
            <a:off x="655638" y="5734050"/>
            <a:ext cx="3938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[-3.5dB, 13dB]</a:t>
            </a:r>
            <a:endParaRPr lang="zh-CN" altLang="en-US" sz="1200" b="0">
              <a:ea typeface="宋体" panose="02010600030101010101" pitchFamily="2" charset="-122"/>
              <a:cs typeface="Times New Roman" panose="02020603050405020304" pitchFamily="18" charset="0"/>
            </a:endParaRPr>
          </a:p>
        </p:txBody>
      </p:sp>
      <p:sp>
        <p:nvSpPr>
          <p:cNvPr id="121866" name="TextBox 15"/>
          <p:cNvSpPr txBox="1">
            <a:spLocks noChangeArrowheads="1"/>
          </p:cNvSpPr>
          <p:nvPr/>
        </p:nvSpPr>
        <p:spPr bwMode="auto">
          <a:xfrm>
            <a:off x="4668838" y="5748338"/>
            <a:ext cx="3851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[-0.7dB, 18dB]</a:t>
            </a:r>
            <a:endParaRPr lang="zh-CN" altLang="en-US" sz="1200" b="0">
              <a:ea typeface="宋体" panose="02010600030101010101" pitchFamily="2" charset="-122"/>
              <a:cs typeface="Times New Roman" panose="02020603050405020304" pitchFamily="18" charset="0"/>
            </a:endParaRPr>
          </a:p>
        </p:txBody>
      </p:sp>
      <p:sp>
        <p:nvSpPr>
          <p:cNvPr id="12186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186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186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187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187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187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187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21874" name="Object 4"/>
          <p:cNvGraphicFramePr>
            <a:graphicFrameLocks noChangeAspect="1"/>
          </p:cNvGraphicFramePr>
          <p:nvPr/>
        </p:nvGraphicFramePr>
        <p:xfrm>
          <a:off x="827088" y="2581275"/>
          <a:ext cx="3463925" cy="3146425"/>
        </p:xfrm>
        <a:graphic>
          <a:graphicData uri="http://schemas.openxmlformats.org/presentationml/2006/ole">
            <mc:AlternateContent xmlns:mc="http://schemas.openxmlformats.org/markup-compatibility/2006">
              <mc:Choice xmlns:v="urn:schemas-microsoft-com:vml" Requires="v">
                <p:oleObj spid="_x0000_s121937" r:id="rId3" imgW="4981500" imgH="4514850" progId="Visio.Drawing.15">
                  <p:embed/>
                </p:oleObj>
              </mc:Choice>
              <mc:Fallback>
                <p:oleObj r:id="rId3" imgW="4981500" imgH="4514850"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581275"/>
                        <a:ext cx="3463925"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7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21876" name="Object 6"/>
          <p:cNvGraphicFramePr>
            <a:graphicFrameLocks noChangeAspect="1"/>
          </p:cNvGraphicFramePr>
          <p:nvPr/>
        </p:nvGraphicFramePr>
        <p:xfrm>
          <a:off x="4668838" y="2592388"/>
          <a:ext cx="3495675" cy="3151187"/>
        </p:xfrm>
        <a:graphic>
          <a:graphicData uri="http://schemas.openxmlformats.org/presentationml/2006/ole">
            <mc:AlternateContent xmlns:mc="http://schemas.openxmlformats.org/markup-compatibility/2006">
              <mc:Choice xmlns:v="urn:schemas-microsoft-com:vml" Requires="v">
                <p:oleObj spid="_x0000_s121938" r:id="rId5" imgW="5038740" imgH="4533990" progId="Visio.Drawing.15">
                  <p:embed/>
                </p:oleObj>
              </mc:Choice>
              <mc:Fallback>
                <p:oleObj r:id="rId5" imgW="5038740" imgH="4533990"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8838" y="2592388"/>
                        <a:ext cx="3495675"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表格 20"/>
          <p:cNvGraphicFramePr>
            <a:graphicFrameLocks noGrp="1"/>
          </p:cNvGraphicFramePr>
          <p:nvPr/>
        </p:nvGraphicFramePr>
        <p:xfrm>
          <a:off x="2087563" y="1860550"/>
          <a:ext cx="2343150" cy="312738"/>
        </p:xfrm>
        <a:graphic>
          <a:graphicData uri="http://schemas.openxmlformats.org/drawingml/2006/table">
            <a:tbl>
              <a:tblPr/>
              <a:tblGrid>
                <a:gridCol w="1214966"/>
                <a:gridCol w="1128184"/>
              </a:tblGrid>
              <a:tr h="312738">
                <a:tc>
                  <a:txBody>
                    <a:bodyPr/>
                    <a:lstStyle/>
                    <a:p>
                      <a:pPr algn="ctr">
                        <a:spcAft>
                          <a:spcPts val="0"/>
                        </a:spcAft>
                      </a:pPr>
                      <a:r>
                        <a:rPr lang="zh-CN" altLang="zh-CN" sz="1800" kern="1200" dirty="0">
                          <a:solidFill>
                            <a:schemeClr val="tx1"/>
                          </a:solidFill>
                          <a:latin typeface="Times New Roman" pitchFamily="18" charset="0"/>
                          <a:ea typeface="宋体" pitchFamily="2" charset="-122"/>
                          <a:cs typeface="Times New Roman" pitchFamily="18" charset="0"/>
                        </a:rPr>
                        <a:t>量化：</a:t>
                      </a:r>
                      <a:r>
                        <a:rPr lang="en-US" altLang="zh-CN" sz="1800" kern="1200" dirty="0">
                          <a:solidFill>
                            <a:schemeClr val="tx1"/>
                          </a:solidFill>
                          <a:latin typeface="Times New Roman" pitchFamily="18" charset="0"/>
                          <a:ea typeface="宋体" pitchFamily="2" charset="-122"/>
                          <a:cs typeface="Times New Roman" pitchFamily="18" charset="0"/>
                        </a:rPr>
                        <a:t>[5 3]</a:t>
                      </a:r>
                      <a:endParaRPr lang="zh-CN" altLang="zh-CN" sz="1800" kern="1200" dirty="0">
                        <a:solidFill>
                          <a:schemeClr val="tx1"/>
                        </a:solidFill>
                        <a:latin typeface="Times New Roman" pitchFamily="18" charset="0"/>
                        <a:ea typeface="宋体" pitchFamily="2" charset="-122"/>
                        <a:cs typeface="Times New Roman"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zh-CN" sz="1800" kern="1200" dirty="0">
                          <a:solidFill>
                            <a:schemeClr val="tx1"/>
                          </a:solidFill>
                          <a:latin typeface="Times New Roman" pitchFamily="18" charset="0"/>
                          <a:ea typeface="宋体" pitchFamily="2" charset="-122"/>
                          <a:cs typeface="Times New Roman" pitchFamily="18" charset="0"/>
                        </a:rPr>
                        <a:t>分组：</a:t>
                      </a:r>
                      <a:r>
                        <a:rPr lang="en-US" altLang="zh-CN" sz="1800" kern="1200" dirty="0">
                          <a:solidFill>
                            <a:schemeClr val="tx1"/>
                          </a:solidFill>
                          <a:latin typeface="Times New Roman" pitchFamily="18" charset="0"/>
                          <a:ea typeface="宋体" pitchFamily="2" charset="-122"/>
                          <a:cs typeface="Times New Roman" pitchFamily="18" charset="0"/>
                        </a:rPr>
                        <a:t>1</a:t>
                      </a:r>
                      <a:endParaRPr lang="zh-CN" altLang="zh-CN" sz="1800" kern="1200" dirty="0">
                        <a:solidFill>
                          <a:schemeClr val="tx1"/>
                        </a:solidFill>
                        <a:latin typeface="Times New Roman" pitchFamily="18" charset="0"/>
                        <a:ea typeface="宋体" pitchFamily="2" charset="-122"/>
                        <a:cs typeface="Times New Roman"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1885" name="TextBox 6"/>
          <p:cNvSpPr txBox="1">
            <a:spLocks noChangeArrowheads="1"/>
          </p:cNvSpPr>
          <p:nvPr/>
        </p:nvSpPr>
        <p:spPr bwMode="auto">
          <a:xfrm>
            <a:off x="346075" y="1819275"/>
            <a:ext cx="169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Beamforming</a:t>
            </a:r>
            <a:endParaRPr lang="zh-CN" altLang="en-US" sz="1200" b="0">
              <a:ea typeface="宋体" panose="02010600030101010101" pitchFamily="2" charset="-122"/>
              <a:cs typeface="Times New Roman" panose="02020603050405020304" pitchFamily="18" charset="0"/>
            </a:endParaRPr>
          </a:p>
        </p:txBody>
      </p:sp>
      <p:sp>
        <p:nvSpPr>
          <p:cNvPr id="12188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21887"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21888"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FA73B452-A99D-4E14-BE6D-9A8248C45239}" type="slidenum">
              <a:rPr lang="en-US" altLang="zh-CN" sz="1200" b="0" smtClean="0"/>
              <a:pPr>
                <a:spcBef>
                  <a:spcPct val="0"/>
                </a:spcBef>
                <a:buFontTx/>
                <a:buNone/>
              </a:pPr>
              <a:t>77</a:t>
            </a:fld>
            <a:endParaRPr lang="en-US" altLang="zh-CN" sz="1200" b="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(10/14)</a:t>
            </a:r>
            <a:endParaRPr lang="zh-CN" altLang="en-US" smtClean="0">
              <a:ea typeface="宋体" panose="02010600030101010101" pitchFamily="2" charset="-122"/>
              <a:cs typeface="Times New Roman" panose="02020603050405020304" pitchFamily="18" charset="0"/>
            </a:endParaRPr>
          </a:p>
        </p:txBody>
      </p:sp>
      <p:sp>
        <p:nvSpPr>
          <p:cNvPr id="122883" name="TextBox 6"/>
          <p:cNvSpPr txBox="1">
            <a:spLocks noChangeArrowheads="1"/>
          </p:cNvSpPr>
          <p:nvPr/>
        </p:nvSpPr>
        <p:spPr bwMode="auto">
          <a:xfrm>
            <a:off x="2882900" y="1947863"/>
            <a:ext cx="3486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STBC mode, Nss=2</a:t>
            </a:r>
            <a:endParaRPr lang="zh-CN" altLang="en-US" sz="1200" b="0">
              <a:ea typeface="宋体" panose="02010600030101010101" pitchFamily="2" charset="-122"/>
              <a:cs typeface="Times New Roman" panose="02020603050405020304" pitchFamily="18" charset="0"/>
            </a:endParaRPr>
          </a:p>
        </p:txBody>
      </p:sp>
      <p:sp>
        <p:nvSpPr>
          <p:cNvPr id="12288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8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8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8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88" name="TextBox 14"/>
          <p:cNvSpPr txBox="1">
            <a:spLocks noChangeArrowheads="1"/>
          </p:cNvSpPr>
          <p:nvPr/>
        </p:nvSpPr>
        <p:spPr bwMode="auto">
          <a:xfrm>
            <a:off x="1022350" y="5681663"/>
            <a:ext cx="6916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[-3.5dB, 13dB]</a:t>
            </a:r>
            <a:endParaRPr lang="zh-CN" altLang="en-US" sz="1200" b="0">
              <a:ea typeface="宋体" panose="02010600030101010101" pitchFamily="2" charset="-122"/>
              <a:cs typeface="Times New Roman" panose="02020603050405020304" pitchFamily="18" charset="0"/>
            </a:endParaRPr>
          </a:p>
        </p:txBody>
      </p:sp>
      <p:sp>
        <p:nvSpPr>
          <p:cNvPr id="12288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9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9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9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9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9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9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9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9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22898" name="Object 4"/>
          <p:cNvGraphicFramePr>
            <a:graphicFrameLocks noChangeAspect="1"/>
          </p:cNvGraphicFramePr>
          <p:nvPr/>
        </p:nvGraphicFramePr>
        <p:xfrm>
          <a:off x="2840038" y="2443163"/>
          <a:ext cx="3484562" cy="3192462"/>
        </p:xfrm>
        <a:graphic>
          <a:graphicData uri="http://schemas.openxmlformats.org/presentationml/2006/ole">
            <mc:AlternateContent xmlns:mc="http://schemas.openxmlformats.org/markup-compatibility/2006">
              <mc:Choice xmlns:v="urn:schemas-microsoft-com:vml" Requires="v">
                <p:oleObj spid="_x0000_s122926" r:id="rId3" imgW="5238810" imgH="4791165" progId="Visio.Drawing.15">
                  <p:embed/>
                </p:oleObj>
              </mc:Choice>
              <mc:Fallback>
                <p:oleObj r:id="rId3" imgW="5238810" imgH="4791165"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0038" y="2443163"/>
                        <a:ext cx="3484562"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89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22900"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22901"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BC52493D-9730-4E82-907C-E446C403658A}" type="slidenum">
              <a:rPr lang="en-US" altLang="zh-CN" sz="1200" b="0" smtClean="0"/>
              <a:pPr>
                <a:spcBef>
                  <a:spcPct val="0"/>
                </a:spcBef>
                <a:buFontTx/>
                <a:buNone/>
              </a:pPr>
              <a:t>78</a:t>
            </a:fld>
            <a:endParaRPr lang="en-US" altLang="zh-CN" sz="1200" b="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(11/14)</a:t>
            </a:r>
            <a:endParaRPr lang="zh-CN" altLang="en-US" smtClean="0">
              <a:ea typeface="宋体" panose="02010600030101010101" pitchFamily="2" charset="-122"/>
              <a:cs typeface="Times New Roman" panose="02020603050405020304" pitchFamily="18" charset="0"/>
            </a:endParaRPr>
          </a:p>
        </p:txBody>
      </p:sp>
      <p:sp>
        <p:nvSpPr>
          <p:cNvPr id="123907" name="内容占位符 2"/>
          <p:cNvSpPr>
            <a:spLocks noGrp="1"/>
          </p:cNvSpPr>
          <p:nvPr>
            <p:ph idx="1"/>
          </p:nvPr>
        </p:nvSpPr>
        <p:spPr/>
        <p:txBody>
          <a:bodyPr/>
          <a:lstStyle/>
          <a:p>
            <a:pPr algn="just" eaLnBrk="1" hangingPunct="1">
              <a:buFontTx/>
              <a:buNone/>
            </a:pPr>
            <a:r>
              <a:rPr lang="en-US" altLang="zh-CN" smtClean="0">
                <a:ea typeface="宋体" panose="02010600030101010101" pitchFamily="2" charset="-122"/>
                <a:cs typeface="Times New Roman" panose="02020603050405020304" pitchFamily="18" charset="0"/>
              </a:rPr>
              <a:t>2.2.2. OFDM CSD BF STBC performance comparison</a:t>
            </a:r>
            <a:endParaRPr lang="en-US" altLang="zh-CN" sz="2200" smtClean="0">
              <a:ea typeface="宋体" panose="02010600030101010101" pitchFamily="2" charset="-122"/>
              <a:cs typeface="Times New Roman" panose="02020603050405020304" pitchFamily="18" charset="0"/>
            </a:endParaRPr>
          </a:p>
        </p:txBody>
      </p:sp>
      <p:sp>
        <p:nvSpPr>
          <p:cNvPr id="123908" name="TextBox 5"/>
          <p:cNvSpPr txBox="1">
            <a:spLocks noChangeArrowheads="1"/>
          </p:cNvSpPr>
          <p:nvPr/>
        </p:nvSpPr>
        <p:spPr bwMode="auto">
          <a:xfrm>
            <a:off x="1141413" y="2455863"/>
            <a:ext cx="309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BF VS CSD, Nss=1</a:t>
            </a:r>
            <a:endParaRPr lang="zh-CN" altLang="en-US" sz="1200" b="0">
              <a:ea typeface="宋体" panose="02010600030101010101" pitchFamily="2" charset="-122"/>
              <a:cs typeface="Times New Roman" panose="02020603050405020304" pitchFamily="18" charset="0"/>
            </a:endParaRPr>
          </a:p>
        </p:txBody>
      </p:sp>
      <p:sp>
        <p:nvSpPr>
          <p:cNvPr id="12390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391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3911" name="TextBox 10"/>
          <p:cNvSpPr txBox="1">
            <a:spLocks noChangeArrowheads="1"/>
          </p:cNvSpPr>
          <p:nvPr/>
        </p:nvSpPr>
        <p:spPr bwMode="auto">
          <a:xfrm>
            <a:off x="5102225" y="2466975"/>
            <a:ext cx="309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BF VS CSD Nss=2</a:t>
            </a:r>
            <a:endParaRPr lang="zh-CN" altLang="en-US" sz="1200" b="0">
              <a:ea typeface="宋体" panose="02010600030101010101" pitchFamily="2" charset="-122"/>
              <a:cs typeface="Times New Roman" panose="02020603050405020304" pitchFamily="18" charset="0"/>
            </a:endParaRPr>
          </a:p>
        </p:txBody>
      </p:sp>
      <p:sp>
        <p:nvSpPr>
          <p:cNvPr id="12391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23913" name="Object 4"/>
          <p:cNvGraphicFramePr>
            <a:graphicFrameLocks noChangeAspect="1"/>
          </p:cNvGraphicFramePr>
          <p:nvPr/>
        </p:nvGraphicFramePr>
        <p:xfrm>
          <a:off x="795338" y="2968625"/>
          <a:ext cx="3798887" cy="3276600"/>
        </p:xfrm>
        <a:graphic>
          <a:graphicData uri="http://schemas.openxmlformats.org/presentationml/2006/ole">
            <mc:AlternateContent xmlns:mc="http://schemas.openxmlformats.org/markup-compatibility/2006">
              <mc:Choice xmlns:v="urn:schemas-microsoft-com:vml" Requires="v">
                <p:oleObj spid="_x0000_s123967" r:id="rId3" imgW="5429160" imgH="4686300" progId="Visio.Drawing.15">
                  <p:embed/>
                </p:oleObj>
              </mc:Choice>
              <mc:Fallback>
                <p:oleObj r:id="rId3" imgW="5429160" imgH="4686300"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8" y="2968625"/>
                        <a:ext cx="37988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91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23915" name="Object 6"/>
          <p:cNvGraphicFramePr>
            <a:graphicFrameLocks noChangeAspect="1"/>
          </p:cNvGraphicFramePr>
          <p:nvPr/>
        </p:nvGraphicFramePr>
        <p:xfrm>
          <a:off x="4700588" y="2957513"/>
          <a:ext cx="3762375" cy="3259137"/>
        </p:xfrm>
        <a:graphic>
          <a:graphicData uri="http://schemas.openxmlformats.org/presentationml/2006/ole">
            <mc:AlternateContent xmlns:mc="http://schemas.openxmlformats.org/markup-compatibility/2006">
              <mc:Choice xmlns:v="urn:schemas-microsoft-com:vml" Requires="v">
                <p:oleObj spid="_x0000_s123968" r:id="rId5" imgW="5429160" imgH="4695735" progId="Visio.Drawing.15">
                  <p:embed/>
                </p:oleObj>
              </mc:Choice>
              <mc:Fallback>
                <p:oleObj r:id="rId5" imgW="5429160" imgH="4695735"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0588" y="2957513"/>
                        <a:ext cx="3762375"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91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23917"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23918"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3FAC73BC-0065-4D99-9381-D881E02E9F55}" type="slidenum">
              <a:rPr lang="en-US" altLang="zh-CN" sz="1200" b="0" smtClean="0"/>
              <a:pPr>
                <a:spcBef>
                  <a:spcPct val="0"/>
                </a:spcBef>
                <a:buFontTx/>
                <a:buNone/>
              </a:pPr>
              <a:t>79</a:t>
            </a:fld>
            <a:endParaRPr lang="en-US" altLang="zh-CN" sz="1200" b="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2747962"/>
            <a:ext cx="7772400" cy="1362075"/>
          </a:xfrm>
        </p:spPr>
        <p:txBody>
          <a:bodyPr/>
          <a:lstStyle/>
          <a:p>
            <a:pPr algn="ctr">
              <a:defRPr/>
            </a:pPr>
            <a:r>
              <a:rPr lang="en-US" dirty="0" smtClean="0"/>
              <a:t>MAC</a:t>
            </a:r>
            <a:endParaRPr lang="en-US" dirty="0"/>
          </a:p>
        </p:txBody>
      </p:sp>
      <p:sp>
        <p:nvSpPr>
          <p:cNvPr id="225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225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D893FBA9-9FE9-4559-B4E8-AF57954196F3}" type="slidenum">
              <a:rPr lang="en-US" altLang="zh-CN" sz="1200" b="0" smtClean="0"/>
              <a:pPr>
                <a:spcBef>
                  <a:spcPct val="0"/>
                </a:spcBef>
                <a:buFontTx/>
                <a:buNone/>
              </a:pPr>
              <a:t>8</a:t>
            </a:fld>
            <a:endParaRPr lang="en-US" altLang="zh-CN" sz="1200" b="0" smtClean="0"/>
          </a:p>
        </p:txBody>
      </p:sp>
      <p:sp>
        <p:nvSpPr>
          <p:cNvPr id="22534"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
        <p:nvSpPr>
          <p:cNvPr id="3" name="矩形 2"/>
          <p:cNvSpPr/>
          <p:nvPr/>
        </p:nvSpPr>
        <p:spPr>
          <a:xfrm>
            <a:off x="1426928" y="5105400"/>
            <a:ext cx="6312369" cy="646331"/>
          </a:xfrm>
          <a:prstGeom prst="rect">
            <a:avLst/>
          </a:prstGeom>
        </p:spPr>
        <p:txBody>
          <a:bodyPr wrap="none">
            <a:spAutoFit/>
          </a:bodyPr>
          <a:lstStyle/>
          <a:p>
            <a:r>
              <a:rPr lang="en-US" altLang="zh-CN" sz="1800" dirty="0" smtClean="0"/>
              <a:t>Reference: </a:t>
            </a:r>
          </a:p>
          <a:p>
            <a:pPr marL="800100" lvl="1" indent="-342900">
              <a:buFont typeface="+mj-lt"/>
              <a:buAutoNum type="arabicPeriod"/>
            </a:pPr>
            <a:r>
              <a:rPr lang="en-US" altLang="zh-CN" sz="1800" dirty="0" smtClean="0"/>
              <a:t>11-15/0558r0 </a:t>
            </a:r>
            <a:r>
              <a:rPr lang="en-US" altLang="zh-CN" sz="1800" dirty="0"/>
              <a:t>- 45GHz channel access and BSS operation</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(12/14)</a:t>
            </a:r>
            <a:endParaRPr lang="zh-CN" altLang="en-US" smtClean="0">
              <a:ea typeface="宋体" panose="02010600030101010101" pitchFamily="2" charset="-122"/>
              <a:cs typeface="Times New Roman" panose="02020603050405020304" pitchFamily="18" charset="0"/>
            </a:endParaRPr>
          </a:p>
        </p:txBody>
      </p:sp>
      <p:sp>
        <p:nvSpPr>
          <p:cNvPr id="124931" name="TextBox 5"/>
          <p:cNvSpPr txBox="1">
            <a:spLocks noChangeArrowheads="1"/>
          </p:cNvSpPr>
          <p:nvPr/>
        </p:nvSpPr>
        <p:spPr bwMode="auto">
          <a:xfrm>
            <a:off x="1109663" y="2046288"/>
            <a:ext cx="309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STBC VS CSD, Nss=2</a:t>
            </a:r>
            <a:endParaRPr lang="zh-CN" altLang="en-US" sz="1200" b="0">
              <a:ea typeface="宋体" panose="02010600030101010101" pitchFamily="2" charset="-122"/>
              <a:cs typeface="Times New Roman" panose="02020603050405020304" pitchFamily="18" charset="0"/>
            </a:endParaRPr>
          </a:p>
        </p:txBody>
      </p:sp>
      <p:sp>
        <p:nvSpPr>
          <p:cNvPr id="12493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493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493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493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493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24937" name="Object 4"/>
          <p:cNvGraphicFramePr>
            <a:graphicFrameLocks noChangeAspect="1"/>
          </p:cNvGraphicFramePr>
          <p:nvPr/>
        </p:nvGraphicFramePr>
        <p:xfrm>
          <a:off x="655638" y="2538413"/>
          <a:ext cx="3862387" cy="3213100"/>
        </p:xfrm>
        <a:graphic>
          <a:graphicData uri="http://schemas.openxmlformats.org/presentationml/2006/ole">
            <mc:AlternateContent xmlns:mc="http://schemas.openxmlformats.org/markup-compatibility/2006">
              <mc:Choice xmlns:v="urn:schemas-microsoft-com:vml" Requires="v">
                <p:oleObj spid="_x0000_s124966" r:id="rId3" imgW="5772060" imgH="4791165" progId="Visio.Drawing.15">
                  <p:embed/>
                </p:oleObj>
              </mc:Choice>
              <mc:Fallback>
                <p:oleObj r:id="rId3" imgW="5772060" imgH="4791165"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8" y="2538413"/>
                        <a:ext cx="3862387"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4938" name="TextBox 13"/>
          <p:cNvSpPr txBox="1">
            <a:spLocks noChangeArrowheads="1"/>
          </p:cNvSpPr>
          <p:nvPr/>
        </p:nvSpPr>
        <p:spPr bwMode="auto">
          <a:xfrm>
            <a:off x="4506913" y="1979613"/>
            <a:ext cx="3916362"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spcAft>
                <a:spcPts val="1200"/>
              </a:spcAft>
              <a:buFontTx/>
              <a:buNone/>
            </a:pPr>
            <a:r>
              <a:rPr lang="en-US" altLang="zh-CN" sz="1200">
                <a:ea typeface="宋体" panose="02010600030101010101" pitchFamily="2" charset="-122"/>
                <a:cs typeface="Times New Roman" panose="02020603050405020304" pitchFamily="18" charset="0"/>
              </a:rPr>
              <a:t>Conclusion: </a:t>
            </a:r>
          </a:p>
          <a:p>
            <a:pPr algn="just">
              <a:spcBef>
                <a:spcPct val="0"/>
              </a:spcBef>
            </a:pPr>
            <a:r>
              <a:rPr lang="en-US" altLang="zh-CN" sz="1200" b="0">
                <a:ea typeface="宋体" panose="02010600030101010101" pitchFamily="2" charset="-122"/>
                <a:cs typeface="Times New Roman" panose="02020603050405020304" pitchFamily="18" charset="0"/>
              </a:rPr>
              <a:t> Under non-ideal conditions, when Nss is 1 or 2, beamforming mode has about 2dB performance gain compared to CSD mode with low-order MSC. With the increase of MCS, the performance gain approaches 4~5dB.</a:t>
            </a:r>
            <a:endParaRPr lang="zh-CN" altLang="en-US" sz="1200" b="0">
              <a:ea typeface="宋体" panose="02010600030101010101" pitchFamily="2" charset="-122"/>
              <a:cs typeface="Times New Roman" panose="02020603050405020304" pitchFamily="18" charset="0"/>
            </a:endParaRPr>
          </a:p>
          <a:p>
            <a:pPr algn="just">
              <a:spcBef>
                <a:spcPct val="0"/>
              </a:spcBef>
            </a:pPr>
            <a:r>
              <a:rPr lang="en-US" altLang="zh-CN" sz="1200" b="0">
                <a:ea typeface="宋体" panose="02010600030101010101" pitchFamily="2" charset="-122"/>
                <a:cs typeface="Times New Roman" panose="02020603050405020304" pitchFamily="18" charset="0"/>
              </a:rPr>
              <a:t> When Nss=2, the performance gain of STBC is not remarkable compared to CSD and approaches 0.9dB with the increase of MCS.</a:t>
            </a:r>
            <a:endParaRPr lang="zh-CN" altLang="en-US" sz="1200" b="0">
              <a:ea typeface="宋体" panose="02010600030101010101" pitchFamily="2" charset="-122"/>
              <a:cs typeface="Times New Roman" panose="02020603050405020304" pitchFamily="18" charset="0"/>
            </a:endParaRPr>
          </a:p>
        </p:txBody>
      </p:sp>
      <p:sp>
        <p:nvSpPr>
          <p:cNvPr id="12493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24940"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24941"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93AE1682-0F0C-4BA4-A942-282D72A4BDEE}" type="slidenum">
              <a:rPr lang="en-US" altLang="zh-CN" sz="1200" b="0" smtClean="0"/>
              <a:pPr>
                <a:spcBef>
                  <a:spcPct val="0"/>
                </a:spcBef>
                <a:buFontTx/>
                <a:buNone/>
              </a:pPr>
              <a:t>80</a:t>
            </a:fld>
            <a:endParaRPr lang="en-US" altLang="zh-CN" sz="1200" b="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(13/14)</a:t>
            </a:r>
            <a:endParaRPr lang="zh-CN" altLang="en-US" smtClean="0">
              <a:ea typeface="宋体" panose="02010600030101010101" pitchFamily="2" charset="-122"/>
              <a:cs typeface="Times New Roman" panose="02020603050405020304" pitchFamily="18" charset="0"/>
            </a:endParaRPr>
          </a:p>
        </p:txBody>
      </p:sp>
      <p:sp>
        <p:nvSpPr>
          <p:cNvPr id="125955" name="内容占位符 2"/>
          <p:cNvSpPr>
            <a:spLocks noGrp="1"/>
          </p:cNvSpPr>
          <p:nvPr>
            <p:ph idx="1"/>
          </p:nvPr>
        </p:nvSpPr>
        <p:spPr>
          <a:xfrm>
            <a:off x="639763" y="1674813"/>
            <a:ext cx="7886700" cy="4351337"/>
          </a:xfrm>
        </p:spPr>
        <p:txBody>
          <a:bodyPr/>
          <a:lstStyle/>
          <a:p>
            <a:pPr algn="just" eaLnBrk="1" hangingPunct="1">
              <a:buFontTx/>
              <a:buNone/>
            </a:pPr>
            <a:r>
              <a:rPr lang="en-US" altLang="zh-CN" sz="2200" smtClean="0">
                <a:ea typeface="宋体" panose="02010600030101010101" pitchFamily="2" charset="-122"/>
                <a:cs typeface="Times New Roman" panose="02020603050405020304" pitchFamily="18" charset="0"/>
              </a:rPr>
              <a:t>2.2.3. Performance comparison between ideal and non-ideal OFDM </a:t>
            </a:r>
          </a:p>
        </p:txBody>
      </p:sp>
      <p:sp>
        <p:nvSpPr>
          <p:cNvPr id="125956" name="TextBox 5"/>
          <p:cNvSpPr txBox="1">
            <a:spLocks noChangeArrowheads="1"/>
          </p:cNvSpPr>
          <p:nvPr/>
        </p:nvSpPr>
        <p:spPr bwMode="auto">
          <a:xfrm>
            <a:off x="1100138" y="2087563"/>
            <a:ext cx="3097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Nss=4</a:t>
            </a:r>
            <a:endParaRPr lang="zh-CN" altLang="en-US" sz="1200" b="0">
              <a:ea typeface="宋体" panose="02010600030101010101" pitchFamily="2" charset="-122"/>
              <a:cs typeface="Times New Roman" panose="02020603050405020304" pitchFamily="18" charset="0"/>
            </a:endParaRPr>
          </a:p>
        </p:txBody>
      </p:sp>
      <p:sp>
        <p:nvSpPr>
          <p:cNvPr id="12595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59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595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596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596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5962" name="TextBox 11"/>
          <p:cNvSpPr txBox="1">
            <a:spLocks noChangeArrowheads="1"/>
          </p:cNvSpPr>
          <p:nvPr/>
        </p:nvSpPr>
        <p:spPr bwMode="auto">
          <a:xfrm>
            <a:off x="5221288" y="2101850"/>
            <a:ext cx="3097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Nss=2</a:t>
            </a:r>
            <a:endParaRPr lang="zh-CN" altLang="en-US" sz="1200" b="0">
              <a:ea typeface="宋体" panose="02010600030101010101" pitchFamily="2" charset="-122"/>
              <a:cs typeface="Times New Roman" panose="02020603050405020304" pitchFamily="18" charset="0"/>
            </a:endParaRPr>
          </a:p>
        </p:txBody>
      </p:sp>
      <p:sp>
        <p:nvSpPr>
          <p:cNvPr id="12596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25964" name="Object 3"/>
          <p:cNvGraphicFramePr>
            <a:graphicFrameLocks noChangeAspect="1"/>
          </p:cNvGraphicFramePr>
          <p:nvPr/>
        </p:nvGraphicFramePr>
        <p:xfrm>
          <a:off x="968375" y="2484438"/>
          <a:ext cx="3313113" cy="2908300"/>
        </p:xfrm>
        <a:graphic>
          <a:graphicData uri="http://schemas.openxmlformats.org/presentationml/2006/ole">
            <mc:AlternateContent xmlns:mc="http://schemas.openxmlformats.org/markup-compatibility/2006">
              <mc:Choice xmlns:v="urn:schemas-microsoft-com:vml" Requires="v">
                <p:oleObj spid="_x0000_s126019" r:id="rId3" imgW="5677020" imgH="5000625" progId="Visio.Drawing.15">
                  <p:embed/>
                </p:oleObj>
              </mc:Choice>
              <mc:Fallback>
                <p:oleObj r:id="rId3" imgW="5677020" imgH="5000625" progId="Visio.Drawing.1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75" y="2484438"/>
                        <a:ext cx="3313113"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596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25966" name="Object 5"/>
          <p:cNvGraphicFramePr>
            <a:graphicFrameLocks noChangeAspect="1"/>
          </p:cNvGraphicFramePr>
          <p:nvPr/>
        </p:nvGraphicFramePr>
        <p:xfrm>
          <a:off x="5164138" y="2474913"/>
          <a:ext cx="3192462" cy="2851150"/>
        </p:xfrm>
        <a:graphic>
          <a:graphicData uri="http://schemas.openxmlformats.org/presentationml/2006/ole">
            <mc:AlternateContent xmlns:mc="http://schemas.openxmlformats.org/markup-compatibility/2006">
              <mc:Choice xmlns:v="urn:schemas-microsoft-com:vml" Requires="v">
                <p:oleObj spid="_x0000_s126020" r:id="rId5" imgW="5505570" imgH="4743450" progId="Visio.Drawing.15">
                  <p:embed/>
                </p:oleObj>
              </mc:Choice>
              <mc:Fallback>
                <p:oleObj r:id="rId5" imgW="5505570" imgH="4743450" progId="Visio.Drawing.15">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4138" y="2474913"/>
                        <a:ext cx="3192462"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5967" name="TextBox 16"/>
          <p:cNvSpPr txBox="1">
            <a:spLocks noChangeArrowheads="1"/>
          </p:cNvSpPr>
          <p:nvPr/>
        </p:nvSpPr>
        <p:spPr bwMode="auto">
          <a:xfrm>
            <a:off x="504825" y="5303838"/>
            <a:ext cx="82740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600">
                <a:ea typeface="宋体" panose="02010600030101010101" pitchFamily="2" charset="-122"/>
                <a:cs typeface="Times New Roman" panose="02020603050405020304" pitchFamily="18" charset="0"/>
              </a:rPr>
              <a:t>Conclusion: </a:t>
            </a:r>
            <a:r>
              <a:rPr lang="en-US" altLang="zh-CN" sz="1600" b="0">
                <a:ea typeface="宋体" panose="02010600030101010101" pitchFamily="2" charset="-122"/>
                <a:cs typeface="Times New Roman" panose="02020603050405020304" pitchFamily="18" charset="0"/>
              </a:rPr>
              <a:t>With the increase of MCS, the gap between practical and ideal performance becomes bigger. PA nonlinear compression and IQ imbalance have remarkable effect on high-order modulations. Owing to that the low-order modulations work at low SNR, timing synchronization and channel estimation errors make a certain gap between practical and ideal performance.</a:t>
            </a:r>
            <a:endParaRPr lang="zh-CN" altLang="en-US" sz="1600" b="0">
              <a:ea typeface="宋体" panose="02010600030101010101" pitchFamily="2" charset="-122"/>
              <a:cs typeface="Times New Roman" panose="02020603050405020304" pitchFamily="18" charset="0"/>
            </a:endParaRPr>
          </a:p>
        </p:txBody>
      </p:sp>
      <p:sp>
        <p:nvSpPr>
          <p:cNvPr id="12596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25969"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25970"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D75F7BF2-DB82-4504-95E0-BFAEB2958C9F}" type="slidenum">
              <a:rPr lang="en-US" altLang="zh-CN" sz="1200" b="0" smtClean="0"/>
              <a:pPr>
                <a:spcBef>
                  <a:spcPct val="0"/>
                </a:spcBef>
                <a:buFontTx/>
                <a:buNone/>
              </a:pPr>
              <a:t>81</a:t>
            </a:fld>
            <a:endParaRPr lang="en-US" altLang="zh-CN" sz="1200" b="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866900" y="2951163"/>
            <a:ext cx="5410200" cy="576262"/>
          </a:xfrm>
        </p:spPr>
        <p:txBody>
          <a:bodyPr/>
          <a:lstStyle/>
          <a:p>
            <a:pPr>
              <a:defRPr/>
            </a:pPr>
            <a:r>
              <a:rPr lang="en-US" dirty="0" smtClean="0">
                <a:solidFill>
                  <a:schemeClr val="accent3">
                    <a:lumMod val="75000"/>
                  </a:schemeClr>
                </a:solidFill>
              </a:rPr>
              <a:t>Conclusions</a:t>
            </a:r>
          </a:p>
        </p:txBody>
      </p:sp>
      <p:sp>
        <p:nvSpPr>
          <p:cNvPr id="12800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2800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B466015D-F46C-4C31-8A75-E7C316914340}" type="slidenum">
              <a:rPr lang="en-US" altLang="zh-CN" sz="1200" b="0" smtClean="0"/>
              <a:pPr>
                <a:spcBef>
                  <a:spcPct val="0"/>
                </a:spcBef>
                <a:buFontTx/>
                <a:buNone/>
              </a:pPr>
              <a:t>82</a:t>
            </a:fld>
            <a:endParaRPr lang="en-US" altLang="zh-CN" sz="1200" b="0" smtClean="0"/>
          </a:p>
        </p:txBody>
      </p:sp>
      <p:sp>
        <p:nvSpPr>
          <p:cNvPr id="128005"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685800" y="685800"/>
            <a:ext cx="7772400" cy="914400"/>
          </a:xfrm>
        </p:spPr>
        <p:txBody>
          <a:bodyPr/>
          <a:lstStyle/>
          <a:p>
            <a:r>
              <a:rPr lang="en-US" altLang="zh-CN" smtClean="0">
                <a:ea typeface="宋体" panose="02010600030101010101" pitchFamily="2" charset="-122"/>
              </a:rPr>
              <a:t>Conclusions</a:t>
            </a:r>
          </a:p>
        </p:txBody>
      </p:sp>
      <p:sp>
        <p:nvSpPr>
          <p:cNvPr id="130051" name="Content Placeholder 2"/>
          <p:cNvSpPr>
            <a:spLocks noGrp="1"/>
          </p:cNvSpPr>
          <p:nvPr>
            <p:ph idx="1"/>
          </p:nvPr>
        </p:nvSpPr>
        <p:spPr>
          <a:xfrm>
            <a:off x="685800" y="1752600"/>
            <a:ext cx="7772400" cy="4343400"/>
          </a:xfrm>
        </p:spPr>
        <p:txBody>
          <a:bodyPr/>
          <a:lstStyle/>
          <a:p>
            <a:r>
              <a:rPr lang="en-US" altLang="zh-CN" smtClean="0">
                <a:ea typeface="宋体" panose="02010600030101010101" pitchFamily="2" charset="-122"/>
              </a:rPr>
              <a:t>This complete proposal meets all the requirements of the TGaj PAR and FRD:</a:t>
            </a:r>
          </a:p>
          <a:p>
            <a:pPr lvl="1"/>
            <a:r>
              <a:rPr lang="en-US" altLang="zh-CN" smtClean="0">
                <a:ea typeface="宋体" panose="02010600030101010101" pitchFamily="2" charset="-122"/>
              </a:rPr>
              <a:t>Supports data transmission rate up to 15 Gbps</a:t>
            </a:r>
          </a:p>
          <a:p>
            <a:pPr lvl="1"/>
            <a:r>
              <a:rPr lang="en-US" altLang="zh-CN" smtClean="0">
                <a:ea typeface="宋体" panose="02010600030101010101" pitchFamily="2" charset="-122"/>
              </a:rPr>
              <a:t>Supplements and extends the 802.11 MAC and is backward compatible with the IEEE 802.11 standard </a:t>
            </a:r>
          </a:p>
          <a:p>
            <a:pPr lvl="1"/>
            <a:r>
              <a:rPr lang="en-US" altLang="zh-CN" smtClean="0">
                <a:ea typeface="宋体" panose="02010600030101010101" pitchFamily="2" charset="-122"/>
              </a:rPr>
              <a:t>Enables both the low power and the high performance devices, guaranteeing interoperability and communication at Gbps data rate </a:t>
            </a:r>
          </a:p>
          <a:p>
            <a:pPr lvl="1"/>
            <a:r>
              <a:rPr lang="en-US" altLang="zh-CN" smtClean="0">
                <a:ea typeface="宋体" panose="02010600030101010101" pitchFamily="2" charset="-122"/>
              </a:rPr>
              <a:t>Supports beamforming and MIMO, enabling robust communication</a:t>
            </a:r>
          </a:p>
          <a:p>
            <a:pPr lvl="1"/>
            <a:r>
              <a:rPr lang="en-US" altLang="zh-CN" smtClean="0">
                <a:ea typeface="宋体" panose="02010600030101010101" pitchFamily="2" charset="-122"/>
              </a:rPr>
              <a:t>Supports power management</a:t>
            </a:r>
          </a:p>
          <a:p>
            <a:pPr lvl="1"/>
            <a:r>
              <a:rPr lang="en-US" altLang="zh-CN" smtClean="0">
                <a:ea typeface="宋体" panose="02010600030101010101" pitchFamily="2" charset="-122"/>
              </a:rPr>
              <a:t>Supports fast session transfer among 2.4 GHz, 5 GHz, 45 GHz and 60 GHz</a:t>
            </a:r>
          </a:p>
        </p:txBody>
      </p:sp>
      <p:sp>
        <p:nvSpPr>
          <p:cNvPr id="130052"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30053" name="Footer Placeholder 5"/>
          <p:cNvSpPr>
            <a:spLocks noGrp="1"/>
          </p:cNvSpPr>
          <p:nvPr>
            <p:ph type="ftr" sz="quarter" idx="12"/>
          </p:nvPr>
        </p:nvSpPr>
        <p:spPr>
          <a:xfrm>
            <a:off x="6780213" y="6475413"/>
            <a:ext cx="1763712" cy="184150"/>
          </a:xfrm>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30054"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AE779C6B-45BE-4D1E-BDBB-667F275B8842}" type="slidenum">
              <a:rPr lang="en-US" altLang="zh-CN" sz="1200" b="0" smtClean="0"/>
              <a:pPr>
                <a:spcBef>
                  <a:spcPct val="0"/>
                </a:spcBef>
                <a:buFontTx/>
                <a:buNone/>
              </a:pPr>
              <a:t>83</a:t>
            </a:fld>
            <a:endParaRPr lang="en-US" altLang="zh-CN" sz="1200" b="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ltLang="zh-CN" sz="3600" smtClean="0">
                <a:ea typeface="宋体" panose="02010600030101010101" pitchFamily="2" charset="-122"/>
              </a:rPr>
              <a:t>Strawpoll</a:t>
            </a:r>
          </a:p>
        </p:txBody>
      </p:sp>
      <p:sp>
        <p:nvSpPr>
          <p:cNvPr id="132099" name="Content Placeholder 2"/>
          <p:cNvSpPr>
            <a:spLocks noGrp="1"/>
          </p:cNvSpPr>
          <p:nvPr>
            <p:ph idx="1"/>
          </p:nvPr>
        </p:nvSpPr>
        <p:spPr/>
        <p:txBody>
          <a:bodyPr/>
          <a:lstStyle/>
          <a:p>
            <a:r>
              <a:rPr lang="en-US" altLang="zh-CN" sz="2800" dirty="0" smtClean="0">
                <a:ea typeface="宋体" panose="02010600030101010101" pitchFamily="2" charset="-122"/>
              </a:rPr>
              <a:t>Do you support adopting the complete proposal </a:t>
            </a:r>
            <a:r>
              <a:rPr lang="en-US" altLang="zh-CN" sz="2800" dirty="0" smtClean="0">
                <a:ea typeface="宋体" panose="02010600030101010101" pitchFamily="2" charset="-122"/>
              </a:rPr>
              <a:t>as </a:t>
            </a:r>
            <a:r>
              <a:rPr lang="en-US" altLang="zh-CN" sz="2800" dirty="0" smtClean="0">
                <a:ea typeface="宋体" panose="02010600030101010101" pitchFamily="2" charset="-122"/>
              </a:rPr>
              <a:t>the first draft specification D0.01 of the </a:t>
            </a:r>
            <a:r>
              <a:rPr lang="en-US" altLang="zh-CN" sz="2800" dirty="0" err="1" smtClean="0">
                <a:ea typeface="宋体" panose="02010600030101010101" pitchFamily="2" charset="-122"/>
              </a:rPr>
              <a:t>TGaj</a:t>
            </a:r>
            <a:r>
              <a:rPr lang="en-US" altLang="zh-CN" sz="2800" dirty="0" smtClean="0">
                <a:ea typeface="宋体" panose="02010600030101010101" pitchFamily="2" charset="-122"/>
              </a:rPr>
              <a:t> (45 GHz) amendment?</a:t>
            </a:r>
          </a:p>
          <a:p>
            <a:pPr lvl="1"/>
            <a:r>
              <a:rPr lang="en-US" altLang="zh-CN" sz="2400" dirty="0" smtClean="0">
                <a:ea typeface="宋体" panose="02010600030101010101" pitchFamily="2" charset="-122"/>
              </a:rPr>
              <a:t>Y:</a:t>
            </a:r>
          </a:p>
          <a:p>
            <a:pPr lvl="1"/>
            <a:r>
              <a:rPr lang="en-US" altLang="zh-CN" sz="2400" dirty="0" smtClean="0">
                <a:ea typeface="宋体" panose="02010600030101010101" pitchFamily="2" charset="-122"/>
              </a:rPr>
              <a:t>N:</a:t>
            </a:r>
          </a:p>
          <a:p>
            <a:pPr lvl="1"/>
            <a:r>
              <a:rPr lang="en-US" altLang="zh-CN" sz="2400" dirty="0" smtClean="0">
                <a:ea typeface="宋体" panose="02010600030101010101" pitchFamily="2" charset="-122"/>
              </a:rPr>
              <a:t>A:</a:t>
            </a:r>
            <a:endParaRPr lang="en-US" altLang="zh-CN" dirty="0" smtClean="0">
              <a:ea typeface="宋体" panose="02010600030101010101" pitchFamily="2" charset="-122"/>
            </a:endParaRPr>
          </a:p>
        </p:txBody>
      </p:sp>
      <p:sp>
        <p:nvSpPr>
          <p:cNvPr id="1321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32101" name="Footer Placeholder 4"/>
          <p:cNvSpPr>
            <a:spLocks noGrp="1"/>
          </p:cNvSpPr>
          <p:nvPr>
            <p:ph type="ftr" sz="quarter" idx="12"/>
          </p:nvPr>
        </p:nvSpPr>
        <p:spPr>
          <a:xfrm>
            <a:off x="6780213" y="6475413"/>
            <a:ext cx="1763712" cy="184150"/>
          </a:xfrm>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3210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8445B1A7-40FD-43F3-9374-985625E10578}" type="slidenum">
              <a:rPr lang="en-US" altLang="zh-CN" sz="1200" b="0" smtClean="0"/>
              <a:pPr>
                <a:spcBef>
                  <a:spcPct val="0"/>
                </a:spcBef>
                <a:buFontTx/>
                <a:buNone/>
              </a:pPr>
              <a:t>84</a:t>
            </a:fld>
            <a:endParaRPr lang="en-US" altLang="zh-CN" sz="1200" b="0"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Reference</a:t>
            </a:r>
            <a:endParaRPr lang="zh-CN" altLang="en-US" dirty="0"/>
          </a:p>
        </p:txBody>
      </p:sp>
      <p:sp>
        <p:nvSpPr>
          <p:cNvPr id="3" name="内容占位符 2"/>
          <p:cNvSpPr>
            <a:spLocks noGrp="1"/>
          </p:cNvSpPr>
          <p:nvPr>
            <p:ph idx="1"/>
          </p:nvPr>
        </p:nvSpPr>
        <p:spPr/>
        <p:txBody>
          <a:bodyPr/>
          <a:lstStyle/>
          <a:p>
            <a:pPr marL="457200" indent="-457200">
              <a:buFont typeface="+mj-lt"/>
              <a:buAutoNum type="arabicPeriod"/>
            </a:pPr>
            <a:r>
              <a:rPr lang="en-US" altLang="zh-CN" sz="2000" b="0" dirty="0" smtClean="0"/>
              <a:t>11-15/0558r0 - 45GHz channel access and BSS operation</a:t>
            </a:r>
          </a:p>
          <a:p>
            <a:pPr marL="457200" indent="-457200">
              <a:buFont typeface="+mj-lt"/>
              <a:buAutoNum type="arabicPeriod"/>
            </a:pPr>
            <a:r>
              <a:rPr lang="en-US" altLang="zh-CN" sz="2000" b="0" dirty="0" smtClean="0"/>
              <a:t>11-15/0701r1 - Physical Channel Encoding for 45Ghz</a:t>
            </a:r>
          </a:p>
          <a:p>
            <a:pPr marL="457200" indent="-457200">
              <a:buFont typeface="+mj-lt"/>
              <a:buAutoNum type="arabicPeriod"/>
            </a:pPr>
            <a:r>
              <a:rPr lang="en-US" altLang="zh-CN" sz="2000" b="0" dirty="0" smtClean="0"/>
              <a:t>11-14/0716r4 - PHY-SIG-frame-structure-for-ieee-802.11aj (45GHz)</a:t>
            </a:r>
          </a:p>
          <a:p>
            <a:pPr marL="457200" indent="-457200">
              <a:buFont typeface="+mj-lt"/>
              <a:buAutoNum type="arabicPeriod"/>
            </a:pPr>
            <a:r>
              <a:rPr lang="en-US" altLang="zh-CN" sz="2000" b="0" dirty="0" smtClean="0"/>
              <a:t>11-14/1082r3 - PPDU-format-for-ieee-802.11aj (45GHz)</a:t>
            </a:r>
          </a:p>
          <a:p>
            <a:pPr marL="457200" indent="-457200">
              <a:buFont typeface="+mj-lt"/>
              <a:buAutoNum type="arabicPeriod"/>
            </a:pPr>
            <a:r>
              <a:rPr lang="en-US" altLang="zh-CN" sz="2000" b="0" dirty="0"/>
              <a:t>11-15/0705r0 - Control PHY Design for 40-50GHz Millimeter Wave Communication Systems</a:t>
            </a:r>
          </a:p>
          <a:p>
            <a:pPr marL="457200" indent="-457200">
              <a:buFont typeface="+mj-lt"/>
              <a:buAutoNum type="arabicPeriod"/>
            </a:pPr>
            <a:r>
              <a:rPr lang="en-US" altLang="zh-CN" sz="2000" b="0" dirty="0"/>
              <a:t>11-16/0706r0 - Bandwidth and Packet Type Detection Schemes for 40-50GHz Millimeter Wave Communication </a:t>
            </a:r>
            <a:r>
              <a:rPr lang="en-US" altLang="zh-CN" sz="2000" b="0" dirty="0" smtClean="0"/>
              <a:t>Systems</a:t>
            </a:r>
          </a:p>
          <a:p>
            <a:pPr marL="457200" indent="-457200">
              <a:buFont typeface="+mj-lt"/>
              <a:buAutoNum type="arabicPeriod"/>
            </a:pPr>
            <a:r>
              <a:rPr lang="en-US" altLang="zh-CN" sz="2000" b="0" dirty="0" smtClean="0"/>
              <a:t>….</a:t>
            </a:r>
            <a:endParaRPr lang="en-US" altLang="zh-CN" sz="2000" b="0" dirty="0"/>
          </a:p>
          <a:p>
            <a:pPr marL="457200" indent="-457200">
              <a:buFont typeface="+mj-lt"/>
              <a:buAutoNum type="arabicPeriod"/>
            </a:pPr>
            <a:endParaRPr lang="zh-CN" altLang="en-US" sz="2000" b="0" dirty="0"/>
          </a:p>
        </p:txBody>
      </p:sp>
      <p:sp>
        <p:nvSpPr>
          <p:cNvPr id="4" name="日期占位符 3"/>
          <p:cNvSpPr>
            <a:spLocks noGrp="1"/>
          </p:cNvSpPr>
          <p:nvPr>
            <p:ph type="dt" sz="half" idx="10"/>
          </p:nvPr>
        </p:nvSpPr>
        <p:spPr/>
        <p:txBody>
          <a:bodyPr/>
          <a:lstStyle/>
          <a:p>
            <a:pPr>
              <a:defRPr/>
            </a:pPr>
            <a:r>
              <a:rPr lang="en-US" altLang="zh-CN" smtClean="0"/>
              <a:t>May 2015</a:t>
            </a:r>
            <a:endParaRPr lang="en-US"/>
          </a:p>
        </p:txBody>
      </p:sp>
      <p:sp>
        <p:nvSpPr>
          <p:cNvPr id="5" name="灯片编号占位符 4"/>
          <p:cNvSpPr>
            <a:spLocks noGrp="1"/>
          </p:cNvSpPr>
          <p:nvPr>
            <p:ph type="sldNum" sz="quarter" idx="11"/>
          </p:nvPr>
        </p:nvSpPr>
        <p:spPr/>
        <p:txBody>
          <a:bodyPr/>
          <a:lstStyle/>
          <a:p>
            <a:pPr>
              <a:defRPr/>
            </a:pPr>
            <a:r>
              <a:rPr lang="en-US" altLang="zh-CN" smtClean="0"/>
              <a:t>Slide </a:t>
            </a:r>
            <a:fld id="{78368EE6-86FD-4E48-88A8-651BAA51B4F7}" type="slidenum">
              <a:rPr lang="en-US" altLang="zh-CN" smtClean="0"/>
              <a:pPr>
                <a:defRPr/>
              </a:pPr>
              <a:t>85</a:t>
            </a:fld>
            <a:endParaRPr lang="en-US" altLang="zh-CN"/>
          </a:p>
        </p:txBody>
      </p:sp>
      <p:sp>
        <p:nvSpPr>
          <p:cNvPr id="6" name="页脚占位符 5"/>
          <p:cNvSpPr>
            <a:spLocks noGrp="1"/>
          </p:cNvSpPr>
          <p:nvPr>
            <p:ph type="ftr" sz="quarter" idx="12"/>
          </p:nvPr>
        </p:nvSpPr>
        <p:spPr/>
        <p:txBody>
          <a:bodyPr/>
          <a:lstStyle/>
          <a:p>
            <a:pPr>
              <a:defRPr/>
            </a:pPr>
            <a:r>
              <a:rPr lang="en-US" altLang="zh-CN" smtClean="0"/>
              <a:t>Shiwen He (SEU)</a:t>
            </a:r>
            <a:endParaRPr lang="en-US" altLang="zh-CN"/>
          </a:p>
        </p:txBody>
      </p:sp>
    </p:spTree>
    <p:extLst>
      <p:ext uri="{BB962C8B-B14F-4D97-AF65-F5344CB8AC3E}">
        <p14:creationId xmlns:p14="http://schemas.microsoft.com/office/powerpoint/2010/main" val="1859416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9CA45C9D-9177-41B7-9CE0-D8E310AFC396}" type="slidenum">
              <a:rPr lang="en-US" altLang="zh-CN" sz="1200" b="0" smtClean="0"/>
              <a:pPr>
                <a:spcBef>
                  <a:spcPct val="0"/>
                </a:spcBef>
                <a:buFontTx/>
                <a:buNone/>
              </a:pPr>
              <a:t>9</a:t>
            </a:fld>
            <a:endParaRPr lang="en-US" altLang="zh-CN" sz="1200" b="0" smtClean="0"/>
          </a:p>
        </p:txBody>
      </p:sp>
      <p:sp>
        <p:nvSpPr>
          <p:cNvPr id="5" name="Title 1"/>
          <p:cNvSpPr txBox="1">
            <a:spLocks/>
          </p:cNvSpPr>
          <p:nvPr/>
        </p:nvSpPr>
        <p:spPr>
          <a:xfrm>
            <a:off x="609600" y="2590800"/>
            <a:ext cx="7772400" cy="1066800"/>
          </a:xfrm>
          <a:prstGeom prst="rect">
            <a:avLst/>
          </a:prstGeom>
        </p:spPr>
        <p:txBody>
          <a:bodyPr/>
          <a:lstStyle/>
          <a:p>
            <a:pPr algn="ctr">
              <a:defRPr/>
            </a:pPr>
            <a:r>
              <a:rPr lang="en-US" altLang="zh-CN" sz="3200" b="1" kern="0" dirty="0">
                <a:solidFill>
                  <a:schemeClr val="tx2"/>
                </a:solidFill>
                <a:latin typeface="+mj-lt"/>
                <a:ea typeface="MS PGothic" pitchFamily="34" charset="-128"/>
                <a:cs typeface="MS PGothic" charset="0"/>
              </a:rPr>
              <a:t>45 GHz BSS Operation</a:t>
            </a:r>
          </a:p>
        </p:txBody>
      </p:sp>
      <p:sp>
        <p:nvSpPr>
          <p:cNvPr id="2458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24581"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7975</TotalTime>
  <Words>5930</Words>
  <Application>Microsoft Office PowerPoint</Application>
  <PresentationFormat>全屏显示(4:3)</PresentationFormat>
  <Paragraphs>1548</Paragraphs>
  <Slides>85</Slides>
  <Notes>36</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3</vt:i4>
      </vt:variant>
      <vt:variant>
        <vt:lpstr>幻灯片标题</vt:lpstr>
      </vt:variant>
      <vt:variant>
        <vt:i4>85</vt:i4>
      </vt:variant>
    </vt:vector>
  </HeadingPairs>
  <TitlesOfParts>
    <vt:vector size="98" baseType="lpstr">
      <vt:lpstr>MS Mincho</vt:lpstr>
      <vt:lpstr>MS PGothic</vt:lpstr>
      <vt:lpstr>宋体</vt:lpstr>
      <vt:lpstr>Arial</vt:lpstr>
      <vt:lpstr>Calibri</vt:lpstr>
      <vt:lpstr>Courier New</vt:lpstr>
      <vt:lpstr>Times New Roman</vt:lpstr>
      <vt:lpstr>Verdana</vt:lpstr>
      <vt:lpstr>Wingdings</vt:lpstr>
      <vt:lpstr>802-11-Submission</vt:lpstr>
      <vt:lpstr>Visio</vt:lpstr>
      <vt:lpstr>Equation</vt:lpstr>
      <vt:lpstr>Microsoft Visio Drawing</vt:lpstr>
      <vt:lpstr>Complete Proposal  for IEEE 802.11aj (45 GHz)</vt:lpstr>
      <vt:lpstr>PowerPoint 演示文稿</vt:lpstr>
      <vt:lpstr>Proposal overview</vt:lpstr>
      <vt:lpstr>Proposal presentation plan</vt:lpstr>
      <vt:lpstr>Additional proposal supporting documents</vt:lpstr>
      <vt:lpstr>PowerPoint 演示文稿</vt:lpstr>
      <vt:lpstr>MAC/PHY proposal overview</vt:lpstr>
      <vt:lpstr>MAC</vt:lpstr>
      <vt:lpstr>PowerPoint 演示文稿</vt:lpstr>
      <vt:lpstr>Some Requirements for 45 GHz</vt:lpstr>
      <vt:lpstr>PowerPoint 演示文稿</vt:lpstr>
      <vt:lpstr>PowerPoint 演示文稿</vt:lpstr>
      <vt:lpstr>Channel Operation Solutions</vt:lpstr>
      <vt:lpstr>Proposed solution (2/4) </vt:lpstr>
      <vt:lpstr>Proposed solution (2/4)</vt:lpstr>
      <vt:lpstr>Proposed solution (3/4)</vt:lpstr>
      <vt:lpstr>Proposed solution (4/4)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Proposed changes </vt:lpstr>
      <vt:lpstr>PHY</vt:lpstr>
      <vt:lpstr>Agenda</vt:lpstr>
      <vt:lpstr>Channelization</vt:lpstr>
      <vt:lpstr>PHY Overview</vt:lpstr>
      <vt:lpstr>PHY Parameters</vt:lpstr>
      <vt:lpstr>PHY General parameters</vt:lpstr>
      <vt:lpstr>Preambles</vt:lpstr>
      <vt:lpstr>PowerPoint 演示文稿</vt:lpstr>
      <vt:lpstr>PowerPoint 演示文稿</vt:lpstr>
      <vt:lpstr>PowerPoint 演示文稿</vt:lpstr>
      <vt:lpstr>PowerPoint 演示文稿</vt:lpstr>
      <vt:lpstr>PowerPoint 演示文稿</vt:lpstr>
      <vt:lpstr>Preambles</vt:lpstr>
      <vt:lpstr>LDPC Coding</vt:lpstr>
      <vt:lpstr>LDPC Code Set Overview</vt:lpstr>
      <vt:lpstr>LDPC Code Set Implementation</vt:lpstr>
      <vt:lpstr>LDPC Matrices</vt:lpstr>
      <vt:lpstr>SC MCS 0: Control MCS</vt:lpstr>
      <vt:lpstr>Control MCS</vt:lpstr>
      <vt:lpstr>Single Carrier Parameters</vt:lpstr>
      <vt:lpstr>SC Modulation</vt:lpstr>
      <vt:lpstr>SC Modulation</vt:lpstr>
      <vt:lpstr>OFDM Parameters</vt:lpstr>
      <vt:lpstr>OFDM Modulation</vt:lpstr>
      <vt:lpstr>General RF parameters</vt:lpstr>
      <vt:lpstr>RF General Parameters</vt:lpstr>
      <vt:lpstr>Simulation Analysis</vt:lpstr>
      <vt:lpstr>1. Performance simulations under ideal conditions (1/14)</vt:lpstr>
      <vt:lpstr>1. Performance simulations under ideal conditions (2/14)</vt:lpstr>
      <vt:lpstr>1. Performance simulations under ideal conditions (3/14)</vt:lpstr>
      <vt:lpstr>1. Performance simulations under ideal conditions (4/14)</vt:lpstr>
      <vt:lpstr>1. Performance simulations under ideal conditions (5/14)</vt:lpstr>
      <vt:lpstr>1. Performance simulations under ideal conditions (6/14)</vt:lpstr>
      <vt:lpstr>1. Performance simulations under ideal conditions (7/14)</vt:lpstr>
      <vt:lpstr>1. Performance simulations under ideal conditions (8/14)</vt:lpstr>
      <vt:lpstr>1. Performance simulations under ideal conditions (9/14)</vt:lpstr>
      <vt:lpstr>1. Performance simulations under ideal conditions (10/14)</vt:lpstr>
      <vt:lpstr>1. Performance simulations under ideal conditions (11/14)</vt:lpstr>
      <vt:lpstr>1. Performance simulations under ideal conditions (12/14)</vt:lpstr>
      <vt:lpstr>1. Performance simulations under ideal conditions (13/14)</vt:lpstr>
      <vt:lpstr>1. Performance simulations under ideal conditions (14/14)</vt:lpstr>
      <vt:lpstr>2. Performance simulations under non-ideal conditions (1/14)</vt:lpstr>
      <vt:lpstr>2. Performance simulations under non-ideal conditions (2/14)</vt:lpstr>
      <vt:lpstr>2. Performance simulations under non-ideal conditions (3/14)</vt:lpstr>
      <vt:lpstr>2. Performance simulations under non-ideal conditions (4/14)</vt:lpstr>
      <vt:lpstr>2. Performance simulations under non-ideal conditions (5/14)</vt:lpstr>
      <vt:lpstr>2. Performance simulations under non-ideal conditions (6/14)</vt:lpstr>
      <vt:lpstr>2. Performance simulations under non-ideal conditions (7/14)</vt:lpstr>
      <vt:lpstr>2. Performance simulations under non-ideal conditions (8/14)</vt:lpstr>
      <vt:lpstr>2. Performance simulations under non-ideal conditions (9/14)</vt:lpstr>
      <vt:lpstr>2. Performance simulations under non-ideal conditions (10/14)</vt:lpstr>
      <vt:lpstr>2. Performance simulations under non-ideal conditions (11/14)</vt:lpstr>
      <vt:lpstr>2. Performance simulations under non-ideal conditions (12/14)</vt:lpstr>
      <vt:lpstr>2. Performance simulations under non-ideal conditions (13/14)</vt:lpstr>
      <vt:lpstr>Conclusions</vt:lpstr>
      <vt:lpstr>Conclusions</vt:lpstr>
      <vt:lpstr>Strawpoll</vt:lpstr>
      <vt:lpstr>Reference</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&lt;Title&gt;</dc:title>
  <dc:creator>Carlos Cordeiro</dc:creator>
  <cp:lastModifiedBy>Haiming Wang</cp:lastModifiedBy>
  <cp:revision>242</cp:revision>
  <cp:lastPrinted>1998-02-10T13:28:06Z</cp:lastPrinted>
  <dcterms:created xsi:type="dcterms:W3CDTF">2007-11-08T01:07:38Z</dcterms:created>
  <dcterms:modified xsi:type="dcterms:W3CDTF">2015-05-19T06:54:27Z</dcterms:modified>
</cp:coreProperties>
</file>