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71" r:id="rId2"/>
    <p:sldId id="272" r:id="rId3"/>
    <p:sldId id="304" r:id="rId4"/>
    <p:sldId id="378" r:id="rId5"/>
    <p:sldId id="379" r:id="rId6"/>
    <p:sldId id="380" r:id="rId7"/>
    <p:sldId id="381" r:id="rId8"/>
    <p:sldId id="382" r:id="rId9"/>
    <p:sldId id="383" r:id="rId10"/>
    <p:sldId id="384" r:id="rId11"/>
    <p:sldId id="385" r:id="rId12"/>
    <p:sldId id="386" r:id="rId13"/>
    <p:sldId id="387" r:id="rId14"/>
    <p:sldId id="388" r:id="rId15"/>
    <p:sldId id="389" r:id="rId16"/>
    <p:sldId id="390" r:id="rId17"/>
    <p:sldId id="391" r:id="rId18"/>
    <p:sldId id="392" r:id="rId19"/>
    <p:sldId id="393" r:id="rId20"/>
    <p:sldId id="365" r:id="rId21"/>
    <p:sldId id="343" r:id="rId22"/>
    <p:sldId id="394" r:id="rId23"/>
    <p:sldId id="369" r:id="rId24"/>
    <p:sldId id="366" r:id="rId25"/>
    <p:sldId id="367" r:id="rId26"/>
    <p:sldId id="370" r:id="rId27"/>
    <p:sldId id="357" r:id="rId28"/>
    <p:sldId id="345" r:id="rId29"/>
    <p:sldId id="346" r:id="rId30"/>
    <p:sldId id="347" r:id="rId31"/>
    <p:sldId id="348" r:id="rId32"/>
    <p:sldId id="398" r:id="rId33"/>
    <p:sldId id="399" r:id="rId34"/>
    <p:sldId id="400" r:id="rId35"/>
    <p:sldId id="401" r:id="rId36"/>
    <p:sldId id="402" r:id="rId37"/>
    <p:sldId id="403" r:id="rId38"/>
    <p:sldId id="404" r:id="rId39"/>
    <p:sldId id="405" r:id="rId40"/>
    <p:sldId id="374" r:id="rId41"/>
    <p:sldId id="303" r:id="rId42"/>
    <p:sldId id="358" r:id="rId43"/>
    <p:sldId id="406" r:id="rId44"/>
    <p:sldId id="407" r:id="rId45"/>
    <p:sldId id="408" r:id="rId46"/>
    <p:sldId id="409" r:id="rId47"/>
    <p:sldId id="411" r:id="rId48"/>
    <p:sldId id="395" r:id="rId49"/>
    <p:sldId id="396" r:id="rId50"/>
    <p:sldId id="397" r:id="rId51"/>
    <p:sldId id="412" r:id="rId52"/>
    <p:sldId id="375" r:id="rId53"/>
    <p:sldId id="363" r:id="rId54"/>
    <p:sldId id="364" r:id="rId55"/>
    <p:sldId id="377" r:id="rId5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69" autoAdjust="0"/>
    <p:restoredTop sz="95683" autoAdjust="0"/>
  </p:normalViewPr>
  <p:slideViewPr>
    <p:cSldViewPr>
      <p:cViewPr varScale="1">
        <p:scale>
          <a:sx n="76" d="100"/>
          <a:sy n="76" d="100"/>
        </p:scale>
        <p:origin x="-10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802.11-15/0704r1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802.11-15/0704r1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802.11-15/0704r1</a:t>
            </a:r>
            <a:endParaRPr lang="en-US"/>
          </a:p>
        </p:txBody>
      </p:sp>
      <p:sp>
        <p:nvSpPr>
          <p:cNvPr id="11267" name="Rectangle 3"/>
          <p:cNvSpPr>
            <a:spLocks noGrp="1" noChangeArrowheads="1"/>
          </p:cNvSpPr>
          <p:nvPr>
            <p:ph type="dt" sz="quarter" idx="1"/>
          </p:nvPr>
        </p:nvSpPr>
        <p:spPr>
          <a:noFill/>
        </p:spPr>
        <p:txBody>
          <a:bodyPr/>
          <a:lstStyle/>
          <a:p>
            <a:r>
              <a:rPr lang="en-US" smtClean="0"/>
              <a:t>May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802.11-15/0704r1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Stanley(Aruba)</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802.11-15/0704r1</a:t>
            </a:r>
            <a:endParaRPr lang="en-US"/>
          </a:p>
        </p:txBody>
      </p:sp>
      <p:sp>
        <p:nvSpPr>
          <p:cNvPr id="12291" name="Rectangle 3"/>
          <p:cNvSpPr>
            <a:spLocks noGrp="1" noChangeArrowheads="1"/>
          </p:cNvSpPr>
          <p:nvPr>
            <p:ph type="dt" sz="quarter" idx="1"/>
          </p:nvPr>
        </p:nvSpPr>
        <p:spPr>
          <a:noFill/>
        </p:spPr>
        <p:txBody>
          <a:bodyPr/>
          <a:lstStyle/>
          <a:p>
            <a:r>
              <a:rPr lang="en-US" smtClean="0"/>
              <a:t>May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20</a:t>
            </a:fld>
            <a:endParaRPr lang="en-US" altLang="en-US"/>
          </a:p>
        </p:txBody>
      </p:sp>
    </p:spTree>
    <p:extLst>
      <p:ext uri="{BB962C8B-B14F-4D97-AF65-F5344CB8AC3E}">
        <p14:creationId xmlns:p14="http://schemas.microsoft.com/office/powerpoint/2010/main" val="1913750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27</a:t>
            </a:fld>
            <a:endParaRPr lang="en-US" altLang="en-US"/>
          </a:p>
        </p:txBody>
      </p:sp>
    </p:spTree>
    <p:extLst>
      <p:ext uri="{BB962C8B-B14F-4D97-AF65-F5344CB8AC3E}">
        <p14:creationId xmlns:p14="http://schemas.microsoft.com/office/powerpoint/2010/main" val="794588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802.11-15/0704r1</a:t>
            </a:r>
            <a:endParaRPr lang="en-US" sz="1400" smtClean="0"/>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2015</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29</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30</a:t>
            </a:fld>
            <a:endParaRPr lang="en-US"/>
          </a:p>
        </p:txBody>
      </p:sp>
    </p:spTree>
    <p:extLst>
      <p:ext uri="{BB962C8B-B14F-4D97-AF65-F5344CB8AC3E}">
        <p14:creationId xmlns:p14="http://schemas.microsoft.com/office/powerpoint/2010/main" val="1438933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3863489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802.11-15/0704r1</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32</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5667520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33</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34</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35</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802.11-15/0704r1</a:t>
            </a:r>
            <a:endParaRPr lang="en-US" sz="1400" smtClean="0"/>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37</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802.11-15/0704r1</a:t>
            </a:r>
            <a:endParaRPr lang="en-US" sz="1400" smtClean="0"/>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38</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40</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802.11-15/0704r1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802.11-15/0704r1</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2015</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42</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36867"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802.11-15/0704r1</a:t>
            </a:r>
            <a:endParaRPr lang="en-US" altLang="en-US" sz="1400" smtClean="0"/>
          </a:p>
        </p:txBody>
      </p:sp>
      <p:sp>
        <p:nvSpPr>
          <p:cNvPr id="36868"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36869"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36870"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073E6FE9-17DF-43C5-9F42-F49EC24D42C5}" type="slidenum">
              <a:rPr lang="en-US" altLang="en-US" sz="1200" b="0"/>
              <a:pPr/>
              <a:t>45</a:t>
            </a:fld>
            <a:endParaRPr lang="en-US" altLang="en-US" sz="1200" b="0"/>
          </a:p>
        </p:txBody>
      </p:sp>
      <p:sp>
        <p:nvSpPr>
          <p:cNvPr id="36871" name="Rectangle 2"/>
          <p:cNvSpPr>
            <a:spLocks noGrp="1" noRot="1" noChangeAspect="1" noChangeArrowheads="1" noTextEdit="1"/>
          </p:cNvSpPr>
          <p:nvPr>
            <p:ph type="sldImg"/>
          </p:nvPr>
        </p:nvSpPr>
        <p:spPr>
          <a:ln/>
        </p:spPr>
      </p:sp>
      <p:sp>
        <p:nvSpPr>
          <p:cNvPr id="368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38915" name="Slide Image Placeholder 1"/>
          <p:cNvSpPr>
            <a:spLocks noGrp="1" noRot="1" noChangeAspect="1" noTextEdit="1"/>
          </p:cNvSpPr>
          <p:nvPr>
            <p:ph type="sldImg"/>
          </p:nvPr>
        </p:nvSpPr>
        <p:spPr>
          <a:xfrm>
            <a:off x="2922588" y="538163"/>
            <a:ext cx="3527425" cy="2646362"/>
          </a:xfrm>
          <a:ln/>
        </p:spPr>
      </p:sp>
      <p:sp>
        <p:nvSpPr>
          <p:cNvPr id="3891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891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802.11-15/0704r1</a:t>
            </a:r>
            <a:endParaRPr lang="en-US" altLang="en-US" sz="1400" smtClean="0"/>
          </a:p>
        </p:txBody>
      </p:sp>
      <p:sp>
        <p:nvSpPr>
          <p:cNvPr id="3891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3891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3892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C4D2D458-075A-45E5-AB3F-720EE2489238}" type="slidenum">
              <a:rPr lang="en-US" altLang="en-US" sz="1200" b="0"/>
              <a:pPr/>
              <a:t>46</a:t>
            </a:fld>
            <a:endParaRPr lang="en-US" altLang="en-US" sz="1200" b="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802.11-15/0704r1</a:t>
            </a:r>
            <a:endParaRPr lang="en-US"/>
          </a:p>
        </p:txBody>
      </p:sp>
      <p:sp>
        <p:nvSpPr>
          <p:cNvPr id="5" name="Date Placeholder 4"/>
          <p:cNvSpPr>
            <a:spLocks noGrp="1"/>
          </p:cNvSpPr>
          <p:nvPr>
            <p:ph type="dt" idx="11"/>
          </p:nvPr>
        </p:nvSpPr>
        <p:spPr>
          <a:xfrm>
            <a:off x="646863" y="96239"/>
            <a:ext cx="753411"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33056937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802.11-15/0704r1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May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53</a:t>
            </a:fld>
            <a:endParaRPr lang="en-US" altLang="en-US"/>
          </a:p>
        </p:txBody>
      </p:sp>
    </p:spTree>
    <p:extLst>
      <p:ext uri="{BB962C8B-B14F-4D97-AF65-F5344CB8AC3E}">
        <p14:creationId xmlns:p14="http://schemas.microsoft.com/office/powerpoint/2010/main" val="13766424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54</a:t>
            </a:fld>
            <a:endParaRPr lang="en-US" altLang="en-US"/>
          </a:p>
        </p:txBody>
      </p:sp>
    </p:spTree>
    <p:extLst>
      <p:ext uri="{BB962C8B-B14F-4D97-AF65-F5344CB8AC3E}">
        <p14:creationId xmlns:p14="http://schemas.microsoft.com/office/powerpoint/2010/main" val="825943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55</a:t>
            </a:fld>
            <a:endParaRPr lang="en-US"/>
          </a:p>
        </p:txBody>
      </p:sp>
    </p:spTree>
    <p:extLst>
      <p:ext uri="{BB962C8B-B14F-4D97-AF65-F5344CB8AC3E}">
        <p14:creationId xmlns:p14="http://schemas.microsoft.com/office/powerpoint/2010/main" val="946944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802.11-15/0704r1</a:t>
            </a:r>
            <a:endParaRPr lang="en-US"/>
          </a:p>
        </p:txBody>
      </p:sp>
      <p:sp>
        <p:nvSpPr>
          <p:cNvPr id="13315" name="Rectangle 3"/>
          <p:cNvSpPr>
            <a:spLocks noGrp="1" noChangeArrowheads="1"/>
          </p:cNvSpPr>
          <p:nvPr>
            <p:ph type="dt" sz="quarter" idx="1"/>
          </p:nvPr>
        </p:nvSpPr>
        <p:spPr>
          <a:noFill/>
        </p:spPr>
        <p:txBody>
          <a:bodyPr/>
          <a:lstStyle/>
          <a:p>
            <a:r>
              <a:rPr lang="en-US" smtClean="0"/>
              <a:t>May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802.11-15/0704r1</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Rosdahl, CSR</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Jon Rosdahl, CSR</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419987" cy="184666"/>
          </a:xfrm>
          <a:prstGeom prst="rect">
            <a:avLst/>
          </a:prstGeom>
          <a:noFill/>
          <a:ln w="9525">
            <a:noFill/>
            <a:miter lim="800000"/>
            <a:headEnd/>
            <a:tailEnd/>
          </a:ln>
          <a:effectLst/>
        </p:spPr>
        <p:txBody>
          <a:bodyPr wrap="non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d.ringle@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news/2015/8_february_2015.html" TargetMode="External"/><Relationship Id="rId4" Type="http://schemas.openxmlformats.org/officeDocument/2006/relationships/hyperlink" Target="http://standards.ieee.org/develop/policies/bylaws/approved-chang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2" TargetMode="External"/><Relationship Id="rId7" Type="http://schemas.openxmlformats.org/officeDocument/2006/relationships/hyperlink" Target="mailto:d.ringle@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antitrust.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4/11-14-0629-10-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hyperlink" Target="https://mentor.ieee.org/802-ec/dcn/14/ec-14-0087-05-00EC-overview-of-proposed-wg-p-p-chang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5/11-15-0522" TargetMode="External"/><Relationship Id="rId3" Type="http://schemas.openxmlformats.org/officeDocument/2006/relationships/hyperlink" Target="https://mentor.ieee.org/802.11/dcn/11-15-0702" TargetMode="External"/><Relationship Id="rId7" Type="http://schemas.openxmlformats.org/officeDocument/2006/relationships/hyperlink" Target="https://mentor.ieee.org/802.11/documents?is_dcn=521&amp;is_year=2015"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15/11-15-0514" TargetMode="External"/><Relationship Id="rId5" Type="http://schemas.openxmlformats.org/officeDocument/2006/relationships/hyperlink" Target="https://mentor.ieee.org/802.11/dcn/11-15-0484" TargetMode="External"/><Relationship Id="rId4" Type="http://schemas.openxmlformats.org/officeDocument/2006/relationships/hyperlink" Target="https://mentor.ieee.org/802.11/dcn/11-15-0704" TargetMode="External"/><Relationship Id="rId9" Type="http://schemas.openxmlformats.org/officeDocument/2006/relationships/hyperlink" Target="https://mentor.ieee.org/802.11/dcn/15/11-15-0512"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Excel_Binary_Worksheet1.xlsb"/></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0.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May 2015</a:t>
            </a:r>
            <a:endParaRPr lang="en-US" dirty="0"/>
          </a:p>
        </p:txBody>
      </p:sp>
      <p:sp>
        <p:nvSpPr>
          <p:cNvPr id="1028" name="Footer Placeholder 4"/>
          <p:cNvSpPr>
            <a:spLocks noGrp="1"/>
          </p:cNvSpPr>
          <p:nvPr>
            <p:ph type="ftr" sz="quarter" idx="11"/>
          </p:nvPr>
        </p:nvSpPr>
        <p:spPr>
          <a:noFill/>
        </p:spPr>
        <p:txBody>
          <a:bodyPr/>
          <a:lstStyle/>
          <a:p>
            <a:r>
              <a:rPr lang="en-US" smtClean="0"/>
              <a:t>Jon Rosdahl, CSR</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smtClean="0"/>
              <a:t>May </a:t>
            </a:r>
            <a:r>
              <a:rPr lang="en-GB" dirty="0"/>
              <a:t>2015 China Interim WG </a:t>
            </a:r>
            <a:r>
              <a:rPr lang="en-GB" dirty="0" smtClean="0"/>
              <a:t>Opening Report</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2015-05-19</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325678294"/>
              </p:ext>
            </p:extLst>
          </p:nvPr>
        </p:nvGraphicFramePr>
        <p:xfrm>
          <a:off x="606425" y="2292350"/>
          <a:ext cx="8002588" cy="3016250"/>
        </p:xfrm>
        <a:graphic>
          <a:graphicData uri="http://schemas.openxmlformats.org/presentationml/2006/ole">
            <mc:AlternateContent xmlns:mc="http://schemas.openxmlformats.org/markup-compatibility/2006">
              <mc:Choice xmlns:v="urn:schemas-microsoft-com:vml" Requires="v">
                <p:oleObj spid="_x0000_s1167" name="Document" r:id="rId4" imgW="8242697" imgH="2753741" progId="Word.Document.8">
                  <p:embed/>
                </p:oleObj>
              </mc:Choice>
              <mc:Fallback>
                <p:oleObj name="Document" r:id="rId4" imgW="8242697" imgH="2753741" progId="Word.Document.8">
                  <p:embed/>
                  <p:pic>
                    <p:nvPicPr>
                      <p:cNvPr id="0" name="Object 4"/>
                      <p:cNvPicPr>
                        <a:picLocks noChangeAspect="1" noChangeArrowheads="1"/>
                      </p:cNvPicPr>
                      <p:nvPr/>
                    </p:nvPicPr>
                    <p:blipFill>
                      <a:blip r:embed="rId5"/>
                      <a:srcRect/>
                      <a:stretch>
                        <a:fillRect/>
                      </a:stretch>
                    </p:blipFill>
                    <p:spPr bwMode="auto">
                      <a:xfrm>
                        <a:off x="606425" y="2292350"/>
                        <a:ext cx="8002588" cy="301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2095262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- 1</a:t>
            </a:r>
            <a:endParaRPr lang="en-US" dirty="0"/>
          </a:p>
        </p:txBody>
      </p:sp>
      <p:sp>
        <p:nvSpPr>
          <p:cNvPr id="3" name="Content Placeholder 2"/>
          <p:cNvSpPr>
            <a:spLocks noGrp="1"/>
          </p:cNvSpPr>
          <p:nvPr>
            <p:ph idx="1"/>
          </p:nvPr>
        </p:nvSpPr>
        <p:spPr>
          <a:xfrm>
            <a:off x="685800" y="1981200"/>
            <a:ext cx="7772400" cy="3810000"/>
          </a:xfrm>
        </p:spPr>
        <p:txBody>
          <a:bodyPr/>
          <a:lstStyle/>
          <a:p>
            <a:r>
              <a:rPr lang="en-US" sz="1600" dirty="0" smtClean="0"/>
              <a:t>From</a:t>
            </a:r>
            <a:r>
              <a:rPr lang="en-US" sz="1600" dirty="0"/>
              <a:t>: Dave </a:t>
            </a:r>
            <a:r>
              <a:rPr lang="en-US" sz="1600" dirty="0" err="1"/>
              <a:t>Ringle</a:t>
            </a:r>
            <a:r>
              <a:rPr lang="en-US" sz="1600" dirty="0"/>
              <a:t> [</a:t>
            </a:r>
            <a:r>
              <a:rPr lang="en-US" sz="1600" u="sng" dirty="0">
                <a:hlinkClick r:id="rId3"/>
              </a:rPr>
              <a:t>mailto:d.ringle@ieee.org</a:t>
            </a:r>
            <a:r>
              <a:rPr lang="en-US" sz="1600" dirty="0"/>
              <a:t>] </a:t>
            </a:r>
            <a:br>
              <a:rPr lang="en-US" sz="1600" dirty="0"/>
            </a:br>
            <a:r>
              <a:rPr lang="en-US" sz="1600" dirty="0"/>
              <a:t>Sent: Friday, March 06, 2015 7:41 PM</a:t>
            </a:r>
            <a:br>
              <a:rPr lang="en-US" sz="1600" dirty="0"/>
            </a:br>
            <a:r>
              <a:rPr lang="en-US" sz="1600" dirty="0" smtClean="0"/>
              <a:t>Subject</a:t>
            </a:r>
            <a:r>
              <a:rPr lang="en-US" sz="1600" dirty="0"/>
              <a:t>: [STDS-WG-CHAIRS] IEEE-SA Patent Policy</a:t>
            </a:r>
          </a:p>
          <a:p>
            <a:pPr marL="0" indent="0">
              <a:buNone/>
            </a:pPr>
            <a:endParaRPr lang="en-US" sz="1600" dirty="0" smtClean="0"/>
          </a:p>
          <a:p>
            <a:r>
              <a:rPr lang="en-GB" sz="1600" dirty="0" smtClean="0"/>
              <a:t>Please note that updates to the IEEE-SA Patent Policy (Clause 6 of the </a:t>
            </a:r>
            <a:r>
              <a:rPr lang="en-GB" sz="1600" i="1" dirty="0" smtClean="0"/>
              <a:t>IEEE-SA Standards Board Bylaws</a:t>
            </a:r>
            <a:r>
              <a:rPr lang="en-GB" sz="1600" dirty="0" smtClean="0"/>
              <a:t>) will become effective on 15 March 2015. See </a:t>
            </a:r>
            <a:r>
              <a:rPr lang="en-GB" sz="1600" u="sng" dirty="0" smtClean="0">
                <a:hlinkClick r:id="rId4"/>
              </a:rPr>
              <a:t>http://standards.ieee.org/develop/policies/bylaws/approved-changes.pdf</a:t>
            </a:r>
            <a:r>
              <a:rPr lang="en-GB" sz="1600" dirty="0" smtClean="0"/>
              <a:t>, which shows the text of Clause 6 of the </a:t>
            </a:r>
            <a:r>
              <a:rPr lang="en-GB" sz="1600" i="1" dirty="0" smtClean="0"/>
              <a:t>IEEE-SA Standards Board Bylaws</a:t>
            </a:r>
            <a:r>
              <a:rPr lang="en-GB" sz="1600" dirty="0" smtClean="0"/>
              <a:t> as it will appear once the patent policy updates are enacted.</a:t>
            </a:r>
            <a:endParaRPr lang="en-US" sz="1600" dirty="0" smtClean="0"/>
          </a:p>
          <a:p>
            <a:pPr marL="0" indent="0">
              <a:buNone/>
            </a:pPr>
            <a:endParaRPr lang="en-US" sz="1600" dirty="0"/>
          </a:p>
          <a:p>
            <a:r>
              <a:rPr lang="en-GB" sz="1600" dirty="0"/>
              <a:t>Please also see the 'IEEE Statement Regarding Updating of its Standards-Related Patent Policy' at </a:t>
            </a:r>
            <a:r>
              <a:rPr lang="en-GB" sz="1600" u="sng" dirty="0">
                <a:hlinkClick r:id="rId5"/>
              </a:rPr>
              <a:t>http://www.ieee.org/about/news/2015/8_february_2015.html</a:t>
            </a:r>
            <a:r>
              <a:rPr lang="en-GB" sz="1600" dirty="0"/>
              <a:t>.</a:t>
            </a:r>
            <a:endParaRPr lang="en-US" sz="1600" dirty="0"/>
          </a:p>
          <a:p>
            <a:pPr marL="0" indent="0">
              <a:buNone/>
            </a:pPr>
            <a:r>
              <a:rPr lang="en-GB" sz="1600" dirty="0"/>
              <a:t/>
            </a:r>
            <a:br>
              <a:rPr lang="en-GB" sz="1600" dirty="0"/>
            </a:br>
            <a:endParaRPr lang="en-GB" sz="14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3884851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- 2</a:t>
            </a:r>
            <a:endParaRPr lang="en-US" dirty="0"/>
          </a:p>
        </p:txBody>
      </p:sp>
      <p:sp>
        <p:nvSpPr>
          <p:cNvPr id="3" name="Content Placeholder 2"/>
          <p:cNvSpPr>
            <a:spLocks noGrp="1"/>
          </p:cNvSpPr>
          <p:nvPr>
            <p:ph idx="1"/>
          </p:nvPr>
        </p:nvSpPr>
        <p:spPr>
          <a:xfrm>
            <a:off x="685800" y="1600200"/>
            <a:ext cx="7772400" cy="4800600"/>
          </a:xfrm>
        </p:spPr>
        <p:txBody>
          <a:bodyPr/>
          <a:lstStyle/>
          <a:p>
            <a:r>
              <a:rPr lang="en-GB" sz="1400" dirty="0" smtClean="0"/>
              <a:t>You </a:t>
            </a:r>
            <a:r>
              <a:rPr lang="en-GB" sz="1400" dirty="0"/>
              <a:t>should be aware that the conduct and responsibilities of participants within IEEE standards development groups, including the Call for Patents process (as discussed in </a:t>
            </a:r>
            <a:r>
              <a:rPr lang="en-GB" sz="1400" i="1" dirty="0"/>
              <a:t>IEEE-SA Standards Board Operations Manual</a:t>
            </a:r>
            <a:r>
              <a:rPr lang="en-GB" sz="1400" dirty="0"/>
              <a:t> 6.3.2 [see </a:t>
            </a:r>
            <a:r>
              <a:rPr lang="en-GB" sz="1400" u="sng" dirty="0">
                <a:hlinkClick r:id="rId3"/>
              </a:rPr>
              <a:t>http://standards.ieee.org/develop/policies/opman/sect6.html#6.3.2</a:t>
            </a:r>
            <a:r>
              <a:rPr lang="en-GB" sz="1400" dirty="0"/>
              <a:t>]) and the </a:t>
            </a:r>
            <a:r>
              <a:rPr lang="en-GB" sz="1400" i="1" dirty="0"/>
              <a:t>Antitrust and Competition Policy</a:t>
            </a:r>
            <a:r>
              <a:rPr lang="en-GB" sz="1400" dirty="0"/>
              <a:t> [see </a:t>
            </a:r>
            <a:r>
              <a:rPr lang="en-GB" sz="1400" u="sng" dirty="0">
                <a:hlinkClick r:id="rId4"/>
              </a:rPr>
              <a:t>http://standards.ieee.org/develop/policies/antitrust.pdf</a:t>
            </a:r>
            <a:r>
              <a:rPr lang="en-GB" sz="1400" dirty="0"/>
              <a:t>], have not been updated. This means that the normal practice for conducting working group (standards development) meetings has not changed.</a:t>
            </a:r>
            <a:endParaRPr lang="en-US" sz="1400" dirty="0"/>
          </a:p>
          <a:p>
            <a:pPr marL="0" indent="0">
              <a:buNone/>
            </a:pPr>
            <a:endParaRPr lang="en-US" sz="1400" dirty="0" smtClean="0"/>
          </a:p>
          <a:p>
            <a:r>
              <a:rPr lang="en-GB" sz="1400" dirty="0" smtClean="0"/>
              <a:t>There are various patent materials available from </a:t>
            </a:r>
            <a:r>
              <a:rPr lang="en-GB" sz="1400" u="sng" dirty="0" smtClean="0">
                <a:hlinkClick r:id="rId5"/>
              </a:rPr>
              <a:t>http://standards.ieee.org/about/sasb/patcom/materials.html</a:t>
            </a:r>
            <a:r>
              <a:rPr lang="en-GB" sz="1400" dirty="0" smtClean="0"/>
              <a:t>. The necessary items will be updated. I will send another communication to you on (or just after) the effective date of the patent policy updates, to let you know which items on the patent materials web page have been updated.</a:t>
            </a:r>
            <a:endParaRPr lang="en-US" sz="1400" dirty="0" smtClean="0"/>
          </a:p>
          <a:p>
            <a:pPr marL="0" indent="0">
              <a:buNone/>
            </a:pPr>
            <a:endParaRPr lang="en-US" sz="1400" dirty="0" smtClean="0"/>
          </a:p>
          <a:p>
            <a:r>
              <a:rPr lang="en-GB" sz="1400" dirty="0" smtClean="0"/>
              <a:t>If you have any questions, please address them to </a:t>
            </a:r>
            <a:r>
              <a:rPr lang="en-GB" sz="1400" u="sng" dirty="0" smtClean="0">
                <a:hlinkClick r:id="rId6"/>
              </a:rPr>
              <a:t>patcom@ieee.org</a:t>
            </a:r>
            <a:endParaRPr lang="en-US" sz="1400" dirty="0" smtClean="0"/>
          </a:p>
          <a:p>
            <a:pPr marL="0" indent="0">
              <a:buNone/>
            </a:pPr>
            <a:r>
              <a:rPr lang="en-GB" sz="1400" dirty="0"/>
              <a:t/>
            </a:r>
            <a:br>
              <a:rPr lang="en-GB" sz="1400" dirty="0"/>
            </a:br>
            <a:r>
              <a:rPr lang="en-GB" sz="1400" dirty="0"/>
              <a:t>David L. </a:t>
            </a:r>
            <a:r>
              <a:rPr lang="en-GB" sz="1400" dirty="0" err="1"/>
              <a:t>Ringle</a:t>
            </a:r>
            <a:r>
              <a:rPr lang="en-GB" sz="1400" dirty="0"/>
              <a:t/>
            </a:r>
            <a:br>
              <a:rPr lang="en-GB" sz="1400" dirty="0"/>
            </a:br>
            <a:r>
              <a:rPr lang="en-GB" sz="1400" dirty="0"/>
              <a:t>Director, IEEE-SA Governance</a:t>
            </a:r>
            <a:br>
              <a:rPr lang="en-GB" sz="1400" dirty="0"/>
            </a:br>
            <a:r>
              <a:rPr lang="en-GB" sz="1400" dirty="0" smtClean="0"/>
              <a:t>EMAIL</a:t>
            </a:r>
            <a:r>
              <a:rPr lang="en-GB" sz="1400" dirty="0"/>
              <a:t>: </a:t>
            </a:r>
            <a:r>
              <a:rPr lang="en-GB" sz="1400" u="sng" dirty="0">
                <a:hlinkClick r:id="rId7"/>
              </a:rPr>
              <a:t>d.ringle@ieee.org</a:t>
            </a:r>
            <a:r>
              <a:rPr lang="en-GB" sz="1400" dirty="0"/>
              <a:t/>
            </a:r>
            <a:br>
              <a:rPr lang="en-GB" sz="1400" dirty="0"/>
            </a:b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4049181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2015</a:t>
            </a:r>
            <a:endParaRPr lang="en-US"/>
          </a:p>
        </p:txBody>
      </p:sp>
      <p:sp>
        <p:nvSpPr>
          <p:cNvPr id="8195" name="Footer Placeholder 4"/>
          <p:cNvSpPr>
            <a:spLocks noGrp="1"/>
          </p:cNvSpPr>
          <p:nvPr>
            <p:ph type="ftr" sz="quarter" idx="11"/>
          </p:nvPr>
        </p:nvSpPr>
        <p:spPr>
          <a:noFill/>
        </p:spPr>
        <p:txBody>
          <a:bodyPr/>
          <a:lstStyle/>
          <a:p>
            <a:r>
              <a:rPr lang="en-US" smtClean="0"/>
              <a:t>Jon Rosdahl, CSR</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a:t>
            </a:r>
            <a:r>
              <a:rPr lang="en-US" sz="2000" dirty="0" smtClean="0"/>
              <a:t>(13 March 2015)</a:t>
            </a:r>
            <a:endParaRPr lang="en-US" sz="2000" dirty="0"/>
          </a:p>
          <a:p>
            <a:pPr lvl="1"/>
            <a:r>
              <a:rPr lang="en-US" altLang="en-US" sz="1600" dirty="0">
                <a:hlinkClick r:id="rId8"/>
              </a:rPr>
              <a:t>https://</a:t>
            </a:r>
            <a:r>
              <a:rPr lang="en-US" altLang="en-US" sz="1600" dirty="0" smtClean="0">
                <a:hlinkClick r:id="rId8"/>
              </a:rPr>
              <a:t>mentor.ieee.org/802.11/dcn/14/11-14-0629-10-0000-802-11-operations-manual.docx</a:t>
            </a:r>
            <a:r>
              <a:rPr lang="en-US" altLang="en-US" sz="1600" dirty="0" smtClean="0"/>
              <a:t> </a:t>
            </a:r>
          </a:p>
          <a:p>
            <a:r>
              <a:rPr lang="en-US" sz="2400" dirty="0" smtClean="0"/>
              <a:t>Policies </a:t>
            </a:r>
            <a:r>
              <a:rPr lang="en-US" sz="24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545216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  - Approval in July 2015</a:t>
            </a:r>
          </a:p>
          <a:p>
            <a:pPr lvl="1"/>
            <a:r>
              <a:rPr lang="en-GB" dirty="0" smtClean="0"/>
              <a:t>Add Joint working group treasury text (deleted from IEEE 802 WG P&amp;P section14.2)</a:t>
            </a:r>
          </a:p>
          <a:p>
            <a:pPr lvl="1"/>
            <a:r>
              <a:rPr lang="en-GB" dirty="0" smtClean="0"/>
              <a:t>Add subgroup meeting notice </a:t>
            </a:r>
            <a:r>
              <a:rPr lang="en-GB" dirty="0" err="1" smtClean="0"/>
              <a:t>reqs</a:t>
            </a:r>
            <a:r>
              <a:rPr lang="en-GB" dirty="0" smtClean="0"/>
              <a:t> (electronic10 day, 30 day face to face)</a:t>
            </a:r>
            <a:endParaRPr lang="en-GB" dirty="0"/>
          </a:p>
          <a:p>
            <a:r>
              <a:rPr lang="en-US" sz="2400" b="1" dirty="0" smtClean="0"/>
              <a:t>WG </a:t>
            </a:r>
            <a:r>
              <a:rPr lang="en-US" sz="2400" b="1" dirty="0"/>
              <a:t>P&amp;P - </a:t>
            </a:r>
            <a:r>
              <a:rPr lang="en-US" dirty="0"/>
              <a:t>Approval in July 2015</a:t>
            </a:r>
          </a:p>
          <a:p>
            <a:pPr lvl="1"/>
            <a:r>
              <a:rPr lang="en-US" dirty="0" smtClean="0"/>
              <a:t>EC changes under consideration are summarized in </a:t>
            </a:r>
            <a:r>
              <a:rPr lang="en-US" dirty="0">
                <a:hlinkClick r:id="rId4"/>
              </a:rPr>
              <a:t>https://</a:t>
            </a:r>
            <a:r>
              <a:rPr lang="en-US" dirty="0" smtClean="0">
                <a:hlinkClick r:id="rId4"/>
              </a:rPr>
              <a:t>mentor.ieee.org/802-ec/dcn/14/ec-14-0087-05-00EC-overview-of-proposed-wg-p-p-changes.pdf</a:t>
            </a:r>
            <a:r>
              <a:rPr lang="en-US" dirty="0" smtClean="0"/>
              <a:t>    </a:t>
            </a:r>
          </a:p>
          <a:p>
            <a:pPr lvl="1"/>
            <a:r>
              <a:rPr lang="en-US" dirty="0" smtClean="0"/>
              <a:t>Many changes, to align with IEEE WG P&amp;P baseline</a:t>
            </a:r>
          </a:p>
          <a:p>
            <a:pPr lvl="1"/>
            <a:r>
              <a:rPr lang="en-US" dirty="0" smtClean="0"/>
              <a:t>Clarification questions, suggested corrections to IEEE P&amp;P baseline were discussed at December </a:t>
            </a:r>
            <a:r>
              <a:rPr lang="en-US" dirty="0" err="1" smtClean="0"/>
              <a:t>AudCom</a:t>
            </a:r>
            <a:r>
              <a:rPr lang="en-US" dirty="0" smtClean="0"/>
              <a:t> meeting</a:t>
            </a:r>
          </a:p>
          <a:p>
            <a:r>
              <a:rPr lang="en-US" dirty="0" smtClean="0"/>
              <a:t>Chair’s Guidelines – no changes proposed</a:t>
            </a:r>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03784705"/>
              </p:ext>
            </p:extLst>
          </p:nvPr>
        </p:nvGraphicFramePr>
        <p:xfrm>
          <a:off x="7543800" y="5629275"/>
          <a:ext cx="914400" cy="771525"/>
        </p:xfrm>
        <a:graphic>
          <a:graphicData uri="http://schemas.openxmlformats.org/presentationml/2006/ole">
            <mc:AlternateContent xmlns:mc="http://schemas.openxmlformats.org/markup-compatibility/2006">
              <mc:Choice xmlns:v="urn:schemas-microsoft-com:vml" Requires="v">
                <p:oleObj spid="_x0000_s3086"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543800" y="5629275"/>
                        <a:ext cx="914400" cy="771525"/>
                      </a:xfrm>
                      <a:prstGeom prst="rect">
                        <a:avLst/>
                      </a:prstGeom>
                    </p:spPr>
                  </p:pic>
                </p:oleObj>
              </mc:Fallback>
            </mc:AlternateContent>
          </a:graphicData>
        </a:graphic>
      </p:graphicFrame>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3442705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3686744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No changes proposed to date</a:t>
            </a:r>
            <a:endParaRPr lang="en-US" b="0"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540770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2332573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1798599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3590834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2015</a:t>
            </a:r>
            <a:endParaRPr lang="en-US"/>
          </a:p>
        </p:txBody>
      </p:sp>
      <p:sp>
        <p:nvSpPr>
          <p:cNvPr id="3075" name="Footer Placeholder 4"/>
          <p:cNvSpPr>
            <a:spLocks noGrp="1"/>
          </p:cNvSpPr>
          <p:nvPr>
            <p:ph type="ftr" sz="quarter" idx="11"/>
          </p:nvPr>
        </p:nvSpPr>
        <p:spPr>
          <a:noFill/>
        </p:spPr>
        <p:txBody>
          <a:bodyPr/>
          <a:lstStyle/>
          <a:p>
            <a:r>
              <a:rPr lang="en-US" smtClean="0"/>
              <a:t>Jon Rosdahl, CSR</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a:t>
            </a:r>
            <a:r>
              <a:rPr lang="en-GB" dirty="0" smtClean="0"/>
              <a:t>May 2015 </a:t>
            </a:r>
            <a:r>
              <a:rPr lang="en-GB" dirty="0"/>
              <a:t>session, </a:t>
            </a:r>
            <a:r>
              <a:rPr lang="en-GB" dirty="0" smtClean="0"/>
              <a:t>held at the </a:t>
            </a:r>
            <a:r>
              <a:rPr lang="en-GB" dirty="0" err="1" smtClean="0"/>
              <a:t>Dehan</a:t>
            </a:r>
            <a:r>
              <a:rPr lang="en-GB" dirty="0" smtClean="0"/>
              <a:t> Hotel in Zhuhai, </a:t>
            </a:r>
            <a:r>
              <a:rPr lang="en-GB" dirty="0"/>
              <a:t>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W2.3 Summary of Liaisons and Status</a:t>
            </a:r>
          </a:p>
        </p:txBody>
      </p:sp>
      <p:sp>
        <p:nvSpPr>
          <p:cNvPr id="10243" name="Content Placeholder 2"/>
          <p:cNvSpPr>
            <a:spLocks noGrp="1"/>
          </p:cNvSpPr>
          <p:nvPr>
            <p:ph idx="1"/>
          </p:nvPr>
        </p:nvSpPr>
        <p:spPr>
          <a:xfrm>
            <a:off x="696913" y="1752600"/>
            <a:ext cx="7772400" cy="4494213"/>
          </a:xfrm>
        </p:spPr>
        <p:txBody>
          <a:bodyPr/>
          <a:lstStyle/>
          <a:p>
            <a:r>
              <a:rPr lang="en-GB" altLang="en-US" dirty="0" smtClean="0"/>
              <a:t>NGMN (Next Generation Mobile Networks)</a:t>
            </a:r>
          </a:p>
          <a:p>
            <a:pPr marL="857250" lvl="2" indent="0">
              <a:buNone/>
            </a:pPr>
            <a:endParaRPr lang="en-GB" altLang="en-US" dirty="0" smtClean="0"/>
          </a:p>
          <a:p>
            <a:r>
              <a:rPr lang="en-GB" altLang="en-US" dirty="0" smtClean="0"/>
              <a:t>JTC1/SC6</a:t>
            </a:r>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1757A16-3D63-4D91-80A5-5186890553E4}" type="slidenum">
              <a:rPr lang="en-US" altLang="en-US" sz="1200" b="0"/>
              <a:pPr>
                <a:spcBef>
                  <a:spcPct val="0"/>
                </a:spcBef>
                <a:buFontTx/>
                <a:buNone/>
              </a:pPr>
              <a:t>20</a:t>
            </a:fld>
            <a:endParaRPr lang="en-US" altLang="en-US" sz="1200" b="0"/>
          </a:p>
        </p:txBody>
      </p:sp>
    </p:spTree>
    <p:extLst>
      <p:ext uri="{BB962C8B-B14F-4D97-AF65-F5344CB8AC3E}">
        <p14:creationId xmlns:p14="http://schemas.microsoft.com/office/powerpoint/2010/main" val="2158766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smtClean="0"/>
              <a:t>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dirty="0" smtClean="0"/>
          </a:p>
        </p:txBody>
      </p:sp>
      <p:sp>
        <p:nvSpPr>
          <p:cNvPr id="3" name="Date Placeholder 2"/>
          <p:cNvSpPr>
            <a:spLocks noGrp="1"/>
          </p:cNvSpPr>
          <p:nvPr>
            <p:ph type="dt" sz="half" idx="10"/>
          </p:nvPr>
        </p:nvSpPr>
        <p:spPr/>
        <p:txBody>
          <a:bodyPr/>
          <a:lstStyle/>
          <a:p>
            <a:pPr>
              <a:defRPr/>
            </a:pPr>
            <a:r>
              <a:rPr lang="en-US" smtClean="0"/>
              <a:t>May 2015</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821559960"/>
              </p:ext>
            </p:extLst>
          </p:nvPr>
        </p:nvGraphicFramePr>
        <p:xfrm>
          <a:off x="304800" y="1752600"/>
          <a:ext cx="8229600" cy="3938450"/>
        </p:xfrm>
        <a:graphic>
          <a:graphicData uri="http://schemas.openxmlformats.org/drawingml/2006/table">
            <a:tbl>
              <a:tblPr>
                <a:tableStyleId>{5C22544A-7EE6-4342-B048-85BDC9FD1C3A}</a:tableStyleId>
              </a:tblPr>
              <a:tblGrid>
                <a:gridCol w="3657600"/>
                <a:gridCol w="4572000"/>
              </a:tblGrid>
              <a:tr h="457200">
                <a:tc>
                  <a:txBody>
                    <a:bodyPr/>
                    <a:lstStyle/>
                    <a:p>
                      <a:pPr algn="l" fontAlgn="b"/>
                      <a:r>
                        <a:rPr lang="en-US" sz="2400" u="none" strike="noStrike" dirty="0">
                          <a:effectLst/>
                        </a:rPr>
                        <a:t>WG Session </a:t>
                      </a:r>
                      <a:r>
                        <a:rPr lang="en-US" sz="2400" u="none" strike="noStrike" dirty="0" smtClean="0">
                          <a:effectLst/>
                        </a:rPr>
                        <a:t>Reports:</a:t>
                      </a:r>
                      <a:endParaRPr lang="en-US" sz="2400" b="1" i="0" u="none" strike="noStrike" dirty="0">
                        <a:effectLst/>
                        <a:latin typeface="Arial"/>
                      </a:endParaRPr>
                    </a:p>
                  </a:txBody>
                  <a:tcPr marL="0" marR="0" marT="0" marB="0" anchor="b"/>
                </a:tc>
                <a:tc>
                  <a:txBody>
                    <a:bodyPr/>
                    <a:lstStyle/>
                    <a:p>
                      <a:pPr algn="l" fontAlgn="b"/>
                      <a:r>
                        <a:rPr lang="en-US" sz="1800" u="none" strike="noStrike">
                          <a:effectLst/>
                        </a:rPr>
                        <a:t> </a:t>
                      </a:r>
                      <a:endParaRPr lang="en-US" sz="1800" b="0" i="0" u="none" strike="noStrike">
                        <a:solidFill>
                          <a:srgbClr val="323232"/>
                        </a:solidFill>
                        <a:effectLst/>
                        <a:latin typeface="Arial"/>
                      </a:endParaRPr>
                    </a:p>
                  </a:txBody>
                  <a:tcPr marL="0" marR="0" marT="0" marB="0" anchor="b"/>
                </a:tc>
              </a:tr>
              <a:tr h="481148">
                <a:tc>
                  <a:txBody>
                    <a:bodyPr/>
                    <a:lstStyle/>
                    <a:p>
                      <a:pPr algn="l" fontAlgn="b"/>
                      <a:r>
                        <a:rPr lang="en-US" sz="1800" u="none" strike="noStrike" dirty="0">
                          <a:effectLst/>
                        </a:rPr>
                        <a:t>WG China Interim Agenda</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dirty="0">
                          <a:effectLst/>
                          <a:hlinkClick r:id="rId3"/>
                        </a:rPr>
                        <a:t>https://mentor.ieee.org/802.11/dcn/11-15-0702</a:t>
                      </a:r>
                      <a:endParaRPr lang="en-US" sz="1800" b="0" i="0" u="sng" strike="noStrike" dirty="0">
                        <a:solidFill>
                          <a:srgbClr val="0000D4"/>
                        </a:solidFill>
                        <a:effectLst/>
                        <a:latin typeface="Arial"/>
                      </a:endParaRPr>
                    </a:p>
                  </a:txBody>
                  <a:tcPr marL="0" marR="0" marT="0" marB="0" anchor="b"/>
                </a:tc>
              </a:tr>
              <a:tr h="481148">
                <a:tc>
                  <a:txBody>
                    <a:bodyPr/>
                    <a:lstStyle/>
                    <a:p>
                      <a:pPr algn="l" fontAlgn="b"/>
                      <a:r>
                        <a:rPr lang="en-US" sz="1800" u="none" strike="noStrike" dirty="0" smtClean="0">
                          <a:effectLst/>
                        </a:rPr>
                        <a:t>WG China Interim Opening report</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dirty="0" smtClean="0">
                          <a:effectLst/>
                          <a:hlinkClick r:id="rId4"/>
                        </a:rPr>
                        <a:t>https://mentor.ieee.org/802.11/dcn/11-15-0704</a:t>
                      </a:r>
                      <a:endParaRPr lang="en-US" sz="1800" b="0" i="0" u="sng" strike="noStrike" dirty="0">
                        <a:solidFill>
                          <a:srgbClr val="0000D4"/>
                        </a:solidFill>
                        <a:effectLst/>
                        <a:latin typeface="Arial"/>
                      </a:endParaRPr>
                    </a:p>
                  </a:txBody>
                  <a:tcPr marL="0" marR="0" marT="0" marB="0" anchor="b"/>
                </a:tc>
              </a:tr>
              <a:tr h="481148">
                <a:tc>
                  <a:txBody>
                    <a:bodyPr/>
                    <a:lstStyle/>
                    <a:p>
                      <a:pPr algn="l" fontAlgn="b"/>
                      <a:r>
                        <a:rPr lang="en-US" sz="1600" u="none" strike="noStrike" dirty="0" smtClean="0">
                          <a:effectLst/>
                        </a:rPr>
                        <a:t>WG Supplementary</a:t>
                      </a:r>
                      <a:r>
                        <a:rPr lang="en-US" sz="1600" u="none" strike="noStrike" baseline="0" dirty="0" smtClean="0">
                          <a:effectLst/>
                        </a:rPr>
                        <a:t> </a:t>
                      </a:r>
                      <a:r>
                        <a:rPr lang="en-US" sz="1600" u="none" strike="noStrike" dirty="0" smtClean="0">
                          <a:effectLst/>
                        </a:rPr>
                        <a:t>Material (prior session)</a:t>
                      </a:r>
                      <a:endParaRPr lang="en-US" sz="1600" b="0" i="0" u="none" strike="noStrike" dirty="0">
                        <a:solidFill>
                          <a:srgbClr val="323232"/>
                        </a:solidFill>
                        <a:effectLst/>
                        <a:latin typeface="Arial"/>
                      </a:endParaRPr>
                    </a:p>
                  </a:txBody>
                  <a:tcPr marL="0" marR="0" marT="0" marB="0" anchor="b"/>
                </a:tc>
                <a:tc>
                  <a:txBody>
                    <a:bodyPr/>
                    <a:lstStyle/>
                    <a:p>
                      <a:pPr algn="l" fontAlgn="b"/>
                      <a:r>
                        <a:rPr lang="en-US" sz="1800" u="sng" strike="noStrike" dirty="0" smtClean="0">
                          <a:effectLst/>
                          <a:hlinkClick r:id="rId5"/>
                        </a:rPr>
                        <a:t>https://mentor.ieee.org/802.11/dcn/11-15-0484</a:t>
                      </a:r>
                      <a:endParaRPr lang="en-US" sz="1800" b="0" i="0" u="sng" strike="noStrike" dirty="0">
                        <a:solidFill>
                          <a:srgbClr val="0000D4"/>
                        </a:solidFill>
                        <a:effectLst/>
                        <a:latin typeface="Arial"/>
                      </a:endParaRPr>
                    </a:p>
                  </a:txBody>
                  <a:tcPr marL="0" marR="0" marT="0" marB="0" anchor="b"/>
                </a:tc>
              </a:tr>
              <a:tr h="481148">
                <a:tc>
                  <a:txBody>
                    <a:bodyPr/>
                    <a:lstStyle/>
                    <a:p>
                      <a:pPr algn="l" fontAlgn="b"/>
                      <a:r>
                        <a:rPr lang="en-US" sz="1800" u="none" strike="noStrike" dirty="0" smtClean="0">
                          <a:effectLst/>
                        </a:rPr>
                        <a:t>WG Closing report (prior session)</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a:effectLst/>
                          <a:hlinkClick r:id="rId6"/>
                        </a:rPr>
                        <a:t>https://mentor.ieee.org/802.11/dcn/15/11-15-0514</a:t>
                      </a:r>
                      <a:endParaRPr lang="en-US" sz="1800" b="0" i="0" u="sng" strike="noStrike">
                        <a:solidFill>
                          <a:srgbClr val="0000D4"/>
                        </a:solidFill>
                        <a:effectLst/>
                        <a:latin typeface="Arial"/>
                      </a:endParaRPr>
                    </a:p>
                  </a:txBody>
                  <a:tcPr marL="0" marR="0" marT="0" marB="0" anchor="b"/>
                </a:tc>
              </a:tr>
              <a:tr h="537755">
                <a:tc>
                  <a:txBody>
                    <a:bodyPr/>
                    <a:lstStyle/>
                    <a:p>
                      <a:pPr algn="l" fontAlgn="b"/>
                      <a:r>
                        <a:rPr lang="en-US" sz="1800" u="none" strike="noStrike">
                          <a:effectLst/>
                        </a:rPr>
                        <a:t>1</a:t>
                      </a:r>
                      <a:r>
                        <a:rPr lang="en-US" sz="1800" u="none" strike="noStrike" baseline="30000">
                          <a:effectLst/>
                        </a:rPr>
                        <a:t>st</a:t>
                      </a:r>
                      <a:r>
                        <a:rPr lang="en-US" sz="1800" u="none" strike="noStrike">
                          <a:effectLst/>
                        </a:rPr>
                        <a:t> vice chair (prior session)</a:t>
                      </a:r>
                      <a:endParaRPr lang="en-US" sz="1800" b="0" i="0" u="none" strike="noStrike">
                        <a:solidFill>
                          <a:srgbClr val="323232"/>
                        </a:solidFill>
                        <a:effectLst/>
                        <a:latin typeface="Arial"/>
                      </a:endParaRPr>
                    </a:p>
                  </a:txBody>
                  <a:tcPr marL="0" marR="0" marT="0" marB="0" anchor="b"/>
                </a:tc>
                <a:tc>
                  <a:txBody>
                    <a:bodyPr/>
                    <a:lstStyle/>
                    <a:p>
                      <a:pPr algn="l" fontAlgn="b"/>
                      <a:r>
                        <a:rPr lang="en-US" sz="1800" u="sng" strike="noStrike">
                          <a:effectLst/>
                          <a:hlinkClick r:id="rId7"/>
                        </a:rPr>
                        <a:t>https://mentor.ieee.org/802.11/dcn/11-15-0521</a:t>
                      </a:r>
                      <a:endParaRPr lang="en-US" sz="1800" b="0" i="0" u="sng" strike="noStrike">
                        <a:solidFill>
                          <a:srgbClr val="0000D4"/>
                        </a:solidFill>
                        <a:effectLst/>
                        <a:latin typeface="Arial"/>
                      </a:endParaRPr>
                    </a:p>
                  </a:txBody>
                  <a:tcPr marL="0" marR="0" marT="0" marB="0" anchor="b"/>
                </a:tc>
              </a:tr>
              <a:tr h="481148">
                <a:tc>
                  <a:txBody>
                    <a:bodyPr/>
                    <a:lstStyle/>
                    <a:p>
                      <a:pPr algn="l" fontAlgn="b"/>
                      <a:r>
                        <a:rPr lang="en-US" sz="1800" u="none" strike="noStrike" dirty="0" smtClean="0">
                          <a:effectLst/>
                        </a:rPr>
                        <a:t>Treasurer (prior session)</a:t>
                      </a:r>
                      <a:endParaRPr lang="en-US" sz="1800" b="0" i="0" u="none" strike="noStrike" dirty="0">
                        <a:solidFill>
                          <a:srgbClr val="323232"/>
                        </a:solidFill>
                        <a:effectLst/>
                        <a:latin typeface="Arial"/>
                      </a:endParaRPr>
                    </a:p>
                  </a:txBody>
                  <a:tcPr marL="0" marR="0" marT="0" marB="0" anchor="b"/>
                </a:tc>
                <a:tc>
                  <a:txBody>
                    <a:bodyPr/>
                    <a:lstStyle/>
                    <a:p>
                      <a:pPr algn="l" fontAlgn="b"/>
                      <a:r>
                        <a:rPr lang="en-US" sz="1800" u="sng" strike="noStrike">
                          <a:effectLst/>
                          <a:hlinkClick r:id="rId8"/>
                        </a:rPr>
                        <a:t>https://mentor.ieee.org/802.11/dcn/15/11-15-0522</a:t>
                      </a:r>
                      <a:endParaRPr lang="en-US" sz="1800" b="0" i="0" u="sng" strike="noStrike">
                        <a:solidFill>
                          <a:srgbClr val="0000D4"/>
                        </a:solidFill>
                        <a:effectLst/>
                        <a:latin typeface="Arial"/>
                      </a:endParaRPr>
                    </a:p>
                  </a:txBody>
                  <a:tcPr marL="0" marR="0" marT="0" marB="0" anchor="b"/>
                </a:tc>
              </a:tr>
              <a:tr h="537755">
                <a:tc>
                  <a:txBody>
                    <a:bodyPr/>
                    <a:lstStyle/>
                    <a:p>
                      <a:pPr algn="l" fontAlgn="b"/>
                      <a:r>
                        <a:rPr lang="en-US" sz="1800" u="none" strike="noStrike">
                          <a:effectLst/>
                        </a:rPr>
                        <a:t>2</a:t>
                      </a:r>
                      <a:r>
                        <a:rPr lang="en-US" sz="1800" u="none" strike="noStrike" baseline="30000">
                          <a:effectLst/>
                        </a:rPr>
                        <a:t>nd</a:t>
                      </a:r>
                      <a:r>
                        <a:rPr lang="en-US" sz="1800" u="none" strike="noStrike">
                          <a:effectLst/>
                        </a:rPr>
                        <a:t> vice chair (prior session)</a:t>
                      </a:r>
                      <a:endParaRPr lang="en-US" sz="1800" b="0" i="0" u="none" strike="noStrike">
                        <a:solidFill>
                          <a:srgbClr val="323232"/>
                        </a:solidFill>
                        <a:effectLst/>
                        <a:latin typeface="Arial"/>
                      </a:endParaRPr>
                    </a:p>
                  </a:txBody>
                  <a:tcPr marL="0" marR="0" marT="0" marB="0" anchor="b"/>
                </a:tc>
                <a:tc>
                  <a:txBody>
                    <a:bodyPr/>
                    <a:lstStyle/>
                    <a:p>
                      <a:pPr algn="l" fontAlgn="b"/>
                      <a:r>
                        <a:rPr lang="en-US" sz="1800" u="sng" strike="noStrike" dirty="0">
                          <a:effectLst/>
                          <a:hlinkClick r:id="rId9"/>
                        </a:rPr>
                        <a:t>https://mentor.ieee.org/802.11/dcn/15/11-15-0512</a:t>
                      </a:r>
                      <a:endParaRPr lang="en-US" sz="1800" b="0" i="0" u="sng" strike="noStrike" dirty="0">
                        <a:solidFill>
                          <a:srgbClr val="0000D4"/>
                        </a:solidFill>
                        <a:effectLst/>
                        <a:latin typeface="Arial"/>
                      </a:endParaRPr>
                    </a:p>
                  </a:txBody>
                  <a:tcPr marL="0" marR="0" marT="0" marB="0" anchor="b"/>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3.2 II Next meeting reminder</a:t>
            </a:r>
            <a:endParaRPr lang="en-US" dirty="0"/>
          </a:p>
        </p:txBody>
      </p:sp>
      <p:sp>
        <p:nvSpPr>
          <p:cNvPr id="3" name="Content Placeholder 2"/>
          <p:cNvSpPr>
            <a:spLocks noGrp="1"/>
          </p:cNvSpPr>
          <p:nvPr>
            <p:ph idx="1"/>
          </p:nvPr>
        </p:nvSpPr>
        <p:spPr>
          <a:xfrm>
            <a:off x="685800" y="1700808"/>
            <a:ext cx="7846640" cy="4680520"/>
          </a:xfrm>
        </p:spPr>
        <p:txBody>
          <a:bodyPr/>
          <a:lstStyle/>
          <a:p>
            <a:r>
              <a:rPr lang="en-US" dirty="0" smtClean="0"/>
              <a:t>802 Plenary: July 12-17, 2015</a:t>
            </a:r>
          </a:p>
          <a:p>
            <a:r>
              <a:rPr lang="en-US" dirty="0"/>
              <a:t>	</a:t>
            </a:r>
            <a:r>
              <a:rPr lang="en-US" dirty="0" smtClean="0"/>
              <a:t>Location: </a:t>
            </a:r>
            <a:r>
              <a:rPr lang="en-GB" dirty="0" smtClean="0"/>
              <a:t>Waikoloa, Hawaii, United States</a:t>
            </a:r>
          </a:p>
          <a:p>
            <a:r>
              <a:rPr lang="en-GB" dirty="0"/>
              <a:t>	</a:t>
            </a:r>
            <a:r>
              <a:rPr lang="en-GB" dirty="0" smtClean="0"/>
              <a:t>Meeting </a:t>
            </a:r>
            <a:r>
              <a:rPr lang="en-GB" dirty="0"/>
              <a:t>Hotel: </a:t>
            </a:r>
            <a:r>
              <a:rPr lang="en-GB" dirty="0" smtClean="0"/>
              <a:t>Hilton Waikoloa</a:t>
            </a:r>
            <a:endParaRPr lang="en-GB" dirty="0"/>
          </a:p>
          <a:p>
            <a:r>
              <a:rPr lang="en-GB" dirty="0" smtClean="0"/>
              <a:t>Registration open : </a:t>
            </a:r>
            <a:r>
              <a:rPr lang="en-GB" dirty="0">
                <a:hlinkClick r:id="rId2"/>
              </a:rPr>
              <a:t>http://</a:t>
            </a:r>
            <a:r>
              <a:rPr lang="en-GB" dirty="0" smtClean="0">
                <a:hlinkClick r:id="rId2"/>
              </a:rPr>
              <a:t>802world.org/plenary/</a:t>
            </a:r>
            <a:endParaRPr lang="en-GB" dirty="0" smtClean="0"/>
          </a:p>
          <a:p>
            <a:endParaRPr lang="en-US" b="0" dirty="0" smtClean="0"/>
          </a:p>
          <a:p>
            <a:r>
              <a:rPr lang="en-US" dirty="0" smtClean="0"/>
              <a:t>Registration </a:t>
            </a:r>
            <a:r>
              <a:rPr lang="en-US" dirty="0"/>
              <a:t>Fees &amp; </a:t>
            </a:r>
            <a:r>
              <a:rPr lang="en-US" dirty="0" smtClean="0"/>
              <a:t>Deadlines</a:t>
            </a:r>
            <a:r>
              <a:rPr lang="en-US" b="0" dirty="0" smtClean="0"/>
              <a:t>:</a:t>
            </a:r>
            <a:endParaRPr lang="en-US" b="0" dirty="0"/>
          </a:p>
          <a:p>
            <a:pPr lvl="1"/>
            <a:r>
              <a:rPr lang="en-US" dirty="0"/>
              <a:t>Early: Before 6:00 PM Pacific Time, Friday, May 22, 2015</a:t>
            </a:r>
          </a:p>
          <a:p>
            <a:pPr lvl="1"/>
            <a:r>
              <a:rPr lang="en-US" b="0" dirty="0"/>
              <a:t>(UTC Time: 1:00 AM Saturday, May 23, 2015)</a:t>
            </a:r>
          </a:p>
          <a:p>
            <a:pPr lvl="1"/>
            <a:r>
              <a:rPr lang="en-US" b="0" dirty="0"/>
              <a:t>• $US 500.00 for attendees staying at the Hilton Waikoloa Village</a:t>
            </a:r>
          </a:p>
          <a:p>
            <a:pPr lvl="1"/>
            <a:r>
              <a:rPr lang="en-US" b="0" dirty="0"/>
              <a:t>• $US 800.00 for all others (including local attendees not staying at the group hotel)</a:t>
            </a:r>
            <a:endParaRPr lang="en-GB"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6934200" y="6475413"/>
            <a:ext cx="1608138" cy="230187"/>
          </a:xfrm>
          <a:prstGeom prst="rect">
            <a:avLst/>
          </a:prstGeom>
        </p:spPr>
        <p:txBody>
          <a:bodyPr/>
          <a:lstStyle/>
          <a:p>
            <a:pPr algn="r"/>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436898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a:solidFill>
                  <a:srgbClr val="000000"/>
                </a:solidFill>
                <a:latin typeface="+mn-lt"/>
                <a:ea typeface="+mn-ea"/>
                <a:cs typeface="+mn-cs"/>
              </a:rPr>
              <a:t>T</a:t>
            </a:r>
            <a:r>
              <a:rPr lang="en-GB" sz="2800" dirty="0" smtClean="0">
                <a:solidFill>
                  <a:srgbClr val="000000"/>
                </a:solidFill>
                <a:effectLst/>
                <a:latin typeface="+mn-lt"/>
                <a:ea typeface="+mn-ea"/>
                <a:cs typeface="+mn-cs"/>
              </a:rPr>
              <a:t>3.3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6934200" y="6553201"/>
            <a:ext cx="1660520" cy="152400"/>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
        <p:nvSpPr>
          <p:cNvPr id="7" name="Content Placeholder 6"/>
          <p:cNvSpPr>
            <a:spLocks noGrp="1"/>
          </p:cNvSpPr>
          <p:nvPr>
            <p:ph idx="1"/>
          </p:nvPr>
        </p:nvSpPr>
        <p:spPr/>
        <p:txBody>
          <a:bodyPr/>
          <a:lstStyle/>
          <a:p>
            <a:r>
              <a:rPr lang="en-US" dirty="0" smtClean="0"/>
              <a:t>Meeting registration fee: collected by hotel</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a:solidFill>
                  <a:srgbClr val="000000"/>
                </a:solidFill>
              </a:rPr>
              <a:t>T</a:t>
            </a:r>
            <a:r>
              <a:rPr lang="en-US" sz="3200" dirty="0" smtClean="0">
                <a:solidFill>
                  <a:srgbClr val="000000"/>
                </a:solidFill>
              </a:rPr>
              <a:t>3.4 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p>
          <a:p>
            <a:pPr lvl="1">
              <a:lnSpc>
                <a:spcPct val="90000"/>
              </a:lnSpc>
            </a:pPr>
            <a:r>
              <a:rPr lang="en-US" b="1" dirty="0" smtClean="0">
                <a:solidFill>
                  <a:schemeClr val="tx2"/>
                </a:solidFill>
              </a:rPr>
              <a:t>Session CODE: Given in meeting room</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7010400" y="6553200"/>
            <a:ext cx="15843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a:solidFill>
                  <a:srgbClr val="000000"/>
                </a:solidFill>
              </a:rPr>
              <a:t>T</a:t>
            </a:r>
            <a:r>
              <a:rPr lang="en-US" sz="3200" dirty="0" smtClean="0">
                <a:solidFill>
                  <a:srgbClr val="000000"/>
                </a:solidFill>
              </a:rPr>
              <a:t>3.5 Local File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4294967295"/>
          </p:nvPr>
        </p:nvSpPr>
        <p:spPr>
          <a:xfrm>
            <a:off x="5334000" y="6524625"/>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No Local Server this week</a:t>
            </a:r>
          </a:p>
          <a:p>
            <a:r>
              <a:rPr lang="en-US" sz="2800" dirty="0" smtClean="0"/>
              <a:t>Access to </a:t>
            </a:r>
            <a:r>
              <a:rPr lang="en-US" sz="2800" dirty="0"/>
              <a:t>Mentor is here: https://</a:t>
            </a:r>
            <a:r>
              <a:rPr lang="en-US" sz="2800" dirty="0" smtClean="0"/>
              <a:t>mentor.ieee.org/802.11/documents</a:t>
            </a:r>
          </a:p>
          <a:p>
            <a:endParaRPr lang="en-US" sz="2800" dirty="0" smtClean="0"/>
          </a:p>
          <a:p>
            <a:r>
              <a:rPr lang="en-US" sz="2800" dirty="0" smtClean="0"/>
              <a:t>Local Network Access: </a:t>
            </a:r>
          </a:p>
          <a:p>
            <a:pPr lvl="1"/>
            <a:r>
              <a:rPr lang="en-US" dirty="0" smtClean="0"/>
              <a:t>TBA</a:t>
            </a:r>
            <a:endParaRPr lang="en-US" dirty="0"/>
          </a:p>
          <a:p>
            <a:endParaRPr lang="en-US" sz="2800" dirty="0" smtClean="0"/>
          </a:p>
          <a:p>
            <a:endParaRPr lang="en-US" sz="2800" dirty="0"/>
          </a:p>
        </p:txBody>
      </p:sp>
    </p:spTree>
    <p:extLst>
      <p:ext uri="{BB962C8B-B14F-4D97-AF65-F5344CB8AC3E}">
        <p14:creationId xmlns:p14="http://schemas.microsoft.com/office/powerpoint/2010/main" val="165403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a:solidFill>
                  <a:srgbClr val="000000"/>
                </a:solidFill>
              </a:rPr>
              <a:t>T</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PENG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T</a:t>
            </a:r>
            <a:r>
              <a:rPr lang="en-GB" altLang="en-US" dirty="0" smtClean="0"/>
              <a:t>3.7 802 EC and IEEE-SA Standards Board decisions</a:t>
            </a:r>
          </a:p>
        </p:txBody>
      </p:sp>
      <p:sp>
        <p:nvSpPr>
          <p:cNvPr id="14339" name="Content Placeholder 2"/>
          <p:cNvSpPr>
            <a:spLocks noGrp="1"/>
          </p:cNvSpPr>
          <p:nvPr>
            <p:ph idx="1"/>
          </p:nvPr>
        </p:nvSpPr>
        <p:spPr/>
        <p:txBody>
          <a:bodyPr/>
          <a:lstStyle/>
          <a:p>
            <a:r>
              <a:rPr lang="en-GB" altLang="en-US" dirty="0" smtClean="0"/>
              <a:t>PARS</a:t>
            </a:r>
          </a:p>
          <a:p>
            <a:pPr lvl="1"/>
            <a:r>
              <a:rPr lang="en-GB" altLang="en-US" dirty="0" smtClean="0"/>
              <a:t>NG60 PAR Approved by the Standards Board – </a:t>
            </a:r>
            <a:r>
              <a:rPr lang="en-GB" altLang="en-US" dirty="0" err="1" smtClean="0"/>
              <a:t>TGay</a:t>
            </a:r>
            <a:r>
              <a:rPr lang="en-GB" altLang="en-US" dirty="0" smtClean="0"/>
              <a:t> now operating.</a:t>
            </a:r>
          </a:p>
          <a:p>
            <a:r>
              <a:rPr lang="en-GB" altLang="en-US" dirty="0" smtClean="0"/>
              <a:t>Approval of draft standards</a:t>
            </a:r>
          </a:p>
          <a:p>
            <a:pPr lvl="1"/>
            <a:r>
              <a:rPr lang="en-GB" altLang="en-US" dirty="0" smtClean="0"/>
              <a:t>None</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80ED41D0-DD9F-4CC2-9F43-8B3C43EA737B}" type="slidenum">
              <a:rPr lang="en-US" altLang="en-US" sz="1200" b="0"/>
              <a:pPr>
                <a:spcBef>
                  <a:spcPct val="0"/>
                </a:spcBef>
                <a:buFontTx/>
                <a:buNone/>
              </a:pPr>
              <a:t>27</a:t>
            </a:fld>
            <a:endParaRPr lang="en-US" altLang="en-US" sz="1200" b="0"/>
          </a:p>
        </p:txBody>
      </p:sp>
    </p:spTree>
    <p:extLst>
      <p:ext uri="{BB962C8B-B14F-4D97-AF65-F5344CB8AC3E}">
        <p14:creationId xmlns:p14="http://schemas.microsoft.com/office/powerpoint/2010/main" val="343441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T</a:t>
            </a:r>
            <a:r>
              <a:rPr lang="en-GB" dirty="0" smtClean="0"/>
              <a:t>4.1.1 Type of Groups</a:t>
            </a:r>
            <a:endParaRPr lang="en-US" dirty="0" smtClean="0"/>
          </a:p>
        </p:txBody>
      </p:sp>
      <p:graphicFrame>
        <p:nvGraphicFramePr>
          <p:cNvPr id="3" name="Table 2"/>
          <p:cNvGraphicFramePr>
            <a:graphicFrameLocks noGrp="1"/>
          </p:cNvGraphicFramePr>
          <p:nvPr/>
        </p:nvGraphicFramePr>
        <p:xfrm>
          <a:off x="1066800" y="1828800"/>
          <a:ext cx="7391400" cy="3311525"/>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28</a:t>
            </a:fld>
            <a:endParaRPr lang="en-US"/>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T</a:t>
            </a:r>
            <a:r>
              <a:rPr lang="en-GB" dirty="0" smtClean="0"/>
              <a:t>4.1.1 Groups</a:t>
            </a:r>
          </a:p>
        </p:txBody>
      </p:sp>
      <p:graphicFrame>
        <p:nvGraphicFramePr>
          <p:cNvPr id="7" name="Group 148"/>
          <p:cNvGraphicFramePr>
            <a:graphicFrameLocks/>
          </p:cNvGraphicFramePr>
          <p:nvPr>
            <p:extLst>
              <p:ext uri="{D42A27DB-BD31-4B8C-83A1-F6EECF244321}">
                <p14:modId xmlns:p14="http://schemas.microsoft.com/office/powerpoint/2010/main" val="1197588611"/>
              </p:ext>
            </p:extLst>
          </p:nvPr>
        </p:nvGraphicFramePr>
        <p:xfrm>
          <a:off x="304800" y="609601"/>
          <a:ext cx="8534400" cy="577654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Publicity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29</a:t>
            </a:fld>
            <a:endParaRPr lang="en-US"/>
          </a:p>
        </p:txBody>
      </p:sp>
    </p:spTree>
    <p:extLst>
      <p:ext uri="{BB962C8B-B14F-4D97-AF65-F5344CB8AC3E}">
        <p14:creationId xmlns:p14="http://schemas.microsoft.com/office/powerpoint/2010/main" val="3131528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Tuesday MAY 19, 2015– </a:t>
            </a:r>
            <a:br>
              <a:rPr lang="en-US" sz="3200" dirty="0" smtClean="0"/>
            </a:br>
            <a:r>
              <a:rPr lang="en-US" sz="3200" dirty="0" smtClean="0"/>
              <a:t>802.11 Opening 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May 2015</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T</a:t>
            </a:r>
            <a:r>
              <a:rPr lang="en-US" dirty="0" smtClean="0"/>
              <a:t>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1749834775"/>
              </p:ext>
            </p:extLst>
          </p:nvPr>
        </p:nvGraphicFramePr>
        <p:xfrm>
          <a:off x="1752600" y="1375864"/>
          <a:ext cx="5257800" cy="4602372"/>
        </p:xfrm>
        <a:graphic>
          <a:graphicData uri="http://schemas.openxmlformats.org/drawingml/2006/table">
            <a:tbl>
              <a:tblPr/>
              <a:tblGrid>
                <a:gridCol w="2157682"/>
                <a:gridCol w="3100118"/>
              </a:tblGrid>
              <a:tr h="45417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7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819150" y="5973288"/>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3"/>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30</a:t>
            </a:fld>
            <a:endParaRPr lang="en-US"/>
          </a:p>
        </p:txBody>
      </p:sp>
    </p:spTree>
    <p:extLst>
      <p:ext uri="{BB962C8B-B14F-4D97-AF65-F5344CB8AC3E}">
        <p14:creationId xmlns:p14="http://schemas.microsoft.com/office/powerpoint/2010/main" val="24795934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T</a:t>
            </a:r>
            <a:r>
              <a:rPr lang="en-US" dirty="0" smtClean="0"/>
              <a:t>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Publicity – Stephen McCann</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xfrm>
            <a:off x="7239000" y="6476999"/>
            <a:ext cx="130492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dirty="0" smtClean="0"/>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27128750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524000" y="163389"/>
            <a:ext cx="3962400" cy="381000"/>
          </a:xfrm>
        </p:spPr>
        <p:txBody>
          <a:bodyPr/>
          <a:lstStyle/>
          <a:p>
            <a:r>
              <a:rPr lang="en-US" sz="2800" dirty="0"/>
              <a:t>T</a:t>
            </a:r>
            <a:r>
              <a:rPr lang="en-US" sz="2800" dirty="0" smtClean="0"/>
              <a:t>4.1.3 Officers</a:t>
            </a:r>
          </a:p>
        </p:txBody>
      </p:sp>
      <p:sp>
        <p:nvSpPr>
          <p:cNvPr id="15364" name="Text Box 138"/>
          <p:cNvSpPr txBox="1">
            <a:spLocks noChangeArrowheads="1"/>
          </p:cNvSpPr>
          <p:nvPr/>
        </p:nvSpPr>
        <p:spPr bwMode="auto">
          <a:xfrm>
            <a:off x="1162050" y="6519986"/>
            <a:ext cx="3724096" cy="30777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Updated. ** = subject to confirmation/election</a:t>
            </a:r>
            <a:endParaRPr lang="en-US" sz="1400" dirty="0"/>
          </a:p>
        </p:txBody>
      </p:sp>
      <p:graphicFrame>
        <p:nvGraphicFramePr>
          <p:cNvPr id="11" name="Group 148"/>
          <p:cNvGraphicFramePr>
            <a:graphicFrameLocks/>
          </p:cNvGraphicFramePr>
          <p:nvPr>
            <p:extLst>
              <p:ext uri="{D42A27DB-BD31-4B8C-83A1-F6EECF244321}">
                <p14:modId xmlns:p14="http://schemas.microsoft.com/office/powerpoint/2010/main" val="1626461998"/>
              </p:ext>
            </p:extLst>
          </p:nvPr>
        </p:nvGraphicFramePr>
        <p:xfrm>
          <a:off x="76200" y="668890"/>
          <a:ext cx="8915400" cy="5664530"/>
        </p:xfrm>
        <a:graphic>
          <a:graphicData uri="http://schemas.openxmlformats.org/drawingml/2006/table">
            <a:tbl>
              <a:tblPr/>
              <a:tblGrid>
                <a:gridCol w="509991"/>
                <a:gridCol w="698877"/>
                <a:gridCol w="1794413"/>
                <a:gridCol w="2134407"/>
                <a:gridCol w="2101312"/>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Haiming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Filip</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MESTANOV</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LIU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NGP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pPr>
              <a:defRPr/>
            </a:pPr>
            <a:r>
              <a:rPr lang="en-US" smtClean="0"/>
              <a:t>May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32</a:t>
            </a:fld>
            <a:endParaRPr lang="en-US"/>
          </a:p>
        </p:txBody>
      </p:sp>
      <p:sp>
        <p:nvSpPr>
          <p:cNvPr id="8" name="Footer Placeholder 1"/>
          <p:cNvSpPr>
            <a:spLocks noGrp="1"/>
          </p:cNvSpPr>
          <p:nvPr>
            <p:ph type="ftr" sz="quarter" idx="11"/>
          </p:nvPr>
        </p:nvSpPr>
        <p:spPr>
          <a:xfrm>
            <a:off x="7239000" y="6476999"/>
            <a:ext cx="130492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endParaRPr lang="en-US" sz="1200" b="0" dirty="0" smtClean="0"/>
          </a:p>
        </p:txBody>
      </p:sp>
    </p:spTree>
    <p:extLst>
      <p:ext uri="{BB962C8B-B14F-4D97-AF65-F5344CB8AC3E}">
        <p14:creationId xmlns:p14="http://schemas.microsoft.com/office/powerpoint/2010/main" val="1340081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180690" y="140672"/>
            <a:ext cx="4712887" cy="457200"/>
          </a:xfrm>
        </p:spPr>
        <p:txBody>
          <a:bodyPr/>
          <a:lstStyle/>
          <a:p>
            <a:pPr algn="ctr"/>
            <a:r>
              <a:rPr lang="en-US" sz="2800" smtClean="0"/>
              <a:t>IEEE 802.11 Revisions</a:t>
            </a:r>
            <a:endParaRPr lang="en-US" sz="2800" dirty="0" smtClean="0"/>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-1999</a:t>
            </a: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Jon Rosdahl, CSR</a:t>
            </a:r>
            <a:endParaRPr lang="en-US"/>
          </a:p>
        </p:txBody>
      </p:sp>
      <p:sp>
        <p:nvSpPr>
          <p:cNvPr id="7" name="Date Placeholder 6"/>
          <p:cNvSpPr>
            <a:spLocks noGrp="1"/>
          </p:cNvSpPr>
          <p:nvPr>
            <p:ph type="dt" sz="half" idx="10"/>
          </p:nvPr>
        </p:nvSpPr>
        <p:spPr/>
        <p:txBody>
          <a:bodyPr/>
          <a:lstStyle/>
          <a:p>
            <a:pPr>
              <a:defRPr/>
            </a:pPr>
            <a:r>
              <a:rPr lang="en-US" smtClean="0"/>
              <a:t>May 2015</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33</a:t>
            </a:fld>
            <a:endParaRPr lang="en-US"/>
          </a:p>
        </p:txBody>
      </p:sp>
    </p:spTree>
    <p:extLst>
      <p:ext uri="{BB962C8B-B14F-4D97-AF65-F5344CB8AC3E}">
        <p14:creationId xmlns:p14="http://schemas.microsoft.com/office/powerpoint/2010/main" val="8683506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3775073" y="1419225"/>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479550" y="6004360"/>
            <a:ext cx="98266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3810000" y="2895600"/>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8243" name="AutoShape 49"/>
          <p:cNvSpPr>
            <a:spLocks noChangeArrowheads="1"/>
          </p:cNvSpPr>
          <p:nvPr/>
        </p:nvSpPr>
        <p:spPr bwMode="auto">
          <a:xfrm>
            <a:off x="3810000" y="3765550"/>
            <a:ext cx="990600"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 </a:t>
            </a:r>
            <a:r>
              <a:rPr lang="en-US" sz="1200" b="1" dirty="0" smtClean="0">
                <a:latin typeface="Tahoma" pitchFamily="34" charset="0"/>
                <a:ea typeface="ＭＳ Ｐゴシック" charset="-128"/>
                <a:cs typeface="Arial" charset="0"/>
              </a:rPr>
              <a:t>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2657474" y="2227262"/>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0912"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830637" y="2050688"/>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lang="en-US" sz="800" b="1" dirty="0">
              <a:latin typeface="+mj-lt"/>
            </a:endParaRPr>
          </a:p>
        </p:txBody>
      </p:sp>
      <p:sp>
        <p:nvSpPr>
          <p:cNvPr id="4" name="Footer Placeholder 3"/>
          <p:cNvSpPr>
            <a:spLocks noGrp="1"/>
          </p:cNvSpPr>
          <p:nvPr>
            <p:ph type="ftr" sz="quarter" idx="11"/>
          </p:nvPr>
        </p:nvSpPr>
        <p:spPr>
          <a:xfrm>
            <a:off x="6376665" y="6475413"/>
            <a:ext cx="2167260" cy="184666"/>
          </a:xfrm>
        </p:spPr>
        <p:txBody>
          <a:bodyPr/>
          <a:lstStyle/>
          <a:p>
            <a:pPr>
              <a:defRPr/>
            </a:pPr>
            <a:r>
              <a:rPr lang="en-US" smtClean="0"/>
              <a:t>Jon Rosdahl, CSR</a:t>
            </a:r>
            <a:endParaRPr lang="en-US" dirty="0"/>
          </a:p>
        </p:txBody>
      </p:sp>
      <p:sp>
        <p:nvSpPr>
          <p:cNvPr id="5" name="Date Placeholder 4"/>
          <p:cNvSpPr>
            <a:spLocks noGrp="1"/>
          </p:cNvSpPr>
          <p:nvPr>
            <p:ph type="dt" sz="half" idx="10"/>
          </p:nvPr>
        </p:nvSpPr>
        <p:spPr/>
        <p:txBody>
          <a:bodyPr/>
          <a:lstStyle/>
          <a:p>
            <a:pPr>
              <a:defRPr/>
            </a:pPr>
            <a:r>
              <a:rPr lang="en-US" smtClean="0"/>
              <a:t>May 2015</a:t>
            </a:r>
            <a:endParaRPr lang="en-US" dirty="0"/>
          </a:p>
        </p:txBody>
      </p:sp>
      <p:sp>
        <p:nvSpPr>
          <p:cNvPr id="10" name="Freeform 9"/>
          <p:cNvSpPr/>
          <p:nvPr/>
        </p:nvSpPr>
        <p:spPr bwMode="auto">
          <a:xfrm>
            <a:off x="4800600" y="1531081"/>
            <a:ext cx="1676400" cy="602519"/>
          </a:xfrm>
          <a:custGeom>
            <a:avLst/>
            <a:gdLst>
              <a:gd name="connsiteX0" fmla="*/ 1597688 w 1597688"/>
              <a:gd name="connsiteY0" fmla="*/ 358059 h 602519"/>
              <a:gd name="connsiteX1" fmla="*/ 894304 w 1597688"/>
              <a:gd name="connsiteY1" fmla="*/ 589171 h 602519"/>
              <a:gd name="connsiteX2" fmla="*/ 723482 w 1597688"/>
              <a:gd name="connsiteY2" fmla="*/ 6367 h 602519"/>
              <a:gd name="connsiteX3" fmla="*/ 271306 w 1597688"/>
              <a:gd name="connsiteY3" fmla="*/ 277672 h 602519"/>
              <a:gd name="connsiteX4" fmla="*/ 0 w 1597688"/>
              <a:gd name="connsiteY4" fmla="*/ 257575 h 60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688" h="602519">
                <a:moveTo>
                  <a:pt x="1597688" y="358059"/>
                </a:moveTo>
                <a:cubicBezTo>
                  <a:pt x="1318846" y="502922"/>
                  <a:pt x="1040005" y="647786"/>
                  <a:pt x="894304" y="589171"/>
                </a:cubicBezTo>
                <a:cubicBezTo>
                  <a:pt x="748603" y="530556"/>
                  <a:pt x="827315" y="58283"/>
                  <a:pt x="723482" y="6367"/>
                </a:cubicBezTo>
                <a:cubicBezTo>
                  <a:pt x="619649" y="-45550"/>
                  <a:pt x="391886" y="235804"/>
                  <a:pt x="271306" y="277672"/>
                </a:cubicBezTo>
                <a:cubicBezTo>
                  <a:pt x="150726" y="319540"/>
                  <a:pt x="15072" y="230779"/>
                  <a:pt x="0" y="257575"/>
                </a:cubicBezTo>
              </a:path>
            </a:pathLst>
          </a:custGeom>
          <a:noFill/>
          <a:ln w="60325" cap="flat" cmpd="sng" algn="ctr">
            <a:solidFill>
              <a:srgbClr val="99FF66">
                <a:alpha val="77000"/>
              </a:srgbClr>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34</a:t>
            </a:fld>
            <a:endParaRPr lang="en-US"/>
          </a:p>
        </p:txBody>
      </p:sp>
      <p:sp>
        <p:nvSpPr>
          <p:cNvPr id="44" name="AutoShape 46"/>
          <p:cNvSpPr>
            <a:spLocks noChangeArrowheads="1"/>
          </p:cNvSpPr>
          <p:nvPr/>
        </p:nvSpPr>
        <p:spPr bwMode="auto">
          <a:xfrm>
            <a:off x="1632777" y="3348512"/>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3" name="Right Arrow 2"/>
          <p:cNvSpPr/>
          <p:nvPr/>
        </p:nvSpPr>
        <p:spPr bwMode="auto">
          <a:xfrm>
            <a:off x="1505558" y="4168774"/>
            <a:ext cx="1131708" cy="1009673"/>
          </a:xfrm>
          <a:prstGeom prst="rightArrow">
            <a:avLst/>
          </a:prstGeom>
          <a:solidFill>
            <a:srgbClr val="FF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rPr>
              <a:t>New</a:t>
            </a:r>
          </a:p>
        </p:txBody>
      </p:sp>
    </p:spTree>
    <p:extLst>
      <p:ext uri="{BB962C8B-B14F-4D97-AF65-F5344CB8AC3E}">
        <p14:creationId xmlns:p14="http://schemas.microsoft.com/office/powerpoint/2010/main" val="122211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a:t>T</a:t>
            </a:r>
            <a:r>
              <a:rPr lang="en-GB" dirty="0" smtClean="0"/>
              <a:t>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graphicFrame>
        <p:nvGraphicFramePr>
          <p:cNvPr id="7" name="Table 6"/>
          <p:cNvGraphicFramePr>
            <a:graphicFrameLocks noGrp="1"/>
          </p:cNvGraphicFramePr>
          <p:nvPr>
            <p:extLst>
              <p:ext uri="{D42A27DB-BD31-4B8C-83A1-F6EECF244321}">
                <p14:modId xmlns:p14="http://schemas.microsoft.com/office/powerpoint/2010/main" val="2339464143"/>
              </p:ext>
            </p:extLst>
          </p:nvPr>
        </p:nvGraphicFramePr>
        <p:xfrm>
          <a:off x="40575" y="2057400"/>
          <a:ext cx="9103425" cy="3834289"/>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210</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TGmc</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03-11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325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10+0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24623">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211</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TGah</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04-01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107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330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19+2</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SB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Initial</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TGmc</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03-27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endParaRPr lang="en-GB" sz="2400" b="1" dirty="0">
                        <a:latin typeface="Arial Narrow" panose="020B0606020202030204" pitchFamily="34" charset="0"/>
                      </a:endParaRPr>
                    </a:p>
                  </a:txBody>
                  <a:tcPr/>
                </a:tc>
                <a:tc>
                  <a:txBody>
                    <a:bodyPr/>
                    <a:lstStyle/>
                    <a:p>
                      <a:pPr algn="ctr"/>
                      <a:r>
                        <a:rPr lang="en-GB" sz="2000" b="1" dirty="0" smtClean="0">
                          <a:latin typeface="Arial Narrow" panose="020B0606020202030204" pitchFamily="34" charset="0"/>
                        </a:rPr>
                        <a:t>1899</a:t>
                      </a:r>
                      <a:endParaRPr lang="en-GB" sz="20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147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212</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TGak</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04-06</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437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361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134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 +10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May 2015</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Tree>
    <p:extLst>
      <p:ext uri="{BB962C8B-B14F-4D97-AF65-F5344CB8AC3E}">
        <p14:creationId xmlns:p14="http://schemas.microsoft.com/office/powerpoint/2010/main" val="8605401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t>
            </a:r>
            <a:r>
              <a:rPr lang="en-GB" dirty="0" smtClean="0"/>
              <a:t>4.1.6 Current Membership Status</a:t>
            </a:r>
            <a:endParaRPr lang="en-GB" dirty="0"/>
          </a:p>
        </p:txBody>
      </p:sp>
      <p:sp>
        <p:nvSpPr>
          <p:cNvPr id="3" name="Content Placeholder 2"/>
          <p:cNvSpPr>
            <a:spLocks noGrp="1"/>
          </p:cNvSpPr>
          <p:nvPr>
            <p:ph idx="1"/>
          </p:nvPr>
        </p:nvSpPr>
        <p:spPr/>
        <p:txBody>
          <a:bodyPr/>
          <a:lstStyle/>
          <a:p>
            <a:r>
              <a:rPr lang="en-GB" dirty="0" smtClean="0"/>
              <a:t>LB212 closed recently.  Any result of that ballot on membership take effect immediately after this Session.</a:t>
            </a:r>
          </a:p>
          <a:p>
            <a:endParaRPr lang="en-GB" dirty="0"/>
          </a:p>
          <a:p>
            <a:r>
              <a:rPr lang="en-GB" dirty="0" smtClean="0"/>
              <a:t>21 Voters failing to return a ballot in LB212 will lose their voting status,  one of them because they returned an invalid vote.</a:t>
            </a:r>
          </a:p>
          <a:p>
            <a:endParaRPr lang="en-GB" dirty="0"/>
          </a:p>
          <a:p>
            <a:endParaRPr lang="en-GB" dirty="0"/>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36</a:t>
            </a:fld>
            <a:endParaRPr lang="en-US"/>
          </a:p>
        </p:txBody>
      </p:sp>
    </p:spTree>
    <p:extLst>
      <p:ext uri="{BB962C8B-B14F-4D97-AF65-F5344CB8AC3E}">
        <p14:creationId xmlns:p14="http://schemas.microsoft.com/office/powerpoint/2010/main" val="756468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2533" name="Rectangle 2"/>
          <p:cNvSpPr>
            <a:spLocks noGrp="1" noChangeArrowheads="1"/>
          </p:cNvSpPr>
          <p:nvPr>
            <p:ph type="title"/>
          </p:nvPr>
        </p:nvSpPr>
        <p:spPr/>
        <p:txBody>
          <a:bodyPr/>
          <a:lstStyle/>
          <a:p>
            <a:r>
              <a:rPr lang="en-GB" dirty="0"/>
              <a:t>T</a:t>
            </a:r>
            <a:r>
              <a:rPr lang="en-GB" dirty="0" smtClean="0"/>
              <a:t>4.1.6 Membership Status </a:t>
            </a:r>
            <a:r>
              <a:rPr lang="en-GB" sz="2000" dirty="0" smtClean="0"/>
              <a:t>(11May2015)</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2015-05-10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3524639183"/>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130</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62 (19 registered at meeting)</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350</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11</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37</a:t>
            </a:fld>
            <a:endParaRPr lang="en-US"/>
          </a:p>
        </p:txBody>
      </p:sp>
    </p:spTree>
    <p:extLst>
      <p:ext uri="{BB962C8B-B14F-4D97-AF65-F5344CB8AC3E}">
        <p14:creationId xmlns:p14="http://schemas.microsoft.com/office/powerpoint/2010/main" val="24943136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a:t>T</a:t>
            </a:r>
            <a:r>
              <a:rPr lang="en-GB" sz="2400" dirty="0" smtClean="0"/>
              <a:t>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3527483853"/>
              </p:ext>
            </p:extLst>
          </p:nvPr>
        </p:nvGraphicFramePr>
        <p:xfrm>
          <a:off x="1386682" y="1295400"/>
          <a:ext cx="6075362" cy="4808538"/>
        </p:xfrm>
        <a:graphic>
          <a:graphicData uri="http://schemas.openxmlformats.org/presentationml/2006/ole">
            <mc:AlternateContent xmlns:mc="http://schemas.openxmlformats.org/markup-compatibility/2006">
              <mc:Choice xmlns:v="urn:schemas-microsoft-com:vml" Requires="v">
                <p:oleObj spid="_x0000_s4107" name="Binary Worksheet" r:id="rId4" imgW="8134243" imgH="6410257" progId="Excel.SheetBinaryMacroEnabled.12">
                  <p:embed/>
                </p:oleObj>
              </mc:Choice>
              <mc:Fallback>
                <p:oleObj name="Binary Worksheet" r:id="rId4" imgW="8134243" imgH="6410257" progId="Excel.SheetBinaryMacroEnabled.12">
                  <p:embed/>
                  <p:pic>
                    <p:nvPicPr>
                      <p:cNvPr id="0" name=""/>
                      <p:cNvPicPr>
                        <a:picLocks noChangeAspect="1" noChangeArrowheads="1"/>
                      </p:cNvPicPr>
                      <p:nvPr/>
                    </p:nvPicPr>
                    <p:blipFill>
                      <a:blip r:embed="rId5"/>
                      <a:srcRect/>
                      <a:stretch>
                        <a:fillRect/>
                      </a:stretch>
                    </p:blipFill>
                    <p:spPr bwMode="auto">
                      <a:xfrm>
                        <a:off x="1386682" y="1295400"/>
                        <a:ext cx="6075362" cy="4808538"/>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38</a:t>
            </a:fld>
            <a:endParaRPr lang="en-US"/>
          </a:p>
        </p:txBody>
      </p:sp>
    </p:spTree>
    <p:extLst>
      <p:ext uri="{BB962C8B-B14F-4D97-AF65-F5344CB8AC3E}">
        <p14:creationId xmlns:p14="http://schemas.microsoft.com/office/powerpoint/2010/main" val="34802081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T4.1.7 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The latest database is 11-11/0270r29  (April 2015)</a:t>
            </a:r>
          </a:p>
          <a:p>
            <a:pPr>
              <a:defRPr/>
            </a:pPr>
            <a:r>
              <a:rPr lang="en-GB" dirty="0" smtClean="0"/>
              <a:t>Changes since last meeting:</a:t>
            </a:r>
          </a:p>
          <a:p>
            <a:pPr lvl="1">
              <a:defRPr/>
            </a:pPr>
            <a:r>
              <a:rPr lang="en-GB" dirty="0" smtClean="0"/>
              <a:t>Allocation of a </a:t>
            </a:r>
            <a:r>
              <a:rPr lang="en-GB" dirty="0" err="1" smtClean="0"/>
              <a:t>CipherSuiteSelector</a:t>
            </a:r>
            <a:r>
              <a:rPr lang="en-GB" dirty="0" smtClean="0"/>
              <a:t> to 802.15.9,  as approved at the last session.</a:t>
            </a:r>
          </a:p>
          <a:p>
            <a:pPr marL="0" indent="0">
              <a:buNone/>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39</a:t>
            </a:fld>
            <a:endParaRPr lang="en-US"/>
          </a:p>
        </p:txBody>
      </p:sp>
    </p:spTree>
    <p:extLst>
      <p:ext uri="{BB962C8B-B14F-4D97-AF65-F5344CB8AC3E}">
        <p14:creationId xmlns:p14="http://schemas.microsoft.com/office/powerpoint/2010/main" val="273965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2015</a:t>
            </a:r>
            <a:endParaRPr lang="en-US"/>
          </a:p>
        </p:txBody>
      </p:sp>
      <p:sp>
        <p:nvSpPr>
          <p:cNvPr id="4099" name="Footer Placeholder 2"/>
          <p:cNvSpPr>
            <a:spLocks noGrp="1"/>
          </p:cNvSpPr>
          <p:nvPr>
            <p:ph type="ftr" sz="quarter" idx="11"/>
          </p:nvPr>
        </p:nvSpPr>
        <p:spPr>
          <a:noFill/>
        </p:spPr>
        <p:txBody>
          <a:bodyPr/>
          <a:lstStyle/>
          <a:p>
            <a:r>
              <a:rPr lang="en-US" smtClean="0"/>
              <a:t>Jon Rosdahl, CSR</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738658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T4.1.8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11-15-0522r0</a:t>
            </a:r>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Jon Rosdahl, CSR</a:t>
            </a:r>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40</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a:t>
            </a:r>
            <a:r>
              <a:rPr lang="en-US" sz="3200" dirty="0" smtClean="0"/>
              <a:t>May 20</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a:t>
            </a:r>
            <a:r>
              <a:rPr lang="en-US" dirty="0" smtClean="0"/>
              <a:t>May 2015</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W2.2 Call for Potentially Essential Patents</a:t>
            </a:r>
          </a:p>
        </p:txBody>
      </p:sp>
      <p:sp>
        <p:nvSpPr>
          <p:cNvPr id="16387" name="Rectangle 1027"/>
          <p:cNvSpPr>
            <a:spLocks noGrp="1" noChangeArrowheads="1"/>
          </p:cNvSpPr>
          <p:nvPr>
            <p:ph idx="1"/>
          </p:nvPr>
        </p:nvSpPr>
        <p:spPr/>
        <p:txBody>
          <a:bodyPr/>
          <a:lstStyle/>
          <a:p>
            <a:r>
              <a:rPr lang="en-US" alt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mtClean="0"/>
              <a:t>Either speak up now or</a:t>
            </a:r>
          </a:p>
          <a:p>
            <a:pPr lvl="1"/>
            <a:r>
              <a:rPr lang="en-US" altLang="en-US" smtClean="0"/>
              <a:t>Provide the chair of this group with the identity of the holder(s) of any and all such claims as soon as possible or</a:t>
            </a:r>
          </a:p>
          <a:p>
            <a:pPr lvl="1"/>
            <a:r>
              <a:rPr lang="en-US" altLang="en-US" smtClean="0"/>
              <a:t>Cause an LOA to be submitted</a:t>
            </a:r>
          </a:p>
        </p:txBody>
      </p:sp>
      <p:sp>
        <p:nvSpPr>
          <p:cNvPr id="163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42</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n-US" dirty="0"/>
              <a:t>W</a:t>
            </a:r>
            <a:r>
              <a:rPr lang="en-GB" altLang="en-US" dirty="0" smtClean="0"/>
              <a:t>2.4 Administrative Reminders</a:t>
            </a:r>
          </a:p>
        </p:txBody>
      </p:sp>
      <p:sp>
        <p:nvSpPr>
          <p:cNvPr id="33795" name="Content Placeholder 2"/>
          <p:cNvSpPr>
            <a:spLocks noGrp="1"/>
          </p:cNvSpPr>
          <p:nvPr>
            <p:ph idx="1"/>
          </p:nvPr>
        </p:nvSpPr>
        <p:spPr>
          <a:xfrm>
            <a:off x="685800" y="1524000"/>
            <a:ext cx="7772400" cy="4800600"/>
          </a:xfrm>
        </p:spPr>
        <p:txBody>
          <a:bodyPr/>
          <a:lstStyle/>
          <a:p>
            <a:r>
              <a:rPr lang="en-US" altLang="en-US" dirty="0" smtClean="0"/>
              <a:t>TG Secretary : Minutes due to WG Secretary </a:t>
            </a:r>
          </a:p>
          <a:p>
            <a:r>
              <a:rPr lang="en-US" altLang="en-US" dirty="0" smtClean="0"/>
              <a:t>TG Chair: Remember </a:t>
            </a:r>
            <a:r>
              <a:rPr lang="en-US" altLang="en-US" dirty="0"/>
              <a:t>to get objectives &amp; agendas for next session to WG Chair by 1st CAC </a:t>
            </a:r>
            <a:r>
              <a:rPr lang="en-US" altLang="en-US" dirty="0" err="1"/>
              <a:t>telecon</a:t>
            </a:r>
            <a:endParaRPr lang="en-GB" altLang="en-US" dirty="0" smtClean="0"/>
          </a:p>
          <a:p>
            <a:r>
              <a:rPr lang="en-GB" altLang="en-US" sz="2800" dirty="0" smtClean="0"/>
              <a:t>Next Full WG Session: July 12-17</a:t>
            </a:r>
          </a:p>
          <a:p>
            <a:r>
              <a:rPr lang="en-GB" altLang="en-US" dirty="0" smtClean="0"/>
              <a:t>1</a:t>
            </a:r>
            <a:r>
              <a:rPr lang="en-GB" altLang="en-US" baseline="30000" dirty="0" smtClean="0"/>
              <a:t>st</a:t>
            </a:r>
            <a:r>
              <a:rPr lang="en-GB" altLang="en-US" dirty="0" smtClean="0"/>
              <a:t> CAC </a:t>
            </a:r>
            <a:r>
              <a:rPr lang="en-GB" altLang="en-US" dirty="0" err="1" smtClean="0"/>
              <a:t>telecon</a:t>
            </a:r>
            <a:r>
              <a:rPr lang="en-GB" altLang="en-US" dirty="0" smtClean="0"/>
              <a:t> – June 8</a:t>
            </a:r>
            <a:r>
              <a:rPr lang="en-GB" altLang="en-US" baseline="30000" dirty="0" smtClean="0"/>
              <a:t>th</a:t>
            </a:r>
            <a:r>
              <a:rPr lang="en-GB" altLang="en-US" dirty="0" smtClean="0"/>
              <a:t> at noon ET (-5 weeks)</a:t>
            </a:r>
          </a:p>
          <a:p>
            <a:pPr lvl="1"/>
            <a:r>
              <a:rPr lang="en-GB" altLang="en-US" dirty="0" smtClean="0"/>
              <a:t>Initial objectives/agendas should be uploaded as mentor documents (.</a:t>
            </a:r>
            <a:r>
              <a:rPr lang="en-GB" altLang="en-US" dirty="0" err="1" smtClean="0"/>
              <a:t>ppt</a:t>
            </a:r>
            <a:r>
              <a:rPr lang="en-GB" altLang="en-US" dirty="0" smtClean="0"/>
              <a:t> format) or send to chair (.</a:t>
            </a:r>
            <a:r>
              <a:rPr lang="en-GB" altLang="en-US" dirty="0" err="1" smtClean="0"/>
              <a:t>xls</a:t>
            </a:r>
            <a:r>
              <a:rPr lang="en-GB" altLang="en-US" dirty="0" smtClean="0"/>
              <a:t> tab format) before the </a:t>
            </a:r>
            <a:r>
              <a:rPr lang="en-GB" altLang="en-US" dirty="0" err="1" smtClean="0"/>
              <a:t>telecon</a:t>
            </a:r>
            <a:r>
              <a:rPr lang="en-GB" altLang="en-US" dirty="0" smtClean="0"/>
              <a:t>.</a:t>
            </a:r>
          </a:p>
          <a:p>
            <a:pPr lvl="1"/>
            <a:r>
              <a:rPr lang="en-GB" altLang="en-US" dirty="0" smtClean="0"/>
              <a:t>Meeting date set to meet 30-day agenda submission deadline.</a:t>
            </a:r>
            <a:endParaRPr lang="en-GB" altLang="en-US" dirty="0" smtClean="0">
              <a:solidFill>
                <a:srgbClr val="FF0000"/>
              </a:solidFill>
            </a:endParaRPr>
          </a:p>
          <a:p>
            <a:r>
              <a:rPr lang="en-GB" altLang="en-US" dirty="0" smtClean="0"/>
              <a:t>2</a:t>
            </a:r>
            <a:r>
              <a:rPr lang="en-GB" altLang="en-US" baseline="30000" dirty="0" smtClean="0"/>
              <a:t>nd</a:t>
            </a:r>
            <a:r>
              <a:rPr lang="en-GB" altLang="en-US" dirty="0" smtClean="0"/>
              <a:t> CAC </a:t>
            </a:r>
            <a:r>
              <a:rPr lang="en-GB" altLang="en-US" dirty="0" err="1" smtClean="0"/>
              <a:t>telecon</a:t>
            </a:r>
            <a:r>
              <a:rPr lang="en-GB" altLang="en-US" dirty="0" smtClean="0"/>
              <a:t> – June 29</a:t>
            </a:r>
            <a:r>
              <a:rPr lang="en-GB" altLang="en-US" baseline="30000" dirty="0" smtClean="0"/>
              <a:t>th</a:t>
            </a:r>
            <a:r>
              <a:rPr lang="en-GB" altLang="en-US" dirty="0" smtClean="0"/>
              <a:t>  at noon ET (-</a:t>
            </a:r>
            <a:r>
              <a:rPr lang="en-GB" altLang="en-US" dirty="0" smtClean="0">
                <a:solidFill>
                  <a:srgbClr val="FF0000"/>
                </a:solidFill>
              </a:rPr>
              <a:t>2</a:t>
            </a:r>
            <a:r>
              <a:rPr lang="en-GB" altLang="en-US" dirty="0" smtClean="0"/>
              <a:t> weeks)</a:t>
            </a:r>
          </a:p>
          <a:p>
            <a:pPr lvl="1"/>
            <a:r>
              <a:rPr lang="en-GB" altLang="en-US" dirty="0" smtClean="0"/>
              <a:t>Snapshots to be send to Dorothy Stanley before this </a:t>
            </a:r>
            <a:r>
              <a:rPr lang="en-GB" altLang="en-US" dirty="0" err="1" smtClean="0"/>
              <a:t>telecon</a:t>
            </a:r>
            <a:r>
              <a:rPr lang="en-GB" altLang="en-US" dirty="0" smtClean="0"/>
              <a:t>.</a:t>
            </a:r>
          </a:p>
          <a:p>
            <a:pPr lvl="1"/>
            <a:r>
              <a:rPr lang="en-GB" altLang="en-US" dirty="0" smtClean="0">
                <a:solidFill>
                  <a:srgbClr val="FF0000"/>
                </a:solidFill>
              </a:rPr>
              <a:t>This meeting is being held a week early to avoid clash with USA </a:t>
            </a:r>
            <a:r>
              <a:rPr lang="en-GB" altLang="en-US" dirty="0" err="1" smtClean="0">
                <a:solidFill>
                  <a:srgbClr val="FF0000"/>
                </a:solidFill>
              </a:rPr>
              <a:t>holday</a:t>
            </a:r>
            <a:endParaRPr lang="en-GB" altLang="en-US" dirty="0" smtClean="0">
              <a:solidFill>
                <a:srgbClr val="FF0000"/>
              </a:solidFill>
            </a:endParaRPr>
          </a:p>
        </p:txBody>
      </p:sp>
      <p:sp>
        <p:nvSpPr>
          <p:cNvPr id="337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37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37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22ACA6D-5D21-4AB4-A6FF-65596F1F5A5E}" type="slidenum">
              <a:rPr lang="en-US" altLang="en-US" sz="1200" b="0"/>
              <a:pPr>
                <a:spcBef>
                  <a:spcPct val="0"/>
                </a:spcBef>
                <a:buFontTx/>
                <a:buNone/>
              </a:pPr>
              <a:t>43</a:t>
            </a:fld>
            <a:endParaRPr lang="en-US" altLang="en-US" sz="1200" b="0"/>
          </a:p>
        </p:txBody>
      </p:sp>
    </p:spTree>
    <p:extLst>
      <p:ext uri="{BB962C8B-B14F-4D97-AF65-F5344CB8AC3E}">
        <p14:creationId xmlns:p14="http://schemas.microsoft.com/office/powerpoint/2010/main" val="7963757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685800"/>
            <a:ext cx="7772400" cy="611188"/>
          </a:xfrm>
        </p:spPr>
        <p:txBody>
          <a:bodyPr/>
          <a:lstStyle/>
          <a:p>
            <a:r>
              <a:rPr lang="en-GB" altLang="en-US" dirty="0" smtClean="0"/>
              <a:t>W2.5 Letters of Assurance</a:t>
            </a:r>
          </a:p>
        </p:txBody>
      </p:sp>
      <p:sp>
        <p:nvSpPr>
          <p:cNvPr id="21507" name="Content Placeholder 2"/>
          <p:cNvSpPr>
            <a:spLocks noGrp="1"/>
          </p:cNvSpPr>
          <p:nvPr>
            <p:ph sz="half" idx="1"/>
          </p:nvPr>
        </p:nvSpPr>
        <p:spPr>
          <a:xfrm>
            <a:off x="304800" y="1447800"/>
            <a:ext cx="3810000" cy="5027613"/>
          </a:xfrm>
        </p:spPr>
        <p:txBody>
          <a:bodyPr/>
          <a:lstStyle/>
          <a:p>
            <a:pPr marL="0" indent="0">
              <a:buFontTx/>
              <a:buNone/>
              <a:defRPr/>
            </a:pPr>
            <a:r>
              <a:rPr lang="en-GB" altLang="en-US" sz="2400" dirty="0" smtClean="0"/>
              <a:t>Database is </a:t>
            </a:r>
            <a:r>
              <a:rPr lang="en-GB" altLang="en-US" sz="2400" dirty="0" smtClean="0">
                <a:hlinkClick r:id="rId2"/>
              </a:rPr>
              <a:t>here</a:t>
            </a:r>
            <a:endParaRPr lang="en-GB" altLang="en-US" sz="2400" dirty="0" smtClean="0"/>
          </a:p>
          <a:p>
            <a:pPr>
              <a:defRPr/>
            </a:pPr>
            <a:r>
              <a:rPr lang="en-GB" altLang="en-US" sz="2400" dirty="0"/>
              <a:t>5</a:t>
            </a:r>
            <a:r>
              <a:rPr lang="en-GB" altLang="en-US" sz="2400" dirty="0" smtClean="0"/>
              <a:t> requests for </a:t>
            </a:r>
            <a:r>
              <a:rPr lang="en-GB" altLang="en-US" sz="2400" dirty="0" err="1" smtClean="0"/>
              <a:t>LoA</a:t>
            </a:r>
            <a:r>
              <a:rPr lang="en-GB" altLang="en-US" sz="2400" dirty="0" smtClean="0"/>
              <a:t> pending**: </a:t>
            </a:r>
          </a:p>
          <a:p>
            <a:pPr lvl="1">
              <a:defRPr/>
            </a:pPr>
            <a:r>
              <a:rPr lang="en-GB" altLang="en-US" sz="2000" dirty="0" smtClean="0"/>
              <a:t>Qualcomm (802.11ah),</a:t>
            </a:r>
          </a:p>
          <a:p>
            <a:pPr lvl="1">
              <a:defRPr/>
            </a:pPr>
            <a:r>
              <a:rPr lang="en-GB" altLang="en-US" sz="2000" dirty="0" smtClean="0"/>
              <a:t>Broadcom (802.11ai),</a:t>
            </a:r>
          </a:p>
          <a:p>
            <a:pPr lvl="1">
              <a:defRPr/>
            </a:pPr>
            <a:r>
              <a:rPr lang="en-US" sz="2000" dirty="0" smtClean="0"/>
              <a:t>Texas </a:t>
            </a:r>
            <a:r>
              <a:rPr lang="en-US" sz="2000" dirty="0"/>
              <a:t>A&amp;M University </a:t>
            </a:r>
            <a:r>
              <a:rPr lang="en-US" sz="2000" dirty="0" smtClean="0"/>
              <a:t>System (802.11n, .11ac, .11ad)</a:t>
            </a:r>
          </a:p>
          <a:p>
            <a:pPr lvl="1">
              <a:defRPr/>
            </a:pPr>
            <a:r>
              <a:rPr lang="en-US" altLang="en-US" sz="2000" dirty="0" smtClean="0">
                <a:solidFill>
                  <a:srgbClr val="FF0000"/>
                </a:solidFill>
              </a:rPr>
              <a:t>Intel Corporation (</a:t>
            </a:r>
            <a:r>
              <a:rPr lang="en-US" altLang="en-US" sz="2000" dirty="0" err="1" smtClean="0">
                <a:solidFill>
                  <a:srgbClr val="FF0000"/>
                </a:solidFill>
              </a:rPr>
              <a:t>REVmc</a:t>
            </a:r>
            <a:r>
              <a:rPr lang="en-US" altLang="en-US" sz="2000" dirty="0" smtClean="0">
                <a:solidFill>
                  <a:srgbClr val="FF0000"/>
                </a:solidFill>
              </a:rPr>
              <a:t>)</a:t>
            </a:r>
            <a:endParaRPr lang="en-GB" altLang="en-US" sz="2000" dirty="0" smtClean="0">
              <a:solidFill>
                <a:srgbClr val="FF0000"/>
              </a:solidFill>
            </a:endParaRPr>
          </a:p>
          <a:p>
            <a:pPr>
              <a:defRPr/>
            </a:pPr>
            <a:endParaRPr lang="en-GB" altLang="en-US" sz="2000" dirty="0" smtClean="0"/>
          </a:p>
          <a:p>
            <a:pPr>
              <a:defRPr/>
            </a:pPr>
            <a:endParaRPr lang="en-GB" altLang="en-US" sz="2000" dirty="0"/>
          </a:p>
          <a:p>
            <a:pPr>
              <a:defRPr/>
            </a:pPr>
            <a:r>
              <a:rPr lang="en-GB" altLang="en-US" sz="2000" dirty="0" smtClean="0"/>
              <a:t>Key: </a:t>
            </a:r>
            <a:r>
              <a:rPr lang="en-GB" altLang="en-US" sz="2000" b="0" dirty="0" smtClean="0">
                <a:solidFill>
                  <a:srgbClr val="FF0000"/>
                </a:solidFill>
              </a:rPr>
              <a:t>New this session</a:t>
            </a:r>
          </a:p>
        </p:txBody>
      </p:sp>
      <p:sp>
        <p:nvSpPr>
          <p:cNvPr id="3" name="Content Placeholder 2"/>
          <p:cNvSpPr>
            <a:spLocks noGrp="1"/>
          </p:cNvSpPr>
          <p:nvPr>
            <p:ph sz="half" idx="2"/>
          </p:nvPr>
        </p:nvSpPr>
        <p:spPr>
          <a:xfrm>
            <a:off x="4875213" y="4876800"/>
            <a:ext cx="3976687" cy="1219200"/>
          </a:xfrm>
        </p:spPr>
        <p:txBody>
          <a:bodyPr/>
          <a:lstStyle/>
          <a:p>
            <a:pPr marL="0" indent="0">
              <a:buFontTx/>
              <a:buNone/>
              <a:defRPr/>
            </a:pPr>
            <a:r>
              <a:rPr lang="en-GB" altLang="en-US" sz="2000" b="0" dirty="0"/>
              <a:t>Data as of </a:t>
            </a:r>
            <a:r>
              <a:rPr lang="en-GB" altLang="en-US" sz="2000" b="0" dirty="0" smtClean="0"/>
              <a:t>2015-03-12</a:t>
            </a:r>
            <a:endParaRPr lang="en-GB" altLang="en-US" sz="2000" b="0" dirty="0"/>
          </a:p>
          <a:p>
            <a:pPr marL="0" indent="0">
              <a:buFontTx/>
              <a:buNone/>
              <a:defRPr/>
            </a:pPr>
            <a:r>
              <a:rPr lang="en-GB" altLang="en-US" sz="2000" b="0" dirty="0"/>
              <a:t>** i.e. </a:t>
            </a:r>
            <a:r>
              <a:rPr lang="en-GB" altLang="en-US" sz="2000" b="0" dirty="0" smtClean="0"/>
              <a:t>Chair has </a:t>
            </a:r>
            <a:r>
              <a:rPr lang="en-GB" altLang="en-US" sz="2000" b="0" dirty="0"/>
              <a:t>not </a:t>
            </a:r>
            <a:r>
              <a:rPr lang="en-GB" altLang="en-US" sz="2000" b="0" dirty="0" smtClean="0"/>
              <a:t>received </a:t>
            </a:r>
            <a:r>
              <a:rPr lang="en-GB" altLang="en-US" sz="2000" b="0" dirty="0"/>
              <a:t>a substantive response</a:t>
            </a:r>
          </a:p>
          <a:p>
            <a:pPr>
              <a:defRPr/>
            </a:pPr>
            <a:endParaRPr lang="en-GB" dirty="0"/>
          </a:p>
        </p:txBody>
      </p:sp>
      <p:sp>
        <p:nvSpPr>
          <p:cNvPr id="3482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48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48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A99E2F43-991B-4B6D-9DAD-177A2D2C29EA}" type="slidenum">
              <a:rPr lang="en-US" altLang="en-US" sz="1200" b="0"/>
              <a:pPr>
                <a:spcBef>
                  <a:spcPct val="0"/>
                </a:spcBef>
                <a:buFontTx/>
                <a:buNone/>
              </a:pPr>
              <a:t>44</a:t>
            </a:fld>
            <a:endParaRPr lang="en-US" altLang="en-US" sz="1200" b="0"/>
          </a:p>
        </p:txBody>
      </p:sp>
      <p:pic>
        <p:nvPicPr>
          <p:cNvPr id="3482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30675" y="1473200"/>
            <a:ext cx="45847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50643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58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5844"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C8E4F77-A1BF-4637-B5CA-50962E541511}" type="slidenum">
              <a:rPr lang="en-US" altLang="en-US" sz="1200" b="0"/>
              <a:pPr>
                <a:spcBef>
                  <a:spcPct val="0"/>
                </a:spcBef>
                <a:buFontTx/>
                <a:buNone/>
              </a:pPr>
              <a:t>45</a:t>
            </a:fld>
            <a:endParaRPr lang="en-US" altLang="en-US" sz="1200" b="0"/>
          </a:p>
        </p:txBody>
      </p:sp>
      <p:sp>
        <p:nvSpPr>
          <p:cNvPr id="35845" name="Rectangle 2"/>
          <p:cNvSpPr>
            <a:spLocks noGrp="1" noChangeArrowheads="1"/>
          </p:cNvSpPr>
          <p:nvPr>
            <p:ph type="title"/>
          </p:nvPr>
        </p:nvSpPr>
        <p:spPr>
          <a:xfrm>
            <a:off x="404813" y="798513"/>
            <a:ext cx="8321675" cy="446087"/>
          </a:xfrm>
        </p:spPr>
        <p:txBody>
          <a:bodyPr/>
          <a:lstStyle/>
          <a:p>
            <a:r>
              <a:rPr lang="en-US" altLang="en-US" dirty="0"/>
              <a:t>W</a:t>
            </a:r>
            <a:r>
              <a:rPr lang="en-US" altLang="en-US" dirty="0" smtClean="0"/>
              <a:t>2.6 Availability of documents- May 2015</a:t>
            </a:r>
          </a:p>
        </p:txBody>
      </p:sp>
      <p:graphicFrame>
        <p:nvGraphicFramePr>
          <p:cNvPr id="77901" name="Group 77"/>
          <p:cNvGraphicFramePr>
            <a:graphicFrameLocks noGrp="1"/>
          </p:cNvGraphicFramePr>
          <p:nvPr>
            <p:ph idx="1"/>
          </p:nvPr>
        </p:nvGraphicFramePr>
        <p:xfrm>
          <a:off x="0" y="1239838"/>
          <a:ext cx="9143999" cy="4791076"/>
        </p:xfrm>
        <a:graphic>
          <a:graphicData uri="http://schemas.openxmlformats.org/drawingml/2006/table">
            <a:tbl>
              <a:tblPr/>
              <a:tblGrid>
                <a:gridCol w="3048000"/>
                <a:gridCol w="1981200"/>
                <a:gridCol w="1447800"/>
                <a:gridCol w="1295400"/>
                <a:gridCol w="1371599"/>
              </a:tblGrid>
              <a:tr h="8046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D4.0 $600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D4.0 $165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D4.2</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D4.0 $433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D5.0</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949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802.11&lt;x&gt;: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 k, </a:t>
                      </a:r>
                      <a:r>
                        <a:rPr kumimoji="0" lang="en-US" sz="1800" b="1" i="0" u="none" strike="noStrike" cap="none" normalizeH="0" baseline="0" dirty="0" err="1" smtClean="0">
                          <a:ln>
                            <a:noFill/>
                          </a:ln>
                          <a:solidFill>
                            <a:schemeClr val="tx1"/>
                          </a:solidFill>
                          <a:effectLst/>
                          <a:latin typeface="Times New Roman" pitchFamily="18" charset="0"/>
                        </a:rPr>
                        <a:t>i</a:t>
                      </a:r>
                      <a:r>
                        <a:rPr kumimoji="0" lang="en-US" sz="1800" b="1" i="0" u="none" strike="noStrike" cap="none" normalizeH="0" baseline="0" dirty="0" smtClean="0">
                          <a:ln>
                            <a:noFill/>
                          </a:ln>
                          <a:solidFill>
                            <a:schemeClr val="tx1"/>
                          </a:solidFill>
                          <a:effectLst/>
                          <a:latin typeface="Times New Roman" pitchFamily="18" charset="0"/>
                        </a:rPr>
                        <a:t>, n, p, y, r, w, u, v, z, s</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$100 - $309 </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35920" name="TextBox 2"/>
          <p:cNvSpPr txBox="1">
            <a:spLocks noChangeArrowheads="1"/>
          </p:cNvSpPr>
          <p:nvPr/>
        </p:nvSpPr>
        <p:spPr bwMode="auto">
          <a:xfrm>
            <a:off x="1303338" y="6473825"/>
            <a:ext cx="2871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800" b="0"/>
              <a:t>Last updated: 2014-10</a:t>
            </a:r>
          </a:p>
        </p:txBody>
      </p:sp>
    </p:spTree>
    <p:extLst>
      <p:ext uri="{BB962C8B-B14F-4D97-AF65-F5344CB8AC3E}">
        <p14:creationId xmlns:p14="http://schemas.microsoft.com/office/powerpoint/2010/main" val="14799213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AU" altLang="en-US" dirty="0"/>
              <a:t>W</a:t>
            </a:r>
            <a:r>
              <a:rPr lang="en-AU" altLang="en-US" dirty="0" smtClean="0"/>
              <a:t>2.7 802.11  drafts to ISO/IEC JTC1/SC6</a:t>
            </a:r>
          </a:p>
        </p:txBody>
      </p:sp>
      <p:sp>
        <p:nvSpPr>
          <p:cNvPr id="37891" name="Content Placeholder 5"/>
          <p:cNvSpPr>
            <a:spLocks noGrp="1"/>
          </p:cNvSpPr>
          <p:nvPr>
            <p:ph idx="1"/>
          </p:nvPr>
        </p:nvSpPr>
        <p:spPr/>
        <p:txBody>
          <a:bodyPr/>
          <a:lstStyle/>
          <a:p>
            <a:r>
              <a:rPr lang="en-GB" altLang="en-US" smtClean="0"/>
              <a:t>Drafts are sent to ISO during sponsor ballot to solicit comments.  Approved drafts may also be sent during working group ballot.</a:t>
            </a:r>
          </a:p>
          <a:p>
            <a:r>
              <a:rPr lang="en-GB" altLang="en-US" smtClean="0"/>
              <a:t>Any comments received from ISO are processed by the comment resolution committee</a:t>
            </a:r>
          </a:p>
          <a:p>
            <a:endParaRPr lang="en-GB" altLang="en-US" smtClean="0"/>
          </a:p>
          <a:p>
            <a:r>
              <a:rPr lang="en-GB" altLang="en-US" smtClean="0"/>
              <a:t>No comments outstanding</a:t>
            </a:r>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mtClean="0"/>
              <a:t>May 2015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Adrian Stephens, Intel Corporation</a:t>
            </a:r>
          </a:p>
        </p:txBody>
      </p:sp>
      <p:sp>
        <p:nvSpPr>
          <p:cNvPr id="3789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DEB7E95F-6135-4F88-82F6-028C9BC06746}"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39716634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W2.8 July 2015 Tutorials</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3200" dirty="0" smtClean="0"/>
              <a:t>Tutorials – Monday July 15, 2015:</a:t>
            </a:r>
          </a:p>
          <a:p>
            <a:pPr lvl="1"/>
            <a:r>
              <a:rPr lang="en-US" sz="2800" dirty="0" smtClean="0"/>
              <a:t>1. </a:t>
            </a:r>
            <a:r>
              <a:rPr lang="en-US" sz="2800" b="1" dirty="0"/>
              <a:t>802.11 as a component </a:t>
            </a:r>
            <a:endParaRPr lang="en-US" sz="2800" b="1" dirty="0" smtClean="0"/>
          </a:p>
          <a:p>
            <a:pPr lvl="2"/>
            <a:r>
              <a:rPr lang="en-US" sz="1600" b="1" dirty="0"/>
              <a:t>At present, there are no standardized “concrete” interfaces that allow an 802.11 STA to be managed.  The MIB in 802.11 is not fit for purpose.  The value of allowing 802.11 STAs to be effectively managed is increasing, given the goal of increased convergence with heterogonous communications technologies, such as cellular.  This tutorial describes an  opportunity to improve this situation</a:t>
            </a:r>
            <a:r>
              <a:rPr lang="en-US" sz="1600" b="1" dirty="0" smtClean="0"/>
              <a:t>.</a:t>
            </a:r>
            <a:endParaRPr lang="en-US" sz="2600" b="1" dirty="0"/>
          </a:p>
          <a:p>
            <a:pPr lvl="1"/>
            <a:r>
              <a:rPr lang="en-US" sz="2800" dirty="0" smtClean="0"/>
              <a:t>2. </a:t>
            </a:r>
            <a:r>
              <a:rPr lang="en-US" sz="2800" b="1" dirty="0"/>
              <a:t>IEEE-SA 2015 patent policy update </a:t>
            </a:r>
            <a:endParaRPr lang="en-US" sz="2800" b="1" dirty="0" smtClean="0"/>
          </a:p>
          <a:p>
            <a:pPr lvl="2"/>
            <a:r>
              <a:rPr lang="en-US" sz="1600" b="1" dirty="0"/>
              <a:t>Updates to the IEEE-SA Patent Policy (Clause 6 of the IEEE-SA Standards Board Bylaws) became effective on 15</a:t>
            </a:r>
            <a:r>
              <a:rPr lang="en-US" sz="1600" b="1" baseline="30000" dirty="0"/>
              <a:t>th</a:t>
            </a:r>
            <a:r>
              <a:rPr lang="en-US" sz="1600" b="1" dirty="0"/>
              <a:t> March 2015. While the text relating directly to conduct and responsibilities of participants within IEEE standards development groups has not been updated, this tutorial will provide an overview of the areas that were updated.</a:t>
            </a:r>
            <a:endParaRPr lang="en-US" sz="1600" dirty="0"/>
          </a:p>
          <a:p>
            <a:pPr lvl="2"/>
            <a:endParaRPr lang="en-US" sz="26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47</a:t>
            </a:fld>
            <a:endParaRPr lang="en-US"/>
          </a:p>
        </p:txBody>
      </p:sp>
    </p:spTree>
    <p:extLst>
      <p:ext uri="{BB962C8B-B14F-4D97-AF65-F5344CB8AC3E}">
        <p14:creationId xmlns:p14="http://schemas.microsoft.com/office/powerpoint/2010/main" val="19746776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992888" cy="1065213"/>
          </a:xfrm>
        </p:spPr>
        <p:txBody>
          <a:bodyPr/>
          <a:lstStyle/>
          <a:p>
            <a:r>
              <a:rPr lang="en-US" dirty="0" smtClean="0"/>
              <a:t>W3.1.1 Future Venues</a:t>
            </a:r>
            <a:endParaRPr lang="en-US" dirty="0"/>
          </a:p>
        </p:txBody>
      </p:sp>
      <p:sp>
        <p:nvSpPr>
          <p:cNvPr id="3" name="Content Placeholder 2"/>
          <p:cNvSpPr>
            <a:spLocks noGrp="1"/>
          </p:cNvSpPr>
          <p:nvPr>
            <p:ph idx="1"/>
          </p:nvPr>
        </p:nvSpPr>
        <p:spPr>
          <a:xfrm>
            <a:off x="685800" y="1556792"/>
            <a:ext cx="7770813" cy="4752528"/>
          </a:xfrm>
        </p:spPr>
        <p:txBody>
          <a:bodyPr/>
          <a:lstStyle/>
          <a:p>
            <a:r>
              <a:rPr lang="en-US" sz="2800" dirty="0" smtClean="0"/>
              <a:t>2015: </a:t>
            </a:r>
          </a:p>
          <a:p>
            <a:r>
              <a:rPr lang="en-US" dirty="0"/>
              <a:t>	</a:t>
            </a:r>
            <a:r>
              <a:rPr lang="en-US" dirty="0" smtClean="0"/>
              <a:t>July 12-17,  Hilton Waikoloa Village, HI</a:t>
            </a:r>
          </a:p>
          <a:p>
            <a:r>
              <a:rPr lang="en-US" dirty="0"/>
              <a:t>	</a:t>
            </a:r>
            <a:r>
              <a:rPr lang="en-US" dirty="0" smtClean="0"/>
              <a:t>September 13-18, </a:t>
            </a:r>
            <a:r>
              <a:rPr lang="en-US" dirty="0" err="1" smtClean="0"/>
              <a:t>Centara</a:t>
            </a:r>
            <a:r>
              <a:rPr lang="en-US" dirty="0" smtClean="0"/>
              <a:t> Grand Hotel, Bangkok, Thailand</a:t>
            </a:r>
          </a:p>
          <a:p>
            <a:r>
              <a:rPr lang="en-US" dirty="0"/>
              <a:t>	</a:t>
            </a:r>
            <a:r>
              <a:rPr lang="en-US" dirty="0" smtClean="0"/>
              <a:t>November 8-13, Hyatt Regency, Dallas, TX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18852982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W3.1.1 </a:t>
            </a:r>
            <a:r>
              <a:rPr lang="en-US" dirty="0"/>
              <a:t>Future </a:t>
            </a:r>
            <a:r>
              <a:rPr lang="en-US" dirty="0" smtClean="0"/>
              <a:t>Venues - 2016</a:t>
            </a:r>
            <a:endParaRPr lang="en-US" dirty="0"/>
          </a:p>
        </p:txBody>
      </p:sp>
      <p:sp>
        <p:nvSpPr>
          <p:cNvPr id="3" name="Content Placeholder 2"/>
          <p:cNvSpPr>
            <a:spLocks noGrp="1"/>
          </p:cNvSpPr>
          <p:nvPr>
            <p:ph idx="1"/>
          </p:nvPr>
        </p:nvSpPr>
        <p:spPr>
          <a:xfrm>
            <a:off x="685800" y="1828800"/>
            <a:ext cx="7696200" cy="4572000"/>
          </a:xfrm>
        </p:spPr>
        <p:txBody>
          <a:bodyPr/>
          <a:lstStyle/>
          <a:p>
            <a:r>
              <a:rPr lang="en-US" sz="2800" dirty="0" smtClean="0"/>
              <a:t>2016:</a:t>
            </a:r>
          </a:p>
          <a:p>
            <a:pPr lvl="1"/>
            <a:r>
              <a:rPr lang="en-US" sz="2400" dirty="0" smtClean="0"/>
              <a:t>January 17-22, Hyatt Regency, Atlanta,  GA</a:t>
            </a:r>
          </a:p>
          <a:p>
            <a:pPr lvl="1"/>
            <a:r>
              <a:rPr lang="en-US" sz="2400" u="sng" dirty="0"/>
              <a:t>January 27-28, Xi’an, China</a:t>
            </a:r>
          </a:p>
          <a:p>
            <a:pPr lvl="1"/>
            <a:r>
              <a:rPr lang="en-US" sz="2400" dirty="0" smtClean="0"/>
              <a:t>March 13-18, Sands Venetian Hotel, Macau, PRC</a:t>
            </a:r>
          </a:p>
          <a:p>
            <a:pPr lvl="1"/>
            <a:r>
              <a:rPr lang="en-US" sz="2400" dirty="0" smtClean="0"/>
              <a:t>May 15-20, Hilton Waikoloa Village, HI</a:t>
            </a:r>
          </a:p>
          <a:p>
            <a:pPr lvl="1"/>
            <a:r>
              <a:rPr lang="en-US" sz="2400" u="sng" dirty="0"/>
              <a:t>May 25-26 </a:t>
            </a:r>
            <a:r>
              <a:rPr lang="en-US" sz="2400" u="sng" dirty="0" smtClean="0"/>
              <a:t>Beijing, China </a:t>
            </a:r>
            <a:endParaRPr lang="en-US" sz="2400" u="sng" dirty="0"/>
          </a:p>
          <a:p>
            <a:pPr lvl="1"/>
            <a:r>
              <a:rPr lang="en-US" sz="2400" dirty="0" smtClean="0"/>
              <a:t>July 24-29, Manchester Grand Hyatt, San Diego, CA</a:t>
            </a:r>
          </a:p>
          <a:p>
            <a:pPr lvl="1"/>
            <a:r>
              <a:rPr lang="en-US" sz="2400" dirty="0" smtClean="0"/>
              <a:t>September 18-23,  TBD (Europe)</a:t>
            </a:r>
          </a:p>
          <a:p>
            <a:pPr lvl="1"/>
            <a:r>
              <a:rPr lang="en-US" sz="2400" u="sng" dirty="0"/>
              <a:t>September </a:t>
            </a:r>
            <a:r>
              <a:rPr lang="en-US" sz="2400" u="sng" dirty="0" smtClean="0"/>
              <a:t>28-29</a:t>
            </a:r>
            <a:r>
              <a:rPr lang="en-US" sz="2400" u="sng" dirty="0"/>
              <a:t>, </a:t>
            </a:r>
            <a:r>
              <a:rPr lang="en-US" sz="2400" u="sng" dirty="0" smtClean="0"/>
              <a:t>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1471681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2015</a:t>
            </a:r>
            <a:endParaRPr lang="en-US"/>
          </a:p>
        </p:txBody>
      </p:sp>
      <p:sp>
        <p:nvSpPr>
          <p:cNvPr id="5123" name="Footer Placeholder 2"/>
          <p:cNvSpPr>
            <a:spLocks noGrp="1"/>
          </p:cNvSpPr>
          <p:nvPr>
            <p:ph type="ftr" sz="quarter" idx="11"/>
          </p:nvPr>
        </p:nvSpPr>
        <p:spPr>
          <a:noFill/>
        </p:spPr>
        <p:txBody>
          <a:bodyPr/>
          <a:lstStyle/>
          <a:p>
            <a:r>
              <a:rPr lang="en-US" smtClean="0"/>
              <a:t>Jon Rosdahl, CSR</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extLst>
      <p:ext uri="{BB962C8B-B14F-4D97-AF65-F5344CB8AC3E}">
        <p14:creationId xmlns:p14="http://schemas.microsoft.com/office/powerpoint/2010/main" val="17093901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a:t>
            </a:r>
            <a:r>
              <a:rPr lang="en-US" dirty="0" smtClean="0"/>
              <a:t>Venues - 2017</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a:latin typeface="Calibri" panose="020F0502020204030204" pitchFamily="34" charset="0"/>
              </a:rPr>
              <a:t>Hyatt Regency, Atlanta, GA </a:t>
            </a: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33051861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W3.2 Task Group Reports</a:t>
            </a:r>
            <a:endParaRPr lang="en-US" dirty="0"/>
          </a:p>
        </p:txBody>
      </p:sp>
      <p:sp>
        <p:nvSpPr>
          <p:cNvPr id="3" name="Content Placeholder 2"/>
          <p:cNvSpPr>
            <a:spLocks noGrp="1"/>
          </p:cNvSpPr>
          <p:nvPr>
            <p:ph idx="1"/>
          </p:nvPr>
        </p:nvSpPr>
        <p:spPr/>
        <p:txBody>
          <a:bodyPr/>
          <a:lstStyle/>
          <a:p>
            <a:r>
              <a:rPr lang="en-US" dirty="0" smtClean="0"/>
              <a:t>W3.2.1 – </a:t>
            </a:r>
            <a:r>
              <a:rPr lang="en-US" dirty="0" err="1" smtClean="0"/>
              <a:t>TGaj</a:t>
            </a:r>
            <a:r>
              <a:rPr lang="en-US" dirty="0" smtClean="0"/>
              <a:t> Closing Report – 11-15/713r0</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51</a:t>
            </a:fld>
            <a:endParaRPr lang="en-US"/>
          </a:p>
        </p:txBody>
      </p:sp>
    </p:spTree>
    <p:extLst>
      <p:ext uri="{BB962C8B-B14F-4D97-AF65-F5344CB8AC3E}">
        <p14:creationId xmlns:p14="http://schemas.microsoft.com/office/powerpoint/2010/main" val="17806061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W5.1.1 </a:t>
            </a:r>
            <a:r>
              <a:rPr lang="en-US" dirty="0" err="1" smtClean="0"/>
              <a:t>TGaj</a:t>
            </a:r>
            <a:r>
              <a:rPr lang="en-US" dirty="0" smtClean="0"/>
              <a:t> Teleconference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 </a:t>
            </a:r>
            <a:r>
              <a:rPr lang="en-US" dirty="0" err="1" smtClean="0"/>
              <a:t>TGaj</a:t>
            </a:r>
            <a:r>
              <a:rPr lang="en-US" dirty="0" smtClean="0"/>
              <a:t> teleconference:</a:t>
            </a:r>
          </a:p>
          <a:p>
            <a:pPr lvl="1"/>
            <a:r>
              <a:rPr lang="en-US" sz="2400" dirty="0" smtClean="0">
                <a:latin typeface="Calibri" panose="020F0502020204030204" pitchFamily="34" charset="0"/>
              </a:rPr>
              <a:t>June 4, 18 &amp; July 2 at 9pm ET for 1 hour</a:t>
            </a:r>
            <a:endParaRPr lang="en-US" sz="2400" dirty="0">
              <a:latin typeface="Calibri" panose="020F0502020204030204" pitchFamily="34" charset="0"/>
            </a:endParaRPr>
          </a:p>
          <a:p>
            <a:r>
              <a:rPr lang="en-US" dirty="0" smtClean="0"/>
              <a:t>Moved: </a:t>
            </a:r>
            <a:r>
              <a:rPr lang="en-US" dirty="0" err="1" smtClean="0"/>
              <a:t>Xiaoming</a:t>
            </a:r>
            <a:r>
              <a:rPr lang="en-US" dirty="0" smtClean="0"/>
              <a:t> PENG on behalf of </a:t>
            </a:r>
            <a:r>
              <a:rPr lang="en-US" dirty="0" err="1" smtClean="0"/>
              <a:t>TGaj</a:t>
            </a:r>
            <a:endParaRPr lang="en-US" dirty="0"/>
          </a:p>
          <a:p>
            <a:r>
              <a:rPr lang="en-US" dirty="0" err="1" smtClean="0"/>
              <a:t>Result:Unanimous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2015</a:t>
            </a:r>
            <a:endParaRPr lang="en-GB" dirty="0"/>
          </a:p>
        </p:txBody>
      </p:sp>
    </p:spTree>
    <p:extLst>
      <p:ext uri="{BB962C8B-B14F-4D97-AF65-F5344CB8AC3E}">
        <p14:creationId xmlns:p14="http://schemas.microsoft.com/office/powerpoint/2010/main" val="7273652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dirty="0" smtClean="0"/>
              <a:t>W7.1 802 Wireless Chairs meeting</a:t>
            </a:r>
          </a:p>
        </p:txBody>
      </p:sp>
      <p:sp>
        <p:nvSpPr>
          <p:cNvPr id="30723"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892628D-4130-4E94-864C-9B167218852D}" type="slidenum">
              <a:rPr lang="en-US" altLang="en-US" sz="1200" b="0"/>
              <a:pPr>
                <a:spcBef>
                  <a:spcPct val="0"/>
                </a:spcBef>
                <a:buFontTx/>
                <a:buNone/>
              </a:pPr>
              <a:t>53</a:t>
            </a:fld>
            <a:endParaRPr lang="en-US" altLang="en-US" sz="1200" b="0"/>
          </a:p>
        </p:txBody>
      </p:sp>
    </p:spTree>
    <p:extLst>
      <p:ext uri="{BB962C8B-B14F-4D97-AF65-F5344CB8AC3E}">
        <p14:creationId xmlns:p14="http://schemas.microsoft.com/office/powerpoint/2010/main" val="13010155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85800"/>
            <a:ext cx="7772400" cy="609600"/>
          </a:xfrm>
        </p:spPr>
        <p:txBody>
          <a:bodyPr/>
          <a:lstStyle/>
          <a:p>
            <a:r>
              <a:rPr lang="en-GB" altLang="en-US" dirty="0" smtClean="0"/>
              <a:t>W7.2 Next Meeting – IEEE 802 Plenary</a:t>
            </a:r>
          </a:p>
        </p:txBody>
      </p:sp>
      <p:sp>
        <p:nvSpPr>
          <p:cNvPr id="3" name="Content Placeholder 2"/>
          <p:cNvSpPr>
            <a:spLocks noGrp="1"/>
          </p:cNvSpPr>
          <p:nvPr>
            <p:ph idx="1"/>
          </p:nvPr>
        </p:nvSpPr>
        <p:spPr>
          <a:xfrm>
            <a:off x="685800" y="1447800"/>
            <a:ext cx="7772400" cy="4648200"/>
          </a:xfrm>
        </p:spPr>
        <p:txBody>
          <a:bodyPr/>
          <a:lstStyle/>
          <a:p>
            <a:r>
              <a:rPr lang="en-US" dirty="0"/>
              <a:t>802 Plenary: July 12-17, 2015</a:t>
            </a:r>
          </a:p>
          <a:p>
            <a:r>
              <a:rPr lang="en-US" dirty="0"/>
              <a:t>	Location: </a:t>
            </a:r>
            <a:r>
              <a:rPr lang="en-GB" dirty="0"/>
              <a:t>Waikoloa, Hawaii, United States</a:t>
            </a:r>
          </a:p>
          <a:p>
            <a:r>
              <a:rPr lang="en-GB" dirty="0"/>
              <a:t>	Meeting Hotel: Hilton Waikoloa</a:t>
            </a:r>
          </a:p>
          <a:p>
            <a:r>
              <a:rPr lang="en-GB" dirty="0"/>
              <a:t>Registration open : </a:t>
            </a:r>
            <a:r>
              <a:rPr lang="en-GB" dirty="0">
                <a:hlinkClick r:id="rId3"/>
              </a:rPr>
              <a:t>http://802world.org/plenary/</a:t>
            </a:r>
            <a:endParaRPr lang="en-GB" dirty="0"/>
          </a:p>
          <a:p>
            <a:endParaRPr lang="en-US" b="0" dirty="0"/>
          </a:p>
          <a:p>
            <a:r>
              <a:rPr lang="en-US" dirty="0"/>
              <a:t>Registration Fees &amp; Deadlines</a:t>
            </a:r>
            <a:r>
              <a:rPr lang="en-US" b="0" dirty="0"/>
              <a:t>:</a:t>
            </a:r>
          </a:p>
          <a:p>
            <a:pPr lvl="1"/>
            <a:r>
              <a:rPr lang="en-US" dirty="0"/>
              <a:t>Early: Before 6:00 PM Pacific Time, Friday, May 22, 2015</a:t>
            </a:r>
          </a:p>
          <a:p>
            <a:pPr lvl="1"/>
            <a:r>
              <a:rPr lang="en-US" dirty="0"/>
              <a:t>(UTC Time: 1:00 AM Saturday, May 23, 2015)</a:t>
            </a:r>
          </a:p>
          <a:p>
            <a:pPr lvl="1"/>
            <a:r>
              <a:rPr lang="en-US" dirty="0"/>
              <a:t>• $US 500.00 for attendees staying at the Hilton Waikoloa Village</a:t>
            </a:r>
          </a:p>
          <a:p>
            <a:pPr lvl="1"/>
            <a:r>
              <a:rPr lang="en-US" dirty="0"/>
              <a:t>• $US 800.00 for all others (including local attendees not staying at the group hotel)</a:t>
            </a:r>
            <a:endParaRPr lang="en-GB" dirty="0"/>
          </a:p>
          <a:p>
            <a:pPr marL="0" indent="0">
              <a:buFontTx/>
              <a:buNone/>
              <a:defRPr/>
            </a:pPr>
            <a:endParaRPr lang="en-GB" dirty="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Jon Rosdahl, CSR</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F5A59728-6BBE-4A69-AF2B-5EC79A5F0538}" type="slidenum">
              <a:rPr lang="en-US" altLang="en-US" sz="1200" b="0"/>
              <a:pPr>
                <a:spcBef>
                  <a:spcPct val="0"/>
                </a:spcBef>
                <a:buFontTx/>
                <a:buNone/>
              </a:pPr>
              <a:t>54</a:t>
            </a:fld>
            <a:endParaRPr lang="en-US" altLang="en-US" sz="1200" b="0"/>
          </a:p>
        </p:txBody>
      </p:sp>
    </p:spTree>
    <p:extLst>
      <p:ext uri="{BB962C8B-B14F-4D97-AF65-F5344CB8AC3E}">
        <p14:creationId xmlns:p14="http://schemas.microsoft.com/office/powerpoint/2010/main" val="25518805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China Interim Attendees, May 2015</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55</a:t>
            </a:fld>
            <a:endParaRPr lang="en-US"/>
          </a:p>
        </p:txBody>
      </p:sp>
      <p:pic>
        <p:nvPicPr>
          <p:cNvPr id="5123" name="Picture 3" descr="C:\Users\jr05\Downloads\IMG_441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828800"/>
            <a:ext cx="8665024" cy="319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923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2015</a:t>
            </a:r>
            <a:endParaRPr lang="en-US"/>
          </a:p>
        </p:txBody>
      </p:sp>
      <p:sp>
        <p:nvSpPr>
          <p:cNvPr id="6147" name="Footer Placeholder 2"/>
          <p:cNvSpPr>
            <a:spLocks noGrp="1"/>
          </p:cNvSpPr>
          <p:nvPr>
            <p:ph type="ftr" sz="quarter" idx="11"/>
          </p:nvPr>
        </p:nvSpPr>
        <p:spPr>
          <a:noFill/>
        </p:spPr>
        <p:txBody>
          <a:bodyPr/>
          <a:lstStyle/>
          <a:p>
            <a:r>
              <a:rPr lang="en-US" smtClean="0"/>
              <a:t>Jon Rosdahl, CSR</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extLst>
      <p:ext uri="{BB962C8B-B14F-4D97-AF65-F5344CB8AC3E}">
        <p14:creationId xmlns:p14="http://schemas.microsoft.com/office/powerpoint/2010/main" val="771639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2015</a:t>
            </a:r>
            <a:endParaRPr lang="en-US"/>
          </a:p>
        </p:txBody>
      </p:sp>
      <p:sp>
        <p:nvSpPr>
          <p:cNvPr id="7171" name="Footer Placeholder 2"/>
          <p:cNvSpPr>
            <a:spLocks noGrp="1"/>
          </p:cNvSpPr>
          <p:nvPr>
            <p:ph type="ftr" sz="quarter" idx="11"/>
          </p:nvPr>
        </p:nvSpPr>
        <p:spPr>
          <a:noFill/>
        </p:spPr>
        <p:txBody>
          <a:bodyPr/>
          <a:lstStyle/>
          <a:p>
            <a:r>
              <a:rPr lang="en-US" smtClean="0"/>
              <a:t>Jon Rosdahl, CSR</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extLst>
      <p:ext uri="{BB962C8B-B14F-4D97-AF65-F5344CB8AC3E}">
        <p14:creationId xmlns:p14="http://schemas.microsoft.com/office/powerpoint/2010/main" val="6964641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2015</a:t>
            </a:r>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extLst>
      <p:ext uri="{BB962C8B-B14F-4D97-AF65-F5344CB8AC3E}">
        <p14:creationId xmlns:p14="http://schemas.microsoft.com/office/powerpoint/2010/main" val="402141155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1494940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30945</TotalTime>
  <Words>4340</Words>
  <Application>Microsoft Office PowerPoint</Application>
  <PresentationFormat>On-screen Show (4:3)</PresentationFormat>
  <Paragraphs>1096</Paragraphs>
  <Slides>55</Slides>
  <Notes>46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55</vt:i4>
      </vt:variant>
    </vt:vector>
  </HeadingPairs>
  <TitlesOfParts>
    <vt:vector size="58" baseType="lpstr">
      <vt:lpstr>802-11-Submission</vt:lpstr>
      <vt:lpstr>Document</vt:lpstr>
      <vt:lpstr>Binary Worksheet</vt:lpstr>
      <vt:lpstr>May 2015 China Interim WG Opening Report</vt:lpstr>
      <vt:lpstr>Abstract</vt:lpstr>
      <vt:lpstr>Tuesday MAY 19, 2015–  802.11 Opening Plenary  </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IEEE SA Patent Policy Updates - 1</vt:lpstr>
      <vt:lpstr>IEEE SA Patent Policy Updates - 2</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W2.3 Summary of Liaisons and Status</vt:lpstr>
      <vt:lpstr>T3.1 802.11 Working Group Session Documents</vt:lpstr>
      <vt:lpstr>T3.2 II Next meeting reminder</vt:lpstr>
      <vt:lpstr>T3.3 Meeting registration</vt:lpstr>
      <vt:lpstr>T3.4 Recording attendance</vt:lpstr>
      <vt:lpstr>T3.5 Local File server</vt:lpstr>
      <vt:lpstr>T3.6 Breakfast and Break Information</vt:lpstr>
      <vt:lpstr>T3.7 802 EC and IEEE-SA Standards Board decisions</vt:lpstr>
      <vt:lpstr>T4.1.1 Type of Groups</vt:lpstr>
      <vt:lpstr>T4.1.1 Groups</vt:lpstr>
      <vt:lpstr>T4.1.2 PAR Expiration/Renewal Schedule</vt:lpstr>
      <vt:lpstr>T4.1.3 802.11 WG Appointed positions</vt:lpstr>
      <vt:lpstr>T4.1.3 Officers</vt:lpstr>
      <vt:lpstr>IEEE 802.11 Revisions</vt:lpstr>
      <vt:lpstr>IEEE 802.11 Standards Pipeline</vt:lpstr>
      <vt:lpstr>T4.1.5 Summary of ballots and comment collections</vt:lpstr>
      <vt:lpstr>T4.1.6 Current Membership Status</vt:lpstr>
      <vt:lpstr>T4.1.6 Membership Status (11May2015)</vt:lpstr>
      <vt:lpstr>T4.1.6 Recent voting member history</vt:lpstr>
      <vt:lpstr>T4.1.7 ANA Status</vt:lpstr>
      <vt:lpstr>T4.1.8 Treasurer Report</vt:lpstr>
      <vt:lpstr>Wednesday– May 20 802.11 WG Closing Plenary</vt:lpstr>
      <vt:lpstr>W2.2 Call for Potentially Essential Patents</vt:lpstr>
      <vt:lpstr>W2.4 Administrative Reminders</vt:lpstr>
      <vt:lpstr>W2.5 Letters of Assurance</vt:lpstr>
      <vt:lpstr>W2.6 Availability of documents- May 2015</vt:lpstr>
      <vt:lpstr>W2.7 802.11  drafts to ISO/IEC JTC1/SC6</vt:lpstr>
      <vt:lpstr>W2.8 July 2015 Tutorials</vt:lpstr>
      <vt:lpstr>W3.1.1 Future Venues</vt:lpstr>
      <vt:lpstr>W3.1.1 Future Venues - 2016</vt:lpstr>
      <vt:lpstr>W3.1.1 Future Venues - 2017</vt:lpstr>
      <vt:lpstr>W3.2 Task Group Reports</vt:lpstr>
      <vt:lpstr>W5.1.1 TGaj Teleconference Motion</vt:lpstr>
      <vt:lpstr>W7.1 802 Wireless Chairs meeting</vt:lpstr>
      <vt:lpstr>W7.2 Next Meeting – IEEE 802 Plenary</vt:lpstr>
      <vt:lpstr>802.11 China Interim Attendees, May 2015</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2015 China Interim WG11 slides</dc:title>
  <dc:subject>11-15/704r1</dc:subject>
  <dc:creator>Jon Rosdahl</dc:creator>
  <cp:keywords>May 2015</cp:keywords>
  <dc:description>Jon Rosdahl (CSR)</dc:description>
  <cp:lastModifiedBy>Jon Rosdahl</cp:lastModifiedBy>
  <cp:revision>194</cp:revision>
  <cp:lastPrinted>2014-04-08T14:44:21Z</cp:lastPrinted>
  <dcterms:created xsi:type="dcterms:W3CDTF">2012-03-12T21:29:33Z</dcterms:created>
  <dcterms:modified xsi:type="dcterms:W3CDTF">2015-05-20T03:27:05Z</dcterms:modified>
  <cp:category>Report</cp:category>
</cp:coreProperties>
</file>