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3"/>
  </p:notesMasterIdLst>
  <p:handoutMasterIdLst>
    <p:handoutMasterId r:id="rId24"/>
  </p:handoutMasterIdLst>
  <p:sldIdLst>
    <p:sldId id="467" r:id="rId2"/>
    <p:sldId id="465" r:id="rId3"/>
    <p:sldId id="447" r:id="rId4"/>
    <p:sldId id="448" r:id="rId5"/>
    <p:sldId id="449" r:id="rId6"/>
    <p:sldId id="450" r:id="rId7"/>
    <p:sldId id="451" r:id="rId8"/>
    <p:sldId id="452" r:id="rId9"/>
    <p:sldId id="455" r:id="rId10"/>
    <p:sldId id="468" r:id="rId11"/>
    <p:sldId id="453" r:id="rId12"/>
    <p:sldId id="454" r:id="rId13"/>
    <p:sldId id="456" r:id="rId14"/>
    <p:sldId id="464" r:id="rId15"/>
    <p:sldId id="457" r:id="rId16"/>
    <p:sldId id="458" r:id="rId17"/>
    <p:sldId id="459" r:id="rId18"/>
    <p:sldId id="460" r:id="rId19"/>
    <p:sldId id="461" r:id="rId20"/>
    <p:sldId id="462" r:id="rId21"/>
    <p:sldId id="463" r:id="rId22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8235" autoAdjust="0"/>
  </p:normalViewPr>
  <p:slideViewPr>
    <p:cSldViewPr showGuides="1"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18" Type="http://schemas.openxmlformats.org/officeDocument/2006/relationships/image" Target="../media/image4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" Type="http://schemas.openxmlformats.org/officeDocument/2006/relationships/image" Target="../media/image38.wmf"/><Relationship Id="rId16" Type="http://schemas.openxmlformats.org/officeDocument/2006/relationships/image" Target="../media/image56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45.wmf"/><Relationship Id="rId6" Type="http://schemas.openxmlformats.org/officeDocument/2006/relationships/image" Target="../media/image62.wmf"/><Relationship Id="rId11" Type="http://schemas.openxmlformats.org/officeDocument/2006/relationships/image" Target="../media/image66.wmf"/><Relationship Id="rId5" Type="http://schemas.openxmlformats.org/officeDocument/2006/relationships/image" Target="../media/image61.wmf"/><Relationship Id="rId10" Type="http://schemas.openxmlformats.org/officeDocument/2006/relationships/image" Target="../media/image65.wmf"/><Relationship Id="rId4" Type="http://schemas.openxmlformats.org/officeDocument/2006/relationships/image" Target="../media/image60.wmf"/><Relationship Id="rId9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8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8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0317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93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5209597" y="6581396"/>
            <a:ext cx="109568" cy="135262"/>
          </a:xfrm>
          <a:noFill/>
        </p:spPr>
        <p:txBody>
          <a:bodyPr/>
          <a:lstStyle/>
          <a:p>
            <a:fld id="{4A95E644-D83C-4D77-A052-083F09B376AA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2267972-0612-4C04-B9DA-672110B53A1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77224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418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5283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4217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87886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7878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7" name="页脚占位符 5"/>
          <p:cNvSpPr txBox="1">
            <a:spLocks/>
          </p:cNvSpPr>
          <p:nvPr userDrawn="1"/>
        </p:nvSpPr>
        <p:spPr>
          <a:xfrm>
            <a:off x="6786578" y="6500834"/>
            <a:ext cx="1857388" cy="16867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itchFamily="2" charset="-122"/>
                <a:cs typeface="+mn-cs"/>
              </a:rPr>
              <a:t>Liguang Li(ZTE Corp.)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66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07493" y="238939"/>
            <a:ext cx="2923942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rtl="0"/>
            <a:r>
              <a:rPr lang="en-US" altLang="zh-CN" b="1" dirty="0" smtClean="0">
                <a:latin typeface="Times New Roman" panose="02020603050405020304" pitchFamily="18" charset="0"/>
              </a:rPr>
              <a:t>doc.: IEEE 802.</a:t>
            </a:r>
            <a:r>
              <a:rPr lang="sq-AL" altLang="zh-CN" sz="1800" b="1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11-15</a:t>
            </a:r>
            <a:r>
              <a:rPr lang="en-US" altLang="zh-CN" sz="1800" b="1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</a:t>
            </a:r>
            <a:r>
              <a:rPr lang="sq-AL" altLang="zh-CN" sz="1800" b="1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0701</a:t>
            </a:r>
            <a:r>
              <a:rPr lang="en-US" altLang="zh-CN" sz="1800" b="1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r1</a:t>
            </a:r>
            <a:endParaRPr lang="sq-AL" altLang="zh-CN" sz="1800" b="1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20965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kern="12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2015</a:t>
            </a:r>
            <a:endParaRPr lang="en-GB" altLang="zh-CN" b="1" kern="1200" dirty="0">
              <a:solidFill>
                <a:schemeClr val="tx1"/>
              </a:solidFill>
              <a:latin typeface="Times New Roman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8" r:id="rId1"/>
    <p:sldLayoutId id="2147485400" r:id="rId2"/>
    <p:sldLayoutId id="2147485401" r:id="rId3"/>
    <p:sldLayoutId id="2147485402" r:id="rId4"/>
    <p:sldLayoutId id="2147485403" r:id="rId5"/>
    <p:sldLayoutId id="2147485404" r:id="rId6"/>
    <p:sldLayoutId id="2147485405" r:id="rId7"/>
    <p:sldLayoutId id="2147485406" r:id="rId8"/>
    <p:sldLayoutId id="2147485407" r:id="rId9"/>
    <p:sldLayoutId id="2147485409" r:id="rId10"/>
    <p:sldLayoutId id="2147485410" r:id="rId11"/>
  </p:sldLayoutIdLst>
  <p:transition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7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7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0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53.bin"/><Relationship Id="rId10" Type="http://schemas.openxmlformats.org/officeDocument/2006/relationships/oleObject" Target="../embeddings/oleObject48.bin"/><Relationship Id="rId19" Type="http://schemas.openxmlformats.org/officeDocument/2006/relationships/oleObject" Target="../embeddings/oleObject5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8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70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Physical channel encoding for 45ghz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2015-05-19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755576" y="198884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576" y="2420888"/>
          <a:ext cx="7560841" cy="3377297"/>
        </p:xfrm>
        <a:graphic>
          <a:graphicData uri="http://schemas.openxmlformats.org/drawingml/2006/table">
            <a:tbl>
              <a:tblPr/>
              <a:tblGrid>
                <a:gridCol w="1270196"/>
                <a:gridCol w="1592509"/>
                <a:gridCol w="1674499"/>
                <a:gridCol w="713379"/>
                <a:gridCol w="2310258"/>
              </a:tblGrid>
              <a:tr h="3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company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Liguang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li.liguang9@zte.com.cn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Jun </a:t>
                      </a:r>
                      <a:r>
                        <a:rPr kumimoji="0" lang="en-US" altLang="ko-KR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Xu</a:t>
                      </a:r>
                      <a:endParaRPr kumimoji="0" lang="en-US" altLang="ko-K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Zhifeng</a:t>
                      </a: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 Yuan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yuan.zhifeng@zte.com.cn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Bo </a:t>
                      </a:r>
                      <a:r>
                        <a:rPr kumimoji="0" lang="en-US" altLang="zh-CN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Sun</a:t>
                      </a:r>
                      <a:endParaRPr kumimoji="0" lang="en-US" altLang="ko-K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s</a:t>
                      </a:r>
                      <a:r>
                        <a:rPr lang="sq-AL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un.bo1@zte.com.cn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Ke</a:t>
                      </a: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 Yao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yao.ke5@zte.com.cn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Kaibo</a:t>
                      </a: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Tian</a:t>
                      </a:r>
                      <a:endParaRPr kumimoji="0" lang="en-US" altLang="ko-K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Shiwen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He</a:t>
                      </a:r>
                      <a:endParaRPr kumimoji="0" lang="zh-CN" altLang="ko-K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Southeast University (SEU) </a:t>
                      </a:r>
                      <a:endParaRPr kumimoji="0" lang="zh-CN" altLang="ko-KR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Haiming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  <a:cs typeface="+mn-cs"/>
                        </a:rPr>
                        <a:t>Wang</a:t>
                      </a:r>
                      <a:endParaRPr kumimoji="0" lang="zh-CN" altLang="ko-K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内容占位符 2"/>
          <p:cNvSpPr txBox="1">
            <a:spLocks/>
          </p:cNvSpPr>
          <p:nvPr/>
        </p:nvSpPr>
        <p:spPr bwMode="auto">
          <a:xfrm>
            <a:off x="683568" y="1484784"/>
            <a:ext cx="792088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dirty="0" smtClean="0"/>
              <a:t>⑵.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Encoding of Data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  <a:defRPr/>
            </a:pPr>
            <a:r>
              <a:rPr lang="en-US" altLang="zh-CN" dirty="0" smtClean="0">
                <a:latin typeface="+mn-ea"/>
                <a:ea typeface="+mn-ea"/>
              </a:rPr>
              <a:t>Example of Bits Selection: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154627" name="Object 3"/>
          <p:cNvGraphicFramePr>
            <a:graphicFrameLocks noChangeAspect="1"/>
          </p:cNvGraphicFramePr>
          <p:nvPr/>
        </p:nvGraphicFramePr>
        <p:xfrm>
          <a:off x="2339752" y="2636912"/>
          <a:ext cx="4896544" cy="3338228"/>
        </p:xfrm>
        <a:graphic>
          <a:graphicData uri="http://schemas.openxmlformats.org/presentationml/2006/ole">
            <p:oleObj spid="_x0000_s154627" name="Visio" r:id="rId4" imgW="4350214" imgH="296542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内容占位符 2"/>
          <p:cNvSpPr txBox="1">
            <a:spLocks/>
          </p:cNvSpPr>
          <p:nvPr/>
        </p:nvSpPr>
        <p:spPr bwMode="auto">
          <a:xfrm>
            <a:off x="683568" y="1484784"/>
            <a:ext cx="792088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dirty="0" smtClean="0"/>
              <a:t>⑵. 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Encoding of Data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106504" name="Object 8"/>
          <p:cNvGraphicFramePr>
            <a:graphicFrameLocks noChangeAspect="1"/>
          </p:cNvGraphicFramePr>
          <p:nvPr/>
        </p:nvGraphicFramePr>
        <p:xfrm>
          <a:off x="1763688" y="2132856"/>
          <a:ext cx="5838824" cy="4032448"/>
        </p:xfrm>
        <a:graphic>
          <a:graphicData uri="http://schemas.openxmlformats.org/presentationml/2006/ole">
            <p:oleObj spid="_x0000_s106504" name="Visio" r:id="rId4" imgW="5521679" imgH="381344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514274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Transmitting data</a:t>
            </a:r>
          </a:p>
          <a:p>
            <a:pPr lvl="1" algn="just">
              <a:defRPr/>
            </a:pPr>
            <a:r>
              <a:rPr lang="en-US" altLang="zh-CN" sz="1800" dirty="0" smtClean="0">
                <a:latin typeface="+mn-ea"/>
                <a:ea typeface="+mn-ea"/>
              </a:rPr>
              <a:t>SIG encoding codeword and Data encoding codeword. </a:t>
            </a:r>
            <a:endParaRPr lang="zh-CN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marL="342900" lvl="1" indent="-342900">
              <a:buChar char="•"/>
              <a:defRPr/>
            </a:pPr>
            <a:r>
              <a:rPr lang="en-US" altLang="zh-CN" sz="2400" b="1" dirty="0" smtClean="0">
                <a:ea typeface="+mn-ea"/>
              </a:rPr>
              <a:t>Analysis</a:t>
            </a:r>
            <a:r>
              <a:rPr lang="en-US" altLang="zh-CN" sz="2400" b="1" dirty="0" smtClean="0">
                <a:latin typeface="+mn-ea"/>
                <a:ea typeface="+mn-ea"/>
              </a:rPr>
              <a:t> </a:t>
            </a: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SIG 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valid data bits of LDPC is repeated once, that is to merge 2 columns into 1 column of LDPC parity matrix and the matrix has more column-weight for information bits, which improve decoding performance.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800" b="1" dirty="0" smtClean="0">
                <a:latin typeface="+mn-ea"/>
                <a:ea typeface="+mn-ea"/>
              </a:rPr>
              <a:t>Data</a:t>
            </a:r>
            <a:r>
              <a:rPr lang="zh-CN" altLang="en-US" sz="1800" b="1" dirty="0" smtClean="0">
                <a:latin typeface="+mn-ea"/>
                <a:ea typeface="+mn-ea"/>
              </a:rPr>
              <a:t> </a:t>
            </a:r>
            <a:r>
              <a:rPr lang="en-US" altLang="zh-CN" sz="1800" b="1" dirty="0" smtClean="0">
                <a:latin typeface="+mn-ea"/>
                <a:ea typeface="+mn-ea"/>
              </a:rPr>
              <a:t>encoding</a:t>
            </a:r>
            <a:r>
              <a:rPr lang="zh-CN" altLang="en-US" sz="1800" dirty="0" smtClean="0">
                <a:latin typeface="+mn-ea"/>
                <a:ea typeface="+mn-ea"/>
              </a:rPr>
              <a:t>：</a:t>
            </a:r>
            <a:r>
              <a:rPr lang="en-US" altLang="zh-CN" sz="1800" dirty="0" smtClean="0">
                <a:latin typeface="+mn-ea"/>
                <a:ea typeface="+mn-ea"/>
              </a:rPr>
              <a:t>the packet encoding turns all the LDPC codeword into a big codeword, and improve performance. </a:t>
            </a:r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555875" y="2781300"/>
          <a:ext cx="4351338" cy="571500"/>
        </p:xfrm>
        <a:graphic>
          <a:graphicData uri="http://schemas.openxmlformats.org/presentationml/2006/ole">
            <p:oleObj spid="_x0000_s107522" name="Visio" r:id="rId4" imgW="4354830" imgH="574687" progId="Visio.Drawing.11">
              <p:embed/>
            </p:oleObj>
          </a:graphicData>
        </a:graphic>
      </p:graphicFrame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  <a:ea typeface="宋体" charset="-122"/>
              </a:rPr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45439" cy="4114800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new channel encoding for physical data transmission.  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endParaRPr lang="en-US" altLang="zh-CN" sz="2400" b="1" dirty="0" smtClean="0"/>
          </a:p>
          <a:p>
            <a:pPr algn="just">
              <a:defRPr/>
            </a:pPr>
            <a:r>
              <a:rPr lang="en-US" altLang="zh-CN" dirty="0" smtClean="0"/>
              <a:t>The performance of proposed encoding scheme are shown in </a:t>
            </a:r>
            <a:r>
              <a:rPr lang="sq-AL" altLang="zh-CN" dirty="0" smtClean="0"/>
              <a:t>appendix</a:t>
            </a:r>
            <a:r>
              <a:rPr lang="en-US" altLang="zh-CN" dirty="0" smtClean="0"/>
              <a:t>. </a:t>
            </a:r>
            <a:endParaRPr lang="zh-CN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solidFill>
                  <a:srgbClr val="000000"/>
                </a:solidFill>
                <a:ea typeface="宋体" charset="-122"/>
              </a:rPr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45439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1600" b="0" dirty="0" smtClean="0"/>
              <a:t>[1]. IEEE Std 802.11ad</a:t>
            </a:r>
          </a:p>
          <a:p>
            <a:pPr eaLnBrk="1" hangingPunct="1">
              <a:buNone/>
            </a:pPr>
            <a:r>
              <a:rPr lang="en-US" altLang="zh-CN" sz="1600" b="0" dirty="0" smtClean="0"/>
              <a:t>[2]. </a:t>
            </a:r>
            <a:r>
              <a:rPr lang="sq-AL" altLang="zh-CN" sz="1600" b="0" dirty="0" smtClean="0"/>
              <a:t>LDPC Coding for 45GHz</a:t>
            </a:r>
            <a:r>
              <a:rPr lang="en-US" altLang="zh-CN" sz="1600" b="0" dirty="0" smtClean="0"/>
              <a:t>(</a:t>
            </a:r>
            <a:r>
              <a:rPr lang="sq-AL" altLang="zh-CN" sz="1600" b="0" dirty="0" smtClean="0"/>
              <a:t>11-14-0807-0</a:t>
            </a:r>
            <a:r>
              <a:rPr lang="en-US" altLang="zh-CN" sz="1600" b="0" dirty="0" smtClean="0"/>
              <a:t>1</a:t>
            </a:r>
            <a:r>
              <a:rPr lang="sq-AL" altLang="zh-CN" sz="1600" b="0" dirty="0" smtClean="0"/>
              <a:t>-0</a:t>
            </a:r>
            <a:r>
              <a:rPr lang="en-US" altLang="zh-CN" sz="1600" b="0" dirty="0" smtClean="0"/>
              <a:t>0</a:t>
            </a:r>
            <a:r>
              <a:rPr lang="sq-AL" altLang="zh-CN" sz="1600" b="0" dirty="0" smtClean="0"/>
              <a:t>aj</a:t>
            </a:r>
            <a:r>
              <a:rPr lang="en-US" altLang="zh-CN" sz="1600" b="0" dirty="0" smtClean="0"/>
              <a:t>). Proposal of IEEE802.11aj(45G).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208912" cy="50405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Performance(QPSK, AWGN, Data): 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72000" y="1700808"/>
            <a:ext cx="41044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Rate of 13/16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PER=0.1</a:t>
            </a:r>
            <a:r>
              <a:rPr lang="zh-CN" altLang="en-US" sz="1600" i="0" kern="0" dirty="0" smtClean="0">
                <a:latin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10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lang="en-US" altLang="zh-CN" sz="1600" i="0" kern="0" dirty="0" smtClean="0">
                <a:latin typeface="宋体" pitchFamily="2" charset="-122"/>
              </a:rPr>
              <a:t>:0.2dB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50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lang="en-US" altLang="zh-CN" sz="1600" i="0" kern="0" dirty="0" smtClean="0">
                <a:latin typeface="宋体" pitchFamily="2" charset="-122"/>
              </a:rPr>
              <a:t>:0.6dB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100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lang="en-US" altLang="zh-CN" sz="1600" i="0" kern="0" dirty="0" smtClean="0">
                <a:latin typeface="宋体" pitchFamily="2" charset="-122"/>
              </a:rPr>
              <a:t>:0.8dB</a:t>
            </a:r>
            <a:r>
              <a:rPr lang="zh-CN" altLang="en-US" sz="1600" i="0" kern="0" dirty="0" smtClean="0">
                <a:latin typeface="宋体" pitchFamily="2" charset="-122"/>
              </a:rPr>
              <a:t>。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marL="742950" lvl="1" indent="-285750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altLang="zh-CN" sz="1600" i="0" kern="0" dirty="0" smtClean="0">
              <a:latin typeface="宋体" pitchFamily="2" charset="-122"/>
            </a:endParaRPr>
          </a:p>
        </p:txBody>
      </p:sp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068961"/>
            <a:ext cx="399857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09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067375"/>
            <a:ext cx="4000528" cy="324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23528" y="1700808"/>
            <a:ext cx="4464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Rate of 1/2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PER=0.1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10</a:t>
            </a:r>
            <a:r>
              <a:rPr kumimoji="1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 LDPC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:0.1dB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spcBef>
                <a:spcPts val="600"/>
              </a:spcBef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50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spcBef>
                <a:spcPts val="600"/>
              </a:spcBef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100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。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175852" cy="559534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Performance(16QAM, 64QAM, Data): 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499992" y="1844824"/>
            <a:ext cx="4463958" cy="108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20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64QAM</a:t>
            </a:r>
            <a:r>
              <a:rPr lang="zh-CN" altLang="en-US" sz="1600" i="0" kern="0" dirty="0" smtClean="0">
                <a:latin typeface="宋体" pitchFamily="2" charset="-122"/>
              </a:rPr>
              <a:t>，</a:t>
            </a:r>
            <a:r>
              <a:rPr lang="en-US" altLang="zh-CN" sz="1600" i="0" kern="0" dirty="0" smtClean="0">
                <a:latin typeface="宋体" pitchFamily="2" charset="-122"/>
              </a:rPr>
              <a:t>PER=0.1</a:t>
            </a:r>
            <a:r>
              <a:rPr lang="zh-CN" altLang="en-US" sz="1600" i="0" kern="0" dirty="0" smtClean="0">
                <a:latin typeface="宋体" pitchFamily="2" charset="-122"/>
              </a:rPr>
              <a:t>：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buNone/>
              <a:defRPr/>
            </a:pPr>
            <a:r>
              <a:rPr lang="en-US" altLang="zh-CN" sz="1600" i="0" kern="0" dirty="0" smtClean="0">
                <a:latin typeface="宋体" pitchFamily="2" charset="-122"/>
              </a:rPr>
              <a:t>Rate of 5/8:0.3dB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buNone/>
              <a:defRPr/>
            </a:pPr>
            <a:r>
              <a:rPr lang="en-US" altLang="zh-CN" sz="1600" kern="0" dirty="0" smtClean="0">
                <a:latin typeface="宋体" pitchFamily="2" charset="-122"/>
              </a:rPr>
              <a:t>Rate of 3/4:0.3dB</a:t>
            </a:r>
            <a:r>
              <a:rPr lang="zh-CN" altLang="en-US" sz="1600" i="0" kern="0" dirty="0" smtClean="0">
                <a:latin typeface="宋体" pitchFamily="2" charset="-122"/>
              </a:rPr>
              <a:t>；</a:t>
            </a:r>
            <a:endParaRPr lang="en-US" altLang="zh-CN" sz="1600" i="0" kern="0" dirty="0" smtClean="0">
              <a:latin typeface="宋体" pitchFamily="2" charset="-122"/>
            </a:endParaRPr>
          </a:p>
          <a:p>
            <a:pPr lvl="1">
              <a:defRPr/>
            </a:pPr>
            <a:r>
              <a:rPr lang="en-US" altLang="zh-CN" sz="1600" kern="0" dirty="0" smtClean="0">
                <a:latin typeface="宋体" pitchFamily="2" charset="-122"/>
              </a:rPr>
              <a:t>Rate of 13/16:0.6dB</a:t>
            </a:r>
            <a:r>
              <a:rPr lang="zh-CN" altLang="en-US" sz="1600" i="0" kern="0" dirty="0" smtClean="0">
                <a:latin typeface="宋体" pitchFamily="2" charset="-122"/>
              </a:rPr>
              <a:t>。</a:t>
            </a:r>
            <a:endParaRPr lang="en-US" altLang="zh-CN" sz="1600" i="0" kern="0" dirty="0" smtClean="0">
              <a:latin typeface="宋体" pitchFamily="2" charset="-122"/>
            </a:endParaRPr>
          </a:p>
        </p:txBody>
      </p:sp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071810"/>
            <a:ext cx="40767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000372"/>
            <a:ext cx="4214842" cy="335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95536" y="1844824"/>
            <a:ext cx="43924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ts val="600"/>
              </a:spcBef>
              <a:buFontTx/>
              <a:buChar char="–"/>
              <a:defRPr/>
            </a:pP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20 </a:t>
            </a:r>
            <a:r>
              <a:rPr kumimoji="1" lang="en-US" altLang="zh-CN" sz="1600" kern="0" dirty="0" smtClean="0">
                <a:latin typeface="宋体" pitchFamily="2" charset="-122"/>
              </a:rPr>
              <a:t>LDPC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16QAM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，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PER=0.1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：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kern="0" dirty="0" smtClean="0">
                <a:latin typeface="宋体" pitchFamily="2" charset="-122"/>
              </a:rPr>
              <a:t>Rate of 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1/2:0.3dB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；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kern="0" dirty="0" smtClean="0">
                <a:latin typeface="宋体" pitchFamily="2" charset="-122"/>
              </a:rPr>
              <a:t>Rate of </a:t>
            </a:r>
            <a:r>
              <a:rPr kumimoji="1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3/4:0.2dB</a:t>
            </a:r>
            <a:r>
              <a:rPr kumimoji="1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</a:rPr>
              <a:t>。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58775" y="1340768"/>
            <a:ext cx="8456613" cy="5145757"/>
          </a:xfrm>
        </p:spPr>
        <p:txBody>
          <a:bodyPr/>
          <a:lstStyle/>
          <a:p>
            <a:pPr lvl="0">
              <a:defRPr/>
            </a:pPr>
            <a:r>
              <a:rPr lang="en-US" altLang="zh-CN" sz="2000" b="0" dirty="0" smtClean="0"/>
              <a:t>Iterative decoding: </a:t>
            </a: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buNone/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>
              <a:buNone/>
              <a:defRPr/>
            </a:pPr>
            <a:endParaRPr lang="en-US" altLang="zh-CN" dirty="0" smtClean="0">
              <a:latin typeface="宋体" pitchFamily="2" charset="-122"/>
            </a:endParaRPr>
          </a:p>
          <a:p>
            <a:pPr lvl="1" eaLnBrk="1" hangingPunct="1">
              <a:defRPr/>
            </a:pPr>
            <a:r>
              <a:rPr lang="en-US" altLang="zh-CN" dirty="0" smtClean="0"/>
              <a:t>In following simulation, k0=4. 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3244850" y="1966913"/>
          <a:ext cx="2654300" cy="2924175"/>
        </p:xfrm>
        <a:graphic>
          <a:graphicData uri="http://schemas.openxmlformats.org/presentationml/2006/ole">
            <p:oleObj spid="_x0000_s116740" name="Visio" r:id="rId4" imgW="2907726" imgH="3035654" progId="Visio.Drawing.11">
              <p:embed/>
            </p:oleObj>
          </a:graphicData>
        </a:graphic>
      </p:graphicFrame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320438" cy="85725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zh-CN" sz="2000" b="0" dirty="0" smtClean="0">
                <a:latin typeface="+mn-ea"/>
              </a:rPr>
              <a:t>performance(QPSK, AWGN, Data, Iterative decoding): </a:t>
            </a:r>
            <a:endParaRPr lang="zh-CN" altLang="en-US" sz="2000" b="0" dirty="0" smtClean="0">
              <a:latin typeface="+mn-ea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72000" y="1772816"/>
            <a:ext cx="385765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dirty="0" smtClean="0">
                <a:latin typeface="+mn-lt"/>
                <a:ea typeface="+mn-ea"/>
              </a:rPr>
              <a:t>Rate of 13/16, (</a:t>
            </a:r>
            <a:r>
              <a:rPr lang="en-US" altLang="zh-CN" sz="1600" i="0" kern="0" dirty="0" smtClean="0">
                <a:latin typeface="+mn-lt"/>
                <a:ea typeface="+mn-ea"/>
              </a:rPr>
              <a:t>PER=0.1</a:t>
            </a:r>
            <a:r>
              <a:rPr lang="en-US" altLang="zh-CN" sz="1600" i="0" dirty="0" smtClean="0">
                <a:latin typeface="+mn-lt"/>
                <a:ea typeface="+mn-ea"/>
              </a:rPr>
              <a:t>):</a:t>
            </a:r>
            <a:endParaRPr kumimoji="1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10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0.5dB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50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1.0dB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100</a:t>
            </a:r>
            <a:r>
              <a:rPr lang="zh-CN" altLang="en-US" sz="1600" i="0" kern="0" dirty="0" smtClean="0">
                <a:latin typeface="+mn-lt"/>
                <a:ea typeface="+mn-ea"/>
              </a:rPr>
              <a:t> </a:t>
            </a:r>
            <a:r>
              <a:rPr lang="en-US" altLang="zh-CN" sz="1600" i="0" kern="0" dirty="0" smtClean="0">
                <a:latin typeface="+mn-lt"/>
                <a:ea typeface="+mn-ea"/>
              </a:rPr>
              <a:t>LDPC: 1.0dB</a:t>
            </a:r>
            <a:r>
              <a:rPr lang="zh-CN" altLang="en-US" sz="1600" i="0" kern="0" dirty="0" smtClean="0">
                <a:latin typeface="+mn-lt"/>
                <a:ea typeface="+mn-ea"/>
              </a:rPr>
              <a:t>。</a:t>
            </a:r>
            <a:endParaRPr lang="en-US" altLang="zh-CN" sz="1600" i="0" kern="0" dirty="0" smtClean="0">
              <a:latin typeface="+mn-lt"/>
              <a:ea typeface="+mn-ea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357158" y="1772816"/>
            <a:ext cx="378621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Rate of 1/2, (PER=0.1):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10 LDPC: 0.3dB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；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50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LDPC: 0.5dB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；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100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LDPC: 0.5dB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。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96952"/>
            <a:ext cx="39433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996952"/>
            <a:ext cx="39433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28596" y="1357298"/>
            <a:ext cx="8072494" cy="500066"/>
          </a:xfrm>
        </p:spPr>
        <p:txBody>
          <a:bodyPr/>
          <a:lstStyle/>
          <a:p>
            <a:pPr>
              <a:defRPr/>
            </a:pPr>
            <a:r>
              <a:rPr lang="en-US" altLang="zh-CN" sz="2000" b="0" dirty="0" smtClean="0">
                <a:latin typeface="+mn-ea"/>
              </a:rPr>
              <a:t>performance(16QAM, 64QAM, AWGN, Data, Iterative decoding)</a:t>
            </a:r>
            <a:r>
              <a:rPr lang="zh-CN" altLang="en-US" sz="2000" b="0" dirty="0" smtClean="0">
                <a:latin typeface="+mn-ea"/>
              </a:rPr>
              <a:t>：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00530" y="1857364"/>
            <a:ext cx="46434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ts val="600"/>
              </a:spcBef>
              <a:buFontTx/>
              <a:buChar char="–"/>
              <a:defRPr/>
            </a:pPr>
            <a:r>
              <a:rPr lang="en-US" altLang="zh-CN" sz="1600" i="0" kern="0" dirty="0" smtClean="0">
                <a:latin typeface="+mn-lt"/>
                <a:ea typeface="+mn-ea"/>
              </a:rPr>
              <a:t>20 LDPC</a:t>
            </a:r>
            <a:r>
              <a:rPr lang="zh-CN" altLang="en-US" sz="1600" i="0" kern="0" dirty="0" smtClean="0">
                <a:latin typeface="+mn-lt"/>
                <a:ea typeface="+mn-ea"/>
              </a:rPr>
              <a:t>，</a:t>
            </a:r>
            <a:r>
              <a:rPr lang="en-US" altLang="zh-CN" sz="1600" i="0" kern="0" dirty="0" smtClean="0">
                <a:latin typeface="+mn-lt"/>
                <a:ea typeface="+mn-ea"/>
              </a:rPr>
              <a:t>64QAM</a:t>
            </a:r>
            <a:r>
              <a:rPr lang="zh-CN" altLang="en-US" sz="1600" i="0" kern="0" dirty="0" smtClean="0">
                <a:latin typeface="+mn-lt"/>
                <a:ea typeface="+mn-ea"/>
              </a:rPr>
              <a:t>，</a:t>
            </a:r>
            <a:r>
              <a:rPr lang="en-US" altLang="zh-CN" sz="1600" i="0" kern="0" dirty="0" smtClean="0">
                <a:latin typeface="+mn-lt"/>
                <a:ea typeface="+mn-ea"/>
              </a:rPr>
              <a:t>(PER=0.1)</a:t>
            </a:r>
            <a:r>
              <a:rPr lang="zh-CN" altLang="en-US" sz="1600" i="0" kern="0" dirty="0" smtClean="0">
                <a:latin typeface="+mn-lt"/>
                <a:ea typeface="+mn-ea"/>
              </a:rPr>
              <a:t>：</a:t>
            </a:r>
            <a:r>
              <a:rPr lang="en-US" altLang="zh-CN" sz="1600" i="0" kern="0" dirty="0" smtClean="0">
                <a:latin typeface="+mn-lt"/>
                <a:ea typeface="+mn-ea"/>
              </a:rPr>
              <a:t> </a:t>
            </a:r>
          </a:p>
          <a:p>
            <a:pPr lvl="1">
              <a:buNone/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5/8: 0.6dB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lvl="1">
              <a:buNone/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3/4: 0.55dB</a:t>
            </a:r>
            <a:r>
              <a:rPr lang="zh-CN" altLang="en-US" sz="1600" i="0" kern="0" dirty="0" smtClean="0">
                <a:latin typeface="+mn-lt"/>
                <a:ea typeface="+mn-ea"/>
              </a:rPr>
              <a:t>；</a:t>
            </a:r>
            <a:endParaRPr lang="en-US" altLang="zh-CN" sz="1600" i="0" kern="0" dirty="0" smtClean="0">
              <a:latin typeface="+mn-lt"/>
              <a:ea typeface="+mn-ea"/>
            </a:endParaRPr>
          </a:p>
          <a:p>
            <a:pPr lvl="1"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lang="en-US" altLang="zh-CN" sz="1600" i="0" kern="0" dirty="0" smtClean="0">
                <a:latin typeface="+mn-lt"/>
                <a:ea typeface="+mn-ea"/>
              </a:rPr>
              <a:t>13/16: 1.1dB</a:t>
            </a:r>
            <a:r>
              <a:rPr lang="zh-CN" altLang="en-US" sz="1600" kern="0" dirty="0" smtClean="0">
                <a:latin typeface="+mn-lt"/>
                <a:ea typeface="+mn-ea"/>
              </a:rPr>
              <a:t>。</a:t>
            </a:r>
            <a:endParaRPr lang="en-US" altLang="zh-CN" sz="1600" i="0" kern="0" dirty="0" smtClean="0">
              <a:latin typeface="+mn-lt"/>
              <a:ea typeface="+mn-ea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357158" y="1928802"/>
            <a:ext cx="435768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20 LDPC, 16QAM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，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(PER=0.1)</a:t>
            </a: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：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Rate of 1/2: 0.55dB;</a:t>
            </a: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kumimoji="0" lang="en-US" altLang="zh-CN" sz="1600" i="0" kern="0" dirty="0" smtClean="0">
                <a:latin typeface="+mn-lt"/>
                <a:ea typeface="+mn-ea"/>
                <a:cs typeface="MS PGothic" charset="0"/>
              </a:rPr>
              <a:t>Rate of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MS PGothic" charset="0"/>
              </a:rPr>
              <a:t>3/4: 0.5dB</a:t>
            </a:r>
            <a:r>
              <a:rPr kumimoji="0" lang="zh-CN" altLang="en-US" sz="1600" i="0" kern="0" dirty="0" smtClean="0">
                <a:latin typeface="+mn-lt"/>
                <a:ea typeface="+mn-ea"/>
                <a:cs typeface="MS PGothic" charset="0"/>
              </a:rPr>
              <a:t>。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MS PGothic" charset="0"/>
            </a:endParaRPr>
          </a:p>
        </p:txBody>
      </p:sp>
      <p:pic>
        <p:nvPicPr>
          <p:cNvPr id="9319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068960"/>
            <a:ext cx="36957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9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068960"/>
            <a:ext cx="36957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357158" y="1214422"/>
            <a:ext cx="8456613" cy="5129227"/>
          </a:xfrm>
        </p:spPr>
        <p:txBody>
          <a:bodyPr/>
          <a:lstStyle/>
          <a:p>
            <a:r>
              <a:rPr lang="en-US" altLang="zh-CN" dirty="0" smtClean="0"/>
              <a:t>Consideration: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The PER(Packet Error Rate) of traditional data packet: PER ≈ 1-(1-BCER)^N ≈ N × BCER, where N is the number of FEC code blocks, and BCER denotes Block Code Error Rate of FEC. 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And, the scattering / reflection of signal and mobile objects indoor may affect the  channel quality of</a:t>
            </a:r>
            <a:r>
              <a:rPr lang="sq-AL" altLang="zh-CN" sz="1700" dirty="0" smtClean="0">
                <a:ea typeface="宋体" pitchFamily="2" charset="-122"/>
              </a:rPr>
              <a:t> millimeter</a:t>
            </a:r>
            <a:r>
              <a:rPr lang="en-US" altLang="zh-CN" sz="1700" dirty="0" smtClean="0">
                <a:ea typeface="宋体" pitchFamily="2" charset="-122"/>
              </a:rPr>
              <a:t>-</a:t>
            </a:r>
            <a:r>
              <a:rPr lang="sq-AL" altLang="zh-CN" sz="1700" dirty="0" smtClean="0">
                <a:ea typeface="宋体" pitchFamily="2" charset="-122"/>
              </a:rPr>
              <a:t>wave</a:t>
            </a:r>
            <a:r>
              <a:rPr lang="en-US" altLang="zh-CN" sz="1700" dirty="0" smtClean="0">
                <a:ea typeface="宋体" pitchFamily="2" charset="-122"/>
              </a:rPr>
              <a:t> communication. </a:t>
            </a:r>
          </a:p>
          <a:p>
            <a:pPr lvl="1" eaLnBrk="1" hangingPunct="1"/>
            <a:r>
              <a:rPr lang="en-US" altLang="zh-CN" sz="1700" dirty="0" smtClean="0">
                <a:ea typeface="宋体" pitchFamily="2" charset="-122"/>
              </a:rPr>
              <a:t>It </a:t>
            </a:r>
            <a:r>
              <a:rPr lang="sq-AL" altLang="zh-CN" sz="1700" dirty="0" smtClean="0">
                <a:ea typeface="宋体" pitchFamily="2" charset="-122"/>
              </a:rPr>
              <a:t>is</a:t>
            </a:r>
            <a:r>
              <a:rPr lang="en-US" altLang="zh-CN" sz="1700" dirty="0" smtClean="0">
                <a:ea typeface="宋体" pitchFamily="2" charset="-122"/>
              </a:rPr>
              <a:t> </a:t>
            </a:r>
            <a:r>
              <a:rPr lang="sq-AL" altLang="zh-CN" sz="1700" dirty="0" smtClean="0">
                <a:ea typeface="宋体" pitchFamily="2" charset="-122"/>
              </a:rPr>
              <a:t>desirable</a:t>
            </a:r>
            <a:r>
              <a:rPr lang="en-US" altLang="zh-CN" sz="1700" dirty="0" smtClean="0">
                <a:ea typeface="宋体" pitchFamily="2" charset="-122"/>
              </a:rPr>
              <a:t> to have good performance encoding for physical data transmission. </a:t>
            </a:r>
          </a:p>
          <a:p>
            <a:pPr lvl="1">
              <a:buNone/>
              <a:defRPr/>
            </a:pPr>
            <a:endParaRPr lang="en-US" altLang="zh-CN" sz="1600" dirty="0" smtClean="0">
              <a:ea typeface="宋体" pitchFamily="2" charset="-122"/>
            </a:endParaRPr>
          </a:p>
          <a:p>
            <a:pPr lvl="1">
              <a:buNone/>
              <a:defRPr/>
            </a:pPr>
            <a:endParaRPr lang="en-US" altLang="zh-CN" sz="1600" dirty="0" smtClean="0"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altLang="zh-CN" sz="2000" dirty="0" smtClean="0">
                <a:solidFill>
                  <a:srgbClr val="000000"/>
                </a:solidFill>
                <a:ea typeface="宋体" pitchFamily="2" charset="-122"/>
              </a:rPr>
              <a:t>New encoding schemes to improve performance of physical data transmission.</a:t>
            </a:r>
          </a:p>
          <a:p>
            <a:pPr lvl="1" eaLnBrk="1" hangingPunct="1">
              <a:buFontTx/>
              <a:buChar char="–"/>
              <a:defRPr/>
            </a:pPr>
            <a:r>
              <a:rPr lang="en-US" altLang="zh-CN" sz="1700" dirty="0" smtClean="0">
                <a:ea typeface="宋体" pitchFamily="2" charset="-122"/>
              </a:rPr>
              <a:t>Including the SIG encoding and Data encoding.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Background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040560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dirty="0" smtClean="0">
                <a:latin typeface="+mn-ea"/>
                <a:ea typeface="+mn-ea"/>
              </a:rPr>
              <a:t>Performance(SIG,</a:t>
            </a:r>
            <a:r>
              <a:rPr lang="en-US" altLang="zh-CN" sz="1800" dirty="0" smtClean="0">
                <a:latin typeface="+mn-ea"/>
              </a:rPr>
              <a:t> Control PHY,</a:t>
            </a:r>
            <a:r>
              <a:rPr lang="en-US" altLang="zh-CN" dirty="0" smtClean="0">
                <a:latin typeface="+mn-ea"/>
                <a:ea typeface="+mn-ea"/>
              </a:rPr>
              <a:t> AWGN)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SIG field with 10 bytes (80 bits)</a:t>
            </a:r>
            <a:r>
              <a:rPr lang="zh-CN" altLang="zh-CN" sz="1700" dirty="0" smtClean="0">
                <a:latin typeface="+mn-ea"/>
                <a:ea typeface="+mn-ea"/>
              </a:rPr>
              <a:t>，</a:t>
            </a:r>
            <a:r>
              <a:rPr lang="en-US" altLang="zh-CN" sz="1700" dirty="0" smtClean="0">
                <a:latin typeface="+mn-ea"/>
                <a:ea typeface="+mn-ea"/>
              </a:rPr>
              <a:t>BPSK</a:t>
            </a:r>
            <a:r>
              <a:rPr lang="zh-CN" altLang="en-US" sz="1700" dirty="0" smtClean="0">
                <a:latin typeface="+mn-ea"/>
                <a:ea typeface="+mn-ea"/>
              </a:rPr>
              <a:t>，</a:t>
            </a:r>
            <a:r>
              <a:rPr lang="en-US" altLang="zh-CN" sz="1700" dirty="0" smtClean="0">
                <a:latin typeface="+mn-ea"/>
                <a:ea typeface="+mn-ea"/>
              </a:rPr>
              <a:t>spreading factor of 13. </a:t>
            </a:r>
            <a:endParaRPr lang="zh-CN" altLang="en-US" sz="1700" dirty="0">
              <a:latin typeface="+mn-ea"/>
              <a:ea typeface="+mn-ea"/>
            </a:endParaRPr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564904"/>
            <a:ext cx="38195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564904"/>
            <a:ext cx="4038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040560"/>
          </a:xfrm>
        </p:spPr>
        <p:txBody>
          <a:bodyPr/>
          <a:lstStyle/>
          <a:p>
            <a:pPr marL="342900" lvl="1" indent="-342900">
              <a:buChar char="•"/>
              <a:defRPr/>
            </a:pPr>
            <a:r>
              <a:rPr lang="en-US" altLang="zh-CN" dirty="0" smtClean="0">
                <a:latin typeface="+mn-ea"/>
                <a:ea typeface="+mn-ea"/>
              </a:rPr>
              <a:t>Performance(</a:t>
            </a:r>
            <a:r>
              <a:rPr lang="en-US" altLang="zh-CN" sz="1800" dirty="0" smtClean="0">
                <a:latin typeface="+mn-ea"/>
                <a:ea typeface="+mn-ea"/>
              </a:rPr>
              <a:t>D</a:t>
            </a:r>
            <a:r>
              <a:rPr lang="en-US" altLang="zh-CN" sz="1800" dirty="0" smtClean="0">
                <a:latin typeface="+mn-ea"/>
              </a:rPr>
              <a:t>ata,</a:t>
            </a:r>
            <a:r>
              <a:rPr lang="en-US" altLang="zh-CN" sz="1600" dirty="0" smtClean="0">
                <a:latin typeface="+mn-ea"/>
              </a:rPr>
              <a:t> </a:t>
            </a:r>
            <a:r>
              <a:rPr lang="en-US" altLang="zh-CN" dirty="0" smtClean="0">
                <a:latin typeface="+mn-ea"/>
                <a:ea typeface="+mn-ea"/>
              </a:rPr>
              <a:t>Control PHY, BPSK, AWGN )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Data field with 512 bytes(4096 bits) and 1024 bytes(8096 bits), spreading factor of 13. </a:t>
            </a: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  <a:p>
            <a:pPr lvl="1" algn="just">
              <a:defRPr/>
            </a:pPr>
            <a:endParaRPr lang="en-US" altLang="zh-CN" sz="180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726976"/>
          </a:xfrm>
        </p:spPr>
        <p:txBody>
          <a:bodyPr/>
          <a:lstStyle/>
          <a:p>
            <a:r>
              <a:rPr lang="sq-AL" altLang="zh-CN" dirty="0" smtClean="0"/>
              <a:t>Appendix</a:t>
            </a:r>
            <a:endParaRPr lang="zh-CN" altLang="en-US" dirty="0" smtClean="0"/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636912"/>
            <a:ext cx="42672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Introduction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3568" y="1700808"/>
            <a:ext cx="7772400" cy="458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  <a:tabLst/>
              <a:defRPr/>
            </a:pPr>
            <a:r>
              <a:rPr lang="en-US" altLang="zh-CN" sz="2400" b="1" dirty="0" smtClean="0">
                <a:latin typeface="+mn-lt"/>
                <a:ea typeface="+mn-ea"/>
              </a:rPr>
              <a:t>PHY frame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defTabSz="914400" latinLnBrk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–"/>
              <a:tabLst/>
              <a:defRPr/>
            </a:pPr>
            <a:r>
              <a:rPr lang="en-US" altLang="zh-CN" sz="2000" dirty="0" smtClean="0">
                <a:latin typeface="+mn-lt"/>
              </a:rPr>
              <a:t>SIG field and Data field for SC/OFDM/Control PHY: 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SIG field with length of 80 bits, Data field</a:t>
            </a:r>
            <a:r>
              <a:rPr lang="zh-CN" altLang="en-US" sz="2000" dirty="0" smtClean="0">
                <a:latin typeface="+mn-lt"/>
              </a:rPr>
              <a:t> </a:t>
            </a:r>
            <a:r>
              <a:rPr lang="en-US" altLang="zh-CN" sz="2000" dirty="0" smtClean="0">
                <a:latin typeface="+mn-lt"/>
              </a:rPr>
              <a:t>with variable length.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000" dirty="0" smtClean="0">
                <a:latin typeface="+mn-lt"/>
              </a:rPr>
              <a:t>Encoding scheme include: encoding of SIG, encoding of Data.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1907704" y="3284984"/>
          <a:ext cx="5346700" cy="571500"/>
        </p:xfrm>
        <a:graphic>
          <a:graphicData uri="http://schemas.openxmlformats.org/presentationml/2006/ole">
            <p:oleObj spid="_x0000_s95235" name="Visio" r:id="rId4" imgW="5464639" imgH="574687" progId="Visio.Drawing.11">
              <p:embed/>
            </p:oleObj>
          </a:graphicData>
        </a:graphic>
      </p:graphicFrame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9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96544"/>
          </a:xfrm>
        </p:spPr>
        <p:txBody>
          <a:bodyPr/>
          <a:lstStyle/>
          <a:p>
            <a:r>
              <a:rPr lang="en-US" altLang="zh-CN" dirty="0" smtClean="0"/>
              <a:t>⑴.Encoding </a:t>
            </a:r>
            <a:r>
              <a:rPr lang="en-US" altLang="zh-CN" dirty="0" smtClean="0">
                <a:ea typeface="+mn-ea"/>
              </a:rPr>
              <a:t>of SIG</a:t>
            </a: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The SIG consists of 80 bits, shown as                            . The sequence of SIG is encoded with LDPC of rate-1/2 and length-672, as follows: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1. The SIG sequence is padded with 4 zeros bits to create 84 bits. The 84-bits sequence include two contiguous subsequences with length of 42 bits, shown as                                        , and the two subsequences are repeated once respectively to obtain 168 bits, such as: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</a:endParaRP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    Then, the repeated data sequence is padded with 168 zero bits to create 336 bits. </a:t>
            </a:r>
            <a:endParaRPr lang="en-US" altLang="zh-CN" sz="1700" dirty="0" smtClean="0">
              <a:latin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2. Then, using rate-1/2 LDPC base matrix</a:t>
            </a:r>
            <a:r>
              <a:rPr lang="en-US" altLang="zh-CN" sz="1700" b="0" baseline="30000" dirty="0" smtClean="0">
                <a:latin typeface="+mn-ea"/>
              </a:rPr>
              <a:t>[2] </a:t>
            </a:r>
            <a:r>
              <a:rPr lang="en-US" altLang="zh-CN" sz="1700" b="0" dirty="0" smtClean="0">
                <a:latin typeface="+mn-ea"/>
              </a:rPr>
              <a:t>and setting         , the 336-bits sequence is added with parity bits                to create LDPC codeword, shown as                                     , such that                , where      is revised </a:t>
            </a:r>
            <a:endParaRPr lang="en-US" altLang="zh-CN" sz="1700" dirty="0" smtClean="0">
              <a:latin typeface="+mn-ea"/>
            </a:endParaRP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    LDPC parity check matrix. </a:t>
            </a:r>
            <a:endParaRPr lang="en-US" altLang="zh-CN" sz="1700" dirty="0" smtClean="0">
              <a:latin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3. The basic code is                                           .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66" name="Object 10"/>
          <p:cNvGraphicFramePr>
            <a:graphicFrameLocks noChangeAspect="1"/>
          </p:cNvGraphicFramePr>
          <p:nvPr/>
        </p:nvGraphicFramePr>
        <p:xfrm>
          <a:off x="5004047" y="1988840"/>
          <a:ext cx="1800201" cy="315363"/>
        </p:xfrm>
        <a:graphic>
          <a:graphicData uri="http://schemas.openxmlformats.org/presentationml/2006/ole">
            <p:oleObj spid="_x0000_s96266" name="Equation" r:id="rId4" imgW="1308100" imgH="228600" progId="">
              <p:embed/>
            </p:oleObj>
          </a:graphicData>
        </a:graphic>
      </p:graphicFrame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68" name="Object 12"/>
          <p:cNvGraphicFramePr>
            <a:graphicFrameLocks noChangeAspect="1"/>
          </p:cNvGraphicFramePr>
          <p:nvPr/>
        </p:nvGraphicFramePr>
        <p:xfrm>
          <a:off x="2123728" y="3394489"/>
          <a:ext cx="2592288" cy="322543"/>
        </p:xfrm>
        <a:graphic>
          <a:graphicData uri="http://schemas.openxmlformats.org/presentationml/2006/ole">
            <p:oleObj spid="_x0000_s96268" name="Equation" r:id="rId5" imgW="2070100" imgH="254000" progId="">
              <p:embed/>
            </p:oleObj>
          </a:graphicData>
        </a:graphic>
      </p:graphicFrame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0" name="Object 14"/>
          <p:cNvGraphicFramePr>
            <a:graphicFrameLocks noChangeAspect="1"/>
          </p:cNvGraphicFramePr>
          <p:nvPr/>
        </p:nvGraphicFramePr>
        <p:xfrm>
          <a:off x="2915816" y="3933056"/>
          <a:ext cx="4536504" cy="321485"/>
        </p:xfrm>
        <a:graphic>
          <a:graphicData uri="http://schemas.openxmlformats.org/presentationml/2006/ole">
            <p:oleObj spid="_x0000_s96270" name="Equation" r:id="rId6" imgW="3632200" imgH="254000" progId="">
              <p:embed/>
            </p:oleObj>
          </a:graphicData>
        </a:graphic>
      </p:graphicFrame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4" name="Object 18"/>
          <p:cNvGraphicFramePr>
            <a:graphicFrameLocks noChangeAspect="1"/>
          </p:cNvGraphicFramePr>
          <p:nvPr/>
        </p:nvGraphicFramePr>
        <p:xfrm>
          <a:off x="6636229" y="4869160"/>
          <a:ext cx="744083" cy="288032"/>
        </p:xfrm>
        <a:graphic>
          <a:graphicData uri="http://schemas.openxmlformats.org/presentationml/2006/ole">
            <p:oleObj spid="_x0000_s96274" name="Equation" r:id="rId7" imgW="596900" imgH="228600" progId="">
              <p:embed/>
            </p:oleObj>
          </a:graphicData>
        </a:graphic>
      </p:graphicFrame>
      <p:sp>
        <p:nvSpPr>
          <p:cNvPr id="9627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6" name="Object 20"/>
          <p:cNvGraphicFramePr>
            <a:graphicFrameLocks noChangeAspect="1"/>
          </p:cNvGraphicFramePr>
          <p:nvPr/>
        </p:nvGraphicFramePr>
        <p:xfrm>
          <a:off x="4788024" y="5085184"/>
          <a:ext cx="1080120" cy="316133"/>
        </p:xfrm>
        <a:graphic>
          <a:graphicData uri="http://schemas.openxmlformats.org/presentationml/2006/ole">
            <p:oleObj spid="_x0000_s96276" name="Equation" r:id="rId8" imgW="787400" imgH="228600" progId="">
              <p:embed/>
            </p:oleObj>
          </a:graphicData>
        </a:graphic>
      </p:graphicFrame>
      <p:sp>
        <p:nvSpPr>
          <p:cNvPr id="9627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78" name="Object 22"/>
          <p:cNvGraphicFramePr>
            <a:graphicFrameLocks noChangeAspect="1"/>
          </p:cNvGraphicFramePr>
          <p:nvPr/>
        </p:nvGraphicFramePr>
        <p:xfrm>
          <a:off x="2195736" y="5373216"/>
          <a:ext cx="2160240" cy="327677"/>
        </p:xfrm>
        <a:graphic>
          <a:graphicData uri="http://schemas.openxmlformats.org/presentationml/2006/ole">
            <p:oleObj spid="_x0000_s96278" name="Equation" r:id="rId9" imgW="1701800" imgH="254000" progId="">
              <p:embed/>
            </p:oleObj>
          </a:graphicData>
        </a:graphic>
      </p:graphicFrame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5436096" y="5373216"/>
          <a:ext cx="864096" cy="240030"/>
        </p:xfrm>
        <a:graphic>
          <a:graphicData uri="http://schemas.openxmlformats.org/presentationml/2006/ole">
            <p:oleObj spid="_x0000_s96280" name="Equation" r:id="rId10" imgW="672808" imgH="203112" progId="">
              <p:embed/>
            </p:oleObj>
          </a:graphicData>
        </a:graphic>
      </p:graphicFrame>
      <p:sp>
        <p:nvSpPr>
          <p:cNvPr id="9628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2" name="Object 26"/>
          <p:cNvGraphicFramePr>
            <a:graphicFrameLocks noChangeAspect="1"/>
          </p:cNvGraphicFramePr>
          <p:nvPr/>
        </p:nvGraphicFramePr>
        <p:xfrm>
          <a:off x="7092280" y="5373216"/>
          <a:ext cx="216024" cy="216024"/>
        </p:xfrm>
        <a:graphic>
          <a:graphicData uri="http://schemas.openxmlformats.org/presentationml/2006/ole">
            <p:oleObj spid="_x0000_s96282" name="Equation" r:id="rId11" imgW="215619" imgH="164885" progId="">
              <p:embed/>
            </p:oleObj>
          </a:graphicData>
        </a:graphic>
      </p:graphicFrame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6284" name="Object 28"/>
          <p:cNvGraphicFramePr>
            <a:graphicFrameLocks noChangeAspect="1"/>
          </p:cNvGraphicFramePr>
          <p:nvPr/>
        </p:nvGraphicFramePr>
        <p:xfrm>
          <a:off x="3203848" y="5992819"/>
          <a:ext cx="2520280" cy="316501"/>
        </p:xfrm>
        <a:graphic>
          <a:graphicData uri="http://schemas.openxmlformats.org/presentationml/2006/ole">
            <p:oleObj spid="_x0000_s96284" name="Equation" r:id="rId12" imgW="2044700" imgH="254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96544"/>
          </a:xfrm>
        </p:spPr>
        <p:txBody>
          <a:bodyPr/>
          <a:lstStyle/>
          <a:p>
            <a:r>
              <a:rPr lang="en-US" altLang="zh-CN" dirty="0" smtClean="0"/>
              <a:t>⑴.Encoding </a:t>
            </a:r>
            <a:r>
              <a:rPr lang="en-US" altLang="zh-CN" dirty="0" smtClean="0">
                <a:ea typeface="+mn-ea"/>
              </a:rPr>
              <a:t>of SIG</a:t>
            </a:r>
          </a:p>
          <a:p>
            <a:pPr lvl="1" algn="just">
              <a:buNone/>
              <a:defRPr/>
            </a:pPr>
            <a:r>
              <a:rPr lang="en-US" altLang="zh-CN" sz="1700" b="0" dirty="0" smtClean="0">
                <a:latin typeface="+mn-ea"/>
              </a:rPr>
              <a:t>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1763688" y="2492896"/>
          <a:ext cx="5724678" cy="2952328"/>
        </p:xfrm>
        <a:graphic>
          <a:graphicData uri="http://schemas.openxmlformats.org/presentationml/2006/ole">
            <p:oleObj spid="_x0000_s101382" name="Visio" r:id="rId4" imgW="5251645" imgH="270825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1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Liguang</a:t>
            </a:r>
            <a:r>
              <a:rPr lang="en-US" sz="1200" dirty="0" smtClean="0"/>
              <a:t> Li (ZTE Corp.) </a:t>
            </a:r>
            <a:endParaRPr lang="en-US" sz="12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Encoding scheme</a:t>
            </a:r>
            <a:endParaRPr lang="sq-AL" altLang="zh-CN" sz="32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4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488832" cy="5040560"/>
          </a:xfrm>
        </p:spPr>
        <p:txBody>
          <a:bodyPr/>
          <a:lstStyle/>
          <a:p>
            <a:r>
              <a:rPr lang="en-US" altLang="zh-CN" dirty="0" smtClean="0"/>
              <a:t>⑵.Encoding </a:t>
            </a:r>
            <a:r>
              <a:rPr lang="en-US" altLang="zh-CN" dirty="0" smtClean="0">
                <a:ea typeface="+mn-ea"/>
              </a:rPr>
              <a:t>of Data</a:t>
            </a: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 The data field contains             bytes, which is decoded with LDPC</a:t>
            </a:r>
            <a:r>
              <a:rPr lang="en-US" altLang="zh-CN" sz="1700" b="0" baseline="30000" dirty="0" smtClean="0">
                <a:latin typeface="+mn-ea"/>
              </a:rPr>
              <a:t>[2] </a:t>
            </a:r>
            <a:r>
              <a:rPr lang="en-US" altLang="zh-CN" sz="1700" b="0" dirty="0" smtClean="0">
                <a:latin typeface="+mn-ea"/>
              </a:rPr>
              <a:t>codeword length of      bits, information length of      bits and expansion factor of      as follows:</a:t>
            </a:r>
            <a:endParaRPr lang="en-US" altLang="zh-CN" sz="17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1.                   is the maximal number of data bits in each LDPC codeword. The number of LDPC codeword is calculated: </a:t>
            </a:r>
          </a:p>
          <a:p>
            <a:pPr lvl="1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>
              <a:defRPr/>
            </a:pPr>
            <a:r>
              <a:rPr lang="en-US" altLang="zh-CN" sz="1700" b="0" dirty="0" smtClean="0">
                <a:latin typeface="+mn-ea"/>
              </a:rPr>
              <a:t>2. The number of data bits in the  LDPC codeword is:</a:t>
            </a:r>
          </a:p>
          <a:p>
            <a:pPr lvl="1"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endParaRPr lang="en-US" altLang="zh-CN" sz="1700" dirty="0" smtClean="0">
              <a:latin typeface="+mn-ea"/>
            </a:endParaRPr>
          </a:p>
          <a:p>
            <a:pPr lvl="1">
              <a:buNone/>
              <a:defRPr/>
            </a:pPr>
            <a:r>
              <a:rPr lang="en-US" altLang="zh-CN" sz="1700" b="0" dirty="0" smtClean="0">
                <a:latin typeface="+mn-ea"/>
              </a:rPr>
              <a:t>     Where,                                ,                                               ,</a:t>
            </a:r>
          </a:p>
          <a:p>
            <a:pPr lvl="1">
              <a:buNone/>
              <a:defRPr/>
            </a:pPr>
            <a:r>
              <a:rPr lang="en-US" altLang="zh-CN" sz="1700" b="0" dirty="0" smtClean="0">
                <a:latin typeface="+mn-ea"/>
              </a:rPr>
              <a:t>     is smallest integer which is larger than or equal to real number     , and                    is modulus operation. </a:t>
            </a:r>
            <a:endParaRPr lang="zh-CN" altLang="zh-CN" sz="1700" b="0" dirty="0" smtClean="0">
              <a:latin typeface="+mn-ea"/>
            </a:endParaRPr>
          </a:p>
          <a:p>
            <a:pPr lvl="1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graphicFrame>
        <p:nvGraphicFramePr>
          <p:cNvPr id="48147" name="Object 19"/>
          <p:cNvGraphicFramePr>
            <a:graphicFrameLocks noChangeAspect="1"/>
          </p:cNvGraphicFramePr>
          <p:nvPr/>
        </p:nvGraphicFramePr>
        <p:xfrm>
          <a:off x="3347864" y="3429694"/>
          <a:ext cx="1885950" cy="287338"/>
        </p:xfrm>
        <a:graphic>
          <a:graphicData uri="http://schemas.openxmlformats.org/presentationml/2006/ole">
            <p:oleObj spid="_x0000_s103427" name="Equation" r:id="rId4" imgW="1663700" imgH="254000" progId="">
              <p:embed/>
            </p:oleObj>
          </a:graphicData>
        </a:graphic>
      </p:graphicFrame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38" name="Object 14"/>
          <p:cNvGraphicFramePr>
            <a:graphicFrameLocks noChangeAspect="1"/>
          </p:cNvGraphicFramePr>
          <p:nvPr/>
        </p:nvGraphicFramePr>
        <p:xfrm>
          <a:off x="2627784" y="4437112"/>
          <a:ext cx="3478975" cy="576064"/>
        </p:xfrm>
        <a:graphic>
          <a:graphicData uri="http://schemas.openxmlformats.org/presentationml/2006/ole">
            <p:oleObj spid="_x0000_s103438" name="Equation" r:id="rId5" imgW="2933700" imgH="482600" progId="">
              <p:embed/>
            </p:oleObj>
          </a:graphicData>
        </a:graphic>
      </p:graphicFrame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0" name="Object 16"/>
          <p:cNvGraphicFramePr>
            <a:graphicFrameLocks noChangeAspect="1"/>
          </p:cNvGraphicFramePr>
          <p:nvPr/>
        </p:nvGraphicFramePr>
        <p:xfrm>
          <a:off x="2195736" y="5229200"/>
          <a:ext cx="1898878" cy="288032"/>
        </p:xfrm>
        <a:graphic>
          <a:graphicData uri="http://schemas.openxmlformats.org/presentationml/2006/ole">
            <p:oleObj spid="_x0000_s103440" name="Equation" r:id="rId6" imgW="1701800" imgH="254000" progId="">
              <p:embed/>
            </p:oleObj>
          </a:graphicData>
        </a:graphic>
      </p:graphicFrame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4283968" y="5229200"/>
          <a:ext cx="2677631" cy="288032"/>
        </p:xfrm>
        <a:graphic>
          <a:graphicData uri="http://schemas.openxmlformats.org/presentationml/2006/ole">
            <p:oleObj spid="_x0000_s103442" name="Equation" r:id="rId7" imgW="2387600" imgH="254000" progId="">
              <p:embed/>
            </p:oleObj>
          </a:graphicData>
        </a:graphic>
      </p:graphicFrame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7308304" y="5229200"/>
          <a:ext cx="360040" cy="347181"/>
        </p:xfrm>
        <a:graphic>
          <a:graphicData uri="http://schemas.openxmlformats.org/presentationml/2006/ole">
            <p:oleObj spid="_x0000_s103444" name="Equation" r:id="rId8" imgW="266469" imgH="253780" progId="">
              <p:embed/>
            </p:oleObj>
          </a:graphicData>
        </a:graphic>
      </p:graphicFrame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6" name="Object 22"/>
          <p:cNvGraphicFramePr>
            <a:graphicFrameLocks noChangeAspect="1"/>
          </p:cNvGraphicFramePr>
          <p:nvPr/>
        </p:nvGraphicFramePr>
        <p:xfrm>
          <a:off x="7534994" y="5589240"/>
          <a:ext cx="205358" cy="205358"/>
        </p:xfrm>
        <a:graphic>
          <a:graphicData uri="http://schemas.openxmlformats.org/presentationml/2006/ole">
            <p:oleObj spid="_x0000_s103446" name="Equation" r:id="rId9" imgW="126835" imgH="139518" progId="">
              <p:embed/>
            </p:oleObj>
          </a:graphicData>
        </a:graphic>
      </p:graphicFrame>
      <p:sp>
        <p:nvSpPr>
          <p:cNvPr id="1034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48" name="Object 24"/>
          <p:cNvGraphicFramePr>
            <a:graphicFrameLocks noChangeAspect="1"/>
          </p:cNvGraphicFramePr>
          <p:nvPr/>
        </p:nvGraphicFramePr>
        <p:xfrm>
          <a:off x="1979712" y="5779079"/>
          <a:ext cx="1008112" cy="314217"/>
        </p:xfrm>
        <a:graphic>
          <a:graphicData uri="http://schemas.openxmlformats.org/presentationml/2006/ole">
            <p:oleObj spid="_x0000_s103448" name="Equation" r:id="rId10" imgW="736600" imgH="228600" progId="">
              <p:embed/>
            </p:oleObj>
          </a:graphicData>
        </a:graphic>
      </p:graphicFrame>
      <p:sp>
        <p:nvSpPr>
          <p:cNvPr id="1034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25"/>
          <p:cNvGraphicFramePr>
            <a:graphicFrameLocks noChangeAspect="1"/>
          </p:cNvGraphicFramePr>
          <p:nvPr/>
        </p:nvGraphicFramePr>
        <p:xfrm>
          <a:off x="3419872" y="1988840"/>
          <a:ext cx="576064" cy="256028"/>
        </p:xfrm>
        <a:graphic>
          <a:graphicData uri="http://schemas.openxmlformats.org/presentationml/2006/ole">
            <p:oleObj spid="_x0000_s103449" name="Equation" r:id="rId11" imgW="482391" imgH="203112" progId="">
              <p:embed/>
            </p:oleObj>
          </a:graphicData>
        </a:graphic>
      </p:graphicFrame>
      <p:sp>
        <p:nvSpPr>
          <p:cNvPr id="1034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51" name="Object 27"/>
          <p:cNvGraphicFramePr>
            <a:graphicFrameLocks noChangeAspect="1"/>
          </p:cNvGraphicFramePr>
          <p:nvPr/>
        </p:nvGraphicFramePr>
        <p:xfrm>
          <a:off x="2987824" y="2276872"/>
          <a:ext cx="216024" cy="216024"/>
        </p:xfrm>
        <a:graphic>
          <a:graphicData uri="http://schemas.openxmlformats.org/presentationml/2006/ole">
            <p:oleObj spid="_x0000_s103451" name="Equation" r:id="rId12" imgW="126835" imgH="139518" progId="">
              <p:embed/>
            </p:oleObj>
          </a:graphicData>
        </a:graphic>
      </p:graphicFrame>
      <p:sp>
        <p:nvSpPr>
          <p:cNvPr id="1034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53" name="Object 29"/>
          <p:cNvGraphicFramePr>
            <a:graphicFrameLocks noChangeAspect="1"/>
          </p:cNvGraphicFramePr>
          <p:nvPr/>
        </p:nvGraphicFramePr>
        <p:xfrm>
          <a:off x="5796136" y="2214196"/>
          <a:ext cx="205358" cy="278700"/>
        </p:xfrm>
        <a:graphic>
          <a:graphicData uri="http://schemas.openxmlformats.org/presentationml/2006/ole">
            <p:oleObj spid="_x0000_s103453" name="Equation" r:id="rId13" imgW="126725" imgH="177415" progId="">
              <p:embed/>
            </p:oleObj>
          </a:graphicData>
        </a:graphic>
      </p:graphicFrame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3455" name="Object 31"/>
          <p:cNvGraphicFramePr>
            <a:graphicFrameLocks noChangeAspect="1"/>
          </p:cNvGraphicFramePr>
          <p:nvPr/>
        </p:nvGraphicFramePr>
        <p:xfrm>
          <a:off x="1979712" y="2482230"/>
          <a:ext cx="216024" cy="216024"/>
        </p:xfrm>
        <a:graphic>
          <a:graphicData uri="http://schemas.openxmlformats.org/presentationml/2006/ole">
            <p:oleObj spid="_x0000_s103455" name="Equation" r:id="rId14" imgW="126725" imgH="126725" progId="">
              <p:embed/>
            </p:oleObj>
          </a:graphicData>
        </a:graphic>
      </p:graphicFrame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Object 32"/>
          <p:cNvGraphicFramePr>
            <a:graphicFrameLocks noChangeAspect="1"/>
          </p:cNvGraphicFramePr>
          <p:nvPr/>
        </p:nvGraphicFramePr>
        <p:xfrm>
          <a:off x="1835696" y="2780928"/>
          <a:ext cx="929258" cy="247802"/>
        </p:xfrm>
        <a:graphic>
          <a:graphicData uri="http://schemas.openxmlformats.org/presentationml/2006/ole">
            <p:oleObj spid="_x0000_s103456" name="Equation" r:id="rId15" imgW="8509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/>
          <a:lstStyle/>
          <a:p>
            <a:r>
              <a:rPr lang="en-US" altLang="zh-CN" dirty="0" smtClean="0"/>
              <a:t>⑵. </a:t>
            </a:r>
            <a:r>
              <a:rPr lang="en-US" altLang="zh-CN" dirty="0" smtClean="0">
                <a:ea typeface="+mn-ea"/>
              </a:rPr>
              <a:t>Encoding of Data</a:t>
            </a:r>
          </a:p>
          <a:p>
            <a:pPr lvl="1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3.  The data field is broken into       blocks of data word, the      block is shown as     ,                          . Each data word is added with 8-bits sequence, then padded with                   zero bits to create     bits, such as                                         .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b="0" dirty="0" smtClean="0">
                <a:latin typeface="+mn-ea"/>
              </a:rPr>
              <a:t>4. For each data word,       parity bits are added to create the LDPC codeword                                     , such that                 . </a:t>
            </a:r>
          </a:p>
          <a:p>
            <a:pPr lvl="1" algn="just">
              <a:defRPr/>
            </a:pPr>
            <a:endParaRPr lang="en-US" altLang="zh-CN" sz="1700" dirty="0" smtClean="0">
              <a:latin typeface="+mn-ea"/>
              <a:ea typeface="+mn-ea"/>
            </a:endParaRPr>
          </a:p>
          <a:p>
            <a:pPr lvl="1" algn="just">
              <a:defRPr/>
            </a:pPr>
            <a:r>
              <a:rPr lang="en-US" altLang="zh-CN" sz="1700" dirty="0" smtClean="0">
                <a:latin typeface="+mn-ea"/>
                <a:ea typeface="+mn-ea"/>
              </a:rPr>
              <a:t>5. Packet encoding: the       bits of all  LDPC codeword are encoded of 1-bit parity check to create a parity bit     ,                    . And, all the parity bits                         are combined into parity data word          with length of       bits. That is,                                       </a:t>
            </a:r>
            <a:r>
              <a:rPr lang="en-US" altLang="zh-CN" sz="1700" b="0" dirty="0" smtClean="0">
                <a:latin typeface="+mn-ea"/>
                <a:ea typeface="+mn-ea"/>
              </a:rPr>
              <a:t>. </a:t>
            </a:r>
            <a:endParaRPr lang="zh-CN" altLang="zh-CN" sz="1700" b="0" dirty="0" smtClean="0">
              <a:latin typeface="+mn-ea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4499992" y="1934835"/>
          <a:ext cx="360039" cy="270029"/>
        </p:xfrm>
        <a:graphic>
          <a:graphicData uri="http://schemas.openxmlformats.org/presentationml/2006/ole">
            <p:oleObj spid="_x0000_s104457" name="Equation" r:id="rId4" imgW="304668" imgH="228501" progId="">
              <p:embed/>
            </p:oleObj>
          </a:graphicData>
        </a:graphic>
      </p:graphicFrame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59" name="Object 11"/>
          <p:cNvGraphicFramePr>
            <a:graphicFrameLocks noChangeAspect="1"/>
          </p:cNvGraphicFramePr>
          <p:nvPr/>
        </p:nvGraphicFramePr>
        <p:xfrm>
          <a:off x="2483768" y="2204864"/>
          <a:ext cx="255029" cy="288033"/>
        </p:xfrm>
        <a:graphic>
          <a:graphicData uri="http://schemas.openxmlformats.org/presentationml/2006/ole">
            <p:oleObj spid="_x0000_s104459" name="Equation" r:id="rId5" imgW="165028" imgH="228501" progId="">
              <p:embed/>
            </p:oleObj>
          </a:graphicData>
        </a:graphic>
      </p:graphicFrame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2843808" y="2204864"/>
          <a:ext cx="1512168" cy="304975"/>
        </p:xfrm>
        <a:graphic>
          <a:graphicData uri="http://schemas.openxmlformats.org/presentationml/2006/ole">
            <p:oleObj spid="_x0000_s104461" name="Equation" r:id="rId6" imgW="1130300" imgH="228600" progId="">
              <p:embed/>
            </p:oleObj>
          </a:graphicData>
        </a:graphic>
      </p:graphicFrame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3" name="Object 15"/>
          <p:cNvGraphicFramePr>
            <a:graphicFrameLocks noChangeAspect="1"/>
          </p:cNvGraphicFramePr>
          <p:nvPr/>
        </p:nvGraphicFramePr>
        <p:xfrm>
          <a:off x="7956376" y="2276872"/>
          <a:ext cx="352425" cy="180975"/>
        </p:xfrm>
        <a:graphic>
          <a:graphicData uri="http://schemas.openxmlformats.org/presentationml/2006/ole">
            <p:oleObj spid="_x0000_s104463" name="Equation" r:id="rId7" imgW="355138" imgH="177569" progId="">
              <p:embed/>
            </p:oleObj>
          </a:graphicData>
        </a:graphic>
      </p:graphicFrame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5" name="Object 17"/>
          <p:cNvGraphicFramePr>
            <a:graphicFrameLocks noChangeAspect="1"/>
          </p:cNvGraphicFramePr>
          <p:nvPr/>
        </p:nvGraphicFramePr>
        <p:xfrm>
          <a:off x="4283968" y="2512098"/>
          <a:ext cx="1008112" cy="268830"/>
        </p:xfrm>
        <a:graphic>
          <a:graphicData uri="http://schemas.openxmlformats.org/presentationml/2006/ole">
            <p:oleObj spid="_x0000_s104465" name="Equation" r:id="rId8" imgW="863225" imgH="228501" progId="">
              <p:embed/>
            </p:oleObj>
          </a:graphicData>
        </a:graphic>
      </p:graphicFrame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7" name="Object 19"/>
          <p:cNvGraphicFramePr>
            <a:graphicFrameLocks noChangeAspect="1"/>
          </p:cNvGraphicFramePr>
          <p:nvPr/>
        </p:nvGraphicFramePr>
        <p:xfrm>
          <a:off x="7164288" y="2492896"/>
          <a:ext cx="162965" cy="221167"/>
        </p:xfrm>
        <a:graphic>
          <a:graphicData uri="http://schemas.openxmlformats.org/presentationml/2006/ole">
            <p:oleObj spid="_x0000_s104467" name="Equation" r:id="rId9" imgW="126725" imgH="177415" progId="">
              <p:embed/>
            </p:oleObj>
          </a:graphicData>
        </a:graphic>
      </p:graphicFrame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69" name="Object 21"/>
          <p:cNvGraphicFramePr>
            <a:graphicFrameLocks noChangeAspect="1"/>
          </p:cNvGraphicFramePr>
          <p:nvPr/>
        </p:nvGraphicFramePr>
        <p:xfrm>
          <a:off x="1835696" y="2708920"/>
          <a:ext cx="2376264" cy="349805"/>
        </p:xfrm>
        <a:graphic>
          <a:graphicData uri="http://schemas.openxmlformats.org/presentationml/2006/ole">
            <p:oleObj spid="_x0000_s104469" name="Equation" r:id="rId10" imgW="1879600" imgH="279400" progId="">
              <p:embed/>
            </p:oleObj>
          </a:graphicData>
        </a:graphic>
      </p:graphicFrame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1" name="Object 23"/>
          <p:cNvGraphicFramePr>
            <a:graphicFrameLocks noChangeAspect="1"/>
          </p:cNvGraphicFramePr>
          <p:nvPr/>
        </p:nvGraphicFramePr>
        <p:xfrm>
          <a:off x="3851920" y="3356992"/>
          <a:ext cx="504056" cy="266030"/>
        </p:xfrm>
        <a:graphic>
          <a:graphicData uri="http://schemas.openxmlformats.org/presentationml/2006/ole">
            <p:oleObj spid="_x0000_s104471" name="Equation" r:id="rId11" imgW="342603" imgH="177646" progId="">
              <p:embed/>
            </p:oleObj>
          </a:graphicData>
        </a:graphic>
      </p:graphicFrame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3" name="Object 25"/>
          <p:cNvGraphicFramePr>
            <a:graphicFrameLocks noChangeAspect="1"/>
          </p:cNvGraphicFramePr>
          <p:nvPr/>
        </p:nvGraphicFramePr>
        <p:xfrm>
          <a:off x="2555776" y="3573016"/>
          <a:ext cx="2088232" cy="340218"/>
        </p:xfrm>
        <a:graphic>
          <a:graphicData uri="http://schemas.openxmlformats.org/presentationml/2006/ole">
            <p:oleObj spid="_x0000_s104473" name="Equation" r:id="rId12" imgW="1701800" imgH="279400" progId="">
              <p:embed/>
            </p:oleObj>
          </a:graphicData>
        </a:graphic>
      </p:graphicFrame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5" name="Object 27"/>
          <p:cNvGraphicFramePr>
            <a:graphicFrameLocks noChangeAspect="1"/>
          </p:cNvGraphicFramePr>
          <p:nvPr/>
        </p:nvGraphicFramePr>
        <p:xfrm>
          <a:off x="5796136" y="3573016"/>
          <a:ext cx="936104" cy="329614"/>
        </p:xfrm>
        <a:graphic>
          <a:graphicData uri="http://schemas.openxmlformats.org/presentationml/2006/ole">
            <p:oleObj spid="_x0000_s104475" name="Equation" r:id="rId13" imgW="672808" imgH="241195" progId="">
              <p:embed/>
            </p:oleObj>
          </a:graphicData>
        </a:graphic>
      </p:graphicFrame>
      <p:graphicFrame>
        <p:nvGraphicFramePr>
          <p:cNvPr id="104477" name="Object 29"/>
          <p:cNvGraphicFramePr>
            <a:graphicFrameLocks noChangeAspect="1"/>
          </p:cNvGraphicFramePr>
          <p:nvPr/>
        </p:nvGraphicFramePr>
        <p:xfrm>
          <a:off x="7236296" y="1967661"/>
          <a:ext cx="288032" cy="237203"/>
        </p:xfrm>
        <a:graphic>
          <a:graphicData uri="http://schemas.openxmlformats.org/presentationml/2006/ole">
            <p:oleObj spid="_x0000_s104477" name="Equation" r:id="rId14" imgW="215640" imgH="177480" progId="">
              <p:embed/>
            </p:oleObj>
          </a:graphicData>
        </a:graphic>
      </p:graphicFrame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78" name="Object 30"/>
          <p:cNvGraphicFramePr>
            <a:graphicFrameLocks noChangeAspect="1"/>
          </p:cNvGraphicFramePr>
          <p:nvPr/>
        </p:nvGraphicFramePr>
        <p:xfrm>
          <a:off x="5220072" y="4479470"/>
          <a:ext cx="216024" cy="317682"/>
        </p:xfrm>
        <a:graphic>
          <a:graphicData uri="http://schemas.openxmlformats.org/presentationml/2006/ole">
            <p:oleObj spid="_x0000_s104478" name="Equation" r:id="rId15" imgW="164957" imgH="241091" progId="">
              <p:embed/>
            </p:oleObj>
          </a:graphicData>
        </a:graphic>
      </p:graphicFrame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0" name="Object 32"/>
          <p:cNvGraphicFramePr>
            <a:graphicFrameLocks noChangeAspect="1"/>
          </p:cNvGraphicFramePr>
          <p:nvPr/>
        </p:nvGraphicFramePr>
        <p:xfrm>
          <a:off x="5580112" y="4509120"/>
          <a:ext cx="1080120" cy="224579"/>
        </p:xfrm>
        <a:graphic>
          <a:graphicData uri="http://schemas.openxmlformats.org/presentationml/2006/ole">
            <p:oleObj spid="_x0000_s104480" name="Equation" r:id="rId16" imgW="965200" imgH="203200" progId="">
              <p:embed/>
            </p:oleObj>
          </a:graphicData>
        </a:graphic>
      </p:graphicFrame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5" name="Object 37"/>
          <p:cNvGraphicFramePr>
            <a:graphicFrameLocks noChangeAspect="1"/>
          </p:cNvGraphicFramePr>
          <p:nvPr/>
        </p:nvGraphicFramePr>
        <p:xfrm>
          <a:off x="1907704" y="4725144"/>
          <a:ext cx="1440164" cy="288033"/>
        </p:xfrm>
        <a:graphic>
          <a:graphicData uri="http://schemas.openxmlformats.org/presentationml/2006/ole">
            <p:oleObj spid="_x0000_s104485" name="Equation" r:id="rId17" imgW="1206360" imgH="241200" progId="">
              <p:embed/>
            </p:oleObj>
          </a:graphicData>
        </a:graphic>
      </p:graphicFrame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6" name="Object 38"/>
          <p:cNvGraphicFramePr>
            <a:graphicFrameLocks noChangeAspect="1"/>
          </p:cNvGraphicFramePr>
          <p:nvPr/>
        </p:nvGraphicFramePr>
        <p:xfrm>
          <a:off x="6948264" y="4725144"/>
          <a:ext cx="432048" cy="327310"/>
        </p:xfrm>
        <a:graphic>
          <a:graphicData uri="http://schemas.openxmlformats.org/presentationml/2006/ole">
            <p:oleObj spid="_x0000_s104486" name="Equation" r:id="rId18" imgW="317225" imgH="241091" progId="">
              <p:embed/>
            </p:oleObj>
          </a:graphicData>
        </a:graphic>
      </p:graphicFrame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88" name="Object 40"/>
          <p:cNvGraphicFramePr>
            <a:graphicFrameLocks noChangeAspect="1"/>
          </p:cNvGraphicFramePr>
          <p:nvPr/>
        </p:nvGraphicFramePr>
        <p:xfrm>
          <a:off x="1763688" y="5013176"/>
          <a:ext cx="288032" cy="288032"/>
        </p:xfrm>
        <a:graphic>
          <a:graphicData uri="http://schemas.openxmlformats.org/presentationml/2006/ole">
            <p:oleObj spid="_x0000_s104488" name="Equation" r:id="rId19" imgW="126835" imgH="139518" progId="">
              <p:embed/>
            </p:oleObj>
          </a:graphicData>
        </a:graphic>
      </p:graphicFrame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4490" name="Object 42"/>
          <p:cNvGraphicFramePr>
            <a:graphicFrameLocks noChangeAspect="1"/>
          </p:cNvGraphicFramePr>
          <p:nvPr/>
        </p:nvGraphicFramePr>
        <p:xfrm>
          <a:off x="3347864" y="5013176"/>
          <a:ext cx="2232248" cy="292179"/>
        </p:xfrm>
        <a:graphic>
          <a:graphicData uri="http://schemas.openxmlformats.org/presentationml/2006/ole">
            <p:oleObj spid="_x0000_s104490" name="Equation" r:id="rId20" imgW="1816100" imgH="241300" progId="">
              <p:embed/>
            </p:oleObj>
          </a:graphicData>
        </a:graphic>
      </p:graphicFrame>
      <p:sp>
        <p:nvSpPr>
          <p:cNvPr id="43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2" name="Object 43"/>
          <p:cNvGraphicFramePr>
            <a:graphicFrameLocks noChangeAspect="1"/>
          </p:cNvGraphicFramePr>
          <p:nvPr/>
        </p:nvGraphicFramePr>
        <p:xfrm>
          <a:off x="3851920" y="4221088"/>
          <a:ext cx="360040" cy="303192"/>
        </p:xfrm>
        <a:graphic>
          <a:graphicData uri="http://schemas.openxmlformats.org/presentationml/2006/ole">
            <p:oleObj spid="_x0000_s104491" name="Equation" r:id="rId21" imgW="24120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824536"/>
          </a:xfrm>
        </p:spPr>
        <p:txBody>
          <a:bodyPr/>
          <a:lstStyle/>
          <a:p>
            <a:r>
              <a:rPr lang="en-US" altLang="zh-CN" dirty="0" smtClean="0"/>
              <a:t>⑵. </a:t>
            </a:r>
            <a:r>
              <a:rPr lang="en-US" altLang="zh-CN" dirty="0" smtClean="0">
                <a:ea typeface="+mn-ea"/>
              </a:rPr>
              <a:t>Encoding of Data</a:t>
            </a:r>
          </a:p>
          <a:p>
            <a:pPr lvl="1" algn="just">
              <a:defRPr/>
            </a:pPr>
            <a:endParaRPr lang="en-US" altLang="zh-CN" sz="1800" dirty="0" smtClean="0">
              <a:latin typeface="+mn-ea"/>
              <a:ea typeface="+mn-ea"/>
            </a:endParaRPr>
          </a:p>
          <a:p>
            <a:pPr>
              <a:buFontTx/>
              <a:buChar char="–"/>
            </a:pPr>
            <a:r>
              <a:rPr lang="en-US" altLang="zh-CN" sz="1700" b="0" dirty="0" smtClean="0">
                <a:latin typeface="+mn-ea"/>
              </a:rPr>
              <a:t>6. Bits Selection parameter: the punctured-bit index set of      codeword which are not belong to padding bits is                                  , and the punctured-bit index set of parity data word         is         . The intersection</a:t>
            </a:r>
            <a:r>
              <a:rPr lang="zh-CN" altLang="zh-CN" sz="1700" b="0" dirty="0" smtClean="0">
                <a:latin typeface="+mn-ea"/>
              </a:rPr>
              <a:t> of any two different sets of </a:t>
            </a:r>
            <a:r>
              <a:rPr lang="en-US" altLang="zh-CN" sz="1700" b="0" dirty="0" smtClean="0">
                <a:latin typeface="+mn-ea"/>
              </a:rPr>
              <a:t>                          is</a:t>
            </a:r>
            <a:r>
              <a:rPr lang="zh-CN" altLang="zh-CN" sz="1700" b="0" dirty="0" smtClean="0">
                <a:latin typeface="+mn-ea"/>
              </a:rPr>
              <a:t> empty set. The length of </a:t>
            </a:r>
            <a:r>
              <a:rPr lang="en-US" altLang="zh-CN" sz="1700" b="0" dirty="0" smtClean="0">
                <a:latin typeface="+mn-ea"/>
              </a:rPr>
              <a:t>    </a:t>
            </a:r>
            <a:r>
              <a:rPr lang="zh-CN" altLang="zh-CN" sz="1700" b="0" dirty="0" smtClean="0">
                <a:latin typeface="+mn-ea"/>
              </a:rPr>
              <a:t> is</a:t>
            </a:r>
            <a:r>
              <a:rPr lang="en-US" altLang="zh-CN" sz="1700" b="0" dirty="0" smtClean="0">
                <a:latin typeface="+mn-ea"/>
              </a:rPr>
              <a:t>                        </a:t>
            </a:r>
            <a:r>
              <a:rPr lang="zh-CN" altLang="zh-CN" sz="1700" b="0" dirty="0" smtClean="0">
                <a:latin typeface="+mn-ea"/>
              </a:rPr>
              <a:t> , such as: (where, </a:t>
            </a:r>
            <a:r>
              <a:rPr lang="en-US" altLang="zh-CN" sz="1700" b="0" dirty="0" smtClean="0">
                <a:latin typeface="+mn-ea"/>
              </a:rPr>
              <a:t>                )</a:t>
            </a:r>
          </a:p>
          <a:p>
            <a:pPr>
              <a:buNone/>
            </a:pPr>
            <a:endParaRPr lang="en-US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①.if              :                      ;</a:t>
            </a:r>
          </a:p>
          <a:p>
            <a:pPr>
              <a:buNone/>
            </a:pPr>
            <a:endParaRPr lang="zh-CN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②.if                    :                                  ,                               ;</a:t>
            </a: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</a:t>
            </a:r>
            <a:endParaRPr lang="zh-CN" altLang="zh-CN" sz="1700" b="0" dirty="0" smtClean="0">
              <a:latin typeface="+mn-ea"/>
            </a:endParaRPr>
          </a:p>
          <a:p>
            <a:pPr>
              <a:buNone/>
            </a:pPr>
            <a:r>
              <a:rPr lang="en-US" altLang="zh-CN" sz="1700" b="0" dirty="0" smtClean="0">
                <a:latin typeface="+mn-ea"/>
              </a:rPr>
              <a:t>     ③.if               :                                 , where,                        ,                       . </a:t>
            </a:r>
            <a:endParaRPr lang="zh-CN" altLang="zh-CN" sz="1700" b="0" dirty="0" smtClean="0">
              <a:latin typeface="+mn-ea"/>
            </a:endParaRPr>
          </a:p>
          <a:p>
            <a:pPr lvl="1" algn="just">
              <a:defRPr/>
            </a:pPr>
            <a:endParaRPr lang="en-US" altLang="zh-CN" dirty="0" smtClean="0">
              <a:latin typeface="+mn-ea"/>
              <a:ea typeface="+mn-ea"/>
            </a:endParaRPr>
          </a:p>
          <a:p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3" name="Object 11"/>
          <p:cNvGraphicFramePr>
            <a:graphicFrameLocks noChangeAspect="1"/>
          </p:cNvGraphicFramePr>
          <p:nvPr/>
        </p:nvGraphicFramePr>
        <p:xfrm>
          <a:off x="4860032" y="2748922"/>
          <a:ext cx="1944216" cy="279033"/>
        </p:xfrm>
        <a:graphic>
          <a:graphicData uri="http://schemas.openxmlformats.org/presentationml/2006/ole">
            <p:oleObj spid="_x0000_s105483" name="Equation" r:id="rId4" imgW="1371600" imgH="253800" progId="">
              <p:embed/>
            </p:oleObj>
          </a:graphicData>
        </a:graphic>
      </p:graphicFrame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4" name="Object 12"/>
          <p:cNvGraphicFramePr>
            <a:graphicFrameLocks noChangeAspect="1"/>
          </p:cNvGraphicFramePr>
          <p:nvPr/>
        </p:nvGraphicFramePr>
        <p:xfrm>
          <a:off x="5220072" y="2957675"/>
          <a:ext cx="432048" cy="327309"/>
        </p:xfrm>
        <a:graphic>
          <a:graphicData uri="http://schemas.openxmlformats.org/presentationml/2006/ole">
            <p:oleObj spid="_x0000_s105484" name="Equation" r:id="rId5" imgW="317225" imgH="241091" progId="">
              <p:embed/>
            </p:oleObj>
          </a:graphicData>
        </a:graphic>
      </p:graphicFrame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6" name="Object 14"/>
          <p:cNvGraphicFramePr>
            <a:graphicFrameLocks noChangeAspect="1"/>
          </p:cNvGraphicFramePr>
          <p:nvPr/>
        </p:nvGraphicFramePr>
        <p:xfrm>
          <a:off x="5940152" y="2996952"/>
          <a:ext cx="432048" cy="327309"/>
        </p:xfrm>
        <a:graphic>
          <a:graphicData uri="http://schemas.openxmlformats.org/presentationml/2006/ole">
            <p:oleObj spid="_x0000_s105486" name="Equation" r:id="rId6" imgW="317225" imgH="241091" progId="">
              <p:embed/>
            </p:oleObj>
          </a:graphicData>
        </a:graphic>
      </p:graphicFrame>
      <p:graphicFrame>
        <p:nvGraphicFramePr>
          <p:cNvPr id="105488" name="Object 16"/>
          <p:cNvGraphicFramePr>
            <a:graphicFrameLocks noChangeAspect="1"/>
          </p:cNvGraphicFramePr>
          <p:nvPr/>
        </p:nvGraphicFramePr>
        <p:xfrm>
          <a:off x="3707904" y="3247818"/>
          <a:ext cx="1512168" cy="325198"/>
        </p:xfrm>
        <a:graphic>
          <a:graphicData uri="http://schemas.openxmlformats.org/presentationml/2006/ole">
            <p:oleObj spid="_x0000_s105488" name="Equation" r:id="rId7" imgW="1180800" imgH="253800" progId="">
              <p:embed/>
            </p:oleObj>
          </a:graphicData>
        </a:graphic>
      </p:graphicFrame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89" name="Object 17"/>
          <p:cNvGraphicFramePr>
            <a:graphicFrameLocks noChangeAspect="1"/>
          </p:cNvGraphicFramePr>
          <p:nvPr/>
        </p:nvGraphicFramePr>
        <p:xfrm>
          <a:off x="7884368" y="3280748"/>
          <a:ext cx="216024" cy="292268"/>
        </p:xfrm>
        <a:graphic>
          <a:graphicData uri="http://schemas.openxmlformats.org/presentationml/2006/ole">
            <p:oleObj spid="_x0000_s105489" name="Equation" r:id="rId8" imgW="164885" imgH="215619" progId="">
              <p:embed/>
            </p:oleObj>
          </a:graphicData>
        </a:graphic>
      </p:graphicFrame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1" name="Object 19"/>
          <p:cNvGraphicFramePr>
            <a:graphicFrameLocks noChangeAspect="1"/>
          </p:cNvGraphicFramePr>
          <p:nvPr/>
        </p:nvGraphicFramePr>
        <p:xfrm>
          <a:off x="1331640" y="3501008"/>
          <a:ext cx="1440160" cy="314217"/>
        </p:xfrm>
        <a:graphic>
          <a:graphicData uri="http://schemas.openxmlformats.org/presentationml/2006/ole">
            <p:oleObj spid="_x0000_s105491" name="Equation" r:id="rId9" imgW="1054100" imgH="228600" progId="">
              <p:embed/>
            </p:oleObj>
          </a:graphicData>
        </a:graphic>
      </p:graphicFrame>
      <p:sp>
        <p:nvSpPr>
          <p:cNvPr id="1054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3" name="Object 21"/>
          <p:cNvGraphicFramePr>
            <a:graphicFrameLocks noChangeAspect="1"/>
          </p:cNvGraphicFramePr>
          <p:nvPr/>
        </p:nvGraphicFramePr>
        <p:xfrm>
          <a:off x="4572000" y="3501008"/>
          <a:ext cx="936104" cy="325602"/>
        </p:xfrm>
        <a:graphic>
          <a:graphicData uri="http://schemas.openxmlformats.org/presentationml/2006/ole">
            <p:oleObj spid="_x0000_s105493" name="Equation" r:id="rId10" imgW="660400" imgH="228600" progId="">
              <p:embed/>
            </p:oleObj>
          </a:graphicData>
        </a:graphic>
      </p:graphicFrame>
      <p:sp>
        <p:nvSpPr>
          <p:cNvPr id="10549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5" name="Object 23"/>
          <p:cNvGraphicFramePr>
            <a:graphicFrameLocks noChangeAspect="1"/>
          </p:cNvGraphicFramePr>
          <p:nvPr/>
        </p:nvGraphicFramePr>
        <p:xfrm>
          <a:off x="1547663" y="4175265"/>
          <a:ext cx="768085" cy="288032"/>
        </p:xfrm>
        <a:graphic>
          <a:graphicData uri="http://schemas.openxmlformats.org/presentationml/2006/ole">
            <p:oleObj spid="_x0000_s105495" name="Equation" r:id="rId11" imgW="609600" imgH="228600" progId="">
              <p:embed/>
            </p:oleObj>
          </a:graphicData>
        </a:graphic>
      </p:graphicFrame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7" name="Object 25"/>
          <p:cNvGraphicFramePr>
            <a:graphicFrameLocks noChangeAspect="1"/>
          </p:cNvGraphicFramePr>
          <p:nvPr/>
        </p:nvGraphicFramePr>
        <p:xfrm>
          <a:off x="2483768" y="4149080"/>
          <a:ext cx="1152128" cy="314217"/>
        </p:xfrm>
        <a:graphic>
          <a:graphicData uri="http://schemas.openxmlformats.org/presentationml/2006/ole">
            <p:oleObj spid="_x0000_s105497" name="Equation" r:id="rId12" imgW="838200" imgH="228600" progId="">
              <p:embed/>
            </p:oleObj>
          </a:graphicData>
        </a:graphic>
      </p:graphicFrame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499" name="Object 27"/>
          <p:cNvGraphicFramePr>
            <a:graphicFrameLocks noChangeAspect="1"/>
          </p:cNvGraphicFramePr>
          <p:nvPr/>
        </p:nvGraphicFramePr>
        <p:xfrm>
          <a:off x="1547664" y="4725144"/>
          <a:ext cx="1080120" cy="308606"/>
        </p:xfrm>
        <a:graphic>
          <a:graphicData uri="http://schemas.openxmlformats.org/presentationml/2006/ole">
            <p:oleObj spid="_x0000_s105499" name="Equation" r:id="rId13" imgW="800100" imgH="228600" progId="">
              <p:embed/>
            </p:oleObj>
          </a:graphicData>
        </a:graphic>
      </p:graphicFrame>
      <p:sp>
        <p:nvSpPr>
          <p:cNvPr id="10550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1" name="Object 29"/>
          <p:cNvGraphicFramePr>
            <a:graphicFrameLocks noChangeAspect="1"/>
          </p:cNvGraphicFramePr>
          <p:nvPr/>
        </p:nvGraphicFramePr>
        <p:xfrm>
          <a:off x="2771800" y="4725144"/>
          <a:ext cx="1944216" cy="276102"/>
        </p:xfrm>
        <a:graphic>
          <a:graphicData uri="http://schemas.openxmlformats.org/presentationml/2006/ole">
            <p:oleObj spid="_x0000_s105501" name="Equation" r:id="rId14" imgW="1600200" imgH="228600" progId="">
              <p:embed/>
            </p:oleObj>
          </a:graphicData>
        </a:graphic>
      </p:graphicFrame>
      <p:sp>
        <p:nvSpPr>
          <p:cNvPr id="10550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3" name="Object 31"/>
          <p:cNvGraphicFramePr>
            <a:graphicFrameLocks noChangeAspect="1"/>
          </p:cNvGraphicFramePr>
          <p:nvPr/>
        </p:nvGraphicFramePr>
        <p:xfrm>
          <a:off x="5004048" y="4725144"/>
          <a:ext cx="1533075" cy="360040"/>
        </p:xfrm>
        <a:graphic>
          <a:graphicData uri="http://schemas.openxmlformats.org/presentationml/2006/ole">
            <p:oleObj spid="_x0000_s105503" name="Equation" r:id="rId15" imgW="1257300" imgH="292100" progId="">
              <p:embed/>
            </p:oleObj>
          </a:graphicData>
        </a:graphic>
      </p:graphicFrame>
      <p:sp>
        <p:nvSpPr>
          <p:cNvPr id="10550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5" name="Object 33"/>
          <p:cNvGraphicFramePr>
            <a:graphicFrameLocks noChangeAspect="1"/>
          </p:cNvGraphicFramePr>
          <p:nvPr/>
        </p:nvGraphicFramePr>
        <p:xfrm>
          <a:off x="1547664" y="5373216"/>
          <a:ext cx="792088" cy="297033"/>
        </p:xfrm>
        <a:graphic>
          <a:graphicData uri="http://schemas.openxmlformats.org/presentationml/2006/ole">
            <p:oleObj spid="_x0000_s105505" name="Equation" r:id="rId16" imgW="609600" imgH="228600" progId="">
              <p:embed/>
            </p:oleObj>
          </a:graphicData>
        </a:graphic>
      </p:graphicFrame>
      <p:sp>
        <p:nvSpPr>
          <p:cNvPr id="10550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7" name="Object 35"/>
          <p:cNvGraphicFramePr>
            <a:graphicFrameLocks noChangeAspect="1"/>
          </p:cNvGraphicFramePr>
          <p:nvPr/>
        </p:nvGraphicFramePr>
        <p:xfrm>
          <a:off x="2450976" y="5247481"/>
          <a:ext cx="1977008" cy="504137"/>
        </p:xfrm>
        <a:graphic>
          <a:graphicData uri="http://schemas.openxmlformats.org/presentationml/2006/ole">
            <p:oleObj spid="_x0000_s105507" name="Equation" r:id="rId17" imgW="1905000" imgH="482600" progId="">
              <p:embed/>
            </p:oleObj>
          </a:graphicData>
        </a:graphic>
      </p:graphicFrame>
      <p:sp>
        <p:nvSpPr>
          <p:cNvPr id="10551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09" name="Object 37"/>
          <p:cNvGraphicFramePr>
            <a:graphicFrameLocks noChangeAspect="1"/>
          </p:cNvGraphicFramePr>
          <p:nvPr/>
        </p:nvGraphicFramePr>
        <p:xfrm>
          <a:off x="5220072" y="5373216"/>
          <a:ext cx="1368152" cy="300326"/>
        </p:xfrm>
        <a:graphic>
          <a:graphicData uri="http://schemas.openxmlformats.org/presentationml/2006/ole">
            <p:oleObj spid="_x0000_s105509" name="Equation" r:id="rId18" imgW="1167893" imgH="253890" progId="">
              <p:embed/>
            </p:oleObj>
          </a:graphicData>
        </a:graphic>
      </p:graphicFrame>
      <p:sp>
        <p:nvSpPr>
          <p:cNvPr id="10551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511" name="Object 39"/>
          <p:cNvGraphicFramePr>
            <a:graphicFrameLocks noChangeAspect="1"/>
          </p:cNvGraphicFramePr>
          <p:nvPr/>
        </p:nvGraphicFramePr>
        <p:xfrm>
          <a:off x="6732240" y="5432385"/>
          <a:ext cx="1368152" cy="241439"/>
        </p:xfrm>
        <a:graphic>
          <a:graphicData uri="http://schemas.openxmlformats.org/presentationml/2006/ole">
            <p:oleObj spid="_x0000_s105511" name="Equation" r:id="rId19" imgW="1295400" imgH="228600" progId="">
              <p:embed/>
            </p:oleObj>
          </a:graphicData>
        </a:graphic>
      </p:graphicFrame>
      <p:sp>
        <p:nvSpPr>
          <p:cNvPr id="10551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5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2" name="Object 40"/>
          <p:cNvGraphicFramePr>
            <a:graphicFrameLocks noChangeAspect="1"/>
          </p:cNvGraphicFramePr>
          <p:nvPr/>
        </p:nvGraphicFramePr>
        <p:xfrm>
          <a:off x="6660232" y="2492896"/>
          <a:ext cx="288032" cy="237203"/>
        </p:xfrm>
        <a:graphic>
          <a:graphicData uri="http://schemas.openxmlformats.org/presentationml/2006/ole">
            <p:oleObj spid="_x0000_s105512" name="Equation" r:id="rId20" imgW="21564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Slide </a:t>
            </a:r>
            <a:fld id="{A36C3DC4-A9A3-4DE4-B347-56C661B4C5F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571480"/>
            <a:ext cx="777240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3200" b="1" dirty="0" smtClean="0">
                <a:solidFill>
                  <a:srgbClr val="000000"/>
                </a:solidFill>
                <a:latin typeface="Times New Roman"/>
              </a:rPr>
              <a:t>Encoding scheme</a:t>
            </a:r>
            <a:endParaRPr lang="sq-AL" altLang="zh-CN" sz="32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/>
          <a:lstStyle/>
          <a:p>
            <a:r>
              <a:rPr lang="en-US" altLang="zh-CN" dirty="0" smtClean="0"/>
              <a:t>⑵. </a:t>
            </a:r>
            <a:r>
              <a:rPr lang="en-US" altLang="zh-CN" dirty="0" smtClean="0">
                <a:ea typeface="+mn-ea"/>
              </a:rPr>
              <a:t>Encoding of Data</a:t>
            </a:r>
          </a:p>
          <a:p>
            <a:pPr lvl="1" algn="just">
              <a:defRPr/>
            </a:pPr>
            <a:endParaRPr lang="en-US" altLang="zh-CN" sz="1800" dirty="0" smtClean="0"/>
          </a:p>
          <a:p>
            <a:pPr lvl="1" algn="just">
              <a:defRPr/>
            </a:pPr>
            <a:r>
              <a:rPr lang="en-US" altLang="zh-CN" sz="1700" dirty="0" smtClean="0"/>
              <a:t>7. Bits Selection: the first element of     is equal to last element of        plus 1, such as, </a:t>
            </a:r>
          </a:p>
          <a:p>
            <a:pPr lvl="1" algn="just">
              <a:buNone/>
              <a:defRPr/>
            </a:pPr>
            <a:r>
              <a:rPr lang="en-US" altLang="zh-CN" sz="1700" dirty="0" smtClean="0"/>
              <a:t>     </a:t>
            </a:r>
          </a:p>
          <a:p>
            <a:pPr lvl="1" algn="just">
              <a:buNone/>
              <a:defRPr/>
            </a:pPr>
            <a:r>
              <a:rPr lang="en-US" altLang="zh-CN" sz="1700" dirty="0" smtClean="0"/>
              <a:t>     where,     is the length of zero padding bits for the       codeword. Remove the zero padding bits and the punctured bits from       to obtain codeword      ,  where,                                .</a:t>
            </a:r>
          </a:p>
          <a:p>
            <a:pPr lvl="1" algn="just"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r>
              <a:rPr lang="en-US" altLang="zh-CN" sz="1700" dirty="0" smtClean="0"/>
              <a:t>     The punctured-bit index set of parity data word          is:</a:t>
            </a:r>
          </a:p>
          <a:p>
            <a:pPr lvl="1" algn="just">
              <a:buNone/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endParaRPr lang="en-US" altLang="zh-CN" sz="1700" dirty="0" smtClean="0"/>
          </a:p>
          <a:p>
            <a:pPr lvl="1" algn="just">
              <a:buNone/>
              <a:defRPr/>
            </a:pPr>
            <a:r>
              <a:rPr lang="en-US" altLang="zh-CN" sz="1700" dirty="0" smtClean="0"/>
              <a:t>     Remove the padding-bit-generated bits and the punctured bits from         to obtain         , where, the padding-bit-generated bits are totally generated from the zero padding bits. </a:t>
            </a:r>
            <a:endParaRPr lang="zh-CN" altLang="zh-CN" sz="1700" dirty="0" smtClean="0"/>
          </a:p>
          <a:p>
            <a:pPr lvl="1" algn="just">
              <a:defRPr/>
            </a:pPr>
            <a:endParaRPr lang="zh-CN" altLang="zh-CN" sz="1700" b="0" dirty="0" smtClean="0">
              <a:latin typeface="+mn-ea"/>
            </a:endParaRP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07" name="Object 19"/>
          <p:cNvGraphicFramePr>
            <a:graphicFrameLocks noChangeAspect="1"/>
          </p:cNvGraphicFramePr>
          <p:nvPr/>
        </p:nvGraphicFramePr>
        <p:xfrm>
          <a:off x="4860032" y="2272636"/>
          <a:ext cx="216024" cy="292268"/>
        </p:xfrm>
        <a:graphic>
          <a:graphicData uri="http://schemas.openxmlformats.org/presentationml/2006/ole">
            <p:oleObj spid="_x0000_s114707" name="Equation" r:id="rId4" imgW="164885" imgH="215619" progId="">
              <p:embed/>
            </p:oleObj>
          </a:graphicData>
        </a:graphic>
      </p:graphicFrame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09" name="Object 21"/>
          <p:cNvGraphicFramePr>
            <a:graphicFrameLocks noChangeAspect="1"/>
          </p:cNvGraphicFramePr>
          <p:nvPr/>
        </p:nvGraphicFramePr>
        <p:xfrm>
          <a:off x="7452320" y="2276872"/>
          <a:ext cx="380202" cy="288032"/>
        </p:xfrm>
        <a:graphic>
          <a:graphicData uri="http://schemas.openxmlformats.org/presentationml/2006/ole">
            <p:oleObj spid="_x0000_s114709" name="Equation" r:id="rId5" imgW="317225" imgH="241091" progId="">
              <p:embed/>
            </p:oleObj>
          </a:graphicData>
        </a:graphic>
      </p:graphicFrame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47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3" name="Object 25"/>
          <p:cNvGraphicFramePr>
            <a:graphicFrameLocks noChangeAspect="1"/>
          </p:cNvGraphicFramePr>
          <p:nvPr/>
        </p:nvGraphicFramePr>
        <p:xfrm>
          <a:off x="2123728" y="3140968"/>
          <a:ext cx="233933" cy="330258"/>
        </p:xfrm>
        <a:graphic>
          <a:graphicData uri="http://schemas.openxmlformats.org/presentationml/2006/ole">
            <p:oleObj spid="_x0000_s114713" name="Equation" r:id="rId6" imgW="165028" imgH="228501" progId="">
              <p:embed/>
            </p:oleObj>
          </a:graphicData>
        </a:graphic>
      </p:graphicFrame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5" name="Object 27"/>
          <p:cNvGraphicFramePr>
            <a:graphicFrameLocks noChangeAspect="1"/>
          </p:cNvGraphicFramePr>
          <p:nvPr/>
        </p:nvGraphicFramePr>
        <p:xfrm>
          <a:off x="6084168" y="3176017"/>
          <a:ext cx="288032" cy="252983"/>
        </p:xfrm>
        <a:graphic>
          <a:graphicData uri="http://schemas.openxmlformats.org/presentationml/2006/ole">
            <p:oleObj spid="_x0000_s114715" name="Equation" r:id="rId7" imgW="253670" imgH="177569" progId="">
              <p:embed/>
            </p:oleObj>
          </a:graphicData>
        </a:graphic>
      </p:graphicFrame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7" name="Object 29"/>
          <p:cNvGraphicFramePr>
            <a:graphicFrameLocks noChangeAspect="1"/>
          </p:cNvGraphicFramePr>
          <p:nvPr/>
        </p:nvGraphicFramePr>
        <p:xfrm>
          <a:off x="5847142" y="3429000"/>
          <a:ext cx="237026" cy="334624"/>
        </p:xfrm>
        <a:graphic>
          <a:graphicData uri="http://schemas.openxmlformats.org/presentationml/2006/ole">
            <p:oleObj spid="_x0000_s114717" name="Equation" r:id="rId8" imgW="165028" imgH="228501" progId="">
              <p:embed/>
            </p:oleObj>
          </a:graphicData>
        </a:graphic>
      </p:graphicFrame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19" name="Object 31"/>
          <p:cNvGraphicFramePr>
            <a:graphicFrameLocks noChangeAspect="1"/>
          </p:cNvGraphicFramePr>
          <p:nvPr/>
        </p:nvGraphicFramePr>
        <p:xfrm>
          <a:off x="8100392" y="3356992"/>
          <a:ext cx="216024" cy="345638"/>
        </p:xfrm>
        <a:graphic>
          <a:graphicData uri="http://schemas.openxmlformats.org/presentationml/2006/ole">
            <p:oleObj spid="_x0000_s114719" name="Equation" r:id="rId9" imgW="139700" imgH="228600" progId="">
              <p:embed/>
            </p:oleObj>
          </a:graphicData>
        </a:graphic>
      </p:graphicFrame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1" name="Object 33"/>
          <p:cNvGraphicFramePr>
            <a:graphicFrameLocks noChangeAspect="1"/>
          </p:cNvGraphicFramePr>
          <p:nvPr/>
        </p:nvGraphicFramePr>
        <p:xfrm>
          <a:off x="2195736" y="3645024"/>
          <a:ext cx="1512168" cy="304975"/>
        </p:xfrm>
        <a:graphic>
          <a:graphicData uri="http://schemas.openxmlformats.org/presentationml/2006/ole">
            <p:oleObj spid="_x0000_s114721" name="Equation" r:id="rId10" imgW="1130300" imgH="228600" progId="">
              <p:embed/>
            </p:oleObj>
          </a:graphicData>
        </a:graphic>
      </p:graphicFrame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3" name="Object 35"/>
          <p:cNvGraphicFramePr>
            <a:graphicFrameLocks noChangeAspect="1"/>
          </p:cNvGraphicFramePr>
          <p:nvPr/>
        </p:nvGraphicFramePr>
        <p:xfrm>
          <a:off x="5652120" y="4293096"/>
          <a:ext cx="380202" cy="288032"/>
        </p:xfrm>
        <a:graphic>
          <a:graphicData uri="http://schemas.openxmlformats.org/presentationml/2006/ole">
            <p:oleObj spid="_x0000_s114723" name="Equation" r:id="rId11" imgW="317225" imgH="241091" progId="">
              <p:embed/>
            </p:oleObj>
          </a:graphicData>
        </a:graphic>
      </p:graphicFrame>
      <p:sp>
        <p:nvSpPr>
          <p:cNvPr id="11472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7" name="Object 39"/>
          <p:cNvGraphicFramePr>
            <a:graphicFrameLocks noChangeAspect="1"/>
          </p:cNvGraphicFramePr>
          <p:nvPr/>
        </p:nvGraphicFramePr>
        <p:xfrm>
          <a:off x="7740352" y="5229200"/>
          <a:ext cx="381000" cy="288925"/>
        </p:xfrm>
        <a:graphic>
          <a:graphicData uri="http://schemas.openxmlformats.org/presentationml/2006/ole">
            <p:oleObj spid="_x0000_s114727" name="Equation" r:id="rId12" imgW="317225" imgH="241091" progId="">
              <p:embed/>
            </p:oleObj>
          </a:graphicData>
        </a:graphic>
      </p:graphicFrame>
      <p:sp>
        <p:nvSpPr>
          <p:cNvPr id="11472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4728" name="Object 40"/>
          <p:cNvGraphicFramePr>
            <a:graphicFrameLocks noChangeAspect="1"/>
          </p:cNvGraphicFramePr>
          <p:nvPr/>
        </p:nvGraphicFramePr>
        <p:xfrm>
          <a:off x="2123728" y="5445224"/>
          <a:ext cx="432048" cy="337538"/>
        </p:xfrm>
        <a:graphic>
          <a:graphicData uri="http://schemas.openxmlformats.org/presentationml/2006/ole">
            <p:oleObj spid="_x0000_s114728" name="Equation" r:id="rId13" imgW="304668" imgH="241195" progId="">
              <p:embed/>
            </p:oleObj>
          </a:graphicData>
        </a:graphic>
      </p:graphicFrame>
      <p:sp>
        <p:nvSpPr>
          <p:cNvPr id="4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Liguang Li(ZTE Corp.) </a:t>
            </a:r>
            <a:endParaRPr lang="en-US" sz="1200" dirty="0"/>
          </a:p>
        </p:txBody>
      </p:sp>
      <p:graphicFrame>
        <p:nvGraphicFramePr>
          <p:cNvPr id="114731" name="Object 43"/>
          <p:cNvGraphicFramePr>
            <a:graphicFrameLocks noChangeAspect="1"/>
          </p:cNvGraphicFramePr>
          <p:nvPr/>
        </p:nvGraphicFramePr>
        <p:xfrm>
          <a:off x="2915816" y="2678916"/>
          <a:ext cx="3960440" cy="390044"/>
        </p:xfrm>
        <a:graphic>
          <a:graphicData uri="http://schemas.openxmlformats.org/presentationml/2006/ole">
            <p:oleObj spid="_x0000_s114731" name="Equation" r:id="rId14" imgW="3352680" imgH="330120" progId="">
              <p:embed/>
            </p:oleObj>
          </a:graphicData>
        </a:graphic>
      </p:graphicFrame>
      <p:graphicFrame>
        <p:nvGraphicFramePr>
          <p:cNvPr id="114732" name="Object 44"/>
          <p:cNvGraphicFramePr>
            <a:graphicFrameLocks noChangeAspect="1"/>
          </p:cNvGraphicFramePr>
          <p:nvPr/>
        </p:nvGraphicFramePr>
        <p:xfrm>
          <a:off x="2843808" y="4725144"/>
          <a:ext cx="4248472" cy="370672"/>
        </p:xfrm>
        <a:graphic>
          <a:graphicData uri="http://schemas.openxmlformats.org/presentationml/2006/ole">
            <p:oleObj spid="_x0000_s114732" name="Equation" r:id="rId15" imgW="3784320" imgH="330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33317</TotalTime>
  <Words>1363</Words>
  <Application>Microsoft Office PowerPoint</Application>
  <PresentationFormat>全屏显示(4:3)</PresentationFormat>
  <Paragraphs>268</Paragraphs>
  <Slides>21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24" baseType="lpstr">
      <vt:lpstr>Default Design</vt:lpstr>
      <vt:lpstr>Visio</vt:lpstr>
      <vt:lpstr>Equation</vt:lpstr>
      <vt:lpstr>Physical channel encoding for 45ghz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Conclusion</vt:lpstr>
      <vt:lpstr>References</vt:lpstr>
      <vt:lpstr>Appendix</vt:lpstr>
      <vt:lpstr>Appendix</vt:lpstr>
      <vt:lpstr>Appendix</vt:lpstr>
      <vt:lpstr>Appendix</vt:lpstr>
      <vt:lpstr>Appendix</vt:lpstr>
      <vt:lpstr>Appendix</vt:lpstr>
      <vt:lpstr>Appendix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11-15-0701-00-00aj physical channel encoding for 45ghz</dc:subject>
  <dc:creator>Liguang Li(ZTE Corp.)</dc:creator>
  <cp:lastModifiedBy>Administrator</cp:lastModifiedBy>
  <cp:revision>1717</cp:revision>
  <dcterms:created xsi:type="dcterms:W3CDTF">2006-02-24T01:46:22Z</dcterms:created>
  <dcterms:modified xsi:type="dcterms:W3CDTF">2015-05-19T00:04:46Z</dcterms:modified>
</cp:coreProperties>
</file>