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22"/>
  </p:notesMasterIdLst>
  <p:handoutMasterIdLst>
    <p:handoutMasterId r:id="rId23"/>
  </p:handoutMasterIdLst>
  <p:sldIdLst>
    <p:sldId id="427" r:id="rId2"/>
    <p:sldId id="465" r:id="rId3"/>
    <p:sldId id="447" r:id="rId4"/>
    <p:sldId id="448" r:id="rId5"/>
    <p:sldId id="449" r:id="rId6"/>
    <p:sldId id="450" r:id="rId7"/>
    <p:sldId id="451" r:id="rId8"/>
    <p:sldId id="452" r:id="rId9"/>
    <p:sldId id="455" r:id="rId10"/>
    <p:sldId id="453" r:id="rId11"/>
    <p:sldId id="454" r:id="rId12"/>
    <p:sldId id="456" r:id="rId13"/>
    <p:sldId id="464" r:id="rId14"/>
    <p:sldId id="457" r:id="rId15"/>
    <p:sldId id="458" r:id="rId16"/>
    <p:sldId id="459" r:id="rId17"/>
    <p:sldId id="460" r:id="rId18"/>
    <p:sldId id="461" r:id="rId19"/>
    <p:sldId id="462" r:id="rId20"/>
    <p:sldId id="463" r:id="rId21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CC"/>
    <a:srgbClr val="0000FF"/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8235" autoAdjust="0"/>
  </p:normalViewPr>
  <p:slideViewPr>
    <p:cSldViewPr showGuides="1">
      <p:cViewPr>
        <p:scale>
          <a:sx n="90" d="100"/>
          <a:sy n="90" d="100"/>
        </p:scale>
        <p:origin x="-7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86" y="-456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32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17" Type="http://schemas.openxmlformats.org/officeDocument/2006/relationships/image" Target="../media/image36.wmf"/><Relationship Id="rId2" Type="http://schemas.openxmlformats.org/officeDocument/2006/relationships/image" Target="../media/image21.wmf"/><Relationship Id="rId16" Type="http://schemas.openxmlformats.org/officeDocument/2006/relationships/image" Target="../media/image35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5" Type="http://schemas.openxmlformats.org/officeDocument/2006/relationships/image" Target="../media/image3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Relationship Id="rId1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48.wmf"/><Relationship Id="rId3" Type="http://schemas.openxmlformats.org/officeDocument/2006/relationships/image" Target="../media/image34.wmf"/><Relationship Id="rId7" Type="http://schemas.openxmlformats.org/officeDocument/2006/relationships/image" Target="../media/image42.wmf"/><Relationship Id="rId12" Type="http://schemas.openxmlformats.org/officeDocument/2006/relationships/image" Target="../media/image47.wmf"/><Relationship Id="rId17" Type="http://schemas.openxmlformats.org/officeDocument/2006/relationships/image" Target="../media/image52.wmf"/><Relationship Id="rId2" Type="http://schemas.openxmlformats.org/officeDocument/2006/relationships/image" Target="../media/image38.wmf"/><Relationship Id="rId16" Type="http://schemas.openxmlformats.org/officeDocument/2006/relationships/image" Target="../media/image51.wmf"/><Relationship Id="rId1" Type="http://schemas.openxmlformats.org/officeDocument/2006/relationships/image" Target="../media/image37.wmf"/><Relationship Id="rId6" Type="http://schemas.openxmlformats.org/officeDocument/2006/relationships/image" Target="../media/image41.wmf"/><Relationship Id="rId11" Type="http://schemas.openxmlformats.org/officeDocument/2006/relationships/image" Target="../media/image46.wmf"/><Relationship Id="rId5" Type="http://schemas.openxmlformats.org/officeDocument/2006/relationships/image" Target="../media/image40.wmf"/><Relationship Id="rId15" Type="http://schemas.openxmlformats.org/officeDocument/2006/relationships/image" Target="../media/image5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Relationship Id="rId14" Type="http://schemas.openxmlformats.org/officeDocument/2006/relationships/image" Target="../media/image4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41.wmf"/><Relationship Id="rId6" Type="http://schemas.openxmlformats.org/officeDocument/2006/relationships/image" Target="../media/image57.wmf"/><Relationship Id="rId11" Type="http://schemas.openxmlformats.org/officeDocument/2006/relationships/image" Target="../media/image61.wmf"/><Relationship Id="rId5" Type="http://schemas.openxmlformats.org/officeDocument/2006/relationships/image" Target="../media/image56.wmf"/><Relationship Id="rId10" Type="http://schemas.openxmlformats.org/officeDocument/2006/relationships/image" Target="../media/image60.wmf"/><Relationship Id="rId4" Type="http://schemas.openxmlformats.org/officeDocument/2006/relationships/image" Target="../media/image55.wmf"/><Relationship Id="rId9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14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15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16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8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8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18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177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6937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2267972-0612-4C04-B9DA-672110B53A1C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277224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A144540-C88A-4C44-8F33-1AE2F44D534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94183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60695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58FF5E6B-8C41-4189-AFF4-8FCFEEA0F61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8696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A3847CA5-78F2-41DB-A194-DE299DF68D4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405283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EA140C-4E27-489C-98A5-07923F3BD58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242178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B23258B-CF05-4EDF-AF14-0E8224FD807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87886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A4E6F87-DDA7-426D-BDE1-320829D0F29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7878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A37392D-61D9-496A-BEC9-1A038D1CBA61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7" name="页脚占位符 5"/>
          <p:cNvSpPr txBox="1">
            <a:spLocks/>
          </p:cNvSpPr>
          <p:nvPr userDrawn="1"/>
        </p:nvSpPr>
        <p:spPr>
          <a:xfrm>
            <a:off x="6786578" y="6500834"/>
            <a:ext cx="1857388" cy="16867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itchFamily="2" charset="-122"/>
                <a:cs typeface="+mn-cs"/>
              </a:rPr>
              <a:t>Liguang Li(ZTE Corp.)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966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463CD31A-87B8-4000-A2BD-5D83788C38D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1208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07493" y="238939"/>
            <a:ext cx="3225307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802.11-15/701r0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20965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kern="12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May 2015</a:t>
            </a:r>
            <a:endParaRPr lang="en-GB" altLang="zh-CN" b="1" kern="1200" dirty="0">
              <a:solidFill>
                <a:schemeClr val="tx1"/>
              </a:solidFill>
              <a:latin typeface="Times New Roman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8" r:id="rId1"/>
    <p:sldLayoutId id="2147485400" r:id="rId2"/>
    <p:sldLayoutId id="2147485401" r:id="rId3"/>
    <p:sldLayoutId id="2147485402" r:id="rId4"/>
    <p:sldLayoutId id="2147485403" r:id="rId5"/>
    <p:sldLayoutId id="2147485404" r:id="rId6"/>
    <p:sldLayoutId id="2147485405" r:id="rId7"/>
    <p:sldLayoutId id="2147485406" r:id="rId8"/>
    <p:sldLayoutId id="2147485407" r:id="rId9"/>
    <p:sldLayoutId id="2147485409" r:id="rId10"/>
    <p:sldLayoutId id="2147485410" r:id="rId11"/>
  </p:sldLayoutIdLst>
  <p:transition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6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6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6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9.bin"/><Relationship Id="rId18" Type="http://schemas.openxmlformats.org/officeDocument/2006/relationships/oleObject" Target="../embeddings/oleObject3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8.bin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11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6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31.bin"/><Relationship Id="rId10" Type="http://schemas.openxmlformats.org/officeDocument/2006/relationships/oleObject" Target="../embeddings/oleObject26.bin"/><Relationship Id="rId19" Type="http://schemas.openxmlformats.org/officeDocument/2006/relationships/oleObject" Target="../embeddings/oleObject35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Relationship Id="rId14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oleObject" Target="../embeddings/oleObject46.bin"/><Relationship Id="rId18" Type="http://schemas.openxmlformats.org/officeDocument/2006/relationships/oleObject" Target="../embeddings/oleObject51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5.bin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11.xml"/><Relationship Id="rId16" Type="http://schemas.openxmlformats.org/officeDocument/2006/relationships/oleObject" Target="../embeddings/oleObject49.bin"/><Relationship Id="rId20" Type="http://schemas.openxmlformats.org/officeDocument/2006/relationships/oleObject" Target="../embeddings/oleObject5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9.bin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8.bin"/><Relationship Id="rId10" Type="http://schemas.openxmlformats.org/officeDocument/2006/relationships/oleObject" Target="../embeddings/oleObject43.bin"/><Relationship Id="rId19" Type="http://schemas.openxmlformats.org/officeDocument/2006/relationships/oleObject" Target="../embeddings/oleObject52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Relationship Id="rId14" Type="http://schemas.openxmlformats.org/officeDocument/2006/relationships/oleObject" Target="../embeddings/oleObject4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oleObject" Target="../embeddings/oleObject63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57.bin"/><Relationship Id="rId12" Type="http://schemas.openxmlformats.org/officeDocument/2006/relationships/oleObject" Target="../embeddings/oleObject62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6.bin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5.bin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4.bin"/><Relationship Id="rId9" Type="http://schemas.openxmlformats.org/officeDocument/2006/relationships/oleObject" Target="../embeddings/oleObject59.bin"/><Relationship Id="rId14" Type="http://schemas.openxmlformats.org/officeDocument/2006/relationships/oleObject" Target="../embeddings/oleObject6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480"/>
            <a:ext cx="7772400" cy="857256"/>
          </a:xfrm>
        </p:spPr>
        <p:txBody>
          <a:bodyPr/>
          <a:lstStyle/>
          <a:p>
            <a:r>
              <a:rPr lang="en-US" altLang="zh-CN" sz="2800" dirty="0" smtClean="0"/>
              <a:t>physical channel encoding for 45ghz</a:t>
            </a:r>
            <a:endParaRPr lang="sq-AL" altLang="zh-CN" sz="2800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2015-05-19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428596" y="192880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467545" y="2348881"/>
          <a:ext cx="7776864" cy="3646184"/>
        </p:xfrm>
        <a:graphic>
          <a:graphicData uri="http://schemas.openxmlformats.org/drawingml/2006/table">
            <a:tbl>
              <a:tblPr/>
              <a:tblGrid>
                <a:gridCol w="1306487"/>
                <a:gridCol w="1638009"/>
                <a:gridCol w="1722342"/>
                <a:gridCol w="733761"/>
                <a:gridCol w="2376265"/>
              </a:tblGrid>
              <a:tr h="388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Liguang Li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li.liguang9@zte.com.cn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Jun </a:t>
                      </a: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Xu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xu.jun@zte.com.cn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Zhifeng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Yuan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yuan.zhifeng@zte.com.cn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Bo </a:t>
                      </a: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Sun</a:t>
                      </a:r>
                      <a:endParaRPr lang="en-US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s</a:t>
                      </a:r>
                      <a:r>
                        <a:rPr lang="sq-AL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un.bo1@zte.com.cn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Ke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Yao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yao.ke5@zte.com.cn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Kaibo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Tian</a:t>
                      </a:r>
                      <a:endParaRPr lang="en-US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ZTE Corporation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tian,kaibo@zte.com.cn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latin typeface="Times New Roman"/>
                          <a:ea typeface="宋体"/>
                          <a:cs typeface="Times New Roman"/>
                        </a:rPr>
                        <a:t>Shiwen</a:t>
                      </a:r>
                      <a:r>
                        <a:rPr lang="en-US" sz="1600" kern="100" dirty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He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Southeast University (SEU) 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Nanjing </a:t>
                      </a:r>
                      <a:r>
                        <a:rPr lang="en-US" sz="16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hesw01@seu.edu.cn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latin typeface="Times New Roman"/>
                          <a:ea typeface="宋体"/>
                          <a:cs typeface="Times New Roman"/>
                        </a:rPr>
                        <a:t>Haiming</a:t>
                      </a:r>
                      <a:r>
                        <a:rPr lang="en-US" sz="1600" kern="100" dirty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Wang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Southeast University (SEU)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Nanjing </a:t>
                      </a:r>
                      <a:r>
                        <a:rPr lang="en-US" altLang="zh-CN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hmwang@seu.edu.cn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Encoding of Data</a:t>
            </a:r>
            <a:endParaRPr lang="sq-AL" altLang="zh-CN" dirty="0" smtClean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4824536"/>
          </a:xfrm>
        </p:spPr>
        <p:txBody>
          <a:bodyPr/>
          <a:lstStyle/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graphicFrame>
        <p:nvGraphicFramePr>
          <p:cNvPr id="106501" name="Object 5"/>
          <p:cNvGraphicFramePr>
            <a:graphicFrameLocks noChangeAspect="1"/>
          </p:cNvGraphicFramePr>
          <p:nvPr/>
        </p:nvGraphicFramePr>
        <p:xfrm>
          <a:off x="1763688" y="1700808"/>
          <a:ext cx="5688632" cy="4466847"/>
        </p:xfrm>
        <a:graphic>
          <a:graphicData uri="http://schemas.openxmlformats.org/presentationml/2006/ole">
            <p:oleObj spid="_x0000_s106501" name="Visio" r:id="rId4" imgW="5543110" imgH="435351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514274"/>
          </a:xfrm>
        </p:spPr>
        <p:txBody>
          <a:bodyPr/>
          <a:lstStyle/>
          <a:p>
            <a:pPr marL="342900" lvl="1" indent="-342900">
              <a:buChar char="•"/>
              <a:defRPr/>
            </a:pPr>
            <a:r>
              <a:rPr lang="en-US" altLang="zh-CN" sz="2400" b="1" dirty="0" smtClean="0">
                <a:ea typeface="+mn-ea"/>
              </a:rPr>
              <a:t>Encoding data</a:t>
            </a:r>
          </a:p>
          <a:p>
            <a:pPr lvl="1" algn="just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Combine SIG encoding data with Data encoding data. </a:t>
            </a:r>
            <a:endParaRPr lang="zh-CN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marL="342900" lvl="1" indent="-342900">
              <a:buChar char="•"/>
              <a:defRPr/>
            </a:pPr>
            <a:r>
              <a:rPr lang="en-US" altLang="zh-CN" sz="2400" b="1" dirty="0" smtClean="0">
                <a:ea typeface="+mn-ea"/>
              </a:rPr>
              <a:t>Analysis</a:t>
            </a:r>
            <a:r>
              <a:rPr lang="en-US" altLang="zh-CN" sz="2400" b="1" dirty="0" smtClean="0">
                <a:latin typeface="+mn-ea"/>
                <a:ea typeface="+mn-ea"/>
              </a:rPr>
              <a:t> </a:t>
            </a:r>
          </a:p>
          <a:p>
            <a:pPr lvl="1" algn="just">
              <a:defRPr/>
            </a:pPr>
            <a:r>
              <a:rPr lang="en-US" altLang="zh-CN" sz="1800" b="1" dirty="0" smtClean="0">
                <a:latin typeface="+mn-ea"/>
                <a:ea typeface="+mn-ea"/>
              </a:rPr>
              <a:t>SIG encoding</a:t>
            </a:r>
            <a:r>
              <a:rPr lang="zh-CN" altLang="en-US" sz="1800" dirty="0" smtClean="0">
                <a:latin typeface="+mn-ea"/>
                <a:ea typeface="+mn-ea"/>
              </a:rPr>
              <a:t>：</a:t>
            </a:r>
            <a:r>
              <a:rPr lang="en-US" altLang="zh-CN" sz="1800" dirty="0" smtClean="0">
                <a:latin typeface="+mn-ea"/>
                <a:ea typeface="+mn-ea"/>
              </a:rPr>
              <a:t>the valid data bits of LDPC is repeated once, that is to merge 2 columns into 1 column of LDPC parity check matrix and the matrix has more column weight. Better performance should be get.</a:t>
            </a: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800" b="1" dirty="0" smtClean="0">
                <a:latin typeface="+mn-ea"/>
                <a:ea typeface="+mn-ea"/>
              </a:rPr>
              <a:t>Data</a:t>
            </a:r>
            <a:r>
              <a:rPr lang="zh-CN" altLang="en-US" sz="1800" b="1" dirty="0" smtClean="0">
                <a:latin typeface="+mn-ea"/>
                <a:ea typeface="+mn-ea"/>
              </a:rPr>
              <a:t> </a:t>
            </a:r>
            <a:r>
              <a:rPr lang="en-US" altLang="zh-CN" sz="1800" b="1" dirty="0" smtClean="0">
                <a:latin typeface="+mn-ea"/>
                <a:ea typeface="+mn-ea"/>
              </a:rPr>
              <a:t>encoding</a:t>
            </a:r>
            <a:r>
              <a:rPr lang="zh-CN" altLang="en-US" sz="1800" dirty="0" smtClean="0">
                <a:latin typeface="+mn-ea"/>
                <a:ea typeface="+mn-ea"/>
              </a:rPr>
              <a:t>：</a:t>
            </a:r>
            <a:r>
              <a:rPr lang="en-US" altLang="zh-CN" sz="1800" dirty="0" smtClean="0">
                <a:latin typeface="+mn-ea"/>
                <a:ea typeface="+mn-ea"/>
              </a:rPr>
              <a:t>the </a:t>
            </a:r>
            <a:r>
              <a:rPr lang="en-US" altLang="zh-CN" sz="1800" dirty="0" smtClean="0">
                <a:latin typeface="+mn-ea"/>
              </a:rPr>
              <a:t>1-bit parity check </a:t>
            </a:r>
            <a:r>
              <a:rPr lang="en-US" altLang="zh-CN" sz="1800" dirty="0" smtClean="0">
                <a:latin typeface="+mn-ea"/>
                <a:ea typeface="+mn-ea"/>
              </a:rPr>
              <a:t>encoding turns all the LDPC codeword into a big codeword, which improve the decoder performance. </a:t>
            </a:r>
            <a:endParaRPr lang="zh-CN" altLang="en-US" dirty="0">
              <a:latin typeface="+mn-ea"/>
              <a:ea typeface="+mn-ea"/>
            </a:endParaRPr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555875" y="2781300"/>
          <a:ext cx="4351338" cy="571500"/>
        </p:xfrm>
        <a:graphic>
          <a:graphicData uri="http://schemas.openxmlformats.org/presentationml/2006/ole">
            <p:oleObj spid="_x0000_s107522" name="Visio" r:id="rId4" imgW="4354790" imgH="57462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solidFill>
                  <a:srgbClr val="000000"/>
                </a:solidFill>
                <a:ea typeface="宋体" charset="-122"/>
              </a:rPr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45439" cy="4114800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r>
              <a:rPr lang="en-US" altLang="zh-CN" sz="2400" b="1" dirty="0" smtClean="0"/>
              <a:t>We proposed new channel encoding for SC / OFDM/ Control PHY.</a:t>
            </a:r>
          </a:p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endParaRPr lang="en-US" altLang="zh-CN" sz="2400" b="1" dirty="0" smtClean="0"/>
          </a:p>
          <a:p>
            <a:pPr algn="just">
              <a:defRPr/>
            </a:pPr>
            <a:r>
              <a:rPr lang="en-US" altLang="zh-CN" dirty="0" smtClean="0"/>
              <a:t>The performance of proposed encoding scheme are shown in </a:t>
            </a:r>
            <a:r>
              <a:rPr lang="sq-AL" altLang="zh-CN" dirty="0" smtClean="0"/>
              <a:t>appendix</a:t>
            </a:r>
            <a:r>
              <a:rPr lang="en-US" altLang="zh-CN" dirty="0" smtClean="0"/>
              <a:t>. </a:t>
            </a:r>
            <a:endParaRPr lang="zh-CN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solidFill>
                  <a:srgbClr val="000000"/>
                </a:solidFill>
                <a:ea typeface="宋体" charset="-122"/>
              </a:rPr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45439" cy="41148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1600" b="0" dirty="0" smtClean="0"/>
              <a:t>[1]. IEEE Std 802.11ad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[2]. </a:t>
            </a:r>
            <a:r>
              <a:rPr lang="sq-AL" altLang="zh-CN" sz="1600" b="0" dirty="0" smtClean="0"/>
              <a:t>LDPC Coding for 45GHz</a:t>
            </a:r>
            <a:r>
              <a:rPr lang="en-US" altLang="zh-CN" sz="1600" b="0" dirty="0" smtClean="0"/>
              <a:t>(</a:t>
            </a:r>
            <a:r>
              <a:rPr lang="sq-AL" altLang="zh-CN" sz="1600" b="0" dirty="0" smtClean="0"/>
              <a:t>11-14-0807-0</a:t>
            </a:r>
            <a:r>
              <a:rPr lang="en-US" altLang="zh-CN" sz="1600" b="0" dirty="0" smtClean="0"/>
              <a:t>1</a:t>
            </a:r>
            <a:r>
              <a:rPr lang="sq-AL" altLang="zh-CN" sz="1600" b="0" dirty="0" smtClean="0"/>
              <a:t>-0</a:t>
            </a:r>
            <a:r>
              <a:rPr lang="en-US" altLang="zh-CN" sz="1600" b="0" dirty="0" smtClean="0"/>
              <a:t>0</a:t>
            </a:r>
            <a:r>
              <a:rPr lang="sq-AL" altLang="zh-CN" sz="1600" b="0" dirty="0" smtClean="0"/>
              <a:t>aj</a:t>
            </a:r>
            <a:r>
              <a:rPr lang="en-US" altLang="zh-CN" sz="1600" b="0" dirty="0" smtClean="0"/>
              <a:t>). Proposal of IEEE802.11aj(45G).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323528" y="1268760"/>
            <a:ext cx="8208912" cy="504056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zh-CN" sz="2000" b="0" dirty="0" smtClean="0">
                <a:latin typeface="+mn-ea"/>
              </a:rPr>
              <a:t>Performance(QPSK, AWGN, Data): 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72000" y="1700808"/>
            <a:ext cx="410445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ts val="600"/>
              </a:spcBef>
              <a:buFontTx/>
              <a:buChar char="–"/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Rate of 13/16</a:t>
            </a:r>
            <a:r>
              <a:rPr lang="zh-CN" altLang="en-US" sz="1600" i="0" kern="0" dirty="0" smtClean="0">
                <a:latin typeface="宋体" pitchFamily="2" charset="-122"/>
              </a:rPr>
              <a:t>，</a:t>
            </a:r>
            <a:r>
              <a:rPr lang="en-US" altLang="zh-CN" sz="1600" i="0" kern="0" dirty="0" smtClean="0">
                <a:latin typeface="宋体" pitchFamily="2" charset="-122"/>
              </a:rPr>
              <a:t>PER=0.1</a:t>
            </a:r>
            <a:r>
              <a:rPr lang="zh-CN" altLang="en-US" sz="1600" i="0" kern="0" dirty="0" smtClean="0">
                <a:latin typeface="宋体" pitchFamily="2" charset="-122"/>
              </a:rPr>
              <a:t>：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lvl="1" indent="-285750" eaLnBrk="0" hangingPunct="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10:0.2dB</a:t>
            </a:r>
            <a:r>
              <a:rPr lang="zh-CN" altLang="en-US" sz="1600" i="0" kern="0" dirty="0" smtClean="0">
                <a:latin typeface="宋体" pitchFamily="2" charset="-122"/>
              </a:rPr>
              <a:t>；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marL="742950" lvl="1" indent="-285750" eaLnBrk="0" hangingPunct="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50:0.6dB</a:t>
            </a:r>
            <a:r>
              <a:rPr lang="zh-CN" altLang="en-US" sz="1600" i="0" kern="0" dirty="0" smtClean="0">
                <a:latin typeface="宋体" pitchFamily="2" charset="-122"/>
              </a:rPr>
              <a:t>；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marL="742950" lvl="1" indent="-285750" eaLnBrk="0" hangingPunct="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100:0.8dB</a:t>
            </a:r>
            <a:r>
              <a:rPr lang="zh-CN" altLang="en-US" sz="1600" i="0" kern="0" dirty="0" smtClean="0">
                <a:latin typeface="宋体" pitchFamily="2" charset="-122"/>
              </a:rPr>
              <a:t>。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marL="742950" lvl="1" indent="-285750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US" altLang="zh-CN" sz="1600" i="0" kern="0" dirty="0" smtClean="0">
              <a:latin typeface="宋体" pitchFamily="2" charset="-122"/>
            </a:endParaRPr>
          </a:p>
        </p:txBody>
      </p:sp>
      <p:pic>
        <p:nvPicPr>
          <p:cNvPr id="8909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068961"/>
            <a:ext cx="3998573" cy="324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09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3067375"/>
            <a:ext cx="4000528" cy="324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内容占位符 2"/>
          <p:cNvSpPr txBox="1">
            <a:spLocks/>
          </p:cNvSpPr>
          <p:nvPr/>
        </p:nvSpPr>
        <p:spPr bwMode="auto">
          <a:xfrm>
            <a:off x="323528" y="1700808"/>
            <a:ext cx="4464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Rate of 1/2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，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PER=0.1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：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10:0.1dB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；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50:0.3dB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；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100:0.3dB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。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175852" cy="559534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zh-CN" sz="2000" b="0" dirty="0" smtClean="0">
                <a:latin typeface="+mn-ea"/>
              </a:rPr>
              <a:t>Performance(16QAM, 64QAM, Data): 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499992" y="1844824"/>
            <a:ext cx="4463958" cy="108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ts val="600"/>
              </a:spcBef>
              <a:buFontTx/>
              <a:buChar char="–"/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20 blocks</a:t>
            </a:r>
            <a:r>
              <a:rPr lang="zh-CN" altLang="en-US" sz="1600" i="0" kern="0" dirty="0" smtClean="0">
                <a:latin typeface="宋体" pitchFamily="2" charset="-122"/>
              </a:rPr>
              <a:t>，</a:t>
            </a:r>
            <a:r>
              <a:rPr lang="en-US" altLang="zh-CN" sz="1600" i="0" kern="0" dirty="0" smtClean="0">
                <a:latin typeface="宋体" pitchFamily="2" charset="-122"/>
              </a:rPr>
              <a:t>64QAM</a:t>
            </a:r>
            <a:r>
              <a:rPr lang="zh-CN" altLang="en-US" sz="1600" i="0" kern="0" dirty="0" smtClean="0">
                <a:latin typeface="宋体" pitchFamily="2" charset="-122"/>
              </a:rPr>
              <a:t>，</a:t>
            </a:r>
            <a:r>
              <a:rPr lang="en-US" altLang="zh-CN" sz="1600" i="0" kern="0" dirty="0" smtClean="0">
                <a:latin typeface="宋体" pitchFamily="2" charset="-122"/>
              </a:rPr>
              <a:t>PER=0.1</a:t>
            </a:r>
            <a:r>
              <a:rPr lang="zh-CN" altLang="en-US" sz="1600" i="0" kern="0" dirty="0" smtClean="0">
                <a:latin typeface="宋体" pitchFamily="2" charset="-122"/>
              </a:rPr>
              <a:t>：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lvl="1">
              <a:buNone/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Rate of 5/8:0.3dB</a:t>
            </a:r>
            <a:r>
              <a:rPr lang="zh-CN" altLang="en-US" sz="1600" i="0" kern="0" dirty="0" smtClean="0">
                <a:latin typeface="宋体" pitchFamily="2" charset="-122"/>
              </a:rPr>
              <a:t>；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lvl="1">
              <a:buNone/>
              <a:defRPr/>
            </a:pPr>
            <a:r>
              <a:rPr lang="en-US" altLang="zh-CN" sz="1600" kern="0" dirty="0" smtClean="0">
                <a:latin typeface="宋体" pitchFamily="2" charset="-122"/>
              </a:rPr>
              <a:t>Rate of 3/4:0.3dB</a:t>
            </a:r>
            <a:r>
              <a:rPr lang="zh-CN" altLang="en-US" sz="1600" i="0" kern="0" dirty="0" smtClean="0">
                <a:latin typeface="宋体" pitchFamily="2" charset="-122"/>
              </a:rPr>
              <a:t>；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lvl="1">
              <a:defRPr/>
            </a:pPr>
            <a:r>
              <a:rPr lang="en-US" altLang="zh-CN" sz="1600" kern="0" dirty="0" smtClean="0">
                <a:latin typeface="宋体" pitchFamily="2" charset="-122"/>
              </a:rPr>
              <a:t>Rate of 13/16:0.6dB</a:t>
            </a:r>
            <a:r>
              <a:rPr lang="zh-CN" altLang="en-US" sz="1600" i="0" kern="0" dirty="0" smtClean="0">
                <a:latin typeface="宋体" pitchFamily="2" charset="-122"/>
              </a:rPr>
              <a:t>。</a:t>
            </a:r>
            <a:endParaRPr lang="en-US" altLang="zh-CN" sz="1600" i="0" kern="0" dirty="0" smtClean="0">
              <a:latin typeface="宋体" pitchFamily="2" charset="-122"/>
            </a:endParaRPr>
          </a:p>
        </p:txBody>
      </p:sp>
      <p:pic>
        <p:nvPicPr>
          <p:cNvPr id="911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071810"/>
            <a:ext cx="40767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3000372"/>
            <a:ext cx="4214842" cy="335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内容占位符 2"/>
          <p:cNvSpPr txBox="1">
            <a:spLocks/>
          </p:cNvSpPr>
          <p:nvPr/>
        </p:nvSpPr>
        <p:spPr bwMode="auto">
          <a:xfrm>
            <a:off x="395536" y="1844824"/>
            <a:ext cx="439248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20 blocks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，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16QAM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，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PER=0.1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：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kern="0" dirty="0" smtClean="0">
                <a:latin typeface="宋体" pitchFamily="2" charset="-122"/>
              </a:rPr>
              <a:t>Rate of 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1/2:0.3dB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；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kern="0" dirty="0" smtClean="0">
                <a:latin typeface="宋体" pitchFamily="2" charset="-122"/>
              </a:rPr>
              <a:t>Rate of 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3/4:0.2dB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。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358775" y="1340768"/>
            <a:ext cx="8456613" cy="5145757"/>
          </a:xfrm>
        </p:spPr>
        <p:txBody>
          <a:bodyPr/>
          <a:lstStyle/>
          <a:p>
            <a:pPr lvl="0">
              <a:defRPr/>
            </a:pPr>
            <a:r>
              <a:rPr lang="en-US" altLang="zh-CN" sz="2000" b="0" dirty="0" smtClean="0"/>
              <a:t>Iterative decoding: </a:t>
            </a: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buNone/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buNone/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 eaLnBrk="1" hangingPunct="1">
              <a:defRPr/>
            </a:pPr>
            <a:r>
              <a:rPr lang="en-US" altLang="zh-CN" dirty="0" smtClean="0"/>
              <a:t>In following simulation performance, k0=4. </a:t>
            </a:r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3244850" y="1966913"/>
          <a:ext cx="2654300" cy="2924175"/>
        </p:xfrm>
        <a:graphic>
          <a:graphicData uri="http://schemas.openxmlformats.org/presentationml/2006/ole">
            <p:oleObj spid="_x0000_s116740" name="Visio" r:id="rId4" imgW="2654280" imgH="2924280" progId="Visio.Drawing.11">
              <p:embed/>
            </p:oleObj>
          </a:graphicData>
        </a:graphic>
      </p:graphicFrame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320438" cy="857256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zh-CN" sz="2000" b="0" dirty="0" smtClean="0">
                <a:latin typeface="+mn-ea"/>
              </a:rPr>
              <a:t>performance(QPSK, AWGN, Data, Iterative decoding): </a:t>
            </a:r>
            <a:endParaRPr lang="zh-CN" altLang="en-US" sz="2000" b="0" dirty="0" smtClean="0">
              <a:latin typeface="+mn-ea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72000" y="1772816"/>
            <a:ext cx="385765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ts val="600"/>
              </a:spcBef>
              <a:buFontTx/>
              <a:buChar char="–"/>
              <a:defRPr/>
            </a:pPr>
            <a:r>
              <a:rPr lang="en-US" altLang="zh-CN" sz="1600" i="0" dirty="0" smtClean="0">
                <a:latin typeface="+mn-lt"/>
                <a:ea typeface="+mn-ea"/>
              </a:rPr>
              <a:t>Rate of 13/16, (</a:t>
            </a:r>
            <a:r>
              <a:rPr lang="en-US" altLang="zh-CN" sz="1600" i="0" kern="0" dirty="0" smtClean="0">
                <a:latin typeface="+mn-lt"/>
                <a:ea typeface="+mn-ea"/>
              </a:rPr>
              <a:t>PER=0.1</a:t>
            </a:r>
            <a:r>
              <a:rPr lang="en-US" altLang="zh-CN" sz="1600" i="0" dirty="0" smtClean="0">
                <a:latin typeface="+mn-lt"/>
                <a:ea typeface="+mn-ea"/>
              </a:rPr>
              <a:t>):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lvl="1" indent="-285750" eaLnBrk="0" hangingPunct="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+mn-lt"/>
                <a:ea typeface="+mn-ea"/>
              </a:rPr>
              <a:t>10</a:t>
            </a:r>
            <a:r>
              <a:rPr lang="zh-CN" altLang="en-US" sz="1600" i="0" kern="0" dirty="0" smtClean="0">
                <a:latin typeface="+mn-lt"/>
                <a:ea typeface="+mn-ea"/>
              </a:rPr>
              <a:t> </a:t>
            </a:r>
            <a:r>
              <a:rPr lang="en-US" altLang="zh-CN" sz="1600" i="0" kern="0" dirty="0" smtClean="0">
                <a:latin typeface="+mn-lt"/>
                <a:ea typeface="+mn-ea"/>
              </a:rPr>
              <a:t>LDPC: 0.5dB</a:t>
            </a:r>
            <a:r>
              <a:rPr lang="zh-CN" altLang="en-US" sz="1600" i="0" kern="0" dirty="0" smtClean="0">
                <a:latin typeface="+mn-lt"/>
                <a:ea typeface="+mn-ea"/>
              </a:rPr>
              <a:t>；</a:t>
            </a:r>
            <a:endParaRPr lang="en-US" altLang="zh-CN" sz="1600" i="0" kern="0" dirty="0" smtClean="0">
              <a:latin typeface="+mn-lt"/>
              <a:ea typeface="+mn-ea"/>
            </a:endParaRPr>
          </a:p>
          <a:p>
            <a:pPr marL="742950" lvl="1" indent="-285750" eaLnBrk="0" hangingPunct="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+mn-lt"/>
                <a:ea typeface="+mn-ea"/>
              </a:rPr>
              <a:t>50</a:t>
            </a:r>
            <a:r>
              <a:rPr lang="zh-CN" altLang="en-US" sz="1600" i="0" kern="0" dirty="0" smtClean="0">
                <a:latin typeface="+mn-lt"/>
                <a:ea typeface="+mn-ea"/>
              </a:rPr>
              <a:t> </a:t>
            </a:r>
            <a:r>
              <a:rPr lang="en-US" altLang="zh-CN" sz="1600" i="0" kern="0" dirty="0" smtClean="0">
                <a:latin typeface="+mn-lt"/>
                <a:ea typeface="+mn-ea"/>
              </a:rPr>
              <a:t>LDPC: 1.0dB</a:t>
            </a:r>
            <a:r>
              <a:rPr lang="zh-CN" altLang="en-US" sz="1600" i="0" kern="0" dirty="0" smtClean="0">
                <a:latin typeface="+mn-lt"/>
                <a:ea typeface="+mn-ea"/>
              </a:rPr>
              <a:t>；</a:t>
            </a:r>
            <a:endParaRPr lang="en-US" altLang="zh-CN" sz="1600" i="0" kern="0" dirty="0" smtClean="0">
              <a:latin typeface="+mn-lt"/>
              <a:ea typeface="+mn-ea"/>
            </a:endParaRPr>
          </a:p>
          <a:p>
            <a:pPr marL="742950" lvl="1" indent="-285750" eaLnBrk="0" hangingPunct="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+mn-lt"/>
                <a:ea typeface="+mn-ea"/>
              </a:rPr>
              <a:t>100</a:t>
            </a:r>
            <a:r>
              <a:rPr lang="zh-CN" altLang="en-US" sz="1600" i="0" kern="0" dirty="0" smtClean="0">
                <a:latin typeface="+mn-lt"/>
                <a:ea typeface="+mn-ea"/>
              </a:rPr>
              <a:t> </a:t>
            </a:r>
            <a:r>
              <a:rPr lang="en-US" altLang="zh-CN" sz="1600" i="0" kern="0" dirty="0" smtClean="0">
                <a:latin typeface="+mn-lt"/>
                <a:ea typeface="+mn-ea"/>
              </a:rPr>
              <a:t>LDPC: 1.0dB</a:t>
            </a:r>
            <a:r>
              <a:rPr lang="zh-CN" altLang="en-US" sz="1600" i="0" kern="0" dirty="0" smtClean="0">
                <a:latin typeface="+mn-lt"/>
                <a:ea typeface="+mn-ea"/>
              </a:rPr>
              <a:t>。</a:t>
            </a:r>
            <a:endParaRPr lang="en-US" altLang="zh-CN" sz="1600" i="0" kern="0" dirty="0" smtClean="0">
              <a:latin typeface="+mn-lt"/>
              <a:ea typeface="+mn-ea"/>
            </a:endParaRPr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357158" y="1772816"/>
            <a:ext cx="378621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Rate of 1/2, (PER=0.1):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10 LDPC: 0.3dB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；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MS PGothic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50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LDPC: 0.5dB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；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MS PGothic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100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LDPC: 0.5dB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。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MS PGothic" charset="0"/>
            </a:endParaRPr>
          </a:p>
        </p:txBody>
      </p:sp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996952"/>
            <a:ext cx="394335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996952"/>
            <a:ext cx="394335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072494" cy="500066"/>
          </a:xfrm>
        </p:spPr>
        <p:txBody>
          <a:bodyPr/>
          <a:lstStyle/>
          <a:p>
            <a:pPr>
              <a:defRPr/>
            </a:pPr>
            <a:r>
              <a:rPr lang="en-US" altLang="zh-CN" sz="2000" b="0" dirty="0" smtClean="0">
                <a:latin typeface="+mn-ea"/>
              </a:rPr>
              <a:t>performance(16QAM, 64QAM, AWGN, Data, Iterative decoding)</a:t>
            </a:r>
            <a:r>
              <a:rPr lang="zh-CN" altLang="en-US" sz="2000" b="0" dirty="0" smtClean="0">
                <a:latin typeface="+mn-ea"/>
              </a:rPr>
              <a:t>：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00530" y="1857364"/>
            <a:ext cx="46434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ts val="600"/>
              </a:spcBef>
              <a:buFontTx/>
              <a:buChar char="–"/>
              <a:defRPr/>
            </a:pPr>
            <a:r>
              <a:rPr lang="en-US" altLang="zh-CN" sz="1600" i="0" kern="0" dirty="0" smtClean="0">
                <a:latin typeface="+mn-lt"/>
                <a:ea typeface="+mn-ea"/>
              </a:rPr>
              <a:t>20 LDPC</a:t>
            </a:r>
            <a:r>
              <a:rPr lang="zh-CN" altLang="en-US" sz="1600" i="0" kern="0" dirty="0" smtClean="0">
                <a:latin typeface="+mn-lt"/>
                <a:ea typeface="+mn-ea"/>
              </a:rPr>
              <a:t>，</a:t>
            </a:r>
            <a:r>
              <a:rPr lang="en-US" altLang="zh-CN" sz="1600" i="0" kern="0" dirty="0" smtClean="0">
                <a:latin typeface="+mn-lt"/>
                <a:ea typeface="+mn-ea"/>
              </a:rPr>
              <a:t>64QAM</a:t>
            </a:r>
            <a:r>
              <a:rPr lang="zh-CN" altLang="en-US" sz="1600" i="0" kern="0" dirty="0" smtClean="0">
                <a:latin typeface="+mn-lt"/>
                <a:ea typeface="+mn-ea"/>
              </a:rPr>
              <a:t>，</a:t>
            </a:r>
            <a:r>
              <a:rPr lang="en-US" altLang="zh-CN" sz="1600" i="0" kern="0" dirty="0" smtClean="0">
                <a:latin typeface="+mn-lt"/>
                <a:ea typeface="+mn-ea"/>
              </a:rPr>
              <a:t>(PER=0.1)</a:t>
            </a:r>
            <a:r>
              <a:rPr lang="zh-CN" altLang="en-US" sz="1600" i="0" kern="0" dirty="0" smtClean="0">
                <a:latin typeface="+mn-lt"/>
                <a:ea typeface="+mn-ea"/>
              </a:rPr>
              <a:t>：</a:t>
            </a:r>
            <a:r>
              <a:rPr lang="en-US" altLang="zh-CN" sz="1600" i="0" kern="0" dirty="0" smtClean="0">
                <a:latin typeface="+mn-lt"/>
                <a:ea typeface="+mn-ea"/>
              </a:rPr>
              <a:t> </a:t>
            </a:r>
          </a:p>
          <a:p>
            <a:pPr lvl="1">
              <a:buNone/>
              <a:defRPr/>
            </a:pPr>
            <a:r>
              <a:rPr kumimoji="0" lang="en-US" altLang="zh-CN" sz="1600" i="0" kern="0" dirty="0" smtClean="0">
                <a:latin typeface="+mn-lt"/>
                <a:ea typeface="+mn-ea"/>
                <a:cs typeface="MS PGothic" charset="0"/>
              </a:rPr>
              <a:t>Rate of </a:t>
            </a:r>
            <a:r>
              <a:rPr lang="en-US" altLang="zh-CN" sz="1600" i="0" kern="0" dirty="0" smtClean="0">
                <a:latin typeface="+mn-lt"/>
                <a:ea typeface="+mn-ea"/>
              </a:rPr>
              <a:t>5/8: 0.6dB</a:t>
            </a:r>
            <a:r>
              <a:rPr lang="zh-CN" altLang="en-US" sz="1600" i="0" kern="0" dirty="0" smtClean="0">
                <a:latin typeface="+mn-lt"/>
                <a:ea typeface="+mn-ea"/>
              </a:rPr>
              <a:t>；</a:t>
            </a:r>
            <a:endParaRPr lang="en-US" altLang="zh-CN" sz="1600" i="0" kern="0" dirty="0" smtClean="0">
              <a:latin typeface="+mn-lt"/>
              <a:ea typeface="+mn-ea"/>
            </a:endParaRPr>
          </a:p>
          <a:p>
            <a:pPr lvl="1">
              <a:buNone/>
              <a:defRPr/>
            </a:pPr>
            <a:r>
              <a:rPr kumimoji="0" lang="en-US" altLang="zh-CN" sz="1600" i="0" kern="0" dirty="0" smtClean="0">
                <a:latin typeface="+mn-lt"/>
                <a:ea typeface="+mn-ea"/>
                <a:cs typeface="MS PGothic" charset="0"/>
              </a:rPr>
              <a:t>Rate of </a:t>
            </a:r>
            <a:r>
              <a:rPr lang="en-US" altLang="zh-CN" sz="1600" i="0" kern="0" dirty="0" smtClean="0">
                <a:latin typeface="+mn-lt"/>
                <a:ea typeface="+mn-ea"/>
              </a:rPr>
              <a:t>3/4: 0.55dB</a:t>
            </a:r>
            <a:r>
              <a:rPr lang="zh-CN" altLang="en-US" sz="1600" i="0" kern="0" dirty="0" smtClean="0">
                <a:latin typeface="+mn-lt"/>
                <a:ea typeface="+mn-ea"/>
              </a:rPr>
              <a:t>；</a:t>
            </a:r>
            <a:endParaRPr lang="en-US" altLang="zh-CN" sz="1600" i="0" kern="0" dirty="0" smtClean="0">
              <a:latin typeface="+mn-lt"/>
              <a:ea typeface="+mn-ea"/>
            </a:endParaRPr>
          </a:p>
          <a:p>
            <a:pPr lvl="1">
              <a:defRPr/>
            </a:pPr>
            <a:r>
              <a:rPr kumimoji="0" lang="en-US" altLang="zh-CN" sz="1600" i="0" kern="0" dirty="0" smtClean="0">
                <a:latin typeface="+mn-lt"/>
                <a:ea typeface="+mn-ea"/>
                <a:cs typeface="MS PGothic" charset="0"/>
              </a:rPr>
              <a:t>Rate of </a:t>
            </a:r>
            <a:r>
              <a:rPr lang="en-US" altLang="zh-CN" sz="1600" i="0" kern="0" dirty="0" smtClean="0">
                <a:latin typeface="+mn-lt"/>
                <a:ea typeface="+mn-ea"/>
              </a:rPr>
              <a:t>13/16: 1.1dB</a:t>
            </a:r>
            <a:r>
              <a:rPr lang="zh-CN" altLang="en-US" sz="1600" kern="0" dirty="0" smtClean="0">
                <a:latin typeface="+mn-lt"/>
                <a:ea typeface="+mn-ea"/>
              </a:rPr>
              <a:t>。</a:t>
            </a:r>
            <a:endParaRPr lang="en-US" altLang="zh-CN" sz="1600" i="0" kern="0" dirty="0" smtClean="0">
              <a:latin typeface="+mn-lt"/>
              <a:ea typeface="+mn-ea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357158" y="1928802"/>
            <a:ext cx="435768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20 LDPC, 16QAM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，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(PER=0.1)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：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MS PGothic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Rate of 1/2: 0.55dB;</a:t>
            </a:r>
          </a:p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kumimoji="0" lang="en-US" altLang="zh-CN" sz="1600" i="0" kern="0" dirty="0" smtClean="0">
                <a:latin typeface="+mn-lt"/>
                <a:ea typeface="+mn-ea"/>
                <a:cs typeface="MS PGothic" charset="0"/>
              </a:rPr>
              <a:t>Rate of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3/4: 0.5dB</a:t>
            </a:r>
            <a:r>
              <a:rPr kumimoji="0" lang="zh-CN" altLang="en-US" sz="1600" i="0" kern="0" dirty="0" smtClean="0">
                <a:latin typeface="+mn-lt"/>
                <a:ea typeface="+mn-ea"/>
                <a:cs typeface="MS PGothic" charset="0"/>
              </a:rPr>
              <a:t>。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MS PGothic" charset="0"/>
            </a:endParaRPr>
          </a:p>
        </p:txBody>
      </p:sp>
      <p:pic>
        <p:nvPicPr>
          <p:cNvPr id="9319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068960"/>
            <a:ext cx="369570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19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068960"/>
            <a:ext cx="36957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040560"/>
          </a:xfrm>
        </p:spPr>
        <p:txBody>
          <a:bodyPr/>
          <a:lstStyle/>
          <a:p>
            <a:pPr marL="342900" lvl="1" indent="-342900">
              <a:buChar char="•"/>
              <a:defRPr/>
            </a:pPr>
            <a:r>
              <a:rPr lang="en-US" altLang="zh-CN" dirty="0" smtClean="0">
                <a:latin typeface="+mn-ea"/>
                <a:ea typeface="+mn-ea"/>
              </a:rPr>
              <a:t>Performance(SIG, AWGN)</a:t>
            </a:r>
          </a:p>
          <a:p>
            <a:pPr lvl="1" algn="just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SIG field with 10 bytes (80 bits)</a:t>
            </a:r>
            <a:r>
              <a:rPr lang="zh-CN" altLang="zh-CN" sz="1700" dirty="0" smtClean="0">
                <a:latin typeface="+mn-ea"/>
                <a:ea typeface="+mn-ea"/>
              </a:rPr>
              <a:t>，</a:t>
            </a:r>
            <a:r>
              <a:rPr lang="en-US" altLang="zh-CN" sz="1700" dirty="0" smtClean="0">
                <a:latin typeface="+mn-ea"/>
                <a:ea typeface="+mn-ea"/>
              </a:rPr>
              <a:t>BPSK</a:t>
            </a:r>
            <a:r>
              <a:rPr lang="zh-CN" altLang="en-US" sz="1700" dirty="0" smtClean="0">
                <a:latin typeface="+mn-ea"/>
                <a:ea typeface="+mn-ea"/>
              </a:rPr>
              <a:t>，</a:t>
            </a:r>
            <a:r>
              <a:rPr lang="en-US" altLang="zh-CN" sz="1700" dirty="0" smtClean="0">
                <a:latin typeface="+mn-ea"/>
                <a:ea typeface="+mn-ea"/>
              </a:rPr>
              <a:t>spreading factor of 13. </a:t>
            </a:r>
            <a:endParaRPr lang="zh-CN" altLang="en-US" sz="1700" dirty="0">
              <a:latin typeface="+mn-ea"/>
              <a:ea typeface="+mn-ea"/>
            </a:endParaRPr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564904"/>
            <a:ext cx="381952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76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564904"/>
            <a:ext cx="40386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357158" y="1214422"/>
            <a:ext cx="8456613" cy="5129227"/>
          </a:xfrm>
        </p:spPr>
        <p:txBody>
          <a:bodyPr/>
          <a:lstStyle/>
          <a:p>
            <a:r>
              <a:rPr lang="en-US" altLang="zh-CN" dirty="0" smtClean="0"/>
              <a:t>Consideration:</a:t>
            </a:r>
          </a:p>
          <a:p>
            <a:pPr lvl="1" eaLnBrk="1" hangingPunct="1"/>
            <a:r>
              <a:rPr lang="en-US" altLang="zh-CN" sz="1700" dirty="0" smtClean="0">
                <a:ea typeface="宋体" pitchFamily="2" charset="-122"/>
              </a:rPr>
              <a:t>The PER(Packet Error Rate) of traditional data packet: PER ≈ 1-(1-BCER)^N ≈ N × BCER, where N is the number of FEC code blocks, BCER denotes Block Code Error Rate of FEC. </a:t>
            </a:r>
          </a:p>
          <a:p>
            <a:pPr lvl="1" eaLnBrk="1" hangingPunct="1"/>
            <a:r>
              <a:rPr lang="en-US" altLang="zh-CN" sz="1700" dirty="0" smtClean="0">
                <a:ea typeface="宋体" pitchFamily="2" charset="-122"/>
              </a:rPr>
              <a:t>And, the scattering / reflection of signal and mobile objects indoor may affect the  channel quality of</a:t>
            </a:r>
            <a:r>
              <a:rPr lang="sq-AL" altLang="zh-CN" sz="1700" dirty="0" smtClean="0">
                <a:ea typeface="宋体" pitchFamily="2" charset="-122"/>
              </a:rPr>
              <a:t> millimeter</a:t>
            </a:r>
            <a:r>
              <a:rPr lang="en-US" altLang="zh-CN" sz="1700" dirty="0" smtClean="0">
                <a:ea typeface="宋体" pitchFamily="2" charset="-122"/>
              </a:rPr>
              <a:t>-</a:t>
            </a:r>
            <a:r>
              <a:rPr lang="sq-AL" altLang="zh-CN" sz="1700" dirty="0" smtClean="0">
                <a:ea typeface="宋体" pitchFamily="2" charset="-122"/>
              </a:rPr>
              <a:t>wave</a:t>
            </a:r>
            <a:r>
              <a:rPr lang="en-US" altLang="zh-CN" sz="1700" dirty="0" smtClean="0">
                <a:ea typeface="宋体" pitchFamily="2" charset="-122"/>
              </a:rPr>
              <a:t> communication. </a:t>
            </a:r>
          </a:p>
          <a:p>
            <a:pPr lvl="1" eaLnBrk="1" hangingPunct="1"/>
            <a:r>
              <a:rPr lang="en-US" altLang="zh-CN" sz="1700" dirty="0" smtClean="0">
                <a:ea typeface="宋体" pitchFamily="2" charset="-122"/>
              </a:rPr>
              <a:t>It </a:t>
            </a:r>
            <a:r>
              <a:rPr lang="sq-AL" altLang="zh-CN" sz="1700" dirty="0" smtClean="0">
                <a:ea typeface="宋体" pitchFamily="2" charset="-122"/>
              </a:rPr>
              <a:t>is</a:t>
            </a:r>
            <a:r>
              <a:rPr lang="en-US" altLang="zh-CN" sz="1700" dirty="0" smtClean="0">
                <a:ea typeface="宋体" pitchFamily="2" charset="-122"/>
              </a:rPr>
              <a:t> </a:t>
            </a:r>
            <a:r>
              <a:rPr lang="sq-AL" altLang="zh-CN" sz="1700" dirty="0" smtClean="0">
                <a:ea typeface="宋体" pitchFamily="2" charset="-122"/>
              </a:rPr>
              <a:t>desirable</a:t>
            </a:r>
            <a:r>
              <a:rPr lang="en-US" altLang="zh-CN" sz="1700" dirty="0" smtClean="0">
                <a:ea typeface="宋体" pitchFamily="2" charset="-122"/>
              </a:rPr>
              <a:t> to have good performance encoding for physical data transmission. </a:t>
            </a:r>
          </a:p>
          <a:p>
            <a:pPr lvl="1">
              <a:buNone/>
              <a:defRPr/>
            </a:pPr>
            <a:endParaRPr lang="en-US" altLang="zh-CN" sz="1600" dirty="0" smtClean="0">
              <a:ea typeface="宋体" pitchFamily="2" charset="-122"/>
            </a:endParaRPr>
          </a:p>
          <a:p>
            <a:pPr lvl="1">
              <a:buNone/>
              <a:defRPr/>
            </a:pPr>
            <a:endParaRPr lang="en-US" altLang="zh-CN" sz="1600" dirty="0" smtClean="0">
              <a:ea typeface="宋体" pitchFamily="2" charset="-122"/>
            </a:endParaRPr>
          </a:p>
          <a:p>
            <a:pPr eaLnBrk="1" hangingPunct="1">
              <a:defRPr/>
            </a:pPr>
            <a:r>
              <a:rPr lang="en-US" altLang="zh-CN" sz="2000" dirty="0" smtClean="0">
                <a:solidFill>
                  <a:srgbClr val="000000"/>
                </a:solidFill>
                <a:ea typeface="宋体" pitchFamily="2" charset="-122"/>
              </a:rPr>
              <a:t>New encoding schemes to improve performance of physical data transmission.</a:t>
            </a:r>
          </a:p>
          <a:p>
            <a:pPr lvl="1" eaLnBrk="1" hangingPunct="1">
              <a:buFontTx/>
              <a:buChar char="–"/>
              <a:defRPr/>
            </a:pPr>
            <a:r>
              <a:rPr lang="en-US" altLang="zh-CN" sz="1700" dirty="0" smtClean="0">
                <a:ea typeface="宋体" pitchFamily="2" charset="-122"/>
              </a:rPr>
              <a:t>Including the SIG encoding and Data encoding.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Background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040560"/>
          </a:xfrm>
        </p:spPr>
        <p:txBody>
          <a:bodyPr/>
          <a:lstStyle/>
          <a:p>
            <a:pPr marL="342900" lvl="1" indent="-342900">
              <a:buChar char="•"/>
              <a:defRPr/>
            </a:pPr>
            <a:r>
              <a:rPr lang="en-US" altLang="zh-CN" dirty="0" smtClean="0">
                <a:latin typeface="+mn-ea"/>
                <a:ea typeface="+mn-ea"/>
              </a:rPr>
              <a:t>Performance(AWGN, Control PHY, BPSK)</a:t>
            </a:r>
          </a:p>
          <a:p>
            <a:pPr lvl="1" algn="just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Data field with 512 bytes(4096 bits) and 1024 bytes(8096 bits), spreading factor of 13. </a:t>
            </a: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636912"/>
            <a:ext cx="42672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Introduction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683568" y="1700808"/>
            <a:ext cx="7772400" cy="458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US" altLang="zh-CN" sz="2400" b="1" dirty="0" smtClean="0">
                <a:latin typeface="+mn-lt"/>
                <a:ea typeface="+mn-ea"/>
              </a:rPr>
              <a:t>PHY frame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–"/>
              <a:tabLst/>
              <a:defRPr/>
            </a:pPr>
            <a:r>
              <a:rPr lang="en-US" altLang="zh-CN" sz="2000" dirty="0" smtClean="0">
                <a:latin typeface="+mn-lt"/>
              </a:rPr>
              <a:t>SIG field and Data field for SC/OFDM/Control PHY: 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2000" dirty="0" smtClean="0">
                <a:latin typeface="+mn-lt"/>
              </a:rPr>
              <a:t>SIG field with length of 80 bits, Data field</a:t>
            </a:r>
            <a:r>
              <a:rPr lang="zh-CN" altLang="en-US" sz="2000" dirty="0" smtClean="0">
                <a:latin typeface="+mn-lt"/>
              </a:rPr>
              <a:t> </a:t>
            </a:r>
            <a:r>
              <a:rPr lang="en-US" altLang="zh-CN" sz="2000" dirty="0" smtClean="0">
                <a:latin typeface="+mn-lt"/>
              </a:rPr>
              <a:t>with variable length.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2000" dirty="0" smtClean="0">
                <a:latin typeface="+mn-lt"/>
              </a:rPr>
              <a:t>Encoding scheme include: encoding of SIG, encoding of Data.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Li(ZTE Corp.) </a:t>
            </a:r>
            <a:endParaRPr lang="en-US" sz="1200" dirty="0"/>
          </a:p>
        </p:txBody>
      </p:sp>
      <p:graphicFrame>
        <p:nvGraphicFramePr>
          <p:cNvPr id="95235" name="Object 3"/>
          <p:cNvGraphicFramePr>
            <a:graphicFrameLocks noChangeAspect="1"/>
          </p:cNvGraphicFramePr>
          <p:nvPr/>
        </p:nvGraphicFramePr>
        <p:xfrm>
          <a:off x="1907704" y="3284984"/>
          <a:ext cx="5346700" cy="571500"/>
        </p:xfrm>
        <a:graphic>
          <a:graphicData uri="http://schemas.openxmlformats.org/presentationml/2006/ole">
            <p:oleObj spid="_x0000_s95235" name="Visio" r:id="rId4" imgW="5464639" imgH="57468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9" name="内容占位符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96544"/>
          </a:xfrm>
        </p:spPr>
        <p:txBody>
          <a:bodyPr/>
          <a:lstStyle/>
          <a:p>
            <a:r>
              <a:rPr lang="en-US" altLang="zh-CN" dirty="0" smtClean="0">
                <a:ea typeface="+mn-ea"/>
              </a:rPr>
              <a:t>Encoding of SIG</a:t>
            </a:r>
          </a:p>
          <a:p>
            <a:pPr lvl="1" algn="just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The SIG consists of 80 bits, shown as                            . The sequence of SIG is encoded with LDPC of rate-1/2 and length-672, as follows: </a:t>
            </a:r>
          </a:p>
          <a:p>
            <a:pPr lvl="1" algn="just">
              <a:defRPr/>
            </a:pPr>
            <a:endParaRPr lang="en-US" altLang="zh-CN" sz="17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700" b="0" dirty="0" smtClean="0">
                <a:latin typeface="+mn-ea"/>
              </a:rPr>
              <a:t>1. The SIG sequence is padded with 4 zeros bits to create 84 bits. The 84-bits sequence include two contiguous sequences with length of 42 bits, shown as                                       , and the two sequences are repeated once respectively to obtain 168 bits, such as: </a:t>
            </a:r>
          </a:p>
          <a:p>
            <a:pPr lvl="1" algn="just">
              <a:defRPr/>
            </a:pPr>
            <a:endParaRPr lang="en-US" altLang="zh-CN" sz="1700" dirty="0" smtClean="0">
              <a:latin typeface="+mn-ea"/>
            </a:endParaRPr>
          </a:p>
          <a:p>
            <a:pPr lvl="1" algn="just">
              <a:buNone/>
              <a:defRPr/>
            </a:pPr>
            <a:r>
              <a:rPr lang="en-US" altLang="zh-CN" sz="1700" b="0" dirty="0" smtClean="0">
                <a:latin typeface="+mn-ea"/>
              </a:rPr>
              <a:t>     Then, the repeated data sequence is padded with 168 zero bits to create 336 bits. </a:t>
            </a:r>
            <a:endParaRPr lang="en-US" altLang="zh-CN" sz="1700" dirty="0" smtClean="0">
              <a:latin typeface="+mn-ea"/>
            </a:endParaRPr>
          </a:p>
          <a:p>
            <a:pPr lvl="1" algn="just">
              <a:defRPr/>
            </a:pPr>
            <a:r>
              <a:rPr lang="en-US" altLang="zh-CN" sz="1700" b="0" dirty="0" smtClean="0">
                <a:latin typeface="+mn-ea"/>
              </a:rPr>
              <a:t>2. Then, using rate-1/2 LDPC base matrix and setting         , the 336-bits sequence is added with parity bits                to create LDPC codeword, shown as                                     , such that                , where      is revised </a:t>
            </a:r>
            <a:endParaRPr lang="en-US" altLang="zh-CN" sz="1700" dirty="0" smtClean="0">
              <a:latin typeface="+mn-ea"/>
            </a:endParaRPr>
          </a:p>
          <a:p>
            <a:pPr lvl="1" algn="just">
              <a:buNone/>
              <a:defRPr/>
            </a:pPr>
            <a:r>
              <a:rPr lang="en-US" altLang="zh-CN" sz="1700" b="0" dirty="0" smtClean="0">
                <a:latin typeface="+mn-ea"/>
              </a:rPr>
              <a:t>     LDPC parity check matrix. </a:t>
            </a:r>
            <a:endParaRPr lang="en-US" altLang="zh-CN" sz="1700" dirty="0" smtClean="0">
              <a:latin typeface="+mn-ea"/>
            </a:endParaRPr>
          </a:p>
          <a:p>
            <a:pPr lvl="1" algn="just">
              <a:defRPr/>
            </a:pPr>
            <a:r>
              <a:rPr lang="en-US" altLang="zh-CN" sz="1700" b="0" dirty="0" smtClean="0">
                <a:latin typeface="+mn-ea"/>
              </a:rPr>
              <a:t>3. The basic code is                                           . </a:t>
            </a:r>
            <a:endParaRPr lang="zh-CN" altLang="zh-CN" sz="1700" b="0" dirty="0" smtClean="0">
              <a:latin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66" name="Object 10"/>
          <p:cNvGraphicFramePr>
            <a:graphicFrameLocks noChangeAspect="1"/>
          </p:cNvGraphicFramePr>
          <p:nvPr/>
        </p:nvGraphicFramePr>
        <p:xfrm>
          <a:off x="5004047" y="1988840"/>
          <a:ext cx="1800201" cy="315363"/>
        </p:xfrm>
        <a:graphic>
          <a:graphicData uri="http://schemas.openxmlformats.org/presentationml/2006/ole">
            <p:oleObj spid="_x0000_s96266" name="Equation" r:id="rId4" imgW="1308100" imgH="228600" progId="">
              <p:embed/>
            </p:oleObj>
          </a:graphicData>
        </a:graphic>
      </p:graphicFrame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68" name="Object 12"/>
          <p:cNvGraphicFramePr>
            <a:graphicFrameLocks noChangeAspect="1"/>
          </p:cNvGraphicFramePr>
          <p:nvPr/>
        </p:nvGraphicFramePr>
        <p:xfrm>
          <a:off x="2267744" y="3394489"/>
          <a:ext cx="2592288" cy="322543"/>
        </p:xfrm>
        <a:graphic>
          <a:graphicData uri="http://schemas.openxmlformats.org/presentationml/2006/ole">
            <p:oleObj spid="_x0000_s96268" name="Equation" r:id="rId5" imgW="2070100" imgH="254000" progId="">
              <p:embed/>
            </p:oleObj>
          </a:graphicData>
        </a:graphic>
      </p:graphicFrame>
      <p:sp>
        <p:nvSpPr>
          <p:cNvPr id="962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70" name="Object 14"/>
          <p:cNvGraphicFramePr>
            <a:graphicFrameLocks noChangeAspect="1"/>
          </p:cNvGraphicFramePr>
          <p:nvPr/>
        </p:nvGraphicFramePr>
        <p:xfrm>
          <a:off x="2915816" y="3933056"/>
          <a:ext cx="4536504" cy="321485"/>
        </p:xfrm>
        <a:graphic>
          <a:graphicData uri="http://schemas.openxmlformats.org/presentationml/2006/ole">
            <p:oleObj spid="_x0000_s96270" name="Equation" r:id="rId6" imgW="3632200" imgH="254000" progId="">
              <p:embed/>
            </p:oleObj>
          </a:graphicData>
        </a:graphic>
      </p:graphicFrame>
      <p:sp>
        <p:nvSpPr>
          <p:cNvPr id="9627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627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74" name="Object 18"/>
          <p:cNvGraphicFramePr>
            <a:graphicFrameLocks noChangeAspect="1"/>
          </p:cNvGraphicFramePr>
          <p:nvPr/>
        </p:nvGraphicFramePr>
        <p:xfrm>
          <a:off x="6564221" y="4869160"/>
          <a:ext cx="744083" cy="288032"/>
        </p:xfrm>
        <a:graphic>
          <a:graphicData uri="http://schemas.openxmlformats.org/presentationml/2006/ole">
            <p:oleObj spid="_x0000_s96274" name="Equation" r:id="rId7" imgW="596900" imgH="228600" progId="">
              <p:embed/>
            </p:oleObj>
          </a:graphicData>
        </a:graphic>
      </p:graphicFrame>
      <p:sp>
        <p:nvSpPr>
          <p:cNvPr id="9627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76" name="Object 20"/>
          <p:cNvGraphicFramePr>
            <a:graphicFrameLocks noChangeAspect="1"/>
          </p:cNvGraphicFramePr>
          <p:nvPr/>
        </p:nvGraphicFramePr>
        <p:xfrm>
          <a:off x="4788024" y="5085184"/>
          <a:ext cx="1080120" cy="316133"/>
        </p:xfrm>
        <a:graphic>
          <a:graphicData uri="http://schemas.openxmlformats.org/presentationml/2006/ole">
            <p:oleObj spid="_x0000_s96276" name="Equation" r:id="rId8" imgW="787400" imgH="228600" progId="">
              <p:embed/>
            </p:oleObj>
          </a:graphicData>
        </a:graphic>
      </p:graphicFrame>
      <p:sp>
        <p:nvSpPr>
          <p:cNvPr id="9627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78" name="Object 22"/>
          <p:cNvGraphicFramePr>
            <a:graphicFrameLocks noChangeAspect="1"/>
          </p:cNvGraphicFramePr>
          <p:nvPr/>
        </p:nvGraphicFramePr>
        <p:xfrm>
          <a:off x="2195736" y="5373216"/>
          <a:ext cx="2160240" cy="327677"/>
        </p:xfrm>
        <a:graphic>
          <a:graphicData uri="http://schemas.openxmlformats.org/presentationml/2006/ole">
            <p:oleObj spid="_x0000_s96278" name="Equation" r:id="rId9" imgW="1701800" imgH="254000" progId="">
              <p:embed/>
            </p:oleObj>
          </a:graphicData>
        </a:graphic>
      </p:graphicFrame>
      <p:sp>
        <p:nvSpPr>
          <p:cNvPr id="9628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80" name="Object 24"/>
          <p:cNvGraphicFramePr>
            <a:graphicFrameLocks noChangeAspect="1"/>
          </p:cNvGraphicFramePr>
          <p:nvPr/>
        </p:nvGraphicFramePr>
        <p:xfrm>
          <a:off x="5436096" y="5373216"/>
          <a:ext cx="864096" cy="240030"/>
        </p:xfrm>
        <a:graphic>
          <a:graphicData uri="http://schemas.openxmlformats.org/presentationml/2006/ole">
            <p:oleObj spid="_x0000_s96280" name="Equation" r:id="rId10" imgW="672808" imgH="203112" progId="">
              <p:embed/>
            </p:oleObj>
          </a:graphicData>
        </a:graphic>
      </p:graphicFrame>
      <p:sp>
        <p:nvSpPr>
          <p:cNvPr id="9628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82" name="Object 26"/>
          <p:cNvGraphicFramePr>
            <a:graphicFrameLocks noChangeAspect="1"/>
          </p:cNvGraphicFramePr>
          <p:nvPr/>
        </p:nvGraphicFramePr>
        <p:xfrm>
          <a:off x="7092280" y="5373216"/>
          <a:ext cx="216024" cy="216024"/>
        </p:xfrm>
        <a:graphic>
          <a:graphicData uri="http://schemas.openxmlformats.org/presentationml/2006/ole">
            <p:oleObj spid="_x0000_s96282" name="Equation" r:id="rId11" imgW="215619" imgH="164885" progId="">
              <p:embed/>
            </p:oleObj>
          </a:graphicData>
        </a:graphic>
      </p:graphicFrame>
      <p:sp>
        <p:nvSpPr>
          <p:cNvPr id="9628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84" name="Object 28"/>
          <p:cNvGraphicFramePr>
            <a:graphicFrameLocks noChangeAspect="1"/>
          </p:cNvGraphicFramePr>
          <p:nvPr/>
        </p:nvGraphicFramePr>
        <p:xfrm>
          <a:off x="3203848" y="5992819"/>
          <a:ext cx="2520280" cy="316501"/>
        </p:xfrm>
        <a:graphic>
          <a:graphicData uri="http://schemas.openxmlformats.org/presentationml/2006/ole">
            <p:oleObj spid="_x0000_s96284" name="Equation" r:id="rId12" imgW="2044700" imgH="254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+mn-lt"/>
              </a:rPr>
              <a:t>Encoding of Header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8" name="内容占位符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96544"/>
          </a:xfrm>
        </p:spPr>
        <p:txBody>
          <a:bodyPr/>
          <a:lstStyle/>
          <a:p>
            <a:r>
              <a:rPr lang="en-US" altLang="zh-CN" dirty="0" smtClean="0">
                <a:ea typeface="+mn-ea"/>
              </a:rPr>
              <a:t>Encoding of SIG</a:t>
            </a:r>
          </a:p>
          <a:p>
            <a:pPr lvl="1" algn="just">
              <a:buNone/>
              <a:defRPr/>
            </a:pPr>
            <a:r>
              <a:rPr lang="en-US" altLang="zh-CN" sz="1700" b="0" dirty="0" smtClean="0">
                <a:latin typeface="+mn-ea"/>
              </a:rPr>
              <a:t> </a:t>
            </a:r>
            <a:endParaRPr lang="zh-CN" altLang="zh-CN" sz="1700" b="0" dirty="0" smtClean="0">
              <a:latin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</p:txBody>
      </p:sp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1619672" y="2564904"/>
          <a:ext cx="5585052" cy="2880320"/>
        </p:xfrm>
        <a:graphic>
          <a:graphicData uri="http://schemas.openxmlformats.org/presentationml/2006/ole">
            <p:oleObj spid="_x0000_s101381" name="Visio" r:id="rId4" imgW="5251645" imgH="270825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1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4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488832" cy="4824536"/>
          </a:xfrm>
        </p:spPr>
        <p:txBody>
          <a:bodyPr/>
          <a:lstStyle/>
          <a:p>
            <a:r>
              <a:rPr lang="en-US" altLang="zh-CN" dirty="0" smtClean="0">
                <a:ea typeface="+mn-ea"/>
              </a:rPr>
              <a:t>Encoding of Data</a:t>
            </a:r>
          </a:p>
          <a:p>
            <a:pPr lvl="1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1.                   is the maximal number of data bits in each LDPC codeword. The number of LDPC codeword is calculated: </a:t>
            </a:r>
          </a:p>
          <a:p>
            <a:pPr lvl="1">
              <a:defRPr/>
            </a:pPr>
            <a:endParaRPr lang="en-US" altLang="zh-CN" sz="1700" dirty="0" smtClean="0">
              <a:latin typeface="+mn-ea"/>
              <a:ea typeface="+mn-ea"/>
            </a:endParaRPr>
          </a:p>
          <a:p>
            <a:pPr lvl="1">
              <a:defRPr/>
            </a:pPr>
            <a:endParaRPr lang="en-US" altLang="zh-CN" sz="1700" dirty="0" smtClean="0">
              <a:latin typeface="+mn-ea"/>
              <a:ea typeface="+mn-ea"/>
            </a:endParaRPr>
          </a:p>
          <a:p>
            <a:pPr lvl="1">
              <a:defRPr/>
            </a:pPr>
            <a:r>
              <a:rPr lang="en-US" altLang="zh-CN" sz="1700" b="0" dirty="0" smtClean="0">
                <a:latin typeface="+mn-ea"/>
              </a:rPr>
              <a:t>2. The number of data bits in the  LDPC codeword is:</a:t>
            </a:r>
          </a:p>
          <a:p>
            <a:pPr lvl="1">
              <a:defRPr/>
            </a:pPr>
            <a:endParaRPr lang="en-US" altLang="zh-CN" sz="1700" dirty="0" smtClean="0">
              <a:latin typeface="+mn-ea"/>
            </a:endParaRPr>
          </a:p>
          <a:p>
            <a:pPr lvl="1">
              <a:buNone/>
              <a:defRPr/>
            </a:pPr>
            <a:endParaRPr lang="en-US" altLang="zh-CN" sz="1700" dirty="0" smtClean="0">
              <a:latin typeface="+mn-ea"/>
            </a:endParaRPr>
          </a:p>
          <a:p>
            <a:pPr lvl="1">
              <a:buNone/>
              <a:defRPr/>
            </a:pPr>
            <a:endParaRPr lang="en-US" altLang="zh-CN" sz="1700" dirty="0" smtClean="0">
              <a:latin typeface="+mn-ea"/>
            </a:endParaRPr>
          </a:p>
          <a:p>
            <a:pPr lvl="1">
              <a:buNone/>
              <a:defRPr/>
            </a:pPr>
            <a:r>
              <a:rPr lang="en-US" altLang="zh-CN" sz="1700" b="0" dirty="0" smtClean="0">
                <a:latin typeface="+mn-ea"/>
              </a:rPr>
              <a:t>     Where,                                ,                                               ,</a:t>
            </a:r>
          </a:p>
          <a:p>
            <a:pPr lvl="1">
              <a:buNone/>
              <a:defRPr/>
            </a:pPr>
            <a:r>
              <a:rPr lang="en-US" altLang="zh-CN" sz="1700" b="0" dirty="0" smtClean="0">
                <a:latin typeface="+mn-ea"/>
              </a:rPr>
              <a:t>     is smallest integer which is larger than or equal to real number     , and                    is modulus operation. </a:t>
            </a:r>
            <a:endParaRPr lang="zh-CN" altLang="zh-CN" sz="1700" b="0" dirty="0" smtClean="0">
              <a:latin typeface="+mn-ea"/>
            </a:endParaRPr>
          </a:p>
          <a:p>
            <a:pPr lvl="1">
              <a:defRPr/>
            </a:pPr>
            <a:endParaRPr lang="en-US" altLang="zh-CN" dirty="0" smtClean="0">
              <a:latin typeface="+mn-ea"/>
              <a:ea typeface="+mn-ea"/>
            </a:endParaRPr>
          </a:p>
          <a:p>
            <a:endParaRPr lang="zh-CN" altLang="en-US" dirty="0">
              <a:latin typeface="+mn-ea"/>
              <a:ea typeface="+mn-ea"/>
            </a:endParaRPr>
          </a:p>
        </p:txBody>
      </p: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1908175" y="2168525"/>
          <a:ext cx="863600" cy="252413"/>
        </p:xfrm>
        <a:graphic>
          <a:graphicData uri="http://schemas.openxmlformats.org/presentationml/2006/ole">
            <p:oleObj spid="_x0000_s103426" name="Equation" r:id="rId4" imgW="787400" imgH="228600" progId="">
              <p:embed/>
            </p:oleObj>
          </a:graphicData>
        </a:graphic>
      </p:graphicFrame>
      <p:graphicFrame>
        <p:nvGraphicFramePr>
          <p:cNvPr id="48147" name="Object 19"/>
          <p:cNvGraphicFramePr>
            <a:graphicFrameLocks noChangeAspect="1"/>
          </p:cNvGraphicFramePr>
          <p:nvPr/>
        </p:nvGraphicFramePr>
        <p:xfrm>
          <a:off x="3347864" y="2780928"/>
          <a:ext cx="1885950" cy="287338"/>
        </p:xfrm>
        <a:graphic>
          <a:graphicData uri="http://schemas.openxmlformats.org/presentationml/2006/ole">
            <p:oleObj spid="_x0000_s103427" name="Equation" r:id="rId5" imgW="1663700" imgH="254000" progId="">
              <p:embed/>
            </p:oleObj>
          </a:graphicData>
        </a:graphic>
      </p:graphicFrame>
      <p:sp>
        <p:nvSpPr>
          <p:cNvPr id="1034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38" name="Object 14"/>
          <p:cNvGraphicFramePr>
            <a:graphicFrameLocks noChangeAspect="1"/>
          </p:cNvGraphicFramePr>
          <p:nvPr/>
        </p:nvGraphicFramePr>
        <p:xfrm>
          <a:off x="2699791" y="3645024"/>
          <a:ext cx="3478975" cy="576064"/>
        </p:xfrm>
        <a:graphic>
          <a:graphicData uri="http://schemas.openxmlformats.org/presentationml/2006/ole">
            <p:oleObj spid="_x0000_s103438" name="Equation" r:id="rId6" imgW="2933700" imgH="482600" progId="">
              <p:embed/>
            </p:oleObj>
          </a:graphicData>
        </a:graphic>
      </p:graphicFrame>
      <p:sp>
        <p:nvSpPr>
          <p:cNvPr id="1034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40" name="Object 16"/>
          <p:cNvGraphicFramePr>
            <a:graphicFrameLocks noChangeAspect="1"/>
          </p:cNvGraphicFramePr>
          <p:nvPr/>
        </p:nvGraphicFramePr>
        <p:xfrm>
          <a:off x="2267744" y="4581128"/>
          <a:ext cx="1898878" cy="288032"/>
        </p:xfrm>
        <a:graphic>
          <a:graphicData uri="http://schemas.openxmlformats.org/presentationml/2006/ole">
            <p:oleObj spid="_x0000_s103440" name="Equation" r:id="rId7" imgW="1701800" imgH="254000" progId="">
              <p:embed/>
            </p:oleObj>
          </a:graphicData>
        </a:graphic>
      </p:graphicFrame>
      <p:sp>
        <p:nvSpPr>
          <p:cNvPr id="1034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42" name="Object 18"/>
          <p:cNvGraphicFramePr>
            <a:graphicFrameLocks noChangeAspect="1"/>
          </p:cNvGraphicFramePr>
          <p:nvPr/>
        </p:nvGraphicFramePr>
        <p:xfrm>
          <a:off x="4283968" y="4581128"/>
          <a:ext cx="2677631" cy="288032"/>
        </p:xfrm>
        <a:graphic>
          <a:graphicData uri="http://schemas.openxmlformats.org/presentationml/2006/ole">
            <p:oleObj spid="_x0000_s103442" name="Equation" r:id="rId8" imgW="2387600" imgH="254000" progId="">
              <p:embed/>
            </p:oleObj>
          </a:graphicData>
        </a:graphic>
      </p:graphicFrame>
      <p:sp>
        <p:nvSpPr>
          <p:cNvPr id="1034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44" name="Object 20"/>
          <p:cNvGraphicFramePr>
            <a:graphicFrameLocks noChangeAspect="1"/>
          </p:cNvGraphicFramePr>
          <p:nvPr/>
        </p:nvGraphicFramePr>
        <p:xfrm>
          <a:off x="7236296" y="4624380"/>
          <a:ext cx="288032" cy="277745"/>
        </p:xfrm>
        <a:graphic>
          <a:graphicData uri="http://schemas.openxmlformats.org/presentationml/2006/ole">
            <p:oleObj spid="_x0000_s103444" name="Equation" r:id="rId9" imgW="266469" imgH="253780" progId="">
              <p:embed/>
            </p:oleObj>
          </a:graphicData>
        </a:graphic>
      </p:graphicFrame>
      <p:sp>
        <p:nvSpPr>
          <p:cNvPr id="1034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46" name="Object 22"/>
          <p:cNvGraphicFramePr>
            <a:graphicFrameLocks noChangeAspect="1"/>
          </p:cNvGraphicFramePr>
          <p:nvPr/>
        </p:nvGraphicFramePr>
        <p:xfrm>
          <a:off x="7534994" y="4914984"/>
          <a:ext cx="277366" cy="277366"/>
        </p:xfrm>
        <a:graphic>
          <a:graphicData uri="http://schemas.openxmlformats.org/presentationml/2006/ole">
            <p:oleObj spid="_x0000_s103446" name="Equation" r:id="rId10" imgW="126835" imgH="139518" progId="">
              <p:embed/>
            </p:oleObj>
          </a:graphicData>
        </a:graphic>
      </p:graphicFrame>
      <p:sp>
        <p:nvSpPr>
          <p:cNvPr id="1034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48" name="Object 24"/>
          <p:cNvGraphicFramePr>
            <a:graphicFrameLocks noChangeAspect="1"/>
          </p:cNvGraphicFramePr>
          <p:nvPr/>
        </p:nvGraphicFramePr>
        <p:xfrm>
          <a:off x="1979712" y="5157192"/>
          <a:ext cx="1008112" cy="314217"/>
        </p:xfrm>
        <a:graphic>
          <a:graphicData uri="http://schemas.openxmlformats.org/presentationml/2006/ole">
            <p:oleObj spid="_x0000_s103448" name="Equation" r:id="rId11" imgW="7366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rgbClr val="000000"/>
                </a:solidFill>
                <a:latin typeface="Times New Roman"/>
              </a:rPr>
              <a:t>Encoding scheme</a:t>
            </a:r>
            <a:endParaRPr lang="sq-AL" altLang="zh-CN" sz="32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880" cy="5040560"/>
          </a:xfrm>
        </p:spPr>
        <p:txBody>
          <a:bodyPr/>
          <a:lstStyle/>
          <a:p>
            <a:r>
              <a:rPr lang="en-US" altLang="zh-CN" dirty="0" smtClean="0">
                <a:ea typeface="+mn-ea"/>
              </a:rPr>
              <a:t>Encoding of Data</a:t>
            </a:r>
          </a:p>
          <a:p>
            <a:pPr lvl="1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3.  The data field is broken into       blocks of data word, the      block is shown as     ,                          . Each data word is added with 8-bits sequence, then padded with                   zero bits to create     bits, such as                                         . </a:t>
            </a:r>
          </a:p>
          <a:p>
            <a:pPr lvl="1" algn="just">
              <a:defRPr/>
            </a:pPr>
            <a:endParaRPr lang="en-US" altLang="zh-CN" sz="17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700" b="0" dirty="0" smtClean="0">
                <a:latin typeface="+mn-ea"/>
              </a:rPr>
              <a:t>4. For each data word,       parity bits are added to create the LDPC codeword                                     , such that                 . </a:t>
            </a:r>
          </a:p>
          <a:p>
            <a:pPr lvl="1" algn="just">
              <a:defRPr/>
            </a:pPr>
            <a:endParaRPr lang="en-US" altLang="zh-CN" sz="17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5. The  bits of all  LDPC codeword are encoded of 1-bit parity check to create a parity bit     ,              . All the parity bits                   are combined into a parity data word         with length of     bits. That is, </a:t>
            </a:r>
            <a:endParaRPr lang="en-US" altLang="zh-CN" dirty="0">
              <a:latin typeface="+mn-ea"/>
              <a:ea typeface="+mn-ea"/>
            </a:endParaRPr>
          </a:p>
          <a:p>
            <a:pPr lvl="1" algn="just">
              <a:buNone/>
              <a:defRPr/>
            </a:pPr>
            <a:r>
              <a:rPr lang="en-US" altLang="zh-CN" sz="1700" b="0" dirty="0" smtClean="0">
                <a:latin typeface="+mn-ea"/>
                <a:ea typeface="+mn-ea"/>
              </a:rPr>
              <a:t>                                          . </a:t>
            </a:r>
            <a:endParaRPr lang="zh-CN" altLang="zh-CN" sz="1700" b="0" dirty="0" smtClean="0">
              <a:latin typeface="+mn-ea"/>
            </a:endParaRP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57" name="Object 9"/>
          <p:cNvGraphicFramePr>
            <a:graphicFrameLocks noChangeAspect="1"/>
          </p:cNvGraphicFramePr>
          <p:nvPr/>
        </p:nvGraphicFramePr>
        <p:xfrm>
          <a:off x="4499992" y="1934835"/>
          <a:ext cx="360039" cy="270029"/>
        </p:xfrm>
        <a:graphic>
          <a:graphicData uri="http://schemas.openxmlformats.org/presentationml/2006/ole">
            <p:oleObj spid="_x0000_s104457" name="Equation" r:id="rId4" imgW="304668" imgH="228501" progId="">
              <p:embed/>
            </p:oleObj>
          </a:graphicData>
        </a:graphic>
      </p:graphicFrame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59" name="Object 11"/>
          <p:cNvGraphicFramePr>
            <a:graphicFrameLocks noChangeAspect="1"/>
          </p:cNvGraphicFramePr>
          <p:nvPr/>
        </p:nvGraphicFramePr>
        <p:xfrm>
          <a:off x="2483768" y="2204864"/>
          <a:ext cx="255029" cy="288033"/>
        </p:xfrm>
        <a:graphic>
          <a:graphicData uri="http://schemas.openxmlformats.org/presentationml/2006/ole">
            <p:oleObj spid="_x0000_s104459" name="Equation" r:id="rId5" imgW="165028" imgH="228501" progId="">
              <p:embed/>
            </p:oleObj>
          </a:graphicData>
        </a:graphic>
      </p:graphicFrame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61" name="Object 13"/>
          <p:cNvGraphicFramePr>
            <a:graphicFrameLocks noChangeAspect="1"/>
          </p:cNvGraphicFramePr>
          <p:nvPr/>
        </p:nvGraphicFramePr>
        <p:xfrm>
          <a:off x="2843808" y="2204864"/>
          <a:ext cx="1512168" cy="304975"/>
        </p:xfrm>
        <a:graphic>
          <a:graphicData uri="http://schemas.openxmlformats.org/presentationml/2006/ole">
            <p:oleObj spid="_x0000_s104461" name="Equation" r:id="rId6" imgW="1130300" imgH="228600" progId="">
              <p:embed/>
            </p:oleObj>
          </a:graphicData>
        </a:graphic>
      </p:graphicFrame>
      <p:sp>
        <p:nvSpPr>
          <p:cNvPr id="1044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63" name="Object 15"/>
          <p:cNvGraphicFramePr>
            <a:graphicFrameLocks noChangeAspect="1"/>
          </p:cNvGraphicFramePr>
          <p:nvPr/>
        </p:nvGraphicFramePr>
        <p:xfrm>
          <a:off x="7956376" y="2276872"/>
          <a:ext cx="352425" cy="180975"/>
        </p:xfrm>
        <a:graphic>
          <a:graphicData uri="http://schemas.openxmlformats.org/presentationml/2006/ole">
            <p:oleObj spid="_x0000_s104463" name="Equation" r:id="rId7" imgW="355138" imgH="177569" progId="">
              <p:embed/>
            </p:oleObj>
          </a:graphicData>
        </a:graphic>
      </p:graphicFrame>
      <p:sp>
        <p:nvSpPr>
          <p:cNvPr id="1044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65" name="Object 17"/>
          <p:cNvGraphicFramePr>
            <a:graphicFrameLocks noChangeAspect="1"/>
          </p:cNvGraphicFramePr>
          <p:nvPr/>
        </p:nvGraphicFramePr>
        <p:xfrm>
          <a:off x="4283968" y="2512098"/>
          <a:ext cx="1008112" cy="268830"/>
        </p:xfrm>
        <a:graphic>
          <a:graphicData uri="http://schemas.openxmlformats.org/presentationml/2006/ole">
            <p:oleObj spid="_x0000_s104465" name="Equation" r:id="rId8" imgW="863225" imgH="228501" progId="">
              <p:embed/>
            </p:oleObj>
          </a:graphicData>
        </a:graphic>
      </p:graphicFrame>
      <p:sp>
        <p:nvSpPr>
          <p:cNvPr id="1044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67" name="Object 19"/>
          <p:cNvGraphicFramePr>
            <a:graphicFrameLocks noChangeAspect="1"/>
          </p:cNvGraphicFramePr>
          <p:nvPr/>
        </p:nvGraphicFramePr>
        <p:xfrm>
          <a:off x="7164288" y="2492896"/>
          <a:ext cx="162965" cy="221167"/>
        </p:xfrm>
        <a:graphic>
          <a:graphicData uri="http://schemas.openxmlformats.org/presentationml/2006/ole">
            <p:oleObj spid="_x0000_s104467" name="Equation" r:id="rId9" imgW="126725" imgH="177415" progId="">
              <p:embed/>
            </p:oleObj>
          </a:graphicData>
        </a:graphic>
      </p:graphicFrame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69" name="Object 21"/>
          <p:cNvGraphicFramePr>
            <a:graphicFrameLocks noChangeAspect="1"/>
          </p:cNvGraphicFramePr>
          <p:nvPr/>
        </p:nvGraphicFramePr>
        <p:xfrm>
          <a:off x="1835696" y="2708920"/>
          <a:ext cx="2376264" cy="349805"/>
        </p:xfrm>
        <a:graphic>
          <a:graphicData uri="http://schemas.openxmlformats.org/presentationml/2006/ole">
            <p:oleObj spid="_x0000_s104469" name="Equation" r:id="rId10" imgW="1879600" imgH="279400" progId="">
              <p:embed/>
            </p:oleObj>
          </a:graphicData>
        </a:graphic>
      </p:graphicFrame>
      <p:sp>
        <p:nvSpPr>
          <p:cNvPr id="1044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71" name="Object 23"/>
          <p:cNvGraphicFramePr>
            <a:graphicFrameLocks noChangeAspect="1"/>
          </p:cNvGraphicFramePr>
          <p:nvPr/>
        </p:nvGraphicFramePr>
        <p:xfrm>
          <a:off x="3851920" y="3356992"/>
          <a:ext cx="504056" cy="266030"/>
        </p:xfrm>
        <a:graphic>
          <a:graphicData uri="http://schemas.openxmlformats.org/presentationml/2006/ole">
            <p:oleObj spid="_x0000_s104471" name="Equation" r:id="rId11" imgW="342603" imgH="177646" progId="">
              <p:embed/>
            </p:oleObj>
          </a:graphicData>
        </a:graphic>
      </p:graphicFrame>
      <p:sp>
        <p:nvSpPr>
          <p:cNvPr id="1044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73" name="Object 25"/>
          <p:cNvGraphicFramePr>
            <a:graphicFrameLocks noChangeAspect="1"/>
          </p:cNvGraphicFramePr>
          <p:nvPr/>
        </p:nvGraphicFramePr>
        <p:xfrm>
          <a:off x="2555776" y="3573016"/>
          <a:ext cx="2088232" cy="340218"/>
        </p:xfrm>
        <a:graphic>
          <a:graphicData uri="http://schemas.openxmlformats.org/presentationml/2006/ole">
            <p:oleObj spid="_x0000_s104473" name="Equation" r:id="rId12" imgW="1701800" imgH="279400" progId="">
              <p:embed/>
            </p:oleObj>
          </a:graphicData>
        </a:graphic>
      </p:graphicFrame>
      <p:sp>
        <p:nvSpPr>
          <p:cNvPr id="1044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75" name="Object 27"/>
          <p:cNvGraphicFramePr>
            <a:graphicFrameLocks noChangeAspect="1"/>
          </p:cNvGraphicFramePr>
          <p:nvPr/>
        </p:nvGraphicFramePr>
        <p:xfrm>
          <a:off x="5796136" y="3573016"/>
          <a:ext cx="936104" cy="329614"/>
        </p:xfrm>
        <a:graphic>
          <a:graphicData uri="http://schemas.openxmlformats.org/presentationml/2006/ole">
            <p:oleObj spid="_x0000_s104475" name="Equation" r:id="rId13" imgW="672808" imgH="241195" progId="">
              <p:embed/>
            </p:oleObj>
          </a:graphicData>
        </a:graphic>
      </p:graphicFrame>
      <p:graphicFrame>
        <p:nvGraphicFramePr>
          <p:cNvPr id="104477" name="Object 29"/>
          <p:cNvGraphicFramePr>
            <a:graphicFrameLocks noChangeAspect="1"/>
          </p:cNvGraphicFramePr>
          <p:nvPr/>
        </p:nvGraphicFramePr>
        <p:xfrm>
          <a:off x="7236296" y="1967661"/>
          <a:ext cx="288032" cy="237203"/>
        </p:xfrm>
        <a:graphic>
          <a:graphicData uri="http://schemas.openxmlformats.org/presentationml/2006/ole">
            <p:oleObj spid="_x0000_s104477" name="Equation" r:id="rId14" imgW="215640" imgH="177480" progId="">
              <p:embed/>
            </p:oleObj>
          </a:graphicData>
        </a:graphic>
      </p:graphicFrame>
      <p:sp>
        <p:nvSpPr>
          <p:cNvPr id="10447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78" name="Object 30"/>
          <p:cNvGraphicFramePr>
            <a:graphicFrameLocks noChangeAspect="1"/>
          </p:cNvGraphicFramePr>
          <p:nvPr/>
        </p:nvGraphicFramePr>
        <p:xfrm>
          <a:off x="3347864" y="4479470"/>
          <a:ext cx="216024" cy="317682"/>
        </p:xfrm>
        <a:graphic>
          <a:graphicData uri="http://schemas.openxmlformats.org/presentationml/2006/ole">
            <p:oleObj spid="_x0000_s104478" name="Equation" r:id="rId15" imgW="164957" imgH="241091" progId="">
              <p:embed/>
            </p:oleObj>
          </a:graphicData>
        </a:graphic>
      </p:graphicFrame>
      <p:sp>
        <p:nvSpPr>
          <p:cNvPr id="1044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80" name="Object 32"/>
          <p:cNvGraphicFramePr>
            <a:graphicFrameLocks noChangeAspect="1"/>
          </p:cNvGraphicFramePr>
          <p:nvPr/>
        </p:nvGraphicFramePr>
        <p:xfrm>
          <a:off x="3779912" y="4509120"/>
          <a:ext cx="1080120" cy="224579"/>
        </p:xfrm>
        <a:graphic>
          <a:graphicData uri="http://schemas.openxmlformats.org/presentationml/2006/ole">
            <p:oleObj spid="_x0000_s104480" name="Equation" r:id="rId16" imgW="965200" imgH="203200" progId="">
              <p:embed/>
            </p:oleObj>
          </a:graphicData>
        </a:graphic>
      </p:graphicFrame>
      <p:sp>
        <p:nvSpPr>
          <p:cNvPr id="10448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85" name="Object 37"/>
          <p:cNvGraphicFramePr>
            <a:graphicFrameLocks noChangeAspect="1"/>
          </p:cNvGraphicFramePr>
          <p:nvPr/>
        </p:nvGraphicFramePr>
        <p:xfrm>
          <a:off x="6660232" y="4509119"/>
          <a:ext cx="1440164" cy="288033"/>
        </p:xfrm>
        <a:graphic>
          <a:graphicData uri="http://schemas.openxmlformats.org/presentationml/2006/ole">
            <p:oleObj spid="_x0000_s104485" name="Equation" r:id="rId17" imgW="1206360" imgH="241200" progId="">
              <p:embed/>
            </p:oleObj>
          </a:graphicData>
        </a:graphic>
      </p:graphicFrame>
      <p:sp>
        <p:nvSpPr>
          <p:cNvPr id="10448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86" name="Object 38"/>
          <p:cNvGraphicFramePr>
            <a:graphicFrameLocks noChangeAspect="1"/>
          </p:cNvGraphicFramePr>
          <p:nvPr/>
        </p:nvGraphicFramePr>
        <p:xfrm>
          <a:off x="4716016" y="4725144"/>
          <a:ext cx="432048" cy="327310"/>
        </p:xfrm>
        <a:graphic>
          <a:graphicData uri="http://schemas.openxmlformats.org/presentationml/2006/ole">
            <p:oleObj spid="_x0000_s104486" name="Equation" r:id="rId18" imgW="317225" imgH="241091" progId="">
              <p:embed/>
            </p:oleObj>
          </a:graphicData>
        </a:graphic>
      </p:graphicFrame>
      <p:sp>
        <p:nvSpPr>
          <p:cNvPr id="104489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88" name="Object 40"/>
          <p:cNvGraphicFramePr>
            <a:graphicFrameLocks noChangeAspect="1"/>
          </p:cNvGraphicFramePr>
          <p:nvPr/>
        </p:nvGraphicFramePr>
        <p:xfrm>
          <a:off x="6516216" y="4797152"/>
          <a:ext cx="216024" cy="216024"/>
        </p:xfrm>
        <a:graphic>
          <a:graphicData uri="http://schemas.openxmlformats.org/presentationml/2006/ole">
            <p:oleObj spid="_x0000_s104488" name="Equation" r:id="rId19" imgW="126835" imgH="139518" progId="">
              <p:embed/>
            </p:oleObj>
          </a:graphicData>
        </a:graphic>
      </p:graphicFrame>
      <p:sp>
        <p:nvSpPr>
          <p:cNvPr id="104491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90" name="Object 42"/>
          <p:cNvGraphicFramePr>
            <a:graphicFrameLocks noChangeAspect="1"/>
          </p:cNvGraphicFramePr>
          <p:nvPr/>
        </p:nvGraphicFramePr>
        <p:xfrm>
          <a:off x="1547664" y="5013176"/>
          <a:ext cx="2200564" cy="288032"/>
        </p:xfrm>
        <a:graphic>
          <a:graphicData uri="http://schemas.openxmlformats.org/presentationml/2006/ole">
            <p:oleObj spid="_x0000_s104490" name="Equation" r:id="rId20" imgW="1816100" imgH="2413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5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rgbClr val="000000"/>
                </a:solidFill>
                <a:latin typeface="Times New Roman"/>
              </a:rPr>
              <a:t>Encoding scheme</a:t>
            </a:r>
            <a:endParaRPr lang="sq-AL" altLang="zh-CN" sz="32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4824536"/>
          </a:xfrm>
        </p:spPr>
        <p:txBody>
          <a:bodyPr/>
          <a:lstStyle/>
          <a:p>
            <a:r>
              <a:rPr lang="en-US" altLang="zh-CN" dirty="0" smtClean="0">
                <a:ea typeface="+mn-ea"/>
              </a:rPr>
              <a:t>Encoding of Data</a:t>
            </a: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>
              <a:buFontTx/>
              <a:buChar char="–"/>
            </a:pPr>
            <a:r>
              <a:rPr lang="en-US" altLang="zh-CN" sz="1700" b="0" dirty="0" smtClean="0">
                <a:latin typeface="+mn-ea"/>
              </a:rPr>
              <a:t>6. Bits Selection parameter: the punctured-bit index set of      codeword which are not belong to padding bits are                              , and the punctured-bit index set of parity data word         is         . The intersection</a:t>
            </a:r>
            <a:r>
              <a:rPr lang="zh-CN" altLang="zh-CN" sz="1700" b="0" dirty="0" smtClean="0">
                <a:latin typeface="+mn-ea"/>
              </a:rPr>
              <a:t> of any two different sets of </a:t>
            </a:r>
            <a:r>
              <a:rPr lang="en-US" altLang="zh-CN" sz="1700" b="0" dirty="0" smtClean="0">
                <a:latin typeface="+mn-ea"/>
              </a:rPr>
              <a:t>                               </a:t>
            </a:r>
            <a:r>
              <a:rPr lang="zh-CN" altLang="zh-CN" sz="1700" b="0" dirty="0" smtClean="0">
                <a:latin typeface="+mn-ea"/>
              </a:rPr>
              <a:t>are empty set. The length of </a:t>
            </a:r>
            <a:r>
              <a:rPr lang="en-US" altLang="zh-CN" sz="1700" b="0" dirty="0" smtClean="0">
                <a:latin typeface="+mn-ea"/>
              </a:rPr>
              <a:t>    </a:t>
            </a:r>
            <a:r>
              <a:rPr lang="zh-CN" altLang="zh-CN" sz="1700" b="0" dirty="0" smtClean="0">
                <a:latin typeface="+mn-ea"/>
              </a:rPr>
              <a:t> is</a:t>
            </a:r>
            <a:r>
              <a:rPr lang="en-US" altLang="zh-CN" sz="1700" b="0" dirty="0" smtClean="0">
                <a:latin typeface="+mn-ea"/>
              </a:rPr>
              <a:t>                        </a:t>
            </a:r>
            <a:r>
              <a:rPr lang="zh-CN" altLang="zh-CN" sz="1700" b="0" dirty="0" smtClean="0">
                <a:latin typeface="+mn-ea"/>
              </a:rPr>
              <a:t> , such as: (where, </a:t>
            </a:r>
            <a:r>
              <a:rPr lang="en-US" altLang="zh-CN" sz="1700" b="0" dirty="0" smtClean="0">
                <a:latin typeface="+mn-ea"/>
              </a:rPr>
              <a:t>                )</a:t>
            </a:r>
          </a:p>
          <a:p>
            <a:pPr>
              <a:buNone/>
            </a:pPr>
            <a:endParaRPr lang="en-US" altLang="zh-CN" sz="1700" b="0" dirty="0" smtClean="0">
              <a:latin typeface="+mn-ea"/>
            </a:endParaRPr>
          </a:p>
          <a:p>
            <a:pPr>
              <a:buNone/>
            </a:pPr>
            <a:r>
              <a:rPr lang="en-US" altLang="zh-CN" sz="1700" b="0" dirty="0" smtClean="0">
                <a:latin typeface="+mn-ea"/>
              </a:rPr>
              <a:t>     ①.if              :                      ;</a:t>
            </a:r>
          </a:p>
          <a:p>
            <a:pPr>
              <a:buNone/>
            </a:pPr>
            <a:endParaRPr lang="zh-CN" altLang="zh-CN" sz="1700" b="0" dirty="0" smtClean="0">
              <a:latin typeface="+mn-ea"/>
            </a:endParaRPr>
          </a:p>
          <a:p>
            <a:pPr>
              <a:buNone/>
            </a:pPr>
            <a:r>
              <a:rPr lang="en-US" altLang="zh-CN" sz="1700" b="0" dirty="0" smtClean="0">
                <a:latin typeface="+mn-ea"/>
              </a:rPr>
              <a:t>     ②.if                    :                                  ,                               ;</a:t>
            </a:r>
          </a:p>
          <a:p>
            <a:pPr>
              <a:buNone/>
            </a:pPr>
            <a:r>
              <a:rPr lang="en-US" altLang="zh-CN" sz="1700" b="0" dirty="0" smtClean="0">
                <a:latin typeface="+mn-ea"/>
              </a:rPr>
              <a:t> </a:t>
            </a:r>
            <a:endParaRPr lang="zh-CN" altLang="zh-CN" sz="1700" b="0" dirty="0" smtClean="0">
              <a:latin typeface="+mn-ea"/>
            </a:endParaRPr>
          </a:p>
          <a:p>
            <a:pPr>
              <a:buNone/>
            </a:pPr>
            <a:r>
              <a:rPr lang="en-US" altLang="zh-CN" sz="1700" b="0" dirty="0" smtClean="0">
                <a:latin typeface="+mn-ea"/>
              </a:rPr>
              <a:t>     ③.if               :                                , where,                        ,                       . </a:t>
            </a:r>
            <a:endParaRPr lang="zh-CN" altLang="zh-CN" sz="1700" b="0" dirty="0" smtClean="0">
              <a:latin typeface="+mn-ea"/>
            </a:endParaRPr>
          </a:p>
          <a:p>
            <a:pPr lvl="1" algn="just">
              <a:defRPr/>
            </a:pPr>
            <a:endParaRPr lang="en-US" altLang="zh-CN" dirty="0" smtClean="0">
              <a:latin typeface="+mn-ea"/>
              <a:ea typeface="+mn-ea"/>
            </a:endParaRPr>
          </a:p>
          <a:p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1054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81" name="Object 9"/>
          <p:cNvGraphicFramePr>
            <a:graphicFrameLocks noChangeAspect="1"/>
          </p:cNvGraphicFramePr>
          <p:nvPr/>
        </p:nvGraphicFramePr>
        <p:xfrm>
          <a:off x="6660232" y="2492896"/>
          <a:ext cx="304800" cy="228600"/>
        </p:xfrm>
        <a:graphic>
          <a:graphicData uri="http://schemas.openxmlformats.org/presentationml/2006/ole">
            <p:oleObj spid="_x0000_s105481" name="Equation" r:id="rId4" imgW="304668" imgH="228501" progId="">
              <p:embed/>
            </p:oleObj>
          </a:graphicData>
        </a:graphic>
      </p:graphicFrame>
      <p:graphicFrame>
        <p:nvGraphicFramePr>
          <p:cNvPr id="105483" name="Object 11"/>
          <p:cNvGraphicFramePr>
            <a:graphicFrameLocks noChangeAspect="1"/>
          </p:cNvGraphicFramePr>
          <p:nvPr/>
        </p:nvGraphicFramePr>
        <p:xfrm>
          <a:off x="5004048" y="2748924"/>
          <a:ext cx="1728192" cy="248028"/>
        </p:xfrm>
        <a:graphic>
          <a:graphicData uri="http://schemas.openxmlformats.org/presentationml/2006/ole">
            <p:oleObj spid="_x0000_s105483" name="Equation" r:id="rId5" imgW="1371600" imgH="253800" progId="">
              <p:embed/>
            </p:oleObj>
          </a:graphicData>
        </a:graphic>
      </p:graphicFrame>
      <p:sp>
        <p:nvSpPr>
          <p:cNvPr id="1054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84" name="Object 12"/>
          <p:cNvGraphicFramePr>
            <a:graphicFrameLocks noChangeAspect="1"/>
          </p:cNvGraphicFramePr>
          <p:nvPr/>
        </p:nvGraphicFramePr>
        <p:xfrm>
          <a:off x="5220072" y="2957675"/>
          <a:ext cx="432048" cy="327309"/>
        </p:xfrm>
        <a:graphic>
          <a:graphicData uri="http://schemas.openxmlformats.org/presentationml/2006/ole">
            <p:oleObj spid="_x0000_s105484" name="Equation" r:id="rId6" imgW="317225" imgH="241091" progId="">
              <p:embed/>
            </p:oleObj>
          </a:graphicData>
        </a:graphic>
      </p:graphicFrame>
      <p:sp>
        <p:nvSpPr>
          <p:cNvPr id="1054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86" name="Object 14"/>
          <p:cNvGraphicFramePr>
            <a:graphicFrameLocks noChangeAspect="1"/>
          </p:cNvGraphicFramePr>
          <p:nvPr/>
        </p:nvGraphicFramePr>
        <p:xfrm>
          <a:off x="5940152" y="2996952"/>
          <a:ext cx="432048" cy="327309"/>
        </p:xfrm>
        <a:graphic>
          <a:graphicData uri="http://schemas.openxmlformats.org/presentationml/2006/ole">
            <p:oleObj spid="_x0000_s105486" name="Equation" r:id="rId7" imgW="317225" imgH="241091" progId="">
              <p:embed/>
            </p:oleObj>
          </a:graphicData>
        </a:graphic>
      </p:graphicFrame>
      <p:graphicFrame>
        <p:nvGraphicFramePr>
          <p:cNvPr id="105488" name="Object 16"/>
          <p:cNvGraphicFramePr>
            <a:graphicFrameLocks noChangeAspect="1"/>
          </p:cNvGraphicFramePr>
          <p:nvPr/>
        </p:nvGraphicFramePr>
        <p:xfrm>
          <a:off x="3779912" y="3212976"/>
          <a:ext cx="1674185" cy="360040"/>
        </p:xfrm>
        <a:graphic>
          <a:graphicData uri="http://schemas.openxmlformats.org/presentationml/2006/ole">
            <p:oleObj spid="_x0000_s105488" name="Equation" r:id="rId8" imgW="1180800" imgH="253800" progId="">
              <p:embed/>
            </p:oleObj>
          </a:graphicData>
        </a:graphic>
      </p:graphicFrame>
      <p:sp>
        <p:nvSpPr>
          <p:cNvPr id="1054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89" name="Object 17"/>
          <p:cNvGraphicFramePr>
            <a:graphicFrameLocks noChangeAspect="1"/>
          </p:cNvGraphicFramePr>
          <p:nvPr/>
        </p:nvGraphicFramePr>
        <p:xfrm>
          <a:off x="1403648" y="3501008"/>
          <a:ext cx="216024" cy="292268"/>
        </p:xfrm>
        <a:graphic>
          <a:graphicData uri="http://schemas.openxmlformats.org/presentationml/2006/ole">
            <p:oleObj spid="_x0000_s105489" name="Equation" r:id="rId9" imgW="164885" imgH="215619" progId="">
              <p:embed/>
            </p:oleObj>
          </a:graphicData>
        </a:graphic>
      </p:graphicFrame>
      <p:sp>
        <p:nvSpPr>
          <p:cNvPr id="1054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91" name="Object 19"/>
          <p:cNvGraphicFramePr>
            <a:graphicFrameLocks noChangeAspect="1"/>
          </p:cNvGraphicFramePr>
          <p:nvPr/>
        </p:nvGraphicFramePr>
        <p:xfrm>
          <a:off x="1835696" y="3501007"/>
          <a:ext cx="1440160" cy="314217"/>
        </p:xfrm>
        <a:graphic>
          <a:graphicData uri="http://schemas.openxmlformats.org/presentationml/2006/ole">
            <p:oleObj spid="_x0000_s105491" name="Equation" r:id="rId10" imgW="1054100" imgH="228600" progId="">
              <p:embed/>
            </p:oleObj>
          </a:graphicData>
        </a:graphic>
      </p:graphicFrame>
      <p:sp>
        <p:nvSpPr>
          <p:cNvPr id="1054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93" name="Object 21"/>
          <p:cNvGraphicFramePr>
            <a:graphicFrameLocks noChangeAspect="1"/>
          </p:cNvGraphicFramePr>
          <p:nvPr/>
        </p:nvGraphicFramePr>
        <p:xfrm>
          <a:off x="5076056" y="3501008"/>
          <a:ext cx="936104" cy="325602"/>
        </p:xfrm>
        <a:graphic>
          <a:graphicData uri="http://schemas.openxmlformats.org/presentationml/2006/ole">
            <p:oleObj spid="_x0000_s105493" name="Equation" r:id="rId11" imgW="660400" imgH="228600" progId="">
              <p:embed/>
            </p:oleObj>
          </a:graphicData>
        </a:graphic>
      </p:graphicFrame>
      <p:sp>
        <p:nvSpPr>
          <p:cNvPr id="10549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95" name="Object 23"/>
          <p:cNvGraphicFramePr>
            <a:graphicFrameLocks noChangeAspect="1"/>
          </p:cNvGraphicFramePr>
          <p:nvPr/>
        </p:nvGraphicFramePr>
        <p:xfrm>
          <a:off x="1547663" y="4175265"/>
          <a:ext cx="768085" cy="288032"/>
        </p:xfrm>
        <a:graphic>
          <a:graphicData uri="http://schemas.openxmlformats.org/presentationml/2006/ole">
            <p:oleObj spid="_x0000_s105495" name="Equation" r:id="rId12" imgW="609600" imgH="228600" progId="">
              <p:embed/>
            </p:oleObj>
          </a:graphicData>
        </a:graphic>
      </p:graphicFrame>
      <p:sp>
        <p:nvSpPr>
          <p:cNvPr id="10549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97" name="Object 25"/>
          <p:cNvGraphicFramePr>
            <a:graphicFrameLocks noChangeAspect="1"/>
          </p:cNvGraphicFramePr>
          <p:nvPr/>
        </p:nvGraphicFramePr>
        <p:xfrm>
          <a:off x="2483768" y="4149080"/>
          <a:ext cx="1152128" cy="314217"/>
        </p:xfrm>
        <a:graphic>
          <a:graphicData uri="http://schemas.openxmlformats.org/presentationml/2006/ole">
            <p:oleObj spid="_x0000_s105497" name="Equation" r:id="rId13" imgW="838200" imgH="228600" progId="">
              <p:embed/>
            </p:oleObj>
          </a:graphicData>
        </a:graphic>
      </p:graphicFrame>
      <p:sp>
        <p:nvSpPr>
          <p:cNvPr id="105500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99" name="Object 27"/>
          <p:cNvGraphicFramePr>
            <a:graphicFrameLocks noChangeAspect="1"/>
          </p:cNvGraphicFramePr>
          <p:nvPr/>
        </p:nvGraphicFramePr>
        <p:xfrm>
          <a:off x="1547664" y="4725144"/>
          <a:ext cx="1080120" cy="308606"/>
        </p:xfrm>
        <a:graphic>
          <a:graphicData uri="http://schemas.openxmlformats.org/presentationml/2006/ole">
            <p:oleObj spid="_x0000_s105499" name="Equation" r:id="rId14" imgW="800100" imgH="228600" progId="">
              <p:embed/>
            </p:oleObj>
          </a:graphicData>
        </a:graphic>
      </p:graphicFrame>
      <p:sp>
        <p:nvSpPr>
          <p:cNvPr id="105502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01" name="Object 29"/>
          <p:cNvGraphicFramePr>
            <a:graphicFrameLocks noChangeAspect="1"/>
          </p:cNvGraphicFramePr>
          <p:nvPr/>
        </p:nvGraphicFramePr>
        <p:xfrm>
          <a:off x="2771800" y="4725144"/>
          <a:ext cx="1944216" cy="276102"/>
        </p:xfrm>
        <a:graphic>
          <a:graphicData uri="http://schemas.openxmlformats.org/presentationml/2006/ole">
            <p:oleObj spid="_x0000_s105501" name="Equation" r:id="rId15" imgW="1600200" imgH="228600" progId="">
              <p:embed/>
            </p:oleObj>
          </a:graphicData>
        </a:graphic>
      </p:graphicFrame>
      <p:sp>
        <p:nvSpPr>
          <p:cNvPr id="105504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03" name="Object 31"/>
          <p:cNvGraphicFramePr>
            <a:graphicFrameLocks noChangeAspect="1"/>
          </p:cNvGraphicFramePr>
          <p:nvPr/>
        </p:nvGraphicFramePr>
        <p:xfrm>
          <a:off x="5004048" y="4725144"/>
          <a:ext cx="1533075" cy="360040"/>
        </p:xfrm>
        <a:graphic>
          <a:graphicData uri="http://schemas.openxmlformats.org/presentationml/2006/ole">
            <p:oleObj spid="_x0000_s105503" name="Equation" r:id="rId16" imgW="1257300" imgH="292100" progId="">
              <p:embed/>
            </p:oleObj>
          </a:graphicData>
        </a:graphic>
      </p:graphicFrame>
      <p:sp>
        <p:nvSpPr>
          <p:cNvPr id="10550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05" name="Object 33"/>
          <p:cNvGraphicFramePr>
            <a:graphicFrameLocks noChangeAspect="1"/>
          </p:cNvGraphicFramePr>
          <p:nvPr/>
        </p:nvGraphicFramePr>
        <p:xfrm>
          <a:off x="1547664" y="5373216"/>
          <a:ext cx="792088" cy="297033"/>
        </p:xfrm>
        <a:graphic>
          <a:graphicData uri="http://schemas.openxmlformats.org/presentationml/2006/ole">
            <p:oleObj spid="_x0000_s105505" name="Equation" r:id="rId17" imgW="609600" imgH="228600" progId="">
              <p:embed/>
            </p:oleObj>
          </a:graphicData>
        </a:graphic>
      </p:graphicFrame>
      <p:sp>
        <p:nvSpPr>
          <p:cNvPr id="10550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07" name="Object 35"/>
          <p:cNvGraphicFramePr>
            <a:graphicFrameLocks noChangeAspect="1"/>
          </p:cNvGraphicFramePr>
          <p:nvPr/>
        </p:nvGraphicFramePr>
        <p:xfrm>
          <a:off x="2450976" y="5247481"/>
          <a:ext cx="1905000" cy="485775"/>
        </p:xfrm>
        <a:graphic>
          <a:graphicData uri="http://schemas.openxmlformats.org/presentationml/2006/ole">
            <p:oleObj spid="_x0000_s105507" name="Equation" r:id="rId18" imgW="1905000" imgH="482600" progId="">
              <p:embed/>
            </p:oleObj>
          </a:graphicData>
        </a:graphic>
      </p:graphicFrame>
      <p:sp>
        <p:nvSpPr>
          <p:cNvPr id="10551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09" name="Object 37"/>
          <p:cNvGraphicFramePr>
            <a:graphicFrameLocks noChangeAspect="1"/>
          </p:cNvGraphicFramePr>
          <p:nvPr/>
        </p:nvGraphicFramePr>
        <p:xfrm>
          <a:off x="5148064" y="5373216"/>
          <a:ext cx="1368152" cy="300326"/>
        </p:xfrm>
        <a:graphic>
          <a:graphicData uri="http://schemas.openxmlformats.org/presentationml/2006/ole">
            <p:oleObj spid="_x0000_s105509" name="Equation" r:id="rId19" imgW="1167893" imgH="253890" progId="">
              <p:embed/>
            </p:oleObj>
          </a:graphicData>
        </a:graphic>
      </p:graphicFrame>
      <p:sp>
        <p:nvSpPr>
          <p:cNvPr id="10551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11" name="Object 39"/>
          <p:cNvGraphicFramePr>
            <a:graphicFrameLocks noChangeAspect="1"/>
          </p:cNvGraphicFramePr>
          <p:nvPr/>
        </p:nvGraphicFramePr>
        <p:xfrm>
          <a:off x="6660232" y="5432385"/>
          <a:ext cx="1368152" cy="241439"/>
        </p:xfrm>
        <a:graphic>
          <a:graphicData uri="http://schemas.openxmlformats.org/presentationml/2006/ole">
            <p:oleObj spid="_x0000_s105511" name="Equation" r:id="rId20" imgW="1295400" imgH="228600" progId="">
              <p:embed/>
            </p:oleObj>
          </a:graphicData>
        </a:graphic>
      </p:graphicFrame>
      <p:sp>
        <p:nvSpPr>
          <p:cNvPr id="105514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rgbClr val="000000"/>
                </a:solidFill>
                <a:latin typeface="Times New Roman"/>
              </a:rPr>
              <a:t>Encoding scheme</a:t>
            </a:r>
            <a:endParaRPr lang="sq-AL" altLang="zh-CN" sz="32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880" cy="5040560"/>
          </a:xfrm>
        </p:spPr>
        <p:txBody>
          <a:bodyPr/>
          <a:lstStyle/>
          <a:p>
            <a:r>
              <a:rPr lang="en-US" altLang="zh-CN" dirty="0" smtClean="0">
                <a:ea typeface="+mn-ea"/>
              </a:rPr>
              <a:t>Encoding of Data</a:t>
            </a:r>
          </a:p>
          <a:p>
            <a:pPr lvl="1" algn="just">
              <a:defRPr/>
            </a:pPr>
            <a:endParaRPr lang="en-US" altLang="zh-CN" sz="1800" dirty="0" smtClean="0"/>
          </a:p>
          <a:p>
            <a:pPr lvl="1" algn="just">
              <a:defRPr/>
            </a:pPr>
            <a:r>
              <a:rPr lang="en-US" altLang="zh-CN" sz="1700" dirty="0" smtClean="0"/>
              <a:t>7. Bits Selection: the first element of     is equal to last element of        plus 1, such as,                                                            , </a:t>
            </a:r>
          </a:p>
          <a:p>
            <a:pPr lvl="1" algn="just">
              <a:buNone/>
              <a:defRPr/>
            </a:pPr>
            <a:r>
              <a:rPr lang="en-US" altLang="zh-CN" sz="1700" dirty="0" smtClean="0"/>
              <a:t>     </a:t>
            </a:r>
          </a:p>
          <a:p>
            <a:pPr lvl="1" algn="just">
              <a:buNone/>
              <a:defRPr/>
            </a:pPr>
            <a:r>
              <a:rPr lang="en-US" altLang="zh-CN" sz="1700" dirty="0" smtClean="0"/>
              <a:t>     where,    is the length of zero padding bits for the       codeword. Remove the zero padding bits and the punctured bits from       to obtain codeword      ,  where,                                .</a:t>
            </a:r>
          </a:p>
          <a:p>
            <a:pPr lvl="1" algn="just">
              <a:defRPr/>
            </a:pPr>
            <a:endParaRPr lang="en-US" altLang="zh-CN" sz="1700" dirty="0" smtClean="0"/>
          </a:p>
          <a:p>
            <a:pPr lvl="1" algn="just">
              <a:buNone/>
              <a:defRPr/>
            </a:pPr>
            <a:r>
              <a:rPr lang="en-US" altLang="zh-CN" sz="1700" dirty="0" smtClean="0"/>
              <a:t>     The punctured-bit index set of parity data word          is:</a:t>
            </a:r>
          </a:p>
          <a:p>
            <a:pPr lvl="1" algn="just">
              <a:buNone/>
              <a:defRPr/>
            </a:pPr>
            <a:endParaRPr lang="en-US" altLang="zh-CN" sz="1700" dirty="0" smtClean="0"/>
          </a:p>
          <a:p>
            <a:pPr lvl="1" algn="just">
              <a:buNone/>
              <a:defRPr/>
            </a:pPr>
            <a:endParaRPr lang="en-US" altLang="zh-CN" sz="1700" dirty="0" smtClean="0"/>
          </a:p>
          <a:p>
            <a:pPr lvl="1" algn="just">
              <a:buNone/>
              <a:defRPr/>
            </a:pPr>
            <a:r>
              <a:rPr lang="en-US" altLang="zh-CN" sz="1700" dirty="0" smtClean="0"/>
              <a:t>     Remove the padding-bit-generated bits and the punctured bits from         to obtain         , where, the padding-bit-generated bits are totally generated from the zero padding bits. </a:t>
            </a:r>
            <a:endParaRPr lang="zh-CN" altLang="zh-CN" sz="1700" dirty="0" smtClean="0"/>
          </a:p>
          <a:p>
            <a:pPr lvl="1" algn="just">
              <a:defRPr/>
            </a:pPr>
            <a:endParaRPr lang="zh-CN" altLang="zh-CN" sz="1700" b="0" dirty="0" smtClean="0">
              <a:latin typeface="+mn-ea"/>
            </a:endParaRP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7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8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8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89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91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47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07" name="Object 19"/>
          <p:cNvGraphicFramePr>
            <a:graphicFrameLocks noChangeAspect="1"/>
          </p:cNvGraphicFramePr>
          <p:nvPr/>
        </p:nvGraphicFramePr>
        <p:xfrm>
          <a:off x="4860032" y="2272636"/>
          <a:ext cx="216024" cy="292268"/>
        </p:xfrm>
        <a:graphic>
          <a:graphicData uri="http://schemas.openxmlformats.org/presentationml/2006/ole">
            <p:oleObj spid="_x0000_s114707" name="Equation" r:id="rId4" imgW="164885" imgH="215619" progId="">
              <p:embed/>
            </p:oleObj>
          </a:graphicData>
        </a:graphic>
      </p:graphicFrame>
      <p:sp>
        <p:nvSpPr>
          <p:cNvPr id="11471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09" name="Object 21"/>
          <p:cNvGraphicFramePr>
            <a:graphicFrameLocks noChangeAspect="1"/>
          </p:cNvGraphicFramePr>
          <p:nvPr/>
        </p:nvGraphicFramePr>
        <p:xfrm>
          <a:off x="7452320" y="2276872"/>
          <a:ext cx="380202" cy="288032"/>
        </p:xfrm>
        <a:graphic>
          <a:graphicData uri="http://schemas.openxmlformats.org/presentationml/2006/ole">
            <p:oleObj spid="_x0000_s114709" name="Equation" r:id="rId5" imgW="317225" imgH="241091" progId="">
              <p:embed/>
            </p:oleObj>
          </a:graphicData>
        </a:graphic>
      </p:graphicFrame>
      <p:sp>
        <p:nvSpPr>
          <p:cNvPr id="11471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11" name="Object 23"/>
          <p:cNvGraphicFramePr>
            <a:graphicFrameLocks noChangeAspect="1"/>
          </p:cNvGraphicFramePr>
          <p:nvPr/>
        </p:nvGraphicFramePr>
        <p:xfrm>
          <a:off x="2627784" y="2708920"/>
          <a:ext cx="3548966" cy="360040"/>
        </p:xfrm>
        <a:graphic>
          <a:graphicData uri="http://schemas.openxmlformats.org/presentationml/2006/ole">
            <p:oleObj spid="_x0000_s114711" name="Equation" r:id="rId6" imgW="3289300" imgH="330200" progId="">
              <p:embed/>
            </p:oleObj>
          </a:graphicData>
        </a:graphic>
      </p:graphicFrame>
      <p:sp>
        <p:nvSpPr>
          <p:cNvPr id="11471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13" name="Object 25"/>
          <p:cNvGraphicFramePr>
            <a:graphicFrameLocks noChangeAspect="1"/>
          </p:cNvGraphicFramePr>
          <p:nvPr/>
        </p:nvGraphicFramePr>
        <p:xfrm>
          <a:off x="2123728" y="3140968"/>
          <a:ext cx="233933" cy="330258"/>
        </p:xfrm>
        <a:graphic>
          <a:graphicData uri="http://schemas.openxmlformats.org/presentationml/2006/ole">
            <p:oleObj spid="_x0000_s114713" name="Equation" r:id="rId7" imgW="165028" imgH="228501" progId="">
              <p:embed/>
            </p:oleObj>
          </a:graphicData>
        </a:graphic>
      </p:graphicFrame>
      <p:sp>
        <p:nvSpPr>
          <p:cNvPr id="11471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15" name="Object 27"/>
          <p:cNvGraphicFramePr>
            <a:graphicFrameLocks noChangeAspect="1"/>
          </p:cNvGraphicFramePr>
          <p:nvPr/>
        </p:nvGraphicFramePr>
        <p:xfrm>
          <a:off x="6084168" y="3176017"/>
          <a:ext cx="288032" cy="252983"/>
        </p:xfrm>
        <a:graphic>
          <a:graphicData uri="http://schemas.openxmlformats.org/presentationml/2006/ole">
            <p:oleObj spid="_x0000_s114715" name="Equation" r:id="rId8" imgW="253670" imgH="177569" progId="">
              <p:embed/>
            </p:oleObj>
          </a:graphicData>
        </a:graphic>
      </p:graphicFrame>
      <p:sp>
        <p:nvSpPr>
          <p:cNvPr id="11471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17" name="Object 29"/>
          <p:cNvGraphicFramePr>
            <a:graphicFrameLocks noChangeAspect="1"/>
          </p:cNvGraphicFramePr>
          <p:nvPr/>
        </p:nvGraphicFramePr>
        <p:xfrm>
          <a:off x="5847142" y="3429000"/>
          <a:ext cx="237026" cy="334624"/>
        </p:xfrm>
        <a:graphic>
          <a:graphicData uri="http://schemas.openxmlformats.org/presentationml/2006/ole">
            <p:oleObj spid="_x0000_s114717" name="Equation" r:id="rId9" imgW="165028" imgH="228501" progId="">
              <p:embed/>
            </p:oleObj>
          </a:graphicData>
        </a:graphic>
      </p:graphicFrame>
      <p:sp>
        <p:nvSpPr>
          <p:cNvPr id="1147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19" name="Object 31"/>
          <p:cNvGraphicFramePr>
            <a:graphicFrameLocks noChangeAspect="1"/>
          </p:cNvGraphicFramePr>
          <p:nvPr/>
        </p:nvGraphicFramePr>
        <p:xfrm>
          <a:off x="8100392" y="3356992"/>
          <a:ext cx="216024" cy="345638"/>
        </p:xfrm>
        <a:graphic>
          <a:graphicData uri="http://schemas.openxmlformats.org/presentationml/2006/ole">
            <p:oleObj spid="_x0000_s114719" name="Equation" r:id="rId10" imgW="139700" imgH="228600" progId="">
              <p:embed/>
            </p:oleObj>
          </a:graphicData>
        </a:graphic>
      </p:graphicFrame>
      <p:sp>
        <p:nvSpPr>
          <p:cNvPr id="11472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21" name="Object 33"/>
          <p:cNvGraphicFramePr>
            <a:graphicFrameLocks noChangeAspect="1"/>
          </p:cNvGraphicFramePr>
          <p:nvPr/>
        </p:nvGraphicFramePr>
        <p:xfrm>
          <a:off x="2195736" y="3645024"/>
          <a:ext cx="1512168" cy="304975"/>
        </p:xfrm>
        <a:graphic>
          <a:graphicData uri="http://schemas.openxmlformats.org/presentationml/2006/ole">
            <p:oleObj spid="_x0000_s114721" name="Equation" r:id="rId11" imgW="1130300" imgH="228600" progId="">
              <p:embed/>
            </p:oleObj>
          </a:graphicData>
        </a:graphic>
      </p:graphicFrame>
      <p:sp>
        <p:nvSpPr>
          <p:cNvPr id="114724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23" name="Object 35"/>
          <p:cNvGraphicFramePr>
            <a:graphicFrameLocks noChangeAspect="1"/>
          </p:cNvGraphicFramePr>
          <p:nvPr/>
        </p:nvGraphicFramePr>
        <p:xfrm>
          <a:off x="5652120" y="4293096"/>
          <a:ext cx="380202" cy="288032"/>
        </p:xfrm>
        <a:graphic>
          <a:graphicData uri="http://schemas.openxmlformats.org/presentationml/2006/ole">
            <p:oleObj spid="_x0000_s114723" name="Equation" r:id="rId12" imgW="317225" imgH="241091" progId="">
              <p:embed/>
            </p:oleObj>
          </a:graphicData>
        </a:graphic>
      </p:graphicFrame>
      <p:sp>
        <p:nvSpPr>
          <p:cNvPr id="114726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25" name="Object 37"/>
          <p:cNvGraphicFramePr>
            <a:graphicFrameLocks noChangeAspect="1"/>
          </p:cNvGraphicFramePr>
          <p:nvPr/>
        </p:nvGraphicFramePr>
        <p:xfrm>
          <a:off x="2627784" y="4653136"/>
          <a:ext cx="3733753" cy="360040"/>
        </p:xfrm>
        <a:graphic>
          <a:graphicData uri="http://schemas.openxmlformats.org/presentationml/2006/ole">
            <p:oleObj spid="_x0000_s114725" name="Equation" r:id="rId13" imgW="3733800" imgH="330200" progId="">
              <p:embed/>
            </p:oleObj>
          </a:graphicData>
        </a:graphic>
      </p:graphicFrame>
      <p:graphicFrame>
        <p:nvGraphicFramePr>
          <p:cNvPr id="114727" name="Object 39"/>
          <p:cNvGraphicFramePr>
            <a:graphicFrameLocks noChangeAspect="1"/>
          </p:cNvGraphicFramePr>
          <p:nvPr/>
        </p:nvGraphicFramePr>
        <p:xfrm>
          <a:off x="7740352" y="5229200"/>
          <a:ext cx="381000" cy="288925"/>
        </p:xfrm>
        <a:graphic>
          <a:graphicData uri="http://schemas.openxmlformats.org/presentationml/2006/ole">
            <p:oleObj spid="_x0000_s114727" name="Equation" r:id="rId14" imgW="317225" imgH="241091" progId="">
              <p:embed/>
            </p:oleObj>
          </a:graphicData>
        </a:graphic>
      </p:graphicFrame>
      <p:sp>
        <p:nvSpPr>
          <p:cNvPr id="114729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28" name="Object 40"/>
          <p:cNvGraphicFramePr>
            <a:graphicFrameLocks noChangeAspect="1"/>
          </p:cNvGraphicFramePr>
          <p:nvPr/>
        </p:nvGraphicFramePr>
        <p:xfrm>
          <a:off x="2123728" y="5445224"/>
          <a:ext cx="432048" cy="337538"/>
        </p:xfrm>
        <a:graphic>
          <a:graphicData uri="http://schemas.openxmlformats.org/presentationml/2006/ole">
            <p:oleObj spid="_x0000_s114728" name="Equation" r:id="rId15" imgW="304668" imgH="24119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32748</TotalTime>
  <Words>1282</Words>
  <Application>Microsoft Office PowerPoint</Application>
  <PresentationFormat>全屏显示(4:3)</PresentationFormat>
  <Paragraphs>257</Paragraphs>
  <Slides>20</Slides>
  <Notes>18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3" baseType="lpstr">
      <vt:lpstr>Default Design</vt:lpstr>
      <vt:lpstr>Visio</vt:lpstr>
      <vt:lpstr>Equation</vt:lpstr>
      <vt:lpstr>physical channel encoding for 45ghz</vt:lpstr>
      <vt:lpstr>幻灯片 2</vt:lpstr>
      <vt:lpstr>幻灯片 3</vt:lpstr>
      <vt:lpstr>幻灯片 4</vt:lpstr>
      <vt:lpstr>Encoding of Header</vt:lpstr>
      <vt:lpstr>幻灯片 6</vt:lpstr>
      <vt:lpstr>幻灯片 7</vt:lpstr>
      <vt:lpstr>幻灯片 8</vt:lpstr>
      <vt:lpstr>幻灯片 9</vt:lpstr>
      <vt:lpstr>Encoding of Data</vt:lpstr>
      <vt:lpstr>幻灯片 11</vt:lpstr>
      <vt:lpstr>Conclusion</vt:lpstr>
      <vt:lpstr>References</vt:lpstr>
      <vt:lpstr>Appendix</vt:lpstr>
      <vt:lpstr>Appendix</vt:lpstr>
      <vt:lpstr>Appendix</vt:lpstr>
      <vt:lpstr>Appendix</vt:lpstr>
      <vt:lpstr>Appendix</vt:lpstr>
      <vt:lpstr>Appendix</vt:lpstr>
      <vt:lpstr>Appendix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Administrator</cp:lastModifiedBy>
  <cp:revision>1632</cp:revision>
  <dcterms:created xsi:type="dcterms:W3CDTF">2006-02-24T01:46:22Z</dcterms:created>
  <dcterms:modified xsi:type="dcterms:W3CDTF">2015-05-18T01:30:08Z</dcterms:modified>
</cp:coreProperties>
</file>