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448" r:id="rId2"/>
    <p:sldId id="449" r:id="rId3"/>
    <p:sldId id="451" r:id="rId4"/>
    <p:sldId id="452" r:id="rId5"/>
    <p:sldId id="453" r:id="rId6"/>
    <p:sldId id="454" r:id="rId7"/>
    <p:sldId id="455" r:id="rId8"/>
    <p:sldId id="457" r:id="rId9"/>
    <p:sldId id="456" r:id="rId10"/>
    <p:sldId id="458" r:id="rId11"/>
    <p:sldId id="460" r:id="rId12"/>
    <p:sldId id="558" r:id="rId13"/>
    <p:sldId id="566" r:id="rId14"/>
    <p:sldId id="565" r:id="rId15"/>
    <p:sldId id="567" r:id="rId16"/>
    <p:sldId id="568" r:id="rId17"/>
    <p:sldId id="569" r:id="rId18"/>
    <p:sldId id="570" r:id="rId19"/>
    <p:sldId id="571" r:id="rId20"/>
    <p:sldId id="572" r:id="rId21"/>
    <p:sldId id="470" r:id="rId22"/>
    <p:sldId id="475" r:id="rId23"/>
  </p:sldIdLst>
  <p:sldSz cx="9144000" cy="6858000" type="screen4x3"/>
  <p:notesSz cx="6934200" cy="9280525"/>
  <p:custDataLst>
    <p:tags r:id="rId27"/>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32"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28" y="88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tags" Target="tags/tag1.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t>11-14/1393r1 - Proposed text to resolve CID 147 in CC12 </a:t>
            </a:r>
          </a:p>
          <a:p>
            <a:r>
              <a:rPr lang="en-US" altLang="zh-CN" smtClean="0"/>
              <a:t>11-14/1130r3 - Proposed Resolutions to CID 5, 14, 15, 16, 17, 20, 21, 22, 24, 66, 67, 89, 90, 91 on TGaj D0.5 in CC20</a:t>
            </a:r>
          </a:p>
          <a:p>
            <a:r>
              <a:rPr lang="en-US" altLang="zh-CN" smtClean="0"/>
              <a:t>11-15/0199r0 - Proposed Resolution to CID 92 in CC20</a:t>
            </a:r>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11</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a:xfrm>
            <a:off x="1154113" y="701675"/>
            <a:ext cx="4625975" cy="3468688"/>
          </a:xfrm>
          <a:ln/>
        </p:spPr>
      </p:sp>
      <p:sp>
        <p:nvSpPr>
          <p:cNvPr id="4301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endParaRPr lang="zh-CN" altLang="en-US" smtClean="0"/>
          </a:p>
          <a:p>
            <a:pPr algn="ctr" eaLnBrk="1" hangingPunct="1"/>
            <a:r>
              <a:rPr lang="en-US" altLang="zh-CN" smtClean="0"/>
              <a:t>  </a:t>
            </a:r>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3014"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8FE2EEBA-B4E2-472B-8540-737DA187132A}" type="slidenum">
              <a:rPr lang="en-US" altLang="zh-CN"/>
              <a:pPr/>
              <a:t>12</a:t>
            </a:fld>
            <a:endParaRPr lang="en-US" altLang="zh-CN"/>
          </a:p>
        </p:txBody>
      </p:sp>
    </p:spTree>
    <p:extLst>
      <p:ext uri="{BB962C8B-B14F-4D97-AF65-F5344CB8AC3E}">
        <p14:creationId xmlns:p14="http://schemas.microsoft.com/office/powerpoint/2010/main" val="1542333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a:xfrm>
            <a:off x="1154113" y="701675"/>
            <a:ext cx="4625975" cy="3468688"/>
          </a:xfrm>
          <a:ln/>
        </p:spPr>
      </p:sp>
      <p:sp>
        <p:nvSpPr>
          <p:cNvPr id="4301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endParaRPr lang="zh-CN" altLang="en-US" smtClean="0"/>
          </a:p>
          <a:p>
            <a:pPr algn="ctr" eaLnBrk="1" hangingPunct="1"/>
            <a:r>
              <a:rPr lang="en-US" altLang="zh-CN" smtClean="0"/>
              <a:t>  </a:t>
            </a:r>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3014"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8FE2EEBA-B4E2-472B-8540-737DA187132A}" type="slidenum">
              <a:rPr lang="en-US" altLang="zh-CN"/>
              <a:pPr/>
              <a:t>13</a:t>
            </a:fld>
            <a:endParaRPr lang="en-US" altLang="zh-CN"/>
          </a:p>
        </p:txBody>
      </p:sp>
    </p:spTree>
    <p:extLst>
      <p:ext uri="{BB962C8B-B14F-4D97-AF65-F5344CB8AC3E}">
        <p14:creationId xmlns:p14="http://schemas.microsoft.com/office/powerpoint/2010/main" val="1542333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IEEE 802.11-012/xxxxr0</a:t>
            </a:r>
            <a:endParaRPr lang="en-US"/>
          </a:p>
        </p:txBody>
      </p:sp>
      <p:sp>
        <p:nvSpPr>
          <p:cNvPr id="5" name="日期占位符 4"/>
          <p:cNvSpPr>
            <a:spLocks noGrp="1"/>
          </p:cNvSpPr>
          <p:nvPr>
            <p:ph type="dt" idx="11"/>
          </p:nvPr>
        </p:nvSpPr>
        <p:spPr/>
        <p:txBody>
          <a:bodyPr/>
          <a:lstStyle/>
          <a:p>
            <a:pPr>
              <a:defRPr/>
            </a:pPr>
            <a:r>
              <a:rPr lang="en-US" smtClean="0"/>
              <a:t>Sept 2012</a:t>
            </a:r>
            <a:endParaRPr lang="en-US"/>
          </a:p>
        </p:txBody>
      </p:sp>
      <p:sp>
        <p:nvSpPr>
          <p:cNvPr id="6" name="页脚占位符 5"/>
          <p:cNvSpPr>
            <a:spLocks noGrp="1"/>
          </p:cNvSpPr>
          <p:nvPr>
            <p:ph type="ftr" sz="quarter" idx="12"/>
          </p:nvPr>
        </p:nvSpPr>
        <p:spPr/>
        <p:txBody>
          <a:bodyPr/>
          <a:lstStyle/>
          <a:p>
            <a:pPr lvl="4">
              <a:defRPr/>
            </a:pPr>
            <a:r>
              <a:rPr lang="en-US" smtClean="0"/>
              <a:t>Xiaoming Peng / I2R</a:t>
            </a:r>
            <a:endParaRPr lang="en-US"/>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15</a:t>
            </a:fld>
            <a:endParaRPr lang="en-US" altLang="zh-CN"/>
          </a:p>
        </p:txBody>
      </p:sp>
    </p:spTree>
    <p:extLst>
      <p:ext uri="{BB962C8B-B14F-4D97-AF65-F5344CB8AC3E}">
        <p14:creationId xmlns:p14="http://schemas.microsoft.com/office/powerpoint/2010/main" val="220534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May 2015</a:t>
            </a:r>
            <a:endParaRPr lang="en-US" altLang="zh-CN"/>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May 2015</a:t>
            </a:r>
            <a:endParaRPr lang="en-US" altLang="zh-CN"/>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96913" y="333375"/>
            <a:ext cx="8778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smtClean="0"/>
              <a:t>May 2015</a:t>
            </a:r>
            <a:endParaRPr lang="en-US" altLang="zh-CN"/>
          </a:p>
        </p:txBody>
      </p:sp>
      <p:sp>
        <p:nvSpPr>
          <p:cNvPr id="1029"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624115" y="332601"/>
            <a:ext cx="282138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802.11-15/0698r2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
        <p:nvSpPr>
          <p:cNvPr id="1028"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2015-05-19</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May </a:t>
            </a:r>
            <a:r>
              <a:rPr lang="en-US" altLang="zh-CN" sz="3200" b="1" dirty="0">
                <a:solidFill>
                  <a:schemeClr val="tx2"/>
                </a:solidFill>
              </a:rPr>
              <a:t>2015 Report</a:t>
            </a:r>
          </a:p>
        </p:txBody>
      </p:sp>
      <p:graphicFrame>
        <p:nvGraphicFramePr>
          <p:cNvPr id="10" name="Object 11"/>
          <p:cNvGraphicFramePr>
            <a:graphicFrameLocks noChangeAspect="1"/>
          </p:cNvGraphicFramePr>
          <p:nvPr>
            <p:extLst>
              <p:ext uri="{D42A27DB-BD31-4B8C-83A1-F6EECF244321}">
                <p14:modId xmlns:p14="http://schemas.microsoft.com/office/powerpoint/2010/main" val="2396234224"/>
              </p:ext>
            </p:extLst>
          </p:nvPr>
        </p:nvGraphicFramePr>
        <p:xfrm>
          <a:off x="533400" y="2819400"/>
          <a:ext cx="7747000" cy="1487488"/>
        </p:xfrm>
        <a:graphic>
          <a:graphicData uri="http://schemas.openxmlformats.org/presentationml/2006/ole">
            <mc:AlternateContent xmlns:mc="http://schemas.openxmlformats.org/markup-compatibility/2006">
              <mc:Choice xmlns:v="urn:schemas-microsoft-com:vml" Requires="v">
                <p:oleObj spid="_x0000_s28732" name="Document" r:id="rId4" imgW="8229600" imgH="1587500" progId="Word.Document.8">
                  <p:embed/>
                </p:oleObj>
              </mc:Choice>
              <mc:Fallback>
                <p:oleObj name="Document" r:id="rId4" imgW="8229600" imgH="1587500" progId="Word.Document.8">
                  <p:embed/>
                  <p:pic>
                    <p:nvPicPr>
                      <p:cNvPr id="0" name=""/>
                      <p:cNvPicPr>
                        <a:picLocks noChangeAspect="1" noChangeArrowheads="1"/>
                      </p:cNvPicPr>
                      <p:nvPr/>
                    </p:nvPicPr>
                    <p:blipFill>
                      <a:blip r:embed="rId5"/>
                      <a:srcRect/>
                      <a:stretch>
                        <a:fillRect/>
                      </a:stretch>
                    </p:blipFill>
                    <p:spPr bwMode="auto">
                      <a:xfrm>
                        <a:off x="533400" y="2819400"/>
                        <a:ext cx="7747000" cy="148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sz="2800" b="0" dirty="0" smtClean="0">
                <a:latin typeface="+mj-lt"/>
                <a:cs typeface="Arial" panose="020B0604020202020204" pitchFamily="34" charset="0"/>
              </a:rPr>
              <a:t>Set agenda for the week</a:t>
            </a:r>
          </a:p>
          <a:p>
            <a:r>
              <a:rPr lang="en-US" altLang="zh-CN" sz="2800" b="0" dirty="0" smtClean="0">
                <a:latin typeface="+mj-lt"/>
                <a:cs typeface="Arial" panose="020B0604020202020204" pitchFamily="34" charset="0"/>
              </a:rPr>
              <a:t>Review from March meeting</a:t>
            </a:r>
          </a:p>
          <a:p>
            <a:r>
              <a:rPr lang="en-US" altLang="zh-CN" sz="2800" b="0" dirty="0" smtClean="0">
                <a:latin typeface="+mj-lt"/>
                <a:cs typeface="Arial" panose="020B0604020202020204" pitchFamily="34" charset="0"/>
              </a:rPr>
              <a:t>Approve the meeting minutes for </a:t>
            </a:r>
            <a:r>
              <a:rPr lang="en-US" altLang="zh-CN" sz="2800" b="0" dirty="0" smtClean="0">
                <a:cs typeface="Arial" panose="020B0604020202020204" pitchFamily="34" charset="0"/>
              </a:rPr>
              <a:t>March </a:t>
            </a:r>
            <a:r>
              <a:rPr lang="en-US" altLang="zh-CN" sz="2800" b="0" dirty="0" smtClean="0">
                <a:latin typeface="+mj-lt"/>
                <a:cs typeface="Arial" panose="020B0604020202020204" pitchFamily="34" charset="0"/>
              </a:rPr>
              <a:t>meeting</a:t>
            </a:r>
          </a:p>
          <a:p>
            <a:r>
              <a:rPr lang="en-US" altLang="zh-CN" sz="2800" b="0" dirty="0" smtClean="0">
                <a:latin typeface="+mj-lt"/>
                <a:cs typeface="Arial" panose="020B0604020202020204" pitchFamily="34" charset="0"/>
              </a:rPr>
              <a:t>Comment Resolution for CIDs in CC20</a:t>
            </a:r>
          </a:p>
          <a:p>
            <a:r>
              <a:rPr lang="en-US" altLang="zh-CN" sz="2800" b="0" dirty="0" smtClean="0">
                <a:latin typeface="+mj-lt"/>
                <a:cs typeface="Arial" panose="020B0604020202020204" pitchFamily="34" charset="0"/>
              </a:rPr>
              <a:t>Presentation for 45 GHz </a:t>
            </a:r>
          </a:p>
          <a:p>
            <a:r>
              <a:rPr lang="en-US" altLang="zh-CN" sz="2800" b="0" dirty="0" smtClean="0">
                <a:latin typeface="+mj-lt"/>
                <a:cs typeface="Arial" panose="020B0604020202020204" pitchFamily="34" charset="0"/>
              </a:rPr>
              <a:t>Planning for July 2015 Meeting</a:t>
            </a:r>
          </a:p>
          <a:p>
            <a:endParaRPr lang="en-US" altLang="zh-CN" sz="2800" b="0" dirty="0" smtClean="0">
              <a:latin typeface="+mj-lt"/>
            </a:endParaRP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10</a:t>
            </a:fld>
            <a:endParaRPr lang="en-US" altLang="zh-CN"/>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dirty="0"/>
          </a:p>
        </p:txBody>
      </p:sp>
      <p:sp>
        <p:nvSpPr>
          <p:cNvPr id="3891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smtClean="0"/>
              <a:t>Tentative IEEE 802.11aj Agenda for the Week</a:t>
            </a:r>
          </a:p>
        </p:txBody>
      </p:sp>
      <p:sp>
        <p:nvSpPr>
          <p:cNvPr id="39938" name="Content Placeholder 2"/>
          <p:cNvSpPr>
            <a:spLocks noGrp="1"/>
          </p:cNvSpPr>
          <p:nvPr>
            <p:ph sz="half" idx="1"/>
          </p:nvPr>
        </p:nvSpPr>
        <p:spPr>
          <a:xfrm>
            <a:off x="457200" y="1828800"/>
            <a:ext cx="4495800" cy="4572000"/>
          </a:xfrm>
        </p:spPr>
        <p:txBody>
          <a:bodyPr/>
          <a:lstStyle/>
          <a:p>
            <a:pPr>
              <a:lnSpc>
                <a:spcPct val="90000"/>
              </a:lnSpc>
            </a:pPr>
            <a:r>
              <a:rPr lang="en-US" altLang="zh-CN" sz="2000" dirty="0" smtClean="0"/>
              <a:t>Tuesday, May 19, 2015 10:</a:t>
            </a:r>
            <a:r>
              <a:rPr lang="en-US" altLang="zh-CN" sz="2000" dirty="0"/>
              <a:t>3</a:t>
            </a:r>
            <a:r>
              <a:rPr lang="en-US" altLang="zh-CN" sz="2000" dirty="0" smtClean="0"/>
              <a:t>0 – 12:30</a:t>
            </a:r>
            <a:endParaRPr lang="en-US" altLang="zh-CN" sz="2000" dirty="0" smtClean="0">
              <a:sym typeface="Wingdings" panose="05000000000000000000" pitchFamily="2" charset="2"/>
            </a:endParaRP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Review from last meeting</a:t>
            </a:r>
          </a:p>
          <a:p>
            <a:pPr lvl="1"/>
            <a:r>
              <a:rPr lang="en-US" altLang="zh-CN" sz="2000" dirty="0" smtClean="0"/>
              <a:t>Approved the meeting minute in March meeting</a:t>
            </a:r>
          </a:p>
          <a:p>
            <a:pPr lvl="1"/>
            <a:r>
              <a:rPr lang="en-US" sz="2000" dirty="0"/>
              <a:t>11-15/0558r0 – 45GHz channel access and BSS operation</a:t>
            </a:r>
            <a:endParaRPr lang="en-US" altLang="zh-CN" sz="2000" dirty="0"/>
          </a:p>
          <a:p>
            <a:pPr lvl="1">
              <a:lnSpc>
                <a:spcPct val="90000"/>
              </a:lnSpc>
            </a:pPr>
            <a:r>
              <a:rPr lang="en-US" sz="2000" dirty="0"/>
              <a:t>11-14/0716r4 - PHY-SIG-frame-structure-for-ieee-802.11aj (45GHz)</a:t>
            </a:r>
          </a:p>
          <a:p>
            <a:pPr lvl="1"/>
            <a:endParaRPr lang="en-US" altLang="zh-CN" sz="2000" dirty="0" smtClean="0"/>
          </a:p>
          <a:p>
            <a:pPr lvl="1"/>
            <a:endParaRPr lang="en-US" altLang="zh-CN" sz="1600" dirty="0" smtClean="0"/>
          </a:p>
          <a:p>
            <a:pPr lvl="1"/>
            <a:endParaRPr lang="en-US" altLang="zh-CN" sz="1600" dirty="0" smtClean="0"/>
          </a:p>
          <a:p>
            <a:pPr lvl="1"/>
            <a:endParaRPr lang="en-US" altLang="zh-CN" sz="20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p:txBody>
      </p:sp>
      <p:sp>
        <p:nvSpPr>
          <p:cNvPr id="39939" name="Content Placeholder 6"/>
          <p:cNvSpPr>
            <a:spLocks noGrp="1"/>
          </p:cNvSpPr>
          <p:nvPr>
            <p:ph sz="half" idx="2"/>
          </p:nvPr>
        </p:nvSpPr>
        <p:spPr>
          <a:xfrm>
            <a:off x="4648200" y="2438400"/>
            <a:ext cx="4191000" cy="3491706"/>
          </a:xfrm>
        </p:spPr>
        <p:txBody>
          <a:bodyPr/>
          <a:lstStyle/>
          <a:p>
            <a:pPr lvl="1">
              <a:lnSpc>
                <a:spcPct val="90000"/>
              </a:lnSpc>
            </a:pPr>
            <a:r>
              <a:rPr lang="en-US" altLang="zh-CN" sz="2000" dirty="0" smtClean="0">
                <a:sym typeface="Wingdings" panose="05000000000000000000" pitchFamily="2" charset="2"/>
              </a:rPr>
              <a:t>11-14/1082r3 </a:t>
            </a:r>
            <a:r>
              <a:rPr lang="en-US" altLang="zh-CN" sz="2000" dirty="0">
                <a:sym typeface="Wingdings" panose="05000000000000000000" pitchFamily="2" charset="2"/>
              </a:rPr>
              <a:t>- </a:t>
            </a:r>
            <a:r>
              <a:rPr lang="en-US" sz="2000" dirty="0"/>
              <a:t>PPDU-format-for-ieee-802.11aj (45GHz</a:t>
            </a:r>
            <a:r>
              <a:rPr lang="en-US" sz="2000" dirty="0" smtClean="0"/>
              <a:t>)</a:t>
            </a:r>
          </a:p>
          <a:p>
            <a:pPr lvl="1">
              <a:lnSpc>
                <a:spcPct val="90000"/>
              </a:lnSpc>
            </a:pPr>
            <a:r>
              <a:rPr lang="en-US" altLang="zh-CN" sz="2000" dirty="0"/>
              <a:t>11-15/</a:t>
            </a:r>
            <a:r>
              <a:rPr lang="en-US" altLang="zh-CN" sz="2000" dirty="0" smtClean="0"/>
              <a:t>0705r1 </a:t>
            </a:r>
            <a:r>
              <a:rPr lang="en-US" altLang="zh-CN" sz="2000" dirty="0"/>
              <a:t>- </a:t>
            </a:r>
            <a:r>
              <a:rPr lang="en-US" sz="2000" dirty="0"/>
              <a:t>Control PHY Design for 40-50GHz Millimeter Wave Communication </a:t>
            </a:r>
            <a:r>
              <a:rPr lang="en-US" sz="2000" dirty="0" smtClean="0"/>
              <a:t>Systems</a:t>
            </a:r>
          </a:p>
          <a:p>
            <a:pPr lvl="1">
              <a:lnSpc>
                <a:spcPct val="90000"/>
              </a:lnSpc>
            </a:pPr>
            <a:r>
              <a:rPr lang="en-US" sz="2000" dirty="0"/>
              <a:t>11-15/</a:t>
            </a:r>
            <a:r>
              <a:rPr lang="en-US" sz="2000" dirty="0" smtClean="0"/>
              <a:t>0706r1 </a:t>
            </a:r>
            <a:r>
              <a:rPr lang="en-US" sz="2000" dirty="0"/>
              <a:t>- Bandwidth and Packet Type Detection Schemes for 40-50GHz Millimeter Wave Communication Systems</a:t>
            </a:r>
          </a:p>
          <a:p>
            <a:pPr lvl="1">
              <a:lnSpc>
                <a:spcPct val="90000"/>
              </a:lnSpc>
            </a:pPr>
            <a:endParaRPr lang="en-US" sz="2000" dirty="0"/>
          </a:p>
          <a:p>
            <a:pPr lvl="1">
              <a:lnSpc>
                <a:spcPct val="90000"/>
              </a:lnSpc>
            </a:pPr>
            <a:endParaRPr lang="en-US" altLang="zh-CN" sz="2000" dirty="0">
              <a:sym typeface="Wingdings" panose="05000000000000000000" pitchFamily="2" charset="2"/>
            </a:endParaRPr>
          </a:p>
          <a:p>
            <a:pPr lvl="1"/>
            <a:endParaRPr lang="en-US" sz="20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11</a:t>
            </a:fld>
            <a:endParaRPr lang="en-US" altLang="zh-CN"/>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dirty="0"/>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685800" y="990600"/>
            <a:ext cx="7772400" cy="1066800"/>
          </a:xfrm>
        </p:spPr>
        <p:txBody>
          <a:bodyPr/>
          <a:lstStyle/>
          <a:p>
            <a:r>
              <a:rPr lang="en-US" altLang="zh-CN" smtClean="0"/>
              <a:t>Tentative IEEE 802.11aj Agenda for the Week</a:t>
            </a:r>
            <a:r>
              <a:rPr lang="en-US" altLang="zh-CN" smtClean="0">
                <a:solidFill>
                  <a:srgbClr val="000000"/>
                </a:solidFill>
                <a:latin typeface="Verdana" panose="020B0604030504040204" pitchFamily="34" charset="0"/>
              </a:rPr>
              <a:t>	</a:t>
            </a:r>
            <a:br>
              <a:rPr lang="en-US" altLang="zh-CN" smtClean="0">
                <a:solidFill>
                  <a:srgbClr val="000000"/>
                </a:solidFill>
                <a:latin typeface="Verdana" panose="020B0604030504040204" pitchFamily="34" charset="0"/>
              </a:rPr>
            </a:br>
            <a:endParaRPr lang="en-US" altLang="zh-CN" smtClean="0"/>
          </a:p>
        </p:txBody>
      </p:sp>
      <p:sp>
        <p:nvSpPr>
          <p:cNvPr id="41986" name="Content Placeholder 2"/>
          <p:cNvSpPr>
            <a:spLocks noGrp="1"/>
          </p:cNvSpPr>
          <p:nvPr>
            <p:ph sz="half" idx="1"/>
          </p:nvPr>
        </p:nvSpPr>
        <p:spPr>
          <a:xfrm>
            <a:off x="0" y="1981200"/>
            <a:ext cx="4495800" cy="4114800"/>
          </a:xfrm>
        </p:spPr>
        <p:txBody>
          <a:bodyPr/>
          <a:lstStyle/>
          <a:p>
            <a:pPr>
              <a:lnSpc>
                <a:spcPct val="90000"/>
              </a:lnSpc>
            </a:pPr>
            <a:r>
              <a:rPr lang="en-US" altLang="zh-CN" sz="2400" dirty="0" smtClean="0"/>
              <a:t>Tuesday, May 19, 2015 13:</a:t>
            </a:r>
            <a:r>
              <a:rPr lang="en-US" altLang="zh-CN" sz="2400" dirty="0"/>
              <a:t>3</a:t>
            </a:r>
            <a:r>
              <a:rPr lang="en-US" altLang="zh-CN" sz="2400" dirty="0" smtClean="0"/>
              <a:t>0 – 15:30</a:t>
            </a:r>
            <a:endParaRPr lang="en-US" sz="2000" dirty="0" smtClean="0"/>
          </a:p>
          <a:p>
            <a:pPr lvl="1"/>
            <a:r>
              <a:rPr lang="en-US" altLang="zh-CN" sz="2000" dirty="0" smtClean="0"/>
              <a:t>11</a:t>
            </a:r>
            <a:r>
              <a:rPr lang="en-US" altLang="zh-CN" sz="2000" dirty="0"/>
              <a:t>-15/0701r1 - </a:t>
            </a:r>
            <a:r>
              <a:rPr lang="en-US" sz="2000" dirty="0"/>
              <a:t>Physical Channel Encoding for </a:t>
            </a:r>
            <a:r>
              <a:rPr lang="en-US" sz="2000" dirty="0" smtClean="0"/>
              <a:t>45Ghz</a:t>
            </a:r>
          </a:p>
          <a:p>
            <a:pPr lvl="1"/>
            <a:r>
              <a:rPr lang="en-US" sz="2000" dirty="0"/>
              <a:t>11-15/0709r1 - Variable Length LDPC Codes for </a:t>
            </a:r>
            <a:r>
              <a:rPr lang="en-US" sz="2000" dirty="0" smtClean="0"/>
              <a:t>45GHz</a:t>
            </a:r>
          </a:p>
          <a:p>
            <a:pPr lvl="1"/>
            <a:r>
              <a:rPr lang="en-US" sz="2000" dirty="0"/>
              <a:t>11-15/0710r0 - Variable Length Guard Interval for 45GHz</a:t>
            </a:r>
            <a:endParaRPr lang="en-US" sz="2000" dirty="0" smtClean="0"/>
          </a:p>
          <a:p>
            <a:pPr lvl="1"/>
            <a:r>
              <a:rPr lang="en-US" sz="2000" dirty="0"/>
              <a:t>11-15/</a:t>
            </a:r>
            <a:r>
              <a:rPr lang="en-US" sz="2000" dirty="0" smtClean="0"/>
              <a:t>0707r0 </a:t>
            </a:r>
            <a:r>
              <a:rPr lang="en-US" sz="2000" dirty="0"/>
              <a:t>Complete Proposal for IEEE 802.11aj (45 GHz</a:t>
            </a:r>
            <a:r>
              <a:rPr lang="en-US" sz="2000" dirty="0" smtClean="0"/>
              <a:t>)</a:t>
            </a:r>
          </a:p>
          <a:p>
            <a:pPr lvl="1"/>
            <a:endParaRPr lang="en-US" altLang="zh-CN" sz="20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p:txBody>
      </p:sp>
      <p:sp>
        <p:nvSpPr>
          <p:cNvPr id="41987"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D95C942-54B1-4750-B6F8-2D1DF3972E7D}" type="slidenum">
              <a:rPr lang="en-US" altLang="zh-CN"/>
              <a:pPr/>
              <a:t>12</a:t>
            </a:fld>
            <a:endParaRPr lang="en-US" altLang="zh-CN"/>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dirty="0"/>
          </a:p>
        </p:txBody>
      </p:sp>
      <p:sp>
        <p:nvSpPr>
          <p:cNvPr id="4198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
        <p:nvSpPr>
          <p:cNvPr id="41990" name="Content Placeholder 2"/>
          <p:cNvSpPr>
            <a:spLocks noGrp="1"/>
          </p:cNvSpPr>
          <p:nvPr>
            <p:ph sz="half" idx="1"/>
          </p:nvPr>
        </p:nvSpPr>
        <p:spPr>
          <a:xfrm>
            <a:off x="4495800" y="1981200"/>
            <a:ext cx="4648200" cy="4048432"/>
          </a:xfrm>
        </p:spPr>
        <p:txBody>
          <a:bodyPr/>
          <a:lstStyle/>
          <a:p>
            <a:pPr>
              <a:lnSpc>
                <a:spcPct val="90000"/>
              </a:lnSpc>
            </a:pPr>
            <a:r>
              <a:rPr lang="en-US" altLang="zh-CN" sz="2400" dirty="0"/>
              <a:t>Tuesday, May 19, 2015 16:00 – 18:00</a:t>
            </a:r>
            <a:endParaRPr lang="en-US" altLang="zh-CN" sz="2000" dirty="0"/>
          </a:p>
          <a:p>
            <a:pPr lvl="1"/>
            <a:r>
              <a:rPr lang="en-US" altLang="zh-CN" sz="2000" dirty="0"/>
              <a:t>11-14/1091r4 – </a:t>
            </a:r>
            <a:r>
              <a:rPr lang="en-US" altLang="zh-CN" sz="2000" dirty="0" err="1"/>
              <a:t>TGaj</a:t>
            </a:r>
            <a:r>
              <a:rPr lang="en-US" altLang="zh-CN" sz="2000" dirty="0"/>
              <a:t> Editor Report for </a:t>
            </a:r>
            <a:r>
              <a:rPr lang="en-US" altLang="zh-CN" sz="2000" dirty="0" smtClean="0"/>
              <a:t>CC20</a:t>
            </a:r>
          </a:p>
          <a:p>
            <a:pPr lvl="1"/>
            <a:r>
              <a:rPr lang="en-US" sz="2000" dirty="0" smtClean="0"/>
              <a:t>11-15/0424r0 – Proposed Resolutions to CID 1</a:t>
            </a:r>
          </a:p>
          <a:p>
            <a:pPr lvl="1"/>
            <a:r>
              <a:rPr lang="en-US" sz="2000" dirty="0" smtClean="0"/>
              <a:t>11</a:t>
            </a:r>
            <a:r>
              <a:rPr lang="en-US" sz="2000" dirty="0"/>
              <a:t>-15-</a:t>
            </a:r>
            <a:r>
              <a:rPr lang="en-US" sz="2000" dirty="0" smtClean="0"/>
              <a:t>0703r1-</a:t>
            </a:r>
            <a:r>
              <a:rPr lang="en-US" sz="2000" dirty="0"/>
              <a:t>00aj  Proposed Resolutions to CID 1, 3, 4, 7, 13, 52, 64, 74, 84, 85 and 88 on </a:t>
            </a:r>
            <a:r>
              <a:rPr lang="en-US" sz="2000" dirty="0" err="1"/>
              <a:t>TGaj</a:t>
            </a:r>
            <a:r>
              <a:rPr lang="en-US" sz="2000" dirty="0"/>
              <a:t> D0.5 in </a:t>
            </a:r>
            <a:r>
              <a:rPr lang="en-US" sz="2000" dirty="0" smtClean="0"/>
              <a:t>CC20</a:t>
            </a:r>
          </a:p>
          <a:p>
            <a:pPr lvl="1"/>
            <a:r>
              <a:rPr lang="en-US" sz="2000" dirty="0" smtClean="0"/>
              <a:t>Discussion on MDR review</a:t>
            </a:r>
            <a:r>
              <a:rPr lang="en-US" sz="2000" dirty="0"/>
              <a:t> </a:t>
            </a:r>
            <a:r>
              <a:rPr lang="en-US" sz="2000" dirty="0" smtClean="0"/>
              <a:t>for 802.11aj (60GHz)</a:t>
            </a:r>
            <a:endParaRPr lang="en-US" altLang="zh-CN" sz="2400" dirty="0" smtClean="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685800" y="990600"/>
            <a:ext cx="7772400" cy="1066800"/>
          </a:xfrm>
        </p:spPr>
        <p:txBody>
          <a:bodyPr/>
          <a:lstStyle/>
          <a:p>
            <a:r>
              <a:rPr lang="en-US" altLang="zh-CN" smtClean="0"/>
              <a:t>Tentative IEEE 802.11aj Agenda for the Week</a:t>
            </a:r>
            <a:r>
              <a:rPr lang="en-US" altLang="zh-CN" smtClean="0">
                <a:solidFill>
                  <a:srgbClr val="000000"/>
                </a:solidFill>
                <a:latin typeface="Verdana" panose="020B0604030504040204" pitchFamily="34" charset="0"/>
              </a:rPr>
              <a:t>	</a:t>
            </a:r>
            <a:br>
              <a:rPr lang="en-US" altLang="zh-CN" smtClean="0">
                <a:solidFill>
                  <a:srgbClr val="000000"/>
                </a:solidFill>
                <a:latin typeface="Verdana" panose="020B0604030504040204" pitchFamily="34" charset="0"/>
              </a:rPr>
            </a:br>
            <a:endParaRPr lang="en-US" altLang="zh-CN" smtClean="0"/>
          </a:p>
        </p:txBody>
      </p:sp>
      <p:sp>
        <p:nvSpPr>
          <p:cNvPr id="41986" name="Content Placeholder 2"/>
          <p:cNvSpPr>
            <a:spLocks noGrp="1"/>
          </p:cNvSpPr>
          <p:nvPr>
            <p:ph sz="half" idx="1"/>
          </p:nvPr>
        </p:nvSpPr>
        <p:spPr>
          <a:xfrm>
            <a:off x="228600" y="1905000"/>
            <a:ext cx="4495800" cy="4114800"/>
          </a:xfrm>
        </p:spPr>
        <p:txBody>
          <a:bodyPr/>
          <a:lstStyle/>
          <a:p>
            <a:pPr>
              <a:lnSpc>
                <a:spcPct val="90000"/>
              </a:lnSpc>
            </a:pPr>
            <a:r>
              <a:rPr lang="en-US" altLang="zh-CN" sz="2400" dirty="0"/>
              <a:t>Wed, May 20, 2015 09:00 – 10:00</a:t>
            </a:r>
          </a:p>
          <a:p>
            <a:pPr lvl="1">
              <a:lnSpc>
                <a:spcPct val="90000"/>
              </a:lnSpc>
            </a:pPr>
            <a:r>
              <a:rPr lang="en-US" altLang="zh-CN" sz="2000" dirty="0" smtClean="0">
                <a:sym typeface="Wingdings" panose="05000000000000000000" pitchFamily="2" charset="2"/>
              </a:rPr>
              <a:t>Motion</a:t>
            </a:r>
          </a:p>
          <a:p>
            <a:pPr lvl="1">
              <a:lnSpc>
                <a:spcPct val="90000"/>
              </a:lnSpc>
            </a:pPr>
            <a:r>
              <a:rPr lang="en-US" altLang="zh-CN" sz="2000" dirty="0" smtClean="0">
                <a:sym typeface="Wingdings" panose="05000000000000000000" pitchFamily="2" charset="2"/>
              </a:rPr>
              <a:t>Discussion on the election of Vice Chair of 802.11aj (60GHz)</a:t>
            </a:r>
            <a:endParaRPr lang="en-US" altLang="zh-CN" sz="2000" dirty="0">
              <a:sym typeface="Wingdings" panose="05000000000000000000" pitchFamily="2" charset="2"/>
            </a:endParaRPr>
          </a:p>
          <a:p>
            <a:pPr lvl="1">
              <a:lnSpc>
                <a:spcPct val="90000"/>
              </a:lnSpc>
            </a:pPr>
            <a:r>
              <a:rPr lang="en-US" altLang="zh-CN" sz="2000" dirty="0">
                <a:sym typeface="Wingdings" panose="05000000000000000000" pitchFamily="2" charset="2"/>
              </a:rPr>
              <a:t>Plan for July meeting</a:t>
            </a:r>
          </a:p>
          <a:p>
            <a:pPr lvl="1"/>
            <a:endParaRPr lang="en-US" altLang="zh-CN" sz="20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p:txBody>
      </p:sp>
      <p:sp>
        <p:nvSpPr>
          <p:cNvPr id="41987"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D95C942-54B1-4750-B6F8-2D1DF3972E7D}" type="slidenum">
              <a:rPr lang="en-US" altLang="zh-CN"/>
              <a:pPr/>
              <a:t>13</a:t>
            </a:fld>
            <a:endParaRPr lang="en-US" altLang="zh-CN"/>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dirty="0"/>
          </a:p>
        </p:txBody>
      </p:sp>
      <p:sp>
        <p:nvSpPr>
          <p:cNvPr id="4198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extLst>
      <p:ext uri="{BB962C8B-B14F-4D97-AF65-F5344CB8AC3E}">
        <p14:creationId xmlns:p14="http://schemas.microsoft.com/office/powerpoint/2010/main" val="45581397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a:xfrm>
            <a:off x="152400" y="609600"/>
            <a:ext cx="8991600" cy="1066800"/>
          </a:xfrm>
        </p:spPr>
        <p:txBody>
          <a:bodyPr/>
          <a:lstStyle/>
          <a:p>
            <a:pPr>
              <a:lnSpc>
                <a:spcPct val="90000"/>
              </a:lnSpc>
            </a:pPr>
            <a:r>
              <a:rPr lang="en-US" altLang="zh-CN" dirty="0" smtClean="0"/>
              <a:t>Work Completed  </a:t>
            </a:r>
            <a:endParaRPr lang="en-US" altLang="zh-CN" dirty="0" smtClean="0">
              <a:sym typeface="Wingdings" panose="05000000000000000000" pitchFamily="2" charset="2"/>
            </a:endParaRPr>
          </a:p>
        </p:txBody>
      </p:sp>
      <p:sp>
        <p:nvSpPr>
          <p:cNvPr id="45058" name="Content Placeholder 2"/>
          <p:cNvSpPr>
            <a:spLocks noGrp="1"/>
          </p:cNvSpPr>
          <p:nvPr>
            <p:ph idx="1"/>
          </p:nvPr>
        </p:nvSpPr>
        <p:spPr>
          <a:xfrm>
            <a:off x="533400" y="1447800"/>
            <a:ext cx="8305800" cy="5029200"/>
          </a:xfrm>
        </p:spPr>
        <p:txBody>
          <a:bodyPr/>
          <a:lstStyle/>
          <a:p>
            <a:pPr lvl="1" indent="-379413">
              <a:buFont typeface="Arial" panose="020B0604020202020204" pitchFamily="34" charset="0"/>
              <a:buChar char="•"/>
            </a:pPr>
            <a:r>
              <a:rPr lang="en-US" altLang="zh-CN" sz="2800" b="1" dirty="0" smtClean="0"/>
              <a:t>Comment resolution for 60GHz</a:t>
            </a:r>
            <a:endParaRPr lang="en-US" altLang="zh-CN" sz="2400" b="1" dirty="0" smtClean="0"/>
          </a:p>
          <a:p>
            <a:pPr marL="800100" lvl="2" indent="0"/>
            <a:r>
              <a:rPr lang="en-US" altLang="zh-CN" sz="2400" dirty="0" smtClean="0">
                <a:cs typeface="MS PGothic" panose="020B0600070205080204" pitchFamily="34" charset="-128"/>
              </a:rPr>
              <a:t>11</a:t>
            </a:r>
            <a:r>
              <a:rPr lang="en-US" altLang="zh-CN" sz="2400" dirty="0">
                <a:cs typeface="MS PGothic" panose="020B0600070205080204" pitchFamily="34" charset="-128"/>
              </a:rPr>
              <a:t>-14/0333r7 – </a:t>
            </a:r>
            <a:r>
              <a:rPr lang="en-US" altLang="zh-CN" sz="2400" dirty="0" err="1">
                <a:cs typeface="MS PGothic" panose="020B0600070205080204" pitchFamily="34" charset="-128"/>
              </a:rPr>
              <a:t>TGaj</a:t>
            </a:r>
            <a:r>
              <a:rPr lang="en-US" altLang="zh-CN" sz="2400" dirty="0">
                <a:cs typeface="MS PGothic" panose="020B0600070205080204" pitchFamily="34" charset="-128"/>
              </a:rPr>
              <a:t> Editor Report for CC12</a:t>
            </a:r>
          </a:p>
          <a:p>
            <a:pPr marL="800100" lvl="2" indent="0"/>
            <a:r>
              <a:rPr lang="en-US" altLang="zh-CN" sz="2400" dirty="0">
                <a:cs typeface="MS PGothic" panose="020B0600070205080204" pitchFamily="34" charset="-128"/>
              </a:rPr>
              <a:t>11-14/0332r6 –</a:t>
            </a:r>
            <a:r>
              <a:rPr lang="en-US" altLang="zh-CN" sz="2400" dirty="0" err="1">
                <a:cs typeface="MS PGothic" panose="020B0600070205080204" pitchFamily="34" charset="-128"/>
              </a:rPr>
              <a:t>TGaj</a:t>
            </a:r>
            <a:r>
              <a:rPr lang="en-US" altLang="zh-CN" sz="2400" dirty="0">
                <a:cs typeface="MS PGothic" panose="020B0600070205080204" pitchFamily="34" charset="-128"/>
              </a:rPr>
              <a:t> D0.01 comment database (CC12)</a:t>
            </a:r>
          </a:p>
          <a:p>
            <a:pPr marL="800100" lvl="2" indent="0"/>
            <a:r>
              <a:rPr lang="en-US" altLang="zh-CN" sz="2400" dirty="0">
                <a:cs typeface="MS PGothic" panose="020B0600070205080204" pitchFamily="34" charset="-128"/>
              </a:rPr>
              <a:t>11-14/1091r3 – </a:t>
            </a:r>
            <a:r>
              <a:rPr lang="en-US" altLang="zh-CN" sz="2400" dirty="0" err="1">
                <a:cs typeface="MS PGothic" panose="020B0600070205080204" pitchFamily="34" charset="-128"/>
              </a:rPr>
              <a:t>TGaj</a:t>
            </a:r>
            <a:r>
              <a:rPr lang="en-US" altLang="zh-CN" sz="2400" dirty="0">
                <a:cs typeface="MS PGothic" panose="020B0600070205080204" pitchFamily="34" charset="-128"/>
              </a:rPr>
              <a:t> Editor Report for CC20</a:t>
            </a:r>
          </a:p>
          <a:p>
            <a:pPr marL="800100" lvl="2" indent="0"/>
            <a:r>
              <a:rPr lang="en-US" altLang="zh-CN" sz="2400" dirty="0">
                <a:cs typeface="MS PGothic" panose="020B0600070205080204" pitchFamily="34" charset="-128"/>
              </a:rPr>
              <a:t>11-14/1076r2 –</a:t>
            </a:r>
            <a:r>
              <a:rPr lang="en-US" altLang="zh-CN" sz="2400" dirty="0" err="1">
                <a:cs typeface="MS PGothic" panose="020B0600070205080204" pitchFamily="34" charset="-128"/>
              </a:rPr>
              <a:t>TGaj</a:t>
            </a:r>
            <a:r>
              <a:rPr lang="en-US" altLang="zh-CN" sz="2400" dirty="0">
                <a:cs typeface="MS PGothic" panose="020B0600070205080204" pitchFamily="34" charset="-128"/>
              </a:rPr>
              <a:t> D0.5 comment database (CC20</a:t>
            </a:r>
            <a:r>
              <a:rPr lang="en-US" altLang="zh-CN" sz="2400" dirty="0" smtClean="0">
                <a:cs typeface="MS PGothic" panose="020B0600070205080204" pitchFamily="34" charset="-128"/>
              </a:rPr>
              <a:t>)</a:t>
            </a:r>
          </a:p>
          <a:p>
            <a:pPr marL="800100" lvl="2" indent="0"/>
            <a:r>
              <a:rPr lang="en-US" altLang="zh-CN" sz="2400" dirty="0"/>
              <a:t>11-15/0424r0 CC20 Comment Resolution Clause 9.34a.</a:t>
            </a:r>
            <a:r>
              <a:rPr lang="en-US" altLang="zh-CN" sz="2400" dirty="0" smtClean="0"/>
              <a:t>1</a:t>
            </a:r>
          </a:p>
          <a:p>
            <a:pPr marL="800100" lvl="2" indent="0"/>
            <a:endParaRPr lang="en-US" altLang="zh-CN" sz="2400" dirty="0"/>
          </a:p>
          <a:p>
            <a:pPr lvl="1">
              <a:buFont typeface="Arial"/>
              <a:buChar char="•"/>
            </a:pPr>
            <a:r>
              <a:rPr lang="en-US" altLang="zh-CN" sz="2600" b="1" dirty="0" smtClean="0"/>
              <a:t>Presentation </a:t>
            </a:r>
            <a:r>
              <a:rPr lang="en-US" altLang="zh-CN" sz="2600" b="1" dirty="0"/>
              <a:t>for </a:t>
            </a:r>
            <a:r>
              <a:rPr lang="en-US" altLang="zh-CN" sz="2600" b="1" dirty="0" smtClean="0"/>
              <a:t>45GHz</a:t>
            </a:r>
            <a:endParaRPr lang="en-US" altLang="zh-CN" sz="2400" dirty="0" smtClean="0"/>
          </a:p>
          <a:p>
            <a:pPr marL="800100" lvl="2" indent="0"/>
            <a:r>
              <a:rPr lang="en-US" altLang="zh-CN" sz="2400" dirty="0"/>
              <a:t>11-15/0346r0  </a:t>
            </a:r>
            <a:r>
              <a:rPr lang="en-US" altLang="zh-CN" sz="2400" dirty="0">
                <a:sym typeface="Wingdings" panose="05000000000000000000" pitchFamily="2" charset="2"/>
              </a:rPr>
              <a:t>Encoding for control PHY for 45 GHz</a:t>
            </a:r>
          </a:p>
          <a:p>
            <a:pPr marL="800100" lvl="2" indent="0"/>
            <a:endParaRPr lang="en-US" altLang="zh-CN" sz="2400" dirty="0"/>
          </a:p>
          <a:p>
            <a:pPr marL="800100" lvl="2" indent="0"/>
            <a:endParaRPr lang="en-US" altLang="zh-CN" sz="2400" dirty="0">
              <a:cs typeface="MS PGothic" panose="020B0600070205080204" pitchFamily="34" charset="-128"/>
            </a:endParaRPr>
          </a:p>
          <a:p>
            <a:pPr marL="457200" lvl="1" indent="0"/>
            <a:endParaRPr lang="zh-CN" altLang="zh-CN" dirty="0">
              <a:cs typeface="MS PGothic" panose="020B0600070205080204" pitchFamily="34" charset="-128"/>
            </a:endParaRPr>
          </a:p>
        </p:txBody>
      </p:sp>
      <p:sp>
        <p:nvSpPr>
          <p:cNvPr id="440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EB9BB79-BE3A-4255-965E-63DBC521DBF5}" type="slidenum">
              <a:rPr lang="en-US" altLang="zh-CN"/>
              <a:pPr/>
              <a:t>14</a:t>
            </a:fld>
            <a:endParaRPr lang="en-US" altLang="zh-CN"/>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dirty="0"/>
          </a:p>
        </p:txBody>
      </p:sp>
      <p:sp>
        <p:nvSpPr>
          <p:cNvPr id="8" name="Date Placeholder 3"/>
          <p:cNvSpPr>
            <a:spLocks noGrp="1"/>
          </p:cNvSpPr>
          <p:nvPr>
            <p:ph type="dt" sz="quarter" idx="10"/>
          </p:nvPr>
        </p:nvSpPr>
        <p:spPr/>
        <p:txBody>
          <a:bodyPr/>
          <a:lstStyle/>
          <a:p>
            <a:pPr>
              <a:defRPr/>
            </a:pPr>
            <a:r>
              <a:rPr lang="en-US" altLang="zh-CN" smtClean="0">
                <a:ea typeface="+mn-ea"/>
              </a:rPr>
              <a:t>May 2015</a:t>
            </a:r>
            <a:endParaRPr lang="en-US">
              <a:ea typeface="+mn-ea"/>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altLang="zh-CN" dirty="0" smtClean="0"/>
              <a:t>Approve the meeting minutes</a:t>
            </a:r>
          </a:p>
        </p:txBody>
      </p:sp>
      <p:sp>
        <p:nvSpPr>
          <p:cNvPr id="41986" name="Content Placeholder 2"/>
          <p:cNvSpPr>
            <a:spLocks noGrp="1"/>
          </p:cNvSpPr>
          <p:nvPr>
            <p:ph idx="1"/>
          </p:nvPr>
        </p:nvSpPr>
        <p:spPr/>
        <p:txBody>
          <a:bodyPr/>
          <a:lstStyle/>
          <a:p>
            <a:r>
              <a:rPr lang="en-US" altLang="zh-CN" dirty="0" smtClean="0"/>
              <a:t>IEEE 802.11aj March meeting minute</a:t>
            </a:r>
          </a:p>
          <a:p>
            <a:pPr lvl="1"/>
            <a:r>
              <a:rPr lang="nl-NL" dirty="0"/>
              <a:t>11-15/0708r0 802.11aj </a:t>
            </a:r>
            <a:r>
              <a:rPr lang="nl-NL" dirty="0" err="1"/>
              <a:t>March</a:t>
            </a:r>
            <a:r>
              <a:rPr lang="nl-NL" dirty="0"/>
              <a:t> meeting </a:t>
            </a:r>
            <a:r>
              <a:rPr lang="nl-NL" dirty="0" smtClean="0"/>
              <a:t>minute</a:t>
            </a:r>
            <a:endParaRPr lang="en-US" altLang="zh-CN" dirty="0" smtClean="0"/>
          </a:p>
          <a:p>
            <a:endParaRPr lang="en-US" altLang="zh-CN" dirty="0" smtClean="0"/>
          </a:p>
          <a:p>
            <a:endParaRPr lang="en-US" altLang="zh-CN" dirty="0" smtClean="0"/>
          </a:p>
          <a:p>
            <a:endParaRPr lang="en-US" altLang="zh-CN" dirty="0" smtClean="0"/>
          </a:p>
        </p:txBody>
      </p:sp>
      <p:sp>
        <p:nvSpPr>
          <p:cNvPr id="419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3F928F53-7DBE-4080-B884-51CDB3C14AD1}" type="slidenum">
              <a:rPr lang="en-US" altLang="zh-CN"/>
              <a:pPr/>
              <a:t>15</a:t>
            </a:fld>
            <a:endParaRPr lang="en-US" altLang="zh-CN"/>
          </a:p>
        </p:txBody>
      </p:sp>
      <p:sp>
        <p:nvSpPr>
          <p:cNvPr id="41989" name="Date Placeholder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dirty="0" smtClean="0"/>
              <a:t>May 2015</a:t>
            </a:r>
            <a:endParaRPr lang="en-US" altLang="zh-CN" sz="1800" dirty="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extLst>
      <p:ext uri="{BB962C8B-B14F-4D97-AF65-F5344CB8AC3E}">
        <p14:creationId xmlns:p14="http://schemas.microsoft.com/office/powerpoint/2010/main" val="36342719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for May 19 10:30-12:30</a:t>
            </a:r>
            <a:endParaRPr lang="en-US" dirty="0"/>
          </a:p>
        </p:txBody>
      </p:sp>
      <p:sp>
        <p:nvSpPr>
          <p:cNvPr id="3" name="Content Placeholder 2"/>
          <p:cNvSpPr>
            <a:spLocks noGrp="1"/>
          </p:cNvSpPr>
          <p:nvPr>
            <p:ph idx="1"/>
          </p:nvPr>
        </p:nvSpPr>
        <p:spPr>
          <a:xfrm>
            <a:off x="609600" y="1676400"/>
            <a:ext cx="8077200" cy="4495800"/>
          </a:xfrm>
        </p:spPr>
        <p:txBody>
          <a:bodyPr/>
          <a:lstStyle/>
          <a:p>
            <a:pPr marL="0" indent="0">
              <a:buNone/>
            </a:pPr>
            <a:r>
              <a:rPr lang="en-US" dirty="0" smtClean="0"/>
              <a:t>Five new technique proposals have been presented</a:t>
            </a:r>
          </a:p>
          <a:p>
            <a:r>
              <a:rPr lang="en-US" dirty="0" smtClean="0"/>
              <a:t>11</a:t>
            </a:r>
            <a:r>
              <a:rPr lang="en-US" dirty="0"/>
              <a:t>-15/0558r0 – 45GHz channel access and BSS </a:t>
            </a:r>
            <a:r>
              <a:rPr lang="en-US" dirty="0" smtClean="0"/>
              <a:t>operation </a:t>
            </a:r>
          </a:p>
          <a:p>
            <a:pPr lvl="1"/>
            <a:r>
              <a:rPr lang="en-US" altLang="zh-CN" dirty="0" smtClean="0"/>
              <a:t>Logical channel numbering needs to be reconsidered</a:t>
            </a:r>
          </a:p>
          <a:p>
            <a:pPr lvl="1"/>
            <a:r>
              <a:rPr lang="en-US" altLang="zh-CN" dirty="0" smtClean="0"/>
              <a:t>Some Typo, S16, it should be SP4 instead of SP3 in the figure</a:t>
            </a:r>
            <a:endParaRPr lang="en-US" altLang="zh-CN" dirty="0"/>
          </a:p>
          <a:p>
            <a:pPr>
              <a:lnSpc>
                <a:spcPct val="90000"/>
              </a:lnSpc>
            </a:pPr>
            <a:r>
              <a:rPr lang="en-US" dirty="0"/>
              <a:t>11-14/0716r4 - PHY-SIG-frame-structure-for-ieee-802.11aj (45GHz</a:t>
            </a:r>
            <a:r>
              <a:rPr lang="en-US" dirty="0" smtClean="0"/>
              <a:t>)</a:t>
            </a:r>
          </a:p>
          <a:p>
            <a:pPr lvl="1">
              <a:lnSpc>
                <a:spcPct val="90000"/>
              </a:lnSpc>
            </a:pPr>
            <a:r>
              <a:rPr lang="en-US" dirty="0" smtClean="0"/>
              <a:t>Provide definition of QMG</a:t>
            </a:r>
          </a:p>
          <a:p>
            <a:pPr lvl="1">
              <a:lnSpc>
                <a:spcPct val="90000"/>
              </a:lnSpc>
            </a:pPr>
            <a:r>
              <a:rPr lang="en-US" dirty="0" smtClean="0"/>
              <a:t>What is the advantage of common PHY SIG? </a:t>
            </a:r>
            <a:endParaRPr lang="en-US" dirty="0"/>
          </a:p>
          <a:p>
            <a:pPr>
              <a:lnSpc>
                <a:spcPct val="90000"/>
              </a:lnSpc>
            </a:pPr>
            <a:r>
              <a:rPr lang="en-US" altLang="zh-CN" dirty="0">
                <a:sym typeface="Wingdings" panose="05000000000000000000" pitchFamily="2" charset="2"/>
              </a:rPr>
              <a:t>11-14/1082r3 - </a:t>
            </a:r>
            <a:r>
              <a:rPr lang="en-US" dirty="0"/>
              <a:t>PPDU-format-for-ieee-802.11aj (45GHz</a:t>
            </a:r>
            <a:r>
              <a:rPr lang="en-US" dirty="0" smtClean="0"/>
              <a:t>)</a:t>
            </a:r>
          </a:p>
          <a:p>
            <a:pPr lvl="1">
              <a:lnSpc>
                <a:spcPct val="90000"/>
              </a:lnSpc>
            </a:pPr>
            <a:r>
              <a:rPr lang="en-US" dirty="0" smtClean="0"/>
              <a:t>Which field is used to indicate the option for the inclusion of SCTF, Data </a:t>
            </a:r>
            <a:r>
              <a:rPr lang="en-US" dirty="0" err="1" smtClean="0"/>
              <a:t>Blk</a:t>
            </a:r>
            <a:r>
              <a:rPr lang="en-US" dirty="0" smtClean="0"/>
              <a:t>, AGC subfields etc.  </a:t>
            </a:r>
          </a:p>
          <a:p>
            <a:pPr lvl="1">
              <a:lnSpc>
                <a:spcPct val="90000"/>
              </a:lnSpc>
            </a:pPr>
            <a:r>
              <a:rPr lang="en-US" dirty="0" smtClean="0"/>
              <a:t>If there is information from other presentation, please reference them.  </a:t>
            </a:r>
            <a:endParaRPr lang="en-US" dirty="0"/>
          </a:p>
          <a:p>
            <a:endParaRPr lang="en-US" dirty="0"/>
          </a:p>
        </p:txBody>
      </p:sp>
      <p:sp>
        <p:nvSpPr>
          <p:cNvPr id="4" name="Date Placeholder 3"/>
          <p:cNvSpPr>
            <a:spLocks noGrp="1"/>
          </p:cNvSpPr>
          <p:nvPr>
            <p:ph type="dt" sz="half" idx="10"/>
          </p:nvPr>
        </p:nvSpPr>
        <p:spPr/>
        <p:txBody>
          <a:bodyPr/>
          <a:lstStyle/>
          <a:p>
            <a:pPr>
              <a:defRPr/>
            </a:pPr>
            <a:r>
              <a:rPr lang="en-US" altLang="zh-CN" smtClean="0"/>
              <a:t>May 2015</a:t>
            </a:r>
            <a:endParaRPr lang="en-US" altLang="zh-CN"/>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16</a:t>
            </a:fld>
            <a:endParaRPr lang="en-US" altLang="zh-CN"/>
          </a:p>
        </p:txBody>
      </p:sp>
      <p:sp>
        <p:nvSpPr>
          <p:cNvPr id="6" name="Footer Placeholder 5"/>
          <p:cNvSpPr>
            <a:spLocks noGrp="1"/>
          </p:cNvSpPr>
          <p:nvPr>
            <p:ph type="ftr" sz="quarter" idx="3"/>
          </p:nvPr>
        </p:nvSpPr>
        <p:spPr/>
        <p:txBody>
          <a:bodyPr/>
          <a:lstStyle/>
          <a:p>
            <a:pPr>
              <a:defRPr/>
            </a:pPr>
            <a:r>
              <a:rPr lang="en-US" smtClean="0"/>
              <a:t>Xiaoming Peng (I2R)</a:t>
            </a:r>
            <a:endParaRPr lang="en-US" dirty="0"/>
          </a:p>
        </p:txBody>
      </p:sp>
    </p:spTree>
    <p:extLst>
      <p:ext uri="{BB962C8B-B14F-4D97-AF65-F5344CB8AC3E}">
        <p14:creationId xmlns:p14="http://schemas.microsoft.com/office/powerpoint/2010/main" val="212698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for May 19 10:30-12:30</a:t>
            </a:r>
            <a:endParaRPr lang="en-US" dirty="0"/>
          </a:p>
        </p:txBody>
      </p:sp>
      <p:sp>
        <p:nvSpPr>
          <p:cNvPr id="3" name="Content Placeholder 2"/>
          <p:cNvSpPr>
            <a:spLocks noGrp="1"/>
          </p:cNvSpPr>
          <p:nvPr>
            <p:ph idx="1"/>
          </p:nvPr>
        </p:nvSpPr>
        <p:spPr/>
        <p:txBody>
          <a:bodyPr/>
          <a:lstStyle/>
          <a:p>
            <a:pPr marL="0" indent="0">
              <a:buNone/>
            </a:pPr>
            <a:r>
              <a:rPr lang="en-US" dirty="0" smtClean="0"/>
              <a:t>Five new technique proposals have been presented</a:t>
            </a:r>
          </a:p>
          <a:p>
            <a:pPr>
              <a:lnSpc>
                <a:spcPct val="90000"/>
              </a:lnSpc>
            </a:pPr>
            <a:r>
              <a:rPr lang="en-US" altLang="zh-CN" dirty="0" smtClean="0"/>
              <a:t>11</a:t>
            </a:r>
            <a:r>
              <a:rPr lang="en-US" altLang="zh-CN" dirty="0"/>
              <a:t>-15/0705r1 - </a:t>
            </a:r>
            <a:r>
              <a:rPr lang="en-US" dirty="0"/>
              <a:t>Control PHY Design for 40-50GHz Millimeter Wave Communication Systems</a:t>
            </a:r>
          </a:p>
          <a:p>
            <a:pPr lvl="1">
              <a:lnSpc>
                <a:spcPct val="90000"/>
              </a:lnSpc>
            </a:pPr>
            <a:r>
              <a:rPr lang="en-US" dirty="0" smtClean="0"/>
              <a:t>Try to use reference from IEEE document </a:t>
            </a:r>
          </a:p>
          <a:p>
            <a:pPr lvl="1">
              <a:lnSpc>
                <a:spcPct val="90000"/>
              </a:lnSpc>
            </a:pPr>
            <a:endParaRPr lang="en-US" dirty="0" smtClean="0"/>
          </a:p>
          <a:p>
            <a:pPr>
              <a:lnSpc>
                <a:spcPct val="90000"/>
              </a:lnSpc>
            </a:pPr>
            <a:r>
              <a:rPr lang="en-US" dirty="0" smtClean="0"/>
              <a:t>11</a:t>
            </a:r>
            <a:r>
              <a:rPr lang="en-US" dirty="0"/>
              <a:t>-15/0706r1 - Bandwidth and Packet Type Detection Schemes for 40-50GHz Millimeter Wave Communication Systems</a:t>
            </a:r>
          </a:p>
          <a:p>
            <a:pPr lvl="1"/>
            <a:r>
              <a:rPr lang="en-US" dirty="0" smtClean="0"/>
              <a:t>In Slide 6, how does the pattern to auto detect bandwidth and packet type? </a:t>
            </a:r>
            <a:r>
              <a:rPr lang="en-US" dirty="0" smtClean="0">
                <a:sym typeface="Wingdings"/>
              </a:rPr>
              <a:t> based on the sequence pattern</a:t>
            </a:r>
            <a:endParaRPr lang="en-US" dirty="0"/>
          </a:p>
        </p:txBody>
      </p:sp>
      <p:sp>
        <p:nvSpPr>
          <p:cNvPr id="4" name="Date Placeholder 3"/>
          <p:cNvSpPr>
            <a:spLocks noGrp="1"/>
          </p:cNvSpPr>
          <p:nvPr>
            <p:ph type="dt" sz="half" idx="10"/>
          </p:nvPr>
        </p:nvSpPr>
        <p:spPr/>
        <p:txBody>
          <a:bodyPr/>
          <a:lstStyle/>
          <a:p>
            <a:pPr>
              <a:defRPr/>
            </a:pPr>
            <a:r>
              <a:rPr lang="en-US" altLang="zh-CN" smtClean="0"/>
              <a:t>May 2015</a:t>
            </a:r>
            <a:endParaRPr lang="en-US" altLang="zh-CN"/>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17</a:t>
            </a:fld>
            <a:endParaRPr lang="en-US" altLang="zh-CN"/>
          </a:p>
        </p:txBody>
      </p:sp>
      <p:sp>
        <p:nvSpPr>
          <p:cNvPr id="6" name="Footer Placeholder 5"/>
          <p:cNvSpPr>
            <a:spLocks noGrp="1"/>
          </p:cNvSpPr>
          <p:nvPr>
            <p:ph type="ftr" sz="quarter" idx="3"/>
          </p:nvPr>
        </p:nvSpPr>
        <p:spPr/>
        <p:txBody>
          <a:bodyPr/>
          <a:lstStyle/>
          <a:p>
            <a:pPr>
              <a:defRPr/>
            </a:pPr>
            <a:r>
              <a:rPr lang="en-US" smtClean="0"/>
              <a:t>Xiaoming Peng (I2R)</a:t>
            </a:r>
            <a:endParaRPr lang="en-US" dirty="0"/>
          </a:p>
        </p:txBody>
      </p:sp>
    </p:spTree>
    <p:extLst>
      <p:ext uri="{BB962C8B-B14F-4D97-AF65-F5344CB8AC3E}">
        <p14:creationId xmlns:p14="http://schemas.microsoft.com/office/powerpoint/2010/main" val="40344311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for May 19 13:30-15:30</a:t>
            </a:r>
            <a:endParaRPr lang="en-US" dirty="0"/>
          </a:p>
        </p:txBody>
      </p:sp>
      <p:sp>
        <p:nvSpPr>
          <p:cNvPr id="3" name="Content Placeholder 2"/>
          <p:cNvSpPr>
            <a:spLocks noGrp="1"/>
          </p:cNvSpPr>
          <p:nvPr>
            <p:ph idx="1"/>
          </p:nvPr>
        </p:nvSpPr>
        <p:spPr/>
        <p:txBody>
          <a:bodyPr/>
          <a:lstStyle/>
          <a:p>
            <a:pPr marL="0" indent="0">
              <a:buNone/>
            </a:pPr>
            <a:r>
              <a:rPr lang="en-US" dirty="0" smtClean="0"/>
              <a:t>Three new technique proposals and one complete proposal have been presented</a:t>
            </a:r>
          </a:p>
          <a:p>
            <a:r>
              <a:rPr lang="en-US" altLang="zh-CN" dirty="0"/>
              <a:t>11-15/0701r1 - </a:t>
            </a:r>
            <a:r>
              <a:rPr lang="en-US" dirty="0"/>
              <a:t>Physical Channel Encoding for </a:t>
            </a:r>
            <a:r>
              <a:rPr lang="en-US" dirty="0" smtClean="0"/>
              <a:t>45GHz</a:t>
            </a:r>
          </a:p>
          <a:p>
            <a:pPr lvl="1"/>
            <a:r>
              <a:rPr lang="en-US" dirty="0" smtClean="0"/>
              <a:t>Have you considered the implementation of the LDPC decoding for the different LDPC encoding for SIG and Data </a:t>
            </a:r>
            <a:r>
              <a:rPr lang="en-US" dirty="0" smtClean="0">
                <a:sym typeface="Wingdings"/>
              </a:rPr>
              <a:t> The LDPC decoding structure is same. </a:t>
            </a:r>
            <a:endParaRPr lang="en-US" dirty="0"/>
          </a:p>
          <a:p>
            <a:r>
              <a:rPr lang="en-US" dirty="0"/>
              <a:t>11-15/0709r1 - Variable Length LDPC Codes for </a:t>
            </a:r>
            <a:r>
              <a:rPr lang="en-US" dirty="0" smtClean="0"/>
              <a:t>45GHz</a:t>
            </a:r>
          </a:p>
          <a:p>
            <a:pPr lvl="1"/>
            <a:r>
              <a:rPr lang="en-US" dirty="0" smtClean="0"/>
              <a:t>A few comments have been provided to polish the slide according to IEEE standard practice and upload the revision later. </a:t>
            </a:r>
            <a:endParaRPr lang="en-US" dirty="0"/>
          </a:p>
        </p:txBody>
      </p:sp>
      <p:sp>
        <p:nvSpPr>
          <p:cNvPr id="4" name="Date Placeholder 3"/>
          <p:cNvSpPr>
            <a:spLocks noGrp="1"/>
          </p:cNvSpPr>
          <p:nvPr>
            <p:ph type="dt" sz="half" idx="10"/>
          </p:nvPr>
        </p:nvSpPr>
        <p:spPr/>
        <p:txBody>
          <a:bodyPr/>
          <a:lstStyle/>
          <a:p>
            <a:pPr>
              <a:defRPr/>
            </a:pPr>
            <a:r>
              <a:rPr lang="en-US" altLang="zh-CN" smtClean="0"/>
              <a:t>May 2015</a:t>
            </a:r>
            <a:endParaRPr lang="en-US" altLang="zh-CN"/>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18</a:t>
            </a:fld>
            <a:endParaRPr lang="en-US" altLang="zh-CN"/>
          </a:p>
        </p:txBody>
      </p:sp>
      <p:sp>
        <p:nvSpPr>
          <p:cNvPr id="6" name="Footer Placeholder 5"/>
          <p:cNvSpPr>
            <a:spLocks noGrp="1"/>
          </p:cNvSpPr>
          <p:nvPr>
            <p:ph type="ftr" sz="quarter" idx="3"/>
          </p:nvPr>
        </p:nvSpPr>
        <p:spPr/>
        <p:txBody>
          <a:bodyPr/>
          <a:lstStyle/>
          <a:p>
            <a:pPr>
              <a:defRPr/>
            </a:pPr>
            <a:r>
              <a:rPr lang="en-US" smtClean="0"/>
              <a:t>Xiaoming Peng (I2R)</a:t>
            </a:r>
            <a:endParaRPr lang="en-US" dirty="0"/>
          </a:p>
        </p:txBody>
      </p:sp>
    </p:spTree>
    <p:extLst>
      <p:ext uri="{BB962C8B-B14F-4D97-AF65-F5344CB8AC3E}">
        <p14:creationId xmlns:p14="http://schemas.microsoft.com/office/powerpoint/2010/main" val="1760085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for May 19 13:30-15:30</a:t>
            </a:r>
            <a:endParaRPr lang="en-US" dirty="0"/>
          </a:p>
        </p:txBody>
      </p:sp>
      <p:sp>
        <p:nvSpPr>
          <p:cNvPr id="3" name="Content Placeholder 2"/>
          <p:cNvSpPr>
            <a:spLocks noGrp="1"/>
          </p:cNvSpPr>
          <p:nvPr>
            <p:ph idx="1"/>
          </p:nvPr>
        </p:nvSpPr>
        <p:spPr/>
        <p:txBody>
          <a:bodyPr/>
          <a:lstStyle/>
          <a:p>
            <a:pPr marL="0" indent="0">
              <a:buNone/>
            </a:pPr>
            <a:r>
              <a:rPr lang="en-US" dirty="0" smtClean="0"/>
              <a:t>Three new technique proposals and one complete proposal have been presented</a:t>
            </a:r>
          </a:p>
          <a:p>
            <a:r>
              <a:rPr lang="en-US" dirty="0" smtClean="0"/>
              <a:t>11</a:t>
            </a:r>
            <a:r>
              <a:rPr lang="en-US" dirty="0"/>
              <a:t>-15/</a:t>
            </a:r>
            <a:r>
              <a:rPr lang="en-US" dirty="0" smtClean="0"/>
              <a:t>0710r1 </a:t>
            </a:r>
            <a:r>
              <a:rPr lang="en-US" dirty="0"/>
              <a:t>- Variable Length Guard Interval for 45GHz</a:t>
            </a:r>
          </a:p>
          <a:p>
            <a:pPr lvl="1"/>
            <a:r>
              <a:rPr lang="en-US" dirty="0" smtClean="0"/>
              <a:t>Can provide simulation results to justify the performance improvement</a:t>
            </a:r>
          </a:p>
          <a:p>
            <a:pPr lvl="1"/>
            <a:r>
              <a:rPr lang="en-US" dirty="0" smtClean="0"/>
              <a:t>How to know the channel condition to adapt the length of GI?</a:t>
            </a:r>
          </a:p>
          <a:p>
            <a:r>
              <a:rPr lang="en-US" dirty="0" smtClean="0"/>
              <a:t>11</a:t>
            </a:r>
            <a:r>
              <a:rPr lang="en-US" dirty="0"/>
              <a:t>-15/0707r0 Complete Proposal for IEEE 802.11aj (45 GHz</a:t>
            </a:r>
            <a:r>
              <a:rPr lang="en-US" dirty="0" smtClean="0"/>
              <a:t>)</a:t>
            </a:r>
          </a:p>
          <a:p>
            <a:pPr lvl="1"/>
            <a:r>
              <a:rPr lang="en-US" dirty="0" smtClean="0"/>
              <a:t>Presented half of it. </a:t>
            </a:r>
          </a:p>
          <a:p>
            <a:pPr lvl="1"/>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altLang="zh-CN" smtClean="0"/>
              <a:t>May 2015</a:t>
            </a:r>
            <a:endParaRPr lang="en-US" altLang="zh-CN"/>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19</a:t>
            </a:fld>
            <a:endParaRPr lang="en-US" altLang="zh-CN"/>
          </a:p>
        </p:txBody>
      </p:sp>
      <p:sp>
        <p:nvSpPr>
          <p:cNvPr id="6" name="Footer Placeholder 5"/>
          <p:cNvSpPr>
            <a:spLocks noGrp="1"/>
          </p:cNvSpPr>
          <p:nvPr>
            <p:ph type="ftr" sz="quarter" idx="3"/>
          </p:nvPr>
        </p:nvSpPr>
        <p:spPr/>
        <p:txBody>
          <a:bodyPr/>
          <a:lstStyle/>
          <a:p>
            <a:pPr>
              <a:defRPr/>
            </a:pPr>
            <a:r>
              <a:rPr lang="en-US" smtClean="0"/>
              <a:t>Xiaoming Peng (I2R)</a:t>
            </a:r>
            <a:endParaRPr lang="en-US" dirty="0"/>
          </a:p>
        </p:txBody>
      </p:sp>
    </p:spTree>
    <p:extLst>
      <p:ext uri="{BB962C8B-B14F-4D97-AF65-F5344CB8AC3E}">
        <p14:creationId xmlns:p14="http://schemas.microsoft.com/office/powerpoint/2010/main" val="234581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Meeting Protocol</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3200" b="1" kern="0">
                <a:latin typeface="+mn-lt"/>
                <a:ea typeface="+mn-ea"/>
              </a:rPr>
              <a:t>Please announce your affiliation when you first address the group during a meeting slot</a:t>
            </a:r>
            <a:endParaRPr lang="en-US" sz="3200" b="1" kern="0" dirty="0">
              <a:latin typeface="+mn-lt"/>
              <a:ea typeface="+mn-ea"/>
            </a:endParaRPr>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3072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for May 19 16:00-18:00</a:t>
            </a:r>
            <a:endParaRPr lang="en-US" dirty="0"/>
          </a:p>
        </p:txBody>
      </p:sp>
      <p:sp>
        <p:nvSpPr>
          <p:cNvPr id="3" name="Content Placeholder 2"/>
          <p:cNvSpPr>
            <a:spLocks noGrp="1"/>
          </p:cNvSpPr>
          <p:nvPr>
            <p:ph idx="1"/>
          </p:nvPr>
        </p:nvSpPr>
        <p:spPr>
          <a:xfrm>
            <a:off x="304800" y="1600200"/>
            <a:ext cx="8534400" cy="4114800"/>
          </a:xfrm>
        </p:spPr>
        <p:txBody>
          <a:bodyPr/>
          <a:lstStyle/>
          <a:p>
            <a:r>
              <a:rPr lang="en-US" dirty="0" smtClean="0"/>
              <a:t>11</a:t>
            </a:r>
            <a:r>
              <a:rPr lang="en-US" dirty="0"/>
              <a:t>-15/0707r0 Complete Proposal for IEEE 802.11aj (45 GHz</a:t>
            </a:r>
            <a:r>
              <a:rPr lang="en-US" dirty="0" smtClean="0"/>
              <a:t>)</a:t>
            </a:r>
          </a:p>
          <a:p>
            <a:pPr lvl="1"/>
            <a:r>
              <a:rPr lang="en-US" dirty="0" smtClean="0"/>
              <a:t>Continue the presentation</a:t>
            </a:r>
          </a:p>
          <a:p>
            <a:pPr lvl="1"/>
            <a:r>
              <a:rPr lang="en-US" dirty="0" smtClean="0"/>
              <a:t>Discussion on what is the best option to merge the text proposal of 45GHz into 60GHz technical draft</a:t>
            </a:r>
            <a:endParaRPr lang="en-US" dirty="0"/>
          </a:p>
          <a:p>
            <a:r>
              <a:rPr lang="en-US" altLang="zh-CN" dirty="0"/>
              <a:t>11-14/1091r4 – </a:t>
            </a:r>
            <a:r>
              <a:rPr lang="en-US" altLang="zh-CN" dirty="0" err="1"/>
              <a:t>TGaj</a:t>
            </a:r>
            <a:r>
              <a:rPr lang="en-US" altLang="zh-CN" dirty="0"/>
              <a:t> Editor Report for CC20</a:t>
            </a:r>
          </a:p>
          <a:p>
            <a:r>
              <a:rPr lang="en-US" dirty="0"/>
              <a:t>11-15/0424r0 – Proposed Resolutions to CID </a:t>
            </a:r>
            <a:r>
              <a:rPr lang="en-US" dirty="0" smtClean="0"/>
              <a:t>1</a:t>
            </a:r>
          </a:p>
          <a:p>
            <a:pPr lvl="1"/>
            <a:r>
              <a:rPr lang="en-US" dirty="0" smtClean="0"/>
              <a:t>The comment resolution has been reflected in 11-15/0703r1</a:t>
            </a:r>
            <a:endParaRPr lang="en-US" dirty="0"/>
          </a:p>
          <a:p>
            <a:r>
              <a:rPr lang="en-US" dirty="0"/>
              <a:t>11-</a:t>
            </a:r>
            <a:r>
              <a:rPr lang="en-US" dirty="0" smtClean="0"/>
              <a:t>15/0703r1</a:t>
            </a:r>
            <a:r>
              <a:rPr lang="en-US" dirty="0"/>
              <a:t>  Proposed Resolutions to CID 1, 3, 4, 7, 13, 52, 64, 74, 84, 85 and 88 on </a:t>
            </a:r>
            <a:r>
              <a:rPr lang="en-US" dirty="0" err="1"/>
              <a:t>TGaj</a:t>
            </a:r>
            <a:r>
              <a:rPr lang="en-US" dirty="0"/>
              <a:t> D0.5 in </a:t>
            </a:r>
            <a:r>
              <a:rPr lang="en-US" dirty="0" smtClean="0"/>
              <a:t>CC20</a:t>
            </a:r>
            <a:endParaRPr lang="en-US" dirty="0"/>
          </a:p>
          <a:p>
            <a:r>
              <a:rPr lang="en-US" dirty="0"/>
              <a:t>Discussion on MDR review for 802.11aj (60GHz</a:t>
            </a:r>
            <a:r>
              <a:rPr lang="en-US" dirty="0" smtClean="0"/>
              <a:t>)</a:t>
            </a:r>
          </a:p>
          <a:p>
            <a:pPr lvl="1"/>
            <a:r>
              <a:rPr lang="en-US" altLang="zh-CN" dirty="0" smtClean="0"/>
              <a:t>It is anticipated that 60GHz draft will be merged with 45GHz draft. There is no need to carry out MDR review for 802.11aj (60GHz). </a:t>
            </a:r>
            <a:endParaRPr lang="en-US" altLang="zh-CN" dirty="0"/>
          </a:p>
          <a:p>
            <a:pPr lvl="1"/>
            <a:endParaRPr lang="en-US" dirty="0" smtClean="0"/>
          </a:p>
          <a:p>
            <a:pPr lvl="1"/>
            <a:endParaRPr lang="en-US" dirty="0" smtClean="0"/>
          </a:p>
          <a:p>
            <a:pPr lvl="1"/>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altLang="zh-CN" smtClean="0"/>
              <a:t>May 2015</a:t>
            </a:r>
            <a:endParaRPr lang="en-US" altLang="zh-CN"/>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20</a:t>
            </a:fld>
            <a:endParaRPr lang="en-US" altLang="zh-CN"/>
          </a:p>
        </p:txBody>
      </p:sp>
      <p:sp>
        <p:nvSpPr>
          <p:cNvPr id="6" name="Footer Placeholder 5"/>
          <p:cNvSpPr>
            <a:spLocks noGrp="1"/>
          </p:cNvSpPr>
          <p:nvPr>
            <p:ph type="ftr" sz="quarter" idx="3"/>
          </p:nvPr>
        </p:nvSpPr>
        <p:spPr/>
        <p:txBody>
          <a:bodyPr/>
          <a:lstStyle/>
          <a:p>
            <a:pPr>
              <a:defRPr/>
            </a:pPr>
            <a:r>
              <a:rPr lang="en-US" smtClean="0"/>
              <a:t>Xiaoming Peng (I2R)</a:t>
            </a:r>
            <a:endParaRPr lang="en-US" dirty="0"/>
          </a:p>
        </p:txBody>
      </p:sp>
    </p:spTree>
    <p:extLst>
      <p:ext uri="{BB962C8B-B14F-4D97-AF65-F5344CB8AC3E}">
        <p14:creationId xmlns:p14="http://schemas.microsoft.com/office/powerpoint/2010/main" val="24663807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altLang="zh-CN" dirty="0" smtClean="0"/>
              <a:t>Goals for July 2015 Meeting</a:t>
            </a:r>
          </a:p>
        </p:txBody>
      </p:sp>
      <p:sp>
        <p:nvSpPr>
          <p:cNvPr id="48130" name="Content Placeholder 2"/>
          <p:cNvSpPr>
            <a:spLocks noGrp="1"/>
          </p:cNvSpPr>
          <p:nvPr>
            <p:ph idx="1"/>
          </p:nvPr>
        </p:nvSpPr>
        <p:spPr/>
        <p:txBody>
          <a:bodyPr/>
          <a:lstStyle/>
          <a:p>
            <a:r>
              <a:rPr lang="en-US" altLang="zh-CN" dirty="0" smtClean="0"/>
              <a:t>Create baseline proposal and text proposal for 45 GHz</a:t>
            </a:r>
          </a:p>
          <a:p>
            <a:endParaRPr lang="en-US" altLang="zh-CN" dirty="0" smtClean="0"/>
          </a:p>
          <a:p>
            <a:r>
              <a:rPr lang="en-US" altLang="zh-CN" dirty="0" smtClean="0"/>
              <a:t>Comment resolution for 60 GHz if needed</a:t>
            </a:r>
          </a:p>
        </p:txBody>
      </p:sp>
      <p:sp>
        <p:nvSpPr>
          <p:cNvPr id="481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4C422E3-BE50-412B-9B4D-B3EF1F49596C}" type="slidenum">
              <a:rPr lang="en-US" altLang="zh-CN"/>
              <a:pPr/>
              <a:t>21</a:t>
            </a:fld>
            <a:endParaRPr lang="en-US" altLang="zh-CN"/>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dirty="0"/>
          </a:p>
        </p:txBody>
      </p:sp>
      <p:sp>
        <p:nvSpPr>
          <p:cNvPr id="4813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altLang="zh-CN" smtClean="0"/>
              <a:t>Conference call times</a:t>
            </a:r>
          </a:p>
        </p:txBody>
      </p:sp>
      <p:sp>
        <p:nvSpPr>
          <p:cNvPr id="49154" name="Content Placeholder 2"/>
          <p:cNvSpPr>
            <a:spLocks noGrp="1"/>
          </p:cNvSpPr>
          <p:nvPr>
            <p:ph idx="1"/>
          </p:nvPr>
        </p:nvSpPr>
        <p:spPr/>
        <p:txBody>
          <a:bodyPr/>
          <a:lstStyle/>
          <a:p>
            <a:pPr lvl="1"/>
            <a:endParaRPr lang="en-US" altLang="zh-CN" sz="2600" smtClean="0"/>
          </a:p>
        </p:txBody>
      </p:sp>
      <p:sp>
        <p:nvSpPr>
          <p:cNvPr id="4915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163C0E4F-37BC-4B97-9E24-22C06F8A86E7}" type="slidenum">
              <a:rPr lang="en-US" altLang="zh-CN"/>
              <a:pPr/>
              <a:t>22</a:t>
            </a:fld>
            <a:endParaRPr lang="en-US" altLang="zh-CN"/>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dirty="0"/>
          </a:p>
        </p:txBody>
      </p:sp>
      <p:sp>
        <p:nvSpPr>
          <p:cNvPr id="4915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9F52B70B-9386-4875-A4DE-B4EFAF52E801}" type="slidenum">
              <a:rPr lang="en-US" altLang="zh-CN"/>
              <a:pPr/>
              <a:t>3</a:t>
            </a:fld>
            <a:endParaRPr lang="en-US" altLang="zh-CN"/>
          </a:p>
        </p:txBody>
      </p:sp>
      <p:sp>
        <p:nvSpPr>
          <p:cNvPr id="5" name="Rectangle 2"/>
          <p:cNvSpPr txBox="1">
            <a:spLocks noChangeArrowheads="1"/>
          </p:cNvSpPr>
          <p:nvPr/>
        </p:nvSpPr>
        <p:spPr bwMode="auto">
          <a:xfrm>
            <a:off x="685800" y="685800"/>
            <a:ext cx="7772400" cy="7620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Attendance, Voting &amp; Document Status</a:t>
            </a:r>
          </a:p>
        </p:txBody>
      </p:sp>
      <p:sp>
        <p:nvSpPr>
          <p:cNvPr id="31747" name="Rectangle 3"/>
          <p:cNvSpPr txBox="1">
            <a:spLocks noChangeArrowheads="1"/>
          </p:cNvSpPr>
          <p:nvPr/>
        </p:nvSpPr>
        <p:spPr bwMode="auto">
          <a:xfrm>
            <a:off x="304800" y="1371600"/>
            <a:ext cx="8686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buFontTx/>
              <a:buChar char="•"/>
            </a:pPr>
            <a:r>
              <a:rPr lang="en-US" altLang="zh-CN" sz="2400" b="1"/>
              <a:t>Make sure your badges are correct </a:t>
            </a:r>
          </a:p>
          <a:p>
            <a:pPr>
              <a:spcBef>
                <a:spcPct val="20000"/>
              </a:spcBef>
              <a:buFontTx/>
              <a:buChar char="•"/>
            </a:pPr>
            <a:endParaRPr lang="en-US" altLang="zh-CN" sz="2400" b="1"/>
          </a:p>
          <a:p>
            <a:pPr>
              <a:spcBef>
                <a:spcPct val="20000"/>
              </a:spcBef>
              <a:buFontTx/>
              <a:buChar char="•"/>
            </a:pPr>
            <a:r>
              <a:rPr lang="en-US" altLang="zh-CN" sz="2400" b="1"/>
              <a:t>If you plan to make a submission be sure it does not contain company logos or advertising</a:t>
            </a:r>
          </a:p>
          <a:p>
            <a:pPr>
              <a:spcBef>
                <a:spcPct val="20000"/>
              </a:spcBef>
              <a:buFontTx/>
              <a:buChar char="•"/>
            </a:pPr>
            <a:endParaRPr lang="en-US" altLang="zh-CN" sz="2400" b="1"/>
          </a:p>
          <a:p>
            <a:pPr>
              <a:spcBef>
                <a:spcPct val="20000"/>
              </a:spcBef>
              <a:buFontTx/>
              <a:buChar char="•"/>
            </a:pPr>
            <a:r>
              <a:rPr lang="en-US" altLang="zh-CN" sz="2400" b="1"/>
              <a:t>Questions on Attendance, Voting status, Ballot pool, Access to Reflector, Documentation,  member</a:t>
            </a:r>
            <a:r>
              <a:rPr lang="ja-JP" altLang="en-US" sz="2400" b="1"/>
              <a:t>’</a:t>
            </a:r>
            <a:r>
              <a:rPr lang="en-US" altLang="ja-JP" sz="2400" b="1"/>
              <a:t>s area</a:t>
            </a:r>
          </a:p>
          <a:p>
            <a:pPr lvl="1">
              <a:spcBef>
                <a:spcPct val="20000"/>
              </a:spcBef>
              <a:buFontTx/>
              <a:buChar char="–"/>
            </a:pPr>
            <a:r>
              <a:rPr lang="en-US" altLang="zh-CN" sz="2400"/>
              <a:t>see Adrian Stephens –  adrian.p.stephens@intel.com</a:t>
            </a:r>
            <a:r>
              <a:rPr lang="en-US" altLang="zh-CN" sz="2000"/>
              <a:t> </a:t>
            </a:r>
          </a:p>
          <a:p>
            <a:pPr lvl="1">
              <a:spcBef>
                <a:spcPct val="20000"/>
              </a:spcBef>
              <a:buFontTx/>
              <a:buChar char="–"/>
            </a:pPr>
            <a:endParaRPr lang="en-US" altLang="zh-CN" sz="2000"/>
          </a:p>
          <a:p>
            <a:pPr>
              <a:spcBef>
                <a:spcPct val="20000"/>
              </a:spcBef>
              <a:buFontTx/>
              <a:buChar char="•"/>
            </a:pPr>
            <a:r>
              <a:rPr lang="en-US" altLang="zh-CN" sz="2400" b="1"/>
              <a:t>Cell Phones Silent or Off</a:t>
            </a:r>
          </a:p>
          <a:p>
            <a:pPr lvl="1">
              <a:spcBef>
                <a:spcPct val="20000"/>
              </a:spcBef>
              <a:buFontTx/>
              <a:buChar char="–"/>
            </a:pPr>
            <a:endParaRPr lang="en-US" altLang="zh-CN" sz="2000"/>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3174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ADFA689-4CA0-4768-93F8-6CC09885F0CF}" type="slidenum">
              <a:rPr lang="en-US" altLang="zh-CN"/>
              <a:pPr/>
              <a:t>4</a:t>
            </a:fld>
            <a:endParaRPr lang="en-US" altLang="zh-CN"/>
          </a:p>
        </p:txBody>
      </p:sp>
      <p:sp>
        <p:nvSpPr>
          <p:cNvPr id="5" name="Rectangle 2"/>
          <p:cNvSpPr txBox="1">
            <a:spLocks noChangeArrowheads="1"/>
          </p:cNvSpPr>
          <p:nvPr/>
        </p:nvSpPr>
        <p:spPr>
          <a:xfrm>
            <a:off x="685800" y="685800"/>
            <a:ext cx="7772400" cy="1066800"/>
          </a:xfrm>
          <a:prstGeom prst="rect">
            <a:avLst/>
          </a:prstGeom>
        </p:spPr>
        <p:txBody>
          <a:bodyPr/>
          <a:lstStyle/>
          <a:p>
            <a:pPr algn="ctr" eaLnBrk="0" hangingPunct="0">
              <a:defRPr/>
            </a:pPr>
            <a:r>
              <a:rPr lang="en-US" sz="3200" b="1" kern="0">
                <a:solidFill>
                  <a:schemeClr val="tx2"/>
                </a:solidFill>
                <a:latin typeface="+mj-lt"/>
                <a:ea typeface="+mj-ea"/>
                <a:cs typeface="+mj-cs"/>
              </a:rPr>
              <a:t>Patent Policy</a:t>
            </a:r>
          </a:p>
        </p:txBody>
      </p:sp>
      <p:sp>
        <p:nvSpPr>
          <p:cNvPr id="6" name="Rectangle 3"/>
          <p:cNvSpPr txBox="1">
            <a:spLocks noChangeArrowheads="1"/>
          </p:cNvSpPr>
          <p:nvPr/>
        </p:nvSpPr>
        <p:spPr>
          <a:xfrm>
            <a:off x="685800" y="1981200"/>
            <a:ext cx="7772400" cy="4114800"/>
          </a:xfrm>
          <a:prstGeom prst="rect">
            <a:avLst/>
          </a:prstGeom>
        </p:spPr>
        <p:txBody>
          <a:bodyPr/>
          <a:lstStyle/>
          <a:p>
            <a:pPr marL="342900" indent="-342900" eaLnBrk="0" hangingPunct="0">
              <a:spcBef>
                <a:spcPct val="20000"/>
              </a:spcBef>
              <a:buFontTx/>
              <a:buChar char="•"/>
              <a:defRPr/>
            </a:pPr>
            <a:r>
              <a:rPr lang="en-US" sz="2400" b="1" kern="0">
                <a:latin typeface="+mn-lt"/>
                <a:ea typeface="+mn-ea"/>
              </a:rPr>
              <a:t>Following 5 slides</a:t>
            </a:r>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3277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BFD2DD6-1442-4B22-9FB6-EABDD1DEBB37}" type="slidenum">
              <a:rPr lang="en-US" altLang="zh-CN"/>
              <a:pPr/>
              <a:t>5</a:t>
            </a:fld>
            <a:endParaRPr lang="en-US" altLang="zh-CN"/>
          </a:p>
        </p:txBody>
      </p:sp>
      <p:sp>
        <p:nvSpPr>
          <p:cNvPr id="5" name="Rectangle 2"/>
          <p:cNvSpPr txBox="1">
            <a:spLocks noChangeArrowheads="1"/>
          </p:cNvSpPr>
          <p:nvPr/>
        </p:nvSpPr>
        <p:spPr>
          <a:xfrm>
            <a:off x="685800" y="685800"/>
            <a:ext cx="7772400" cy="381000"/>
          </a:xfrm>
          <a:prstGeom prst="rect">
            <a:avLst/>
          </a:prstGeom>
          <a:noFill/>
        </p:spPr>
        <p:txBody>
          <a:bodyPr lIns="90487" tIns="44450" rIns="90487" bIns="44450"/>
          <a:lstStyle/>
          <a:p>
            <a:pPr algn="ctr" eaLnBrk="0" hangingPunct="0">
              <a:defRPr/>
            </a:pPr>
            <a:r>
              <a:rPr lang="en-US" sz="2400" b="1" u="sng" kern="0">
                <a:solidFill>
                  <a:schemeClr val="tx2"/>
                </a:solidFill>
                <a:latin typeface="+mj-lt"/>
                <a:ea typeface="+mj-ea"/>
                <a:cs typeface="+mj-cs"/>
              </a:rPr>
              <a:t>Instructions for the WG Chair</a:t>
            </a:r>
          </a:p>
        </p:txBody>
      </p:sp>
      <p:sp>
        <p:nvSpPr>
          <p:cNvPr id="33795"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08585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spcAft>
                <a:spcPct val="30000"/>
              </a:spcAft>
            </a:pPr>
            <a:r>
              <a:rPr lang="en-US" altLang="zh-CN" sz="800"/>
              <a:t>	</a:t>
            </a:r>
            <a:r>
              <a:rPr lang="en-US" altLang="zh-CN" sz="1400"/>
              <a:t>The IEEE-SA strongly recommends that at each WG meeting the chair or a designee:</a:t>
            </a:r>
            <a:endParaRPr lang="en-US" altLang="zh-CN" sz="1400" b="1"/>
          </a:p>
          <a:p>
            <a:pPr lvl="1">
              <a:lnSpc>
                <a:spcPct val="80000"/>
              </a:lnSpc>
              <a:spcBef>
                <a:spcPct val="20000"/>
              </a:spcBef>
              <a:buFontTx/>
              <a:buChar char="–"/>
            </a:pPr>
            <a:r>
              <a:rPr lang="en-US" altLang="zh-CN" sz="1400" b="1"/>
              <a:t>Show slides #1 through #4 of this presentation</a:t>
            </a:r>
          </a:p>
          <a:p>
            <a:pPr lvl="1">
              <a:lnSpc>
                <a:spcPct val="80000"/>
              </a:lnSpc>
              <a:spcBef>
                <a:spcPct val="20000"/>
              </a:spcBef>
              <a:buFontTx/>
              <a:buChar char="–"/>
            </a:pPr>
            <a:r>
              <a:rPr lang="en-US" altLang="zh-CN" sz="1400" b="1"/>
              <a:t>Advise the WG attendees that:</a:t>
            </a:r>
            <a:r>
              <a:rPr lang="en-US" altLang="zh-CN" sz="1400"/>
              <a:t> </a:t>
            </a:r>
          </a:p>
          <a:p>
            <a:pPr lvl="2">
              <a:lnSpc>
                <a:spcPct val="80000"/>
              </a:lnSpc>
              <a:spcBef>
                <a:spcPct val="20000"/>
              </a:spcBef>
              <a:buFontTx/>
              <a:buChar char="•"/>
            </a:pPr>
            <a:r>
              <a:rPr lang="en-US" altLang="zh-CN" sz="1400"/>
              <a:t>The IEEE</a:t>
            </a:r>
            <a:r>
              <a:rPr lang="ja-JP" altLang="en-US" sz="1400"/>
              <a:t>’</a:t>
            </a:r>
            <a:r>
              <a:rPr lang="en-US" altLang="ja-JP" sz="1400"/>
              <a:t>s patent policy is consistent with the ANSI patent policy and is described in Clause 6 of the </a:t>
            </a:r>
            <a:r>
              <a:rPr lang="en-US" altLang="ja-JP" sz="1400" i="1"/>
              <a:t>IEEE-SA Standards Board Bylaws</a:t>
            </a:r>
            <a:r>
              <a:rPr lang="en-US" altLang="ja-JP" sz="1400"/>
              <a:t>;</a:t>
            </a:r>
          </a:p>
          <a:p>
            <a:pPr lvl="2">
              <a:lnSpc>
                <a:spcPct val="80000"/>
              </a:lnSpc>
              <a:spcBef>
                <a:spcPct val="20000"/>
              </a:spcBef>
              <a:buFontTx/>
              <a:buChar char="•"/>
            </a:pPr>
            <a:r>
              <a:rPr lang="en-US" altLang="zh-CN" sz="1400"/>
              <a:t>Early identification of patent claims which may be essential for the use of standards under development is strongly encouraged; </a:t>
            </a:r>
          </a:p>
          <a:p>
            <a:pPr lvl="2">
              <a:lnSpc>
                <a:spcPct val="80000"/>
              </a:lnSpc>
              <a:spcBef>
                <a:spcPct val="20000"/>
              </a:spcBef>
              <a:buFontTx/>
              <a:buChar char="•"/>
            </a:pPr>
            <a:r>
              <a:rPr lang="en-US" altLang="zh-CN"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zh-CN" sz="1400"/>
            </a:br>
            <a:endParaRPr lang="en-US" altLang="zh-CN" sz="1400"/>
          </a:p>
          <a:p>
            <a:pPr lvl="1">
              <a:lnSpc>
                <a:spcPct val="20000"/>
              </a:lnSpc>
              <a:spcBef>
                <a:spcPct val="20000"/>
              </a:spcBef>
              <a:buFontTx/>
              <a:buChar char="–"/>
            </a:pPr>
            <a:r>
              <a:rPr lang="en-US" altLang="zh-CN" sz="1400" b="1"/>
              <a:t>Instruct the WG Secretary to record in the minutes of the relevant WG meeting:</a:t>
            </a:r>
            <a:r>
              <a:rPr lang="en-US" altLang="zh-CN" sz="700"/>
              <a:t> </a:t>
            </a:r>
          </a:p>
          <a:p>
            <a:pPr lvl="2">
              <a:lnSpc>
                <a:spcPct val="80000"/>
              </a:lnSpc>
              <a:spcBef>
                <a:spcPct val="20000"/>
              </a:spcBef>
              <a:buFontTx/>
              <a:buChar char="•"/>
            </a:pPr>
            <a:r>
              <a:rPr lang="en-US" altLang="zh-CN" sz="1400"/>
              <a:t>That the foregoing information was provided and that slides 1 through 4 (and this slide 0, if applicable) were shown; </a:t>
            </a:r>
          </a:p>
          <a:p>
            <a:pPr lvl="2">
              <a:lnSpc>
                <a:spcPct val="80000"/>
              </a:lnSpc>
              <a:spcBef>
                <a:spcPct val="20000"/>
              </a:spcBef>
              <a:buFontTx/>
              <a:buChar char="•"/>
            </a:pPr>
            <a:r>
              <a:rPr lang="en-US" altLang="zh-CN"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spcBef>
                <a:spcPct val="20000"/>
              </a:spcBef>
              <a:buFontTx/>
              <a:buChar char="•"/>
            </a:pPr>
            <a:r>
              <a:rPr lang="en-US" altLang="zh-CN" sz="1400"/>
              <a:t>Any responses that were given, specifically the patent claim(s)/patent application claim(s) and/or the holder of the patent claim(s)/patent application claim(s) that were identified (if any) and by whom.</a:t>
            </a:r>
          </a:p>
          <a:p>
            <a:pPr lvl="2">
              <a:lnSpc>
                <a:spcPct val="80000"/>
              </a:lnSpc>
              <a:spcBef>
                <a:spcPct val="20000"/>
              </a:spcBef>
              <a:buFontTx/>
              <a:buChar char="•"/>
            </a:pPr>
            <a:endParaRPr lang="en-US" altLang="zh-CN" sz="700"/>
          </a:p>
          <a:p>
            <a:pPr lvl="1">
              <a:lnSpc>
                <a:spcPct val="80000"/>
              </a:lnSpc>
              <a:spcBef>
                <a:spcPct val="5000"/>
              </a:spcBef>
              <a:buFontTx/>
              <a:buChar char="–"/>
            </a:pPr>
            <a:r>
              <a:rPr lang="en-US" altLang="zh-CN" sz="1400"/>
              <a:t>The WG Chair shall ensure that a request is made to any identified holders of potential essential patent claim(s) to complete and submit a Letter of Assurance.</a:t>
            </a:r>
          </a:p>
          <a:p>
            <a:pPr lvl="1">
              <a:lnSpc>
                <a:spcPct val="80000"/>
              </a:lnSpc>
              <a:spcBef>
                <a:spcPct val="5000"/>
              </a:spcBef>
              <a:buFontTx/>
              <a:buChar char="–"/>
            </a:pPr>
            <a:r>
              <a:rPr lang="en-US" altLang="zh-CN" sz="1400"/>
              <a:t>It is recommended that the WG chair review the guidance in </a:t>
            </a:r>
            <a:r>
              <a:rPr lang="en-US" altLang="zh-CN" sz="1400" i="1"/>
              <a:t>IEEE-SA Standards Board Operations Manual</a:t>
            </a:r>
            <a:r>
              <a:rPr lang="en-US" altLang="zh-CN" sz="1400"/>
              <a:t> 6.3.5 and in FAQs 12 and 12a on inclusion of potential Essential Patent Claims by incorporation or by reference.</a:t>
            </a:r>
            <a:r>
              <a:rPr lang="en-US" altLang="zh-CN" sz="1400">
                <a:solidFill>
                  <a:srgbClr val="FF3300"/>
                </a:solidFill>
              </a:rPr>
              <a:t> </a:t>
            </a:r>
          </a:p>
          <a:p>
            <a:pPr lvl="1">
              <a:lnSpc>
                <a:spcPct val="80000"/>
              </a:lnSpc>
              <a:spcBef>
                <a:spcPct val="5000"/>
              </a:spcBef>
            </a:pPr>
            <a:endParaRPr lang="en-US" altLang="zh-CN"/>
          </a:p>
          <a:p>
            <a:pPr lvl="1">
              <a:lnSpc>
                <a:spcPct val="80000"/>
              </a:lnSpc>
              <a:spcBef>
                <a:spcPct val="5000"/>
              </a:spcBef>
            </a:pPr>
            <a:r>
              <a:rPr lang="en-US" altLang="zh-CN"/>
              <a:t>	Note: </a:t>
            </a:r>
            <a:r>
              <a:rPr lang="en-US" altLang="zh-CN" b="1"/>
              <a:t>WG</a:t>
            </a:r>
            <a:r>
              <a:rPr lang="en-US" altLang="zh-CN"/>
              <a:t> includes Working Groups, Task Groups, and other standards-developing committees with a PAR approved by the IEEE-SA Standards Board.</a:t>
            </a:r>
          </a:p>
        </p:txBody>
      </p:sp>
      <p:sp>
        <p:nvSpPr>
          <p:cNvPr id="33796"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b="1"/>
              <a:t>(Optional to be shown)</a:t>
            </a:r>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337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E8AA4FC-E59C-426D-929F-8E6EDA9C3B3F}" type="slidenum">
              <a:rPr lang="en-US" altLang="zh-CN"/>
              <a:pPr/>
              <a:t>6</a:t>
            </a:fld>
            <a:endParaRPr lang="en-US" altLang="zh-CN"/>
          </a:p>
        </p:txBody>
      </p:sp>
      <p:sp>
        <p:nvSpPr>
          <p:cNvPr id="5" name="Rectangle 2"/>
          <p:cNvSpPr txBox="1">
            <a:spLocks noChangeArrowheads="1"/>
          </p:cNvSpPr>
          <p:nvPr/>
        </p:nvSpPr>
        <p:spPr>
          <a:xfrm>
            <a:off x="685800" y="685800"/>
            <a:ext cx="7772400" cy="381000"/>
          </a:xfrm>
          <a:prstGeom prst="rect">
            <a:avLst/>
          </a:prstGeom>
        </p:spPr>
        <p:txBody>
          <a:bodyPr/>
          <a:lstStyle/>
          <a:p>
            <a:pPr algn="ctr" eaLnBrk="0" hangingPunct="0">
              <a:defRPr/>
            </a:pPr>
            <a:r>
              <a:rPr lang="en-US" sz="2800" b="1" u="sng" kern="0">
                <a:solidFill>
                  <a:schemeClr val="tx2"/>
                </a:solidFill>
                <a:latin typeface="+mj-lt"/>
                <a:ea typeface="+mj-ea"/>
                <a:cs typeface="+mj-cs"/>
              </a:rPr>
              <a:t>Participants, Patents, and Duty to Inform</a:t>
            </a:r>
          </a:p>
        </p:txBody>
      </p:sp>
      <p:sp>
        <p:nvSpPr>
          <p:cNvPr id="34819"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defRPr sz="1200">
                <a:solidFill>
                  <a:schemeClr val="tx1"/>
                </a:solidFill>
                <a:latin typeface="Times New Roman" panose="02020603050405020304" pitchFamily="18" charset="0"/>
                <a:ea typeface="MS PGothic" panose="020B0600070205080204" pitchFamily="34" charset="-128"/>
              </a:defRPr>
            </a:lvl1pPr>
            <a:lvl2pPr marL="630238"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400" b="1" u="sng">
              <a:solidFill>
                <a:srgbClr val="FF0000"/>
              </a:solidFill>
            </a:endParaRPr>
          </a:p>
          <a:p>
            <a:pPr>
              <a:spcBef>
                <a:spcPct val="20000"/>
              </a:spcBef>
            </a:pPr>
            <a:r>
              <a:rPr lang="en-US" altLang="zh-CN"/>
              <a:t>	</a:t>
            </a:r>
            <a:r>
              <a:rPr lang="en-US" altLang="zh-CN"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zh-CN" sz="1600" b="1"/>
              <a:t>The above does not apply if the patent</a:t>
            </a:r>
            <a:r>
              <a:rPr lang="en-US" altLang="zh-CN" sz="1600" b="1">
                <a:solidFill>
                  <a:srgbClr val="FF3300"/>
                </a:solidFill>
              </a:rPr>
              <a:t> </a:t>
            </a:r>
            <a:r>
              <a:rPr lang="en-US" altLang="zh-CN" sz="1600" b="1"/>
              <a:t>claim is already the subject of an Accepted Letter of Assurance that applies to the proposed standard(s) under consideration by this group</a:t>
            </a:r>
          </a:p>
          <a:p>
            <a:pPr>
              <a:spcBef>
                <a:spcPct val="20000"/>
              </a:spcBef>
            </a:pPr>
            <a:r>
              <a:rPr lang="en-GB" altLang="zh-CN" sz="1600" b="1"/>
              <a:t>		Quoted text excerpted from IEEE-SA Standards Board Bylaws subclause 6.2</a:t>
            </a:r>
            <a:endParaRPr lang="en-US" altLang="zh-CN" sz="1600" b="1"/>
          </a:p>
          <a:p>
            <a:pPr>
              <a:spcBef>
                <a:spcPct val="20000"/>
              </a:spcBef>
              <a:buFontTx/>
              <a:buChar char="•"/>
            </a:pPr>
            <a:r>
              <a:rPr lang="en-US" altLang="zh-CN" sz="1600"/>
              <a:t>Early identification of holders of potential Essential Patent Claims is strongly encouraged</a:t>
            </a:r>
          </a:p>
          <a:p>
            <a:pPr>
              <a:spcBef>
                <a:spcPct val="20000"/>
              </a:spcBef>
              <a:buFontTx/>
              <a:buChar char="•"/>
            </a:pPr>
            <a:r>
              <a:rPr lang="en-US" altLang="zh-CN" sz="1600"/>
              <a:t>No duty to perform a patent search</a:t>
            </a:r>
            <a:endParaRPr lang="en-GB" altLang="zh-CN" sz="1600"/>
          </a:p>
        </p:txBody>
      </p:sp>
      <p:sp>
        <p:nvSpPr>
          <p:cNvPr id="34820"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#1</a:t>
            </a:r>
            <a:endParaRPr lang="en-US" altLang="zh-CN" sz="2400"/>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3482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422B5B31-EFD1-4F04-A4BE-ADC8E27178EE}" type="slidenum">
              <a:rPr lang="en-US" altLang="zh-CN"/>
              <a:pPr/>
              <a:t>7</a:t>
            </a:fld>
            <a:endParaRPr lang="en-US" altLang="zh-CN"/>
          </a:p>
        </p:txBody>
      </p:sp>
      <p:sp>
        <p:nvSpPr>
          <p:cNvPr id="35842"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GB" altLang="zh-CN" sz="3200" b="1" u="sng">
                <a:solidFill>
                  <a:schemeClr val="tx2"/>
                </a:solidFill>
              </a:rPr>
              <a:t>Patent Related Links</a:t>
            </a:r>
            <a:endParaRPr lang="en-US" altLang="zh-CN" sz="3200" b="1" u="sng">
              <a:solidFill>
                <a:schemeClr val="tx2"/>
              </a:solidFill>
            </a:endParaRPr>
          </a:p>
        </p:txBody>
      </p:sp>
      <p:sp>
        <p:nvSpPr>
          <p:cNvPr id="35843"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1">
              <a:lnSpc>
                <a:spcPct val="90000"/>
              </a:lnSpc>
              <a:spcBef>
                <a:spcPct val="20000"/>
              </a:spcBef>
            </a:pPr>
            <a:r>
              <a:rPr lang="en-US" altLang="zh-CN" sz="1800" dirty="0">
                <a:cs typeface="Times New Roman" panose="02020603050405020304" pitchFamily="18" charset="0"/>
              </a:rPr>
              <a:t>	</a:t>
            </a:r>
            <a:r>
              <a:rPr lang="en-US" altLang="zh-CN" sz="2000" dirty="0">
                <a:cs typeface="Times New Roman" panose="02020603050405020304" pitchFamily="18" charset="0"/>
              </a:rPr>
              <a:t>All participants should be familiar with their obligations under the IEEE-SA Policies &amp; Procedures for standards development.</a:t>
            </a:r>
          </a:p>
          <a:p>
            <a:pPr lvl="1">
              <a:lnSpc>
                <a:spcPct val="90000"/>
              </a:lnSpc>
              <a:spcBef>
                <a:spcPct val="20000"/>
              </a:spcBef>
            </a:pPr>
            <a:r>
              <a:rPr lang="en-US" altLang="zh-CN" sz="2000" dirty="0">
                <a:cs typeface="Times New Roman" panose="02020603050405020304" pitchFamily="18" charset="0"/>
              </a:rPr>
              <a:t>	Patent Policy is stated in these sources:</a:t>
            </a:r>
          </a:p>
          <a:p>
            <a:pPr lvl="1">
              <a:lnSpc>
                <a:spcPct val="90000"/>
              </a:lnSpc>
              <a:spcBef>
                <a:spcPct val="20000"/>
              </a:spcBef>
            </a:pPr>
            <a:r>
              <a:rPr lang="en-GB" altLang="zh-CN" sz="2000" dirty="0">
                <a:cs typeface="Times New Roman" panose="02020603050405020304" pitchFamily="18" charset="0"/>
              </a:rPr>
              <a:t>		IEEE-SA Standards Boards Bylaws</a:t>
            </a:r>
          </a:p>
          <a:p>
            <a:pPr lvl="1">
              <a:lnSpc>
                <a:spcPct val="90000"/>
              </a:lnSpc>
              <a:spcBef>
                <a:spcPct val="20000"/>
              </a:spcBef>
            </a:pPr>
            <a:r>
              <a:rPr lang="en-US" altLang="zh-CN" sz="1900" dirty="0">
                <a:cs typeface="Times New Roman" panose="02020603050405020304" pitchFamily="18" charset="0"/>
              </a:rPr>
              <a:t>		</a:t>
            </a:r>
            <a:r>
              <a:rPr lang="en-US" altLang="zh-CN" sz="1900" i="1" dirty="0">
                <a:cs typeface="Times New Roman" panose="02020603050405020304" pitchFamily="18" charset="0"/>
              </a:rPr>
              <a:t>http://standards.ieee.org/guides/bylaws/sect6-7.html#6</a:t>
            </a:r>
          </a:p>
          <a:p>
            <a:pPr lvl="1">
              <a:lnSpc>
                <a:spcPct val="90000"/>
              </a:lnSpc>
              <a:spcBef>
                <a:spcPct val="20000"/>
              </a:spcBef>
            </a:pPr>
            <a:r>
              <a:rPr lang="en-GB" altLang="zh-CN" sz="2000" dirty="0">
                <a:cs typeface="Times New Roman" panose="02020603050405020304" pitchFamily="18" charset="0"/>
              </a:rPr>
              <a:t>		IEEE-SA Standards Board Operations Manual</a:t>
            </a:r>
          </a:p>
          <a:p>
            <a:pPr lvl="1">
              <a:lnSpc>
                <a:spcPct val="90000"/>
              </a:lnSpc>
              <a:spcBef>
                <a:spcPct val="20000"/>
              </a:spcBef>
            </a:pPr>
            <a:r>
              <a:rPr lang="en-US" altLang="zh-CN" sz="2000" dirty="0">
                <a:cs typeface="Times New Roman" panose="02020603050405020304" pitchFamily="18" charset="0"/>
              </a:rPr>
              <a:t>		</a:t>
            </a:r>
            <a:r>
              <a:rPr lang="en-US" altLang="zh-CN" sz="1900" i="1" dirty="0">
                <a:cs typeface="Times New Roman" panose="02020603050405020304" pitchFamily="18" charset="0"/>
              </a:rPr>
              <a:t>http://standards.ieee.org/guides/opman/sect6.html#6.3</a:t>
            </a:r>
            <a:endParaRPr lang="en-US" altLang="zh-CN" sz="2000" dirty="0">
              <a:cs typeface="Times New Roman" panose="02020603050405020304" pitchFamily="18" charset="0"/>
            </a:endParaRPr>
          </a:p>
          <a:p>
            <a:pPr lvl="1">
              <a:lnSpc>
                <a:spcPct val="90000"/>
              </a:lnSpc>
              <a:spcBef>
                <a:spcPct val="20000"/>
              </a:spcBef>
            </a:pPr>
            <a:r>
              <a:rPr lang="en-US" altLang="zh-CN" sz="2000" dirty="0">
                <a:cs typeface="Times New Roman" panose="02020603050405020304" pitchFamily="18" charset="0"/>
              </a:rPr>
              <a:t>	Material about the patent policy is available at </a:t>
            </a:r>
          </a:p>
          <a:p>
            <a:pPr lvl="1">
              <a:lnSpc>
                <a:spcPct val="90000"/>
              </a:lnSpc>
              <a:spcBef>
                <a:spcPct val="20000"/>
              </a:spcBef>
            </a:pPr>
            <a:r>
              <a:rPr lang="en-US" altLang="zh-CN" sz="2000" dirty="0">
                <a:cs typeface="Times New Roman" panose="02020603050405020304" pitchFamily="18" charset="0"/>
              </a:rPr>
              <a:t>		</a:t>
            </a:r>
            <a:r>
              <a:rPr lang="en-US" altLang="zh-CN" sz="1900" i="1" dirty="0">
                <a:cs typeface="Times New Roman" panose="02020603050405020304" pitchFamily="18" charset="0"/>
              </a:rPr>
              <a:t>http://standards.ieee.org/board/pat/pat-material.html</a:t>
            </a:r>
          </a:p>
        </p:txBody>
      </p:sp>
      <p:sp>
        <p:nvSpPr>
          <p:cNvPr id="35844"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#2</a:t>
            </a:r>
            <a:endParaRPr lang="en-US" altLang="zh-CN" sz="2400"/>
          </a:p>
        </p:txBody>
      </p:sp>
      <p:sp>
        <p:nvSpPr>
          <p:cNvPr id="35845"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b="1">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1" charset="2"/>
              <a:buNone/>
            </a:pPr>
            <a:endParaRPr lang="en-US" altLang="zh-CN"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pitchFamily="1" charset="2"/>
              <a:buNone/>
            </a:pPr>
            <a:r>
              <a:rPr lang="en-US" altLang="zh-CN" b="1">
                <a:solidFill>
                  <a:srgbClr val="000099"/>
                </a:solidFill>
                <a:latin typeface="Arial" panose="020B0604020202020204" pitchFamily="34" charset="0"/>
              </a:rPr>
              <a:t>This slide set is available at http://standards.ieee.org/board/pat/pat-slideset.ppt </a:t>
            </a:r>
          </a:p>
        </p:txBody>
      </p:sp>
      <p:sp>
        <p:nvSpPr>
          <p:cNvPr id="9"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3584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4597730-6AFF-4DE9-846A-4DA71F5B00FF}" type="slidenum">
              <a:rPr lang="en-US" altLang="zh-CN"/>
              <a:pPr/>
              <a:t>8</a:t>
            </a:fld>
            <a:endParaRPr lang="en-US" altLang="zh-CN"/>
          </a:p>
        </p:txBody>
      </p:sp>
      <p:sp>
        <p:nvSpPr>
          <p:cNvPr id="5" name="Rectangle 2"/>
          <p:cNvSpPr txBox="1">
            <a:spLocks noChangeArrowheads="1"/>
          </p:cNvSpPr>
          <p:nvPr/>
        </p:nvSpPr>
        <p:spPr>
          <a:xfrm>
            <a:off x="685800" y="685800"/>
            <a:ext cx="7772400" cy="1066800"/>
          </a:xfrm>
          <a:prstGeom prst="rect">
            <a:avLst/>
          </a:prstGeom>
        </p:spPr>
        <p:txBody>
          <a:bodyPr/>
          <a:lstStyle/>
          <a:p>
            <a:pPr algn="ctr" eaLnBrk="0" hangingPunct="0">
              <a:defRPr/>
            </a:pPr>
            <a:r>
              <a:rPr lang="en-US" sz="3200" b="1" kern="0">
                <a:solidFill>
                  <a:schemeClr val="tx2"/>
                </a:solidFill>
                <a:latin typeface="+mj-lt"/>
                <a:ea typeface="+mj-ea"/>
                <a:cs typeface="+mj-cs"/>
              </a:rPr>
              <a:t>Call for Potentially Essential Patents</a:t>
            </a:r>
          </a:p>
        </p:txBody>
      </p:sp>
      <p:sp>
        <p:nvSpPr>
          <p:cNvPr id="36867"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buFontTx/>
              <a:buChar char="•"/>
            </a:pPr>
            <a:r>
              <a:rPr lang="en-US" altLang="zh-CN" sz="2000" b="1"/>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Tx/>
              <a:buChar char="–"/>
            </a:pPr>
            <a:r>
              <a:rPr lang="en-US" altLang="zh-CN" sz="1600"/>
              <a:t>Either speak up now or</a:t>
            </a:r>
          </a:p>
          <a:p>
            <a:pPr lvl="1">
              <a:spcBef>
                <a:spcPct val="20000"/>
              </a:spcBef>
              <a:buFontTx/>
              <a:buChar char="–"/>
            </a:pPr>
            <a:r>
              <a:rPr lang="en-US" altLang="zh-CN" sz="1600"/>
              <a:t>Provide the chair of this group with the identity of the holder(s) of any and all such claims as soon as possible or</a:t>
            </a:r>
          </a:p>
          <a:p>
            <a:pPr lvl="1">
              <a:spcBef>
                <a:spcPct val="20000"/>
              </a:spcBef>
              <a:buFontTx/>
              <a:buChar char="–"/>
            </a:pPr>
            <a:r>
              <a:rPr lang="en-US" altLang="zh-CN" sz="1600"/>
              <a:t>Cause an LOA to be submitted</a:t>
            </a:r>
          </a:p>
        </p:txBody>
      </p:sp>
      <p:sp>
        <p:nvSpPr>
          <p:cNvPr id="36868"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#3</a:t>
            </a:r>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3687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A19A3125-B53A-4111-B73F-2E150AE70C1C}" type="slidenum">
              <a:rPr lang="en-US" altLang="zh-CN"/>
              <a:pPr/>
              <a:t>9</a:t>
            </a:fld>
            <a:endParaRPr lang="en-US" altLang="zh-CN"/>
          </a:p>
        </p:txBody>
      </p:sp>
      <p:sp>
        <p:nvSpPr>
          <p:cNvPr id="5" name="Rectangle 2"/>
          <p:cNvSpPr txBox="1">
            <a:spLocks noChangeArrowheads="1"/>
          </p:cNvSpPr>
          <p:nvPr/>
        </p:nvSpPr>
        <p:spPr>
          <a:xfrm>
            <a:off x="685800" y="685800"/>
            <a:ext cx="7772400" cy="609600"/>
          </a:xfrm>
          <a:prstGeom prst="rect">
            <a:avLst/>
          </a:prstGeom>
        </p:spPr>
        <p:txBody>
          <a:bodyPr/>
          <a:lstStyle/>
          <a:p>
            <a:pPr algn="ctr" eaLnBrk="0" hangingPunct="0">
              <a:defRPr/>
            </a:pPr>
            <a:r>
              <a:rPr lang="en-US" sz="2800" b="1" u="sng" kern="0">
                <a:solidFill>
                  <a:schemeClr val="tx2"/>
                </a:solidFill>
                <a:latin typeface="+mj-lt"/>
                <a:ea typeface="+mj-ea"/>
                <a:cs typeface="+mj-cs"/>
              </a:rPr>
              <a:t>Other Guidelines for IEEE WG Meetings</a:t>
            </a:r>
          </a:p>
        </p:txBody>
      </p:sp>
      <p:sp>
        <p:nvSpPr>
          <p:cNvPr id="37891"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defRPr sz="1200">
                <a:solidFill>
                  <a:schemeClr val="tx1"/>
                </a:solidFill>
                <a:latin typeface="Times New Roman" panose="02020603050405020304" pitchFamily="18" charset="0"/>
                <a:ea typeface="MS PGothic" panose="020B0600070205080204" pitchFamily="34" charset="-128"/>
              </a:defRPr>
            </a:lvl1pPr>
            <a:lvl2pPr marL="630238"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500" b="1" u="sng">
              <a:solidFill>
                <a:srgbClr val="FF0000"/>
              </a:solidFill>
            </a:endParaRPr>
          </a:p>
          <a:p>
            <a:pPr>
              <a:lnSpc>
                <a:spcPct val="80000"/>
              </a:lnSpc>
              <a:spcBef>
                <a:spcPct val="20000"/>
              </a:spcBef>
              <a:spcAft>
                <a:spcPct val="40000"/>
              </a:spcAft>
              <a:buFontTx/>
              <a:buChar char="•"/>
            </a:pPr>
            <a:r>
              <a:rPr lang="en-US" altLang="zh-CN" sz="200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Bef>
                <a:spcPct val="20000"/>
              </a:spcBef>
              <a:spcAft>
                <a:spcPct val="40000"/>
              </a:spcAft>
              <a:buFontTx/>
              <a:buChar char="•"/>
            </a:pPr>
            <a:r>
              <a:rPr lang="en-US" altLang="zh-CN" sz="160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zh-CN" sz="1600"/>
              <a:t>Technical considerations remain primary focus</a:t>
            </a:r>
            <a:endParaRPr lang="en-US" altLang="zh-CN" sz="1600"/>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spcBef>
                <a:spcPct val="20000"/>
              </a:spcBef>
            </a:pPr>
            <a:r>
              <a:rPr lang="en-US" altLang="zh-CN"/>
              <a:t>---------------------------------------------------------------   </a:t>
            </a:r>
            <a:endParaRPr lang="en-US" altLang="zh-CN" sz="1400"/>
          </a:p>
          <a:p>
            <a:pPr algn="ctr">
              <a:lnSpc>
                <a:spcPct val="80000"/>
              </a:lnSpc>
              <a:spcBef>
                <a:spcPct val="20000"/>
              </a:spcBef>
            </a:pPr>
            <a:r>
              <a:rPr lang="en-US" altLang="zh-CN" sz="1400"/>
              <a:t>See </a:t>
            </a:r>
            <a:r>
              <a:rPr lang="en-US" altLang="zh-CN" sz="1400" i="1"/>
              <a:t>IEEE-SA Standards Board Operations Manual</a:t>
            </a:r>
            <a:r>
              <a:rPr lang="en-US" altLang="zh-CN" sz="1400"/>
              <a:t>, clause 5.3.10 and </a:t>
            </a:r>
            <a:r>
              <a:rPr lang="en-GB" altLang="en-US" sz="1400"/>
              <a:t>“</a:t>
            </a:r>
            <a:r>
              <a:rPr lang="en-GB" altLang="zh-CN" sz="1400"/>
              <a:t>Promoting Competition and Innovation: What You Need to Know about the IEEE Standards Association's Antitrust and Competition Policy</a:t>
            </a:r>
            <a:r>
              <a:rPr lang="en-GB" altLang="en-US" sz="1400"/>
              <a:t>”</a:t>
            </a:r>
            <a:r>
              <a:rPr lang="en-US" altLang="ja-JP" sz="1400"/>
              <a:t> for more details.</a:t>
            </a:r>
            <a:endParaRPr lang="en-US" altLang="zh-CN" sz="1400"/>
          </a:p>
        </p:txBody>
      </p:sp>
      <p:sp>
        <p:nvSpPr>
          <p:cNvPr id="37892"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#4</a:t>
            </a:r>
            <a:endParaRPr lang="en-US" altLang="zh-CN" sz="2400"/>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3789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112659</TotalTime>
  <Words>1710</Words>
  <Application>Microsoft Macintosh PowerPoint</Application>
  <PresentationFormat>On-screen Show (4:3)</PresentationFormat>
  <Paragraphs>280</Paragraphs>
  <Slides>22</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802-11-Submission</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Agenda Items for the Week</vt:lpstr>
      <vt:lpstr>Tentative IEEE 802.11aj Agenda for the Week</vt:lpstr>
      <vt:lpstr>Tentative IEEE 802.11aj Agenda for the Week  </vt:lpstr>
      <vt:lpstr>Tentative IEEE 802.11aj Agenda for the Week  </vt:lpstr>
      <vt:lpstr>Work Completed  </vt:lpstr>
      <vt:lpstr>Approve the meeting minutes</vt:lpstr>
      <vt:lpstr>Notes for May 19 10:30-12:30</vt:lpstr>
      <vt:lpstr>Notes for May 19 10:30-12:30</vt:lpstr>
      <vt:lpstr>Notes for May 19 13:30-15:30</vt:lpstr>
      <vt:lpstr>Notes for May 19 13:30-15:30</vt:lpstr>
      <vt:lpstr>Notes for May 19 16:00-18:00</vt:lpstr>
      <vt:lpstr>Goals for July 2015 Meeting</vt:lpstr>
      <vt:lpstr>Conference call times</vt:lpstr>
    </vt:vector>
  </TitlesOfParts>
  <Company>I2R</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TGaj Sept 2011 Report</dc:title>
  <dc:creator>Xiaoming Peng</dc:creator>
  <cp:keywords>Sept 2012</cp:keywords>
  <cp:lastModifiedBy>Peng Xiaoming</cp:lastModifiedBy>
  <cp:revision>3263</cp:revision>
  <cp:lastPrinted>1998-02-10T13:28:06Z</cp:lastPrinted>
  <dcterms:created xsi:type="dcterms:W3CDTF">2007-04-17T18:10:23Z</dcterms:created>
  <dcterms:modified xsi:type="dcterms:W3CDTF">2015-05-19T09:45:27Z</dcterms:modified>
</cp:coreProperties>
</file>