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22" r:id="rId2"/>
    <p:sldId id="517" r:id="rId3"/>
    <p:sldId id="473" r:id="rId4"/>
    <p:sldId id="454" r:id="rId5"/>
    <p:sldId id="462" r:id="rId6"/>
    <p:sldId id="463" r:id="rId7"/>
    <p:sldId id="520" r:id="rId8"/>
    <p:sldId id="477" r:id="rId9"/>
    <p:sldId id="519" r:id="rId10"/>
    <p:sldId id="442" r:id="rId11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68420"/>
    <a:srgbClr val="006C31"/>
    <a:srgbClr val="00863D"/>
    <a:srgbClr val="0000FF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0" autoAdjust="0"/>
    <p:restoredTop sz="96798" autoAdjust="0"/>
  </p:normalViewPr>
  <p:slideViewPr>
    <p:cSldViewPr>
      <p:cViewPr>
        <p:scale>
          <a:sx n="86" d="100"/>
          <a:sy n="86" d="100"/>
        </p:scale>
        <p:origin x="-96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C43590C4-3697-4EC2-8357-E81FF6A05F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latinLnBrk="0" hangingPunct="0">
              <a:defRPr/>
            </a:pPr>
            <a:r>
              <a:rPr kumimoji="0" lang="en-US" altLang="ko-KR">
                <a:ea typeface="굴림" charset="-127"/>
                <a:cs typeface="Arial" charset="0"/>
              </a:rPr>
              <a:t>Submission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4372D0E-F525-43F0-B7D1-5350600E43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kumimoji="0" lang="en-US" altLang="ko-KR">
                <a:ea typeface="굴림" charset="-127"/>
                <a:cs typeface="Arial" charset="0"/>
              </a:rPr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8439" name="슬라이드 번호 개체 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Page </a:t>
            </a:r>
            <a:fld id="{317F7852-5E61-41E9-8E68-1923EAA1ED08}" type="slidenum">
              <a:rPr lang="en-US" altLang="ko-KR" smtClean="0">
                <a:ea typeface="굴림" pitchFamily="50" charset="-127"/>
              </a:rPr>
              <a:pPr/>
              <a:t>3</a:t>
            </a:fld>
            <a:endParaRPr lang="en-US" altLang="ko-KR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304D7070-97A2-4A1D-9135-FF1D8EC0CF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>
            <a:lvl4pPr>
              <a:buFont typeface="Wingdings" pitchFamily="2" charset="2"/>
              <a:buChar char="Ø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CB49AE9-619C-4334-85C5-834ADF79260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163" y="6475413"/>
            <a:ext cx="19097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98DCE6B-DB11-4301-AFDA-6878F0659B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 eaLnBrk="0" latinLnBrk="0" hangingPunct="0">
              <a:defRPr/>
            </a:pPr>
            <a:r>
              <a:rPr kumimoji="0" lang="en-US" altLang="ko-KR" sz="1800" b="1" dirty="0">
                <a:ea typeface="굴림" charset="-127"/>
                <a:cs typeface="Arial" charset="0"/>
              </a:rPr>
              <a:t>doc.: IEEE </a:t>
            </a:r>
            <a:r>
              <a:rPr kumimoji="0" lang="en-US" altLang="ko-KR" sz="1800" b="1" dirty="0" smtClean="0">
                <a:ea typeface="굴림" charset="-127"/>
                <a:cs typeface="Arial" charset="0"/>
              </a:rPr>
              <a:t>802.11-15/0680r3</a:t>
            </a:r>
            <a:endParaRPr kumimoji="0" lang="en-US" altLang="ko-KR" sz="1800" b="1" dirty="0">
              <a:ea typeface="굴림" charset="-127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kumimoji="0" lang="en-US" altLang="ko-KR">
                <a:ea typeface="굴림" charset="-127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Jiyong</a:t>
            </a:r>
            <a:r>
              <a:rPr lang="en-US" altLang="ko-KR" dirty="0" smtClean="0"/>
              <a:t> Pang,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</a:t>
            </a:r>
            <a:endParaRPr lang="en-US" altLang="ko-KR" dirty="0"/>
          </a:p>
        </p:txBody>
      </p:sp>
      <p:sp>
        <p:nvSpPr>
          <p:cNvPr id="1028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4E1F7105-4DE4-408A-A941-8206A0DD0047}" type="slidenum">
              <a:rPr lang="en-US" altLang="ko-KR" smtClean="0">
                <a:ea typeface="굴림" pitchFamily="50" charset="-127"/>
              </a:rPr>
              <a:pPr/>
              <a:t>1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81000" y="609600"/>
            <a:ext cx="8305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latinLnBrk="0" hangingPunct="0">
              <a:defRPr/>
            </a:pPr>
            <a:r>
              <a:rPr kumimoji="0" lang="en-US" altLang="ko-KR" sz="4000" b="1" kern="0" dirty="0" smtClean="0">
                <a:latin typeface="+mj-lt"/>
                <a:cs typeface="+mj-cs"/>
              </a:rPr>
              <a:t>Reference Box5 Calibration Assumptions and Parameters</a:t>
            </a:r>
            <a:endParaRPr kumimoji="0" lang="en-US" altLang="ko-KR" sz="4000" b="1" kern="0" dirty="0">
              <a:latin typeface="+mj-lt"/>
              <a:cs typeface="+mj-cs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2133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latinLnBrk="0" hangingPunct="0">
              <a:spcBef>
                <a:spcPct val="20000"/>
              </a:spcBef>
              <a:defRPr/>
            </a:pPr>
            <a:r>
              <a:rPr kumimoji="0" lang="en-US" altLang="ko-KR" sz="2000" b="1" kern="0" dirty="0">
                <a:latin typeface="+mn-lt"/>
              </a:rPr>
              <a:t>Date:</a:t>
            </a:r>
            <a:r>
              <a:rPr kumimoji="0" lang="en-US" altLang="ko-KR" sz="2000" kern="0" dirty="0">
                <a:latin typeface="+mn-lt"/>
              </a:rPr>
              <a:t> </a:t>
            </a:r>
            <a:r>
              <a:rPr kumimoji="0" lang="en-US" altLang="ko-KR" sz="2000" kern="0" dirty="0" smtClean="0">
                <a:latin typeface="+mn-lt"/>
              </a:rPr>
              <a:t>2015-07-12</a:t>
            </a:r>
            <a:endParaRPr kumimoji="0" lang="en-US" altLang="ko-KR" sz="2000" kern="0" dirty="0">
              <a:latin typeface="+mn-lt"/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latinLnBrk="0" hangingPunct="0">
              <a:spcBef>
                <a:spcPct val="20000"/>
              </a:spcBef>
            </a:pPr>
            <a:r>
              <a:rPr kumimoji="0" lang="en-US" altLang="ko-KR" sz="2000" b="1" dirty="0"/>
              <a:t>Authors:</a:t>
            </a:r>
            <a:endParaRPr kumimoji="0" lang="en-US" altLang="ko-KR" sz="2000" dirty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altLang="ko-KR" dirty="0"/>
          </a:p>
        </p:txBody>
      </p:sp>
      <p:graphicFrame>
        <p:nvGraphicFramePr>
          <p:cNvPr id="1026" name="Object 59"/>
          <p:cNvGraphicFramePr>
            <a:graphicFrameLocks noChangeAspect="1"/>
          </p:cNvGraphicFramePr>
          <p:nvPr/>
        </p:nvGraphicFramePr>
        <p:xfrm>
          <a:off x="1751013" y="2943225"/>
          <a:ext cx="5421312" cy="4219575"/>
        </p:xfrm>
        <a:graphic>
          <a:graphicData uri="http://schemas.openxmlformats.org/presentationml/2006/ole">
            <p:oleObj spid="_x0000_s1026" name="Document" r:id="rId3" imgW="9982730" imgH="777570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Reference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581400"/>
          </a:xfrm>
        </p:spPr>
        <p:txBody>
          <a:bodyPr/>
          <a:lstStyle/>
          <a:p>
            <a:pPr>
              <a:buNone/>
            </a:pPr>
            <a:r>
              <a:rPr lang="en-US" altLang="zh-CN" sz="1800" b="0" dirty="0" smtClean="0"/>
              <a:t>[1] </a:t>
            </a:r>
            <a:r>
              <a:rPr lang="en-US" altLang="ko-KR" sz="1800" b="0" dirty="0" smtClean="0">
                <a:ea typeface="굴림" pitchFamily="50" charset="-127"/>
              </a:rPr>
              <a:t>11-14/1523r5 Offline Discussion Minutes of SLS Calibration</a:t>
            </a:r>
            <a:endParaRPr lang="en-US" altLang="zh-CN" sz="1800" b="0" dirty="0" smtClean="0"/>
          </a:p>
          <a:p>
            <a:pPr>
              <a:buNone/>
            </a:pPr>
            <a:r>
              <a:rPr lang="en-US" altLang="zh-CN" sz="1800" b="0" dirty="0" smtClean="0"/>
              <a:t>[2] 11-14/0571r9 Evaluation Methodology</a:t>
            </a:r>
          </a:p>
          <a:p>
            <a:pPr>
              <a:buNone/>
            </a:pPr>
            <a:r>
              <a:rPr lang="en-US" altLang="ko-KR" sz="1800" b="0" dirty="0" smtClean="0">
                <a:ea typeface="굴림" pitchFamily="50" charset="-127"/>
              </a:rPr>
              <a:t>[3] </a:t>
            </a:r>
            <a:r>
              <a:rPr lang="en-US" altLang="zh-CN" sz="1800" b="0" dirty="0" smtClean="0">
                <a:ea typeface="SimSun" pitchFamily="2" charset="-122"/>
              </a:rPr>
              <a:t>11-09/0451r16 </a:t>
            </a:r>
            <a:r>
              <a:rPr lang="en-GB" altLang="zh-CN" sz="1800" b="0" dirty="0" err="1" smtClean="0">
                <a:ea typeface="SimSun" pitchFamily="2" charset="-122"/>
              </a:rPr>
              <a:t>TGac</a:t>
            </a:r>
            <a:r>
              <a:rPr lang="en-GB" altLang="zh-CN" sz="1800" b="0" dirty="0" smtClean="0">
                <a:ea typeface="SimSun" pitchFamily="2" charset="-122"/>
              </a:rPr>
              <a:t> Functional Requirements and Evaluation Methodology</a:t>
            </a:r>
          </a:p>
          <a:p>
            <a:pPr>
              <a:buNone/>
            </a:pPr>
            <a:r>
              <a:rPr lang="en-US" altLang="zh-CN" sz="1800" b="0" dirty="0" smtClean="0"/>
              <a:t>[4] 11-14/0980r12 Simulation Scenarios</a:t>
            </a:r>
          </a:p>
          <a:p>
            <a:pPr>
              <a:buNone/>
            </a:pPr>
            <a:r>
              <a:rPr lang="en-GB" altLang="ko-KR" sz="1800" b="0" dirty="0" smtClean="0"/>
              <a:t>[5] 11-15/0680r1 </a:t>
            </a:r>
            <a:r>
              <a:rPr lang="en-US" altLang="ko-KR" sz="1800" b="0" dirty="0" smtClean="0"/>
              <a:t>Reference Box5 Calibration Assumptions and Parameters</a:t>
            </a:r>
          </a:p>
          <a:p>
            <a:pPr>
              <a:buNone/>
            </a:pPr>
            <a:r>
              <a:rPr lang="en-US" altLang="ko-KR" sz="1800" b="0" dirty="0" smtClean="0"/>
              <a:t>[6] 11-15/0802r0 Box5 Calibration Results of SS6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8D1AFD1A-FC46-4005-8A34-E70AEE570761}" type="slidenum">
              <a:rPr lang="en-US" altLang="ko-KR" smtClean="0">
                <a:ea typeface="굴림" pitchFamily="50" charset="-127"/>
              </a:rPr>
              <a:pPr/>
              <a:t>10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2052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C50214B2-4642-45E5-AB34-99EE495833E1}" type="slidenum">
              <a:rPr lang="en-US" altLang="ko-KR" smtClean="0">
                <a:ea typeface="굴림" pitchFamily="50" charset="-127"/>
              </a:rPr>
              <a:pPr/>
              <a:t>2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altLang="ko-KR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376363" y="1676399"/>
          <a:ext cx="6621462" cy="4911725"/>
        </p:xfrm>
        <a:graphic>
          <a:graphicData uri="http://schemas.openxmlformats.org/presentationml/2006/ole">
            <p:oleObj spid="_x0000_s2050" name="Document" r:id="rId3" imgW="9882189" imgH="8105550" progId="Word.Document.8">
              <p:embed/>
            </p:oleObj>
          </a:graphicData>
        </a:graphic>
      </p:graphicFrame>
      <p:sp>
        <p:nvSpPr>
          <p:cNvPr id="6" name="矩形 5"/>
          <p:cNvSpPr/>
          <p:nvPr/>
        </p:nvSpPr>
        <p:spPr>
          <a:xfrm>
            <a:off x="609600" y="1094601"/>
            <a:ext cx="15632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b="1" dirty="0" smtClean="0"/>
              <a:t>Authors (continued):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Background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altLang="ko-KR" sz="1800" b="0" dirty="0" smtClean="0">
                <a:ea typeface="굴림" pitchFamily="50" charset="-127"/>
              </a:rPr>
              <a:t>So far we have achieved a lot of agreements with Box5 calibration [1] and the basic procedure of </a:t>
            </a:r>
            <a:r>
              <a:rPr lang="en-GB" altLang="ko-KR" sz="1800" b="0" dirty="0" smtClean="0"/>
              <a:t>p</a:t>
            </a:r>
            <a:r>
              <a:rPr lang="en-GB" altLang="zh-CN" sz="1800" b="0" dirty="0" smtClean="0"/>
              <a:t>acket reception and preamble detection concluded from [1] has been accepted in the appendix 4 of 11ax EMD [2].</a:t>
            </a:r>
          </a:p>
          <a:p>
            <a:pPr lvl="1"/>
            <a:r>
              <a:rPr lang="en-GB" altLang="zh-CN" sz="1400" dirty="0" smtClean="0"/>
              <a:t>Also some simplifications of and TBD parameters in appendix 4 [2] were listed in the subsection “Box 5” in section “System Simulation Calibration” in [2].</a:t>
            </a:r>
          </a:p>
          <a:p>
            <a:pPr lvl="2"/>
            <a:r>
              <a:rPr lang="en-US" altLang="zh-CN" sz="1200" dirty="0" smtClean="0">
                <a:solidFill>
                  <a:srgbClr val="0070C0"/>
                </a:solidFill>
                <a:latin typeface="+mn-lt"/>
              </a:rPr>
              <a:t>One of the most important calibration assumptions there is: the receiver will be locked by the first-arrived packet, and later-arrived packets are considered as interference.</a:t>
            </a:r>
          </a:p>
          <a:p>
            <a:pPr lvl="2">
              <a:buNone/>
            </a:pPr>
            <a:endParaRPr lang="en-GB" altLang="zh-CN" sz="1200" dirty="0" smtClean="0">
              <a:solidFill>
                <a:srgbClr val="0070C0"/>
              </a:solidFill>
            </a:endParaRPr>
          </a:p>
          <a:p>
            <a:pPr lvl="0"/>
            <a:r>
              <a:rPr lang="en-GB" altLang="zh-CN" sz="1800" b="0" dirty="0" smtClean="0">
                <a:solidFill>
                  <a:srgbClr val="000000"/>
                </a:solidFill>
              </a:rPr>
              <a:t>In the May meeting, the 11ac SS6 [3] was approved formally as an easy-to-start scenario used for Box5 calibration [4] where step-by-step calibration with simulation parameters defined in [5] was accepted.</a:t>
            </a:r>
          </a:p>
          <a:p>
            <a:pPr lvl="0">
              <a:buNone/>
            </a:pPr>
            <a:endParaRPr lang="en-GB" altLang="zh-CN" sz="1800" b="0" dirty="0" smtClean="0">
              <a:solidFill>
                <a:srgbClr val="000000"/>
              </a:solidFill>
            </a:endParaRPr>
          </a:p>
          <a:p>
            <a:r>
              <a:rPr lang="en-GB" altLang="zh-CN" sz="1800" b="0" dirty="0" smtClean="0">
                <a:solidFill>
                  <a:srgbClr val="000000"/>
                </a:solidFill>
              </a:rPr>
              <a:t>During offline calibration, we found that it is helpful to further clarify a few parameters in [4,5] which are highlighted in red in this presentation.</a:t>
            </a:r>
          </a:p>
          <a:p>
            <a:endParaRPr lang="en-GB" altLang="zh-CN" sz="1800" b="0" dirty="0" smtClean="0">
              <a:solidFill>
                <a:srgbClr val="000000"/>
              </a:solidFill>
            </a:endParaRPr>
          </a:p>
          <a:p>
            <a:r>
              <a:rPr lang="en-GB" altLang="zh-CN" sz="1800" b="0" dirty="0" smtClean="0">
                <a:solidFill>
                  <a:srgbClr val="000000"/>
                </a:solidFill>
              </a:rPr>
              <a:t>The latest calibration result is shown in [6] where we have got very similar STA throughput of 1-BSS case.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9DCA01A7-D322-4496-A4F7-04D99FA034D6}" type="slidenum">
              <a:rPr lang="en-US" altLang="ko-KR" smtClean="0">
                <a:ea typeface="굴림" pitchFamily="50" charset="-127"/>
              </a:rPr>
              <a:pPr/>
              <a:t>3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PHY Parameters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6148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79F763B2-AF1A-4143-ADB2-A2A4A39F5402}" type="slidenum">
              <a:rPr lang="en-US" altLang="ko-KR" smtClean="0">
                <a:ea typeface="굴림" pitchFamily="50" charset="-127"/>
              </a:rPr>
              <a:pPr/>
              <a:t>4</a:t>
            </a:fld>
            <a:endParaRPr lang="en-US" altLang="ko-KR" smtClean="0">
              <a:ea typeface="굴림" pitchFamily="50" charset="-127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1477137"/>
          <a:ext cx="7381875" cy="4848606"/>
        </p:xfrm>
        <a:graphic>
          <a:graphicData uri="http://schemas.openxmlformats.org/drawingml/2006/table">
            <a:tbl>
              <a:tblPr/>
              <a:tblGrid>
                <a:gridCol w="2514600"/>
                <a:gridCol w="4867275"/>
              </a:tblGrid>
              <a:tr h="95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PHY parameters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BW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All BSSs 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at 5GHz  </a:t>
                      </a: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[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80 MHz, no dynamic bandwidth</a:t>
                      </a: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]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Primary channel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Aligned primary 20MHz channel for each co-80MHz-channel BSS;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The detection of preamble and BA should only focus on primary 20MHz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Channel model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TGac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D 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NLOS per link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Shadow fading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iid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log-normal shadowing (5 or 0 dB standard deviation)  per link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0594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Preamble type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Control: legacy 20us; Data: 11ac (20us+20us for 1antenna case)</a:t>
                      </a:r>
                      <a:endParaRPr kumimoji="0" lang="en-US" altLang="zh-CN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0594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Legacy control frame rate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Basic 6Mbps rate for RTS/CTS/ACK/BA (MCS0) [1]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AP/STA TX Power 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20/15 </a:t>
                      </a:r>
                      <a:r>
                        <a:rPr kumimoji="0" lang="en-GB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dBm</a:t>
                      </a: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per antenna 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Power Spectral density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Scaled to 80 MHz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number of antennas at AP /STA 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1/1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AP /STA antenna gain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0/-2 </a:t>
                      </a:r>
                      <a:r>
                        <a:rPr kumimoji="0" lang="en-GB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dBi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Noise Figure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7dB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CCA-ED threshold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-56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(measured across the entire bandwidth after large-scale fading)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Rx sensitivity/CCA-SD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-76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(a packet with lower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rx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power is dropped)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Link Adaption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Fixed MCS =5 for 11ac SS6 and TBD for 11ax SS1-4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Channel estimation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Ideal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unless otherwise specified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PHY abstraction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RBIR, 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BCC (see appendix 1&amp;3 in [2])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Symbol length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4us with 800ns GI per OFDM symbol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MAC Parameters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7172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A2026584-524E-4C06-9E16-34728C1FB8EA}" type="slidenum">
              <a:rPr lang="en-US" altLang="ko-KR" smtClean="0">
                <a:ea typeface="굴림" pitchFamily="50" charset="-127"/>
              </a:rPr>
              <a:pPr/>
              <a:t>5</a:t>
            </a:fld>
            <a:endParaRPr lang="en-US" altLang="ko-KR" smtClean="0">
              <a:ea typeface="굴림" pitchFamily="50" charset="-127"/>
            </a:endParaRPr>
          </a:p>
        </p:txBody>
      </p:sp>
      <p:graphicFrame>
        <p:nvGraphicFramePr>
          <p:cNvPr id="8" name="Table 9"/>
          <p:cNvGraphicFramePr>
            <a:graphicFrameLocks noGrp="1"/>
          </p:cNvGraphicFramePr>
          <p:nvPr/>
        </p:nvGraphicFramePr>
        <p:xfrm>
          <a:off x="457200" y="1600200"/>
          <a:ext cx="8305800" cy="3840480"/>
        </p:xfrm>
        <a:graphic>
          <a:graphicData uri="http://schemas.openxmlformats.org/drawingml/2006/table">
            <a:tbl>
              <a:tblPr/>
              <a:tblGrid>
                <a:gridCol w="2198688"/>
                <a:gridCol w="6107112"/>
              </a:tblGrid>
              <a:tr h="0">
                <a:tc gridSpan="2"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MAC parameters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Access protocol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[EDCA, 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AC_BE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with default parameters]  [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CWmin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 = 15,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CWmax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= 1023,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AIFSn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=3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]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Queue length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 single queue for each traffic link is set inside AP/STA sized of 2000 packets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Traffic type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UDP CBR with rate 10^8bps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Random start time during a 10ms interval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MPDU size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1544 Bytes (1472 Data + 28 IP header + 8  LLC header + 30 MAC header + 4 delimiter + 2 padding)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33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Aggregation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[A-MPDU / max aggregation size / BA window size, No  A-MSDU, immediate BA without explicit request], Max aggregation: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32 MPDUs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Max number of retries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10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Beacon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Disabled unless otherwise specified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RTS/CTS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OFF unless otherwise specified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Running time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&gt;= 10s per drop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Output metric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-CDF or Histogram of per non-AP STA throughput (received bits/overall simulation time)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PER of all AP/STA (1 - # of success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subframes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/ # of transmitted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subframes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11ac Scenario 6 – OBSS Enterprise [3]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8196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EDE8CFC3-9E28-4D6D-ADE4-1AA9CB7F3967}" type="slidenum">
              <a:rPr lang="en-US" altLang="ko-KR" smtClean="0">
                <a:ea typeface="굴림" pitchFamily="50" charset="-127"/>
              </a:rPr>
              <a:pPr/>
              <a:t>6</a:t>
            </a:fld>
            <a:endParaRPr lang="en-US" altLang="ko-KR" smtClean="0">
              <a:ea typeface="굴림" pitchFamily="50" charset="-127"/>
            </a:endParaRPr>
          </a:p>
        </p:txBody>
      </p:sp>
      <p:pic>
        <p:nvPicPr>
          <p:cNvPr id="8197" name="图片 6"/>
          <p:cNvPicPr>
            <a:picLocks noChangeAspect="1" noChangeArrowheads="1"/>
          </p:cNvPicPr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533400" y="1828800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表格 7"/>
          <p:cNvGraphicFramePr>
            <a:graphicFrameLocks noGrp="1"/>
          </p:cNvGraphicFramePr>
          <p:nvPr/>
        </p:nvGraphicFramePr>
        <p:xfrm>
          <a:off x="838200" y="51054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8"/>
          <p:cNvGraphicFramePr>
            <a:graphicFrameLocks noGrp="1"/>
          </p:cNvGraphicFramePr>
          <p:nvPr/>
        </p:nvGraphicFramePr>
        <p:xfrm>
          <a:off x="2590800" y="5105400"/>
          <a:ext cx="1841500" cy="9525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9"/>
          <p:cNvGraphicFramePr>
            <a:graphicFrameLocks noGrp="1"/>
          </p:cNvGraphicFramePr>
          <p:nvPr/>
        </p:nvGraphicFramePr>
        <p:xfrm>
          <a:off x="4724400" y="5105400"/>
          <a:ext cx="1841500" cy="9525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表格 10"/>
          <p:cNvGraphicFramePr>
            <a:graphicFrameLocks noGrp="1"/>
          </p:cNvGraphicFramePr>
          <p:nvPr/>
        </p:nvGraphicFramePr>
        <p:xfrm>
          <a:off x="6781800" y="2209800"/>
          <a:ext cx="1371600" cy="3810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638800" y="1828800"/>
            <a:ext cx="2514600" cy="2762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CN" b="1" dirty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altLang="ko-KR" dirty="0"/>
          </a:p>
        </p:txBody>
      </p:sp>
      <p:sp>
        <p:nvSpPr>
          <p:cNvPr id="8319" name="타원 13"/>
          <p:cNvSpPr>
            <a:spLocks noChangeArrowheads="1"/>
          </p:cNvSpPr>
          <p:nvPr/>
        </p:nvSpPr>
        <p:spPr bwMode="auto">
          <a:xfrm>
            <a:off x="4343400" y="1981200"/>
            <a:ext cx="1219200" cy="1219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latinLnBrk="0" hangingPunct="0"/>
            <a:endParaRPr kumimoji="0"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11ac SS6 Traffic Flow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43050"/>
            <a:ext cx="7772400" cy="511168"/>
          </a:xfrm>
        </p:spPr>
        <p:txBody>
          <a:bodyPr/>
          <a:lstStyle/>
          <a:p>
            <a:pPr lvl="0"/>
            <a:r>
              <a:rPr lang="en-US" altLang="zh-CN" b="0" dirty="0" smtClean="0"/>
              <a:t>DL/UL traffic assigned for each STA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14400" y="2214554"/>
          <a:ext cx="7391400" cy="35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1748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STA23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STA25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STA26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STA28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STA29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内容占位符 2"/>
          <p:cNvSpPr txBox="1">
            <a:spLocks/>
          </p:cNvSpPr>
          <p:nvPr/>
        </p:nvSpPr>
        <p:spPr bwMode="auto">
          <a:xfrm>
            <a:off x="857224" y="5989666"/>
            <a:ext cx="7558086" cy="36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altLang="zh-CN" sz="2400" kern="0" dirty="0" smtClean="0">
                <a:latin typeface="+mn-lt"/>
                <a:ea typeface="+mn-ea"/>
              </a:rPr>
              <a:t>“y” means having DL/UL traffic flow;  “no” means not having DL/UL traffic flow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altLang="ko-KR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08927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Step-by-Step Calibration of 11ac SS6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9219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5715000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ko-KR" sz="2000" dirty="0" smtClean="0">
                <a:ea typeface="SimSun" pitchFamily="2" charset="-122"/>
              </a:rPr>
              <a:t>1 BSS (upper-right corner BSS B)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ea typeface="굴림" pitchFamily="50" charset="-127"/>
              </a:rPr>
              <a:t>DL only case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ea typeface="굴림" pitchFamily="50" charset="-127"/>
              </a:rPr>
              <a:t>UL only case</a:t>
            </a:r>
          </a:p>
          <a:p>
            <a:pPr lvl="2">
              <a:spcBef>
                <a:spcPts val="0"/>
              </a:spcBef>
            </a:pPr>
            <a:r>
              <a:rPr lang="en-US" altLang="zh-CN" sz="1600" dirty="0" smtClean="0">
                <a:ea typeface="굴림" pitchFamily="50" charset="-127"/>
              </a:rPr>
              <a:t>1 STA: each STA-AP</a:t>
            </a:r>
          </a:p>
          <a:p>
            <a:pPr lvl="2">
              <a:spcBef>
                <a:spcPts val="0"/>
              </a:spcBef>
            </a:pPr>
            <a:r>
              <a:rPr lang="en-US" altLang="ko-KR" sz="1600" dirty="0" smtClean="0">
                <a:ea typeface="굴림" pitchFamily="50" charset="-127"/>
              </a:rPr>
              <a:t>2 STAs: 3+9, 3+15, 3+27</a:t>
            </a:r>
          </a:p>
          <a:p>
            <a:pPr lvl="2">
              <a:spcBef>
                <a:spcPts val="0"/>
              </a:spcBef>
            </a:pPr>
            <a:r>
              <a:rPr lang="en-US" altLang="ko-KR" sz="1600" dirty="0" smtClean="0">
                <a:ea typeface="굴림" pitchFamily="50" charset="-127"/>
              </a:rPr>
              <a:t>3 STAs: 3+9+15, 3+9+27</a:t>
            </a:r>
          </a:p>
          <a:p>
            <a:pPr lvl="2">
              <a:spcBef>
                <a:spcPts val="0"/>
              </a:spcBef>
            </a:pPr>
            <a:r>
              <a:rPr lang="en-US" altLang="ko-KR" sz="1600" dirty="0" smtClean="0">
                <a:solidFill>
                  <a:srgbClr val="FF0000"/>
                </a:solidFill>
                <a:ea typeface="굴림" pitchFamily="50" charset="-127"/>
              </a:rPr>
              <a:t>5 STAs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solidFill>
                  <a:srgbClr val="FF0000"/>
                </a:solidFill>
                <a:ea typeface="굴림" pitchFamily="50" charset="-127"/>
              </a:rPr>
              <a:t>DL &amp; UL case</a:t>
            </a:r>
          </a:p>
          <a:p>
            <a:pPr lvl="0">
              <a:spcBef>
                <a:spcPts val="0"/>
              </a:spcBef>
            </a:pPr>
            <a:r>
              <a:rPr lang="en-US" altLang="ko-KR" sz="2000" dirty="0" smtClean="0">
                <a:solidFill>
                  <a:srgbClr val="000000"/>
                </a:solidFill>
                <a:ea typeface="SimSun" pitchFamily="2" charset="-122"/>
              </a:rPr>
              <a:t>2 BSS (</a:t>
            </a:r>
            <a:r>
              <a:rPr lang="en-US" altLang="ko-KR" sz="1800" dirty="0" smtClean="0">
                <a:solidFill>
                  <a:srgbClr val="000000"/>
                </a:solidFill>
                <a:ea typeface="SimSun" pitchFamily="2" charset="-122"/>
              </a:rPr>
              <a:t>A+B)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Both DL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Both UL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A DL and B UL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solidFill>
                  <a:srgbClr val="FF0000"/>
                </a:solidFill>
              </a:rPr>
              <a:t>A</a:t>
            </a:r>
            <a:r>
              <a:rPr lang="en-US" altLang="ko-KR" sz="1800" dirty="0" smtClean="0"/>
              <a:t> UL and </a:t>
            </a:r>
            <a:r>
              <a:rPr lang="en-US" altLang="ko-KR" sz="1800" dirty="0" smtClean="0">
                <a:solidFill>
                  <a:srgbClr val="FF0000"/>
                </a:solidFill>
              </a:rPr>
              <a:t>B</a:t>
            </a:r>
            <a:r>
              <a:rPr lang="en-US" altLang="ko-KR" sz="1800" dirty="0" smtClean="0"/>
              <a:t> DL</a:t>
            </a:r>
          </a:p>
          <a:p>
            <a:pPr lvl="0">
              <a:spcBef>
                <a:spcPts val="0"/>
              </a:spcBef>
            </a:pPr>
            <a:r>
              <a:rPr lang="en-US" altLang="ko-KR" sz="2000" dirty="0" smtClean="0">
                <a:solidFill>
                  <a:srgbClr val="000000"/>
                </a:solidFill>
                <a:ea typeface="SimSun" pitchFamily="2" charset="-122"/>
              </a:rPr>
              <a:t>3 BSS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latin typeface="+mn-lt"/>
              </a:rPr>
              <a:t>DL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latin typeface="+mn-lt"/>
              </a:rPr>
              <a:t>UL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latin typeface="+mn-lt"/>
              </a:rPr>
              <a:t>Mixed DL &amp; UL</a:t>
            </a:r>
          </a:p>
          <a:p>
            <a:pPr lvl="2">
              <a:spcBef>
                <a:spcPts val="0"/>
              </a:spcBef>
              <a:buNone/>
            </a:pPr>
            <a:endParaRPr lang="en-US" altLang="ko-KR" sz="1600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9221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068426A7-6859-4722-9B2F-705798DE0E15}" type="slidenum">
              <a:rPr lang="en-US" altLang="ko-KR" smtClean="0">
                <a:ea typeface="굴림" pitchFamily="50" charset="-127"/>
              </a:rPr>
              <a:pPr/>
              <a:t>8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92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altLang="ko-KR" dirty="0"/>
          </a:p>
        </p:txBody>
      </p:sp>
      <p:sp>
        <p:nvSpPr>
          <p:cNvPr id="11" name="矩形 10"/>
          <p:cNvSpPr/>
          <p:nvPr/>
        </p:nvSpPr>
        <p:spPr>
          <a:xfrm>
            <a:off x="5257800" y="3512403"/>
            <a:ext cx="3200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0"/>
            <a:r>
              <a:rPr lang="en-US" altLang="zh-CN" sz="1600" dirty="0" smtClean="0"/>
              <a:t>Note: </a:t>
            </a:r>
          </a:p>
          <a:p>
            <a:pPr marL="342900" indent="-342900" eaLnBrk="0" latinLnBrk="0">
              <a:buAutoNum type="arabicParenR"/>
            </a:pPr>
            <a:r>
              <a:rPr lang="en-US" altLang="zh-CN" sz="1600" dirty="0" smtClean="0"/>
              <a:t>No shadowing is assumed</a:t>
            </a:r>
          </a:p>
          <a:p>
            <a:pPr marL="342900" indent="-342900" eaLnBrk="0" latinLnBrk="0">
              <a:buAutoNum type="arabicParenR"/>
            </a:pPr>
            <a:r>
              <a:rPr lang="en-US" altLang="zh-CN" sz="1600" dirty="0" smtClean="0">
                <a:solidFill>
                  <a:srgbClr val="FF0000"/>
                </a:solidFill>
              </a:rPr>
              <a:t>For 2 BSS and 3 BSS cases, traffic flow model is defined as in slide 7.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r>
              <a:rPr lang="en-US" altLang="zh-CN" sz="2000" b="0" dirty="0" smtClean="0"/>
              <a:t>We further clarified certain assumptions used in the joint calibration.</a:t>
            </a:r>
          </a:p>
          <a:p>
            <a:r>
              <a:rPr lang="en-US" altLang="zh-CN" sz="2000" b="0" dirty="0" smtClean="0"/>
              <a:t>The latest 1-BSS result is shown in [6</a:t>
            </a:r>
            <a:r>
              <a:rPr lang="en-US" altLang="zh-CN" sz="2000" b="0" dirty="0" smtClean="0"/>
              <a:t>] where most individual results are similar though there are still certain differences.</a:t>
            </a:r>
            <a:endParaRPr lang="en-US" altLang="zh-CN" sz="2000" b="0" dirty="0" smtClean="0"/>
          </a:p>
          <a:p>
            <a:r>
              <a:rPr lang="en-US" altLang="zh-CN" sz="2000" b="0" dirty="0" smtClean="0"/>
              <a:t>Next we will continue to </a:t>
            </a:r>
            <a:r>
              <a:rPr lang="en-US" altLang="zh-CN" sz="2000" b="0" dirty="0" smtClean="0"/>
              <a:t>check the </a:t>
            </a:r>
            <a:r>
              <a:rPr lang="en-US" altLang="zh-CN" sz="2000" b="0" dirty="0" smtClean="0"/>
              <a:t>rest differences and to </a:t>
            </a:r>
            <a:r>
              <a:rPr lang="en-US" altLang="zh-CN" sz="2000" b="0" dirty="0" smtClean="0"/>
              <a:t>calibrate </a:t>
            </a:r>
            <a:r>
              <a:rPr lang="en-US" altLang="zh-CN" sz="2000" b="0" dirty="0" smtClean="0"/>
              <a:t>more complicated 2-BSS and 3-BSS cases. 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53681</TotalTime>
  <Words>1192</Words>
  <Application>Microsoft Office PowerPoint</Application>
  <PresentationFormat>全屏显示(4:3)</PresentationFormat>
  <Paragraphs>308</Paragraphs>
  <Slides>10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幻灯片 1</vt:lpstr>
      <vt:lpstr>幻灯片 2</vt:lpstr>
      <vt:lpstr>Background</vt:lpstr>
      <vt:lpstr>PHY Parameters</vt:lpstr>
      <vt:lpstr>MAC Parameters</vt:lpstr>
      <vt:lpstr>11ac Scenario 6 – OBSS Enterprise [3]</vt:lpstr>
      <vt:lpstr>11ac SS6 Traffic Flow Model</vt:lpstr>
      <vt:lpstr>Step-by-Step Calibration of 11ac SS6</vt:lpstr>
      <vt:lpstr>Summary</vt:lpstr>
      <vt:lpstr>Reference</vt:lpstr>
    </vt:vector>
  </TitlesOfParts>
  <Company>LG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p00265026</cp:lastModifiedBy>
  <cp:revision>2057</cp:revision>
  <cp:lastPrinted>1998-02-10T13:28:06Z</cp:lastPrinted>
  <dcterms:created xsi:type="dcterms:W3CDTF">2007-05-21T21:00:37Z</dcterms:created>
  <dcterms:modified xsi:type="dcterms:W3CDTF">2015-07-15T05:24:22Z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1436513216</vt:lpwstr>
  </property>
  <property fmtid="{D5CDD505-2E9C-101B-9397-08002B2CF9AE}" pid="3" name="_new_ms_pID_72543">
    <vt:lpwstr>(3)CFHiAsD1rR4Egg/KyVT/YJN1sp3TwHsf7qKNS/25PJT+SSDs6pZBhvp5Ks89/NONuZojc5F5
sACwRs/k5R/sWuY6p94jP8rCPE9ANZ8Uik/hWXTmozSeLzMn1r+CWTgLUVFec5u3RdCDY3WQ
Cr/TW22aG5n0hg/an91ntKgXyW4WzPeg9WUauu1TAzZr77WHvW8dSI/L0ktlD58j/MSS3gyO
ZlKDkAC+xMZaAuiEUA</vt:lpwstr>
  </property>
  <property fmtid="{D5CDD505-2E9C-101B-9397-08002B2CF9AE}" pid="4" name="_new_ms_pID_725431">
    <vt:lpwstr>oz28lmhrWht8St3Hc8GibUOa1xGj+N3peqZPIwA4nP6qya0bTYr9nK
clDjiJ29zRuccwsopRBcoCYv2Vo+XiX38VX9YOsDUPADxgdZzKClFO0XRJmIt1H6bKwSGMDR
yVenq9tcW42JwrWXtjdQkcpJSfiPKSiwy5qtqhWvUYCsJdYZSJJ/WFp0MkYyjKPnINQZpoes
jnPTzhPPEaimdC6CI39TZ75yjVmiQwQz1k+T</vt:lpwstr>
  </property>
  <property fmtid="{D5CDD505-2E9C-101B-9397-08002B2CF9AE}" pid="5" name="_new_ms_pID_725432">
    <vt:lpwstr>QBYeAgx9ttKeMCHh7qs4hZxIRwqCr4lSOTjF
4T+YFKENG20kkG3vui8JXuWaGCoofYWGSxi1BNNuwJha9Gu0MfzCIKmWz0rv8tB4/deSAetr
9xv7cNiDGvxAFvS/ED68yvrMmUcRu6+93mjNNXV7fn0=</vt:lpwstr>
  </property>
</Properties>
</file>