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22" r:id="rId2"/>
    <p:sldId id="517" r:id="rId3"/>
    <p:sldId id="473" r:id="rId4"/>
    <p:sldId id="454" r:id="rId5"/>
    <p:sldId id="462" r:id="rId6"/>
    <p:sldId id="463" r:id="rId7"/>
    <p:sldId id="477" r:id="rId8"/>
    <p:sldId id="519" r:id="rId9"/>
    <p:sldId id="518" r:id="rId10"/>
    <p:sldId id="442" r:id="rId11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C31"/>
    <a:srgbClr val="00863D"/>
    <a:srgbClr val="168420"/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0" autoAdjust="0"/>
    <p:restoredTop sz="96798" autoAdjust="0"/>
  </p:normalViewPr>
  <p:slideViewPr>
    <p:cSldViewPr>
      <p:cViewPr varScale="1">
        <p:scale>
          <a:sx n="64" d="100"/>
          <a:sy n="64" d="100"/>
        </p:scale>
        <p:origin x="-16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C43590C4-3697-4EC2-8357-E81FF6A05F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latinLnBrk="0" hangingPunct="0">
              <a:defRPr/>
            </a:pPr>
            <a:r>
              <a:rPr kumimoji="0" lang="en-US" altLang="ko-KR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4372D0E-F525-43F0-B7D1-5350600E43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 altLang="ko-KR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8439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Page </a:t>
            </a:r>
            <a:fld id="{317F7852-5E61-41E9-8E68-1923EAA1ED08}" type="slidenum">
              <a:rPr lang="en-US" altLang="ko-KR" smtClean="0">
                <a:ea typeface="굴림" pitchFamily="50" charset="-127"/>
              </a:rPr>
              <a:pPr/>
              <a:t>3</a:t>
            </a:fld>
            <a:endParaRPr lang="en-US" altLang="ko-KR" smtClean="0"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04D7070-97A2-4A1D-9135-FF1D8EC0CF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>
            <a:lvl4pPr>
              <a:buFont typeface="Wingdings" pitchFamily="2" charset="2"/>
              <a:buChar char="Ø"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CB49AE9-619C-4334-85C5-834ADF79260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163" y="6475413"/>
            <a:ext cx="19097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98DCE6B-DB11-4301-AFDA-6878F0659B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 eaLnBrk="0" latinLnBrk="0" hangingPunct="0">
              <a:defRPr/>
            </a:pPr>
            <a:r>
              <a:rPr kumimoji="0" lang="en-US" altLang="ko-KR" sz="1800" b="1" dirty="0">
                <a:ea typeface="굴림" charset="-127"/>
                <a:cs typeface="Arial" charset="0"/>
              </a:rPr>
              <a:t>doc.: IEEE </a:t>
            </a:r>
            <a:r>
              <a:rPr kumimoji="0" lang="en-US" altLang="ko-KR" sz="1800" b="1" dirty="0" smtClean="0">
                <a:ea typeface="굴림" charset="-127"/>
                <a:cs typeface="Arial" charset="0"/>
              </a:rPr>
              <a:t>802.11-15/0680r0</a:t>
            </a:r>
            <a:endParaRPr kumimoji="0" lang="en-US" altLang="ko-KR" sz="1800" b="1" dirty="0">
              <a:ea typeface="굴림" charset="-127"/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 altLang="ko-KR">
                <a:ea typeface="굴림" charset="-127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latinLnBrk="0">
              <a:defRPr/>
            </a:pPr>
            <a:endParaRPr kumimoji="0" lang="ko-KR" altLang="en-US"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Jiyong</a:t>
            </a:r>
            <a:r>
              <a:rPr lang="en-US" altLang="ko-KR" dirty="0" smtClean="0"/>
              <a:t> Pang, </a:t>
            </a:r>
            <a:r>
              <a:rPr lang="en-US" altLang="ko-KR" dirty="0" err="1" smtClean="0"/>
              <a:t>Huawei</a:t>
            </a:r>
            <a:r>
              <a:rPr lang="en-US" altLang="ko-KR" dirty="0" smtClean="0"/>
              <a:t> Technologies</a:t>
            </a:r>
            <a:endParaRPr lang="en-US" altLang="ko-KR" dirty="0"/>
          </a:p>
        </p:txBody>
      </p:sp>
      <p:sp>
        <p:nvSpPr>
          <p:cNvPr id="102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4E1F7105-4DE4-408A-A941-8206A0DD0047}" type="slidenum">
              <a:rPr lang="en-US" altLang="ko-KR" smtClean="0">
                <a:ea typeface="굴림" pitchFamily="50" charset="-127"/>
              </a:rPr>
              <a:pPr/>
              <a:t>1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latinLnBrk="0" hangingPunct="0">
              <a:defRPr/>
            </a:pPr>
            <a:r>
              <a:rPr kumimoji="0" lang="en-US" altLang="ko-KR" sz="4000" b="1" kern="0" dirty="0" smtClean="0">
                <a:latin typeface="+mj-lt"/>
                <a:cs typeface="+mj-cs"/>
              </a:rPr>
              <a:t>Reference Box5 Calibration Assumptions and Parameters</a:t>
            </a:r>
            <a:endParaRPr kumimoji="0" lang="en-US" altLang="ko-KR" sz="4000" b="1" kern="0" dirty="0">
              <a:latin typeface="+mj-lt"/>
              <a:cs typeface="+mj-cs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286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latinLnBrk="0" hangingPunct="0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</a:rPr>
              <a:t>Date:</a:t>
            </a:r>
            <a:r>
              <a:rPr kumimoji="0" lang="en-US" altLang="ko-KR" sz="2000" kern="0" dirty="0">
                <a:latin typeface="+mn-lt"/>
              </a:rPr>
              <a:t> </a:t>
            </a:r>
            <a:r>
              <a:rPr kumimoji="0" lang="en-US" altLang="ko-KR" sz="2000" kern="0" dirty="0" smtClean="0">
                <a:latin typeface="+mn-lt"/>
              </a:rPr>
              <a:t>2015-05-14</a:t>
            </a:r>
            <a:endParaRPr kumimoji="0" lang="en-US" altLang="ko-KR" sz="2000" kern="0" dirty="0">
              <a:latin typeface="+mn-lt"/>
            </a:endParaRP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819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latinLnBrk="0" hangingPunct="0">
              <a:spcBef>
                <a:spcPct val="20000"/>
              </a:spcBef>
            </a:pPr>
            <a:r>
              <a:rPr kumimoji="0" lang="en-US" altLang="ko-KR" sz="2000" b="1"/>
              <a:t>Authors:</a:t>
            </a:r>
            <a:endParaRPr kumimoji="0" lang="en-US" altLang="ko-KR" sz="200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  <p:graphicFrame>
        <p:nvGraphicFramePr>
          <p:cNvPr id="1026" name="Object 59"/>
          <p:cNvGraphicFramePr>
            <a:graphicFrameLocks noChangeAspect="1"/>
          </p:cNvGraphicFramePr>
          <p:nvPr/>
        </p:nvGraphicFramePr>
        <p:xfrm>
          <a:off x="1062038" y="3281363"/>
          <a:ext cx="7004050" cy="3609975"/>
        </p:xfrm>
        <a:graphic>
          <a:graphicData uri="http://schemas.openxmlformats.org/presentationml/2006/ole">
            <p:oleObj spid="_x0000_s1026" name="Document" r:id="rId3" imgW="9982730" imgH="514392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Reference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81400"/>
          </a:xfrm>
        </p:spPr>
        <p:txBody>
          <a:bodyPr/>
          <a:lstStyle/>
          <a:p>
            <a:pPr>
              <a:buNone/>
            </a:pPr>
            <a:r>
              <a:rPr lang="en-US" altLang="zh-CN" sz="1800" b="0" dirty="0" smtClean="0"/>
              <a:t>[1] </a:t>
            </a:r>
            <a:r>
              <a:rPr lang="en-US" altLang="ko-KR" sz="1800" b="0" dirty="0" smtClean="0">
                <a:ea typeface="굴림" pitchFamily="50" charset="-127"/>
              </a:rPr>
              <a:t>11-14/1523r5 Offline Discussion Minutes of SLS Calibration</a:t>
            </a:r>
            <a:endParaRPr lang="en-US" altLang="zh-CN" sz="1800" b="0" dirty="0" smtClean="0"/>
          </a:p>
          <a:p>
            <a:pPr>
              <a:buNone/>
            </a:pPr>
            <a:r>
              <a:rPr lang="en-US" altLang="zh-CN" sz="1800" b="0" dirty="0" smtClean="0"/>
              <a:t>[2] 11-14/0571r8 Evaluation Methodology</a:t>
            </a:r>
          </a:p>
          <a:p>
            <a:pPr>
              <a:buNone/>
            </a:pPr>
            <a:r>
              <a:rPr lang="en-US" altLang="zh-CN" sz="1800" b="0" dirty="0" smtClean="0"/>
              <a:t>[3] 11-14/0980r10 Simulation Scenarios</a:t>
            </a:r>
          </a:p>
          <a:p>
            <a:pPr>
              <a:buNone/>
            </a:pPr>
            <a:r>
              <a:rPr lang="en-US" altLang="ko-KR" sz="1800" b="0" dirty="0" smtClean="0">
                <a:ea typeface="굴림" pitchFamily="50" charset="-127"/>
              </a:rPr>
              <a:t>[4] </a:t>
            </a:r>
            <a:r>
              <a:rPr lang="en-US" altLang="zh-CN" sz="1800" b="0" dirty="0" smtClean="0">
                <a:ea typeface="SimSun" pitchFamily="2" charset="-122"/>
              </a:rPr>
              <a:t>11-09/0451r16 </a:t>
            </a:r>
            <a:r>
              <a:rPr lang="en-GB" altLang="zh-CN" sz="1800" b="0" dirty="0" err="1" smtClean="0">
                <a:ea typeface="SimSun" pitchFamily="2" charset="-122"/>
              </a:rPr>
              <a:t>TGac</a:t>
            </a:r>
            <a:r>
              <a:rPr lang="en-GB" altLang="zh-CN" sz="1800" b="0" dirty="0" smtClean="0">
                <a:ea typeface="SimSun" pitchFamily="2" charset="-122"/>
              </a:rPr>
              <a:t> Functional Requirements and Evaluation Methodology</a:t>
            </a:r>
          </a:p>
          <a:p>
            <a:pPr>
              <a:buNone/>
            </a:pPr>
            <a:r>
              <a:rPr lang="en-GB" altLang="ko-KR" sz="1800" b="0" dirty="0" smtClean="0">
                <a:ea typeface="SimSun" pitchFamily="2" charset="-122"/>
              </a:rPr>
              <a:t>[5] 11-15/0051r0 Box5 Calibration Results</a:t>
            </a:r>
            <a:endParaRPr lang="en-US" altLang="ko-KR" sz="1800" b="0" dirty="0" smtClean="0">
              <a:ea typeface="굴림" pitchFamily="50" charset="-127"/>
            </a:endParaRPr>
          </a:p>
          <a:p>
            <a:pPr>
              <a:buNone/>
            </a:pPr>
            <a:r>
              <a:rPr lang="en-US" altLang="zh-CN" sz="1800" b="0" dirty="0" smtClean="0"/>
              <a:t>[6] 11-15/0674r1 Joint submission for Box 5 calibration</a:t>
            </a:r>
          </a:p>
          <a:p>
            <a:pPr>
              <a:buNone/>
            </a:pPr>
            <a:r>
              <a:rPr lang="en-US" altLang="zh-CN" sz="1800" b="0" dirty="0" smtClean="0"/>
              <a:t>[7] 11-15/0623r1 </a:t>
            </a:r>
            <a:r>
              <a:rPr lang="en-US" altLang="zh-CN" sz="1800" b="0" dirty="0" err="1" smtClean="0"/>
              <a:t>TGax</a:t>
            </a:r>
            <a:r>
              <a:rPr lang="en-US" altLang="zh-CN" sz="1800" b="0" dirty="0" smtClean="0"/>
              <a:t> simulation scenario "Box 5" - calibration results </a:t>
            </a:r>
          </a:p>
          <a:p>
            <a:pPr marL="342900" lvl="2" indent="-342900">
              <a:buNone/>
            </a:pPr>
            <a:r>
              <a:rPr lang="en-US" altLang="zh-CN" sz="1800" b="0" dirty="0" smtClean="0"/>
              <a:t>[8</a:t>
            </a:r>
            <a:r>
              <a:rPr lang="en-US" altLang="zh-CN" dirty="0" smtClean="0"/>
              <a:t>] 11-15/0652r1 </a:t>
            </a:r>
            <a:r>
              <a:rPr lang="en-US" altLang="zh-CN" dirty="0" smtClean="0">
                <a:solidFill>
                  <a:schemeClr val="tx1"/>
                </a:solidFill>
              </a:rPr>
              <a:t>Reference Simulation Model for Dynamic CCA / DSC Calibration</a:t>
            </a:r>
            <a:endParaRPr lang="en-US" altLang="zh-CN" sz="1800" b="0" dirty="0" smtClean="0"/>
          </a:p>
          <a:p>
            <a:pPr marL="342900" lvl="2" indent="-342900">
              <a:buNone/>
            </a:pPr>
            <a:r>
              <a:rPr lang="en-US" altLang="zh-CN" sz="1600" b="0" dirty="0" smtClean="0">
                <a:ea typeface="SimSun" pitchFamily="2" charset="-122"/>
              </a:rPr>
              <a:t>[9]</a:t>
            </a:r>
            <a:r>
              <a:rPr lang="en-US" altLang="zh-CN" dirty="0" smtClean="0"/>
              <a:t> 11-14/1176r1 PHY abstraction tables for 11ax system level simulation</a:t>
            </a:r>
          </a:p>
          <a:p>
            <a:pPr marL="342900" lvl="2" indent="-342900">
              <a:buNone/>
            </a:pPr>
            <a:r>
              <a:rPr lang="en-US" altLang="zh-CN" sz="1800" b="0" dirty="0" smtClean="0"/>
              <a:t>[10] 11-15/0681r0 </a:t>
            </a:r>
            <a:r>
              <a:rPr lang="en-US" altLang="zh-CN" dirty="0" smtClean="0">
                <a:solidFill>
                  <a:schemeClr val="tx1"/>
                </a:solidFill>
                <a:latin typeface="+mn-lt"/>
              </a:rPr>
              <a:t>Proposed Text additions to 14/980 for Box5 Calibration</a:t>
            </a:r>
            <a:endParaRPr lang="en-US" altLang="zh-CN" sz="1800" b="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8D1AFD1A-FC46-4005-8A34-E70AEE570761}" type="slidenum">
              <a:rPr lang="en-US" altLang="ko-KR" smtClean="0">
                <a:ea typeface="굴림" pitchFamily="50" charset="-127"/>
              </a:rPr>
              <a:pPr/>
              <a:t>10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2052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C50214B2-4642-45E5-AB34-99EE495833E1}" type="slidenum">
              <a:rPr lang="en-US" altLang="ko-KR" smtClean="0">
                <a:ea typeface="굴림" pitchFamily="50" charset="-127"/>
              </a:rPr>
              <a:pPr/>
              <a:t>2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223963" y="1223963"/>
          <a:ext cx="6891337" cy="5257800"/>
        </p:xfrm>
        <a:graphic>
          <a:graphicData uri="http://schemas.openxmlformats.org/presentationml/2006/ole">
            <p:oleObj spid="_x0000_s2050" name="Document" r:id="rId3" imgW="9816603" imgH="7480418" progId="Word.Document.8">
              <p:embed/>
            </p:oleObj>
          </a:graphicData>
        </a:graphic>
      </p:graphicFrame>
      <p:sp>
        <p:nvSpPr>
          <p:cNvPr id="6" name="矩形 5"/>
          <p:cNvSpPr/>
          <p:nvPr/>
        </p:nvSpPr>
        <p:spPr>
          <a:xfrm>
            <a:off x="609600" y="762000"/>
            <a:ext cx="156324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zh-CN" b="1" dirty="0" smtClean="0"/>
              <a:t>Authors (continued):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Background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r>
              <a:rPr lang="en-US" altLang="ko-KR" sz="1800" b="0" dirty="0" smtClean="0">
                <a:ea typeface="굴림" pitchFamily="50" charset="-127"/>
              </a:rPr>
              <a:t>So far we have achieved a lot of agreements with Box5 calibration [1] and the basic procedure of </a:t>
            </a:r>
            <a:r>
              <a:rPr lang="en-GB" altLang="ko-KR" sz="1800" b="0" dirty="0" smtClean="0"/>
              <a:t>p</a:t>
            </a:r>
            <a:r>
              <a:rPr lang="en-GB" altLang="zh-CN" sz="1800" b="0" dirty="0" smtClean="0"/>
              <a:t>acket reception and preamble detection concluded from [1] has been accepted in the appendix 4 of 11ax EMD [2].</a:t>
            </a:r>
          </a:p>
          <a:p>
            <a:pPr lvl="1"/>
            <a:r>
              <a:rPr lang="en-GB" altLang="zh-CN" sz="1400" dirty="0" smtClean="0"/>
              <a:t>Also some simplifications of and TBD parameters in appendix 4 [2] were listed in the subsection “Box 5” in section “System Simulation Calibration” in [2].</a:t>
            </a:r>
          </a:p>
          <a:p>
            <a:pPr lvl="2"/>
            <a:r>
              <a:rPr lang="en-US" altLang="zh-CN" sz="1200" dirty="0" smtClean="0">
                <a:solidFill>
                  <a:srgbClr val="FF0000"/>
                </a:solidFill>
                <a:latin typeface="+mn-lt"/>
              </a:rPr>
              <a:t>One of the most important calibration assumptions there is: the receiver will be locked by the first-arrived packet, and later-arrived packets are considered as interference.</a:t>
            </a:r>
            <a:endParaRPr lang="en-GB" altLang="zh-CN" sz="1200" dirty="0" smtClean="0">
              <a:solidFill>
                <a:srgbClr val="FF0000"/>
              </a:solidFill>
            </a:endParaRPr>
          </a:p>
          <a:p>
            <a:pPr lvl="0"/>
            <a:r>
              <a:rPr lang="en-GB" altLang="zh-CN" sz="1800" b="0" dirty="0" smtClean="0">
                <a:solidFill>
                  <a:srgbClr val="000000"/>
                </a:solidFill>
              </a:rPr>
              <a:t>Though11ax scenarios 1 and 4 [3] are required to be used for Box5 calibration, 11ac SS6 [4] was selected offline as an easy-to-start scenario and more and more members have provided individual results for this simple scenario [5-7*].</a:t>
            </a:r>
          </a:p>
          <a:p>
            <a:r>
              <a:rPr lang="en-GB" altLang="zh-CN" sz="1800" b="0" dirty="0" smtClean="0">
                <a:solidFill>
                  <a:srgbClr val="000000"/>
                </a:solidFill>
              </a:rPr>
              <a:t>Along with the calibration progress, t</a:t>
            </a:r>
            <a:r>
              <a:rPr lang="en-GB" altLang="ko-KR" sz="1800" b="0" dirty="0" smtClean="0">
                <a:solidFill>
                  <a:srgbClr val="000000"/>
                </a:solidFill>
              </a:rPr>
              <a:t>here is a need to summarize our calibration assumptions and parameters in one presentation for clear reference so that </a:t>
            </a:r>
          </a:p>
          <a:p>
            <a:pPr lvl="1"/>
            <a:r>
              <a:rPr lang="en-GB" altLang="ko-KR" sz="1600" b="0" dirty="0" smtClean="0">
                <a:solidFill>
                  <a:srgbClr val="000000"/>
                </a:solidFill>
              </a:rPr>
              <a:t>each member does not need to list the detail calibration/simulation setting in individual submission of calibration results or other system performance evaluation such as DSC/CCAC [8].</a:t>
            </a:r>
            <a:r>
              <a:rPr lang="en-GB" altLang="ko-KR" sz="1600" dirty="0" smtClean="0">
                <a:solidFill>
                  <a:srgbClr val="000000"/>
                </a:solidFill>
              </a:rPr>
              <a:t> </a:t>
            </a:r>
            <a:r>
              <a:rPr lang="en-GB" altLang="ko-KR" sz="1600" b="0" dirty="0" smtClean="0">
                <a:solidFill>
                  <a:srgbClr val="000000"/>
                </a:solidFill>
              </a:rPr>
              <a:t> </a:t>
            </a:r>
          </a:p>
          <a:p>
            <a:pPr lvl="1">
              <a:buNone/>
            </a:pPr>
            <a:endParaRPr lang="en-GB" altLang="ko-KR" sz="1600" b="0" dirty="0" smtClean="0">
              <a:solidFill>
                <a:srgbClr val="000000"/>
              </a:solidFill>
            </a:endParaRPr>
          </a:p>
          <a:p>
            <a:pPr lvl="1">
              <a:buNone/>
            </a:pPr>
            <a:r>
              <a:rPr lang="en-GB" altLang="zh-CN" sz="1100" i="1" dirty="0" smtClean="0">
                <a:solidFill>
                  <a:srgbClr val="000000"/>
                </a:solidFill>
              </a:rPr>
              <a:t>* [5-7] could cover all the involved members where [5] &amp; [6] are joint contributions</a:t>
            </a:r>
          </a:p>
          <a:p>
            <a:pPr lvl="2"/>
            <a:endParaRPr lang="en-GB" altLang="ko-KR" sz="1200" b="0" dirty="0" smtClean="0">
              <a:solidFill>
                <a:srgbClr val="000000"/>
              </a:solidFill>
            </a:endParaRPr>
          </a:p>
          <a:p>
            <a:pPr lvl="3"/>
            <a:endParaRPr lang="en-US" altLang="ko-KR" sz="1100" b="0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9DCA01A7-D322-4496-A4F7-04D99FA034D6}" type="slidenum">
              <a:rPr lang="en-US" altLang="ko-KR" smtClean="0">
                <a:ea typeface="굴림" pitchFamily="50" charset="-127"/>
              </a:rPr>
              <a:pPr/>
              <a:t>3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PHY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148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79F763B2-AF1A-4143-ADB2-A2A4A39F5402}" type="slidenum">
              <a:rPr lang="en-US" altLang="ko-KR" smtClean="0">
                <a:ea typeface="굴림" pitchFamily="50" charset="-127"/>
              </a:rPr>
              <a:pPr/>
              <a:t>4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200" y="1477137"/>
          <a:ext cx="7381875" cy="4542663"/>
        </p:xfrm>
        <a:graphic>
          <a:graphicData uri="http://schemas.openxmlformats.org/drawingml/2006/table">
            <a:tbl>
              <a:tblPr/>
              <a:tblGrid>
                <a:gridCol w="2514600"/>
                <a:gridCol w="4867275"/>
              </a:tblGrid>
              <a:tr h="95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PHY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BW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All BSSs 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at 5GHz  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[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80 MHz, no dynamic bandwidth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]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Primary channel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Aligned primary 20MHz channel for each co-80MHz-channel BSS;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The detection of preamble and BA should only focus on primary 20MHz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model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TGac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D 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NLOS per 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Shadow fading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iid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log-normal shadowing (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5 or 0 dB standard deviation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)  per link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0594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Preamble Type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Control: legacy 20us; Data: 11ac (20us+20us for 1antenna case)</a:t>
                      </a:r>
                      <a:endParaRPr kumimoji="0" lang="en-US" altLang="zh-CN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AP/STA TX Power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20/15 </a:t>
                      </a:r>
                      <a:r>
                        <a:rPr kumimoji="0" lang="en-GB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per antenna 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Power Spectral density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Scaled to 80 MHz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number of antennas at AP /STA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1/1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AP /STA antenna gain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0/-2 </a:t>
                      </a:r>
                      <a:r>
                        <a:rPr kumimoji="0" lang="en-GB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dBi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Noise Figure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7dB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CCA-ED threshold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-56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(measured across the entire bandwidth after large-scale fading)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 sensitivity/CCA-SD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-76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dBm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(a packet with lower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rx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 power is dropped)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Link Adaption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Fixed MCS =5 for 11ac SS6 and TBD for 11ax SS1-4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Channel estimation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Ideal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unless otherwise specified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PHY abstraction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RBIR, 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BCC [ 2, 9]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11112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Symbol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4us with 800ns GI per OFDM symbol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MAC Parameters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7172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A2026584-524E-4C06-9E16-34728C1FB8EA}" type="slidenum">
              <a:rPr lang="en-US" altLang="ko-KR" smtClean="0">
                <a:ea typeface="굴림" pitchFamily="50" charset="-127"/>
              </a:rPr>
              <a:pPr/>
              <a:t>5</a:t>
            </a:fld>
            <a:endParaRPr lang="en-US" altLang="ko-KR" smtClean="0">
              <a:ea typeface="굴림" pitchFamily="50" charset="-127"/>
            </a:endParaRPr>
          </a:p>
        </p:txBody>
      </p:sp>
      <p:graphicFrame>
        <p:nvGraphicFramePr>
          <p:cNvPr id="8" name="Table 9"/>
          <p:cNvGraphicFramePr>
            <a:graphicFrameLocks noGrp="1"/>
          </p:cNvGraphicFramePr>
          <p:nvPr/>
        </p:nvGraphicFramePr>
        <p:xfrm>
          <a:off x="457200" y="1600200"/>
          <a:ext cx="8305800" cy="3840480"/>
        </p:xfrm>
        <a:graphic>
          <a:graphicData uri="http://schemas.openxmlformats.org/drawingml/2006/table">
            <a:tbl>
              <a:tblPr/>
              <a:tblGrid>
                <a:gridCol w="2198688"/>
                <a:gridCol w="6107112"/>
              </a:tblGrid>
              <a:tr h="0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MAC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Access protocol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[EDCA, 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AC_BE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with default parameters] 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CWmin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 = 15,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CWmax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 = 1023,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]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Queue length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 single queue for each traffic link is set inside AP/STA sized of 2000 packets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Traffic type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UDP CBR with rate 10^8bps (may not enough to model full buffer)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Random start time during a 10ms interval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MPDU size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1544 Bytes (1472 Data + 28 IP header + 8  LLC header + 30 MAC header + 4 delimiter + 2 padding)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33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Aggregation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[A-MPDU / max aggregation size / BA window size, No  A-MSDU, with immediate BA], Max aggregation: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32 or 64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MPDUs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Max number of retries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10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Beacon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Disabled unless otherwise specified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RTS/CTS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OFF unless otherwise specified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Running time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&gt;= 10s per drop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Output metric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-CDF or Histogram of per non-AP STA throughput (received bits/overall simulation time)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-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PER of all AP/STA (1 - # of success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/ # of transmitted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11ac Scenario 6 – OBSS Enterprise [4]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8196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EDE8CFC3-9E28-4D6D-ADE4-1AA9CB7F3967}" type="slidenum">
              <a:rPr lang="en-US" altLang="ko-KR" smtClean="0">
                <a:ea typeface="굴림" pitchFamily="50" charset="-127"/>
              </a:rPr>
              <a:pPr/>
              <a:t>6</a:t>
            </a:fld>
            <a:endParaRPr lang="en-US" altLang="ko-KR" smtClean="0">
              <a:ea typeface="굴림" pitchFamily="50" charset="-127"/>
            </a:endParaRPr>
          </a:p>
        </p:txBody>
      </p:sp>
      <p:pic>
        <p:nvPicPr>
          <p:cNvPr id="8197" name="图片 6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533400" y="18288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表格 7"/>
          <p:cNvGraphicFramePr>
            <a:graphicFrameLocks noGrp="1"/>
          </p:cNvGraphicFramePr>
          <p:nvPr/>
        </p:nvGraphicFramePr>
        <p:xfrm>
          <a:off x="838200" y="51054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8"/>
          <p:cNvGraphicFramePr>
            <a:graphicFrameLocks noGrp="1"/>
          </p:cNvGraphicFramePr>
          <p:nvPr/>
        </p:nvGraphicFramePr>
        <p:xfrm>
          <a:off x="25908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9"/>
          <p:cNvGraphicFramePr>
            <a:graphicFrameLocks noGrp="1"/>
          </p:cNvGraphicFramePr>
          <p:nvPr/>
        </p:nvGraphicFramePr>
        <p:xfrm>
          <a:off x="4724400" y="51054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表格 10"/>
          <p:cNvGraphicFramePr>
            <a:graphicFrameLocks noGrp="1"/>
          </p:cNvGraphicFramePr>
          <p:nvPr/>
        </p:nvGraphicFramePr>
        <p:xfrm>
          <a:off x="6781800" y="22098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638800" y="1828800"/>
            <a:ext cx="2514600" cy="2762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altLang="zh-CN" b="1" dirty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  <p:sp>
        <p:nvSpPr>
          <p:cNvPr id="8319" name="타원 13"/>
          <p:cNvSpPr>
            <a:spLocks noChangeArrowheads="1"/>
          </p:cNvSpPr>
          <p:nvPr/>
        </p:nvSpPr>
        <p:spPr bwMode="auto">
          <a:xfrm>
            <a:off x="4343400" y="1981200"/>
            <a:ext cx="1219200" cy="1219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latinLnBrk="0" hangingPunct="0"/>
            <a:endParaRPr kumimoji="0"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Step-by-Step Calibration of 11ac SS6</a:t>
            </a:r>
            <a:endParaRPr lang="ko-KR" altLang="en-US" dirty="0" smtClean="0">
              <a:ea typeface="굴림" pitchFamily="50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7150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ko-KR" sz="2000" dirty="0" smtClean="0">
                <a:ea typeface="SimSun" pitchFamily="2" charset="-122"/>
              </a:rPr>
              <a:t>1 BSS (upper-right corner BSS B)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DL only case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UL only case</a:t>
            </a:r>
          </a:p>
          <a:p>
            <a:pPr lvl="2">
              <a:spcBef>
                <a:spcPts val="0"/>
              </a:spcBef>
            </a:pPr>
            <a:r>
              <a:rPr lang="en-US" altLang="zh-CN" sz="1600" dirty="0" smtClean="0">
                <a:ea typeface="굴림" pitchFamily="50" charset="-127"/>
              </a:rPr>
              <a:t>1 STA: each STA-AP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ea typeface="굴림" pitchFamily="50" charset="-127"/>
              </a:rPr>
              <a:t>2 STAs: 3+9, 3+15, 3+27</a:t>
            </a:r>
          </a:p>
          <a:p>
            <a:pPr lvl="2">
              <a:spcBef>
                <a:spcPts val="0"/>
              </a:spcBef>
            </a:pPr>
            <a:r>
              <a:rPr lang="en-US" altLang="ko-KR" sz="1600" dirty="0" smtClean="0">
                <a:ea typeface="굴림" pitchFamily="50" charset="-127"/>
              </a:rPr>
              <a:t>3 STAs: 3+9+15, 3+9+27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ea typeface="굴림" pitchFamily="50" charset="-127"/>
              </a:rPr>
              <a:t>DL &amp; UL case</a:t>
            </a:r>
          </a:p>
          <a:p>
            <a:pPr lvl="0">
              <a:spcBef>
                <a:spcPts val="0"/>
              </a:spcBef>
            </a:pPr>
            <a:r>
              <a:rPr lang="en-US" altLang="ko-KR" sz="2000" dirty="0" smtClean="0">
                <a:solidFill>
                  <a:srgbClr val="000000"/>
                </a:solidFill>
                <a:ea typeface="SimSun" pitchFamily="2" charset="-122"/>
              </a:rPr>
              <a:t>2 BSS (</a:t>
            </a:r>
            <a:r>
              <a:rPr lang="en-US" altLang="ko-KR" sz="1800" dirty="0" smtClean="0">
                <a:solidFill>
                  <a:srgbClr val="000000"/>
                </a:solidFill>
                <a:ea typeface="SimSun" pitchFamily="2" charset="-122"/>
              </a:rPr>
              <a:t>A+B)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Both DL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Both UL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A DL and B UL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/>
              <a:t>B UL and A DL</a:t>
            </a:r>
          </a:p>
          <a:p>
            <a:pPr lvl="0">
              <a:spcBef>
                <a:spcPts val="0"/>
              </a:spcBef>
            </a:pPr>
            <a:r>
              <a:rPr lang="en-US" altLang="ko-KR" sz="2000" dirty="0" smtClean="0">
                <a:solidFill>
                  <a:srgbClr val="000000"/>
                </a:solidFill>
                <a:ea typeface="SimSun" pitchFamily="2" charset="-122"/>
              </a:rPr>
              <a:t>3 BSS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DL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UL only</a:t>
            </a:r>
          </a:p>
          <a:p>
            <a:pPr lvl="1">
              <a:spcBef>
                <a:spcPts val="0"/>
              </a:spcBef>
            </a:pPr>
            <a:r>
              <a:rPr lang="en-US" altLang="ko-KR" sz="1800" dirty="0" smtClean="0">
                <a:latin typeface="+mn-lt"/>
              </a:rPr>
              <a:t>Mixed DL &amp; UL</a:t>
            </a:r>
          </a:p>
          <a:p>
            <a:pPr lvl="2">
              <a:spcBef>
                <a:spcPts val="0"/>
              </a:spcBef>
              <a:buNone/>
            </a:pPr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9221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Slide </a:t>
            </a:r>
            <a:fld id="{068426A7-6859-4722-9B2F-705798DE0E15}" type="slidenum">
              <a:rPr lang="en-US" altLang="ko-KR" smtClean="0">
                <a:ea typeface="굴림" pitchFamily="50" charset="-127"/>
              </a:rPr>
              <a:pPr/>
              <a:t>7</a:t>
            </a:fld>
            <a:endParaRPr lang="en-US" altLang="ko-KR" smtClean="0">
              <a:ea typeface="굴림" pitchFamily="50" charset="-127"/>
            </a:endParaRPr>
          </a:p>
        </p:txBody>
      </p:sp>
      <p:sp>
        <p:nvSpPr>
          <p:cNvPr id="92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altLang="ko-KR" dirty="0"/>
          </a:p>
        </p:txBody>
      </p:sp>
      <p:sp>
        <p:nvSpPr>
          <p:cNvPr id="11" name="矩形 10"/>
          <p:cNvSpPr/>
          <p:nvPr/>
        </p:nvSpPr>
        <p:spPr>
          <a:xfrm>
            <a:off x="5257800" y="3512403"/>
            <a:ext cx="32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0"/>
            <a:r>
              <a:rPr lang="en-US" altLang="zh-CN" sz="1600" dirty="0" smtClean="0"/>
              <a:t>Note: here no shadowing is assumed and 1 drop is ok to get the result to facilitate the calibration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altLang="zh-CN" sz="2000" b="0" dirty="0" smtClean="0"/>
              <a:t>Besides the main agreements in [1,2], detail Box5 calibration parameters were clarified.</a:t>
            </a:r>
          </a:p>
          <a:p>
            <a:r>
              <a:rPr lang="en-US" altLang="zh-CN" sz="2000" b="0" dirty="0" smtClean="0"/>
              <a:t>We agreed to firstly calibrate 11ac SS6 for Box5 step by step.</a:t>
            </a:r>
          </a:p>
          <a:p>
            <a:r>
              <a:rPr lang="en-US" altLang="zh-CN" sz="2000" b="0" dirty="0" smtClean="0"/>
              <a:t>We’d like to formally include the contents in this presentation into the SSD 11-14/0980r10 [3] for reference and citing in future calibration and evaluation.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r>
              <a:rPr lang="en-US" altLang="zh-CN" dirty="0" smtClean="0"/>
              <a:t>Do you agree that the proposed text as per 15/0681r0 for Box5 calibration is added to the Simulation Document 11-14/0980r10 [3]?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Y/N/A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2015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Jiyong Pang, Huawei Technologies</a:t>
            </a:r>
            <a:endParaRPr lang="en-US" altLang="ko-KR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CB49AE9-619C-4334-85C5-834ADF79260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52882</TotalTime>
  <Words>1158</Words>
  <Application>Microsoft Office PowerPoint</Application>
  <PresentationFormat>全屏显示(4:3)</PresentationFormat>
  <Paragraphs>213</Paragraphs>
  <Slides>10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802-11-Submission</vt:lpstr>
      <vt:lpstr>Document</vt:lpstr>
      <vt:lpstr>Microsoft Office Word 97 - 2003 文档</vt:lpstr>
      <vt:lpstr>幻灯片 1</vt:lpstr>
      <vt:lpstr>幻灯片 2</vt:lpstr>
      <vt:lpstr>Background</vt:lpstr>
      <vt:lpstr>PHY Parameters</vt:lpstr>
      <vt:lpstr>MAC Parameters</vt:lpstr>
      <vt:lpstr>11ac Scenario 6 – OBSS Enterprise [4]</vt:lpstr>
      <vt:lpstr>Step-by-Step Calibration of 11ac SS6</vt:lpstr>
      <vt:lpstr>Summary</vt:lpstr>
      <vt:lpstr>Straw Poll</vt:lpstr>
      <vt:lpstr>Reference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p00265026</cp:lastModifiedBy>
  <cp:revision>2019</cp:revision>
  <cp:lastPrinted>1998-02-10T13:28:06Z</cp:lastPrinted>
  <dcterms:created xsi:type="dcterms:W3CDTF">2007-05-21T21:00:37Z</dcterms:created>
  <dcterms:modified xsi:type="dcterms:W3CDTF">2015-05-14T16:22:47Z</dcterms:modified>
</cp:coreProperties>
</file>