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6" r:id="rId2"/>
    <p:sldId id="418" r:id="rId3"/>
    <p:sldId id="367" r:id="rId4"/>
    <p:sldId id="415" r:id="rId5"/>
    <p:sldId id="378" r:id="rId6"/>
    <p:sldId id="411" r:id="rId7"/>
    <p:sldId id="412" r:id="rId8"/>
    <p:sldId id="413" r:id="rId9"/>
    <p:sldId id="416" r:id="rId10"/>
    <p:sldId id="376" r:id="rId11"/>
    <p:sldId id="380" r:id="rId12"/>
    <p:sldId id="379" r:id="rId13"/>
    <p:sldId id="419" r:id="rId14"/>
    <p:sldId id="420" r:id="rId15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D0E1"/>
    <a:srgbClr val="E7E9F1"/>
    <a:srgbClr val="0000FF"/>
    <a:srgbClr val="FF0066"/>
    <a:srgbClr val="FFFFCC"/>
    <a:srgbClr val="00B0F0"/>
    <a:srgbClr val="00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5" autoAdjust="0"/>
    <p:restoredTop sz="96308" autoAdjust="0"/>
  </p:normalViewPr>
  <p:slideViewPr>
    <p:cSldViewPr>
      <p:cViewPr>
        <p:scale>
          <a:sx n="100" d="100"/>
          <a:sy n="10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ocuments\HEW\&#20253;&#25644;&#25613;&#22833;(&#12502;&#12524;&#12540;&#12463;&#12509;&#12452;&#12531;&#12488;)_201504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ocuments\HEW\&#20253;&#25644;&#25613;&#22833;(&#12502;&#12524;&#12540;&#12463;&#12509;&#12452;&#12531;&#12488;)_201504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(2)'!$C$8:$C$107</c:f>
              <c:numCache>
                <c:formatCode>General</c:formatCode>
                <c:ptCount val="100"/>
                <c:pt idx="0">
                  <c:v>-31.728367380953337</c:v>
                </c:pt>
                <c:pt idx="1">
                  <c:v>-37.748967294232962</c:v>
                </c:pt>
                <c:pt idx="2">
                  <c:v>-41.270792475346589</c:v>
                </c:pt>
                <c:pt idx="3">
                  <c:v>-43.769567207512587</c:v>
                </c:pt>
                <c:pt idx="4">
                  <c:v>-45.707767467673712</c:v>
                </c:pt>
                <c:pt idx="5">
                  <c:v>-47.291392388626214</c:v>
                </c:pt>
                <c:pt idx="6">
                  <c:v>-48.630328181238475</c:v>
                </c:pt>
                <c:pt idx="7">
                  <c:v>-49.790167120792205</c:v>
                </c:pt>
                <c:pt idx="8">
                  <c:v>-50.813217569739834</c:v>
                </c:pt>
                <c:pt idx="9">
                  <c:v>-51.72836738095333</c:v>
                </c:pt>
                <c:pt idx="10">
                  <c:v>-53.177111361491221</c:v>
                </c:pt>
                <c:pt idx="11">
                  <c:v>-54.499710992620187</c:v>
                </c:pt>
                <c:pt idx="12">
                  <c:v>-55.716384711692619</c:v>
                </c:pt>
                <c:pt idx="13">
                  <c:v>-56.84284862969168</c:v>
                </c:pt>
                <c:pt idx="14">
                  <c:v>-57.891561447902184</c:v>
                </c:pt>
                <c:pt idx="15">
                  <c:v>-58.872566773910712</c:v>
                </c:pt>
                <c:pt idx="16">
                  <c:v>-59.7940796291929</c:v>
                </c:pt>
                <c:pt idx="17">
                  <c:v>-60.662905059569077</c:v>
                </c:pt>
                <c:pt idx="18">
                  <c:v>-61.484743414302336</c:v>
                </c:pt>
                <c:pt idx="19">
                  <c:v>-62.264417229192681</c:v>
                </c:pt>
                <c:pt idx="20">
                  <c:v>-63.006042696640499</c:v>
                </c:pt>
                <c:pt idx="21">
                  <c:v>-63.713161209730551</c:v>
                </c:pt>
                <c:pt idx="22">
                  <c:v>-64.388841641569087</c:v>
                </c:pt>
                <c:pt idx="23">
                  <c:v>-65.035760840859524</c:v>
                </c:pt>
                <c:pt idx="24">
                  <c:v>-65.656267684474642</c:v>
                </c:pt>
                <c:pt idx="25">
                  <c:v>-66.252434559931942</c:v>
                </c:pt>
                <c:pt idx="26">
                  <c:v>-66.826099126517875</c:v>
                </c:pt>
                <c:pt idx="27">
                  <c:v>-67.378898477931017</c:v>
                </c:pt>
                <c:pt idx="28">
                  <c:v>-67.912297307416793</c:v>
                </c:pt>
                <c:pt idx="29">
                  <c:v>-68.427611296141521</c:v>
                </c:pt>
                <c:pt idx="30">
                  <c:v>-68.926026665152847</c:v>
                </c:pt>
                <c:pt idx="31">
                  <c:v>-69.408616622150049</c:v>
                </c:pt>
                <c:pt idx="32">
                  <c:v>-69.876355276679391</c:v>
                </c:pt>
                <c:pt idx="33">
                  <c:v>-70.330129477432251</c:v>
                </c:pt>
                <c:pt idx="34">
                  <c:v>-70.770748933212957</c:v>
                </c:pt>
                <c:pt idx="35">
                  <c:v>-71.1989549078084</c:v>
                </c:pt>
                <c:pt idx="36">
                  <c:v>-71.615427723298154</c:v>
                </c:pt>
                <c:pt idx="37">
                  <c:v>-72.020793262541702</c:v>
                </c:pt>
                <c:pt idx="38">
                  <c:v>-72.415628626880817</c:v>
                </c:pt>
                <c:pt idx="39">
                  <c:v>-72.800467077431989</c:v>
                </c:pt>
                <c:pt idx="40">
                  <c:v>-73.17580236614404</c:v>
                </c:pt>
                <c:pt idx="41">
                  <c:v>-73.542092544879836</c:v>
                </c:pt>
                <c:pt idx="42">
                  <c:v>-73.899763326238855</c:v>
                </c:pt>
                <c:pt idx="43">
                  <c:v>-74.249211057969887</c:v>
                </c:pt>
                <c:pt idx="44">
                  <c:v>-74.590805363090368</c:v>
                </c:pt>
                <c:pt idx="45">
                  <c:v>-74.924891489808431</c:v>
                </c:pt>
                <c:pt idx="46">
                  <c:v>-75.251792408703437</c:v>
                </c:pt>
                <c:pt idx="47">
                  <c:v>-75.571810689098868</c:v>
                </c:pt>
                <c:pt idx="48">
                  <c:v>-75.8852301819513</c:v>
                </c:pt>
                <c:pt idx="49">
                  <c:v>-76.192317532714014</c:v>
                </c:pt>
                <c:pt idx="50">
                  <c:v>-76.493323544381099</c:v>
                </c:pt>
                <c:pt idx="51">
                  <c:v>-76.788484408171314</c:v>
                </c:pt>
                <c:pt idx="52">
                  <c:v>-77.078022816980962</c:v>
                </c:pt>
                <c:pt idx="53">
                  <c:v>-77.362148974757247</c:v>
                </c:pt>
                <c:pt idx="54">
                  <c:v>-77.641061513251856</c:v>
                </c:pt>
                <c:pt idx="55">
                  <c:v>-77.914948326170332</c:v>
                </c:pt>
                <c:pt idx="56">
                  <c:v>-78.18398732949052</c:v>
                </c:pt>
                <c:pt idx="57">
                  <c:v>-78.448347155656137</c:v>
                </c:pt>
                <c:pt idx="58">
                  <c:v>-78.708187788428376</c:v>
                </c:pt>
                <c:pt idx="59">
                  <c:v>-78.963661144380865</c:v>
                </c:pt>
                <c:pt idx="60">
                  <c:v>-79.214911606330162</c:v>
                </c:pt>
                <c:pt idx="61">
                  <c:v>-79.462076513392191</c:v>
                </c:pt>
                <c:pt idx="62">
                  <c:v>-79.705286611828711</c:v>
                </c:pt>
                <c:pt idx="63">
                  <c:v>-79.944666470389393</c:v>
                </c:pt>
                <c:pt idx="64">
                  <c:v>-80.180334863453282</c:v>
                </c:pt>
                <c:pt idx="65">
                  <c:v>-80.412405124918735</c:v>
                </c:pt>
                <c:pt idx="66">
                  <c:v>-80.640985475482267</c:v>
                </c:pt>
                <c:pt idx="67">
                  <c:v>-80.866179325671624</c:v>
                </c:pt>
                <c:pt idx="68">
                  <c:v>-81.08808555675725</c:v>
                </c:pt>
                <c:pt idx="69">
                  <c:v>-81.306798781452329</c:v>
                </c:pt>
                <c:pt idx="70">
                  <c:v>-81.522409586120943</c:v>
                </c:pt>
                <c:pt idx="71">
                  <c:v>-81.735004756047687</c:v>
                </c:pt>
                <c:pt idx="72">
                  <c:v>-81.944667485169305</c:v>
                </c:pt>
                <c:pt idx="73">
                  <c:v>-82.15147757153747</c:v>
                </c:pt>
                <c:pt idx="74">
                  <c:v>-82.355511599662805</c:v>
                </c:pt>
                <c:pt idx="75">
                  <c:v>-82.556843110781017</c:v>
                </c:pt>
                <c:pt idx="76">
                  <c:v>-82.755542761990199</c:v>
                </c:pt>
                <c:pt idx="77">
                  <c:v>-82.951678475120104</c:v>
                </c:pt>
                <c:pt idx="78">
                  <c:v>-83.145315576118776</c:v>
                </c:pt>
                <c:pt idx="79">
                  <c:v>-83.336516925671361</c:v>
                </c:pt>
                <c:pt idx="80">
                  <c:v>-83.525343041706066</c:v>
                </c:pt>
                <c:pt idx="81">
                  <c:v>-83.711852214383413</c:v>
                </c:pt>
                <c:pt idx="82">
                  <c:v>-83.896100614115937</c:v>
                </c:pt>
                <c:pt idx="83">
                  <c:v>-84.07814239311918</c:v>
                </c:pt>
                <c:pt idx="84">
                  <c:v>-84.258029780953564</c:v>
                </c:pt>
                <c:pt idx="85">
                  <c:v>-84.435813174478199</c:v>
                </c:pt>
                <c:pt idx="86">
                  <c:v>-84.611541222604984</c:v>
                </c:pt>
                <c:pt idx="87">
                  <c:v>-84.785260906209231</c:v>
                </c:pt>
                <c:pt idx="88">
                  <c:v>-84.957017613525267</c:v>
                </c:pt>
                <c:pt idx="89">
                  <c:v>-85.126855211329712</c:v>
                </c:pt>
                <c:pt idx="90">
                  <c:v>-85.294816112191597</c:v>
                </c:pt>
                <c:pt idx="91">
                  <c:v>-85.460941338047775</c:v>
                </c:pt>
                <c:pt idx="92">
                  <c:v>-85.625270580341066</c:v>
                </c:pt>
                <c:pt idx="93">
                  <c:v>-85.787842256942781</c:v>
                </c:pt>
                <c:pt idx="94">
                  <c:v>-85.948693566062985</c:v>
                </c:pt>
                <c:pt idx="95">
                  <c:v>-86.10786053733824</c:v>
                </c:pt>
                <c:pt idx="96">
                  <c:v>-86.265378080271915</c:v>
                </c:pt>
                <c:pt idx="97">
                  <c:v>-86.421280030190644</c:v>
                </c:pt>
                <c:pt idx="98">
                  <c:v>-86.575599191867582</c:v>
                </c:pt>
                <c:pt idx="99">
                  <c:v>-86.72836738095333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(2)'!$D$8:$D$107</c:f>
              <c:numCache>
                <c:formatCode>General</c:formatCode>
                <c:ptCount val="100"/>
                <c:pt idx="0">
                  <c:v>-26.728367380953337</c:v>
                </c:pt>
                <c:pt idx="1">
                  <c:v>-32.748967294232962</c:v>
                </c:pt>
                <c:pt idx="2">
                  <c:v>-36.270792475346589</c:v>
                </c:pt>
                <c:pt idx="3">
                  <c:v>-38.769567207512587</c:v>
                </c:pt>
                <c:pt idx="4">
                  <c:v>-40.707767467673712</c:v>
                </c:pt>
                <c:pt idx="5">
                  <c:v>-42.291392388626214</c:v>
                </c:pt>
                <c:pt idx="6">
                  <c:v>-43.630328181238475</c:v>
                </c:pt>
                <c:pt idx="7">
                  <c:v>-44.790167120792205</c:v>
                </c:pt>
                <c:pt idx="8">
                  <c:v>-45.813217569739834</c:v>
                </c:pt>
                <c:pt idx="9">
                  <c:v>-46.72836738095333</c:v>
                </c:pt>
                <c:pt idx="10">
                  <c:v>-48.177111361491221</c:v>
                </c:pt>
                <c:pt idx="11">
                  <c:v>-49.499710992620187</c:v>
                </c:pt>
                <c:pt idx="12">
                  <c:v>-50.716384711692619</c:v>
                </c:pt>
                <c:pt idx="13">
                  <c:v>-51.84284862969168</c:v>
                </c:pt>
                <c:pt idx="14">
                  <c:v>-52.891561447902184</c:v>
                </c:pt>
                <c:pt idx="15">
                  <c:v>-53.872566773910712</c:v>
                </c:pt>
                <c:pt idx="16">
                  <c:v>-54.7940796291929</c:v>
                </c:pt>
                <c:pt idx="17">
                  <c:v>-55.662905059569077</c:v>
                </c:pt>
                <c:pt idx="18">
                  <c:v>-56.484743414302336</c:v>
                </c:pt>
                <c:pt idx="19">
                  <c:v>-57.264417229192681</c:v>
                </c:pt>
                <c:pt idx="20">
                  <c:v>-58.006042696640499</c:v>
                </c:pt>
                <c:pt idx="21">
                  <c:v>-58.713161209730551</c:v>
                </c:pt>
                <c:pt idx="22">
                  <c:v>-59.388841641569094</c:v>
                </c:pt>
                <c:pt idx="23">
                  <c:v>-60.035760840859531</c:v>
                </c:pt>
                <c:pt idx="24">
                  <c:v>-60.656267684474649</c:v>
                </c:pt>
                <c:pt idx="25">
                  <c:v>-61.252434559931949</c:v>
                </c:pt>
                <c:pt idx="26">
                  <c:v>-61.826099126517882</c:v>
                </c:pt>
                <c:pt idx="27">
                  <c:v>-62.378898477931024</c:v>
                </c:pt>
                <c:pt idx="28">
                  <c:v>-62.9122973074168</c:v>
                </c:pt>
                <c:pt idx="29">
                  <c:v>-63.427611296141528</c:v>
                </c:pt>
                <c:pt idx="30">
                  <c:v>-63.926026665152854</c:v>
                </c:pt>
                <c:pt idx="31">
                  <c:v>-64.408616622150049</c:v>
                </c:pt>
                <c:pt idx="32">
                  <c:v>-64.876355276679391</c:v>
                </c:pt>
                <c:pt idx="33">
                  <c:v>-65.330129477432251</c:v>
                </c:pt>
                <c:pt idx="34">
                  <c:v>-65.770748933212957</c:v>
                </c:pt>
                <c:pt idx="35">
                  <c:v>-66.1989549078084</c:v>
                </c:pt>
                <c:pt idx="36">
                  <c:v>-66.615427723298154</c:v>
                </c:pt>
                <c:pt idx="37">
                  <c:v>-67.020793262541702</c:v>
                </c:pt>
                <c:pt idx="38">
                  <c:v>-67.415628626880817</c:v>
                </c:pt>
                <c:pt idx="39">
                  <c:v>-67.800467077431989</c:v>
                </c:pt>
                <c:pt idx="40">
                  <c:v>-68.17580236614404</c:v>
                </c:pt>
                <c:pt idx="41">
                  <c:v>-68.542092544879836</c:v>
                </c:pt>
                <c:pt idx="42">
                  <c:v>-68.899763326238855</c:v>
                </c:pt>
                <c:pt idx="43">
                  <c:v>-69.249211057969887</c:v>
                </c:pt>
                <c:pt idx="44">
                  <c:v>-69.590805363090368</c:v>
                </c:pt>
                <c:pt idx="45">
                  <c:v>-69.924891489808431</c:v>
                </c:pt>
                <c:pt idx="46">
                  <c:v>-70.251792408703437</c:v>
                </c:pt>
                <c:pt idx="47">
                  <c:v>-70.571810689098868</c:v>
                </c:pt>
                <c:pt idx="48">
                  <c:v>-70.8852301819513</c:v>
                </c:pt>
                <c:pt idx="49">
                  <c:v>-71.192317532714014</c:v>
                </c:pt>
                <c:pt idx="50">
                  <c:v>-71.493323544381099</c:v>
                </c:pt>
                <c:pt idx="51">
                  <c:v>-71.788484408171314</c:v>
                </c:pt>
                <c:pt idx="52">
                  <c:v>-72.078022816980962</c:v>
                </c:pt>
                <c:pt idx="53">
                  <c:v>-72.362148974757247</c:v>
                </c:pt>
                <c:pt idx="54">
                  <c:v>-72.641061513251856</c:v>
                </c:pt>
                <c:pt idx="55">
                  <c:v>-72.914948326170332</c:v>
                </c:pt>
                <c:pt idx="56">
                  <c:v>-73.18398732949052</c:v>
                </c:pt>
                <c:pt idx="57">
                  <c:v>-73.448347155656137</c:v>
                </c:pt>
                <c:pt idx="58">
                  <c:v>-73.708187788428376</c:v>
                </c:pt>
                <c:pt idx="59">
                  <c:v>-73.963661144380865</c:v>
                </c:pt>
                <c:pt idx="60">
                  <c:v>-74.214911606330162</c:v>
                </c:pt>
                <c:pt idx="61">
                  <c:v>-74.462076513392191</c:v>
                </c:pt>
                <c:pt idx="62">
                  <c:v>-74.705286611828711</c:v>
                </c:pt>
                <c:pt idx="63">
                  <c:v>-74.944666470389393</c:v>
                </c:pt>
                <c:pt idx="64">
                  <c:v>-75.180334863453282</c:v>
                </c:pt>
                <c:pt idx="65">
                  <c:v>-75.412405124918735</c:v>
                </c:pt>
                <c:pt idx="66">
                  <c:v>-75.640985475482267</c:v>
                </c:pt>
                <c:pt idx="67">
                  <c:v>-75.866179325671624</c:v>
                </c:pt>
                <c:pt idx="68">
                  <c:v>-76.08808555675725</c:v>
                </c:pt>
                <c:pt idx="69">
                  <c:v>-76.306798781452329</c:v>
                </c:pt>
                <c:pt idx="70">
                  <c:v>-76.522409586120943</c:v>
                </c:pt>
                <c:pt idx="71">
                  <c:v>-76.735004756047687</c:v>
                </c:pt>
                <c:pt idx="72">
                  <c:v>-76.944667485169305</c:v>
                </c:pt>
                <c:pt idx="73">
                  <c:v>-77.15147757153747</c:v>
                </c:pt>
                <c:pt idx="74">
                  <c:v>-77.355511599662805</c:v>
                </c:pt>
                <c:pt idx="75">
                  <c:v>-77.556843110781017</c:v>
                </c:pt>
                <c:pt idx="76">
                  <c:v>-77.755542761990199</c:v>
                </c:pt>
                <c:pt idx="77">
                  <c:v>-77.951678475120104</c:v>
                </c:pt>
                <c:pt idx="78">
                  <c:v>-78.145315576118776</c:v>
                </c:pt>
                <c:pt idx="79">
                  <c:v>-78.336516925671361</c:v>
                </c:pt>
                <c:pt idx="80">
                  <c:v>-78.525343041706066</c:v>
                </c:pt>
                <c:pt idx="81">
                  <c:v>-78.711852214383413</c:v>
                </c:pt>
                <c:pt idx="82">
                  <c:v>-78.896100614115937</c:v>
                </c:pt>
                <c:pt idx="83">
                  <c:v>-79.07814239311918</c:v>
                </c:pt>
                <c:pt idx="84">
                  <c:v>-79.258029780953564</c:v>
                </c:pt>
                <c:pt idx="85">
                  <c:v>-79.435813174478199</c:v>
                </c:pt>
                <c:pt idx="86">
                  <c:v>-79.611541222604984</c:v>
                </c:pt>
                <c:pt idx="87">
                  <c:v>-79.785260906209231</c:v>
                </c:pt>
                <c:pt idx="88">
                  <c:v>-79.957017613525267</c:v>
                </c:pt>
                <c:pt idx="89">
                  <c:v>-80.126855211329712</c:v>
                </c:pt>
                <c:pt idx="90">
                  <c:v>-80.294816112191597</c:v>
                </c:pt>
                <c:pt idx="91">
                  <c:v>-80.460941338047775</c:v>
                </c:pt>
                <c:pt idx="92">
                  <c:v>-80.625270580341066</c:v>
                </c:pt>
                <c:pt idx="93">
                  <c:v>-80.787842256942781</c:v>
                </c:pt>
                <c:pt idx="94">
                  <c:v>-80.948693566062985</c:v>
                </c:pt>
                <c:pt idx="95">
                  <c:v>-81.10786053733824</c:v>
                </c:pt>
                <c:pt idx="96">
                  <c:v>-81.265378080271915</c:v>
                </c:pt>
                <c:pt idx="97">
                  <c:v>-81.421280030190644</c:v>
                </c:pt>
                <c:pt idx="98">
                  <c:v>-81.575599191867582</c:v>
                </c:pt>
                <c:pt idx="99">
                  <c:v>-81.72836738095333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012800"/>
        <c:axId val="131463424"/>
      </c:scatterChart>
      <c:valAx>
        <c:axId val="126012800"/>
        <c:scaling>
          <c:logBase val="10"/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altLang="en-US"/>
                  <a:t>Distance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lang="ja-JP"/>
            </a:pPr>
            <a:endParaRPr lang="ja-JP"/>
          </a:p>
        </c:txPr>
        <c:crossAx val="131463424"/>
        <c:crosses val="autoZero"/>
        <c:crossBetween val="midCat"/>
      </c:valAx>
      <c:valAx>
        <c:axId val="131463424"/>
        <c:scaling>
          <c:orientation val="minMax"/>
          <c:max val="-30"/>
          <c:min val="-80"/>
        </c:scaling>
        <c:delete val="0"/>
        <c:axPos val="l"/>
        <c:minorGridlines/>
        <c:title>
          <c:tx>
            <c:rich>
              <a:bodyPr rot="-5400000" vert="horz"/>
              <a:lstStyle/>
              <a:p>
                <a:pPr>
                  <a:defRPr lang="ja-JP"/>
                </a:pPr>
                <a:r>
                  <a:rPr lang="en-US" altLang="en-US"/>
                  <a:t>RSSI (dBm)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12601280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(2)'!$C$8:$C$107</c:f>
              <c:numCache>
                <c:formatCode>General</c:formatCode>
                <c:ptCount val="100"/>
                <c:pt idx="0">
                  <c:v>-31.728367380953337</c:v>
                </c:pt>
                <c:pt idx="1">
                  <c:v>-37.748967294232962</c:v>
                </c:pt>
                <c:pt idx="2">
                  <c:v>-41.270792475346589</c:v>
                </c:pt>
                <c:pt idx="3">
                  <c:v>-43.769567207512587</c:v>
                </c:pt>
                <c:pt idx="4">
                  <c:v>-45.707767467673712</c:v>
                </c:pt>
                <c:pt idx="5">
                  <c:v>-47.291392388626214</c:v>
                </c:pt>
                <c:pt idx="6">
                  <c:v>-48.630328181238475</c:v>
                </c:pt>
                <c:pt idx="7">
                  <c:v>-49.790167120792205</c:v>
                </c:pt>
                <c:pt idx="8">
                  <c:v>-50.813217569739834</c:v>
                </c:pt>
                <c:pt idx="9">
                  <c:v>-51.72836738095333</c:v>
                </c:pt>
                <c:pt idx="10">
                  <c:v>-53.177111361491221</c:v>
                </c:pt>
                <c:pt idx="11">
                  <c:v>-54.499710992620187</c:v>
                </c:pt>
                <c:pt idx="12">
                  <c:v>-55.716384711692619</c:v>
                </c:pt>
                <c:pt idx="13">
                  <c:v>-56.84284862969168</c:v>
                </c:pt>
                <c:pt idx="14">
                  <c:v>-57.891561447902184</c:v>
                </c:pt>
                <c:pt idx="15">
                  <c:v>-58.872566773910712</c:v>
                </c:pt>
                <c:pt idx="16">
                  <c:v>-59.7940796291929</c:v>
                </c:pt>
                <c:pt idx="17">
                  <c:v>-60.662905059569077</c:v>
                </c:pt>
                <c:pt idx="18">
                  <c:v>-61.484743414302336</c:v>
                </c:pt>
                <c:pt idx="19">
                  <c:v>-62.264417229192681</c:v>
                </c:pt>
                <c:pt idx="20">
                  <c:v>-63.006042696640499</c:v>
                </c:pt>
                <c:pt idx="21">
                  <c:v>-63.713161209730551</c:v>
                </c:pt>
                <c:pt idx="22">
                  <c:v>-64.388841641569087</c:v>
                </c:pt>
                <c:pt idx="23">
                  <c:v>-65.035760840859524</c:v>
                </c:pt>
                <c:pt idx="24">
                  <c:v>-65.656267684474642</c:v>
                </c:pt>
                <c:pt idx="25">
                  <c:v>-66.252434559931942</c:v>
                </c:pt>
                <c:pt idx="26">
                  <c:v>-66.826099126517875</c:v>
                </c:pt>
                <c:pt idx="27">
                  <c:v>-67.378898477931017</c:v>
                </c:pt>
                <c:pt idx="28">
                  <c:v>-67.912297307416793</c:v>
                </c:pt>
                <c:pt idx="29">
                  <c:v>-68.427611296141521</c:v>
                </c:pt>
                <c:pt idx="30">
                  <c:v>-68.926026665152847</c:v>
                </c:pt>
                <c:pt idx="31">
                  <c:v>-69.408616622150049</c:v>
                </c:pt>
                <c:pt idx="32">
                  <c:v>-69.876355276679391</c:v>
                </c:pt>
                <c:pt idx="33">
                  <c:v>-70.330129477432251</c:v>
                </c:pt>
                <c:pt idx="34">
                  <c:v>-70.770748933212957</c:v>
                </c:pt>
                <c:pt idx="35">
                  <c:v>-71.1989549078084</c:v>
                </c:pt>
                <c:pt idx="36">
                  <c:v>-71.615427723298154</c:v>
                </c:pt>
                <c:pt idx="37">
                  <c:v>-72.020793262541702</c:v>
                </c:pt>
                <c:pt idx="38">
                  <c:v>-72.415628626880817</c:v>
                </c:pt>
                <c:pt idx="39">
                  <c:v>-72.800467077431989</c:v>
                </c:pt>
                <c:pt idx="40">
                  <c:v>-73.17580236614404</c:v>
                </c:pt>
                <c:pt idx="41">
                  <c:v>-73.542092544879836</c:v>
                </c:pt>
                <c:pt idx="42">
                  <c:v>-73.899763326238855</c:v>
                </c:pt>
                <c:pt idx="43">
                  <c:v>-74.249211057969887</c:v>
                </c:pt>
                <c:pt idx="44">
                  <c:v>-74.590805363090368</c:v>
                </c:pt>
                <c:pt idx="45">
                  <c:v>-74.924891489808431</c:v>
                </c:pt>
                <c:pt idx="46">
                  <c:v>-75.251792408703437</c:v>
                </c:pt>
                <c:pt idx="47">
                  <c:v>-75.571810689098868</c:v>
                </c:pt>
                <c:pt idx="48">
                  <c:v>-75.8852301819513</c:v>
                </c:pt>
                <c:pt idx="49">
                  <c:v>-76.192317532714014</c:v>
                </c:pt>
                <c:pt idx="50">
                  <c:v>-76.493323544381099</c:v>
                </c:pt>
                <c:pt idx="51">
                  <c:v>-76.788484408171314</c:v>
                </c:pt>
                <c:pt idx="52">
                  <c:v>-77.078022816980962</c:v>
                </c:pt>
                <c:pt idx="53">
                  <c:v>-77.362148974757247</c:v>
                </c:pt>
                <c:pt idx="54">
                  <c:v>-77.641061513251856</c:v>
                </c:pt>
                <c:pt idx="55">
                  <c:v>-77.914948326170332</c:v>
                </c:pt>
                <c:pt idx="56">
                  <c:v>-78.18398732949052</c:v>
                </c:pt>
                <c:pt idx="57">
                  <c:v>-78.448347155656137</c:v>
                </c:pt>
                <c:pt idx="58">
                  <c:v>-78.708187788428376</c:v>
                </c:pt>
                <c:pt idx="59">
                  <c:v>-78.963661144380865</c:v>
                </c:pt>
                <c:pt idx="60">
                  <c:v>-79.214911606330162</c:v>
                </c:pt>
                <c:pt idx="61">
                  <c:v>-79.462076513392191</c:v>
                </c:pt>
                <c:pt idx="62">
                  <c:v>-79.705286611828711</c:v>
                </c:pt>
                <c:pt idx="63">
                  <c:v>-79.944666470389393</c:v>
                </c:pt>
                <c:pt idx="64">
                  <c:v>-80.180334863453282</c:v>
                </c:pt>
                <c:pt idx="65">
                  <c:v>-80.412405124918735</c:v>
                </c:pt>
                <c:pt idx="66">
                  <c:v>-80.640985475482267</c:v>
                </c:pt>
                <c:pt idx="67">
                  <c:v>-80.866179325671624</c:v>
                </c:pt>
                <c:pt idx="68">
                  <c:v>-81.08808555675725</c:v>
                </c:pt>
                <c:pt idx="69">
                  <c:v>-81.306798781452329</c:v>
                </c:pt>
                <c:pt idx="70">
                  <c:v>-81.522409586120943</c:v>
                </c:pt>
                <c:pt idx="71">
                  <c:v>-81.735004756047687</c:v>
                </c:pt>
                <c:pt idx="72">
                  <c:v>-81.944667485169305</c:v>
                </c:pt>
                <c:pt idx="73">
                  <c:v>-82.15147757153747</c:v>
                </c:pt>
                <c:pt idx="74">
                  <c:v>-82.355511599662805</c:v>
                </c:pt>
                <c:pt idx="75">
                  <c:v>-82.556843110781017</c:v>
                </c:pt>
                <c:pt idx="76">
                  <c:v>-82.755542761990199</c:v>
                </c:pt>
                <c:pt idx="77">
                  <c:v>-82.951678475120104</c:v>
                </c:pt>
                <c:pt idx="78">
                  <c:v>-83.145315576118776</c:v>
                </c:pt>
                <c:pt idx="79">
                  <c:v>-83.336516925671361</c:v>
                </c:pt>
                <c:pt idx="80">
                  <c:v>-83.525343041706066</c:v>
                </c:pt>
                <c:pt idx="81">
                  <c:v>-83.711852214383413</c:v>
                </c:pt>
                <c:pt idx="82">
                  <c:v>-83.896100614115937</c:v>
                </c:pt>
                <c:pt idx="83">
                  <c:v>-84.07814239311918</c:v>
                </c:pt>
                <c:pt idx="84">
                  <c:v>-84.258029780953564</c:v>
                </c:pt>
                <c:pt idx="85">
                  <c:v>-84.435813174478199</c:v>
                </c:pt>
                <c:pt idx="86">
                  <c:v>-84.611541222604984</c:v>
                </c:pt>
                <c:pt idx="87">
                  <c:v>-84.785260906209231</c:v>
                </c:pt>
                <c:pt idx="88">
                  <c:v>-84.957017613525267</c:v>
                </c:pt>
                <c:pt idx="89">
                  <c:v>-85.126855211329712</c:v>
                </c:pt>
                <c:pt idx="90">
                  <c:v>-85.294816112191597</c:v>
                </c:pt>
                <c:pt idx="91">
                  <c:v>-85.460941338047775</c:v>
                </c:pt>
                <c:pt idx="92">
                  <c:v>-85.625270580341066</c:v>
                </c:pt>
                <c:pt idx="93">
                  <c:v>-85.787842256942781</c:v>
                </c:pt>
                <c:pt idx="94">
                  <c:v>-85.948693566062985</c:v>
                </c:pt>
                <c:pt idx="95">
                  <c:v>-86.10786053733824</c:v>
                </c:pt>
                <c:pt idx="96">
                  <c:v>-86.265378080271915</c:v>
                </c:pt>
                <c:pt idx="97">
                  <c:v>-86.421280030190644</c:v>
                </c:pt>
                <c:pt idx="98">
                  <c:v>-86.575599191867582</c:v>
                </c:pt>
                <c:pt idx="99">
                  <c:v>-86.72836738095333</c:v>
                </c:pt>
              </c:numCache>
            </c:numRef>
          </c:yVal>
          <c:smooth val="0"/>
        </c:ser>
        <c:ser>
          <c:idx val="1"/>
          <c:order val="1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(2)'!$D$8:$D$107</c:f>
              <c:numCache>
                <c:formatCode>General</c:formatCode>
                <c:ptCount val="100"/>
                <c:pt idx="0">
                  <c:v>-26.728367380953337</c:v>
                </c:pt>
                <c:pt idx="1">
                  <c:v>-32.748967294232962</c:v>
                </c:pt>
                <c:pt idx="2">
                  <c:v>-36.270792475346589</c:v>
                </c:pt>
                <c:pt idx="3">
                  <c:v>-38.769567207512587</c:v>
                </c:pt>
                <c:pt idx="4">
                  <c:v>-40.707767467673712</c:v>
                </c:pt>
                <c:pt idx="5">
                  <c:v>-42.291392388626214</c:v>
                </c:pt>
                <c:pt idx="6">
                  <c:v>-43.630328181238475</c:v>
                </c:pt>
                <c:pt idx="7">
                  <c:v>-44.790167120792205</c:v>
                </c:pt>
                <c:pt idx="8">
                  <c:v>-45.813217569739834</c:v>
                </c:pt>
                <c:pt idx="9">
                  <c:v>-46.72836738095333</c:v>
                </c:pt>
                <c:pt idx="10">
                  <c:v>-48.177111361491221</c:v>
                </c:pt>
                <c:pt idx="11">
                  <c:v>-49.499710992620187</c:v>
                </c:pt>
                <c:pt idx="12">
                  <c:v>-50.716384711692619</c:v>
                </c:pt>
                <c:pt idx="13">
                  <c:v>-51.84284862969168</c:v>
                </c:pt>
                <c:pt idx="14">
                  <c:v>-52.891561447902184</c:v>
                </c:pt>
                <c:pt idx="15">
                  <c:v>-53.872566773910712</c:v>
                </c:pt>
                <c:pt idx="16">
                  <c:v>-54.7940796291929</c:v>
                </c:pt>
                <c:pt idx="17">
                  <c:v>-55.662905059569077</c:v>
                </c:pt>
                <c:pt idx="18">
                  <c:v>-56.484743414302336</c:v>
                </c:pt>
                <c:pt idx="19">
                  <c:v>-57.264417229192681</c:v>
                </c:pt>
                <c:pt idx="20">
                  <c:v>-58.006042696640499</c:v>
                </c:pt>
                <c:pt idx="21">
                  <c:v>-58.713161209730551</c:v>
                </c:pt>
                <c:pt idx="22">
                  <c:v>-59.388841641569094</c:v>
                </c:pt>
                <c:pt idx="23">
                  <c:v>-60.035760840859531</c:v>
                </c:pt>
                <c:pt idx="24">
                  <c:v>-60.656267684474649</c:v>
                </c:pt>
                <c:pt idx="25">
                  <c:v>-61.252434559931949</c:v>
                </c:pt>
                <c:pt idx="26">
                  <c:v>-61.826099126517882</c:v>
                </c:pt>
                <c:pt idx="27">
                  <c:v>-62.378898477931024</c:v>
                </c:pt>
                <c:pt idx="28">
                  <c:v>-62.9122973074168</c:v>
                </c:pt>
                <c:pt idx="29">
                  <c:v>-63.427611296141528</c:v>
                </c:pt>
                <c:pt idx="30">
                  <c:v>-63.926026665152854</c:v>
                </c:pt>
                <c:pt idx="31">
                  <c:v>-64.408616622150049</c:v>
                </c:pt>
                <c:pt idx="32">
                  <c:v>-64.876355276679391</c:v>
                </c:pt>
                <c:pt idx="33">
                  <c:v>-65.330129477432251</c:v>
                </c:pt>
                <c:pt idx="34">
                  <c:v>-65.770748933212957</c:v>
                </c:pt>
                <c:pt idx="35">
                  <c:v>-66.1989549078084</c:v>
                </c:pt>
                <c:pt idx="36">
                  <c:v>-66.615427723298154</c:v>
                </c:pt>
                <c:pt idx="37">
                  <c:v>-67.020793262541702</c:v>
                </c:pt>
                <c:pt idx="38">
                  <c:v>-67.415628626880817</c:v>
                </c:pt>
                <c:pt idx="39">
                  <c:v>-67.800467077431989</c:v>
                </c:pt>
                <c:pt idx="40">
                  <c:v>-68.17580236614404</c:v>
                </c:pt>
                <c:pt idx="41">
                  <c:v>-68.542092544879836</c:v>
                </c:pt>
                <c:pt idx="42">
                  <c:v>-68.899763326238855</c:v>
                </c:pt>
                <c:pt idx="43">
                  <c:v>-69.249211057969887</c:v>
                </c:pt>
                <c:pt idx="44">
                  <c:v>-69.590805363090368</c:v>
                </c:pt>
                <c:pt idx="45">
                  <c:v>-69.924891489808431</c:v>
                </c:pt>
                <c:pt idx="46">
                  <c:v>-70.251792408703437</c:v>
                </c:pt>
                <c:pt idx="47">
                  <c:v>-70.571810689098868</c:v>
                </c:pt>
                <c:pt idx="48">
                  <c:v>-70.8852301819513</c:v>
                </c:pt>
                <c:pt idx="49">
                  <c:v>-71.192317532714014</c:v>
                </c:pt>
                <c:pt idx="50">
                  <c:v>-71.493323544381099</c:v>
                </c:pt>
                <c:pt idx="51">
                  <c:v>-71.788484408171314</c:v>
                </c:pt>
                <c:pt idx="52">
                  <c:v>-72.078022816980962</c:v>
                </c:pt>
                <c:pt idx="53">
                  <c:v>-72.362148974757247</c:v>
                </c:pt>
                <c:pt idx="54">
                  <c:v>-72.641061513251856</c:v>
                </c:pt>
                <c:pt idx="55">
                  <c:v>-72.914948326170332</c:v>
                </c:pt>
                <c:pt idx="56">
                  <c:v>-73.18398732949052</c:v>
                </c:pt>
                <c:pt idx="57">
                  <c:v>-73.448347155656137</c:v>
                </c:pt>
                <c:pt idx="58">
                  <c:v>-73.708187788428376</c:v>
                </c:pt>
                <c:pt idx="59">
                  <c:v>-73.963661144380865</c:v>
                </c:pt>
                <c:pt idx="60">
                  <c:v>-74.214911606330162</c:v>
                </c:pt>
                <c:pt idx="61">
                  <c:v>-74.462076513392191</c:v>
                </c:pt>
                <c:pt idx="62">
                  <c:v>-74.705286611828711</c:v>
                </c:pt>
                <c:pt idx="63">
                  <c:v>-74.944666470389393</c:v>
                </c:pt>
                <c:pt idx="64">
                  <c:v>-75.180334863453282</c:v>
                </c:pt>
                <c:pt idx="65">
                  <c:v>-75.412405124918735</c:v>
                </c:pt>
                <c:pt idx="66">
                  <c:v>-75.640985475482267</c:v>
                </c:pt>
                <c:pt idx="67">
                  <c:v>-75.866179325671624</c:v>
                </c:pt>
                <c:pt idx="68">
                  <c:v>-76.08808555675725</c:v>
                </c:pt>
                <c:pt idx="69">
                  <c:v>-76.306798781452329</c:v>
                </c:pt>
                <c:pt idx="70">
                  <c:v>-76.522409586120943</c:v>
                </c:pt>
                <c:pt idx="71">
                  <c:v>-76.735004756047687</c:v>
                </c:pt>
                <c:pt idx="72">
                  <c:v>-76.944667485169305</c:v>
                </c:pt>
                <c:pt idx="73">
                  <c:v>-77.15147757153747</c:v>
                </c:pt>
                <c:pt idx="74">
                  <c:v>-77.355511599662805</c:v>
                </c:pt>
                <c:pt idx="75">
                  <c:v>-77.556843110781017</c:v>
                </c:pt>
                <c:pt idx="76">
                  <c:v>-77.755542761990199</c:v>
                </c:pt>
                <c:pt idx="77">
                  <c:v>-77.951678475120104</c:v>
                </c:pt>
                <c:pt idx="78">
                  <c:v>-78.145315576118776</c:v>
                </c:pt>
                <c:pt idx="79">
                  <c:v>-78.336516925671361</c:v>
                </c:pt>
                <c:pt idx="80">
                  <c:v>-78.525343041706066</c:v>
                </c:pt>
                <c:pt idx="81">
                  <c:v>-78.711852214383413</c:v>
                </c:pt>
                <c:pt idx="82">
                  <c:v>-78.896100614115937</c:v>
                </c:pt>
                <c:pt idx="83">
                  <c:v>-79.07814239311918</c:v>
                </c:pt>
                <c:pt idx="84">
                  <c:v>-79.258029780953564</c:v>
                </c:pt>
                <c:pt idx="85">
                  <c:v>-79.435813174478199</c:v>
                </c:pt>
                <c:pt idx="86">
                  <c:v>-79.611541222604984</c:v>
                </c:pt>
                <c:pt idx="87">
                  <c:v>-79.785260906209231</c:v>
                </c:pt>
                <c:pt idx="88">
                  <c:v>-79.957017613525267</c:v>
                </c:pt>
                <c:pt idx="89">
                  <c:v>-80.126855211329712</c:v>
                </c:pt>
                <c:pt idx="90">
                  <c:v>-80.294816112191597</c:v>
                </c:pt>
                <c:pt idx="91">
                  <c:v>-80.460941338047775</c:v>
                </c:pt>
                <c:pt idx="92">
                  <c:v>-80.625270580341066</c:v>
                </c:pt>
                <c:pt idx="93">
                  <c:v>-80.787842256942781</c:v>
                </c:pt>
                <c:pt idx="94">
                  <c:v>-80.948693566062985</c:v>
                </c:pt>
                <c:pt idx="95">
                  <c:v>-81.10786053733824</c:v>
                </c:pt>
                <c:pt idx="96">
                  <c:v>-81.265378080271915</c:v>
                </c:pt>
                <c:pt idx="97">
                  <c:v>-81.421280030190644</c:v>
                </c:pt>
                <c:pt idx="98">
                  <c:v>-81.575599191867582</c:v>
                </c:pt>
                <c:pt idx="99">
                  <c:v>-81.72836738095333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0791168"/>
        <c:axId val="200970240"/>
      </c:scatterChart>
      <c:valAx>
        <c:axId val="200791168"/>
        <c:scaling>
          <c:logBase val="10"/>
          <c:orientation val="minMax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altLang="en-US"/>
                  <a:t>Distance (m)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lang="ja-JP"/>
            </a:pPr>
            <a:endParaRPr lang="ja-JP"/>
          </a:p>
        </c:txPr>
        <c:crossAx val="200970240"/>
        <c:crosses val="autoZero"/>
        <c:crossBetween val="midCat"/>
      </c:valAx>
      <c:valAx>
        <c:axId val="200970240"/>
        <c:scaling>
          <c:orientation val="minMax"/>
          <c:max val="-30"/>
          <c:min val="-80"/>
        </c:scaling>
        <c:delete val="0"/>
        <c:axPos val="l"/>
        <c:minorGridlines/>
        <c:title>
          <c:tx>
            <c:rich>
              <a:bodyPr rot="-5400000" vert="horz"/>
              <a:lstStyle/>
              <a:p>
                <a:pPr>
                  <a:defRPr lang="ja-JP"/>
                </a:pPr>
                <a:r>
                  <a:rPr lang="en-US" altLang="en-US"/>
                  <a:t>RSSI (dBm)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ja-JP"/>
            </a:pPr>
            <a:endParaRPr lang="ja-JP"/>
          </a:p>
        </c:txPr>
        <c:crossAx val="2007911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/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802.11-15/0652r1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Reference Simulation Model for Dynamic CCA / DSC Calibration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 smtClean="0"/>
              <a:t>Date: 2015/05/14</a:t>
            </a:r>
            <a:endParaRPr lang="en-US" sz="2000" b="0" kern="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59484"/>
              </p:ext>
            </p:extLst>
          </p:nvPr>
        </p:nvGraphicFramePr>
        <p:xfrm>
          <a:off x="323528" y="2816932"/>
          <a:ext cx="8687477" cy="34203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848"/>
                <a:gridCol w="1386713"/>
                <a:gridCol w="1535679"/>
                <a:gridCol w="1602977"/>
                <a:gridCol w="2588260"/>
              </a:tblGrid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Name</a:t>
                      </a:r>
                      <a:endParaRPr lang="ja-JP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Affiliations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Address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Phone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email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Masahito Mori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Sony Corp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Masahito.Mori@jp.sony.com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Yuichi Morioka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Yuichi.Morioka@jp.sony.com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Yusuke Tanaka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YusukeC.Tanaka@jp.sony.com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Takeshi Itagaki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Takeshi.Itagaki@jp.sony.com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Graham Smith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effectLst/>
                        </a:rPr>
                        <a:t>SR Technologies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200" dirty="0" smtClean="0">
                          <a:effectLst/>
                        </a:rPr>
                        <a:t>gsmith@srtrl.com</a:t>
                      </a:r>
                      <a:endParaRPr lang="ja-JP" altLang="ja-JP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88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Sayantan</a:t>
                      </a:r>
                      <a:r>
                        <a:rPr lang="ja-JP" sz="1400">
                          <a:effectLst/>
                        </a:rPr>
                        <a:t>　</a:t>
                      </a:r>
                      <a:r>
                        <a:rPr lang="en-US" sz="1400">
                          <a:effectLst/>
                        </a:rPr>
                        <a:t>Choudhury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Nokia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Sayantan.Choudhury@nokia.com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Tuomaala Esa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esa.tuomaala@nokia.com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Kneckt Jarkko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jarkko.kneckt@nokia.com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73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Chinghwa Yu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MediaTek Inc.</a:t>
                      </a:r>
                      <a:endParaRPr lang="ja-JP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No. 1, </a:t>
                      </a:r>
                      <a:r>
                        <a:rPr lang="en-US" sz="1400" dirty="0" err="1">
                          <a:effectLst/>
                        </a:rPr>
                        <a:t>Dusing</a:t>
                      </a:r>
                      <a:r>
                        <a:rPr lang="en-US" sz="1400" dirty="0">
                          <a:effectLst/>
                        </a:rPr>
                        <a:t> 1st Road, Hsinchu, 300 Taiwan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+886-3-567-0766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chinghwa.yu@mediatek.com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44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Knut Odman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Broadcom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effectLst/>
                        </a:rPr>
                        <a:t>kodman@broadcom.com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0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Reference scenario and conditions for dynamic CCA / DSC calibration were presented</a:t>
            </a:r>
          </a:p>
          <a:p>
            <a:r>
              <a:rPr kumimoji="1" lang="en-US" altLang="ja-JP" dirty="0" smtClean="0"/>
              <a:t>Interested parties are encouraged to share simulation results based on this reference model, to start an apples-to-apples comparison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[1] </a:t>
            </a:r>
            <a:r>
              <a:rPr lang="en-US" altLang="ja-JP" dirty="0" smtClean="0"/>
              <a:t>11-14/1580r0, “Perspectives on Spatial Reuse in 11ax”</a:t>
            </a:r>
          </a:p>
          <a:p>
            <a:pPr marL="0" indent="0">
              <a:buNone/>
            </a:pPr>
            <a:r>
              <a:rPr lang="en-US" altLang="ja-JP" dirty="0" smtClean="0"/>
              <a:t>[2] 11-14/0854r0, “</a:t>
            </a:r>
            <a:r>
              <a:rPr lang="en-US" altLang="ja-JP" dirty="0"/>
              <a:t>DSC and Legacy </a:t>
            </a:r>
            <a:r>
              <a:rPr lang="en-US" altLang="ja-JP" dirty="0" smtClean="0"/>
              <a:t>Coexistence”</a:t>
            </a:r>
          </a:p>
          <a:p>
            <a:pPr marL="0" indent="0">
              <a:buNone/>
            </a:pPr>
            <a:r>
              <a:rPr kumimoji="1" lang="en-US" altLang="ja-JP" dirty="0" smtClean="0"/>
              <a:t>[3] 11-14/0571r8, “11ax Evaluation Methodology”</a:t>
            </a:r>
          </a:p>
          <a:p>
            <a:pPr marL="0" indent="0">
              <a:buNone/>
            </a:pPr>
            <a:r>
              <a:rPr kumimoji="1" lang="en-US" altLang="ja-JP" dirty="0" smtClean="0"/>
              <a:t>[4] 11-14/1523r5, “</a:t>
            </a:r>
            <a:r>
              <a:rPr lang="en-US" altLang="zh-CN" dirty="0"/>
              <a:t>Offline Discussion Minutes </a:t>
            </a:r>
            <a:r>
              <a:rPr lang="en-US" altLang="zh-CN" dirty="0" smtClean="0"/>
              <a:t>of </a:t>
            </a:r>
            <a:r>
              <a:rPr lang="en-US" altLang="zh-CN" dirty="0"/>
              <a:t>SLS </a:t>
            </a:r>
            <a:r>
              <a:rPr lang="en-US" altLang="zh-CN" dirty="0" smtClean="0"/>
              <a:t>Calibration”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[5] </a:t>
            </a:r>
            <a:r>
              <a:rPr kumimoji="1" lang="en-US" altLang="ja-JP" dirty="0" smtClean="0"/>
              <a:t>11-15/0680r1, “</a:t>
            </a:r>
            <a:r>
              <a:rPr lang="en-US" altLang="ko-KR" dirty="0"/>
              <a:t>Reference Box5 Calibration Assumptions and </a:t>
            </a:r>
            <a:r>
              <a:rPr lang="en-US" altLang="ko-KR" dirty="0" smtClean="0"/>
              <a:t>Parameters</a:t>
            </a:r>
            <a:r>
              <a:rPr lang="en-US" altLang="ja-JP" dirty="0" smtClean="0"/>
              <a:t>”</a:t>
            </a:r>
          </a:p>
          <a:p>
            <a:pPr marL="0" indent="0">
              <a:buNone/>
            </a:pPr>
            <a:r>
              <a:rPr kumimoji="1" lang="en-US" altLang="ja-JP" dirty="0" smtClean="0"/>
              <a:t>[6] 11-14/0980r12, “</a:t>
            </a:r>
            <a:r>
              <a:rPr lang="en-GB" altLang="ja-JP" dirty="0" err="1"/>
              <a:t>TGax</a:t>
            </a:r>
            <a:r>
              <a:rPr lang="en-GB" altLang="ja-JP" dirty="0"/>
              <a:t> Simulation </a:t>
            </a:r>
            <a:r>
              <a:rPr lang="en-GB" altLang="ja-JP" dirty="0" smtClean="0"/>
              <a:t>Scenarios”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3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Conditions</a:t>
            </a:r>
            <a:br>
              <a:rPr kumimoji="1" lang="en-US" altLang="ja-JP" dirty="0"/>
            </a:br>
            <a:r>
              <a:rPr kumimoji="1" lang="en-US" altLang="ja-JP" dirty="0"/>
              <a:t>(Relation between preamble detection threshold and distance from OBSS)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7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142877"/>
              </p:ext>
            </p:extLst>
          </p:nvPr>
        </p:nvGraphicFramePr>
        <p:xfrm>
          <a:off x="971600" y="1988840"/>
          <a:ext cx="7182784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円/楕円 8"/>
          <p:cNvSpPr/>
          <p:nvPr/>
        </p:nvSpPr>
        <p:spPr bwMode="auto">
          <a:xfrm>
            <a:off x="6480212" y="497717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5904148" y="4545124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590277" y="5337212"/>
            <a:ext cx="6336393" cy="30391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29873" y="2088276"/>
            <a:ext cx="135453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AP(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20dBm)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02683" y="2591966"/>
            <a:ext cx="146681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STA 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15dBm)</a:t>
            </a:r>
            <a:endParaRPr lang="ja-JP" altLang="en-US" dirty="0"/>
          </a:p>
        </p:txBody>
      </p:sp>
      <p:cxnSp>
        <p:nvCxnSpPr>
          <p:cNvPr id="14" name="直線コネクタ 13"/>
          <p:cNvCxnSpPr/>
          <p:nvPr/>
        </p:nvCxnSpPr>
        <p:spPr bwMode="auto">
          <a:xfrm>
            <a:off x="1590277" y="5337212"/>
            <a:ext cx="63363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407261" y="5337212"/>
            <a:ext cx="1183016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en-US" altLang="ja-JP" sz="1000" dirty="0"/>
              <a:t>o</a:t>
            </a:r>
            <a:r>
              <a:rPr kumimoji="1" lang="en-US" altLang="ja-JP" sz="1000" dirty="0" smtClean="0"/>
              <a:t>riginal CCA-SD level</a:t>
            </a:r>
          </a:p>
          <a:p>
            <a:r>
              <a:rPr kumimoji="1" lang="en-US" altLang="ja-JP" sz="1000" dirty="0" smtClean="0"/>
              <a:t>(-76dBm)</a:t>
            </a:r>
            <a:endParaRPr kumimoji="1" lang="ja-JP" altLang="en-US" sz="1000" dirty="0"/>
          </a:p>
        </p:txBody>
      </p:sp>
      <p:sp>
        <p:nvSpPr>
          <p:cNvPr id="16" name="円/楕円 15"/>
          <p:cNvSpPr/>
          <p:nvPr/>
        </p:nvSpPr>
        <p:spPr bwMode="auto">
          <a:xfrm>
            <a:off x="6228184" y="443711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01191" y="4113076"/>
            <a:ext cx="234727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dirty="0"/>
              <a:t>Each </a:t>
            </a:r>
            <a:r>
              <a:rPr lang="en-US" altLang="ja-JP" dirty="0" smtClean="0"/>
              <a:t>AP </a:t>
            </a:r>
            <a:r>
              <a:rPr lang="en-US" altLang="ja-JP" dirty="0"/>
              <a:t>will receive a signal at </a:t>
            </a:r>
            <a:r>
              <a:rPr lang="en-US" altLang="ja-JP" dirty="0" smtClean="0"/>
              <a:t>about</a:t>
            </a:r>
          </a:p>
          <a:p>
            <a:r>
              <a:rPr lang="en-US" altLang="ja-JP" dirty="0" smtClean="0"/>
              <a:t>-</a:t>
            </a:r>
            <a:r>
              <a:rPr lang="en-US" altLang="ja-JP" dirty="0" smtClean="0"/>
              <a:t>63dBm </a:t>
            </a:r>
            <a:r>
              <a:rPr lang="en-US" altLang="ja-JP" dirty="0" smtClean="0"/>
              <a:t>from the other </a:t>
            </a:r>
            <a:r>
              <a:rPr lang="en-US" altLang="ja-JP" dirty="0"/>
              <a:t>AP </a:t>
            </a:r>
            <a:r>
              <a:rPr lang="en-US" altLang="ja-JP" dirty="0" smtClean="0"/>
              <a:t>30m </a:t>
            </a:r>
            <a:r>
              <a:rPr lang="en-US" altLang="ja-JP" dirty="0" smtClean="0"/>
              <a:t>away</a:t>
            </a:r>
            <a:endParaRPr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83768" y="4782593"/>
            <a:ext cx="370336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In the worst case, each STA will receive a signal at -</a:t>
            </a:r>
            <a:r>
              <a:rPr kumimoji="1" lang="en-US" altLang="ja-JP" dirty="0" smtClean="0"/>
              <a:t>65dBm </a:t>
            </a:r>
            <a:r>
              <a:rPr kumimoji="1" lang="en-US" altLang="ja-JP" dirty="0" smtClean="0"/>
              <a:t>from a STA in the other network, </a:t>
            </a:r>
            <a:r>
              <a:rPr kumimoji="1" lang="en-US" altLang="ja-JP" dirty="0" smtClean="0"/>
              <a:t>24m </a:t>
            </a:r>
            <a:r>
              <a:rPr kumimoji="1" lang="en-US" altLang="ja-JP" dirty="0" smtClean="0"/>
              <a:t>away</a:t>
            </a:r>
            <a:endParaRPr kumimoji="1" lang="ja-JP" alt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3181896" y="2589808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67844" y="2348880"/>
            <a:ext cx="450636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/>
              <a:t>Each STA will receive a signal at about </a:t>
            </a:r>
            <a:r>
              <a:rPr lang="en-US" altLang="ja-JP" dirty="0" smtClean="0"/>
              <a:t>-37dBm </a:t>
            </a:r>
            <a:r>
              <a:rPr lang="en-US" altLang="ja-JP" dirty="0"/>
              <a:t>from its AP </a:t>
            </a:r>
            <a:r>
              <a:rPr lang="en-US" altLang="ja-JP" dirty="0" smtClean="0"/>
              <a:t>3.35m away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64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7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387516"/>
              </p:ext>
            </p:extLst>
          </p:nvPr>
        </p:nvGraphicFramePr>
        <p:xfrm>
          <a:off x="971600" y="1988840"/>
          <a:ext cx="7182784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正方形/長方形 9"/>
          <p:cNvSpPr/>
          <p:nvPr/>
        </p:nvSpPr>
        <p:spPr bwMode="auto">
          <a:xfrm>
            <a:off x="1590277" y="5337212"/>
            <a:ext cx="6336393" cy="303918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29873" y="2088276"/>
            <a:ext cx="1354538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AP(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20dBm)</a:t>
            </a:r>
            <a:endParaRPr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02683" y="2591966"/>
            <a:ext cx="146681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 smtClean="0"/>
              <a:t>STA (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15dBm)</a:t>
            </a:r>
            <a:endParaRPr lang="ja-JP" altLang="en-US" dirty="0"/>
          </a:p>
        </p:txBody>
      </p:sp>
      <p:cxnSp>
        <p:nvCxnSpPr>
          <p:cNvPr id="13" name="直線コネクタ 12"/>
          <p:cNvCxnSpPr/>
          <p:nvPr/>
        </p:nvCxnSpPr>
        <p:spPr bwMode="auto">
          <a:xfrm>
            <a:off x="1590277" y="5337212"/>
            <a:ext cx="63363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407261" y="5337212"/>
            <a:ext cx="1183016" cy="3077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en-US" altLang="ja-JP" sz="1000" dirty="0"/>
              <a:t>o</a:t>
            </a:r>
            <a:r>
              <a:rPr kumimoji="1" lang="en-US" altLang="ja-JP" sz="1000" dirty="0" smtClean="0"/>
              <a:t>riginal CCA-SD level</a:t>
            </a:r>
          </a:p>
          <a:p>
            <a:r>
              <a:rPr kumimoji="1" lang="en-US" altLang="ja-JP" sz="1000" dirty="0" smtClean="0"/>
              <a:t>(-76dBm)</a:t>
            </a:r>
            <a:endParaRPr kumimoji="1" lang="ja-JP" altLang="en-US" sz="1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401191" y="4113076"/>
            <a:ext cx="2347273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altLang="ja-JP" dirty="0"/>
              <a:t>Each </a:t>
            </a:r>
            <a:r>
              <a:rPr lang="en-US" altLang="ja-JP" dirty="0" smtClean="0"/>
              <a:t>AP </a:t>
            </a:r>
            <a:r>
              <a:rPr lang="en-US" altLang="ja-JP" dirty="0"/>
              <a:t>will receive a signal at </a:t>
            </a:r>
            <a:r>
              <a:rPr lang="en-US" altLang="ja-JP" dirty="0" smtClean="0"/>
              <a:t>about</a:t>
            </a:r>
          </a:p>
          <a:p>
            <a:r>
              <a:rPr lang="en-US" altLang="ja-JP" dirty="0" smtClean="0"/>
              <a:t>-</a:t>
            </a:r>
            <a:r>
              <a:rPr lang="en-US" altLang="ja-JP" dirty="0" smtClean="0"/>
              <a:t>63dBm </a:t>
            </a:r>
            <a:r>
              <a:rPr lang="en-US" altLang="ja-JP" dirty="0" smtClean="0"/>
              <a:t>from the other </a:t>
            </a:r>
            <a:r>
              <a:rPr lang="en-US" altLang="ja-JP" dirty="0"/>
              <a:t>AP </a:t>
            </a:r>
            <a:r>
              <a:rPr lang="en-US" altLang="ja-JP" dirty="0" smtClean="0"/>
              <a:t>30m </a:t>
            </a:r>
            <a:r>
              <a:rPr lang="en-US" altLang="ja-JP" dirty="0" smtClean="0"/>
              <a:t>away</a:t>
            </a:r>
            <a:endParaRPr lang="ja-JP" altLang="en-US" dirty="0"/>
          </a:p>
        </p:txBody>
      </p:sp>
      <p:sp>
        <p:nvSpPr>
          <p:cNvPr id="18" name="円/楕円 17"/>
          <p:cNvSpPr/>
          <p:nvPr/>
        </p:nvSpPr>
        <p:spPr bwMode="auto">
          <a:xfrm>
            <a:off x="3181896" y="2589808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67844" y="2348880"/>
            <a:ext cx="4506362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altLang="ja-JP" dirty="0"/>
              <a:t>Each STA will receive a signal at about </a:t>
            </a:r>
            <a:r>
              <a:rPr lang="en-US" altLang="ja-JP" dirty="0" smtClean="0"/>
              <a:t>-37dBm </a:t>
            </a:r>
            <a:r>
              <a:rPr lang="en-US" altLang="ja-JP" dirty="0"/>
              <a:t>from its AP </a:t>
            </a:r>
            <a:r>
              <a:rPr lang="en-US" altLang="ja-JP" dirty="0" smtClean="0"/>
              <a:t>3.35m away</a:t>
            </a:r>
          </a:p>
        </p:txBody>
      </p:sp>
      <p:sp>
        <p:nvSpPr>
          <p:cNvPr id="3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/>
              <a:t>Simulation Conditions</a:t>
            </a:r>
            <a:br>
              <a:rPr kumimoji="1" lang="en-US" altLang="ja-JP" dirty="0"/>
            </a:br>
            <a:r>
              <a:rPr kumimoji="1" lang="en-US" altLang="ja-JP" dirty="0"/>
              <a:t>(Relation between preamble detection threshold and distance from OBSS)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 bwMode="auto">
          <a:xfrm>
            <a:off x="6480212" y="497717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円/楕円 27"/>
          <p:cNvSpPr/>
          <p:nvPr/>
        </p:nvSpPr>
        <p:spPr bwMode="auto">
          <a:xfrm>
            <a:off x="5904148" y="4545124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円/楕円 28"/>
          <p:cNvSpPr/>
          <p:nvPr/>
        </p:nvSpPr>
        <p:spPr bwMode="auto">
          <a:xfrm>
            <a:off x="6228184" y="4437112"/>
            <a:ext cx="76200" cy="76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83768" y="4782593"/>
            <a:ext cx="370336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dirty="0" smtClean="0"/>
              <a:t>In the worst case, each STA will receive a signal at -</a:t>
            </a:r>
            <a:r>
              <a:rPr kumimoji="1" lang="en-US" altLang="ja-JP" dirty="0" smtClean="0"/>
              <a:t>65dBm </a:t>
            </a:r>
            <a:r>
              <a:rPr kumimoji="1" lang="en-US" altLang="ja-JP" dirty="0" smtClean="0"/>
              <a:t>from a STA in the other network, </a:t>
            </a:r>
            <a:r>
              <a:rPr kumimoji="1" lang="en-US" altLang="ja-JP" dirty="0" smtClean="0"/>
              <a:t>24m </a:t>
            </a:r>
            <a:r>
              <a:rPr kumimoji="1" lang="en-US" altLang="ja-JP" dirty="0" smtClean="0"/>
              <a:t>away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598147" y="3969060"/>
            <a:ext cx="6328523" cy="135828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1598147" y="3948094"/>
            <a:ext cx="632852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 flipV="1">
            <a:off x="1981200" y="3948094"/>
            <a:ext cx="0" cy="7050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2030433" y="4113312"/>
            <a:ext cx="2375650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000" dirty="0" smtClean="0"/>
              <a:t>CCA-SD level is raised to -66dBm &amp; -56dBm</a:t>
            </a:r>
            <a:endParaRPr kumimoji="1" lang="ja-JP" altLang="en-US" sz="1000" dirty="0"/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1583668" y="4653136"/>
            <a:ext cx="632852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 flipV="1">
            <a:off x="1979712" y="4653136"/>
            <a:ext cx="0" cy="6840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895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764704"/>
            <a:ext cx="31385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316699"/>
              </p:ext>
            </p:extLst>
          </p:nvPr>
        </p:nvGraphicFramePr>
        <p:xfrm>
          <a:off x="323528" y="1519417"/>
          <a:ext cx="8646265" cy="4407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188"/>
                <a:gridCol w="1404156"/>
                <a:gridCol w="1620180"/>
                <a:gridCol w="1341481"/>
                <a:gridCol w="2588260"/>
              </a:tblGrid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Name</a:t>
                      </a:r>
                      <a:endParaRPr lang="ja-JP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Affiliations</a:t>
                      </a:r>
                      <a:endParaRPr lang="ja-JP" sz="14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Address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Phone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email</a:t>
                      </a:r>
                      <a:endParaRPr lang="ja-JP" sz="14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Kentaro Taniguchi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Toshiba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kentaro.taniguchi@toshiba.co.jp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49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David Halls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Toshiba Research Europe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david.halls@toshiba-trel.com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Guido Hiertz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Ericsson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guido.hiertz@ericsson.com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Yasuhiko Inoue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NTT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1-1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Hikari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-no-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oka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, Yokosuka, Kanagawa 239-0847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Japan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+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81 46 859 5097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inoue.yasuhiko@lab.ntt.co.jp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Shoko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Shinohara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Shinohara.shoko@lab.ntt.co.jp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Koichi Ishihara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ishihara.koichi@lab.ntt.co.jp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Yasushi Takatori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takatori.yasushi@lab.ntt.co.jp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Yusuke Asai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 </a:t>
                      </a: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asai.yusuke@lab.ntt.co.jp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John (</a:t>
                      </a: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Ju-Hyung</a:t>
                      </a: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) Son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WILUS Institute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john.son@wilusgroup.com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Geonjung Ko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greg.ko@wilusgroup.com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Jinsam</a:t>
                      </a: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 Kwak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jinsam.kwak@wilusgroup.com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65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Sean Coffey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Realtek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coffey@realtek.com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092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Minho Cheong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Newracom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minho.cheong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 at newracom.com</a:t>
                      </a:r>
                    </a:p>
                  </a:txBody>
                  <a:tcPr marL="68580" marR="68580" marT="0" marB="0"/>
                </a:tc>
              </a:tr>
              <a:tr h="2908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Reza </a:t>
                      </a: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Hedayat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imSun" pitchFamily="2" charset="-122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reza.hedayat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 at newracom.com</a:t>
                      </a:r>
                    </a:p>
                  </a:txBody>
                  <a:tcPr marL="68580" marR="68580" marT="0" marB="0"/>
                </a:tc>
              </a:tr>
              <a:tr h="265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Kazuyuki Sakoda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/>
                          <a:cs typeface="+mn-cs"/>
                        </a:rPr>
                        <a:t>Sony Electronics</a:t>
                      </a: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Kazuyuki.Sakoda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itchFamily="2" charset="-122"/>
                          <a:cs typeface="Arial" pitchFamily="34" charset="0"/>
                        </a:rPr>
                        <a:t>(at)am.sony.com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61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kumimoji="1" lang="en-US" altLang="ja-JP" dirty="0"/>
              <a:t>Many simulation results </a:t>
            </a:r>
            <a:r>
              <a:rPr kumimoji="1" lang="en-US" altLang="ja-JP" dirty="0" smtClean="0"/>
              <a:t>of dynamic CCA / DSC have been presented at </a:t>
            </a:r>
            <a:r>
              <a:rPr kumimoji="1" lang="en-US" altLang="ja-JP" dirty="0" err="1" smtClean="0"/>
              <a:t>TGax</a:t>
            </a:r>
            <a:endParaRPr kumimoji="1" lang="en-US" altLang="ja-JP" dirty="0" smtClean="0"/>
          </a:p>
          <a:p>
            <a:r>
              <a:rPr kumimoji="1" lang="en-US" altLang="ja-JP" dirty="0" smtClean="0"/>
              <a:t>However the simulation conditions were diverse and the results were inconsistent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[1]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order to move forward, interested parties discussed and agreed on a set of common assumptions, to derive consistent simulation results as a reference</a:t>
            </a:r>
          </a:p>
          <a:p>
            <a:r>
              <a:rPr kumimoji="1" lang="en-US" altLang="ja-JP" dirty="0" smtClean="0"/>
              <a:t>The goal of the effort is to </a:t>
            </a:r>
            <a:r>
              <a:rPr kumimoji="1" lang="en-US" altLang="ja-JP" dirty="0"/>
              <a:t>build a common ground to do an apples-to-apples comparison between proposals</a:t>
            </a:r>
            <a:endParaRPr kumimoji="1" lang="ja-JP" altLang="en-US" dirty="0"/>
          </a:p>
          <a:p>
            <a:r>
              <a:rPr kumimoji="1" lang="en-US" altLang="ja-JP" dirty="0" smtClean="0"/>
              <a:t>This simple scenario is presented in this contribution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Simulation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document defines a </a:t>
            </a:r>
            <a:r>
              <a:rPr kumimoji="1" lang="en-US" altLang="ja-JP" dirty="0" smtClean="0"/>
              <a:t>simple </a:t>
            </a:r>
            <a:r>
              <a:rPr kumimoji="1" lang="en-US" altLang="ja-JP" dirty="0"/>
              <a:t>scenario to have consistent reference simulation </a:t>
            </a:r>
            <a:r>
              <a:rPr kumimoji="1" lang="en-US" altLang="ja-JP" dirty="0" smtClean="0"/>
              <a:t>results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Deployment scenario (topology)</a:t>
            </a:r>
          </a:p>
          <a:p>
            <a:pPr lvl="1"/>
            <a:r>
              <a:rPr kumimoji="1" lang="en-US" altLang="ja-JP" dirty="0"/>
              <a:t>Traffic model / MCS selection</a:t>
            </a:r>
          </a:p>
          <a:p>
            <a:pPr lvl="1"/>
            <a:r>
              <a:rPr lang="en-US" altLang="ja-JP" dirty="0"/>
              <a:t>Operational parameters</a:t>
            </a:r>
          </a:p>
          <a:p>
            <a:pPr lvl="1"/>
            <a:r>
              <a:rPr lang="en-US" altLang="ja-JP" dirty="0"/>
              <a:t>Receiver state machine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Reference Deployment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cenario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39" name="直線矢印コネクタ 38"/>
          <p:cNvCxnSpPr>
            <a:stCxn id="45" idx="6"/>
            <a:endCxn id="40" idx="2"/>
          </p:cNvCxnSpPr>
          <p:nvPr/>
        </p:nvCxnSpPr>
        <p:spPr>
          <a:xfrm>
            <a:off x="1970136" y="3416506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7080468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6551194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42" name="直線矢印コネクタ 41"/>
          <p:cNvCxnSpPr>
            <a:stCxn id="40" idx="0"/>
            <a:endCxn id="43" idx="4"/>
          </p:cNvCxnSpPr>
          <p:nvPr/>
        </p:nvCxnSpPr>
        <p:spPr>
          <a:xfrm flipH="1" flipV="1">
            <a:off x="7128280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067307" y="2773945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7090913" y="394252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1848190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1318916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1835029" y="2773945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1858635" y="3942526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01518" y="320479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</a:rPr>
              <a:t>30m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07834" y="3122330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1" name="直線矢印コネクタ 50"/>
          <p:cNvCxnSpPr>
            <a:stCxn id="45" idx="0"/>
            <a:endCxn id="47" idx="4"/>
          </p:cNvCxnSpPr>
          <p:nvPr/>
        </p:nvCxnSpPr>
        <p:spPr>
          <a:xfrm flipH="1" flipV="1">
            <a:off x="1896002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529636" y="310529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3" name="直線矢印コネクタ 52"/>
          <p:cNvCxnSpPr>
            <a:stCxn id="48" idx="0"/>
            <a:endCxn id="45" idx="4"/>
          </p:cNvCxnSpPr>
          <p:nvPr/>
        </p:nvCxnSpPr>
        <p:spPr>
          <a:xfrm flipH="1" flipV="1">
            <a:off x="1909163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4" idx="0"/>
            <a:endCxn id="40" idx="4"/>
          </p:cNvCxnSpPr>
          <p:nvPr/>
        </p:nvCxnSpPr>
        <p:spPr>
          <a:xfrm flipH="1" flipV="1">
            <a:off x="7141441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434297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178709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03047" y="39949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 smtClean="0">
                <a:solidFill>
                  <a:prstClr val="black"/>
                </a:solidFill>
              </a:rPr>
              <a:t>STA2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86101" y="394252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</a:rPr>
              <a:t>STA4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029588" y="252507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</a:rPr>
              <a:t>STA1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380312" y="25289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 smtClean="0">
                <a:solidFill>
                  <a:prstClr val="black"/>
                </a:solidFill>
              </a:rPr>
              <a:t>STA3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Traffic </a:t>
            </a:r>
            <a:r>
              <a:rPr kumimoji="1" lang="en-US" altLang="ja-JP" dirty="0"/>
              <a:t>Model / MCS </a:t>
            </a:r>
            <a:r>
              <a:rPr kumimoji="1" lang="en-US" altLang="ja-JP" dirty="0" smtClean="0"/>
              <a:t>Selection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751137"/>
              </p:ext>
            </p:extLst>
          </p:nvPr>
        </p:nvGraphicFramePr>
        <p:xfrm>
          <a:off x="685800" y="1981200"/>
          <a:ext cx="8280920" cy="313368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158008"/>
                <a:gridCol w="6122912"/>
              </a:tblGrid>
              <a:tr h="522900">
                <a:tc>
                  <a:txBody>
                    <a:bodyPr/>
                    <a:lstStyle/>
                    <a:p>
                      <a:pPr marL="0" marR="0" lv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</a:rPr>
                        <a:t>200Mbps / STA; UDP</a:t>
                      </a:r>
                      <a:endParaRPr lang="en-US" altLang="ja-JP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1538 Bytes (from SSD) (1544 Bytes in total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incl. all overhead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Aggregation: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32 MPDUs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with 4-byte MPDU delimiter per A-MPDU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No  A-MSDU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Implicit immediate BA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UL only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Data frame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VHT PPDU (MCS 5, fixed),</a:t>
                      </a: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ACK frame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non-HT duplicate PPDU (6Mbps, BPSK(R=1/2), fixed)</a:t>
                      </a:r>
                      <a:endParaRPr lang="ja-JP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8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Reference Operational </a:t>
            </a:r>
            <a:r>
              <a:rPr kumimoji="1" lang="en-US" altLang="ja-JP" dirty="0"/>
              <a:t>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357627"/>
              </p:ext>
            </p:extLst>
          </p:nvPr>
        </p:nvGraphicFramePr>
        <p:xfrm>
          <a:off x="143508" y="1556792"/>
          <a:ext cx="8892988" cy="539496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3669788"/>
                <a:gridCol w="5223200"/>
              </a:tblGrid>
              <a:tr h="24633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47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(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Ch36, 5180MHz</a:t>
                      </a:r>
                      <a:r>
                        <a:rPr lang="en-US" sz="1400" dirty="0" smtClean="0">
                          <a:effectLst/>
                        </a:rPr>
                        <a:t>)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ffectLst/>
                        </a:rPr>
                        <a:t>No shadowing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/ STA 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/ STA antenna height above floor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3.0m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/ 1.5m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Guard Interval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4us / symbol,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800ns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CCA-SD 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-76/-66/-56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dBm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/ 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altLang="zh-CN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 PER table from BCC,1458byte in EMD Appendix 3</a:t>
                      </a: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Pathloss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kumimoji="1" lang="en-US" altLang="ja-JP" sz="1400" dirty="0" smtClean="0"/>
                        <a:t>Exponent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en-US" altLang="ja-JP" sz="1400" dirty="0" smtClean="0"/>
                        <a:t>of 2 up to 10m, exponent of 3.5 beyond (same  as SS3)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9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Operational </a:t>
            </a:r>
            <a:r>
              <a:rPr kumimoji="1" lang="en-US" altLang="ja-JP" dirty="0"/>
              <a:t>Parameters (cont’d)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438168"/>
              </p:ext>
            </p:extLst>
          </p:nvPr>
        </p:nvGraphicFramePr>
        <p:xfrm>
          <a:off x="539552" y="1916832"/>
          <a:ext cx="8280920" cy="2667864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432248"/>
                <a:gridCol w="5848672"/>
              </a:tblGrid>
              <a:tr h="391500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Disabled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time),  measured at MAC SAP (MSDU)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2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CCA level and Receiver </a:t>
            </a:r>
            <a:r>
              <a:rPr kumimoji="1" lang="en-US" altLang="ja-JP" dirty="0"/>
              <a:t>State </a:t>
            </a:r>
            <a:r>
              <a:rPr kumimoji="1" lang="en-US" altLang="ja-JP" dirty="0" smtClean="0"/>
              <a:t>Machine for calibration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Apply CCA-SD threshold of -76, -66, and -56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 to draw throughput graphs</a:t>
            </a:r>
          </a:p>
          <a:p>
            <a:r>
              <a:rPr kumimoji="1" lang="en-US" altLang="ja-JP" dirty="0" smtClean="0"/>
              <a:t>“Packet reception and preamble detection procedure” shall</a:t>
            </a:r>
          </a:p>
          <a:p>
            <a:pPr lvl="1"/>
            <a:r>
              <a:rPr lang="en-US" altLang="ja-JP" dirty="0" smtClean="0"/>
              <a:t>Follow Appendix 4 of Evaluation Methodology document [3]</a:t>
            </a:r>
          </a:p>
          <a:p>
            <a:pPr lvl="1"/>
            <a:r>
              <a:rPr lang="en-US" altLang="ja-JP" dirty="0" smtClean="0"/>
              <a:t>Set “PPDU capture window” to 0 ns</a:t>
            </a:r>
          </a:p>
          <a:p>
            <a:pPr lvl="1"/>
            <a:r>
              <a:rPr lang="en-US" altLang="ja-JP" dirty="0" smtClean="0"/>
              <a:t>Set “preemption window” to 0 ns</a:t>
            </a:r>
          </a:p>
        </p:txBody>
      </p:sp>
    </p:spTree>
    <p:extLst>
      <p:ext uri="{BB962C8B-B14F-4D97-AF65-F5344CB8AC3E}">
        <p14:creationId xmlns:p14="http://schemas.microsoft.com/office/powerpoint/2010/main" val="16837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40830</TotalTime>
  <Words>1033</Words>
  <Application>Microsoft Office PowerPoint</Application>
  <PresentationFormat>画面に合わせる (4:3)</PresentationFormat>
  <Paragraphs>270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802-11-Submission</vt:lpstr>
      <vt:lpstr>Reference Simulation Model for Dynamic CCA / DSC Calibration</vt:lpstr>
      <vt:lpstr>PowerPoint プレゼンテーション</vt:lpstr>
      <vt:lpstr>Abstract</vt:lpstr>
      <vt:lpstr>Reference Simulation Model</vt:lpstr>
      <vt:lpstr> Reference Deployment Scenario</vt:lpstr>
      <vt:lpstr>Reference Traffic Model / MCS Selection</vt:lpstr>
      <vt:lpstr> Reference Operational Parameters</vt:lpstr>
      <vt:lpstr>Reference Operational Parameters (cont’d)</vt:lpstr>
      <vt:lpstr>CCA level and Receiver State Machine for calibration</vt:lpstr>
      <vt:lpstr>Summary</vt:lpstr>
      <vt:lpstr>References</vt:lpstr>
      <vt:lpstr>Appendix</vt:lpstr>
      <vt:lpstr>Simulation Conditions (Relation between preamble detection threshold and distance from OBSS)</vt:lpstr>
      <vt:lpstr>Simulation Conditions (Relation between preamble detection threshold and distance from OBSS)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554</cp:revision>
  <cp:lastPrinted>2015-04-30T06:20:06Z</cp:lastPrinted>
  <dcterms:created xsi:type="dcterms:W3CDTF">2014-01-02T14:03:14Z</dcterms:created>
  <dcterms:modified xsi:type="dcterms:W3CDTF">2015-05-19T09:59:15Z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