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6" r:id="rId2"/>
    <p:sldId id="418" r:id="rId3"/>
    <p:sldId id="367" r:id="rId4"/>
    <p:sldId id="415" r:id="rId5"/>
    <p:sldId id="378" r:id="rId6"/>
    <p:sldId id="411" r:id="rId7"/>
    <p:sldId id="412" r:id="rId8"/>
    <p:sldId id="413" r:id="rId9"/>
    <p:sldId id="416" r:id="rId10"/>
    <p:sldId id="376" r:id="rId11"/>
    <p:sldId id="380" r:id="rId12"/>
    <p:sldId id="379" r:id="rId13"/>
    <p:sldId id="398" r:id="rId14"/>
    <p:sldId id="399" r:id="rId15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D0E1"/>
    <a:srgbClr val="E7E9F1"/>
    <a:srgbClr val="0000FF"/>
    <a:srgbClr val="FF0066"/>
    <a:srgbClr val="FFFFCC"/>
    <a:srgbClr val="00B0F0"/>
    <a:srgbClr val="00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95" autoAdjust="0"/>
    <p:restoredTop sz="92986" autoAdjust="0"/>
  </p:normalViewPr>
  <p:slideViewPr>
    <p:cSldViewPr>
      <p:cViewPr>
        <p:scale>
          <a:sx n="90" d="100"/>
          <a:sy n="90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ocuments\HEW\&#20253;&#25644;&#25613;&#22833;(&#12502;&#12524;&#12540;&#12463;&#12509;&#12452;&#12531;&#12488;)_201504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ocuments\HEW\&#20253;&#25644;&#25613;&#22833;(&#12502;&#12524;&#12540;&#12463;&#12509;&#12452;&#12531;&#12488;)_201504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'PathLoss SS3'!$B$8:$B$107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SS3'!$C$8:$C$107</c:f>
              <c:numCache>
                <c:formatCode>General</c:formatCode>
                <c:ptCount val="100"/>
                <c:pt idx="0">
                  <c:v>-31.421172272769056</c:v>
                </c:pt>
                <c:pt idx="1">
                  <c:v>-37.441772186048681</c:v>
                </c:pt>
                <c:pt idx="2">
                  <c:v>-40.963597367162301</c:v>
                </c:pt>
                <c:pt idx="3">
                  <c:v>-43.462372099328299</c:v>
                </c:pt>
                <c:pt idx="4">
                  <c:v>-45.400572359489431</c:v>
                </c:pt>
                <c:pt idx="5">
                  <c:v>-46.984197280441926</c:v>
                </c:pt>
                <c:pt idx="6">
                  <c:v>-48.323133073054187</c:v>
                </c:pt>
                <c:pt idx="7">
                  <c:v>-49.482972012607917</c:v>
                </c:pt>
                <c:pt idx="8">
                  <c:v>-50.506022461555546</c:v>
                </c:pt>
                <c:pt idx="9">
                  <c:v>-51.421172272769056</c:v>
                </c:pt>
                <c:pt idx="10">
                  <c:v>-52.869916253306926</c:v>
                </c:pt>
                <c:pt idx="11">
                  <c:v>-54.19251588443592</c:v>
                </c:pt>
                <c:pt idx="12">
                  <c:v>-55.409189603508352</c:v>
                </c:pt>
                <c:pt idx="13">
                  <c:v>-56.535653521507399</c:v>
                </c:pt>
                <c:pt idx="14">
                  <c:v>-57.584366339717903</c:v>
                </c:pt>
                <c:pt idx="15">
                  <c:v>-58.565371665726417</c:v>
                </c:pt>
                <c:pt idx="16">
                  <c:v>-59.486884521008619</c:v>
                </c:pt>
                <c:pt idx="17">
                  <c:v>-60.355709951384782</c:v>
                </c:pt>
                <c:pt idx="18">
                  <c:v>-61.177548306118055</c:v>
                </c:pt>
                <c:pt idx="19">
                  <c:v>-61.957222121008385</c:v>
                </c:pt>
                <c:pt idx="20">
                  <c:v>-62.698847588456232</c:v>
                </c:pt>
                <c:pt idx="21">
                  <c:v>-63.405966101546284</c:v>
                </c:pt>
                <c:pt idx="22">
                  <c:v>-64.081646533384799</c:v>
                </c:pt>
                <c:pt idx="23">
                  <c:v>-64.728565732675236</c:v>
                </c:pt>
                <c:pt idx="24">
                  <c:v>-65.349072576290382</c:v>
                </c:pt>
                <c:pt idx="25">
                  <c:v>-65.945239451747682</c:v>
                </c:pt>
                <c:pt idx="26">
                  <c:v>-66.518904018333615</c:v>
                </c:pt>
                <c:pt idx="27">
                  <c:v>-67.071703369746729</c:v>
                </c:pt>
                <c:pt idx="28">
                  <c:v>-67.605102199232533</c:v>
                </c:pt>
                <c:pt idx="29">
                  <c:v>-68.120416187957261</c:v>
                </c:pt>
                <c:pt idx="30">
                  <c:v>-68.618831556968587</c:v>
                </c:pt>
                <c:pt idx="31">
                  <c:v>-69.101421513965761</c:v>
                </c:pt>
                <c:pt idx="32">
                  <c:v>-69.569160168495102</c:v>
                </c:pt>
                <c:pt idx="33">
                  <c:v>-70.022934369247963</c:v>
                </c:pt>
                <c:pt idx="34">
                  <c:v>-70.463553825028697</c:v>
                </c:pt>
                <c:pt idx="35">
                  <c:v>-70.89175979962414</c:v>
                </c:pt>
                <c:pt idx="36">
                  <c:v>-71.308232615113866</c:v>
                </c:pt>
                <c:pt idx="37">
                  <c:v>-71.713598154357413</c:v>
                </c:pt>
                <c:pt idx="38">
                  <c:v>-72.108433518696529</c:v>
                </c:pt>
                <c:pt idx="39">
                  <c:v>-72.493271969247729</c:v>
                </c:pt>
                <c:pt idx="40">
                  <c:v>-72.868607257959781</c:v>
                </c:pt>
                <c:pt idx="41">
                  <c:v>-73.234897436695576</c:v>
                </c:pt>
                <c:pt idx="42">
                  <c:v>-73.592568218054566</c:v>
                </c:pt>
                <c:pt idx="43">
                  <c:v>-73.942015949785628</c:v>
                </c:pt>
                <c:pt idx="44">
                  <c:v>-74.28361025490608</c:v>
                </c:pt>
                <c:pt idx="45">
                  <c:v>-74.617696381624171</c:v>
                </c:pt>
                <c:pt idx="46">
                  <c:v>-74.944597300519177</c:v>
                </c:pt>
                <c:pt idx="47">
                  <c:v>-75.26461558091458</c:v>
                </c:pt>
                <c:pt idx="48">
                  <c:v>-75.578035073767012</c:v>
                </c:pt>
                <c:pt idx="49">
                  <c:v>-75.885122424529698</c:v>
                </c:pt>
                <c:pt idx="50">
                  <c:v>-76.186128436196839</c:v>
                </c:pt>
                <c:pt idx="51">
                  <c:v>-76.481289299987026</c:v>
                </c:pt>
                <c:pt idx="52">
                  <c:v>-76.770827708796674</c:v>
                </c:pt>
                <c:pt idx="53">
                  <c:v>-77.054953866572959</c:v>
                </c:pt>
                <c:pt idx="54">
                  <c:v>-77.333866405067596</c:v>
                </c:pt>
                <c:pt idx="55">
                  <c:v>-77.607753217986073</c:v>
                </c:pt>
                <c:pt idx="56">
                  <c:v>-77.876792221306232</c:v>
                </c:pt>
                <c:pt idx="57">
                  <c:v>-78.141152047471849</c:v>
                </c:pt>
                <c:pt idx="58">
                  <c:v>-78.400992680244059</c:v>
                </c:pt>
                <c:pt idx="59">
                  <c:v>-78.656466036196576</c:v>
                </c:pt>
                <c:pt idx="60">
                  <c:v>-78.907716498145874</c:v>
                </c:pt>
                <c:pt idx="61">
                  <c:v>-79.154881405207902</c:v>
                </c:pt>
                <c:pt idx="62">
                  <c:v>-79.398091503644423</c:v>
                </c:pt>
                <c:pt idx="63">
                  <c:v>-79.637471362205133</c:v>
                </c:pt>
                <c:pt idx="64">
                  <c:v>-79.873139755269023</c:v>
                </c:pt>
                <c:pt idx="65">
                  <c:v>-80.105210016734475</c:v>
                </c:pt>
                <c:pt idx="66">
                  <c:v>-80.333790367297979</c:v>
                </c:pt>
                <c:pt idx="67">
                  <c:v>-80.558984217487307</c:v>
                </c:pt>
                <c:pt idx="68">
                  <c:v>-80.780890448572961</c:v>
                </c:pt>
                <c:pt idx="69">
                  <c:v>-80.999603673268041</c:v>
                </c:pt>
                <c:pt idx="70">
                  <c:v>-81.215214477936684</c:v>
                </c:pt>
                <c:pt idx="71">
                  <c:v>-81.427809647863427</c:v>
                </c:pt>
                <c:pt idx="72">
                  <c:v>-81.637472376985016</c:v>
                </c:pt>
                <c:pt idx="73">
                  <c:v>-81.84428246335321</c:v>
                </c:pt>
                <c:pt idx="74">
                  <c:v>-82.048316491478545</c:v>
                </c:pt>
                <c:pt idx="75">
                  <c:v>-82.249648002596757</c:v>
                </c:pt>
                <c:pt idx="76">
                  <c:v>-82.448347653805911</c:v>
                </c:pt>
                <c:pt idx="77">
                  <c:v>-82.644483366935873</c:v>
                </c:pt>
                <c:pt idx="78">
                  <c:v>-82.838120467934516</c:v>
                </c:pt>
                <c:pt idx="79">
                  <c:v>-83.029321817487073</c:v>
                </c:pt>
                <c:pt idx="80">
                  <c:v>-83.218147933521777</c:v>
                </c:pt>
                <c:pt idx="81">
                  <c:v>-83.404657106199124</c:v>
                </c:pt>
                <c:pt idx="82">
                  <c:v>-83.588905505931649</c:v>
                </c:pt>
                <c:pt idx="83">
                  <c:v>-83.77094728493492</c:v>
                </c:pt>
                <c:pt idx="84">
                  <c:v>-83.950834672769275</c:v>
                </c:pt>
                <c:pt idx="85">
                  <c:v>-84.128618066293939</c:v>
                </c:pt>
                <c:pt idx="86">
                  <c:v>-84.304346114420696</c:v>
                </c:pt>
                <c:pt idx="87">
                  <c:v>-84.478065798024971</c:v>
                </c:pt>
                <c:pt idx="88">
                  <c:v>-84.649822505341007</c:v>
                </c:pt>
                <c:pt idx="89">
                  <c:v>-84.819660103145424</c:v>
                </c:pt>
                <c:pt idx="90">
                  <c:v>-84.987621004007337</c:v>
                </c:pt>
                <c:pt idx="91">
                  <c:v>-85.153746229863515</c:v>
                </c:pt>
                <c:pt idx="92">
                  <c:v>-85.318075472156778</c:v>
                </c:pt>
                <c:pt idx="93">
                  <c:v>-85.480647148758521</c:v>
                </c:pt>
                <c:pt idx="94">
                  <c:v>-85.641498457878754</c:v>
                </c:pt>
                <c:pt idx="95">
                  <c:v>-85.800665429153923</c:v>
                </c:pt>
                <c:pt idx="96">
                  <c:v>-85.958182972087599</c:v>
                </c:pt>
                <c:pt idx="97">
                  <c:v>-86.114084922006384</c:v>
                </c:pt>
                <c:pt idx="98">
                  <c:v>-86.268404083683322</c:v>
                </c:pt>
                <c:pt idx="99">
                  <c:v>-86.42117227276907</c:v>
                </c:pt>
              </c:numCache>
            </c:numRef>
          </c:yVal>
          <c:smooth val="0"/>
        </c:ser>
        <c:ser>
          <c:idx val="1"/>
          <c:order val="1"/>
          <c:marker>
            <c:symbol val="none"/>
          </c:marker>
          <c:xVal>
            <c:numRef>
              <c:f>'PathLoss SS3'!$B$8:$B$107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SS3'!$D$8:$D$107</c:f>
              <c:numCache>
                <c:formatCode>General</c:formatCode>
                <c:ptCount val="100"/>
                <c:pt idx="0">
                  <c:v>-26.421172272769056</c:v>
                </c:pt>
                <c:pt idx="1">
                  <c:v>-32.441772186048681</c:v>
                </c:pt>
                <c:pt idx="2">
                  <c:v>-35.963597367162301</c:v>
                </c:pt>
                <c:pt idx="3">
                  <c:v>-38.462372099328299</c:v>
                </c:pt>
                <c:pt idx="4">
                  <c:v>-40.400572359489431</c:v>
                </c:pt>
                <c:pt idx="5">
                  <c:v>-41.984197280441926</c:v>
                </c:pt>
                <c:pt idx="6">
                  <c:v>-43.323133073054187</c:v>
                </c:pt>
                <c:pt idx="7">
                  <c:v>-44.482972012607917</c:v>
                </c:pt>
                <c:pt idx="8">
                  <c:v>-45.506022461555546</c:v>
                </c:pt>
                <c:pt idx="9">
                  <c:v>-46.421172272769056</c:v>
                </c:pt>
                <c:pt idx="10">
                  <c:v>-47.869916253306926</c:v>
                </c:pt>
                <c:pt idx="11">
                  <c:v>-49.19251588443592</c:v>
                </c:pt>
                <c:pt idx="12">
                  <c:v>-50.409189603508352</c:v>
                </c:pt>
                <c:pt idx="13">
                  <c:v>-51.535653521507399</c:v>
                </c:pt>
                <c:pt idx="14">
                  <c:v>-52.584366339717903</c:v>
                </c:pt>
                <c:pt idx="15">
                  <c:v>-53.565371665726417</c:v>
                </c:pt>
                <c:pt idx="16">
                  <c:v>-54.486884521008619</c:v>
                </c:pt>
                <c:pt idx="17">
                  <c:v>-55.355709951384782</c:v>
                </c:pt>
                <c:pt idx="18">
                  <c:v>-56.177548306118055</c:v>
                </c:pt>
                <c:pt idx="19">
                  <c:v>-56.957222121008385</c:v>
                </c:pt>
                <c:pt idx="20">
                  <c:v>-57.698847588456232</c:v>
                </c:pt>
                <c:pt idx="21">
                  <c:v>-58.405966101546284</c:v>
                </c:pt>
                <c:pt idx="22">
                  <c:v>-59.081646533384799</c:v>
                </c:pt>
                <c:pt idx="23">
                  <c:v>-59.728565732675236</c:v>
                </c:pt>
                <c:pt idx="24">
                  <c:v>-60.349072576290382</c:v>
                </c:pt>
                <c:pt idx="25">
                  <c:v>-60.945239451747682</c:v>
                </c:pt>
                <c:pt idx="26">
                  <c:v>-61.518904018333615</c:v>
                </c:pt>
                <c:pt idx="27">
                  <c:v>-62.071703369746729</c:v>
                </c:pt>
                <c:pt idx="28">
                  <c:v>-62.605102199232533</c:v>
                </c:pt>
                <c:pt idx="29">
                  <c:v>-63.120416187957261</c:v>
                </c:pt>
                <c:pt idx="30">
                  <c:v>-63.618831556968587</c:v>
                </c:pt>
                <c:pt idx="31">
                  <c:v>-64.101421513965761</c:v>
                </c:pt>
                <c:pt idx="32">
                  <c:v>-64.569160168495102</c:v>
                </c:pt>
                <c:pt idx="33">
                  <c:v>-65.022934369247963</c:v>
                </c:pt>
                <c:pt idx="34">
                  <c:v>-65.463553825028697</c:v>
                </c:pt>
                <c:pt idx="35">
                  <c:v>-65.89175979962414</c:v>
                </c:pt>
                <c:pt idx="36">
                  <c:v>-66.308232615113866</c:v>
                </c:pt>
                <c:pt idx="37">
                  <c:v>-66.713598154357413</c:v>
                </c:pt>
                <c:pt idx="38">
                  <c:v>-67.108433518696529</c:v>
                </c:pt>
                <c:pt idx="39">
                  <c:v>-67.493271969247729</c:v>
                </c:pt>
                <c:pt idx="40">
                  <c:v>-67.868607257959781</c:v>
                </c:pt>
                <c:pt idx="41">
                  <c:v>-68.234897436695576</c:v>
                </c:pt>
                <c:pt idx="42">
                  <c:v>-68.592568218054566</c:v>
                </c:pt>
                <c:pt idx="43">
                  <c:v>-68.942015949785628</c:v>
                </c:pt>
                <c:pt idx="44">
                  <c:v>-69.28361025490608</c:v>
                </c:pt>
                <c:pt idx="45">
                  <c:v>-69.617696381624171</c:v>
                </c:pt>
                <c:pt idx="46">
                  <c:v>-69.944597300519177</c:v>
                </c:pt>
                <c:pt idx="47">
                  <c:v>-70.26461558091458</c:v>
                </c:pt>
                <c:pt idx="48">
                  <c:v>-70.578035073767012</c:v>
                </c:pt>
                <c:pt idx="49">
                  <c:v>-70.885122424529698</c:v>
                </c:pt>
                <c:pt idx="50">
                  <c:v>-71.186128436196839</c:v>
                </c:pt>
                <c:pt idx="51">
                  <c:v>-71.481289299987026</c:v>
                </c:pt>
                <c:pt idx="52">
                  <c:v>-71.770827708796674</c:v>
                </c:pt>
                <c:pt idx="53">
                  <c:v>-72.054953866572959</c:v>
                </c:pt>
                <c:pt idx="54">
                  <c:v>-72.333866405067596</c:v>
                </c:pt>
                <c:pt idx="55">
                  <c:v>-72.607753217986073</c:v>
                </c:pt>
                <c:pt idx="56">
                  <c:v>-72.876792221306232</c:v>
                </c:pt>
                <c:pt idx="57">
                  <c:v>-73.141152047471849</c:v>
                </c:pt>
                <c:pt idx="58">
                  <c:v>-73.400992680244059</c:v>
                </c:pt>
                <c:pt idx="59">
                  <c:v>-73.656466036196576</c:v>
                </c:pt>
                <c:pt idx="60">
                  <c:v>-73.907716498145874</c:v>
                </c:pt>
                <c:pt idx="61">
                  <c:v>-74.154881405207902</c:v>
                </c:pt>
                <c:pt idx="62">
                  <c:v>-74.398091503644423</c:v>
                </c:pt>
                <c:pt idx="63">
                  <c:v>-74.637471362205133</c:v>
                </c:pt>
                <c:pt idx="64">
                  <c:v>-74.873139755269023</c:v>
                </c:pt>
                <c:pt idx="65">
                  <c:v>-75.105210016734475</c:v>
                </c:pt>
                <c:pt idx="66">
                  <c:v>-75.333790367297979</c:v>
                </c:pt>
                <c:pt idx="67">
                  <c:v>-75.558984217487307</c:v>
                </c:pt>
                <c:pt idx="68">
                  <c:v>-75.780890448572961</c:v>
                </c:pt>
                <c:pt idx="69">
                  <c:v>-75.999603673268041</c:v>
                </c:pt>
                <c:pt idx="70">
                  <c:v>-76.215214477936684</c:v>
                </c:pt>
                <c:pt idx="71">
                  <c:v>-76.427809647863427</c:v>
                </c:pt>
                <c:pt idx="72">
                  <c:v>-76.637472376985016</c:v>
                </c:pt>
                <c:pt idx="73">
                  <c:v>-76.84428246335321</c:v>
                </c:pt>
                <c:pt idx="74">
                  <c:v>-77.048316491478545</c:v>
                </c:pt>
                <c:pt idx="75">
                  <c:v>-77.249648002596757</c:v>
                </c:pt>
                <c:pt idx="76">
                  <c:v>-77.448347653805911</c:v>
                </c:pt>
                <c:pt idx="77">
                  <c:v>-77.644483366935873</c:v>
                </c:pt>
                <c:pt idx="78">
                  <c:v>-77.838120467934516</c:v>
                </c:pt>
                <c:pt idx="79">
                  <c:v>-78.029321817487073</c:v>
                </c:pt>
                <c:pt idx="80">
                  <c:v>-78.218147933521777</c:v>
                </c:pt>
                <c:pt idx="81">
                  <c:v>-78.404657106199124</c:v>
                </c:pt>
                <c:pt idx="82">
                  <c:v>-78.588905505931649</c:v>
                </c:pt>
                <c:pt idx="83">
                  <c:v>-78.77094728493492</c:v>
                </c:pt>
                <c:pt idx="84">
                  <c:v>-78.950834672769275</c:v>
                </c:pt>
                <c:pt idx="85">
                  <c:v>-79.128618066293939</c:v>
                </c:pt>
                <c:pt idx="86">
                  <c:v>-79.304346114420696</c:v>
                </c:pt>
                <c:pt idx="87">
                  <c:v>-79.478065798024971</c:v>
                </c:pt>
                <c:pt idx="88">
                  <c:v>-79.649822505341007</c:v>
                </c:pt>
                <c:pt idx="89">
                  <c:v>-79.819660103145424</c:v>
                </c:pt>
                <c:pt idx="90">
                  <c:v>-79.987621004007337</c:v>
                </c:pt>
                <c:pt idx="91">
                  <c:v>-80.153746229863515</c:v>
                </c:pt>
                <c:pt idx="92">
                  <c:v>-80.318075472156778</c:v>
                </c:pt>
                <c:pt idx="93">
                  <c:v>-80.480647148758521</c:v>
                </c:pt>
                <c:pt idx="94">
                  <c:v>-80.641498457878754</c:v>
                </c:pt>
                <c:pt idx="95">
                  <c:v>-80.800665429153923</c:v>
                </c:pt>
                <c:pt idx="96">
                  <c:v>-80.958182972087599</c:v>
                </c:pt>
                <c:pt idx="97">
                  <c:v>-81.114084922006384</c:v>
                </c:pt>
                <c:pt idx="98">
                  <c:v>-81.268404083683322</c:v>
                </c:pt>
                <c:pt idx="99">
                  <c:v>-81.42117227276907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277696"/>
        <c:axId val="125395328"/>
      </c:scatterChart>
      <c:valAx>
        <c:axId val="125277696"/>
        <c:scaling>
          <c:logBase val="10"/>
          <c:orientation val="minMax"/>
          <c:max val="100"/>
          <c:min val="1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en-US"/>
                  <a:t>Distance (m)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crossAx val="125395328"/>
        <c:crosses val="autoZero"/>
        <c:crossBetween val="midCat"/>
      </c:valAx>
      <c:valAx>
        <c:axId val="125395328"/>
        <c:scaling>
          <c:orientation val="minMax"/>
          <c:max val="-30"/>
          <c:min val="-80"/>
        </c:scaling>
        <c:delete val="0"/>
        <c:axPos val="l"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en-US"/>
                  <a:t>RSSI (dBm)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52776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'PathLoss SS3'!$B$8:$B$107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SS3'!$C$8:$C$107</c:f>
              <c:numCache>
                <c:formatCode>General</c:formatCode>
                <c:ptCount val="100"/>
                <c:pt idx="0">
                  <c:v>-31.421172272769056</c:v>
                </c:pt>
                <c:pt idx="1">
                  <c:v>-37.441772186048681</c:v>
                </c:pt>
                <c:pt idx="2">
                  <c:v>-40.963597367162301</c:v>
                </c:pt>
                <c:pt idx="3">
                  <c:v>-43.462372099328299</c:v>
                </c:pt>
                <c:pt idx="4">
                  <c:v>-45.400572359489431</c:v>
                </c:pt>
                <c:pt idx="5">
                  <c:v>-46.984197280441926</c:v>
                </c:pt>
                <c:pt idx="6">
                  <c:v>-48.323133073054187</c:v>
                </c:pt>
                <c:pt idx="7">
                  <c:v>-49.482972012607917</c:v>
                </c:pt>
                <c:pt idx="8">
                  <c:v>-50.506022461555546</c:v>
                </c:pt>
                <c:pt idx="9">
                  <c:v>-51.421172272769056</c:v>
                </c:pt>
                <c:pt idx="10">
                  <c:v>-52.869916253306926</c:v>
                </c:pt>
                <c:pt idx="11">
                  <c:v>-54.19251588443592</c:v>
                </c:pt>
                <c:pt idx="12">
                  <c:v>-55.409189603508352</c:v>
                </c:pt>
                <c:pt idx="13">
                  <c:v>-56.535653521507399</c:v>
                </c:pt>
                <c:pt idx="14">
                  <c:v>-57.584366339717903</c:v>
                </c:pt>
                <c:pt idx="15">
                  <c:v>-58.565371665726417</c:v>
                </c:pt>
                <c:pt idx="16">
                  <c:v>-59.486884521008619</c:v>
                </c:pt>
                <c:pt idx="17">
                  <c:v>-60.355709951384782</c:v>
                </c:pt>
                <c:pt idx="18">
                  <c:v>-61.177548306118055</c:v>
                </c:pt>
                <c:pt idx="19">
                  <c:v>-61.957222121008385</c:v>
                </c:pt>
                <c:pt idx="20">
                  <c:v>-62.698847588456232</c:v>
                </c:pt>
                <c:pt idx="21">
                  <c:v>-63.405966101546284</c:v>
                </c:pt>
                <c:pt idx="22">
                  <c:v>-64.081646533384799</c:v>
                </c:pt>
                <c:pt idx="23">
                  <c:v>-64.728565732675236</c:v>
                </c:pt>
                <c:pt idx="24">
                  <c:v>-65.349072576290382</c:v>
                </c:pt>
                <c:pt idx="25">
                  <c:v>-65.945239451747682</c:v>
                </c:pt>
                <c:pt idx="26">
                  <c:v>-66.518904018333615</c:v>
                </c:pt>
                <c:pt idx="27">
                  <c:v>-67.071703369746729</c:v>
                </c:pt>
                <c:pt idx="28">
                  <c:v>-67.605102199232533</c:v>
                </c:pt>
                <c:pt idx="29">
                  <c:v>-68.120416187957261</c:v>
                </c:pt>
                <c:pt idx="30">
                  <c:v>-68.618831556968587</c:v>
                </c:pt>
                <c:pt idx="31">
                  <c:v>-69.101421513965761</c:v>
                </c:pt>
                <c:pt idx="32">
                  <c:v>-69.569160168495102</c:v>
                </c:pt>
                <c:pt idx="33">
                  <c:v>-70.022934369247963</c:v>
                </c:pt>
                <c:pt idx="34">
                  <c:v>-70.463553825028697</c:v>
                </c:pt>
                <c:pt idx="35">
                  <c:v>-70.89175979962414</c:v>
                </c:pt>
                <c:pt idx="36">
                  <c:v>-71.308232615113866</c:v>
                </c:pt>
                <c:pt idx="37">
                  <c:v>-71.713598154357413</c:v>
                </c:pt>
                <c:pt idx="38">
                  <c:v>-72.108433518696529</c:v>
                </c:pt>
                <c:pt idx="39">
                  <c:v>-72.493271969247729</c:v>
                </c:pt>
                <c:pt idx="40">
                  <c:v>-72.868607257959781</c:v>
                </c:pt>
                <c:pt idx="41">
                  <c:v>-73.234897436695576</c:v>
                </c:pt>
                <c:pt idx="42">
                  <c:v>-73.592568218054566</c:v>
                </c:pt>
                <c:pt idx="43">
                  <c:v>-73.942015949785628</c:v>
                </c:pt>
                <c:pt idx="44">
                  <c:v>-74.28361025490608</c:v>
                </c:pt>
                <c:pt idx="45">
                  <c:v>-74.617696381624171</c:v>
                </c:pt>
                <c:pt idx="46">
                  <c:v>-74.944597300519177</c:v>
                </c:pt>
                <c:pt idx="47">
                  <c:v>-75.26461558091458</c:v>
                </c:pt>
                <c:pt idx="48">
                  <c:v>-75.578035073767012</c:v>
                </c:pt>
                <c:pt idx="49">
                  <c:v>-75.885122424529698</c:v>
                </c:pt>
                <c:pt idx="50">
                  <c:v>-76.186128436196839</c:v>
                </c:pt>
                <c:pt idx="51">
                  <c:v>-76.481289299987026</c:v>
                </c:pt>
                <c:pt idx="52">
                  <c:v>-76.770827708796674</c:v>
                </c:pt>
                <c:pt idx="53">
                  <c:v>-77.054953866572959</c:v>
                </c:pt>
                <c:pt idx="54">
                  <c:v>-77.333866405067596</c:v>
                </c:pt>
                <c:pt idx="55">
                  <c:v>-77.607753217986073</c:v>
                </c:pt>
                <c:pt idx="56">
                  <c:v>-77.876792221306232</c:v>
                </c:pt>
                <c:pt idx="57">
                  <c:v>-78.141152047471849</c:v>
                </c:pt>
                <c:pt idx="58">
                  <c:v>-78.400992680244059</c:v>
                </c:pt>
                <c:pt idx="59">
                  <c:v>-78.656466036196576</c:v>
                </c:pt>
                <c:pt idx="60">
                  <c:v>-78.907716498145874</c:v>
                </c:pt>
                <c:pt idx="61">
                  <c:v>-79.154881405207902</c:v>
                </c:pt>
                <c:pt idx="62">
                  <c:v>-79.398091503644423</c:v>
                </c:pt>
                <c:pt idx="63">
                  <c:v>-79.637471362205133</c:v>
                </c:pt>
                <c:pt idx="64">
                  <c:v>-79.873139755269023</c:v>
                </c:pt>
                <c:pt idx="65">
                  <c:v>-80.105210016734475</c:v>
                </c:pt>
                <c:pt idx="66">
                  <c:v>-80.333790367297979</c:v>
                </c:pt>
                <c:pt idx="67">
                  <c:v>-80.558984217487307</c:v>
                </c:pt>
                <c:pt idx="68">
                  <c:v>-80.780890448572961</c:v>
                </c:pt>
                <c:pt idx="69">
                  <c:v>-80.999603673268041</c:v>
                </c:pt>
                <c:pt idx="70">
                  <c:v>-81.215214477936684</c:v>
                </c:pt>
                <c:pt idx="71">
                  <c:v>-81.427809647863427</c:v>
                </c:pt>
                <c:pt idx="72">
                  <c:v>-81.637472376985016</c:v>
                </c:pt>
                <c:pt idx="73">
                  <c:v>-81.84428246335321</c:v>
                </c:pt>
                <c:pt idx="74">
                  <c:v>-82.048316491478545</c:v>
                </c:pt>
                <c:pt idx="75">
                  <c:v>-82.249648002596757</c:v>
                </c:pt>
                <c:pt idx="76">
                  <c:v>-82.448347653805911</c:v>
                </c:pt>
                <c:pt idx="77">
                  <c:v>-82.644483366935873</c:v>
                </c:pt>
                <c:pt idx="78">
                  <c:v>-82.838120467934516</c:v>
                </c:pt>
                <c:pt idx="79">
                  <c:v>-83.029321817487073</c:v>
                </c:pt>
                <c:pt idx="80">
                  <c:v>-83.218147933521777</c:v>
                </c:pt>
                <c:pt idx="81">
                  <c:v>-83.404657106199124</c:v>
                </c:pt>
                <c:pt idx="82">
                  <c:v>-83.588905505931649</c:v>
                </c:pt>
                <c:pt idx="83">
                  <c:v>-83.77094728493492</c:v>
                </c:pt>
                <c:pt idx="84">
                  <c:v>-83.950834672769275</c:v>
                </c:pt>
                <c:pt idx="85">
                  <c:v>-84.128618066293939</c:v>
                </c:pt>
                <c:pt idx="86">
                  <c:v>-84.304346114420696</c:v>
                </c:pt>
                <c:pt idx="87">
                  <c:v>-84.478065798024971</c:v>
                </c:pt>
                <c:pt idx="88">
                  <c:v>-84.649822505341007</c:v>
                </c:pt>
                <c:pt idx="89">
                  <c:v>-84.819660103145424</c:v>
                </c:pt>
                <c:pt idx="90">
                  <c:v>-84.987621004007337</c:v>
                </c:pt>
                <c:pt idx="91">
                  <c:v>-85.153746229863515</c:v>
                </c:pt>
                <c:pt idx="92">
                  <c:v>-85.318075472156778</c:v>
                </c:pt>
                <c:pt idx="93">
                  <c:v>-85.480647148758521</c:v>
                </c:pt>
                <c:pt idx="94">
                  <c:v>-85.641498457878754</c:v>
                </c:pt>
                <c:pt idx="95">
                  <c:v>-85.800665429153923</c:v>
                </c:pt>
                <c:pt idx="96">
                  <c:v>-85.958182972087599</c:v>
                </c:pt>
                <c:pt idx="97">
                  <c:v>-86.114084922006384</c:v>
                </c:pt>
                <c:pt idx="98">
                  <c:v>-86.268404083683322</c:v>
                </c:pt>
                <c:pt idx="99">
                  <c:v>-86.42117227276907</c:v>
                </c:pt>
              </c:numCache>
            </c:numRef>
          </c:yVal>
          <c:smooth val="0"/>
        </c:ser>
        <c:ser>
          <c:idx val="1"/>
          <c:order val="1"/>
          <c:marker>
            <c:symbol val="none"/>
          </c:marker>
          <c:xVal>
            <c:numRef>
              <c:f>'PathLoss SS3'!$B$8:$B$107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SS3'!$D$8:$D$107</c:f>
              <c:numCache>
                <c:formatCode>General</c:formatCode>
                <c:ptCount val="100"/>
                <c:pt idx="0">
                  <c:v>-26.421172272769056</c:v>
                </c:pt>
                <c:pt idx="1">
                  <c:v>-32.441772186048681</c:v>
                </c:pt>
                <c:pt idx="2">
                  <c:v>-35.963597367162301</c:v>
                </c:pt>
                <c:pt idx="3">
                  <c:v>-38.462372099328299</c:v>
                </c:pt>
                <c:pt idx="4">
                  <c:v>-40.400572359489431</c:v>
                </c:pt>
                <c:pt idx="5">
                  <c:v>-41.984197280441926</c:v>
                </c:pt>
                <c:pt idx="6">
                  <c:v>-43.323133073054187</c:v>
                </c:pt>
                <c:pt idx="7">
                  <c:v>-44.482972012607917</c:v>
                </c:pt>
                <c:pt idx="8">
                  <c:v>-45.506022461555546</c:v>
                </c:pt>
                <c:pt idx="9">
                  <c:v>-46.421172272769056</c:v>
                </c:pt>
                <c:pt idx="10">
                  <c:v>-47.869916253306926</c:v>
                </c:pt>
                <c:pt idx="11">
                  <c:v>-49.19251588443592</c:v>
                </c:pt>
                <c:pt idx="12">
                  <c:v>-50.409189603508352</c:v>
                </c:pt>
                <c:pt idx="13">
                  <c:v>-51.535653521507399</c:v>
                </c:pt>
                <c:pt idx="14">
                  <c:v>-52.584366339717903</c:v>
                </c:pt>
                <c:pt idx="15">
                  <c:v>-53.565371665726417</c:v>
                </c:pt>
                <c:pt idx="16">
                  <c:v>-54.486884521008619</c:v>
                </c:pt>
                <c:pt idx="17">
                  <c:v>-55.355709951384782</c:v>
                </c:pt>
                <c:pt idx="18">
                  <c:v>-56.177548306118055</c:v>
                </c:pt>
                <c:pt idx="19">
                  <c:v>-56.957222121008385</c:v>
                </c:pt>
                <c:pt idx="20">
                  <c:v>-57.698847588456232</c:v>
                </c:pt>
                <c:pt idx="21">
                  <c:v>-58.405966101546284</c:v>
                </c:pt>
                <c:pt idx="22">
                  <c:v>-59.081646533384799</c:v>
                </c:pt>
                <c:pt idx="23">
                  <c:v>-59.728565732675236</c:v>
                </c:pt>
                <c:pt idx="24">
                  <c:v>-60.349072576290382</c:v>
                </c:pt>
                <c:pt idx="25">
                  <c:v>-60.945239451747682</c:v>
                </c:pt>
                <c:pt idx="26">
                  <c:v>-61.518904018333615</c:v>
                </c:pt>
                <c:pt idx="27">
                  <c:v>-62.071703369746729</c:v>
                </c:pt>
                <c:pt idx="28">
                  <c:v>-62.605102199232533</c:v>
                </c:pt>
                <c:pt idx="29">
                  <c:v>-63.120416187957261</c:v>
                </c:pt>
                <c:pt idx="30">
                  <c:v>-63.618831556968587</c:v>
                </c:pt>
                <c:pt idx="31">
                  <c:v>-64.101421513965761</c:v>
                </c:pt>
                <c:pt idx="32">
                  <c:v>-64.569160168495102</c:v>
                </c:pt>
                <c:pt idx="33">
                  <c:v>-65.022934369247963</c:v>
                </c:pt>
                <c:pt idx="34">
                  <c:v>-65.463553825028697</c:v>
                </c:pt>
                <c:pt idx="35">
                  <c:v>-65.89175979962414</c:v>
                </c:pt>
                <c:pt idx="36">
                  <c:v>-66.308232615113866</c:v>
                </c:pt>
                <c:pt idx="37">
                  <c:v>-66.713598154357413</c:v>
                </c:pt>
                <c:pt idx="38">
                  <c:v>-67.108433518696529</c:v>
                </c:pt>
                <c:pt idx="39">
                  <c:v>-67.493271969247729</c:v>
                </c:pt>
                <c:pt idx="40">
                  <c:v>-67.868607257959781</c:v>
                </c:pt>
                <c:pt idx="41">
                  <c:v>-68.234897436695576</c:v>
                </c:pt>
                <c:pt idx="42">
                  <c:v>-68.592568218054566</c:v>
                </c:pt>
                <c:pt idx="43">
                  <c:v>-68.942015949785628</c:v>
                </c:pt>
                <c:pt idx="44">
                  <c:v>-69.28361025490608</c:v>
                </c:pt>
                <c:pt idx="45">
                  <c:v>-69.617696381624171</c:v>
                </c:pt>
                <c:pt idx="46">
                  <c:v>-69.944597300519177</c:v>
                </c:pt>
                <c:pt idx="47">
                  <c:v>-70.26461558091458</c:v>
                </c:pt>
                <c:pt idx="48">
                  <c:v>-70.578035073767012</c:v>
                </c:pt>
                <c:pt idx="49">
                  <c:v>-70.885122424529698</c:v>
                </c:pt>
                <c:pt idx="50">
                  <c:v>-71.186128436196839</c:v>
                </c:pt>
                <c:pt idx="51">
                  <c:v>-71.481289299987026</c:v>
                </c:pt>
                <c:pt idx="52">
                  <c:v>-71.770827708796674</c:v>
                </c:pt>
                <c:pt idx="53">
                  <c:v>-72.054953866572959</c:v>
                </c:pt>
                <c:pt idx="54">
                  <c:v>-72.333866405067596</c:v>
                </c:pt>
                <c:pt idx="55">
                  <c:v>-72.607753217986073</c:v>
                </c:pt>
                <c:pt idx="56">
                  <c:v>-72.876792221306232</c:v>
                </c:pt>
                <c:pt idx="57">
                  <c:v>-73.141152047471849</c:v>
                </c:pt>
                <c:pt idx="58">
                  <c:v>-73.400992680244059</c:v>
                </c:pt>
                <c:pt idx="59">
                  <c:v>-73.656466036196576</c:v>
                </c:pt>
                <c:pt idx="60">
                  <c:v>-73.907716498145874</c:v>
                </c:pt>
                <c:pt idx="61">
                  <c:v>-74.154881405207902</c:v>
                </c:pt>
                <c:pt idx="62">
                  <c:v>-74.398091503644423</c:v>
                </c:pt>
                <c:pt idx="63">
                  <c:v>-74.637471362205133</c:v>
                </c:pt>
                <c:pt idx="64">
                  <c:v>-74.873139755269023</c:v>
                </c:pt>
                <c:pt idx="65">
                  <c:v>-75.105210016734475</c:v>
                </c:pt>
                <c:pt idx="66">
                  <c:v>-75.333790367297979</c:v>
                </c:pt>
                <c:pt idx="67">
                  <c:v>-75.558984217487307</c:v>
                </c:pt>
                <c:pt idx="68">
                  <c:v>-75.780890448572961</c:v>
                </c:pt>
                <c:pt idx="69">
                  <c:v>-75.999603673268041</c:v>
                </c:pt>
                <c:pt idx="70">
                  <c:v>-76.215214477936684</c:v>
                </c:pt>
                <c:pt idx="71">
                  <c:v>-76.427809647863427</c:v>
                </c:pt>
                <c:pt idx="72">
                  <c:v>-76.637472376985016</c:v>
                </c:pt>
                <c:pt idx="73">
                  <c:v>-76.84428246335321</c:v>
                </c:pt>
                <c:pt idx="74">
                  <c:v>-77.048316491478545</c:v>
                </c:pt>
                <c:pt idx="75">
                  <c:v>-77.249648002596757</c:v>
                </c:pt>
                <c:pt idx="76">
                  <c:v>-77.448347653805911</c:v>
                </c:pt>
                <c:pt idx="77">
                  <c:v>-77.644483366935873</c:v>
                </c:pt>
                <c:pt idx="78">
                  <c:v>-77.838120467934516</c:v>
                </c:pt>
                <c:pt idx="79">
                  <c:v>-78.029321817487073</c:v>
                </c:pt>
                <c:pt idx="80">
                  <c:v>-78.218147933521777</c:v>
                </c:pt>
                <c:pt idx="81">
                  <c:v>-78.404657106199124</c:v>
                </c:pt>
                <c:pt idx="82">
                  <c:v>-78.588905505931649</c:v>
                </c:pt>
                <c:pt idx="83">
                  <c:v>-78.77094728493492</c:v>
                </c:pt>
                <c:pt idx="84">
                  <c:v>-78.950834672769275</c:v>
                </c:pt>
                <c:pt idx="85">
                  <c:v>-79.128618066293939</c:v>
                </c:pt>
                <c:pt idx="86">
                  <c:v>-79.304346114420696</c:v>
                </c:pt>
                <c:pt idx="87">
                  <c:v>-79.478065798024971</c:v>
                </c:pt>
                <c:pt idx="88">
                  <c:v>-79.649822505341007</c:v>
                </c:pt>
                <c:pt idx="89">
                  <c:v>-79.819660103145424</c:v>
                </c:pt>
                <c:pt idx="90">
                  <c:v>-79.987621004007337</c:v>
                </c:pt>
                <c:pt idx="91">
                  <c:v>-80.153746229863515</c:v>
                </c:pt>
                <c:pt idx="92">
                  <c:v>-80.318075472156778</c:v>
                </c:pt>
                <c:pt idx="93">
                  <c:v>-80.480647148758521</c:v>
                </c:pt>
                <c:pt idx="94">
                  <c:v>-80.641498457878754</c:v>
                </c:pt>
                <c:pt idx="95">
                  <c:v>-80.800665429153923</c:v>
                </c:pt>
                <c:pt idx="96">
                  <c:v>-80.958182972087599</c:v>
                </c:pt>
                <c:pt idx="97">
                  <c:v>-81.114084922006384</c:v>
                </c:pt>
                <c:pt idx="98">
                  <c:v>-81.268404083683322</c:v>
                </c:pt>
                <c:pt idx="99">
                  <c:v>-81.42117227276907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456448"/>
        <c:axId val="132458752"/>
      </c:scatterChart>
      <c:valAx>
        <c:axId val="132456448"/>
        <c:scaling>
          <c:logBase val="10"/>
          <c:orientation val="minMax"/>
          <c:max val="100"/>
          <c:min val="1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en-US"/>
                  <a:t>Distance (m)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crossAx val="132458752"/>
        <c:crosses val="autoZero"/>
        <c:crossBetween val="midCat"/>
      </c:valAx>
      <c:valAx>
        <c:axId val="132458752"/>
        <c:scaling>
          <c:orientation val="minMax"/>
          <c:max val="-30"/>
          <c:min val="-80"/>
        </c:scaling>
        <c:delete val="0"/>
        <c:axPos val="l"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en-US"/>
                  <a:t>RSSI (dBm)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24564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4478" y="1997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5427" y="199731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347" y="954902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4207" y="954902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885" y="411800"/>
            <a:ext cx="538799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885" y="954902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885" y="9537211"/>
            <a:ext cx="55375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114" y="11534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333" y="11534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485" y="4686752"/>
            <a:ext cx="4940793" cy="444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215" y="955240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0722" y="95524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184" y="95524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3"/>
            <a:ext cx="53293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1"/>
            <a:ext cx="547743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6447197" y="6475413"/>
            <a:ext cx="2096728" cy="184666"/>
          </a:xfrm>
        </p:spPr>
        <p:txBody>
          <a:bodyPr/>
          <a:lstStyle/>
          <a:p>
            <a:r>
              <a:rPr lang="en-US" dirty="0" smtClean="0"/>
              <a:t>Masahito Mori,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802.11-15/0652r0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Reference Simulation Model for Dynamic CCA / DSC Calibration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 smtClean="0"/>
              <a:t>Date: </a:t>
            </a:r>
            <a:r>
              <a:rPr lang="en-US" sz="2000" kern="0" dirty="0" smtClean="0"/>
              <a:t>2015/05/12</a:t>
            </a:r>
            <a:endParaRPr lang="en-US" sz="2000" b="0" kern="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28108"/>
              </p:ext>
            </p:extLst>
          </p:nvPr>
        </p:nvGraphicFramePr>
        <p:xfrm>
          <a:off x="323528" y="2816932"/>
          <a:ext cx="8687477" cy="3168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848"/>
                <a:gridCol w="1386713"/>
                <a:gridCol w="1535679"/>
                <a:gridCol w="1602977"/>
                <a:gridCol w="2588260"/>
              </a:tblGrid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Name</a:t>
                      </a:r>
                      <a:endParaRPr lang="ja-JP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Affiliations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Address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Phone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email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Masahito Mori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Sony Corp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Masahito.Mori@jp.sony.com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Yuichi Morioka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Yuichi.Morioka@jp.sony.com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Yusuke Tanaka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YusukeC.Tanaka@jp.sony.com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Takeshi Itagaki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Takeshi.Itagaki@jp.sony.com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Graham Smith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</a:rPr>
                        <a:t>SR Technologies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200" dirty="0" smtClean="0">
                          <a:effectLst/>
                        </a:rPr>
                        <a:t>gsmith@srtrl.com</a:t>
                      </a:r>
                      <a:endParaRPr lang="ja-JP" altLang="ja-JP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526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Sayantan</a:t>
                      </a:r>
                      <a:r>
                        <a:rPr lang="ja-JP" sz="1400">
                          <a:effectLst/>
                        </a:rPr>
                        <a:t>　</a:t>
                      </a:r>
                      <a:r>
                        <a:rPr lang="en-US" sz="1400">
                          <a:effectLst/>
                        </a:rPr>
                        <a:t>Choudhury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Nokia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Sayantan.Choudhury@nokia.com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Tuomaala Esa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esa.tuomaala@nokia.com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Kneckt Jarkko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jarkko.kneckt@nokia.com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678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Chinghwa Yu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MediaTek Inc.</a:t>
                      </a:r>
                      <a:endParaRPr lang="ja-JP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No. 1, Dusing 1st Road, Hsinchu, 300 Taiwan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+886-3-567-0766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chinghwa.yu@mediatek.com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26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Knut Odman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Broadcom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kodman@broadcom.com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0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Reference scenario and conditions for dynamic CCA / DSC calibration were presented</a:t>
            </a:r>
          </a:p>
          <a:p>
            <a:r>
              <a:rPr kumimoji="1" lang="en-US" altLang="ja-JP" dirty="0" smtClean="0"/>
              <a:t>Interested parties are encouraged to share simulation results based on this reference model, to start an apples-to-apples comparison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[1] </a:t>
            </a:r>
            <a:r>
              <a:rPr lang="en-US" altLang="ja-JP" dirty="0" smtClean="0"/>
              <a:t>11-14/1580r0, “Perspectives on Spatial Reuse in 11ax”</a:t>
            </a:r>
          </a:p>
          <a:p>
            <a:pPr marL="0" indent="0">
              <a:buNone/>
            </a:pPr>
            <a:r>
              <a:rPr lang="en-US" altLang="ja-JP" dirty="0" smtClean="0"/>
              <a:t>[2] 11-14/0854r0, “</a:t>
            </a:r>
            <a:r>
              <a:rPr lang="en-US" altLang="ja-JP" dirty="0"/>
              <a:t>DSC and Legacy </a:t>
            </a:r>
            <a:r>
              <a:rPr lang="en-US" altLang="ja-JP" dirty="0" smtClean="0"/>
              <a:t>Coexistence”</a:t>
            </a:r>
          </a:p>
          <a:p>
            <a:pPr marL="0" indent="0">
              <a:buNone/>
            </a:pPr>
            <a:r>
              <a:rPr kumimoji="1" lang="en-US" altLang="ja-JP" dirty="0" smtClean="0"/>
              <a:t>[3] 11-14/0571r8, “11ax Evaluation Methodology”</a:t>
            </a:r>
          </a:p>
          <a:p>
            <a:pPr marL="0" indent="0">
              <a:buNone/>
            </a:pPr>
            <a:r>
              <a:rPr kumimoji="1" lang="en-US" altLang="ja-JP" dirty="0" smtClean="0"/>
              <a:t>[4] 11-14/1523r5, “</a:t>
            </a:r>
            <a:r>
              <a:rPr lang="en-US" altLang="zh-CN" dirty="0"/>
              <a:t>Offline Discussion Minutes </a:t>
            </a:r>
            <a:r>
              <a:rPr lang="en-US" altLang="zh-CN" dirty="0" smtClean="0"/>
              <a:t>of </a:t>
            </a:r>
            <a:r>
              <a:rPr lang="en-US" altLang="zh-CN" dirty="0"/>
              <a:t>SLS </a:t>
            </a:r>
            <a:r>
              <a:rPr lang="en-US" altLang="zh-CN" dirty="0" smtClean="0"/>
              <a:t>Calibration”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[5] 11-15/0053r2, “</a:t>
            </a:r>
            <a:r>
              <a:rPr lang="en-US" altLang="ja-JP" dirty="0"/>
              <a:t>Box5 Results of 11ac </a:t>
            </a:r>
            <a:r>
              <a:rPr lang="en-US" altLang="ja-JP" dirty="0" smtClean="0"/>
              <a:t>SS6”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3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Simulation Conditions</a:t>
            </a:r>
            <a:br>
              <a:rPr kumimoji="1" lang="en-US" altLang="ja-JP" sz="2800" dirty="0"/>
            </a:br>
            <a:r>
              <a:rPr kumimoji="1" lang="en-US" altLang="ja-JP" sz="2800" dirty="0"/>
              <a:t>(Relation between preamble detection threshold and distance from OBSS)</a:t>
            </a: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グラフ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885023"/>
              </p:ext>
            </p:extLst>
          </p:nvPr>
        </p:nvGraphicFramePr>
        <p:xfrm>
          <a:off x="971600" y="1988840"/>
          <a:ext cx="7200800" cy="422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円/楕円 7"/>
          <p:cNvSpPr/>
          <p:nvPr/>
        </p:nvSpPr>
        <p:spPr bwMode="auto">
          <a:xfrm>
            <a:off x="6630623" y="508099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6144971" y="468285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1590277" y="5337212"/>
            <a:ext cx="6336393" cy="303918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29873" y="2088276"/>
            <a:ext cx="1354538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AP(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20dBm)</a:t>
            </a:r>
            <a:endParaRPr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02683" y="2591966"/>
            <a:ext cx="146681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STA 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15dBm)</a:t>
            </a:r>
            <a:endParaRPr lang="ja-JP" altLang="en-US" dirty="0"/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1590277" y="5337212"/>
            <a:ext cx="63363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407261" y="5337212"/>
            <a:ext cx="1183016" cy="3077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kumimoji="1" lang="en-US" altLang="ja-JP" sz="1000" dirty="0"/>
              <a:t>o</a:t>
            </a:r>
            <a:r>
              <a:rPr kumimoji="1" lang="en-US" altLang="ja-JP" sz="1000" dirty="0" smtClean="0"/>
              <a:t>riginal CCA-SD level</a:t>
            </a:r>
          </a:p>
          <a:p>
            <a:r>
              <a:rPr kumimoji="1" lang="en-US" altLang="ja-JP" sz="1000" dirty="0" smtClean="0"/>
              <a:t>(-76dBm)</a:t>
            </a:r>
            <a:endParaRPr kumimoji="1" lang="ja-JP" altLang="en-US" sz="1000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404012" y="4545124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01191" y="4113076"/>
            <a:ext cx="2347273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dirty="0"/>
              <a:t>Each </a:t>
            </a:r>
            <a:r>
              <a:rPr lang="en-US" altLang="ja-JP" dirty="0" smtClean="0"/>
              <a:t>AP </a:t>
            </a:r>
            <a:r>
              <a:rPr lang="en-US" altLang="ja-JP" dirty="0"/>
              <a:t>will receive a signal at </a:t>
            </a:r>
            <a:r>
              <a:rPr lang="en-US" altLang="ja-JP" dirty="0" smtClean="0"/>
              <a:t>about</a:t>
            </a:r>
          </a:p>
          <a:p>
            <a:r>
              <a:rPr lang="en-US" altLang="ja-JP" dirty="0" smtClean="0"/>
              <a:t>-65dBm</a:t>
            </a:r>
            <a:r>
              <a:rPr lang="en-US" altLang="ja-JP" dirty="0"/>
              <a:t> </a:t>
            </a:r>
            <a:r>
              <a:rPr lang="en-US" altLang="ja-JP" dirty="0" smtClean="0"/>
              <a:t>from the other </a:t>
            </a:r>
            <a:r>
              <a:rPr lang="en-US" altLang="ja-JP" dirty="0"/>
              <a:t>AP </a:t>
            </a:r>
            <a:r>
              <a:rPr lang="en-US" altLang="ja-JP" dirty="0" smtClean="0"/>
              <a:t>34m away</a:t>
            </a:r>
            <a:endParaRPr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83768" y="4782593"/>
            <a:ext cx="370336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dirty="0" smtClean="0"/>
              <a:t>In the worst case, each STA will receive a signal at -67dBm from a STA in the other network, 28m away</a:t>
            </a:r>
            <a:endParaRPr kumimoji="1" lang="ja-JP" alt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3063368" y="2492896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167844" y="2348880"/>
            <a:ext cx="431400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/>
              <a:t>Each STA will receive a signal at about </a:t>
            </a:r>
            <a:r>
              <a:rPr lang="en-US" altLang="ja-JP" dirty="0" smtClean="0"/>
              <a:t>-36dBm </a:t>
            </a:r>
            <a:r>
              <a:rPr lang="en-US" altLang="ja-JP" dirty="0"/>
              <a:t>from its AP </a:t>
            </a:r>
            <a:r>
              <a:rPr lang="en-US" altLang="ja-JP" dirty="0" smtClean="0"/>
              <a:t>3m away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68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Simulation Conditions</a:t>
            </a:r>
            <a:br>
              <a:rPr kumimoji="1" lang="en-US" altLang="ja-JP" sz="2800" dirty="0"/>
            </a:br>
            <a:r>
              <a:rPr kumimoji="1" lang="en-US" altLang="ja-JP" sz="2800" dirty="0"/>
              <a:t>(Relation between preamble detection threshold and distance from OBSS)</a:t>
            </a: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グラフ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570107"/>
              </p:ext>
            </p:extLst>
          </p:nvPr>
        </p:nvGraphicFramePr>
        <p:xfrm>
          <a:off x="971600" y="1988840"/>
          <a:ext cx="7200800" cy="422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円/楕円 7"/>
          <p:cNvSpPr/>
          <p:nvPr/>
        </p:nvSpPr>
        <p:spPr bwMode="auto">
          <a:xfrm>
            <a:off x="6630623" y="508099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6144971" y="468285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円/楕円 10"/>
          <p:cNvSpPr/>
          <p:nvPr/>
        </p:nvSpPr>
        <p:spPr bwMode="auto">
          <a:xfrm>
            <a:off x="3063368" y="2492896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67844" y="2348880"/>
            <a:ext cx="431400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/>
              <a:t>Each STA will receive a signal at about </a:t>
            </a:r>
            <a:r>
              <a:rPr lang="en-US" altLang="ja-JP" dirty="0" smtClean="0"/>
              <a:t>-36dBm </a:t>
            </a:r>
            <a:r>
              <a:rPr lang="en-US" altLang="ja-JP" dirty="0"/>
              <a:t>from its AP </a:t>
            </a:r>
            <a:r>
              <a:rPr lang="en-US" altLang="ja-JP" dirty="0" smtClean="0"/>
              <a:t>3m away</a:t>
            </a:r>
            <a:endParaRPr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29873" y="2088276"/>
            <a:ext cx="1354538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AP(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20dBm)</a:t>
            </a:r>
            <a:endParaRPr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02683" y="2591966"/>
            <a:ext cx="146681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STA 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15dBm)</a:t>
            </a:r>
            <a:endParaRPr lang="ja-JP" altLang="en-US" dirty="0"/>
          </a:p>
        </p:txBody>
      </p:sp>
      <p:cxnSp>
        <p:nvCxnSpPr>
          <p:cNvPr id="10" name="直線矢印コネクタ 9"/>
          <p:cNvCxnSpPr/>
          <p:nvPr/>
        </p:nvCxnSpPr>
        <p:spPr bwMode="auto">
          <a:xfrm flipH="1">
            <a:off x="3101468" y="2528900"/>
            <a:ext cx="5674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正方形/長方形 16"/>
          <p:cNvSpPr/>
          <p:nvPr/>
        </p:nvSpPr>
        <p:spPr bwMode="auto">
          <a:xfrm>
            <a:off x="1590277" y="5337212"/>
            <a:ext cx="6336393" cy="303918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1590277" y="5337212"/>
            <a:ext cx="63363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407261" y="5337212"/>
            <a:ext cx="1183016" cy="3077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kumimoji="1" lang="en-US" altLang="ja-JP" sz="1000" dirty="0"/>
              <a:t>o</a:t>
            </a:r>
            <a:r>
              <a:rPr kumimoji="1" lang="en-US" altLang="ja-JP" sz="1000" dirty="0" smtClean="0"/>
              <a:t>riginal CCA-SD level</a:t>
            </a:r>
          </a:p>
          <a:p>
            <a:r>
              <a:rPr kumimoji="1" lang="en-US" altLang="ja-JP" sz="1000" dirty="0" smtClean="0"/>
              <a:t>(-76dBm)</a:t>
            </a:r>
            <a:endParaRPr kumimoji="1" lang="ja-JP" altLang="en-US" sz="1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52539" y="3095672"/>
            <a:ext cx="500672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dirty="0" smtClean="0"/>
              <a:t>With a DSC margin of 20dB, each STA (on the perimeter of the circle) would be setting effective CCA at -56dBm, well below any signal from the other network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52933" y="3208330"/>
            <a:ext cx="806899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dirty="0" smtClean="0"/>
              <a:t>20dB margin</a:t>
            </a:r>
            <a:endParaRPr kumimoji="1" lang="ja-JP" alt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6404012" y="4545124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401191" y="4113076"/>
            <a:ext cx="2347273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dirty="0"/>
              <a:t>Each </a:t>
            </a:r>
            <a:r>
              <a:rPr lang="en-US" altLang="ja-JP" dirty="0" smtClean="0"/>
              <a:t>AP </a:t>
            </a:r>
            <a:r>
              <a:rPr lang="en-US" altLang="ja-JP" dirty="0"/>
              <a:t>will receive a signal at </a:t>
            </a:r>
            <a:r>
              <a:rPr lang="en-US" altLang="ja-JP" dirty="0" smtClean="0"/>
              <a:t>about</a:t>
            </a:r>
          </a:p>
          <a:p>
            <a:r>
              <a:rPr lang="en-US" altLang="ja-JP" dirty="0" smtClean="0"/>
              <a:t>-65dBm</a:t>
            </a:r>
            <a:r>
              <a:rPr lang="en-US" altLang="ja-JP" dirty="0"/>
              <a:t> </a:t>
            </a:r>
            <a:r>
              <a:rPr lang="en-US" altLang="ja-JP" dirty="0" smtClean="0"/>
              <a:t>from the other </a:t>
            </a:r>
            <a:r>
              <a:rPr lang="en-US" altLang="ja-JP" dirty="0"/>
              <a:t>AP </a:t>
            </a:r>
            <a:r>
              <a:rPr lang="en-US" altLang="ja-JP" dirty="0" smtClean="0"/>
              <a:t>34m away</a:t>
            </a:r>
            <a:endParaRPr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483768" y="4782593"/>
            <a:ext cx="370336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dirty="0" smtClean="0"/>
              <a:t>In the worst case, each STA will receive a signal at -67dBm from a STA in the other network, 28m away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598147" y="3969060"/>
            <a:ext cx="6328523" cy="135828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1598147" y="3948094"/>
            <a:ext cx="632852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V="1">
            <a:off x="1981200" y="3948094"/>
            <a:ext cx="0" cy="13891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2030433" y="4113312"/>
            <a:ext cx="120866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000" dirty="0" smtClean="0"/>
              <a:t>CCA-SD level is raised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645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764704"/>
            <a:ext cx="31385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50230"/>
              </p:ext>
            </p:extLst>
          </p:nvPr>
        </p:nvGraphicFramePr>
        <p:xfrm>
          <a:off x="323528" y="1519416"/>
          <a:ext cx="8646265" cy="3277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2435"/>
                <a:gridCol w="1216914"/>
                <a:gridCol w="1535679"/>
                <a:gridCol w="1602977"/>
                <a:gridCol w="2588260"/>
              </a:tblGrid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Name</a:t>
                      </a:r>
                      <a:endParaRPr lang="ja-JP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Affiliations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Address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Phone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email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Kentaro Taniguchi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Toshiba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kentaro.taniguchi@toshiba.co.jp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David Halls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david.halls@toshiba-trel.com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Guido Hiertz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Ericsson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guido.hiertz@ericsson.com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Yasuhiko Inoue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NTT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1-1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Hikari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-no-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oka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, Yokosuka, Kanagawa 239-0847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Japan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+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81 46 859 5097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inoue.yasuhiko@lab.ntt.co.jp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Shoko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Shinohara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Shinohara.shoko@lab.ntt.co.jp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Koichi Ishihara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 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ishihara.koichi@lab.ntt.co.jp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Yasushi Takatori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 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takatori.yasushi@lab.ntt.co.jp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Yusuke Asai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 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asai.yusuke@lab.ntt.co.jp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John (</a:t>
                      </a:r>
                      <a:r>
                        <a:rPr lang="en-US" altLang="ja-JP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Ju-Hyung</a:t>
                      </a: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) Son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WILUS Institute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john.son@wilusgroup.com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Geonjung Ko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greg.ko@wilusgroup.com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Jinsam</a:t>
                      </a: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 Kwak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jinsam.kwak@wilusgroup.com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5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Sean Coffey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Realtek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coffey@realtek.com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61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kumimoji="1" lang="en-US" altLang="ja-JP" dirty="0"/>
              <a:t>Many simulation results </a:t>
            </a:r>
            <a:r>
              <a:rPr kumimoji="1" lang="en-US" altLang="ja-JP" dirty="0" smtClean="0"/>
              <a:t>of dynamic CCA / DSC have been presented at </a:t>
            </a:r>
            <a:r>
              <a:rPr kumimoji="1" lang="en-US" altLang="ja-JP" dirty="0" err="1" smtClean="0"/>
              <a:t>TGax</a:t>
            </a:r>
            <a:endParaRPr kumimoji="1" lang="en-US" altLang="ja-JP" dirty="0" smtClean="0"/>
          </a:p>
          <a:p>
            <a:r>
              <a:rPr kumimoji="1" lang="en-US" altLang="ja-JP" dirty="0" smtClean="0"/>
              <a:t>However the simulation conditions were diverse and the results were inconsistent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[1]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order to move forward, interested parties discussed and agreed on a set of common assumptions, to derive consistent simulation results as a reference</a:t>
            </a:r>
          </a:p>
          <a:p>
            <a:r>
              <a:rPr kumimoji="1" lang="en-US" altLang="ja-JP" dirty="0" smtClean="0"/>
              <a:t>The goal of the effort is to </a:t>
            </a:r>
            <a:r>
              <a:rPr kumimoji="1" lang="en-US" altLang="ja-JP" dirty="0"/>
              <a:t>build a common ground to do an apples-to-apples comparison between proposals</a:t>
            </a:r>
            <a:endParaRPr kumimoji="1" lang="ja-JP" altLang="en-US" dirty="0"/>
          </a:p>
          <a:p>
            <a:r>
              <a:rPr kumimoji="1" lang="en-US" altLang="ja-JP" dirty="0" smtClean="0"/>
              <a:t>This simple scenario is presented in this contribution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1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Simulation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document defines a </a:t>
            </a:r>
            <a:r>
              <a:rPr kumimoji="1" lang="en-US" altLang="ja-JP" dirty="0" smtClean="0"/>
              <a:t>simple </a:t>
            </a:r>
            <a:r>
              <a:rPr kumimoji="1" lang="en-US" altLang="ja-JP" dirty="0"/>
              <a:t>scenario to have consistent reference simulation </a:t>
            </a:r>
            <a:r>
              <a:rPr kumimoji="1" lang="en-US" altLang="ja-JP" dirty="0" smtClean="0"/>
              <a:t>results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Deployment scenario (topology)</a:t>
            </a:r>
          </a:p>
          <a:p>
            <a:pPr lvl="1"/>
            <a:r>
              <a:rPr kumimoji="1" lang="en-US" altLang="ja-JP" dirty="0"/>
              <a:t>Traffic model / MCS selection</a:t>
            </a:r>
          </a:p>
          <a:p>
            <a:pPr lvl="1"/>
            <a:r>
              <a:rPr lang="en-US" altLang="ja-JP" dirty="0"/>
              <a:t>Operational parameters</a:t>
            </a:r>
          </a:p>
          <a:p>
            <a:pPr lvl="1"/>
            <a:r>
              <a:rPr lang="en-US" altLang="ja-JP" dirty="0"/>
              <a:t>Receiver state machine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Reference Deployment 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cenario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39" name="直線矢印コネクタ 38"/>
          <p:cNvCxnSpPr>
            <a:stCxn id="45" idx="6"/>
            <a:endCxn id="40" idx="2"/>
          </p:cNvCxnSpPr>
          <p:nvPr/>
        </p:nvCxnSpPr>
        <p:spPr>
          <a:xfrm>
            <a:off x="1970136" y="3416506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7080468" y="3355533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6551194" y="2833487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cxnSp>
        <p:nvCxnSpPr>
          <p:cNvPr id="42" name="直線矢印コネクタ 41"/>
          <p:cNvCxnSpPr>
            <a:stCxn id="40" idx="0"/>
            <a:endCxn id="43" idx="4"/>
          </p:cNvCxnSpPr>
          <p:nvPr/>
        </p:nvCxnSpPr>
        <p:spPr>
          <a:xfrm flipH="1" flipV="1">
            <a:off x="7128280" y="2895891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7067307" y="2773945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7090913" y="3942526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1848190" y="3355533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1318916" y="2833487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1835029" y="2773945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1858635" y="3942526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01518" y="3204799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prstClr val="black"/>
                </a:solidFill>
              </a:rPr>
              <a:t>34m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007834" y="3122330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51" name="直線矢印コネクタ 50"/>
          <p:cNvCxnSpPr>
            <a:stCxn id="45" idx="0"/>
            <a:endCxn id="47" idx="4"/>
          </p:cNvCxnSpPr>
          <p:nvPr/>
        </p:nvCxnSpPr>
        <p:spPr>
          <a:xfrm flipH="1" flipV="1">
            <a:off x="1896002" y="2895891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1529636" y="3105298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53" name="直線矢印コネクタ 52"/>
          <p:cNvCxnSpPr>
            <a:stCxn id="48" idx="0"/>
            <a:endCxn id="45" idx="4"/>
          </p:cNvCxnSpPr>
          <p:nvPr/>
        </p:nvCxnSpPr>
        <p:spPr>
          <a:xfrm flipH="1" flipV="1">
            <a:off x="1909163" y="3477479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44" idx="0"/>
            <a:endCxn id="40" idx="4"/>
          </p:cNvCxnSpPr>
          <p:nvPr/>
        </p:nvCxnSpPr>
        <p:spPr>
          <a:xfrm flipH="1" flipV="1">
            <a:off x="7141441" y="3477479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1434297" y="335553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>
                <a:solidFill>
                  <a:prstClr val="black"/>
                </a:solidFill>
              </a:rPr>
              <a:t>AP1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178709" y="335553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>
                <a:solidFill>
                  <a:prstClr val="black"/>
                </a:solidFill>
              </a:rPr>
              <a:t>AP2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203047" y="399493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prstClr val="black"/>
                </a:solidFill>
              </a:rPr>
              <a:t>STA3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386101" y="394252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prstClr val="black"/>
                </a:solidFill>
              </a:rPr>
              <a:t>STA4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029588" y="252507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prstClr val="black"/>
                </a:solidFill>
              </a:rPr>
              <a:t>STA1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380312" y="25289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 smtClean="0">
                <a:solidFill>
                  <a:prstClr val="black"/>
                </a:solidFill>
              </a:rPr>
              <a:t>STA2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9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Traffic </a:t>
            </a:r>
            <a:r>
              <a:rPr kumimoji="1" lang="en-US" altLang="ja-JP" dirty="0"/>
              <a:t>Model / MCS </a:t>
            </a:r>
            <a:r>
              <a:rPr kumimoji="1" lang="en-US" altLang="ja-JP" dirty="0" smtClean="0"/>
              <a:t>Selection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397139"/>
              </p:ext>
            </p:extLst>
          </p:nvPr>
        </p:nvGraphicFramePr>
        <p:xfrm>
          <a:off x="685800" y="1981200"/>
          <a:ext cx="8280920" cy="3656580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158008"/>
                <a:gridCol w="6122912"/>
              </a:tblGrid>
              <a:tr h="522900">
                <a:tc>
                  <a:txBody>
                    <a:bodyPr/>
                    <a:lstStyle/>
                    <a:p>
                      <a:pPr marL="0" marR="0" lv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EDCA, </a:t>
                      </a:r>
                      <a:r>
                        <a:rPr lang="en-US" altLang="zh-CN" sz="1400" dirty="0" smtClean="0">
                          <a:effectLst/>
                        </a:rPr>
                        <a:t>AC_BE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with default parameters</a:t>
                      </a:r>
                      <a:r>
                        <a:rPr lang="en-US" sz="1400" dirty="0" smtClean="0">
                          <a:effectLst/>
                        </a:rPr>
                        <a:t>]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[</a:t>
                      </a:r>
                      <a:r>
                        <a:rPr lang="en-US" sz="1400" dirty="0" err="1" smtClean="0">
                          <a:effectLst/>
                        </a:rPr>
                        <a:t>CWmin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 = 15, </a:t>
                      </a:r>
                      <a:r>
                        <a:rPr lang="en-US" sz="1400" baseline="0" dirty="0" err="1" smtClean="0">
                          <a:effectLst/>
                        </a:rPr>
                        <a:t>CWmax</a:t>
                      </a:r>
                      <a:r>
                        <a:rPr lang="en-US" sz="1400" baseline="0" dirty="0" smtClean="0">
                          <a:effectLst/>
                        </a:rPr>
                        <a:t> = 1023, </a:t>
                      </a:r>
                      <a:r>
                        <a:rPr lang="en-US" sz="1400" baseline="0" dirty="0" err="1" smtClean="0">
                          <a:effectLst/>
                        </a:rPr>
                        <a:t>AIFSn</a:t>
                      </a:r>
                      <a:r>
                        <a:rPr lang="en-US" sz="1400" baseline="0" dirty="0" smtClean="0">
                          <a:effectLst/>
                        </a:rPr>
                        <a:t>=3 ]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</a:rPr>
                        <a:t>200Mpbs / STA; UDP</a:t>
                      </a:r>
                      <a:endParaRPr lang="en-US" altLang="ja-JP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1536 Bytes (from SSD)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891822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Aggregation: 32 MPDUs with 4-byte MPDU delimiter per A-MPDU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No  A-MSDU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immediate BA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</a:t>
                      </a:r>
                      <a:r>
                        <a:rPr lang="en-US" sz="1400" baseline="0" dirty="0" smtClean="0">
                          <a:effectLst/>
                        </a:rPr>
                        <a:t> direction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UL only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of Data frame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VHT PPDU (MCS 7, fixed),</a:t>
                      </a: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of ACK frame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non-HT duplicate PPDU (6Mbps, BPSK(R=1/2), fixed)</a:t>
                      </a:r>
                      <a:endParaRPr lang="ja-JP" altLang="ja-JP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81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Reference Operational </a:t>
            </a:r>
            <a:r>
              <a:rPr kumimoji="1" lang="en-US" altLang="ja-JP" dirty="0"/>
              <a:t>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571662"/>
              </p:ext>
            </p:extLst>
          </p:nvPr>
        </p:nvGraphicFramePr>
        <p:xfrm>
          <a:off x="143508" y="1484785"/>
          <a:ext cx="8892988" cy="5084851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3669788"/>
                <a:gridCol w="5223200"/>
              </a:tblGrid>
              <a:tr h="28425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 BSSs </a:t>
                      </a:r>
                      <a:r>
                        <a:rPr lang="en-US" sz="1400" dirty="0" smtClean="0">
                          <a:effectLst/>
                        </a:rPr>
                        <a:t>at 5GHz  </a:t>
                      </a:r>
                      <a:r>
                        <a:rPr lang="en-GB" sz="1400" dirty="0" smtClean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80 MHz,</a:t>
                      </a:r>
                      <a:r>
                        <a:rPr lang="en-US" sz="1400" baseline="0" dirty="0" smtClean="0">
                          <a:effectLst/>
                        </a:rPr>
                        <a:t> no dynamic bandwidth</a:t>
                      </a:r>
                      <a:r>
                        <a:rPr lang="en-GB" sz="1400" dirty="0" smtClean="0">
                          <a:effectLst/>
                        </a:rPr>
                        <a:t>]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 model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TGac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D 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effectLst/>
                        </a:rPr>
                        <a:t>NLOS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effectLst/>
                        </a:rPr>
                        <a:t>per link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Shadow fading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effectLst/>
                        </a:rPr>
                        <a:t>No shadowing / No fading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[5GHz</a:t>
                      </a:r>
                      <a:r>
                        <a:rPr lang="en-GB" sz="1100" dirty="0">
                          <a:effectLst/>
                        </a:rPr>
                        <a:t>, 11ac</a:t>
                      </a:r>
                      <a:r>
                        <a:rPr lang="en-GB" sz="1100" dirty="0" smtClean="0">
                          <a:effectLst/>
                        </a:rPr>
                        <a:t>],</a:t>
                      </a:r>
                      <a:r>
                        <a:rPr lang="en-US" altLang="zh-CN" sz="1100" baseline="0" dirty="0" smtClean="0">
                          <a:effectLst/>
                        </a:rPr>
                        <a:t> duration is considered.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per antenna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20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r>
                        <a:rPr lang="en-GB" sz="1400" dirty="0">
                          <a:effectLst/>
                        </a:rPr>
                        <a:t>per antenna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/ STA number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0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-2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>
                          <a:effectLst/>
                        </a:rPr>
                        <a:t>7dB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CCA-SD threshold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-76/-66/-56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dBm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/ 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CCA-ED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(for any signal) threshold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-56dBm/80MHz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effectLst/>
                        </a:rPr>
                        <a:t>RBIR, </a:t>
                      </a:r>
                      <a:r>
                        <a:rPr lang="en-US" altLang="zh-CN" sz="1400" dirty="0" smtClean="0">
                          <a:effectLst/>
                        </a:rPr>
                        <a:t>BCC</a:t>
                      </a:r>
                      <a:endParaRPr lang="en-US" altLang="zh-CN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correlation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400" dirty="0" smtClean="0">
                          <a:effectLst/>
                        </a:rPr>
                        <a:t>Same as defined in the</a:t>
                      </a:r>
                      <a:r>
                        <a:rPr lang="en-US" altLang="zh-CN" sz="1400" baseline="0" dirty="0" smtClean="0">
                          <a:effectLst/>
                        </a:rPr>
                        <a:t>  used channel model</a:t>
                      </a:r>
                      <a:endParaRPr lang="en-US" alt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9249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Pathloss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Model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kumimoji="1" lang="en-US" altLang="ja-JP" sz="1400" dirty="0" smtClean="0"/>
                        <a:t>Exponent</a:t>
                      </a:r>
                      <a:r>
                        <a:rPr kumimoji="1" lang="en-US" altLang="ja-JP" sz="1400" baseline="0" dirty="0" smtClean="0"/>
                        <a:t> </a:t>
                      </a:r>
                      <a:r>
                        <a:rPr kumimoji="1" lang="en-US" altLang="ja-JP" sz="1400" dirty="0" smtClean="0"/>
                        <a:t>of 2 up to 10m, exponent of 3.5 beyond (same  as SS3)</a:t>
                      </a:r>
                      <a:endParaRPr lang="en-US" alt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9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Operational </a:t>
            </a:r>
            <a:r>
              <a:rPr kumimoji="1" lang="en-US" altLang="ja-JP" dirty="0"/>
              <a:t>Parameters (cont’d)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6852"/>
              </p:ext>
            </p:extLst>
          </p:nvPr>
        </p:nvGraphicFramePr>
        <p:xfrm>
          <a:off x="539552" y="1916832"/>
          <a:ext cx="8280920" cy="266786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432248"/>
                <a:gridCol w="5848672"/>
              </a:tblGrid>
              <a:tr h="391500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EDCA, </a:t>
                      </a:r>
                      <a:r>
                        <a:rPr lang="en-US" altLang="zh-CN" sz="1400" dirty="0" smtClean="0">
                          <a:effectLst/>
                        </a:rPr>
                        <a:t>AC_BE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with default parameters</a:t>
                      </a:r>
                      <a:r>
                        <a:rPr lang="en-US" sz="1400" dirty="0" smtClean="0">
                          <a:effectLst/>
                        </a:rPr>
                        <a:t>]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[</a:t>
                      </a:r>
                      <a:r>
                        <a:rPr lang="en-US" sz="1400" dirty="0" err="1" smtClean="0">
                          <a:effectLst/>
                        </a:rPr>
                        <a:t>CWmin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 = 15, </a:t>
                      </a:r>
                      <a:r>
                        <a:rPr lang="en-US" sz="1400" baseline="0" dirty="0" err="1" smtClean="0">
                          <a:effectLst/>
                        </a:rPr>
                        <a:t>CWmax</a:t>
                      </a:r>
                      <a:r>
                        <a:rPr lang="en-US" sz="1400" baseline="0" dirty="0" smtClean="0">
                          <a:effectLst/>
                        </a:rPr>
                        <a:t> = 1023, </a:t>
                      </a:r>
                      <a:r>
                        <a:rPr lang="en-US" sz="1400" baseline="0" dirty="0" err="1" smtClean="0">
                          <a:effectLst/>
                        </a:rPr>
                        <a:t>AIFSn</a:t>
                      </a:r>
                      <a:r>
                        <a:rPr lang="en-US" sz="1400" baseline="0" dirty="0" smtClean="0">
                          <a:effectLst/>
                        </a:rPr>
                        <a:t>=3 ]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Queue length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 single queue for each traffic link is set inside AP/STA sized of 2000 packets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27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number of retries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Beacon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Enabled</a:t>
                      </a:r>
                      <a:r>
                        <a:rPr lang="en-US" altLang="ja-JP" sz="1400" dirty="0" smtClean="0">
                          <a:effectLst/>
                        </a:rPr>
                        <a:t>, BI = 100 </a:t>
                      </a:r>
                      <a:r>
                        <a:rPr lang="en-US" altLang="ja-JP" sz="1400" dirty="0" err="1" smtClean="0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RTS/CTS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OFF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Throughput</a:t>
                      </a:r>
                      <a:r>
                        <a:rPr lang="en-US" sz="1400" baseline="0" dirty="0" smtClean="0">
                          <a:effectLst/>
                        </a:rPr>
                        <a:t> metric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Histogram of per</a:t>
                      </a:r>
                      <a:r>
                        <a:rPr lang="en-US" sz="1400" baseline="0" dirty="0" smtClean="0">
                          <a:effectLst/>
                        </a:rPr>
                        <a:t> non-AP STA throughput (received bits/overall simulation time)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2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Receiver State Machine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2303"/>
            <a:ext cx="5328592" cy="432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1151620" y="5949280"/>
            <a:ext cx="6845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The reference model maintains Fig 18-20 PLCP state machine from 802.11-2012</a:t>
            </a:r>
          </a:p>
          <a:p>
            <a:r>
              <a:rPr kumimoji="1" lang="en-US" altLang="ja-JP" sz="1600" dirty="0" smtClean="0"/>
              <a:t>(pre 802.11ah receiver state machine)</a:t>
            </a:r>
            <a:endParaRPr kumimoji="1" lang="ja-JP" altLang="en-US" sz="1600" dirty="0"/>
          </a:p>
        </p:txBody>
      </p:sp>
      <p:sp>
        <p:nvSpPr>
          <p:cNvPr id="9" name="円形吹き出し 8"/>
          <p:cNvSpPr/>
          <p:nvPr/>
        </p:nvSpPr>
        <p:spPr bwMode="auto">
          <a:xfrm>
            <a:off x="5960942" y="1376772"/>
            <a:ext cx="3111558" cy="1152708"/>
          </a:xfrm>
          <a:prstGeom prst="wedgeEllipseCallout">
            <a:avLst>
              <a:gd name="adj1" fmla="val -140375"/>
              <a:gd name="adj2" fmla="val -479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400" dirty="0"/>
              <a:t>Change CCA-SD </a:t>
            </a:r>
            <a:r>
              <a:rPr kumimoji="1" lang="en-US" altLang="ja-JP" sz="1400" dirty="0" smtClean="0"/>
              <a:t>threshold</a:t>
            </a:r>
            <a:endParaRPr kumimoji="1" lang="en-US" altLang="ja-JP" sz="1400" dirty="0"/>
          </a:p>
          <a:p>
            <a:r>
              <a:rPr lang="en-US" altLang="ja-JP" sz="1400" dirty="0"/>
              <a:t>(-76/-66/-56 </a:t>
            </a:r>
            <a:r>
              <a:rPr lang="en-US" altLang="ja-JP" sz="1400" dirty="0" err="1"/>
              <a:t>dBm</a:t>
            </a:r>
            <a:r>
              <a:rPr lang="en-US" altLang="ja-JP" sz="1400" dirty="0"/>
              <a:t>) </a:t>
            </a:r>
            <a:r>
              <a:rPr lang="en-US" altLang="ja-JP" sz="1400" dirty="0" smtClean="0"/>
              <a:t>to create 3 throughput graphs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6837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40450</TotalTime>
  <Words>1010</Words>
  <Application>Microsoft Office PowerPoint</Application>
  <PresentationFormat>画面に合わせる (4:3)</PresentationFormat>
  <Paragraphs>265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802-11-Submission</vt:lpstr>
      <vt:lpstr>Reference Simulation Model for Dynamic CCA / DSC Calibration</vt:lpstr>
      <vt:lpstr>PowerPoint プレゼンテーション</vt:lpstr>
      <vt:lpstr>Abstract</vt:lpstr>
      <vt:lpstr>Reference Simulation Model</vt:lpstr>
      <vt:lpstr> Reference Deployment Scenario</vt:lpstr>
      <vt:lpstr>Reference Traffic Model / MCS Selection</vt:lpstr>
      <vt:lpstr> Reference Operational Parameters</vt:lpstr>
      <vt:lpstr>Reference Operational Parameters (cont’d)</vt:lpstr>
      <vt:lpstr>Receiver State Machine</vt:lpstr>
      <vt:lpstr>Summary</vt:lpstr>
      <vt:lpstr>References</vt:lpstr>
      <vt:lpstr>Appendix</vt:lpstr>
      <vt:lpstr>Simulation Conditions (Relation between preamble detection threshold and distance from OBSS)</vt:lpstr>
      <vt:lpstr>Simulation Conditions (Relation between preamble detection threshold and distance from OBSS)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527</cp:revision>
  <cp:lastPrinted>2015-04-30T06:20:06Z</cp:lastPrinted>
  <dcterms:created xsi:type="dcterms:W3CDTF">2014-01-02T14:03:14Z</dcterms:created>
  <dcterms:modified xsi:type="dcterms:W3CDTF">2015-05-12T16:17:29Z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