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56" r:id="rId2"/>
    <p:sldId id="257" r:id="rId3"/>
    <p:sldId id="277" r:id="rId4"/>
    <p:sldId id="278" r:id="rId5"/>
    <p:sldId id="279" r:id="rId6"/>
    <p:sldId id="280" r:id="rId7"/>
    <p:sldId id="286" r:id="rId8"/>
    <p:sldId id="281" r:id="rId9"/>
    <p:sldId id="295" r:id="rId10"/>
    <p:sldId id="291" r:id="rId11"/>
    <p:sldId id="265" r:id="rId12"/>
    <p:sldId id="276" r:id="rId13"/>
    <p:sldId id="269" r:id="rId14"/>
    <p:sldId id="306" r:id="rId15"/>
    <p:sldId id="305" r:id="rId16"/>
    <p:sldId id="309" r:id="rId17"/>
    <p:sldId id="307" r:id="rId18"/>
    <p:sldId id="308" r:id="rId19"/>
    <p:sldId id="311" r:id="rId20"/>
    <p:sldId id="263" r:id="rId21"/>
    <p:sldId id="268" r:id="rId22"/>
    <p:sldId id="264" r:id="rId23"/>
    <p:sldId id="303" r:id="rId24"/>
    <p:sldId id="293" r:id="rId25"/>
    <p:sldId id="294" r:id="rId26"/>
    <p:sldId id="296" r:id="rId27"/>
    <p:sldId id="297" r:id="rId28"/>
    <p:sldId id="298" r:id="rId29"/>
    <p:sldId id="299" r:id="rId30"/>
    <p:sldId id="300" r:id="rId31"/>
    <p:sldId id="301" r:id="rId32"/>
    <p:sldId id="302" r:id="rId3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9" d="100"/>
          <a:sy n="79" d="100"/>
        </p:scale>
        <p:origin x="-774"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62" d="100"/>
          <a:sy n="62" d="100"/>
        </p:scale>
        <p:origin x="-2496" y="-8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802.11-15/398r1</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March 2015</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Guido R. Hiertz, Ericsson et al.</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802.11-15/398r1</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March 2015</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Guido R. Hiertz, Ericsson et al.</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22</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6EFA31AB-7D66-4B05-9DE4-8BE7713FBDF8}" type="slidenum">
              <a:rPr lang="en-US" altLang="en-US" smtClean="0"/>
              <a:pPr/>
              <a:t>9</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p:txBody>
          <a:bodyPr/>
          <a:lstStyle/>
          <a:p>
            <a:r>
              <a:rPr lang="en-US" altLang="en-US" smtClean="0"/>
              <a:t>Page </a:t>
            </a:r>
            <a:fld id="{6EFA31AB-7D66-4B05-9DE4-8BE7713FBDF8}" type="slidenum">
              <a:rPr lang="en-US" altLang="en-US" smtClean="0"/>
              <a:pPr/>
              <a:t>10</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802.11-15/398r1</a:t>
            </a:r>
            <a:endParaRPr lang="en-US"/>
          </a:p>
        </p:txBody>
      </p:sp>
      <p:sp>
        <p:nvSpPr>
          <p:cNvPr id="5" name="Rectangle 3"/>
          <p:cNvSpPr>
            <a:spLocks noGrp="1" noChangeArrowheads="1"/>
          </p:cNvSpPr>
          <p:nvPr>
            <p:ph type="dt"/>
          </p:nvPr>
        </p:nvSpPr>
        <p:spPr>
          <a:ln/>
        </p:spPr>
        <p:txBody>
          <a:bodyPr/>
          <a:lstStyle/>
          <a:p>
            <a:r>
              <a:rPr lang="en-US" smtClean="0"/>
              <a:t>March 2015</a:t>
            </a:r>
            <a:endParaRPr lang="en-US"/>
          </a:p>
        </p:txBody>
      </p:sp>
      <p:sp>
        <p:nvSpPr>
          <p:cNvPr id="6" name="Rectangle 6"/>
          <p:cNvSpPr>
            <a:spLocks noGrp="1" noChangeArrowheads="1"/>
          </p:cNvSpPr>
          <p:nvPr>
            <p:ph type="ftr"/>
          </p:nvPr>
        </p:nvSpPr>
        <p:spPr>
          <a:ln/>
        </p:spPr>
        <p:txBody>
          <a:bodyPr/>
          <a:lstStyle/>
          <a:p>
            <a:r>
              <a:rPr lang="en-US" smtClean="0"/>
              <a:t>Guido R. Hiertz, Ericsson et al.</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20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March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Guido R. Hiertz, Ericsson et al.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2015</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March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March 2015</a:t>
            </a:r>
            <a:endParaRPr lang="en-GB"/>
          </a:p>
        </p:txBody>
      </p:sp>
      <p:sp>
        <p:nvSpPr>
          <p:cNvPr id="6" name="Footer Placeholder 5"/>
          <p:cNvSpPr>
            <a:spLocks noGrp="1"/>
          </p:cNvSpPr>
          <p:nvPr>
            <p:ph type="ftr" idx="11"/>
          </p:nvPr>
        </p:nvSpPr>
        <p:spPr/>
        <p:txBody>
          <a:bodyPr/>
          <a:lstStyle>
            <a:lvl1pPr>
              <a:defRPr/>
            </a:lvl1pPr>
          </a:lstStyle>
          <a:p>
            <a:r>
              <a:rPr lang="en-GB" smtClean="0"/>
              <a:t>Guido R. Hiertz, Ericsson et al.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March 2015</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Guido R. Hiertz, Ericsson et al.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March 2015</a:t>
            </a:r>
            <a:endParaRPr lang="en-GB"/>
          </a:p>
        </p:txBody>
      </p:sp>
      <p:sp>
        <p:nvSpPr>
          <p:cNvPr id="4" name="Footer Placeholder 3"/>
          <p:cNvSpPr>
            <a:spLocks noGrp="1"/>
          </p:cNvSpPr>
          <p:nvPr>
            <p:ph type="ftr" idx="11"/>
          </p:nvPr>
        </p:nvSpPr>
        <p:spPr/>
        <p:txBody>
          <a:bodyPr/>
          <a:lstStyle>
            <a:lvl1pPr>
              <a:defRPr/>
            </a:lvl1pPr>
          </a:lstStyle>
          <a:p>
            <a:r>
              <a:rPr lang="en-GB" smtClean="0"/>
              <a:t>Guido R. Hiertz, Ericsson et al.</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2015</a:t>
            </a:r>
            <a:endParaRPr lang="en-GB"/>
          </a:p>
        </p:txBody>
      </p:sp>
      <p:sp>
        <p:nvSpPr>
          <p:cNvPr id="3" name="Footer Placeholder 2"/>
          <p:cNvSpPr>
            <a:spLocks noGrp="1"/>
          </p:cNvSpPr>
          <p:nvPr>
            <p:ph type="ftr" idx="11"/>
          </p:nvPr>
        </p:nvSpPr>
        <p:spPr/>
        <p:txBody>
          <a:bodyPr/>
          <a:lstStyle>
            <a:lvl1pPr>
              <a:defRPr/>
            </a:lvl1pPr>
          </a:lstStyle>
          <a:p>
            <a:r>
              <a:rPr lang="en-GB" smtClean="0"/>
              <a:t>Guido R. Hiertz, Ericsson et al.</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March 2015</a:t>
            </a:r>
            <a:endParaRPr lang="en-GB"/>
          </a:p>
        </p:txBody>
      </p:sp>
      <p:sp>
        <p:nvSpPr>
          <p:cNvPr id="5" name="Footer Placeholder 4"/>
          <p:cNvSpPr>
            <a:spLocks noGrp="1"/>
          </p:cNvSpPr>
          <p:nvPr>
            <p:ph type="ftr" idx="11"/>
          </p:nvPr>
        </p:nvSpPr>
        <p:spPr/>
        <p:txBody>
          <a:bodyPr/>
          <a:lstStyle>
            <a:lvl1pPr>
              <a:defRPr/>
            </a:lvl1pPr>
          </a:lstStyle>
          <a:p>
            <a:r>
              <a:rPr lang="en-GB" smtClean="0"/>
              <a:t>Guido R. Hiertz, Ericsson et al.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Guido R. Hiertz, Ericsson et 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802.11-15/650r2</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09/11-09-0517-00-0000-vice-chair-s-report.ppt" TargetMode="External"/><Relationship Id="rId3" Type="http://schemas.openxmlformats.org/officeDocument/2006/relationships/hyperlink" Target="http://ieee802.org/PNP/approved/IEEE_802_OM_v16.pdf" TargetMode="External"/><Relationship Id="rId7" Type="http://schemas.openxmlformats.org/officeDocument/2006/relationships/hyperlink" Target="https://imat.ieee.org/attendance"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www.ieee.org/about/help/Task/my_account/web_account.html?WT.mc_id=msim_wa" TargetMode="External"/><Relationship Id="rId5" Type="http://schemas.openxmlformats.org/officeDocument/2006/relationships/hyperlink" Target="https://mentor.ieee.org/802.11/dcn/14/11-14-0629-08-0000-802-11-operations-manual.docx" TargetMode="External"/><Relationship Id="rId4" Type="http://schemas.openxmlformats.org/officeDocument/2006/relationships/hyperlink" Target="http://ieee802.org/PNP/approved/IEEE_802_WG_PandP_v16.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hyperlink" Target="http://standards.ieee.org/guides/bylaws/sect6-7.html" TargetMode="External"/><Relationship Id="rId1" Type="http://schemas.openxmlformats.org/officeDocument/2006/relationships/slideLayout" Target="../slideLayouts/slideLayout2.xml"/><Relationship Id="rId4" Type="http://schemas.openxmlformats.org/officeDocument/2006/relationships/hyperlink" Target="http://standards.ieee.org/board/pat/pat-material.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May 2015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Guido R. Hiertz, Ericsson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802.11ax Spatial Reuse Ad Hoc Group</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2015-05-12</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720981113"/>
              </p:ext>
            </p:extLst>
          </p:nvPr>
        </p:nvGraphicFramePr>
        <p:xfrm>
          <a:off x="519113" y="2276475"/>
          <a:ext cx="7991475" cy="3130550"/>
        </p:xfrm>
        <a:graphic>
          <a:graphicData uri="http://schemas.openxmlformats.org/presentationml/2006/ole">
            <mc:AlternateContent xmlns:mc="http://schemas.openxmlformats.org/markup-compatibility/2006">
              <mc:Choice xmlns:v="urn:schemas-microsoft-com:vml" Requires="v">
                <p:oleObj spid="_x0000_s3155" name="Document" r:id="rId4" imgW="8250056" imgH="3233795" progId="Word.Document.8">
                  <p:embed/>
                </p:oleObj>
              </mc:Choice>
              <mc:Fallback>
                <p:oleObj name="Document" r:id="rId4" imgW="8250056" imgH="3233795" progId="Word.Document.8">
                  <p:embed/>
                  <p:pic>
                    <p:nvPicPr>
                      <p:cNvPr id="0" name="Picture 3"/>
                      <p:cNvPicPr>
                        <a:picLocks noChangeAspect="1" noChangeArrowheads="1"/>
                      </p:cNvPicPr>
                      <p:nvPr/>
                    </p:nvPicPr>
                    <p:blipFill>
                      <a:blip r:embed="rId5"/>
                      <a:srcRect/>
                      <a:stretch>
                        <a:fillRect/>
                      </a:stretch>
                    </p:blipFill>
                    <p:spPr bwMode="auto">
                      <a:xfrm>
                        <a:off x="519113" y="2276475"/>
                        <a:ext cx="7991475" cy="31305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smtClean="0"/>
              <a:t>Ad Hoc Groups Operation</a:t>
            </a:r>
          </a:p>
        </p:txBody>
      </p:sp>
      <p:sp>
        <p:nvSpPr>
          <p:cNvPr id="25603" name="Content Placeholder 2"/>
          <p:cNvSpPr>
            <a:spLocks noGrp="1"/>
          </p:cNvSpPr>
          <p:nvPr>
            <p:ph idx="1"/>
          </p:nvPr>
        </p:nvSpPr>
        <p:spPr>
          <a:xfrm>
            <a:off x="685800" y="1676400"/>
            <a:ext cx="7772400" cy="4114800"/>
          </a:xfrm>
        </p:spPr>
        <p:txBody>
          <a:bodyPr/>
          <a:lstStyle/>
          <a:p>
            <a:r>
              <a:rPr lang="en-US" altLang="en-US" dirty="0" smtClean="0"/>
              <a:t>No more than 2 Ad Hoc group meetings at any point in time.</a:t>
            </a:r>
          </a:p>
          <a:p>
            <a:r>
              <a:rPr lang="en-US" altLang="en-US" dirty="0" smtClean="0"/>
              <a:t>Straw Polls are only allowed during Ad Hoc group meeting // no motions, anyone can vote</a:t>
            </a:r>
          </a:p>
          <a:p>
            <a:r>
              <a:rPr lang="en-US" altLang="en-US" dirty="0" smtClean="0"/>
              <a:t>A straw poll affecting the Spec Framework has to start with, </a:t>
            </a:r>
          </a:p>
          <a:p>
            <a:pPr lvl="1"/>
            <a:r>
              <a:rPr lang="en-US" altLang="en-US" dirty="0" smtClean="0">
                <a:solidFill>
                  <a:srgbClr val="FF0000"/>
                </a:solidFill>
              </a:rPr>
              <a:t>Do you agree to add to the TG Specification Frame work document?</a:t>
            </a:r>
          </a:p>
          <a:p>
            <a:pPr lvl="1"/>
            <a:r>
              <a:rPr lang="en-US" altLang="en-US" dirty="0" err="1" smtClean="0">
                <a:solidFill>
                  <a:srgbClr val="FF0000"/>
                </a:solidFill>
              </a:rPr>
              <a:t>x.y.z</a:t>
            </a:r>
            <a:r>
              <a:rPr lang="en-US" altLang="en-US" dirty="0" smtClean="0">
                <a:solidFill>
                  <a:srgbClr val="FF0000"/>
                </a:solidFill>
              </a:rPr>
              <a:t>. &lt;feature description&gt;</a:t>
            </a:r>
          </a:p>
          <a:p>
            <a:r>
              <a:rPr lang="en-US" altLang="en-US" dirty="0" smtClean="0"/>
              <a:t>A straw poll needs to achieves at least 75% to be converted to a motion at the TG level.</a:t>
            </a:r>
          </a:p>
        </p:txBody>
      </p:sp>
      <p:sp>
        <p:nvSpPr>
          <p:cNvPr id="25605" name="Footer Placeholder 4"/>
          <p:cNvSpPr>
            <a:spLocks noGrp="1"/>
          </p:cNvSpPr>
          <p:nvPr>
            <p:ph type="ftr" sz="quarter" idx="4294967295"/>
          </p:nvPr>
        </p:nvSpPr>
        <p:spPr>
          <a:xfrm>
            <a:off x="6504731" y="6462617"/>
            <a:ext cx="2459757" cy="206743"/>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GB" dirty="0"/>
              <a:t>Guido R. </a:t>
            </a:r>
            <a:r>
              <a:rPr lang="en-GB" dirty="0" err="1"/>
              <a:t>Hiertz</a:t>
            </a:r>
            <a:r>
              <a:rPr lang="en-GB" dirty="0"/>
              <a:t>, Ericsson et al.</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10</a:t>
            </a:fld>
            <a:endParaRPr lang="en-US" altLang="en-US"/>
          </a:p>
        </p:txBody>
      </p:sp>
      <p:sp>
        <p:nvSpPr>
          <p:cNvPr id="8" name="Date Placeholder 3"/>
          <p:cNvSpPr>
            <a:spLocks noGrp="1"/>
          </p:cNvSpPr>
          <p:nvPr>
            <p:ph type="dt" idx="15"/>
          </p:nvPr>
        </p:nvSpPr>
        <p:spPr>
          <a:xfrm>
            <a:off x="696912" y="333375"/>
            <a:ext cx="2589203" cy="273050"/>
          </a:xfrm>
        </p:spPr>
        <p:txBody>
          <a:bodyPr/>
          <a:lstStyle/>
          <a:p>
            <a:r>
              <a:rPr lang="en-US" dirty="0" smtClean="0"/>
              <a:t>May 2015</a:t>
            </a:r>
            <a:endParaRPr lang="en-GB" dirty="0"/>
          </a:p>
        </p:txBody>
      </p:sp>
    </p:spTree>
    <p:extLst>
      <p:ext uri="{BB962C8B-B14F-4D97-AF65-F5344CB8AC3E}">
        <p14:creationId xmlns:p14="http://schemas.microsoft.com/office/powerpoint/2010/main" val="26075256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polls</a:t>
            </a:r>
            <a:endParaRPr lang="en-US" dirty="0"/>
          </a:p>
        </p:txBody>
      </p:sp>
      <p:sp>
        <p:nvSpPr>
          <p:cNvPr id="3" name="Content Placeholder 2"/>
          <p:cNvSpPr>
            <a:spLocks noGrp="1"/>
          </p:cNvSpPr>
          <p:nvPr>
            <p:ph sz="half" idx="1"/>
          </p:nvPr>
        </p:nvSpPr>
        <p:spPr>
          <a:xfrm>
            <a:off x="685800" y="1981200"/>
            <a:ext cx="4822304" cy="4113213"/>
          </a:xfrm>
        </p:spPr>
        <p:txBody>
          <a:bodyPr>
            <a:noAutofit/>
          </a:bodyPr>
          <a:lstStyle/>
          <a:p>
            <a:pPr>
              <a:buFont typeface="Arial" panose="020B0604020202020204" pitchFamily="34" charset="0"/>
              <a:buChar char="•"/>
            </a:pPr>
            <a:r>
              <a:rPr lang="en-US" sz="2400" dirty="0" smtClean="0"/>
              <a:t>All straw polls to be sequentially numbered by chairmen</a:t>
            </a:r>
          </a:p>
          <a:p>
            <a:pPr lvl="1">
              <a:buFont typeface="Arial" panose="020B0604020202020204" pitchFamily="34" charset="0"/>
              <a:buChar char="•"/>
            </a:pPr>
            <a:r>
              <a:rPr lang="en-US" sz="1800" dirty="0" smtClean="0"/>
              <a:t>Year, Month, Day, three digits: </a:t>
            </a:r>
            <a:r>
              <a:rPr lang="en-US" sz="1800" dirty="0" err="1" smtClean="0"/>
              <a:t>YYYYMMDDxyz</a:t>
            </a:r>
            <a:endParaRPr lang="en-US" sz="1800" dirty="0" smtClean="0"/>
          </a:p>
          <a:p>
            <a:pPr>
              <a:buFont typeface="Arial" panose="020B0604020202020204" pitchFamily="34" charset="0"/>
              <a:buChar char="•"/>
            </a:pPr>
            <a:r>
              <a:rPr lang="en-US" sz="2400" dirty="0" smtClean="0"/>
              <a:t>Two Straw Poll categories</a:t>
            </a:r>
          </a:p>
          <a:p>
            <a:pPr lvl="1">
              <a:buFont typeface="Arial" panose="020B0604020202020204" pitchFamily="34" charset="0"/>
              <a:buChar char="•"/>
            </a:pPr>
            <a:r>
              <a:rPr lang="en-US" sz="1800" dirty="0" smtClean="0">
                <a:solidFill>
                  <a:srgbClr val="FF0000"/>
                </a:solidFill>
              </a:rPr>
              <a:t>Ad hoc Straw Polls</a:t>
            </a:r>
            <a:r>
              <a:rPr lang="en-US" sz="1800" dirty="0" smtClean="0"/>
              <a:t>: A20150312001</a:t>
            </a:r>
          </a:p>
          <a:p>
            <a:pPr lvl="2">
              <a:buFont typeface="Arial" panose="020B0604020202020204" pitchFamily="34" charset="0"/>
              <a:buChar char="•"/>
            </a:pPr>
            <a:r>
              <a:rPr lang="en-US" sz="1600" dirty="0" smtClean="0"/>
              <a:t>During discussions</a:t>
            </a:r>
          </a:p>
          <a:p>
            <a:pPr lvl="2">
              <a:buFont typeface="Arial" panose="020B0604020202020204" pitchFamily="34" charset="0"/>
              <a:buChar char="•"/>
            </a:pPr>
            <a:r>
              <a:rPr lang="en-US" sz="1600" dirty="0" smtClean="0"/>
              <a:t>Test for Ad hoc group internal opinions</a:t>
            </a:r>
          </a:p>
          <a:p>
            <a:pPr lvl="1">
              <a:buFont typeface="Arial" panose="020B0604020202020204" pitchFamily="34" charset="0"/>
              <a:buChar char="•"/>
            </a:pPr>
            <a:r>
              <a:rPr lang="en-US" sz="1800" dirty="0" smtClean="0">
                <a:solidFill>
                  <a:srgbClr val="FF0000"/>
                </a:solidFill>
              </a:rPr>
              <a:t>Report Straw Polls</a:t>
            </a:r>
            <a:r>
              <a:rPr lang="en-US" sz="1800" dirty="0" smtClean="0"/>
              <a:t>: R20150312001</a:t>
            </a:r>
          </a:p>
          <a:p>
            <a:pPr lvl="2">
              <a:buFont typeface="Arial" panose="020B0604020202020204" pitchFamily="34" charset="0"/>
              <a:buChar char="•"/>
            </a:pPr>
            <a:r>
              <a:rPr lang="en-US" sz="1600" dirty="0" smtClean="0"/>
              <a:t>Result to be reported to Task Group 802.11ax</a:t>
            </a:r>
          </a:p>
          <a:p>
            <a:pPr lvl="2">
              <a:buFont typeface="Arial" panose="020B0604020202020204" pitchFamily="34" charset="0"/>
              <a:buChar char="•"/>
            </a:pPr>
            <a:r>
              <a:rPr lang="en-US" sz="1600" dirty="0" smtClean="0"/>
              <a:t>Meant as advise for Task Group (motion)</a:t>
            </a:r>
          </a:p>
        </p:txBody>
      </p:sp>
      <p:sp>
        <p:nvSpPr>
          <p:cNvPr id="6" name="Date Placeholder 5"/>
          <p:cNvSpPr>
            <a:spLocks noGrp="1"/>
          </p:cNvSpPr>
          <p:nvPr>
            <p:ph type="dt" idx="10"/>
          </p:nvPr>
        </p:nvSpPr>
        <p:spPr/>
        <p:txBody>
          <a:bodyPr/>
          <a:lstStyle/>
          <a:p>
            <a:r>
              <a:rPr lang="en-US" dirty="0" smtClean="0"/>
              <a:t>May 2015</a:t>
            </a:r>
            <a:endParaRPr lang="en-GB" dirty="0"/>
          </a:p>
        </p:txBody>
      </p:sp>
      <p:sp>
        <p:nvSpPr>
          <p:cNvPr id="5" name="Footer Placeholder 4"/>
          <p:cNvSpPr>
            <a:spLocks noGrp="1"/>
          </p:cNvSpPr>
          <p:nvPr>
            <p:ph type="ftr" idx="11"/>
          </p:nvPr>
        </p:nvSpPr>
        <p:spPr/>
        <p:txBody>
          <a:bodyPr/>
          <a:lstStyle/>
          <a:p>
            <a:r>
              <a:rPr lang="en-GB" dirty="0" smtClean="0"/>
              <a:t>Guido R. </a:t>
            </a:r>
            <a:r>
              <a:rPr lang="en-GB" dirty="0" err="1" smtClean="0"/>
              <a:t>Hiertz</a:t>
            </a:r>
            <a:r>
              <a:rPr lang="en-GB" dirty="0" smtClean="0"/>
              <a:t>,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pic>
        <p:nvPicPr>
          <p:cNvPr id="6147" name="Picture 3" descr="C:\Users\eguihie\AppData\Local\Microsoft\Windows\Temporary Internet Files\Content.IE5\4Z97PE9C\checklist[1].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40152" y="2362200"/>
            <a:ext cx="2524125"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7358725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a:xfrm>
            <a:off x="685800" y="1124744"/>
            <a:ext cx="7772400" cy="1470025"/>
          </a:xfrm>
        </p:spPr>
        <p:txBody>
          <a:bodyPr/>
          <a:lstStyle/>
          <a:p>
            <a:r>
              <a:rPr lang="en-US" dirty="0" smtClean="0"/>
              <a:t>IEEE 802.11 </a:t>
            </a:r>
            <a:r>
              <a:rPr lang="en-US" dirty="0" err="1" smtClean="0"/>
              <a:t>TGax</a:t>
            </a:r>
            <a:r>
              <a:rPr lang="en-US" dirty="0"/>
              <a:t/>
            </a:r>
            <a:br>
              <a:rPr lang="en-US" dirty="0"/>
            </a:br>
            <a:r>
              <a:rPr lang="en-US" dirty="0" smtClean="0"/>
              <a:t>High Efficiency WLAN Task Group</a:t>
            </a:r>
            <a:br>
              <a:rPr lang="en-US" dirty="0" smtClean="0"/>
            </a:br>
            <a:r>
              <a:rPr lang="en-US" dirty="0" smtClean="0"/>
              <a:t>Ad hoc Group Spatial Reuse</a:t>
            </a:r>
            <a:endParaRPr lang="en-US" dirty="0"/>
          </a:p>
        </p:txBody>
      </p:sp>
      <p:sp>
        <p:nvSpPr>
          <p:cNvPr id="8" name="Subtitle 7"/>
          <p:cNvSpPr>
            <a:spLocks noGrp="1"/>
          </p:cNvSpPr>
          <p:nvPr>
            <p:ph type="subTitle" idx="1"/>
          </p:nvPr>
        </p:nvSpPr>
        <p:spPr>
          <a:xfrm>
            <a:off x="1371600" y="2880518"/>
            <a:ext cx="6400800" cy="2276673"/>
          </a:xfrm>
        </p:spPr>
        <p:txBody>
          <a:bodyPr/>
          <a:lstStyle/>
          <a:p>
            <a:r>
              <a:rPr lang="en-US" dirty="0" smtClean="0"/>
              <a:t>Vancouver, Canada</a:t>
            </a:r>
          </a:p>
          <a:p>
            <a:r>
              <a:rPr lang="en-US" dirty="0" smtClean="0"/>
              <a:t>2015-05-12</a:t>
            </a:r>
          </a:p>
          <a:p>
            <a:r>
              <a:rPr lang="en-US" dirty="0" smtClean="0"/>
              <a:t>Ad hoc chairmen:</a:t>
            </a:r>
          </a:p>
          <a:p>
            <a:r>
              <a:rPr lang="en-US" dirty="0" smtClean="0"/>
              <a:t>Jae </a:t>
            </a:r>
            <a:r>
              <a:rPr lang="en-US" dirty="0" err="1" smtClean="0"/>
              <a:t>Seung</a:t>
            </a:r>
            <a:r>
              <a:rPr lang="en-US" dirty="0" smtClean="0"/>
              <a:t> Lee (ETRI), Laurent </a:t>
            </a:r>
            <a:r>
              <a:rPr lang="en-US" dirty="0" err="1" smtClean="0"/>
              <a:t>Cariou</a:t>
            </a:r>
            <a:r>
              <a:rPr lang="en-US" dirty="0" smtClean="0"/>
              <a:t> (Intel), Guido R. Hiertz (Ericsson)</a:t>
            </a:r>
            <a:endParaRPr lang="en-US" dirty="0"/>
          </a:p>
        </p:txBody>
      </p:sp>
      <p:sp>
        <p:nvSpPr>
          <p:cNvPr id="6" name="Date Placeholder 5"/>
          <p:cNvSpPr>
            <a:spLocks noGrp="1"/>
          </p:cNvSpPr>
          <p:nvPr>
            <p:ph type="dt" idx="10"/>
          </p:nvPr>
        </p:nvSpPr>
        <p:spPr/>
        <p:txBody>
          <a:bodyPr/>
          <a:lstStyle/>
          <a:p>
            <a:r>
              <a:rPr lang="en-US" dirty="0" smtClean="0"/>
              <a:t>May 2015</a:t>
            </a:r>
            <a:endParaRPr lang="en-GB"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24534354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solidFill>
                  <a:schemeClr val="bg1">
                    <a:lumMod val="75000"/>
                  </a:schemeClr>
                </a:solidFill>
              </a:rPr>
              <a:t>2014-XX-XX: Task Group 802.11ax decided to establish four ad hoc groups</a:t>
            </a:r>
          </a:p>
          <a:p>
            <a:pPr lvl="1">
              <a:buFont typeface="Arial" panose="020B0604020202020204" pitchFamily="34" charset="0"/>
              <a:buChar char="•"/>
            </a:pPr>
            <a:r>
              <a:rPr lang="en-US" dirty="0" smtClean="0">
                <a:solidFill>
                  <a:schemeClr val="bg1">
                    <a:lumMod val="75000"/>
                  </a:schemeClr>
                </a:solidFill>
              </a:rPr>
              <a:t>Meeting minutes in [X]</a:t>
            </a:r>
          </a:p>
          <a:p>
            <a:pPr>
              <a:buFont typeface="Arial" panose="020B0604020202020204" pitchFamily="34" charset="0"/>
              <a:buChar char="•"/>
            </a:pPr>
            <a:r>
              <a:rPr lang="en-US" dirty="0" smtClean="0">
                <a:solidFill>
                  <a:schemeClr val="bg1">
                    <a:lumMod val="75000"/>
                  </a:schemeClr>
                </a:solidFill>
              </a:rPr>
              <a:t>2015-01-13: Task Group 802.11ax elected twelve ad hoc chairmen</a:t>
            </a:r>
          </a:p>
          <a:p>
            <a:pPr lvl="1">
              <a:buFont typeface="Arial" panose="020B0604020202020204" pitchFamily="34" charset="0"/>
              <a:buChar char="•"/>
            </a:pPr>
            <a:r>
              <a:rPr lang="en-US" dirty="0" smtClean="0">
                <a:solidFill>
                  <a:schemeClr val="bg1">
                    <a:lumMod val="75000"/>
                  </a:schemeClr>
                </a:solidFill>
              </a:rPr>
              <a:t>Meeting minutes [X]</a:t>
            </a:r>
          </a:p>
          <a:p>
            <a:pPr>
              <a:buFont typeface="Arial" panose="020B0604020202020204" pitchFamily="34" charset="0"/>
              <a:buChar char="•"/>
            </a:pPr>
            <a:r>
              <a:rPr lang="en-US" dirty="0" smtClean="0"/>
              <a:t>2015-03-11: First meeting </a:t>
            </a:r>
            <a:r>
              <a:rPr lang="en-US" dirty="0"/>
              <a:t>of 802.11ax SR ad hoc </a:t>
            </a:r>
            <a:r>
              <a:rPr lang="en-US" dirty="0" smtClean="0"/>
              <a:t>group</a:t>
            </a:r>
          </a:p>
          <a:p>
            <a:pPr lvl="1">
              <a:buFont typeface="Arial" panose="020B0604020202020204" pitchFamily="34" charset="0"/>
              <a:buChar char="•"/>
            </a:pPr>
            <a:r>
              <a:rPr lang="en-US" dirty="0" smtClean="0"/>
              <a:t>Meeting minutes in 11-15/606r0</a:t>
            </a:r>
          </a:p>
          <a:p>
            <a:pPr>
              <a:buFont typeface="Arial" panose="020B0604020202020204" pitchFamily="34" charset="0"/>
              <a:buChar char="•"/>
            </a:pPr>
            <a:r>
              <a:rPr lang="en-US" altLang="ko-KR" dirty="0" smtClean="0"/>
              <a:t>2015-05-12: Second </a:t>
            </a:r>
            <a:r>
              <a:rPr lang="en-US" altLang="ko-KR" dirty="0"/>
              <a:t>meeting of 802.11ax SR ad hoc group</a:t>
            </a:r>
          </a:p>
          <a:p>
            <a:pPr lvl="1">
              <a:buFont typeface="Arial" panose="020B0604020202020204" pitchFamily="34" charset="0"/>
              <a:buChar char="•"/>
            </a:pPr>
            <a:r>
              <a:rPr lang="en-US" altLang="ko-KR" dirty="0"/>
              <a:t>Meeting minutes in </a:t>
            </a:r>
            <a:r>
              <a:rPr lang="en-US" altLang="ko-KR" dirty="0" smtClean="0"/>
              <a:t>[X]</a:t>
            </a:r>
            <a:endParaRPr lang="en-US" altLang="ko-KR" dirty="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dirty="0" smtClean="0"/>
              <a:t>May 2015</a:t>
            </a:r>
            <a:endParaRPr lang="en-GB" dirty="0"/>
          </a:p>
        </p:txBody>
      </p:sp>
    </p:spTree>
    <p:extLst>
      <p:ext uri="{BB962C8B-B14F-4D97-AF65-F5344CB8AC3E}">
        <p14:creationId xmlns:p14="http://schemas.microsoft.com/office/powerpoint/2010/main" val="18181720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items</a:t>
            </a:r>
            <a:endParaRPr lang="en-US" dirty="0"/>
          </a:p>
        </p:txBody>
      </p:sp>
      <p:sp>
        <p:nvSpPr>
          <p:cNvPr id="3" name="Content Placeholder 2"/>
          <p:cNvSpPr>
            <a:spLocks noGrp="1"/>
          </p:cNvSpPr>
          <p:nvPr>
            <p:ph idx="1"/>
          </p:nvPr>
        </p:nvSpPr>
        <p:spPr>
          <a:xfrm>
            <a:off x="685800" y="1981200"/>
            <a:ext cx="7846640" cy="4113213"/>
          </a:xfrm>
        </p:spPr>
        <p:txBody>
          <a:bodyPr>
            <a:normAutofit fontScale="92500" lnSpcReduction="20000"/>
          </a:bodyPr>
          <a:lstStyle/>
          <a:p>
            <a:pPr>
              <a:buFont typeface="Arial" panose="020B0604020202020204" pitchFamily="34" charset="0"/>
              <a:buChar char="•"/>
            </a:pPr>
            <a:r>
              <a:rPr lang="en-US" dirty="0">
                <a:solidFill>
                  <a:srgbClr val="00B050"/>
                </a:solidFill>
              </a:rPr>
              <a:t>Call meeting to order </a:t>
            </a:r>
          </a:p>
          <a:p>
            <a:pPr>
              <a:buFont typeface="Arial" panose="020B0604020202020204" pitchFamily="34" charset="0"/>
              <a:buChar char="•"/>
            </a:pPr>
            <a:r>
              <a:rPr lang="en-US" dirty="0">
                <a:solidFill>
                  <a:srgbClr val="00B050"/>
                </a:solidFill>
              </a:rPr>
              <a:t>Patent policy, etc. (Call for Potentially Essential Patents)</a:t>
            </a:r>
          </a:p>
          <a:p>
            <a:pPr>
              <a:buFont typeface="Arial" panose="020B0604020202020204" pitchFamily="34" charset="0"/>
              <a:buChar char="•"/>
            </a:pPr>
            <a:r>
              <a:rPr lang="en-US" dirty="0">
                <a:solidFill>
                  <a:srgbClr val="00B050"/>
                </a:solidFill>
              </a:rPr>
              <a:t>Set and approve </a:t>
            </a:r>
            <a:r>
              <a:rPr lang="en-US" dirty="0" smtClean="0">
                <a:solidFill>
                  <a:srgbClr val="00B050"/>
                </a:solidFill>
              </a:rPr>
              <a:t>agenda</a:t>
            </a:r>
            <a:endParaRPr lang="en-US" dirty="0">
              <a:solidFill>
                <a:srgbClr val="00B050"/>
              </a:solidFill>
            </a:endParaRPr>
          </a:p>
          <a:p>
            <a:pPr>
              <a:buFont typeface="Arial" panose="020B0604020202020204" pitchFamily="34" charset="0"/>
              <a:buChar char="•"/>
            </a:pPr>
            <a:r>
              <a:rPr lang="en-US" dirty="0">
                <a:solidFill>
                  <a:srgbClr val="00B050"/>
                </a:solidFill>
              </a:rPr>
              <a:t>Review ad hoc rules </a:t>
            </a:r>
            <a:endParaRPr lang="en-US" dirty="0" smtClean="0">
              <a:solidFill>
                <a:srgbClr val="00B050"/>
              </a:solidFill>
            </a:endParaRPr>
          </a:p>
          <a:p>
            <a:pPr>
              <a:buFont typeface="Arial" panose="020B0604020202020204" pitchFamily="34" charset="0"/>
              <a:buChar char="•"/>
            </a:pPr>
            <a:r>
              <a:rPr lang="en-US" altLang="en-US" dirty="0">
                <a:solidFill>
                  <a:srgbClr val="00B050"/>
                </a:solidFill>
              </a:rPr>
              <a:t>Approve previous ad hoc session </a:t>
            </a:r>
            <a:r>
              <a:rPr lang="en-US" altLang="en-US" dirty="0" smtClean="0">
                <a:solidFill>
                  <a:srgbClr val="00B050"/>
                </a:solidFill>
              </a:rPr>
              <a:t>minutes</a:t>
            </a:r>
          </a:p>
          <a:p>
            <a:pPr lvl="1">
              <a:buFont typeface="Arial" panose="020B0604020202020204" pitchFamily="34" charset="0"/>
              <a:buChar char="•"/>
            </a:pPr>
            <a:r>
              <a:rPr lang="en-US" dirty="0" smtClean="0">
                <a:solidFill>
                  <a:srgbClr val="00B050"/>
                </a:solidFill>
              </a:rPr>
              <a:t>11-15/606r0 </a:t>
            </a:r>
            <a:r>
              <a:rPr lang="en-GB" altLang="ko-KR" dirty="0">
                <a:solidFill>
                  <a:srgbClr val="00B050"/>
                </a:solidFill>
              </a:rPr>
              <a:t>Minutes of the March 2015 meeting of the IEEE 802.11ax Spatial Reuse ad hoc </a:t>
            </a:r>
            <a:r>
              <a:rPr lang="en-GB" altLang="ko-KR" dirty="0" smtClean="0">
                <a:solidFill>
                  <a:srgbClr val="00B050"/>
                </a:solidFill>
              </a:rPr>
              <a:t>group (already approved during TG meeting)</a:t>
            </a:r>
            <a:endParaRPr lang="en-US" dirty="0" smtClean="0">
              <a:solidFill>
                <a:srgbClr val="00B050"/>
              </a:solidFill>
            </a:endParaRPr>
          </a:p>
          <a:p>
            <a:pPr>
              <a:buFont typeface="Arial" panose="020B0604020202020204" pitchFamily="34" charset="0"/>
              <a:buChar char="•"/>
            </a:pPr>
            <a:r>
              <a:rPr lang="en-US" dirty="0" smtClean="0"/>
              <a:t>Technical Presentations approved by 802.11ax for presentation this week, and related straw polls</a:t>
            </a:r>
          </a:p>
          <a:p>
            <a:pPr>
              <a:buFont typeface="Arial" panose="020B0604020202020204" pitchFamily="34" charset="0"/>
              <a:buChar char="•"/>
            </a:pPr>
            <a:r>
              <a:rPr lang="en-US" dirty="0" smtClean="0"/>
              <a:t>Any </a:t>
            </a:r>
            <a:r>
              <a:rPr lang="en-US" dirty="0"/>
              <a:t>other technical </a:t>
            </a:r>
            <a:r>
              <a:rPr lang="en-US" dirty="0" smtClean="0"/>
              <a:t>presentations</a:t>
            </a:r>
          </a:p>
          <a:p>
            <a:pPr>
              <a:buFont typeface="Arial" panose="020B0604020202020204" pitchFamily="34" charset="0"/>
              <a:buChar char="•"/>
            </a:pPr>
            <a:r>
              <a:rPr lang="en-US" dirty="0" smtClean="0"/>
              <a:t>Any other business</a:t>
            </a:r>
          </a:p>
          <a:p>
            <a:pPr>
              <a:buFont typeface="Arial" panose="020B0604020202020204" pitchFamily="34" charset="0"/>
              <a:buChar char="•"/>
            </a:pPr>
            <a:r>
              <a:rPr lang="en-US" dirty="0" smtClean="0"/>
              <a:t>Adjourn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dirty="0" smtClean="0"/>
              <a:t>May 2015</a:t>
            </a:r>
            <a:endParaRPr lang="en-GB" dirty="0"/>
          </a:p>
        </p:txBody>
      </p:sp>
    </p:spTree>
    <p:extLst>
      <p:ext uri="{BB962C8B-B14F-4D97-AF65-F5344CB8AC3E}">
        <p14:creationId xmlns:p14="http://schemas.microsoft.com/office/powerpoint/2010/main" val="415370312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2015-05-12 agenda</a:t>
            </a:r>
            <a:endParaRPr lang="en-US" dirty="0"/>
          </a:p>
        </p:txBody>
      </p:sp>
      <p:sp>
        <p:nvSpPr>
          <p:cNvPr id="3" name="Content Placeholder 2"/>
          <p:cNvSpPr>
            <a:spLocks noGrp="1"/>
          </p:cNvSpPr>
          <p:nvPr>
            <p:ph idx="1"/>
          </p:nvPr>
        </p:nvSpPr>
        <p:spPr/>
        <p:txBody>
          <a:bodyPr>
            <a:normAutofit lnSpcReduction="10000"/>
          </a:bodyPr>
          <a:lstStyle/>
          <a:p>
            <a:pPr>
              <a:buFont typeface="Arial" panose="020B0604020202020204" pitchFamily="34" charset="0"/>
              <a:buChar char="•"/>
            </a:pPr>
            <a:r>
              <a:rPr lang="en-US" altLang="ko-KR" dirty="0">
                <a:solidFill>
                  <a:srgbClr val="00B050"/>
                </a:solidFill>
              </a:rPr>
              <a:t>11-15/0588r0, CCA revisit II, Amin </a:t>
            </a:r>
            <a:r>
              <a:rPr lang="en-US" altLang="ko-KR" dirty="0" err="1">
                <a:solidFill>
                  <a:srgbClr val="00B050"/>
                </a:solidFill>
              </a:rPr>
              <a:t>Jafarian</a:t>
            </a:r>
            <a:r>
              <a:rPr lang="en-US" altLang="ko-KR" dirty="0">
                <a:solidFill>
                  <a:srgbClr val="00B050"/>
                </a:solidFill>
              </a:rPr>
              <a:t> </a:t>
            </a:r>
            <a:endParaRPr lang="en-US" dirty="0" smtClean="0">
              <a:solidFill>
                <a:srgbClr val="00B050"/>
              </a:solidFill>
            </a:endParaRPr>
          </a:p>
          <a:p>
            <a:pPr>
              <a:buFont typeface="Arial" panose="020B0604020202020204" pitchFamily="34" charset="0"/>
              <a:buChar char="•"/>
            </a:pPr>
            <a:r>
              <a:rPr lang="en-US" dirty="0" smtClean="0">
                <a:solidFill>
                  <a:srgbClr val="00B050"/>
                </a:solidFill>
              </a:rPr>
              <a:t>11-15/0543r3, </a:t>
            </a:r>
            <a:r>
              <a:rPr lang="en-US" dirty="0">
                <a:solidFill>
                  <a:srgbClr val="00B050"/>
                </a:solidFill>
              </a:rPr>
              <a:t>Simulation </a:t>
            </a:r>
            <a:r>
              <a:rPr lang="en-US" dirty="0" smtClean="0">
                <a:solidFill>
                  <a:srgbClr val="00B050"/>
                </a:solidFill>
              </a:rPr>
              <a:t>Scenario </a:t>
            </a:r>
            <a:r>
              <a:rPr lang="en-US" dirty="0">
                <a:solidFill>
                  <a:srgbClr val="00B050"/>
                </a:solidFill>
              </a:rPr>
              <a:t>changes for Frequency </a:t>
            </a:r>
            <a:r>
              <a:rPr lang="en-US" dirty="0" smtClean="0">
                <a:solidFill>
                  <a:srgbClr val="00B050"/>
                </a:solidFill>
              </a:rPr>
              <a:t>Re-use, Graham Smith</a:t>
            </a:r>
          </a:p>
          <a:p>
            <a:pPr>
              <a:buFont typeface="Arial" panose="020B0604020202020204" pitchFamily="34" charset="0"/>
              <a:buChar char="•"/>
            </a:pPr>
            <a:r>
              <a:rPr lang="en-US" dirty="0" smtClean="0">
                <a:solidFill>
                  <a:srgbClr val="00B050"/>
                </a:solidFill>
              </a:rPr>
              <a:t>11-15/0544r0, </a:t>
            </a:r>
            <a:r>
              <a:rPr lang="en-US" dirty="0">
                <a:solidFill>
                  <a:srgbClr val="00B050"/>
                </a:solidFill>
              </a:rPr>
              <a:t>Proposed text </a:t>
            </a:r>
            <a:r>
              <a:rPr lang="en-US" dirty="0" smtClean="0">
                <a:solidFill>
                  <a:srgbClr val="00B050"/>
                </a:solidFill>
              </a:rPr>
              <a:t>additions </a:t>
            </a:r>
            <a:r>
              <a:rPr lang="en-US" dirty="0">
                <a:solidFill>
                  <a:srgbClr val="00B050"/>
                </a:solidFill>
              </a:rPr>
              <a:t>to 14/980 for frequency re-use, </a:t>
            </a:r>
            <a:r>
              <a:rPr lang="en-US" altLang="ko-KR" dirty="0">
                <a:solidFill>
                  <a:srgbClr val="00B050"/>
                </a:solidFill>
              </a:rPr>
              <a:t>Graham </a:t>
            </a:r>
            <a:r>
              <a:rPr lang="en-US" altLang="ko-KR" dirty="0" smtClean="0">
                <a:solidFill>
                  <a:srgbClr val="00B050"/>
                </a:solidFill>
              </a:rPr>
              <a:t>Smith</a:t>
            </a:r>
          </a:p>
          <a:p>
            <a:pPr>
              <a:buFont typeface="Arial" panose="020B0604020202020204" pitchFamily="34" charset="0"/>
              <a:buChar char="•"/>
            </a:pPr>
            <a:r>
              <a:rPr lang="en-US" dirty="0" smtClean="0">
                <a:solidFill>
                  <a:srgbClr val="00B050"/>
                </a:solidFill>
              </a:rPr>
              <a:t>11-15/0548r0, </a:t>
            </a:r>
            <a:r>
              <a:rPr lang="en-US" dirty="0">
                <a:solidFill>
                  <a:srgbClr val="00B050"/>
                </a:solidFill>
              </a:rPr>
              <a:t>Enterprise Scenario and </a:t>
            </a:r>
            <a:r>
              <a:rPr lang="en-US" dirty="0" smtClean="0">
                <a:solidFill>
                  <a:srgbClr val="00B050"/>
                </a:solidFill>
              </a:rPr>
              <a:t>DSC, </a:t>
            </a:r>
            <a:r>
              <a:rPr lang="en-US" altLang="ko-KR" dirty="0">
                <a:solidFill>
                  <a:srgbClr val="00B050"/>
                </a:solidFill>
              </a:rPr>
              <a:t>Graham Smith</a:t>
            </a:r>
          </a:p>
          <a:p>
            <a:pPr>
              <a:buFont typeface="Arial" panose="020B0604020202020204" pitchFamily="34" charset="0"/>
              <a:buChar char="•"/>
            </a:pPr>
            <a:r>
              <a:rPr lang="en-US" dirty="0">
                <a:solidFill>
                  <a:srgbClr val="00B050"/>
                </a:solidFill>
              </a:rPr>
              <a:t>11-15/0595r1, </a:t>
            </a:r>
            <a:r>
              <a:rPr lang="en-US" dirty="0">
                <a:solidFill>
                  <a:srgbClr val="00B050"/>
                </a:solidFill>
              </a:rPr>
              <a:t>Discussion on the Receiver Behavior for CCAC DSC with BSS Color, Yasuhiko </a:t>
            </a:r>
            <a:r>
              <a:rPr lang="en-US" dirty="0">
                <a:solidFill>
                  <a:srgbClr val="00B050"/>
                </a:solidFill>
              </a:rPr>
              <a:t>Inoue</a:t>
            </a:r>
          </a:p>
          <a:p>
            <a:pPr>
              <a:buFont typeface="Arial" panose="020B0604020202020204" pitchFamily="34" charset="0"/>
              <a:buChar char="•"/>
            </a:pPr>
            <a:r>
              <a:rPr lang="en-US" dirty="0">
                <a:solidFill>
                  <a:srgbClr val="00B050"/>
                </a:solidFill>
              </a:rPr>
              <a:t>11-15/0652r0, </a:t>
            </a:r>
            <a:r>
              <a:rPr lang="en-US" altLang="ko-KR" dirty="0">
                <a:solidFill>
                  <a:srgbClr val="00B050"/>
                </a:solidFill>
              </a:rPr>
              <a:t>Reference Simulation Model for Dynamic CCA / DSC </a:t>
            </a:r>
            <a:r>
              <a:rPr lang="en-US" altLang="ko-KR" dirty="0">
                <a:solidFill>
                  <a:srgbClr val="00B050"/>
                </a:solidFill>
              </a:rPr>
              <a:t>Calibration, </a:t>
            </a:r>
            <a:r>
              <a:rPr lang="en-US" altLang="ko-KR" dirty="0">
                <a:solidFill>
                  <a:srgbClr val="00B050"/>
                </a:solidFill>
              </a:rPr>
              <a:t>Masahito Mori </a:t>
            </a:r>
            <a:r>
              <a:rPr lang="en-US" dirty="0">
                <a:solidFill>
                  <a:srgbClr val="00B050"/>
                </a:solidFill>
              </a:rPr>
              <a:t>  </a:t>
            </a:r>
            <a:endParaRPr lang="en-US" dirty="0">
              <a:solidFill>
                <a:srgbClr val="00B050"/>
              </a:solidFill>
            </a:endParaRPr>
          </a:p>
          <a:p>
            <a:pPr marL="457200" lvl="1" indent="0"/>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smtClean="0"/>
              <a:t>May 2015</a:t>
            </a:r>
            <a:endParaRPr lang="en-GB" dirty="0"/>
          </a:p>
        </p:txBody>
      </p:sp>
    </p:spTree>
    <p:extLst>
      <p:ext uri="{BB962C8B-B14F-4D97-AF65-F5344CB8AC3E}">
        <p14:creationId xmlns:p14="http://schemas.microsoft.com/office/powerpoint/2010/main" val="33062103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16</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a:t>
            </a:r>
            <a:r>
              <a:rPr lang="en-US" dirty="0"/>
              <a:t>A</a:t>
            </a:r>
            <a:r>
              <a:rPr lang="en-US" dirty="0" smtClean="0"/>
              <a:t>20150512001 (11-15/588r0)</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ko-KR" dirty="0" smtClean="0"/>
              <a:t>Do </a:t>
            </a:r>
            <a:r>
              <a:rPr lang="en-US" altLang="ko-KR" dirty="0"/>
              <a:t>you agree that:</a:t>
            </a:r>
          </a:p>
          <a:p>
            <a:pPr marL="0" indent="0">
              <a:buNone/>
            </a:pPr>
            <a:r>
              <a:rPr lang="en-US" altLang="ko-KR" dirty="0"/>
              <a:t>A STA is allowed to transmit even if the channel is </a:t>
            </a:r>
            <a:r>
              <a:rPr lang="en-US" altLang="ko-KR" dirty="0" smtClean="0"/>
              <a:t>busy according to Clause 22 definition </a:t>
            </a:r>
            <a:r>
              <a:rPr lang="en-US" altLang="ko-KR" dirty="0"/>
              <a:t>if some specific condition is met</a:t>
            </a:r>
            <a:r>
              <a:rPr lang="en-US" altLang="ko-KR" dirty="0" smtClean="0"/>
              <a:t>.</a:t>
            </a:r>
          </a:p>
          <a:p>
            <a:pPr>
              <a:buFont typeface="Arial" panose="020B0604020202020204" pitchFamily="34" charset="0"/>
              <a:buChar char="•"/>
            </a:pPr>
            <a:r>
              <a:rPr lang="en-US" altLang="ko-KR" dirty="0"/>
              <a:t>One instant of the above condition is limiting the maximum amount of interference caused by the secondary </a:t>
            </a:r>
            <a:r>
              <a:rPr lang="en-US" altLang="ko-KR" dirty="0" smtClean="0"/>
              <a:t>pair transmissions </a:t>
            </a:r>
            <a:r>
              <a:rPr lang="en-US" altLang="ko-KR" dirty="0"/>
              <a:t>on the primary </a:t>
            </a:r>
            <a:r>
              <a:rPr lang="en-US" altLang="ko-KR" dirty="0" smtClean="0"/>
              <a:t>pair receivers.</a:t>
            </a:r>
            <a:endParaRPr lang="en-US" altLang="ko-KR" dirty="0"/>
          </a:p>
          <a:p>
            <a:pPr lvl="1">
              <a:buFont typeface="Arial" panose="020B0604020202020204" pitchFamily="34" charset="0"/>
              <a:buChar char="•"/>
            </a:pPr>
            <a:r>
              <a:rPr lang="en-US" altLang="ko-KR" dirty="0" smtClean="0">
                <a:ea typeface="굴림" pitchFamily="34" charset="-127"/>
              </a:rPr>
              <a:t>Y: 17</a:t>
            </a:r>
          </a:p>
          <a:p>
            <a:pPr lvl="1">
              <a:buFont typeface="Arial" panose="020B0604020202020204" pitchFamily="34" charset="0"/>
              <a:buChar char="•"/>
            </a:pPr>
            <a:r>
              <a:rPr lang="en-US" altLang="ko-KR" dirty="0" smtClean="0">
                <a:ea typeface="굴림" pitchFamily="34" charset="-127"/>
              </a:rPr>
              <a:t>N: 1</a:t>
            </a:r>
          </a:p>
          <a:p>
            <a:pPr lvl="1">
              <a:buFont typeface="Arial" panose="020B0604020202020204" pitchFamily="34" charset="0"/>
              <a:buChar char="•"/>
            </a:pPr>
            <a:r>
              <a:rPr lang="en-US" altLang="ko-KR" dirty="0" smtClean="0">
                <a:ea typeface="굴림" pitchFamily="34" charset="-127"/>
              </a:rPr>
              <a:t>Abs:  Many</a:t>
            </a:r>
            <a:endParaRPr lang="en-US" altLang="ko-KR" dirty="0">
              <a:ea typeface="굴림" pitchFamily="34" charset="-127"/>
            </a:endParaRPr>
          </a:p>
        </p:txBody>
      </p:sp>
      <p:sp>
        <p:nvSpPr>
          <p:cNvPr id="8" name="Date Placeholder 3"/>
          <p:cNvSpPr>
            <a:spLocks noGrp="1"/>
          </p:cNvSpPr>
          <p:nvPr>
            <p:ph type="dt" idx="15"/>
          </p:nvPr>
        </p:nvSpPr>
        <p:spPr>
          <a:xfrm>
            <a:off x="696912" y="333375"/>
            <a:ext cx="2589203" cy="273050"/>
          </a:xfrm>
        </p:spPr>
        <p:txBody>
          <a:bodyPr/>
          <a:lstStyle/>
          <a:p>
            <a:r>
              <a:rPr lang="en-US" dirty="0" smtClean="0"/>
              <a:t>May 2015</a:t>
            </a:r>
            <a:endParaRPr lang="en-GB" dirty="0"/>
          </a:p>
        </p:txBody>
      </p:sp>
    </p:spTree>
    <p:extLst>
      <p:ext uri="{BB962C8B-B14F-4D97-AF65-F5344CB8AC3E}">
        <p14:creationId xmlns:p14="http://schemas.microsoft.com/office/powerpoint/2010/main" val="338283907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17</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R20150512001 (11-15/543r3)</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ko-KR" dirty="0" smtClean="0"/>
              <a:t>Do </a:t>
            </a:r>
            <a:r>
              <a:rPr lang="en-US" altLang="ko-KR" dirty="0"/>
              <a:t>you agree that the proposed text as per 15/0544 r0 for frequency re-use be added to the Simulation Document 14/980?</a:t>
            </a:r>
          </a:p>
          <a:p>
            <a:pPr>
              <a:buFont typeface="Arial" panose="020B0604020202020204" pitchFamily="34" charset="0"/>
              <a:buChar char="•"/>
            </a:pPr>
            <a:endParaRPr lang="en-US" altLang="ko-KR" dirty="0" smtClean="0">
              <a:ea typeface="굴림" pitchFamily="34" charset="-127"/>
            </a:endParaRPr>
          </a:p>
          <a:p>
            <a:pPr lvl="1">
              <a:buFont typeface="Arial" panose="020B0604020202020204" pitchFamily="34" charset="0"/>
              <a:buChar char="•"/>
            </a:pPr>
            <a:r>
              <a:rPr lang="en-US" altLang="ko-KR" dirty="0" smtClean="0">
                <a:ea typeface="굴림" pitchFamily="34" charset="-127"/>
              </a:rPr>
              <a:t>Y: 2</a:t>
            </a:r>
          </a:p>
          <a:p>
            <a:pPr lvl="1">
              <a:buFont typeface="Arial" panose="020B0604020202020204" pitchFamily="34" charset="0"/>
              <a:buChar char="•"/>
            </a:pPr>
            <a:r>
              <a:rPr lang="en-US" altLang="ko-KR" dirty="0" smtClean="0">
                <a:ea typeface="굴림" pitchFamily="34" charset="-127"/>
              </a:rPr>
              <a:t>N: 9</a:t>
            </a:r>
          </a:p>
          <a:p>
            <a:pPr lvl="1">
              <a:buFont typeface="Arial" panose="020B0604020202020204" pitchFamily="34" charset="0"/>
              <a:buChar char="•"/>
            </a:pPr>
            <a:r>
              <a:rPr lang="en-US" altLang="ko-KR" dirty="0" smtClean="0">
                <a:ea typeface="굴림" pitchFamily="34" charset="-127"/>
              </a:rPr>
              <a:t>Abs: Many</a:t>
            </a:r>
          </a:p>
          <a:p>
            <a:pPr marL="457200" lvl="1" indent="0"/>
            <a:r>
              <a:rPr lang="en-US" altLang="ko-KR" dirty="0" smtClean="0">
                <a:ea typeface="굴림" pitchFamily="34" charset="-127"/>
                <a:sym typeface="Wingdings" panose="05000000000000000000" pitchFamily="2" charset="2"/>
              </a:rPr>
              <a:t> fail</a:t>
            </a:r>
            <a:endParaRPr lang="en-US" altLang="ko-KR" dirty="0">
              <a:ea typeface="굴림" pitchFamily="34" charset="-127"/>
            </a:endParaRPr>
          </a:p>
        </p:txBody>
      </p:sp>
      <p:sp>
        <p:nvSpPr>
          <p:cNvPr id="8" name="Date Placeholder 3"/>
          <p:cNvSpPr>
            <a:spLocks noGrp="1"/>
          </p:cNvSpPr>
          <p:nvPr>
            <p:ph type="dt" idx="15"/>
          </p:nvPr>
        </p:nvSpPr>
        <p:spPr>
          <a:xfrm>
            <a:off x="696912" y="333375"/>
            <a:ext cx="2589203" cy="273050"/>
          </a:xfrm>
        </p:spPr>
        <p:txBody>
          <a:bodyPr/>
          <a:lstStyle/>
          <a:p>
            <a:r>
              <a:rPr lang="en-US" dirty="0" smtClean="0"/>
              <a:t>May 2015</a:t>
            </a:r>
            <a:endParaRPr lang="en-GB" dirty="0"/>
          </a:p>
        </p:txBody>
      </p:sp>
    </p:spTree>
    <p:extLst>
      <p:ext uri="{BB962C8B-B14F-4D97-AF65-F5344CB8AC3E}">
        <p14:creationId xmlns:p14="http://schemas.microsoft.com/office/powerpoint/2010/main" val="33443296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18</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R20150512002 (11-15/543r3)</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ko-KR" dirty="0" smtClean="0"/>
              <a:t>Add </a:t>
            </a:r>
            <a:r>
              <a:rPr lang="en-US" altLang="ko-KR" dirty="0"/>
              <a:t>to the Spec Framework Document:</a:t>
            </a:r>
          </a:p>
          <a:p>
            <a:pPr marL="0" indent="0">
              <a:buNone/>
            </a:pPr>
            <a:r>
              <a:rPr lang="en-US" altLang="ko-KR" dirty="0" smtClean="0"/>
              <a:t>“Spatial Re-Use:</a:t>
            </a:r>
            <a:endParaRPr lang="en-US" altLang="ko-KR" dirty="0"/>
          </a:p>
          <a:p>
            <a:pPr marL="0" indent="0">
              <a:buNone/>
            </a:pPr>
            <a:r>
              <a:rPr lang="en-US" altLang="ko-KR" dirty="0"/>
              <a:t>The amendment shall include one or more mechanisms to improve </a:t>
            </a:r>
            <a:r>
              <a:rPr lang="en-US" altLang="ko-KR" dirty="0" smtClean="0"/>
              <a:t>spatial </a:t>
            </a:r>
            <a:r>
              <a:rPr lang="en-US" altLang="ko-KR" dirty="0"/>
              <a:t>re-use by adjustment of the sensitivity and/or CCA threshold levels.”</a:t>
            </a:r>
          </a:p>
          <a:p>
            <a:pPr marL="0" indent="0"/>
            <a:r>
              <a:rPr lang="en-US" altLang="ko-KR" dirty="0" smtClean="0">
                <a:ea typeface="굴림" pitchFamily="34" charset="-127"/>
              </a:rPr>
              <a:t>       </a:t>
            </a:r>
          </a:p>
          <a:p>
            <a:pPr lvl="1">
              <a:buFont typeface="Arial" panose="020B0604020202020204" pitchFamily="34" charset="0"/>
              <a:buChar char="•"/>
            </a:pPr>
            <a:r>
              <a:rPr lang="en-US" altLang="ko-KR" dirty="0" smtClean="0">
                <a:ea typeface="굴림" pitchFamily="34" charset="-127"/>
              </a:rPr>
              <a:t>Y: 17</a:t>
            </a:r>
          </a:p>
          <a:p>
            <a:pPr lvl="1">
              <a:buFont typeface="Arial" panose="020B0604020202020204" pitchFamily="34" charset="0"/>
              <a:buChar char="•"/>
            </a:pPr>
            <a:r>
              <a:rPr lang="en-US" altLang="ko-KR" dirty="0" smtClean="0">
                <a:ea typeface="굴림" pitchFamily="34" charset="-127"/>
              </a:rPr>
              <a:t>N: 6</a:t>
            </a:r>
          </a:p>
          <a:p>
            <a:pPr lvl="1">
              <a:buFont typeface="Arial" panose="020B0604020202020204" pitchFamily="34" charset="0"/>
              <a:buChar char="•"/>
            </a:pPr>
            <a:r>
              <a:rPr lang="en-US" altLang="ko-KR" dirty="0" smtClean="0">
                <a:ea typeface="굴림" pitchFamily="34" charset="-127"/>
              </a:rPr>
              <a:t>Abs: 11</a:t>
            </a:r>
          </a:p>
          <a:p>
            <a:pPr marL="457200" lvl="1" indent="0"/>
            <a:r>
              <a:rPr lang="en-US" altLang="ko-KR" dirty="0" smtClean="0">
                <a:ea typeface="굴림" pitchFamily="34" charset="-127"/>
                <a:sym typeface="Wingdings" panose="05000000000000000000" pitchFamily="2" charset="2"/>
              </a:rPr>
              <a:t> fail</a:t>
            </a:r>
            <a:endParaRPr lang="en-US" altLang="ko-KR" dirty="0">
              <a:ea typeface="굴림" pitchFamily="34" charset="-127"/>
            </a:endParaRPr>
          </a:p>
        </p:txBody>
      </p:sp>
      <p:sp>
        <p:nvSpPr>
          <p:cNvPr id="8" name="Date Placeholder 3"/>
          <p:cNvSpPr>
            <a:spLocks noGrp="1"/>
          </p:cNvSpPr>
          <p:nvPr>
            <p:ph type="dt" idx="15"/>
          </p:nvPr>
        </p:nvSpPr>
        <p:spPr>
          <a:xfrm>
            <a:off x="696912" y="333375"/>
            <a:ext cx="2589203" cy="273050"/>
          </a:xfrm>
        </p:spPr>
        <p:txBody>
          <a:bodyPr/>
          <a:lstStyle/>
          <a:p>
            <a:r>
              <a:rPr lang="en-US" dirty="0" smtClean="0"/>
              <a:t>May 2015</a:t>
            </a:r>
            <a:endParaRPr lang="en-GB" dirty="0"/>
          </a:p>
        </p:txBody>
      </p:sp>
    </p:spTree>
    <p:extLst>
      <p:ext uri="{BB962C8B-B14F-4D97-AF65-F5344CB8AC3E}">
        <p14:creationId xmlns:p14="http://schemas.microsoft.com/office/powerpoint/2010/main" val="378382280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19</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a:t>
            </a:r>
            <a:r>
              <a:rPr lang="en-US" dirty="0" smtClean="0"/>
              <a:t>A20150512003 </a:t>
            </a:r>
            <a:r>
              <a:rPr lang="en-US" dirty="0" smtClean="0"/>
              <a:t>(11-15/595r1)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kumimoji="1" lang="en-US" altLang="ja-JP" dirty="0" smtClean="0"/>
              <a:t>Do </a:t>
            </a:r>
            <a:r>
              <a:rPr kumimoji="1" lang="en-US" altLang="ja-JP" dirty="0"/>
              <a:t>you agree to have a model of receiver behavior to evaluate the performance of DSC/CCAC technique?</a:t>
            </a:r>
          </a:p>
          <a:p>
            <a:pPr>
              <a:buFont typeface="Arial" panose="020B0604020202020204" pitchFamily="34" charset="0"/>
              <a:buChar char="•"/>
            </a:pPr>
            <a:endParaRPr lang="en-US" altLang="ko-KR" dirty="0" smtClean="0"/>
          </a:p>
          <a:p>
            <a:pPr>
              <a:buFont typeface="Arial" panose="020B0604020202020204" pitchFamily="34" charset="0"/>
              <a:buChar char="•"/>
            </a:pPr>
            <a:endParaRPr lang="en-US" altLang="ko-KR" dirty="0" smtClean="0">
              <a:ea typeface="굴림" pitchFamily="34" charset="-127"/>
            </a:endParaRPr>
          </a:p>
          <a:p>
            <a:pPr lvl="1">
              <a:buFont typeface="Arial" panose="020B0604020202020204" pitchFamily="34" charset="0"/>
              <a:buChar char="•"/>
            </a:pPr>
            <a:r>
              <a:rPr lang="en-US" altLang="ko-KR" dirty="0" smtClean="0">
                <a:ea typeface="굴림" pitchFamily="34" charset="-127"/>
              </a:rPr>
              <a:t>Y</a:t>
            </a:r>
            <a:r>
              <a:rPr lang="en-US" altLang="ko-KR" dirty="0" smtClean="0">
                <a:ea typeface="굴림" pitchFamily="34" charset="-127"/>
              </a:rPr>
              <a:t>: 14</a:t>
            </a:r>
            <a:endParaRPr lang="en-US" altLang="ko-KR" dirty="0" smtClean="0">
              <a:ea typeface="굴림" pitchFamily="34" charset="-127"/>
            </a:endParaRPr>
          </a:p>
          <a:p>
            <a:pPr lvl="1">
              <a:buFont typeface="Arial" panose="020B0604020202020204" pitchFamily="34" charset="0"/>
              <a:buChar char="•"/>
            </a:pPr>
            <a:r>
              <a:rPr lang="en-US" altLang="ko-KR" dirty="0" smtClean="0">
                <a:ea typeface="굴림" pitchFamily="34" charset="-127"/>
              </a:rPr>
              <a:t>N</a:t>
            </a:r>
            <a:r>
              <a:rPr lang="en-US" altLang="ko-KR" dirty="0" smtClean="0">
                <a:ea typeface="굴림" pitchFamily="34" charset="-127"/>
              </a:rPr>
              <a:t>: 5</a:t>
            </a:r>
            <a:endParaRPr lang="en-US" altLang="ko-KR" dirty="0" smtClean="0">
              <a:ea typeface="굴림" pitchFamily="34" charset="-127"/>
            </a:endParaRPr>
          </a:p>
          <a:p>
            <a:pPr lvl="1">
              <a:buFont typeface="Arial" panose="020B0604020202020204" pitchFamily="34" charset="0"/>
              <a:buChar char="•"/>
            </a:pPr>
            <a:r>
              <a:rPr lang="en-US" altLang="ko-KR" dirty="0" smtClean="0">
                <a:ea typeface="굴림" pitchFamily="34" charset="-127"/>
              </a:rPr>
              <a:t>Abs</a:t>
            </a:r>
            <a:r>
              <a:rPr lang="en-US" altLang="ko-KR" dirty="0" smtClean="0">
                <a:ea typeface="굴림" pitchFamily="34" charset="-127"/>
              </a:rPr>
              <a:t>: 29</a:t>
            </a:r>
            <a:endParaRPr lang="en-US" altLang="ko-KR" dirty="0">
              <a:ea typeface="굴림" pitchFamily="34" charset="-127"/>
            </a:endParaRPr>
          </a:p>
        </p:txBody>
      </p:sp>
      <p:sp>
        <p:nvSpPr>
          <p:cNvPr id="8" name="Date Placeholder 3"/>
          <p:cNvSpPr>
            <a:spLocks noGrp="1"/>
          </p:cNvSpPr>
          <p:nvPr>
            <p:ph type="dt" idx="15"/>
          </p:nvPr>
        </p:nvSpPr>
        <p:spPr>
          <a:xfrm>
            <a:off x="696912" y="333375"/>
            <a:ext cx="2589203" cy="273050"/>
          </a:xfrm>
        </p:spPr>
        <p:txBody>
          <a:bodyPr/>
          <a:lstStyle/>
          <a:p>
            <a:r>
              <a:rPr lang="en-US" dirty="0" smtClean="0"/>
              <a:t>May 2015</a:t>
            </a:r>
            <a:endParaRPr lang="en-GB" dirty="0"/>
          </a:p>
        </p:txBody>
      </p:sp>
    </p:spTree>
    <p:extLst>
      <p:ext uri="{BB962C8B-B14F-4D97-AF65-F5344CB8AC3E}">
        <p14:creationId xmlns:p14="http://schemas.microsoft.com/office/powerpoint/2010/main" val="262252946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smtClean="0"/>
              <a:t>May 2015</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The 802.11ax Spatial Reuse (SR) ad </a:t>
            </a:r>
            <a:r>
              <a:rPr lang="en-US" dirty="0"/>
              <a:t>hoc </a:t>
            </a:r>
            <a:r>
              <a:rPr lang="en-US" dirty="0" smtClean="0"/>
              <a:t>group discusses matter that improves spatial frequency reuse and other mechanisms that enhance the concurrent use of the wireless medium by multiple devices.</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dirty="0" smtClean="0"/>
          </a:p>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smtClean="0"/>
              <a:t>No decisions can be taken in this ad hoc group. In an ad hoc group, any attendee can call for a straw poll. A straw poll tests the opinion of those attendees present. No voting rights are needed to respond to a straw poll.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20</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A20150312001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ko-KR" dirty="0" smtClean="0">
                <a:ea typeface="굴림" pitchFamily="34" charset="-127"/>
              </a:rPr>
              <a:t>Your Question …</a:t>
            </a:r>
            <a:endParaRPr lang="en-US" altLang="ko-KR" dirty="0">
              <a:ea typeface="굴림" pitchFamily="34" charset="-127"/>
            </a:endParaRPr>
          </a:p>
          <a:p>
            <a:pPr lvl="1">
              <a:buFont typeface="Arial" panose="020B0604020202020204" pitchFamily="34" charset="0"/>
              <a:buChar char="•"/>
            </a:pPr>
            <a:r>
              <a:rPr lang="en-US" altLang="ko-KR" dirty="0" smtClean="0">
                <a:ea typeface="굴림" pitchFamily="34" charset="-127"/>
              </a:rPr>
              <a:t>Yes/No/Abstain</a:t>
            </a:r>
          </a:p>
          <a:p>
            <a:pPr lvl="1">
              <a:buFont typeface="Arial" panose="020B0604020202020204" pitchFamily="34" charset="0"/>
              <a:buChar char="•"/>
            </a:pPr>
            <a:r>
              <a:rPr lang="en-US" altLang="ko-KR" dirty="0" smtClean="0">
                <a:ea typeface="굴림" pitchFamily="34" charset="-127"/>
              </a:rPr>
              <a:t>Alternative A, B, C …</a:t>
            </a:r>
            <a:endParaRPr lang="en-US" altLang="ko-KR" dirty="0">
              <a:ea typeface="굴림" pitchFamily="34" charset="-127"/>
            </a:endParaRPr>
          </a:p>
        </p:txBody>
      </p:sp>
      <p:sp>
        <p:nvSpPr>
          <p:cNvPr id="8" name="TextBox 7"/>
          <p:cNvSpPr txBox="1"/>
          <p:nvPr/>
        </p:nvSpPr>
        <p:spPr>
          <a:xfrm rot="19748095">
            <a:off x="3797166" y="4036793"/>
            <a:ext cx="4104456" cy="1200329"/>
          </a:xfrm>
          <a:prstGeom prst="rect">
            <a:avLst/>
          </a:prstGeom>
          <a:noFill/>
        </p:spPr>
        <p:txBody>
          <a:bodyPr wrap="square" rtlCol="0">
            <a:spAutoFit/>
          </a:bodyPr>
          <a:lstStyle/>
          <a:p>
            <a:pPr algn="ctr"/>
            <a:r>
              <a:rPr lang="en-US" sz="7200" dirty="0" smtClean="0">
                <a:solidFill>
                  <a:srgbClr val="00B0F0"/>
                </a:solidFill>
                <a:latin typeface="Arial" panose="020B0604020202020204" pitchFamily="34" charset="0"/>
                <a:cs typeface="Arial" panose="020B0604020202020204" pitchFamily="34" charset="0"/>
              </a:rPr>
              <a:t>Template</a:t>
            </a:r>
            <a:endParaRPr lang="en-US" sz="7200" dirty="0">
              <a:solidFill>
                <a:srgbClr val="00B0F0"/>
              </a:solidFill>
              <a:latin typeface="Arial" panose="020B0604020202020204" pitchFamily="34" charset="0"/>
              <a:cs typeface="Arial" panose="020B0604020202020204" pitchFamily="34" charset="0"/>
            </a:endParaRPr>
          </a:p>
        </p:txBody>
      </p:sp>
      <p:sp>
        <p:nvSpPr>
          <p:cNvPr id="9" name="Date Placeholder 3"/>
          <p:cNvSpPr>
            <a:spLocks noGrp="1"/>
          </p:cNvSpPr>
          <p:nvPr>
            <p:ph type="dt" idx="15"/>
          </p:nvPr>
        </p:nvSpPr>
        <p:spPr>
          <a:xfrm>
            <a:off x="696912" y="333375"/>
            <a:ext cx="2589203" cy="273050"/>
          </a:xfrm>
        </p:spPr>
        <p:txBody>
          <a:bodyPr/>
          <a:lstStyle/>
          <a:p>
            <a:r>
              <a:rPr lang="en-US" dirty="0" smtClean="0"/>
              <a:t>May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143636" y="6475413"/>
            <a:ext cx="2398702"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21</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 R20150312001</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altLang="en-US" dirty="0"/>
              <a:t>Do you agree to add to the TG Specification Frame work document</a:t>
            </a:r>
            <a:r>
              <a:rPr lang="en-US" altLang="en-US" dirty="0" smtClean="0"/>
              <a:t>?</a:t>
            </a:r>
          </a:p>
          <a:p>
            <a:pPr>
              <a:buFont typeface="Arial" panose="020B0604020202020204" pitchFamily="34" charset="0"/>
              <a:buChar char="•"/>
            </a:pPr>
            <a:r>
              <a:rPr lang="en-US" altLang="en-US" dirty="0" err="1"/>
              <a:t>x.y.z</a:t>
            </a:r>
            <a:r>
              <a:rPr lang="en-US" altLang="en-US" dirty="0"/>
              <a:t>. &lt;feature description&gt;</a:t>
            </a:r>
          </a:p>
          <a:p>
            <a:pPr>
              <a:buFont typeface="Arial" panose="020B0604020202020204" pitchFamily="34" charset="0"/>
              <a:buChar char="•"/>
            </a:pPr>
            <a:endParaRPr lang="en-US" altLang="ko-KR" dirty="0" smtClean="0">
              <a:ea typeface="굴림" pitchFamily="34" charset="-127"/>
            </a:endParaRPr>
          </a:p>
          <a:p>
            <a:pPr lvl="1">
              <a:buFont typeface="Arial" panose="020B0604020202020204" pitchFamily="34" charset="0"/>
              <a:buChar char="•"/>
            </a:pPr>
            <a:r>
              <a:rPr lang="en-US" altLang="ko-KR" dirty="0" smtClean="0">
                <a:ea typeface="굴림" pitchFamily="34" charset="-127"/>
              </a:rPr>
              <a:t>Y:</a:t>
            </a:r>
          </a:p>
          <a:p>
            <a:pPr lvl="1">
              <a:buFont typeface="Arial" panose="020B0604020202020204" pitchFamily="34" charset="0"/>
              <a:buChar char="•"/>
            </a:pPr>
            <a:r>
              <a:rPr lang="en-US" altLang="ko-KR" dirty="0" smtClean="0">
                <a:ea typeface="굴림" pitchFamily="34" charset="-127"/>
              </a:rPr>
              <a:t>N:</a:t>
            </a:r>
          </a:p>
          <a:p>
            <a:pPr lvl="1">
              <a:buFont typeface="Arial" panose="020B0604020202020204" pitchFamily="34" charset="0"/>
              <a:buChar char="•"/>
            </a:pPr>
            <a:r>
              <a:rPr lang="en-US" altLang="ko-KR" dirty="0" smtClean="0">
                <a:ea typeface="굴림" pitchFamily="34" charset="-127"/>
              </a:rPr>
              <a:t>Abs:</a:t>
            </a:r>
            <a:endParaRPr lang="en-US" altLang="ko-KR" dirty="0">
              <a:ea typeface="굴림" pitchFamily="34" charset="-127"/>
            </a:endParaRPr>
          </a:p>
        </p:txBody>
      </p:sp>
      <p:sp>
        <p:nvSpPr>
          <p:cNvPr id="2" name="TextBox 1"/>
          <p:cNvSpPr txBox="1"/>
          <p:nvPr/>
        </p:nvSpPr>
        <p:spPr>
          <a:xfrm rot="19748095">
            <a:off x="3797166" y="4036793"/>
            <a:ext cx="4104456" cy="1200329"/>
          </a:xfrm>
          <a:prstGeom prst="rect">
            <a:avLst/>
          </a:prstGeom>
          <a:noFill/>
        </p:spPr>
        <p:txBody>
          <a:bodyPr wrap="square" rtlCol="0">
            <a:spAutoFit/>
          </a:bodyPr>
          <a:lstStyle/>
          <a:p>
            <a:pPr algn="ctr"/>
            <a:r>
              <a:rPr lang="en-US" sz="7200" dirty="0" smtClean="0">
                <a:solidFill>
                  <a:srgbClr val="00B0F0"/>
                </a:solidFill>
                <a:latin typeface="Arial" panose="020B0604020202020204" pitchFamily="34" charset="0"/>
                <a:cs typeface="Arial" panose="020B0604020202020204" pitchFamily="34" charset="0"/>
              </a:rPr>
              <a:t>Template</a:t>
            </a:r>
            <a:endParaRPr lang="en-US" sz="7200" dirty="0">
              <a:solidFill>
                <a:srgbClr val="00B0F0"/>
              </a:solidFill>
              <a:latin typeface="Arial" panose="020B0604020202020204" pitchFamily="34" charset="0"/>
              <a:cs typeface="Arial" panose="020B0604020202020204" pitchFamily="34" charset="0"/>
            </a:endParaRPr>
          </a:p>
        </p:txBody>
      </p:sp>
      <p:sp>
        <p:nvSpPr>
          <p:cNvPr id="8" name="Date Placeholder 3"/>
          <p:cNvSpPr>
            <a:spLocks noGrp="1"/>
          </p:cNvSpPr>
          <p:nvPr>
            <p:ph type="dt" idx="15"/>
          </p:nvPr>
        </p:nvSpPr>
        <p:spPr>
          <a:xfrm>
            <a:off x="696912" y="333375"/>
            <a:ext cx="2589203" cy="273050"/>
          </a:xfrm>
        </p:spPr>
        <p:txBody>
          <a:bodyPr/>
          <a:lstStyle/>
          <a:p>
            <a:r>
              <a:rPr lang="en-US" dirty="0" smtClean="0"/>
              <a:t>May 2015</a:t>
            </a:r>
            <a:endParaRPr lang="en-GB" dirty="0"/>
          </a:p>
        </p:txBody>
      </p:sp>
    </p:spTree>
    <p:extLst>
      <p:ext uri="{BB962C8B-B14F-4D97-AF65-F5344CB8AC3E}">
        <p14:creationId xmlns:p14="http://schemas.microsoft.com/office/powerpoint/2010/main" val="123626234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215074" y="6475413"/>
            <a:ext cx="2327264" cy="180975"/>
          </a:xfrm>
        </p:spPr>
        <p:txBody>
          <a:bodyPr/>
          <a:lstStyle/>
          <a:p>
            <a:r>
              <a:rPr lang="en-GB" smtClean="0"/>
              <a:t>Guido R. Hiertz, Ericsson et al.</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22</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normAutofit fontScale="85000" lnSpcReduction="20000"/>
          </a:bodyPr>
          <a:lstStyle/>
          <a:p>
            <a:pPr marL="457200" indent="-457200">
              <a:buFont typeface="+mj-lt"/>
              <a:buAutoNum type="arabicPeriod"/>
            </a:pPr>
            <a:r>
              <a:rPr lang="en-US" dirty="0">
                <a:hlinkClick r:id="rId3"/>
              </a:rPr>
              <a:t>http://</a:t>
            </a:r>
            <a:r>
              <a:rPr lang="en-US" dirty="0" smtClean="0">
                <a:hlinkClick r:id="rId3"/>
              </a:rPr>
              <a:t>ieee802.org/PNP/approved/IEEE_802_OM_v16.pdf</a:t>
            </a:r>
            <a:endParaRPr lang="en-US" dirty="0" smtClean="0"/>
          </a:p>
          <a:p>
            <a:pPr marL="457200" indent="-457200">
              <a:buFont typeface="+mj-lt"/>
              <a:buAutoNum type="arabicPeriod"/>
            </a:pPr>
            <a:r>
              <a:rPr lang="en-US" dirty="0">
                <a:hlinkClick r:id="rId4"/>
              </a:rPr>
              <a:t>http://</a:t>
            </a:r>
            <a:r>
              <a:rPr lang="en-US" dirty="0" smtClean="0">
                <a:hlinkClick r:id="rId4"/>
              </a:rPr>
              <a:t>ieee802.org/PNP/approved/IEEE_802_WG_PandP_v16.pdf</a:t>
            </a:r>
            <a:endParaRPr lang="en-US" dirty="0" smtClean="0"/>
          </a:p>
          <a:p>
            <a:pPr marL="457200" indent="-457200">
              <a:buFont typeface="+mj-lt"/>
              <a:buAutoNum type="arabicPeriod"/>
            </a:pPr>
            <a:r>
              <a:rPr lang="en-US" dirty="0" smtClean="0"/>
              <a:t>A. Stephens, J. </a:t>
            </a:r>
            <a:r>
              <a:rPr lang="en-US" dirty="0" err="1" smtClean="0"/>
              <a:t>Rosdahl</a:t>
            </a:r>
            <a:r>
              <a:rPr lang="en-US" dirty="0" smtClean="0"/>
              <a:t>, and D. Stanley, </a:t>
            </a:r>
            <a:r>
              <a:rPr lang="en-US" dirty="0"/>
              <a:t>“IEEE </a:t>
            </a:r>
            <a:r>
              <a:rPr lang="en-US" dirty="0" smtClean="0"/>
              <a:t>802.11 Wireless </a:t>
            </a:r>
            <a:r>
              <a:rPr lang="en-US" dirty="0"/>
              <a:t>Local Area Networks (</a:t>
            </a:r>
            <a:r>
              <a:rPr lang="en-US" dirty="0" smtClean="0"/>
              <a:t>WLANs) Operations Manual,” Submission 11-14/629r8, Apr. 2014, [Online]. </a:t>
            </a:r>
            <a:r>
              <a:rPr lang="en-US" dirty="0"/>
              <a:t>Available: </a:t>
            </a:r>
            <a:r>
              <a:rPr lang="en-US" dirty="0">
                <a:hlinkClick r:id="rId5"/>
              </a:rPr>
              <a:t>https://</a:t>
            </a:r>
            <a:r>
              <a:rPr lang="en-US" dirty="0" smtClean="0">
                <a:hlinkClick r:id="rId5"/>
              </a:rPr>
              <a:t>mentor.ieee.org/802.11/dcn/14/11-14-0629-08-0000-802-11-operations-manual.docx</a:t>
            </a:r>
            <a:endParaRPr lang="en-US" dirty="0" smtClean="0"/>
          </a:p>
          <a:p>
            <a:pPr marL="457200" indent="-457200">
              <a:buFont typeface="+mj-lt"/>
              <a:buAutoNum type="arabicPeriod"/>
            </a:pPr>
            <a:r>
              <a:rPr lang="en-US" dirty="0">
                <a:hlinkClick r:id="rId6"/>
              </a:rPr>
              <a:t>http://</a:t>
            </a:r>
            <a:r>
              <a:rPr lang="en-US" dirty="0" smtClean="0">
                <a:hlinkClick r:id="rId6"/>
              </a:rPr>
              <a:t>www.ieee.org/about/help/Task/my_account/web_account.html?WT.mc_id=msim_wa</a:t>
            </a:r>
            <a:endParaRPr lang="en-US" dirty="0" smtClean="0"/>
          </a:p>
          <a:p>
            <a:pPr marL="457200" indent="-457200">
              <a:buFont typeface="+mj-lt"/>
              <a:buAutoNum type="arabicPeriod"/>
            </a:pPr>
            <a:r>
              <a:rPr lang="en-US" dirty="0">
                <a:hlinkClick r:id="rId7"/>
              </a:rPr>
              <a:t>https://</a:t>
            </a:r>
            <a:r>
              <a:rPr lang="en-US" dirty="0" smtClean="0">
                <a:hlinkClick r:id="rId7"/>
              </a:rPr>
              <a:t>imat.ieee.org/attendance</a:t>
            </a:r>
            <a:endParaRPr lang="en-US" dirty="0" smtClean="0"/>
          </a:p>
          <a:p>
            <a:pPr marL="457200" indent="-457200">
              <a:buFont typeface="+mj-lt"/>
              <a:buAutoNum type="arabicPeriod"/>
            </a:pPr>
            <a:r>
              <a:rPr lang="en-US" dirty="0" smtClean="0"/>
              <a:t>A. Stephens, “802.11 Vice Chair’s Report – May 2009,” Submission 11-09/517r0, May 2005. [Online]. </a:t>
            </a:r>
            <a:r>
              <a:rPr lang="en-US" dirty="0"/>
              <a:t>Available: </a:t>
            </a:r>
            <a:r>
              <a:rPr lang="en-US" dirty="0">
                <a:hlinkClick r:id="rId8"/>
              </a:rPr>
              <a:t>https://</a:t>
            </a:r>
            <a:r>
              <a:rPr lang="en-US" dirty="0" smtClean="0">
                <a:hlinkClick r:id="rId8"/>
              </a:rPr>
              <a:t>mentor.ieee.org/802.11/dcn/09/11-09-0517-00-0000-vice-chair-s-report.ppt</a:t>
            </a:r>
            <a:endParaRPr lang="en-US" dirty="0" smtClean="0"/>
          </a:p>
          <a:p>
            <a:pPr marL="457200" indent="-457200">
              <a:buFont typeface="+mj-lt"/>
              <a:buAutoNum type="arabicPeriod"/>
            </a:pPr>
            <a:endParaRPr lang="en-US" dirty="0"/>
          </a:p>
        </p:txBody>
      </p:sp>
      <p:sp>
        <p:nvSpPr>
          <p:cNvPr id="7" name="Date Placeholder 3"/>
          <p:cNvSpPr>
            <a:spLocks noGrp="1"/>
          </p:cNvSpPr>
          <p:nvPr>
            <p:ph type="dt" idx="15"/>
          </p:nvPr>
        </p:nvSpPr>
        <p:spPr>
          <a:xfrm>
            <a:off x="696912" y="333375"/>
            <a:ext cx="2589203" cy="273050"/>
          </a:xfrm>
        </p:spPr>
        <p:txBody>
          <a:bodyPr/>
          <a:lstStyle/>
          <a:p>
            <a:r>
              <a:rPr lang="en-US" dirty="0" smtClean="0"/>
              <a:t>May 2015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A</a:t>
            </a:r>
            <a:r>
              <a:rPr lang="en-US" dirty="0" err="1" smtClean="0"/>
              <a:t>nnexes</a:t>
            </a:r>
            <a:endParaRPr lang="fr-FR" dirty="0"/>
          </a:p>
        </p:txBody>
      </p:sp>
      <p:sp>
        <p:nvSpPr>
          <p:cNvPr id="4" name="Espace réservé du numéro de diapositive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Espace réservé du pied de page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smtClean="0"/>
              <a:t>May 2015</a:t>
            </a:r>
            <a:endParaRPr lang="en-GB" dirty="0"/>
          </a:p>
        </p:txBody>
      </p:sp>
    </p:spTree>
    <p:extLst>
      <p:ext uri="{BB962C8B-B14F-4D97-AF65-F5344CB8AC3E}">
        <p14:creationId xmlns:p14="http://schemas.microsoft.com/office/powerpoint/2010/main" val="210107546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Ad-hoc Groups – from </a:t>
            </a:r>
            <a:r>
              <a:rPr lang="en-US" dirty="0"/>
              <a:t>6.8 </a:t>
            </a:r>
            <a:r>
              <a:rPr lang="en-US" dirty="0" smtClean="0"/>
              <a:t>of [3]</a:t>
            </a:r>
            <a:endParaRPr lang="en-US" dirty="0"/>
          </a:p>
        </p:txBody>
      </p:sp>
      <p:sp>
        <p:nvSpPr>
          <p:cNvPr id="3" name="Content Placeholder 2"/>
          <p:cNvSpPr>
            <a:spLocks noGrp="1"/>
          </p:cNvSpPr>
          <p:nvPr>
            <p:ph sz="half" idx="1"/>
          </p:nvPr>
        </p:nvSpPr>
        <p:spPr/>
        <p:txBody>
          <a:bodyPr>
            <a:normAutofit/>
          </a:bodyPr>
          <a:lstStyle/>
          <a:p>
            <a:pPr>
              <a:buFont typeface="Arial" panose="020B0604020202020204" pitchFamily="34" charset="0"/>
              <a:buChar char="•"/>
            </a:pPr>
            <a:r>
              <a:rPr lang="en-US" sz="2000" dirty="0" smtClean="0"/>
              <a:t>“An </a:t>
            </a:r>
            <a:r>
              <a:rPr lang="en-US" sz="2000" dirty="0"/>
              <a:t>ad-hoc group may be created to progress work on specific topics by either the WG or a TG</a:t>
            </a:r>
            <a:r>
              <a:rPr lang="en-US" sz="2000" dirty="0" smtClean="0"/>
              <a:t>.</a:t>
            </a:r>
            <a:endParaRPr lang="en-US" sz="2000" dirty="0"/>
          </a:p>
          <a:p>
            <a:pPr>
              <a:buFont typeface="Arial" panose="020B0604020202020204" pitchFamily="34" charset="0"/>
              <a:buChar char="•"/>
            </a:pPr>
            <a:r>
              <a:rPr lang="en-US" sz="2000" dirty="0"/>
              <a:t>There are no formal rules for the operation of an ad-hoc, although it may well define it own informal operating </a:t>
            </a:r>
            <a:r>
              <a:rPr lang="en-US" sz="2000" dirty="0" smtClean="0"/>
              <a:t>process.</a:t>
            </a:r>
          </a:p>
          <a:p>
            <a:pPr>
              <a:buFont typeface="Arial" panose="020B0604020202020204" pitchFamily="34" charset="0"/>
              <a:buChar char="•"/>
            </a:pPr>
            <a:endParaRPr lang="en-US" sz="2000" dirty="0"/>
          </a:p>
        </p:txBody>
      </p:sp>
      <p:sp>
        <p:nvSpPr>
          <p:cNvPr id="8" name="Content Placeholder 7"/>
          <p:cNvSpPr>
            <a:spLocks noGrp="1"/>
          </p:cNvSpPr>
          <p:nvPr>
            <p:ph sz="half" idx="2"/>
          </p:nvPr>
        </p:nvSpPr>
        <p:spPr/>
        <p:txBody>
          <a:bodyPr>
            <a:noAutofit/>
          </a:bodyPr>
          <a:lstStyle/>
          <a:p>
            <a:pPr>
              <a:buFont typeface="Arial" panose="020B0604020202020204" pitchFamily="34" charset="0"/>
              <a:buChar char="•"/>
            </a:pPr>
            <a:r>
              <a:rPr lang="en-US" sz="2000" dirty="0">
                <a:solidFill>
                  <a:srgbClr val="FF0000"/>
                </a:solidFill>
              </a:rPr>
              <a:t>An ad-hoc group cannot make any decisions</a:t>
            </a:r>
            <a:r>
              <a:rPr lang="en-US" sz="2000" dirty="0"/>
              <a:t> (i.e., no motion is in order at an ad-hoc), although </a:t>
            </a:r>
            <a:r>
              <a:rPr lang="en-US" sz="2000" dirty="0">
                <a:solidFill>
                  <a:srgbClr val="FF0000"/>
                </a:solidFill>
              </a:rPr>
              <a:t>it can test the will of its members using straw polls</a:t>
            </a:r>
            <a:r>
              <a:rPr lang="en-US" sz="2000" dirty="0"/>
              <a:t>, which have no formal effect.</a:t>
            </a:r>
          </a:p>
          <a:p>
            <a:pPr>
              <a:buFont typeface="Arial" panose="020B0604020202020204" pitchFamily="34" charset="0"/>
              <a:buChar char="•"/>
            </a:pPr>
            <a:r>
              <a:rPr lang="en-US" sz="2000" dirty="0"/>
              <a:t>The 802.11 agenda may reserve meeting time for ad-</a:t>
            </a:r>
            <a:r>
              <a:rPr lang="en-US" sz="2000" dirty="0" err="1"/>
              <a:t>hocs</a:t>
            </a:r>
            <a:r>
              <a:rPr lang="en-US" sz="2000" dirty="0" smtClean="0"/>
              <a:t>, in </a:t>
            </a:r>
            <a:r>
              <a:rPr lang="en-US" sz="2000" dirty="0"/>
              <a:t>which case </a:t>
            </a:r>
            <a:r>
              <a:rPr lang="en-US" sz="2000" dirty="0">
                <a:solidFill>
                  <a:srgbClr val="FF0000"/>
                </a:solidFill>
              </a:rPr>
              <a:t>attendance at such ad-hoc meetings counts towards the session attendance</a:t>
            </a:r>
            <a:r>
              <a:rPr lang="en-US" sz="2000" dirty="0" smtClean="0"/>
              <a:t>.”</a:t>
            </a:r>
            <a:endParaRPr lang="en-US" sz="2000" dirty="0"/>
          </a:p>
          <a:p>
            <a:endParaRPr lang="en-US" sz="2000" dirty="0"/>
          </a:p>
        </p:txBody>
      </p:sp>
      <p:sp>
        <p:nvSpPr>
          <p:cNvPr id="6" name="Date Placeholder 5"/>
          <p:cNvSpPr>
            <a:spLocks noGrp="1"/>
          </p:cNvSpPr>
          <p:nvPr>
            <p:ph type="dt" idx="10"/>
          </p:nvPr>
        </p:nvSpPr>
        <p:spPr/>
        <p:txBody>
          <a:bodyPr/>
          <a:lstStyle/>
          <a:p>
            <a:r>
              <a:rPr lang="en-US" dirty="0" smtClean="0"/>
              <a:t>May 2015</a:t>
            </a:r>
            <a:endParaRPr lang="en-GB"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33427862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t>
            </a:r>
            <a:r>
              <a:rPr lang="en-US" dirty="0"/>
              <a:t>of </a:t>
            </a:r>
            <a:r>
              <a:rPr lang="en-US" dirty="0" smtClean="0"/>
              <a:t>types </a:t>
            </a:r>
            <a:r>
              <a:rPr lang="en-US" dirty="0"/>
              <a:t>of </a:t>
            </a:r>
            <a:r>
              <a:rPr lang="en-US" dirty="0" smtClean="0"/>
              <a:t>balloting/</a:t>
            </a:r>
            <a:r>
              <a:rPr lang="en-US" dirty="0"/>
              <a:t>v</a:t>
            </a:r>
            <a:r>
              <a:rPr lang="en-US" dirty="0" smtClean="0"/>
              <a:t>oting </a:t>
            </a:r>
            <a:r>
              <a:rPr lang="en-US" dirty="0"/>
              <a:t>used in </a:t>
            </a:r>
            <a:r>
              <a:rPr lang="en-US" dirty="0" smtClean="0"/>
              <a:t>802.11 – from 3.11 of [3]</a:t>
            </a:r>
            <a:endParaRPr lang="en-US" dirty="0"/>
          </a:p>
        </p:txBody>
      </p:sp>
      <p:sp>
        <p:nvSpPr>
          <p:cNvPr id="3" name="Content Placeholder 2"/>
          <p:cNvSpPr>
            <a:spLocks noGrp="1"/>
          </p:cNvSpPr>
          <p:nvPr>
            <p:ph sz="half" idx="1"/>
          </p:nvPr>
        </p:nvSpPr>
        <p:spPr/>
        <p:txBody>
          <a:bodyPr>
            <a:normAutofit/>
          </a:bodyPr>
          <a:lstStyle/>
          <a:p>
            <a:pPr marL="457200" indent="-457200">
              <a:buFont typeface="Arial" panose="020B0604020202020204" pitchFamily="34" charset="0"/>
              <a:buChar char="•"/>
            </a:pPr>
            <a:r>
              <a:rPr lang="en-US" sz="1500" dirty="0" smtClean="0"/>
              <a:t>“Straw </a:t>
            </a:r>
            <a:r>
              <a:rPr lang="en-US" sz="1500" dirty="0"/>
              <a:t>polls are </a:t>
            </a:r>
            <a:r>
              <a:rPr lang="en-US" sz="1500" dirty="0">
                <a:solidFill>
                  <a:schemeClr val="tx1"/>
                </a:solidFill>
              </a:rPr>
              <a:t>used to determine the opinion of those present at a meeting</a:t>
            </a:r>
            <a:r>
              <a:rPr lang="en-US" sz="1500" dirty="0" smtClean="0">
                <a:solidFill>
                  <a:schemeClr val="tx1"/>
                </a:solidFill>
              </a:rPr>
              <a:t>.</a:t>
            </a:r>
            <a:endParaRPr lang="en-US" sz="1500" dirty="0">
              <a:solidFill>
                <a:schemeClr val="tx1"/>
              </a:solidFill>
            </a:endParaRPr>
          </a:p>
          <a:p>
            <a:pPr marL="457200" indent="-457200">
              <a:buFont typeface="Arial" panose="020B0604020202020204" pitchFamily="34" charset="0"/>
              <a:buChar char="•"/>
            </a:pPr>
            <a:r>
              <a:rPr lang="en-US" sz="1500" dirty="0">
                <a:solidFill>
                  <a:schemeClr val="tx1"/>
                </a:solidFill>
              </a:rPr>
              <a:t>They are typically used to select between alternatives before spending (potentially lengthy) time crafting a motion that has a better chance of success</a:t>
            </a:r>
            <a:r>
              <a:rPr lang="en-US" sz="1500" dirty="0" smtClean="0">
                <a:solidFill>
                  <a:schemeClr val="tx1"/>
                </a:solidFill>
              </a:rPr>
              <a:t>. Straw </a:t>
            </a:r>
            <a:r>
              <a:rPr lang="en-US" sz="1500" dirty="0">
                <a:solidFill>
                  <a:schemeClr val="tx1"/>
                </a:solidFill>
              </a:rPr>
              <a:t>polls have no formal effect; their outcome is not binding on the operation of any group</a:t>
            </a:r>
            <a:r>
              <a:rPr lang="en-US" sz="1500" dirty="0" smtClean="0">
                <a:solidFill>
                  <a:schemeClr val="tx1"/>
                </a:solidFill>
              </a:rPr>
              <a:t>.</a:t>
            </a:r>
          </a:p>
          <a:p>
            <a:pPr marL="457200" indent="-457200">
              <a:buFont typeface="Arial" panose="020B0604020202020204" pitchFamily="34" charset="0"/>
              <a:buChar char="•"/>
            </a:pPr>
            <a:r>
              <a:rPr lang="en-US" sz="1500" dirty="0">
                <a:solidFill>
                  <a:srgbClr val="FF0000"/>
                </a:solidFill>
              </a:rPr>
              <a:t>When a TG breaks into “ad-</a:t>
            </a:r>
            <a:r>
              <a:rPr lang="en-US" sz="1500" dirty="0" err="1">
                <a:solidFill>
                  <a:srgbClr val="FF0000"/>
                </a:solidFill>
              </a:rPr>
              <a:t>hocs</a:t>
            </a:r>
            <a:r>
              <a:rPr lang="en-US" sz="1500" dirty="0">
                <a:solidFill>
                  <a:srgbClr val="FF0000"/>
                </a:solidFill>
              </a:rPr>
              <a:t>”, it is formally recessed. </a:t>
            </a:r>
          </a:p>
        </p:txBody>
      </p:sp>
      <p:sp>
        <p:nvSpPr>
          <p:cNvPr id="4" name="Content Placeholder 3"/>
          <p:cNvSpPr>
            <a:spLocks noGrp="1"/>
          </p:cNvSpPr>
          <p:nvPr>
            <p:ph sz="half" idx="2"/>
          </p:nvPr>
        </p:nvSpPr>
        <p:spPr/>
        <p:txBody>
          <a:bodyPr>
            <a:noAutofit/>
          </a:bodyPr>
          <a:lstStyle/>
          <a:p>
            <a:pPr marL="457200" indent="-457200">
              <a:buFont typeface="Arial" panose="020B0604020202020204" pitchFamily="34" charset="0"/>
              <a:buChar char="•"/>
            </a:pPr>
            <a:r>
              <a:rPr lang="en-US" sz="1500" dirty="0" smtClean="0">
                <a:solidFill>
                  <a:srgbClr val="FF0000"/>
                </a:solidFill>
              </a:rPr>
              <a:t>When </a:t>
            </a:r>
            <a:r>
              <a:rPr lang="en-US" sz="1500" dirty="0">
                <a:solidFill>
                  <a:srgbClr val="FF0000"/>
                </a:solidFill>
              </a:rPr>
              <a:t>in TG ad-</a:t>
            </a:r>
            <a:r>
              <a:rPr lang="en-US" sz="1500" dirty="0" err="1">
                <a:solidFill>
                  <a:srgbClr val="FF0000"/>
                </a:solidFill>
              </a:rPr>
              <a:t>hocs</a:t>
            </a:r>
            <a:r>
              <a:rPr lang="en-US" sz="1500" dirty="0">
                <a:solidFill>
                  <a:srgbClr val="FF0000"/>
                </a:solidFill>
              </a:rPr>
              <a:t>, no motions are in order. </a:t>
            </a:r>
            <a:r>
              <a:rPr lang="en-US" sz="1500" dirty="0" smtClean="0">
                <a:solidFill>
                  <a:srgbClr val="FF0000"/>
                </a:solidFill>
              </a:rPr>
              <a:t>Because </a:t>
            </a:r>
            <a:r>
              <a:rPr lang="en-US" sz="1500" dirty="0">
                <a:solidFill>
                  <a:srgbClr val="FF0000"/>
                </a:solidFill>
              </a:rPr>
              <a:t>straw polls have no formal effect, they can be used in TG ad-</a:t>
            </a:r>
            <a:r>
              <a:rPr lang="en-US" sz="1500" dirty="0" err="1">
                <a:solidFill>
                  <a:srgbClr val="FF0000"/>
                </a:solidFill>
              </a:rPr>
              <a:t>hocs</a:t>
            </a:r>
            <a:r>
              <a:rPr lang="en-US" sz="1500" dirty="0">
                <a:solidFill>
                  <a:srgbClr val="FF0000"/>
                </a:solidFill>
              </a:rPr>
              <a:t> to determine the opinion of members </a:t>
            </a:r>
            <a:r>
              <a:rPr lang="en-US" sz="1500" dirty="0"/>
              <a:t>– for example, to determine if there is sufficient support to make it worthwhile to bring a motion in a subsequent TG meeting.</a:t>
            </a:r>
          </a:p>
          <a:p>
            <a:pPr marL="457200" indent="-457200">
              <a:buFont typeface="Arial" panose="020B0604020202020204" pitchFamily="34" charset="0"/>
              <a:buChar char="•"/>
            </a:pPr>
            <a:r>
              <a:rPr lang="en-US" sz="1500" dirty="0">
                <a:solidFill>
                  <a:srgbClr val="FF0000"/>
                </a:solidFill>
              </a:rPr>
              <a:t>A TG ad-hoc can distinguish between different types of straw poll if it so wishes. </a:t>
            </a:r>
            <a:r>
              <a:rPr lang="en-US" sz="1500" dirty="0" smtClean="0"/>
              <a:t>This </a:t>
            </a:r>
            <a:r>
              <a:rPr lang="en-US" sz="1500" dirty="0"/>
              <a:t>is just a matter of labeling and has no effect on the meaning of the </a:t>
            </a:r>
            <a:r>
              <a:rPr lang="en-US" sz="1500" dirty="0" smtClean="0"/>
              <a:t>result.</a:t>
            </a:r>
          </a:p>
          <a:p>
            <a:pPr marL="457200" indent="-457200">
              <a:buFont typeface="Arial" panose="020B0604020202020204" pitchFamily="34" charset="0"/>
              <a:buChar char="•"/>
            </a:pPr>
            <a:r>
              <a:rPr lang="en-US" sz="1500" dirty="0" smtClean="0"/>
              <a:t>Regardless </a:t>
            </a:r>
            <a:r>
              <a:rPr lang="en-US" sz="1500" dirty="0"/>
              <a:t>of what the TG ad-hoc calls the straw poll, it should make clear to its members that it is a straw poll, and that it has no formal effect</a:t>
            </a:r>
            <a:r>
              <a:rPr lang="en-US" sz="1500" dirty="0" smtClean="0"/>
              <a:t>.”</a:t>
            </a:r>
            <a:endParaRPr lang="en-US" sz="1500" dirty="0"/>
          </a:p>
        </p:txBody>
      </p:sp>
      <p:sp>
        <p:nvSpPr>
          <p:cNvPr id="5" name="Date Placeholder 4"/>
          <p:cNvSpPr>
            <a:spLocks noGrp="1"/>
          </p:cNvSpPr>
          <p:nvPr>
            <p:ph type="dt" idx="10"/>
          </p:nvPr>
        </p:nvSpPr>
        <p:spPr/>
        <p:txBody>
          <a:bodyPr/>
          <a:lstStyle/>
          <a:p>
            <a:r>
              <a:rPr lang="en-US" dirty="0" smtClean="0"/>
              <a:t>May 2015</a:t>
            </a:r>
            <a:endParaRPr lang="en-GB" dirty="0"/>
          </a:p>
        </p:txBody>
      </p:sp>
      <p:sp>
        <p:nvSpPr>
          <p:cNvPr id="6" name="Footer Placeholder 5"/>
          <p:cNvSpPr>
            <a:spLocks noGrp="1"/>
          </p:cNvSpPr>
          <p:nvPr>
            <p:ph type="ftr" idx="11"/>
          </p:nvPr>
        </p:nvSpPr>
        <p:spPr/>
        <p:txBody>
          <a:bodyPr/>
          <a:lstStyle/>
          <a:p>
            <a:r>
              <a:rPr lang="en-GB" smtClean="0"/>
              <a:t>Guido R. Hiertz, Ericsson et al.</a:t>
            </a:r>
            <a:endParaRPr lang="en-GB"/>
          </a:p>
        </p:txBody>
      </p:sp>
      <p:sp>
        <p:nvSpPr>
          <p:cNvPr id="7" name="Slide Number Placeholder 6"/>
          <p:cNvSpPr>
            <a:spLocks noGrp="1"/>
          </p:cNvSpPr>
          <p:nvPr>
            <p:ph type="sldNum" idx="12"/>
          </p:nvPr>
        </p:nvSpPr>
        <p:spPr/>
        <p:txBody>
          <a:bodyPr/>
          <a:lstStyle/>
          <a:p>
            <a:r>
              <a:rPr lang="en-GB" smtClean="0"/>
              <a:t>Slide </a:t>
            </a:r>
            <a:fld id="{1CD163DD-D5E7-41DA-95F2-71530C24F8C3}" type="slidenum">
              <a:rPr lang="en-GB" smtClean="0"/>
              <a:pPr/>
              <a:t>25</a:t>
            </a:fld>
            <a:endParaRPr lang="en-GB"/>
          </a:p>
        </p:txBody>
      </p:sp>
    </p:spTree>
    <p:extLst>
      <p:ext uri="{BB962C8B-B14F-4D97-AF65-F5344CB8AC3E}">
        <p14:creationId xmlns:p14="http://schemas.microsoft.com/office/powerpoint/2010/main" val="35293766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No recordings!</a:t>
            </a:r>
            <a:endParaRPr lang="en-US" dirty="0"/>
          </a:p>
        </p:txBody>
      </p:sp>
      <p:sp>
        <p:nvSpPr>
          <p:cNvPr id="3" name="Content Placeholder 2"/>
          <p:cNvSpPr>
            <a:spLocks noGrp="1"/>
          </p:cNvSpPr>
          <p:nvPr>
            <p:ph sz="half" idx="1"/>
          </p:nvPr>
        </p:nvSpPr>
        <p:spPr/>
        <p:txBody>
          <a:bodyPr>
            <a:normAutofit fontScale="92500"/>
          </a:bodyPr>
          <a:lstStyle/>
          <a:p>
            <a:pPr marL="457200" indent="-457200">
              <a:buFont typeface="Arial" panose="020B0604020202020204" pitchFamily="34" charset="0"/>
              <a:buChar char="•"/>
            </a:pPr>
            <a:r>
              <a:rPr lang="en-US" dirty="0"/>
              <a:t>The use of </a:t>
            </a:r>
            <a:r>
              <a:rPr lang="en-US" dirty="0" smtClean="0">
                <a:solidFill>
                  <a:srgbClr val="FF0000"/>
                </a:solidFill>
              </a:rPr>
              <a:t>audio/video </a:t>
            </a:r>
            <a:r>
              <a:rPr lang="en-US" dirty="0">
                <a:solidFill>
                  <a:srgbClr val="FF0000"/>
                </a:solidFill>
              </a:rPr>
              <a:t>recording </a:t>
            </a:r>
            <a:r>
              <a:rPr lang="en-US" dirty="0"/>
              <a:t>or the capture of </a:t>
            </a:r>
            <a:r>
              <a:rPr lang="en-US" dirty="0" smtClean="0"/>
              <a:t>photographs </a:t>
            </a:r>
            <a:r>
              <a:rPr lang="en-US" dirty="0"/>
              <a:t>is </a:t>
            </a:r>
            <a:r>
              <a:rPr lang="en-US" dirty="0">
                <a:solidFill>
                  <a:srgbClr val="FF0000"/>
                </a:solidFill>
              </a:rPr>
              <a:t>prohibited</a:t>
            </a:r>
            <a:r>
              <a:rPr lang="en-US" dirty="0"/>
              <a:t> in 802.11 meetings, </a:t>
            </a:r>
            <a:r>
              <a:rPr lang="en-US" dirty="0" smtClean="0"/>
              <a:t>except </a:t>
            </a:r>
            <a:r>
              <a:rPr lang="en-US" dirty="0"/>
              <a:t>when specifically announced by the </a:t>
            </a:r>
            <a:r>
              <a:rPr lang="en-US" dirty="0" smtClean="0"/>
              <a:t>802.11 WG chairman</a:t>
            </a:r>
            <a:endParaRPr lang="en-US" dirty="0"/>
          </a:p>
        </p:txBody>
      </p:sp>
      <p:sp>
        <p:nvSpPr>
          <p:cNvPr id="6" name="Date Placeholder 5"/>
          <p:cNvSpPr>
            <a:spLocks noGrp="1"/>
          </p:cNvSpPr>
          <p:nvPr>
            <p:ph type="dt" idx="10"/>
          </p:nvPr>
        </p:nvSpPr>
        <p:spPr/>
        <p:txBody>
          <a:bodyPr/>
          <a:lstStyle/>
          <a:p>
            <a:r>
              <a:rPr lang="en-US" dirty="0" smtClean="0"/>
              <a:t>May 2015</a:t>
            </a:r>
            <a:endParaRPr lang="en-GB"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pic>
        <p:nvPicPr>
          <p:cNvPr id="5122" name="Picture 2" descr="C:\Users\eguihie\AppData\Local\Microsoft\Windows\Temporary Internet Files\Content.IE5\MRJM061K\camera photography stock photo 3d human character[1].jpg"/>
          <p:cNvPicPr>
            <a:picLocks noGrp="1" noChangeAspect="1" noChangeArrowheads="1"/>
          </p:cNvPicPr>
          <p:nvPr>
            <p:ph sz="half" idx="2"/>
          </p:nvPr>
        </p:nvPicPr>
        <p:blipFill>
          <a:blip r:embed="rId2" cstate="print">
            <a:extLst>
              <a:ext uri="{28A0092B-C50C-407E-A947-70E740481C1C}">
                <a14:useLocalDpi xmlns:a14="http://schemas.microsoft.com/office/drawing/2010/main" val="0"/>
              </a:ext>
            </a:extLst>
          </a:blip>
          <a:srcRect/>
          <a:stretch>
            <a:fillRect/>
          </a:stretch>
        </p:blipFill>
        <p:spPr bwMode="auto">
          <a:xfrm>
            <a:off x="4991037" y="2477230"/>
            <a:ext cx="3121152" cy="3121152"/>
          </a:xfrm>
          <a:prstGeom prst="rect">
            <a:avLst/>
          </a:prstGeom>
          <a:noFill/>
          <a:extLst>
            <a:ext uri="{909E8E84-426E-40DD-AFC4-6F175D3DCCD1}">
              <a14:hiddenFill xmlns:a14="http://schemas.microsoft.com/office/drawing/2010/main">
                <a:solidFill>
                  <a:srgbClr val="FFFFFF"/>
                </a:solidFill>
              </a14:hiddenFill>
            </a:ext>
          </a:extLst>
        </p:spPr>
      </p:pic>
      <p:sp>
        <p:nvSpPr>
          <p:cNvPr id="11" name="TextBox 10"/>
          <p:cNvSpPr txBox="1"/>
          <p:nvPr/>
        </p:nvSpPr>
        <p:spPr>
          <a:xfrm>
            <a:off x="5796136" y="2204864"/>
            <a:ext cx="1512168" cy="3939540"/>
          </a:xfrm>
          <a:prstGeom prst="rect">
            <a:avLst/>
          </a:prstGeom>
          <a:noFill/>
        </p:spPr>
        <p:txBody>
          <a:bodyPr wrap="square" rtlCol="0">
            <a:spAutoFit/>
          </a:bodyPr>
          <a:lstStyle/>
          <a:p>
            <a:pPr algn="ctr"/>
            <a:r>
              <a:rPr lang="en-US" sz="25000" b="1" dirty="0" smtClean="0">
                <a:solidFill>
                  <a:srgbClr val="FF0000"/>
                </a:solidFill>
                <a:sym typeface="Wingdings 2"/>
              </a:rPr>
              <a:t></a:t>
            </a:r>
            <a:endParaRPr lang="en-US" sz="25000" b="1" dirty="0">
              <a:solidFill>
                <a:srgbClr val="FF0000"/>
              </a:solidFill>
            </a:endParaRPr>
          </a:p>
        </p:txBody>
      </p:sp>
    </p:spTree>
    <p:extLst>
      <p:ext uri="{BB962C8B-B14F-4D97-AF65-F5344CB8AC3E}">
        <p14:creationId xmlns:p14="http://schemas.microsoft.com/office/powerpoint/2010/main" val="23994416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Courtesy notice</a:t>
            </a:r>
            <a:endParaRPr lang="en-US" dirty="0"/>
          </a:p>
        </p:txBody>
      </p:sp>
      <p:sp>
        <p:nvSpPr>
          <p:cNvPr id="3" name="Content Placeholder 2"/>
          <p:cNvSpPr>
            <a:spLocks noGrp="1"/>
          </p:cNvSpPr>
          <p:nvPr>
            <p:ph sz="half" idx="1"/>
          </p:nvPr>
        </p:nvSpPr>
        <p:spPr>
          <a:xfrm>
            <a:off x="685801" y="1981200"/>
            <a:ext cx="3598168" cy="4113213"/>
          </a:xfrm>
        </p:spPr>
        <p:txBody>
          <a:bodyPr/>
          <a:lstStyle/>
          <a:p>
            <a:pPr>
              <a:buFont typeface="Arial" panose="020B0604020202020204" pitchFamily="34" charset="0"/>
              <a:buChar char="•"/>
            </a:pPr>
            <a:r>
              <a:rPr lang="en-US" dirty="0"/>
              <a:t>Please switch your </a:t>
            </a:r>
            <a:r>
              <a:rPr lang="en-US" dirty="0" smtClean="0"/>
              <a:t>mobile and/or smart phone to off/vibrate </a:t>
            </a:r>
            <a:r>
              <a:rPr lang="en-US" dirty="0"/>
              <a:t>and </a:t>
            </a:r>
            <a:r>
              <a:rPr lang="en-US" dirty="0">
                <a:solidFill>
                  <a:srgbClr val="FF0000"/>
                </a:solidFill>
              </a:rPr>
              <a:t>mute any </a:t>
            </a:r>
            <a:r>
              <a:rPr lang="en-US" dirty="0">
                <a:solidFill>
                  <a:schemeClr val="tx1"/>
                </a:solidFill>
              </a:rPr>
              <a:t>other</a:t>
            </a:r>
            <a:r>
              <a:rPr lang="en-US" dirty="0">
                <a:solidFill>
                  <a:srgbClr val="FF0000"/>
                </a:solidFill>
              </a:rPr>
              <a:t> sources of noise </a:t>
            </a:r>
            <a:r>
              <a:rPr lang="en-US" dirty="0"/>
              <a:t>(e.g</a:t>
            </a:r>
            <a:r>
              <a:rPr lang="en-US" dirty="0" smtClean="0"/>
              <a:t>. laptop, tablet)</a:t>
            </a:r>
            <a:endParaRPr lang="en-US" dirty="0"/>
          </a:p>
        </p:txBody>
      </p:sp>
      <p:sp>
        <p:nvSpPr>
          <p:cNvPr id="6" name="Date Placeholder 5"/>
          <p:cNvSpPr>
            <a:spLocks noGrp="1"/>
          </p:cNvSpPr>
          <p:nvPr>
            <p:ph type="dt" idx="10"/>
          </p:nvPr>
        </p:nvSpPr>
        <p:spPr/>
        <p:txBody>
          <a:bodyPr/>
          <a:lstStyle/>
          <a:p>
            <a:r>
              <a:rPr lang="en-US" dirty="0" smtClean="0"/>
              <a:t>May 2015</a:t>
            </a:r>
            <a:endParaRPr lang="en-GB"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pic>
        <p:nvPicPr>
          <p:cNvPr id="4098" name="Picture 2" descr="C:\Users\eguihie\AppData\Local\Microsoft\Windows\Temporary Internet Files\Content.IE5\MRJM061K\keep-silence[1].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646613" y="2132806"/>
            <a:ext cx="38100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23905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a:t>
            </a:r>
            <a:endParaRPr lang="en-US" dirty="0"/>
          </a:p>
        </p:txBody>
      </p:sp>
      <p:sp>
        <p:nvSpPr>
          <p:cNvPr id="3" name="Content Placeholder 2"/>
          <p:cNvSpPr>
            <a:spLocks noGrp="1"/>
          </p:cNvSpPr>
          <p:nvPr>
            <p:ph idx="1"/>
          </p:nvPr>
        </p:nvSpPr>
        <p:spPr>
          <a:xfrm>
            <a:off x="685801" y="1981200"/>
            <a:ext cx="2878087" cy="4113213"/>
          </a:xfrm>
        </p:spPr>
        <p:txBody>
          <a:bodyPr/>
          <a:lstStyle/>
          <a:p>
            <a:pPr>
              <a:buFont typeface="Arial" panose="020B0604020202020204" pitchFamily="34" charset="0"/>
              <a:buChar char="•"/>
            </a:pPr>
            <a:r>
              <a:rPr lang="en-US" dirty="0"/>
              <a:t>Register at [4]</a:t>
            </a:r>
          </a:p>
          <a:p>
            <a:pPr lvl="1">
              <a:buFont typeface="Arial" panose="020B0604020202020204" pitchFamily="34" charset="0"/>
              <a:buChar char="•"/>
            </a:pPr>
            <a:r>
              <a:rPr lang="en-US" dirty="0" smtClean="0"/>
              <a:t>See [6]  for more details </a:t>
            </a:r>
          </a:p>
          <a:p>
            <a:pPr>
              <a:buFont typeface="Arial" panose="020B0604020202020204" pitchFamily="34" charset="0"/>
              <a:buChar char="•"/>
            </a:pPr>
            <a:r>
              <a:rPr lang="en-US" dirty="0" smtClean="0">
                <a:solidFill>
                  <a:srgbClr val="FF0000"/>
                </a:solidFill>
              </a:rPr>
              <a:t>Record your attendance at [5]</a:t>
            </a:r>
          </a:p>
          <a:p>
            <a:pPr lvl="1">
              <a:buFont typeface="Arial" panose="020B0604020202020204" pitchFamily="34" charset="0"/>
              <a:buChar char="•"/>
            </a:pPr>
            <a:r>
              <a:rPr lang="en-US" dirty="0" smtClean="0"/>
              <a:t>Indicate affiliation for each session</a:t>
            </a:r>
            <a:endParaRPr 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dirty="0" smtClean="0"/>
              <a:t>May 2015</a:t>
            </a:r>
            <a:endParaRPr lang="en-GB" dirty="0"/>
          </a:p>
        </p:txBody>
      </p:sp>
      <p:pic>
        <p:nvPicPr>
          <p:cNvPr id="7" name="Picture 6"/>
          <p:cNvPicPr>
            <a:picLocks noChangeAspect="1"/>
          </p:cNvPicPr>
          <p:nvPr/>
        </p:nvPicPr>
        <p:blipFill rotWithShape="1">
          <a:blip r:embed="rId2">
            <a:extLst>
              <a:ext uri="{28A0092B-C50C-407E-A947-70E740481C1C}">
                <a14:useLocalDpi xmlns:a14="http://schemas.microsoft.com/office/drawing/2010/main" val="0"/>
              </a:ext>
            </a:extLst>
          </a:blip>
          <a:srcRect t="21597"/>
          <a:stretch/>
        </p:blipFill>
        <p:spPr>
          <a:xfrm>
            <a:off x="3851920" y="2132856"/>
            <a:ext cx="4534843" cy="3084940"/>
          </a:xfrm>
          <a:prstGeom prst="rect">
            <a:avLst/>
          </a:prstGeom>
        </p:spPr>
      </p:pic>
    </p:spTree>
    <p:extLst>
      <p:ext uri="{BB962C8B-B14F-4D97-AF65-F5344CB8AC3E}">
        <p14:creationId xmlns:p14="http://schemas.microsoft.com/office/powerpoint/2010/main" val="130782072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Member Affiliation</a:t>
            </a:r>
            <a:endParaRPr lang="en-US" dirty="0"/>
          </a:p>
        </p:txBody>
      </p:sp>
      <p:sp>
        <p:nvSpPr>
          <p:cNvPr id="3" name="Content Placeholder 2"/>
          <p:cNvSpPr>
            <a:spLocks noGrp="1"/>
          </p:cNvSpPr>
          <p:nvPr>
            <p:ph idx="1"/>
          </p:nvPr>
        </p:nvSpPr>
        <p:spPr/>
        <p:txBody>
          <a:bodyPr/>
          <a:lstStyle/>
          <a:p>
            <a:r>
              <a:rPr lang="en-US" altLang="ko-KR" dirty="0">
                <a:ea typeface="굴림" pitchFamily="34" charset="-127"/>
              </a:rPr>
              <a:t>It is defined in the </a:t>
            </a:r>
            <a:r>
              <a:rPr lang="en-US" altLang="ko-KR" i="1" dirty="0">
                <a:solidFill>
                  <a:srgbClr val="FF0000"/>
                </a:solidFill>
                <a:ea typeface="굴림" pitchFamily="34" charset="-127"/>
              </a:rPr>
              <a:t>IEEE-SA Standards Board Bylaws</a:t>
            </a:r>
            <a:r>
              <a:rPr lang="en-US" altLang="ko-KR" dirty="0">
                <a:solidFill>
                  <a:srgbClr val="FF0000"/>
                </a:solidFill>
                <a:ea typeface="굴림" pitchFamily="34" charset="-127"/>
              </a:rPr>
              <a:t>, 5.2.1.5 as: “An individual is deemed “affiliated</a:t>
            </a:r>
            <a:r>
              <a:rPr lang="en-US" altLang="ko-KR" dirty="0">
                <a:ea typeface="굴림" pitchFamily="34" charset="-127"/>
              </a:rPr>
              <a:t>” with any </a:t>
            </a:r>
            <a:r>
              <a:rPr lang="en-US" altLang="ko-KR" i="1" u="sng" dirty="0">
                <a:ea typeface="굴림" pitchFamily="34" charset="-127"/>
              </a:rPr>
              <a:t>individual or entity that has been, or will be, financially or materially supporting that individual’s participation in a particular IEEE standards activity</a:t>
            </a:r>
            <a:r>
              <a:rPr lang="en-US" altLang="ko-KR" dirty="0">
                <a:ea typeface="굴림" pitchFamily="34" charset="-127"/>
              </a:rPr>
              <a:t>. This includes, but is not limited to, his or her employer and any individual or entity that has or will have, either directly or indirectly, requested, paid for, or otherwise sponsored his or her participation.</a:t>
            </a:r>
          </a:p>
          <a:p>
            <a:r>
              <a:rPr lang="en-US" altLang="ko-KR" sz="2000" dirty="0">
                <a:ea typeface="굴림" pitchFamily="34" charset="-127"/>
                <a:hlinkClick r:id="rId2"/>
              </a:rPr>
              <a:t>http://</a:t>
            </a:r>
            <a:r>
              <a:rPr lang="en-US" altLang="ko-KR" sz="2000" dirty="0" smtClean="0">
                <a:ea typeface="굴림" pitchFamily="34" charset="-127"/>
                <a:hlinkClick r:id="rId2"/>
              </a:rPr>
              <a:t>standards.ieee.org/faqs/affiliationFAQ.html</a:t>
            </a:r>
            <a:endParaRPr lang="en-US" altLang="ko-KR" sz="2000" dirty="0">
              <a:ea typeface="굴림" pitchFamily="34" charset="-127"/>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dirty="0" smtClean="0"/>
              <a:t>May 2015</a:t>
            </a:r>
            <a:endParaRPr lang="en-GB" dirty="0"/>
          </a:p>
        </p:txBody>
      </p:sp>
    </p:spTree>
    <p:extLst>
      <p:ext uri="{BB962C8B-B14F-4D97-AF65-F5344CB8AC3E}">
        <p14:creationId xmlns:p14="http://schemas.microsoft.com/office/powerpoint/2010/main" val="29704450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Instructions for the WG Chair</a:t>
            </a:r>
          </a:p>
        </p:txBody>
      </p:sp>
      <p:sp>
        <p:nvSpPr>
          <p:cNvPr id="3" name="Content Placeholder 2"/>
          <p:cNvSpPr>
            <a:spLocks noGrp="1"/>
          </p:cNvSpPr>
          <p:nvPr>
            <p:ph idx="1"/>
          </p:nvPr>
        </p:nvSpPr>
        <p:spPr/>
        <p:txBody>
          <a:bodyPr>
            <a:normAutofit fontScale="55000" lnSpcReduction="20000"/>
          </a:bodyPr>
          <a:lstStyle/>
          <a:p>
            <a:r>
              <a:rPr lang="en-US" dirty="0" smtClean="0"/>
              <a:t>The </a:t>
            </a:r>
            <a:r>
              <a:rPr lang="en-US" dirty="0"/>
              <a:t>IEEE-SA strongly recommends that at each WG meeting the chair or a designee:</a:t>
            </a:r>
          </a:p>
          <a:p>
            <a:pPr>
              <a:buFont typeface="Arial" panose="020B0604020202020204" pitchFamily="34" charset="0"/>
              <a:buChar char="•"/>
            </a:pPr>
            <a:r>
              <a:rPr lang="en-US" dirty="0" smtClean="0"/>
              <a:t>Advise </a:t>
            </a:r>
            <a:r>
              <a:rPr lang="en-US" dirty="0"/>
              <a:t>the WG attendees that: </a:t>
            </a:r>
          </a:p>
          <a:p>
            <a:pPr lvl="1">
              <a:buFont typeface="Arial" panose="020B0604020202020204" pitchFamily="34" charset="0"/>
              <a:buChar char="•"/>
            </a:pPr>
            <a:r>
              <a:rPr lang="en-US" dirty="0"/>
              <a:t>The IEEE’s patent policy is consistent with the ANSI patent policy and is described in Clause 6 of the IEEE-SA Standards Board Bylaws;</a:t>
            </a:r>
          </a:p>
          <a:p>
            <a:pPr lvl="1">
              <a:buFont typeface="Arial" panose="020B0604020202020204" pitchFamily="34" charset="0"/>
              <a:buChar char="•"/>
            </a:pPr>
            <a:r>
              <a:rPr lang="en-US" dirty="0"/>
              <a:t>Early identification of patent claims which may be essential for the use of standards under development is strongly encouraged; </a:t>
            </a:r>
          </a:p>
          <a:p>
            <a:pPr lvl="1">
              <a:buFont typeface="Arial" panose="020B0604020202020204" pitchFamily="34" charset="0"/>
              <a:buChar char="•"/>
            </a:pPr>
            <a:r>
              <a:rPr lang="en-US" dirty="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r>
              <a:rPr lang="en-US" dirty="0" smtClean="0"/>
              <a:t>.</a:t>
            </a:r>
            <a:endParaRPr lang="en-US" dirty="0"/>
          </a:p>
          <a:p>
            <a:pPr>
              <a:buFont typeface="Arial" panose="020B0604020202020204" pitchFamily="34" charset="0"/>
              <a:buChar char="•"/>
            </a:pPr>
            <a:r>
              <a:rPr lang="en-US" dirty="0"/>
              <a:t>Instruct the WG Secretary to record in the minutes of the relevant WG meeting: </a:t>
            </a:r>
          </a:p>
          <a:p>
            <a:pPr lvl="1">
              <a:buFont typeface="Arial" panose="020B0604020202020204" pitchFamily="34" charset="0"/>
              <a:buChar char="•"/>
            </a:pPr>
            <a:r>
              <a:rPr lang="en-US" dirty="0"/>
              <a:t>That the foregoing information was provided and that slides 1 through 4 (and this slide 0, if applicable) were shown; </a:t>
            </a:r>
          </a:p>
          <a:p>
            <a:pPr lvl="1">
              <a:buFont typeface="Arial" panose="020B0604020202020204" pitchFamily="34" charset="0"/>
              <a:buChar char="•"/>
            </a:pPr>
            <a:r>
              <a:rPr lang="en-US" dirty="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1">
              <a:buFont typeface="Arial" panose="020B0604020202020204" pitchFamily="34" charset="0"/>
              <a:buChar char="•"/>
            </a:pPr>
            <a:r>
              <a:rPr lang="en-US" dirty="0"/>
              <a:t>Any responses that were given, specifically the patent claim(s)/patent application claim(s) and/or the holder of the patent claim(s)/patent application claim(s) that were identified (if any) and by whom</a:t>
            </a:r>
            <a:r>
              <a:rPr lang="en-US" dirty="0" smtClean="0"/>
              <a:t>.</a:t>
            </a:r>
            <a:endParaRPr lang="en-US" dirty="0"/>
          </a:p>
          <a:p>
            <a:pPr lvl="1">
              <a:buFont typeface="Arial" panose="020B0604020202020204" pitchFamily="34" charset="0"/>
              <a:buChar char="•"/>
            </a:pPr>
            <a:r>
              <a:rPr lang="en-US" dirty="0"/>
              <a:t>The WG Chair shall ensure that a request is made to any identified holders of potential essential patent claim(s) to complete and submit a Letter of Assurance.</a:t>
            </a:r>
          </a:p>
          <a:p>
            <a:pPr lvl="1">
              <a:buFont typeface="Arial" panose="020B0604020202020204" pitchFamily="34" charset="0"/>
              <a:buChar char="•"/>
            </a:pPr>
            <a:r>
              <a:rPr lang="en-US" dirty="0"/>
              <a:t>It is recommended that the WG chair review the guidance in IEEE-SA Standards Board Operations Manual 6.3.5 and in FAQs 12 and 12a on inclusion of potential Essential Patent Claims by incorporation or by reference</a:t>
            </a:r>
            <a:r>
              <a:rPr lang="en-US" dirty="0" smtClean="0"/>
              <a:t>.</a:t>
            </a:r>
            <a:endParaRPr lang="en-US" dirty="0"/>
          </a:p>
          <a:p>
            <a:r>
              <a:rPr lang="en-US" dirty="0" smtClean="0"/>
              <a:t>Note</a:t>
            </a:r>
            <a:r>
              <a:rPr lang="en-US" dirty="0"/>
              <a:t>: </a:t>
            </a:r>
            <a:r>
              <a:rPr lang="en-US" dirty="0">
                <a:solidFill>
                  <a:srgbClr val="FF0000"/>
                </a:solidFill>
              </a:rPr>
              <a:t>WG includes Working Groups, Task Groups, and other standards-developing committees with a PAR approved by </a:t>
            </a:r>
            <a:r>
              <a:rPr lang="en-US" dirty="0" smtClean="0">
                <a:solidFill>
                  <a:srgbClr val="FF0000"/>
                </a:solidFill>
              </a:rPr>
              <a:t>the IEEE-SA </a:t>
            </a:r>
            <a:r>
              <a:rPr lang="en-US" dirty="0">
                <a:solidFill>
                  <a:srgbClr val="FF0000"/>
                </a:solidFill>
              </a:rPr>
              <a:t>Standards Board.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smtClean="0"/>
              <a:t>May 2015</a:t>
            </a:r>
            <a:endParaRPr lang="en-GB" dirty="0"/>
          </a:p>
        </p:txBody>
      </p:sp>
    </p:spTree>
    <p:extLst>
      <p:ext uri="{BB962C8B-B14F-4D97-AF65-F5344CB8AC3E}">
        <p14:creationId xmlns:p14="http://schemas.microsoft.com/office/powerpoint/2010/main" val="289505742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Declaration of Affiliation</a:t>
            </a:r>
            <a:endParaRPr lang="en-US" dirty="0"/>
          </a:p>
        </p:txBody>
      </p:sp>
      <p:sp>
        <p:nvSpPr>
          <p:cNvPr id="3" name="Content Placeholder 2"/>
          <p:cNvSpPr>
            <a:spLocks noGrp="1"/>
          </p:cNvSpPr>
          <p:nvPr>
            <p:ph idx="1"/>
          </p:nvPr>
        </p:nvSpPr>
        <p:spPr/>
        <p:txBody>
          <a:bodyPr/>
          <a:lstStyle/>
          <a:p>
            <a:r>
              <a:rPr lang="en-US" altLang="ko-KR" dirty="0">
                <a:solidFill>
                  <a:srgbClr val="FF0066"/>
                </a:solidFill>
                <a:ea typeface="굴림" pitchFamily="34" charset="-127"/>
              </a:rPr>
              <a:t>Revision</a:t>
            </a:r>
            <a:r>
              <a:rPr lang="en-US" altLang="ko-KR" dirty="0">
                <a:ea typeface="굴림" pitchFamily="34" charset="-127"/>
              </a:rPr>
              <a:t>: May 2007 Standards Board Bylaw 5.2.1.1</a:t>
            </a:r>
          </a:p>
          <a:p>
            <a:pPr lvl="1"/>
            <a:r>
              <a:rPr lang="en-US" altLang="ko-KR" dirty="0">
                <a:ea typeface="굴림" pitchFamily="34" charset="-127"/>
              </a:rPr>
              <a:t>5.2.1.1 Openness</a:t>
            </a:r>
          </a:p>
          <a:p>
            <a:pPr lvl="2"/>
            <a:r>
              <a:rPr lang="en-US" altLang="ko-KR" dirty="0">
                <a:ea typeface="굴림" pitchFamily="34" charset="-127"/>
              </a:rPr>
              <a:t>Openness is defined as the quality of being not restricted to a particular type or category of participants. All meetings involving standards development an all IEEE Sponsor ballots shall be open </a:t>
            </a:r>
            <a:r>
              <a:rPr lang="en-US" altLang="ko-KR" dirty="0" err="1">
                <a:ea typeface="굴림" pitchFamily="34" charset="-127"/>
              </a:rPr>
              <a:t>toa</a:t>
            </a:r>
            <a:r>
              <a:rPr lang="en-US" altLang="ko-KR" dirty="0">
                <a:ea typeface="굴림" pitchFamily="34" charset="-127"/>
              </a:rPr>
              <a:t> all interested parties. </a:t>
            </a:r>
            <a:r>
              <a:rPr lang="en-US" altLang="ko-KR" b="1" i="1" dirty="0">
                <a:solidFill>
                  <a:schemeClr val="accent2"/>
                </a:solidFill>
                <a:ea typeface="굴림" pitchFamily="34" charset="-127"/>
              </a:rPr>
              <a:t>Each individual participant in IEEE Standards activities shall disclose his or her </a:t>
            </a:r>
            <a:r>
              <a:rPr lang="en-US" altLang="ko-KR" b="1" i="1" u="sng" dirty="0">
                <a:solidFill>
                  <a:srgbClr val="FF0066"/>
                </a:solidFill>
                <a:ea typeface="굴림" pitchFamily="34" charset="-127"/>
              </a:rPr>
              <a:t>affiliations</a:t>
            </a:r>
            <a:r>
              <a:rPr lang="en-US" altLang="ko-KR" b="1" i="1" dirty="0">
                <a:solidFill>
                  <a:schemeClr val="accent2"/>
                </a:solidFill>
                <a:ea typeface="굴림" pitchFamily="34" charset="-127"/>
              </a:rPr>
              <a:t> when requested</a:t>
            </a:r>
            <a:r>
              <a:rPr lang="en-US" altLang="ko-KR" dirty="0">
                <a:ea typeface="굴림" pitchFamily="34" charset="-127"/>
              </a:rPr>
              <a:t>. A person who knows or reasonably should know, that a participant’s disclosure is materially incomplete or incorrect should report that fact to the Secretary of the IEEE-SA Standards Board and the appropriate Sponsors. </a:t>
            </a:r>
          </a:p>
          <a:p>
            <a:pPr lvl="1"/>
            <a:r>
              <a:rPr lang="en-US" altLang="ko-KR" dirty="0">
                <a:ea typeface="굴림" pitchFamily="34" charset="-127"/>
                <a:hlinkClick r:id="rId2"/>
              </a:rPr>
              <a:t>http://</a:t>
            </a:r>
            <a:r>
              <a:rPr lang="en-US" altLang="ko-KR" dirty="0" smtClean="0">
                <a:ea typeface="굴림" pitchFamily="34" charset="-127"/>
                <a:hlinkClick r:id="rId2"/>
              </a:rPr>
              <a:t>standards.ieee.org/faqs/affiliationFAQ.html</a:t>
            </a:r>
            <a:endParaRPr lang="en-US" altLang="ko-KR" dirty="0">
              <a:ea typeface="굴림" pitchFamily="34" charset="-127"/>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dirty="0" smtClean="0"/>
              <a:t>May 2015</a:t>
            </a:r>
            <a:endParaRPr lang="en-GB" dirty="0"/>
          </a:p>
        </p:txBody>
      </p:sp>
    </p:spTree>
    <p:extLst>
      <p:ext uri="{BB962C8B-B14F-4D97-AF65-F5344CB8AC3E}">
        <p14:creationId xmlns:p14="http://schemas.microsoft.com/office/powerpoint/2010/main" val="11589528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Affiliation Policy</a:t>
            </a:r>
            <a:endParaRPr lang="en-US" dirty="0"/>
          </a:p>
        </p:txBody>
      </p:sp>
      <p:sp>
        <p:nvSpPr>
          <p:cNvPr id="3" name="Content Placeholder 2"/>
          <p:cNvSpPr>
            <a:spLocks noGrp="1"/>
          </p:cNvSpPr>
          <p:nvPr>
            <p:ph idx="1"/>
          </p:nvPr>
        </p:nvSpPr>
        <p:spPr/>
        <p:txBody>
          <a:bodyPr/>
          <a:lstStyle/>
          <a:p>
            <a:pPr>
              <a:lnSpc>
                <a:spcPct val="90000"/>
              </a:lnSpc>
            </a:pPr>
            <a:r>
              <a:rPr lang="en-US" altLang="ko-KR" i="1" u="sng" dirty="0">
                <a:solidFill>
                  <a:schemeClr val="accent2"/>
                </a:solidFill>
                <a:ea typeface="굴림" pitchFamily="34" charset="-127"/>
              </a:rPr>
              <a:t>Requirement to declare affiliation</a:t>
            </a:r>
            <a:r>
              <a:rPr lang="en-US" altLang="ko-KR" dirty="0">
                <a:solidFill>
                  <a:schemeClr val="accent2"/>
                </a:solidFill>
                <a:ea typeface="굴림" pitchFamily="34" charset="-127"/>
              </a:rPr>
              <a:t> at all standards development meetings and recorded in the minutes</a:t>
            </a:r>
          </a:p>
          <a:p>
            <a:pPr lvl="1">
              <a:lnSpc>
                <a:spcPct val="90000"/>
              </a:lnSpc>
            </a:pPr>
            <a:r>
              <a:rPr lang="en-US" altLang="ko-KR" dirty="0">
                <a:ea typeface="굴림" pitchFamily="34" charset="-127"/>
              </a:rPr>
              <a:t>Affiliation not necessarily same as employer</a:t>
            </a:r>
          </a:p>
          <a:p>
            <a:pPr lvl="1">
              <a:lnSpc>
                <a:spcPct val="90000"/>
              </a:lnSpc>
            </a:pPr>
            <a:r>
              <a:rPr lang="en-US" altLang="ko-KR" dirty="0">
                <a:ea typeface="굴림" pitchFamily="34" charset="-127"/>
              </a:rPr>
              <a:t>Declaration requirement may be familiar to some 802 WGs, though WG declaration process may evolve</a:t>
            </a:r>
          </a:p>
          <a:p>
            <a:r>
              <a:rPr lang="en-US" altLang="ko-KR" sz="2000" dirty="0">
                <a:solidFill>
                  <a:schemeClr val="folHlink"/>
                </a:solidFill>
                <a:ea typeface="굴림" pitchFamily="34" charset="-127"/>
              </a:rPr>
              <a:t>11. What if I refuse to disclose my affiliation?</a:t>
            </a:r>
          </a:p>
          <a:p>
            <a:pPr lvl="1"/>
            <a:r>
              <a:rPr lang="en-US" altLang="ko-KR" sz="1800" dirty="0">
                <a:solidFill>
                  <a:srgbClr val="FF0000"/>
                </a:solidFill>
                <a:ea typeface="굴림" pitchFamily="34" charset="-127"/>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altLang="ko-KR" dirty="0">
                <a:ea typeface="굴림" pitchFamily="34" charset="-127"/>
              </a:rPr>
              <a:t>Affiliation declaration will be added to Sponsor ballot</a:t>
            </a:r>
          </a:p>
          <a:p>
            <a:pPr>
              <a:lnSpc>
                <a:spcPct val="90000"/>
              </a:lnSpc>
            </a:pPr>
            <a:r>
              <a:rPr lang="en-US" altLang="ko-KR" sz="2000" dirty="0">
                <a:ea typeface="굴림" pitchFamily="34" charset="-127"/>
                <a:hlinkClick r:id="rId2"/>
              </a:rPr>
              <a:t>http://</a:t>
            </a:r>
            <a:r>
              <a:rPr lang="en-US" altLang="ko-KR" sz="2000" dirty="0" smtClean="0">
                <a:ea typeface="굴림" pitchFamily="34" charset="-127"/>
                <a:hlinkClick r:id="rId2"/>
              </a:rPr>
              <a:t>standards.ieee.org/faqs/affiliationFAQ.html</a:t>
            </a:r>
            <a:endParaRPr lang="en-US" altLang="ko-KR" sz="2000" dirty="0">
              <a:ea typeface="굴림" pitchFamily="34" charset="-127"/>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6" name="Date Placeholder 5"/>
          <p:cNvSpPr>
            <a:spLocks noGrp="1"/>
          </p:cNvSpPr>
          <p:nvPr>
            <p:ph type="dt" idx="15"/>
          </p:nvPr>
        </p:nvSpPr>
        <p:spPr/>
        <p:txBody>
          <a:bodyPr/>
          <a:lstStyle/>
          <a:p>
            <a:r>
              <a:rPr lang="en-US" dirty="0" smtClean="0"/>
              <a:t>May 2015</a:t>
            </a:r>
            <a:endParaRPr lang="en-GB" dirty="0"/>
          </a:p>
        </p:txBody>
      </p:sp>
    </p:spTree>
    <p:extLst>
      <p:ext uri="{BB962C8B-B14F-4D97-AF65-F5344CB8AC3E}">
        <p14:creationId xmlns:p14="http://schemas.microsoft.com/office/powerpoint/2010/main" val="25286647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Affiliation</a:t>
            </a:r>
            <a:endParaRPr lang="en-US" dirty="0"/>
          </a:p>
        </p:txBody>
      </p:sp>
      <p:sp>
        <p:nvSpPr>
          <p:cNvPr id="3" name="Content Placeholder 2"/>
          <p:cNvSpPr>
            <a:spLocks noGrp="1"/>
          </p:cNvSpPr>
          <p:nvPr>
            <p:ph sz="half" idx="1"/>
          </p:nvPr>
        </p:nvSpPr>
        <p:spPr/>
        <p:txBody>
          <a:bodyPr>
            <a:normAutofit fontScale="77500" lnSpcReduction="20000"/>
          </a:bodyPr>
          <a:lstStyle/>
          <a:p>
            <a:pPr>
              <a:buFont typeface="Arial" panose="020B0604020202020204" pitchFamily="34" charset="0"/>
              <a:buChar char="•"/>
            </a:pPr>
            <a:r>
              <a:rPr lang="en-US" dirty="0" smtClean="0"/>
              <a:t>Although TG 802.11ax is </a:t>
            </a:r>
            <a:r>
              <a:rPr lang="en-US" dirty="0"/>
              <a:t>formally </a:t>
            </a:r>
            <a:r>
              <a:rPr lang="en-US" dirty="0" smtClean="0"/>
              <a:t>recessed </a:t>
            </a:r>
            <a:r>
              <a:rPr lang="en-US" dirty="0"/>
              <a:t>during an SR ad hoc session, </a:t>
            </a:r>
            <a:r>
              <a:rPr lang="en-US" dirty="0" smtClean="0"/>
              <a:t>attendance credits are granted</a:t>
            </a:r>
          </a:p>
          <a:p>
            <a:pPr lvl="1">
              <a:buFont typeface="Arial" panose="020B0604020202020204" pitchFamily="34" charset="0"/>
              <a:buChar char="•"/>
            </a:pPr>
            <a:r>
              <a:rPr lang="en-US" dirty="0" smtClean="0"/>
              <a:t>Consequently, an </a:t>
            </a:r>
            <a:r>
              <a:rPr lang="en-US" dirty="0"/>
              <a:t>SR ad hoc </a:t>
            </a:r>
            <a:r>
              <a:rPr lang="en-US" dirty="0" smtClean="0"/>
              <a:t>session is an official session </a:t>
            </a:r>
            <a:r>
              <a:rPr lang="en-US" dirty="0"/>
              <a:t>and </a:t>
            </a:r>
            <a:r>
              <a:rPr lang="en-US" dirty="0" smtClean="0"/>
              <a:t>you </a:t>
            </a:r>
            <a:r>
              <a:rPr lang="en-US" dirty="0"/>
              <a:t>must declare </a:t>
            </a:r>
            <a:r>
              <a:rPr lang="en-US" dirty="0" smtClean="0"/>
              <a:t>your affiliation</a:t>
            </a:r>
          </a:p>
          <a:p>
            <a:pPr>
              <a:buFont typeface="Arial" panose="020B0604020202020204" pitchFamily="34" charset="0"/>
              <a:buChar char="•"/>
            </a:pPr>
            <a:r>
              <a:rPr lang="en-US" dirty="0" smtClean="0">
                <a:solidFill>
                  <a:srgbClr val="FF0000"/>
                </a:solidFill>
              </a:rPr>
              <a:t>Please declare your affiliation </a:t>
            </a:r>
            <a:r>
              <a:rPr lang="en-US" altLang="zh-CN" dirty="0">
                <a:solidFill>
                  <a:srgbClr val="FF0000"/>
                </a:solidFill>
              </a:rPr>
              <a:t>when you </a:t>
            </a:r>
            <a:r>
              <a:rPr lang="en-US" altLang="zh-CN" dirty="0" smtClean="0">
                <a:solidFill>
                  <a:srgbClr val="FF0000"/>
                </a:solidFill>
              </a:rPr>
              <a:t>address </a:t>
            </a:r>
            <a:r>
              <a:rPr lang="en-US" altLang="zh-CN" dirty="0">
                <a:solidFill>
                  <a:srgbClr val="FF0000"/>
                </a:solidFill>
              </a:rPr>
              <a:t>the </a:t>
            </a:r>
            <a:r>
              <a:rPr lang="en-US" altLang="zh-CN" dirty="0" smtClean="0">
                <a:solidFill>
                  <a:srgbClr val="FF0000"/>
                </a:solidFill>
              </a:rPr>
              <a:t>SR ad hoc group for the first time during </a:t>
            </a:r>
            <a:r>
              <a:rPr lang="en-US" altLang="zh-CN" dirty="0">
                <a:solidFill>
                  <a:srgbClr val="FF0000"/>
                </a:solidFill>
              </a:rPr>
              <a:t>a meeting </a:t>
            </a:r>
            <a:r>
              <a:rPr lang="en-US" altLang="zh-CN" dirty="0" smtClean="0">
                <a:solidFill>
                  <a:srgbClr val="FF0000"/>
                </a:solidFill>
              </a:rPr>
              <a:t>slot</a:t>
            </a:r>
            <a:endParaRPr lang="en-US" altLang="zh-CN" dirty="0">
              <a:solidFill>
                <a:srgbClr val="FF0000"/>
              </a:solidFill>
            </a:endParaRPr>
          </a:p>
        </p:txBody>
      </p:sp>
      <p:pic>
        <p:nvPicPr>
          <p:cNvPr id="8" name="Content Placeholder 7"/>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4762365" y="1981200"/>
            <a:ext cx="3578495" cy="4113213"/>
          </a:xfrm>
        </p:spPr>
      </p:pic>
      <p:sp>
        <p:nvSpPr>
          <p:cNvPr id="6" name="Date Placeholder 5"/>
          <p:cNvSpPr>
            <a:spLocks noGrp="1"/>
          </p:cNvSpPr>
          <p:nvPr>
            <p:ph type="dt" idx="10"/>
          </p:nvPr>
        </p:nvSpPr>
        <p:spPr/>
        <p:txBody>
          <a:bodyPr/>
          <a:lstStyle/>
          <a:p>
            <a:r>
              <a:rPr lang="en-US" dirty="0" smtClean="0"/>
              <a:t>May 2015</a:t>
            </a:r>
            <a:endParaRPr lang="en-GB" dirty="0"/>
          </a:p>
        </p:txBody>
      </p:sp>
      <p:sp>
        <p:nvSpPr>
          <p:cNvPr id="5" name="Footer Placeholder 4"/>
          <p:cNvSpPr>
            <a:spLocks noGrp="1"/>
          </p:cNvSpPr>
          <p:nvPr>
            <p:ph type="ftr" idx="11"/>
          </p:nvPr>
        </p:nvSpPr>
        <p:spPr/>
        <p:txBody>
          <a:bodyPr/>
          <a:lstStyle/>
          <a:p>
            <a:r>
              <a:rPr lang="en-GB" smtClean="0"/>
              <a:t>Guido R. Hiertz, Ericsson et al.</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12536280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Patents, and Duty to Inform</a:t>
            </a:r>
          </a:p>
        </p:txBody>
      </p:sp>
      <p:sp>
        <p:nvSpPr>
          <p:cNvPr id="3" name="Content Placeholder 2"/>
          <p:cNvSpPr>
            <a:spLocks noGrp="1"/>
          </p:cNvSpPr>
          <p:nvPr>
            <p:ph idx="1"/>
          </p:nvPr>
        </p:nvSpPr>
        <p:spPr/>
        <p:txBody>
          <a:bodyPr>
            <a:normAutofit fontScale="62500" lnSpcReduction="20000"/>
          </a:bodyPr>
          <a:lstStyle/>
          <a:p>
            <a:r>
              <a:rPr lang="en-US" dirty="0"/>
              <a:t>All participants in this meeting have certain obligations under the IEEE-SA Patent Policy.  Participants: </a:t>
            </a:r>
          </a:p>
          <a:p>
            <a:pPr>
              <a:buFont typeface="Arial" panose="020B0604020202020204" pitchFamily="34" charset="0"/>
              <a:buChar char="•"/>
            </a:pPr>
            <a:r>
              <a:rPr lang="en-US" dirty="0"/>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buFont typeface="Arial" panose="020B0604020202020204" pitchFamily="34" charset="0"/>
              <a:buChar char="•"/>
            </a:pPr>
            <a:r>
              <a:rPr lang="en-US" dirty="0"/>
              <a:t>“Personal awareness” means that the participant “is personally aware that the holder may have a potential Essential Patent Claim,” even if the participant is not personally aware of the specific patents or patent claims</a:t>
            </a:r>
          </a:p>
          <a:p>
            <a:pPr>
              <a:buFont typeface="Arial" panose="020B0604020202020204" pitchFamily="34" charset="0"/>
              <a:buChar char="•"/>
            </a:pPr>
            <a:r>
              <a:rPr lang="en-US" dirty="0"/>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a:buFont typeface="Arial" panose="020B0604020202020204" pitchFamily="34" charset="0"/>
              <a:buChar char="•"/>
            </a:pPr>
            <a:r>
              <a:rPr lang="en-US" dirty="0"/>
              <a:t>The above does not apply if the patent claim is already the subject of an Accepted Letter of Assurance that applies to the proposed standard(s) under consideration by this group</a:t>
            </a:r>
          </a:p>
          <a:p>
            <a:pPr marL="0" indent="0"/>
            <a:r>
              <a:rPr lang="en-US" dirty="0" smtClean="0"/>
              <a:t>Quoted </a:t>
            </a:r>
            <a:r>
              <a:rPr lang="en-US" dirty="0"/>
              <a:t>text excerpted from IEEE-SA Standards Board Bylaws </a:t>
            </a:r>
            <a:r>
              <a:rPr lang="en-US" dirty="0" err="1"/>
              <a:t>subclause</a:t>
            </a:r>
            <a:r>
              <a:rPr lang="en-US" dirty="0"/>
              <a:t> 6.2</a:t>
            </a:r>
          </a:p>
          <a:p>
            <a:pPr>
              <a:buFont typeface="Arial" panose="020B0604020202020204" pitchFamily="34" charset="0"/>
              <a:buChar char="•"/>
            </a:pPr>
            <a:r>
              <a:rPr lang="en-US" dirty="0"/>
              <a:t>Early identification of holders of potential Essential Patent Claims is strongly encouraged</a:t>
            </a:r>
          </a:p>
          <a:p>
            <a:pPr>
              <a:buFont typeface="Arial" panose="020B0604020202020204" pitchFamily="34" charset="0"/>
              <a:buChar char="•"/>
            </a:pPr>
            <a:r>
              <a:rPr lang="en-US" dirty="0"/>
              <a:t>No duty to perform a patent </a:t>
            </a:r>
            <a:r>
              <a:rPr lang="en-US" dirty="0" smtClean="0"/>
              <a:t>search</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smtClean="0"/>
              <a:t>May 2015</a:t>
            </a:r>
            <a:endParaRPr lang="en-GB" dirty="0"/>
          </a:p>
        </p:txBody>
      </p:sp>
    </p:spTree>
    <p:extLst>
      <p:ext uri="{BB962C8B-B14F-4D97-AF65-F5344CB8AC3E}">
        <p14:creationId xmlns:p14="http://schemas.microsoft.com/office/powerpoint/2010/main" val="2845107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Related Links</a:t>
            </a:r>
          </a:p>
        </p:txBody>
      </p:sp>
      <p:sp>
        <p:nvSpPr>
          <p:cNvPr id="3" name="Content Placeholder 2"/>
          <p:cNvSpPr>
            <a:spLocks noGrp="1"/>
          </p:cNvSpPr>
          <p:nvPr>
            <p:ph idx="1"/>
          </p:nvPr>
        </p:nvSpPr>
        <p:spPr/>
        <p:txBody>
          <a:bodyPr>
            <a:normAutofit/>
          </a:bodyPr>
          <a:lstStyle/>
          <a:p>
            <a:pPr marL="0" indent="0"/>
            <a:r>
              <a:rPr lang="en-US" dirty="0"/>
              <a:t>All participants should be familiar with their obligations under the IEEE-SA Policies &amp; Procedures for standards development.</a:t>
            </a:r>
          </a:p>
          <a:p>
            <a:pPr>
              <a:buFont typeface="Arial" panose="020B0604020202020204" pitchFamily="34" charset="0"/>
              <a:buChar char="•"/>
            </a:pPr>
            <a:r>
              <a:rPr lang="en-US" dirty="0" smtClean="0"/>
              <a:t>Patent </a:t>
            </a:r>
            <a:r>
              <a:rPr lang="en-US" dirty="0"/>
              <a:t>Policy is stated in these sources:</a:t>
            </a:r>
          </a:p>
          <a:p>
            <a:pPr lvl="1">
              <a:buFont typeface="Arial" panose="020B0604020202020204" pitchFamily="34" charset="0"/>
              <a:buChar char="•"/>
            </a:pPr>
            <a:r>
              <a:rPr lang="en-US" dirty="0" smtClean="0"/>
              <a:t>IEEE-SA </a:t>
            </a:r>
            <a:r>
              <a:rPr lang="en-US" dirty="0"/>
              <a:t>Standards Boards Bylaws</a:t>
            </a:r>
          </a:p>
          <a:p>
            <a:pPr lvl="1">
              <a:buFont typeface="Arial" panose="020B0604020202020204" pitchFamily="34" charset="0"/>
              <a:buChar char="•"/>
            </a:pPr>
            <a:r>
              <a:rPr lang="en-US" dirty="0" smtClean="0">
                <a:hlinkClick r:id="rId2"/>
              </a:rPr>
              <a:t>http</a:t>
            </a:r>
            <a:r>
              <a:rPr lang="en-US" dirty="0">
                <a:hlinkClick r:id="rId2"/>
              </a:rPr>
              <a:t>://</a:t>
            </a:r>
            <a:r>
              <a:rPr lang="en-US" dirty="0" smtClean="0">
                <a:hlinkClick r:id="rId2"/>
              </a:rPr>
              <a:t>standards.ieee.org/guides/bylaws/sect6-7.html#6</a:t>
            </a:r>
            <a:endParaRPr lang="en-US" dirty="0"/>
          </a:p>
          <a:p>
            <a:pPr lvl="1">
              <a:buFont typeface="Arial" panose="020B0604020202020204" pitchFamily="34" charset="0"/>
              <a:buChar char="•"/>
            </a:pPr>
            <a:r>
              <a:rPr lang="en-US" dirty="0" smtClean="0"/>
              <a:t>IEEE-SA </a:t>
            </a:r>
            <a:r>
              <a:rPr lang="en-US" dirty="0"/>
              <a:t>Standards Board Operations Manual</a:t>
            </a:r>
          </a:p>
          <a:p>
            <a:pPr lvl="1">
              <a:buFont typeface="Arial" panose="020B0604020202020204" pitchFamily="34" charset="0"/>
              <a:buChar char="•"/>
            </a:pPr>
            <a:r>
              <a:rPr lang="en-US" dirty="0" smtClean="0">
                <a:hlinkClick r:id="rId3"/>
              </a:rPr>
              <a:t>http</a:t>
            </a:r>
            <a:r>
              <a:rPr lang="en-US" dirty="0">
                <a:hlinkClick r:id="rId3"/>
              </a:rPr>
              <a:t>://</a:t>
            </a:r>
            <a:r>
              <a:rPr lang="en-US" dirty="0" smtClean="0">
                <a:hlinkClick r:id="rId3"/>
              </a:rPr>
              <a:t>standards.ieee.org/guides/opman/sect6.html#6.3</a:t>
            </a:r>
            <a:endParaRPr lang="en-US" dirty="0" smtClean="0"/>
          </a:p>
          <a:p>
            <a:pPr lvl="1">
              <a:buFont typeface="Arial" panose="020B0604020202020204" pitchFamily="34" charset="0"/>
              <a:buChar char="•"/>
            </a:pPr>
            <a:r>
              <a:rPr lang="en-US" dirty="0" smtClean="0"/>
              <a:t>Material </a:t>
            </a:r>
            <a:r>
              <a:rPr lang="en-US" dirty="0"/>
              <a:t>about the patent policy is available </a:t>
            </a:r>
            <a:r>
              <a:rPr lang="en-US" dirty="0" smtClean="0"/>
              <a:t>at</a:t>
            </a:r>
          </a:p>
          <a:p>
            <a:pPr lvl="1">
              <a:buFont typeface="Arial" panose="020B0604020202020204" pitchFamily="34" charset="0"/>
              <a:buChar char="•"/>
            </a:pPr>
            <a:r>
              <a:rPr lang="en-US" dirty="0" smtClean="0">
                <a:hlinkClick r:id="rId4"/>
              </a:rPr>
              <a:t>http</a:t>
            </a:r>
            <a:r>
              <a:rPr lang="en-US" dirty="0">
                <a:hlinkClick r:id="rId4"/>
              </a:rPr>
              <a:t>://</a:t>
            </a:r>
            <a:r>
              <a:rPr lang="en-US" dirty="0" smtClean="0">
                <a:hlinkClick r:id="rId4"/>
              </a:rPr>
              <a:t>standards.ieee.org/board/pat/pat-material.html</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smtClean="0"/>
              <a:t>May 2015</a:t>
            </a:r>
            <a:endParaRPr lang="en-GB" dirty="0"/>
          </a:p>
        </p:txBody>
      </p:sp>
    </p:spTree>
    <p:extLst>
      <p:ext uri="{BB962C8B-B14F-4D97-AF65-F5344CB8AC3E}">
        <p14:creationId xmlns:p14="http://schemas.microsoft.com/office/powerpoint/2010/main" val="36616658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Call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If anyone in this meeting is personally aware of the </a:t>
            </a:r>
            <a:r>
              <a:rPr lang="en-US" dirty="0" smtClean="0"/>
              <a:t>holder of </a:t>
            </a:r>
            <a:r>
              <a:rPr lang="en-US" dirty="0"/>
              <a:t>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dirty="0"/>
              <a:t>Either speak up now or</a:t>
            </a:r>
          </a:p>
          <a:p>
            <a:pPr lvl="1">
              <a:buFont typeface="Arial" panose="020B0604020202020204" pitchFamily="34" charset="0"/>
              <a:buChar char="•"/>
            </a:pPr>
            <a:r>
              <a:rPr lang="en-US" dirty="0"/>
              <a:t>Provide the chair of this group with the identity of the holder(s) of any and all such claims as soon as </a:t>
            </a:r>
            <a:r>
              <a:rPr lang="en-US" dirty="0" smtClean="0"/>
              <a:t>possible or</a:t>
            </a:r>
            <a:endParaRPr lang="en-US" dirty="0"/>
          </a:p>
          <a:p>
            <a:pPr lvl="1">
              <a:buFont typeface="Arial" panose="020B0604020202020204" pitchFamily="34" charset="0"/>
              <a:buChar char="•"/>
            </a:pPr>
            <a:r>
              <a:rPr lang="en-US" dirty="0"/>
              <a:t>Cause an LOA to be </a:t>
            </a:r>
            <a:r>
              <a:rPr lang="en-US" dirty="0" smtClean="0"/>
              <a:t>submitted</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smtClean="0"/>
              <a:t>May 2015</a:t>
            </a:r>
            <a:endParaRPr lang="en-GB" dirty="0"/>
          </a:p>
        </p:txBody>
      </p:sp>
    </p:spTree>
    <p:extLst>
      <p:ext uri="{BB962C8B-B14F-4D97-AF65-F5344CB8AC3E}">
        <p14:creationId xmlns:p14="http://schemas.microsoft.com/office/powerpoint/2010/main" val="1671482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a:t>
            </a:r>
            <a:r>
              <a:rPr lang="en-US" dirty="0"/>
              <a:t> for Potentially Essential Patents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Are there any patent claim(s)/patent application claim(s) and/or the holder of patent claim(s)/patent application claim(s) that the participant believes may be essential for the use of that standard</a:t>
            </a:r>
            <a:r>
              <a:rPr lang="en-US" dirty="0" smtClean="0"/>
              <a:t>?</a:t>
            </a:r>
            <a:endParaRPr lang="en-US" dirty="0"/>
          </a:p>
          <a:p>
            <a:pPr lvl="1">
              <a:buFont typeface="Arial" panose="020B0604020202020204" pitchFamily="34" charset="0"/>
              <a:buChar char="•"/>
            </a:pPr>
            <a:r>
              <a:rPr lang="en-US" dirty="0" smtClean="0"/>
              <a:t>Minute that the question was asked.</a:t>
            </a:r>
          </a:p>
          <a:p>
            <a:pPr lvl="1">
              <a:buFont typeface="Arial" panose="020B0604020202020204" pitchFamily="34" charset="0"/>
              <a:buChar char="•"/>
            </a:pPr>
            <a:r>
              <a:rPr lang="en-US" dirty="0" smtClean="0"/>
              <a:t>Minute </a:t>
            </a:r>
            <a:r>
              <a:rPr lang="en-US" dirty="0"/>
              <a:t>any responses that were </a:t>
            </a:r>
            <a:r>
              <a:rPr lang="en-US" dirty="0" smtClean="0"/>
              <a:t>given</a:t>
            </a:r>
          </a:p>
          <a:p>
            <a:pPr lvl="2">
              <a:buFont typeface="Arial" panose="020B0604020202020204" pitchFamily="34" charset="0"/>
              <a:buChar char="•"/>
            </a:pPr>
            <a:r>
              <a:rPr lang="en-US" dirty="0" smtClean="0"/>
              <a:t>Specifically </a:t>
            </a:r>
            <a:r>
              <a:rPr lang="en-US" dirty="0"/>
              <a:t>the patent claim(s)/patent application </a:t>
            </a:r>
            <a:r>
              <a:rPr lang="en-US" dirty="0" smtClean="0"/>
              <a:t>claim(s)</a:t>
            </a:r>
          </a:p>
          <a:p>
            <a:pPr lvl="2">
              <a:buFont typeface="Arial" panose="020B0604020202020204" pitchFamily="34" charset="0"/>
              <a:buChar char="•"/>
            </a:pPr>
            <a:r>
              <a:rPr lang="en-US" dirty="0" smtClean="0"/>
              <a:t>The </a:t>
            </a:r>
            <a:r>
              <a:rPr lang="en-US" dirty="0"/>
              <a:t>holder of the patent claim(s)/patent application claim(s) that were identified (if </a:t>
            </a:r>
            <a:r>
              <a:rPr lang="en-US" dirty="0" smtClean="0"/>
              <a:t>any)</a:t>
            </a:r>
          </a:p>
          <a:p>
            <a:pPr lvl="2">
              <a:buFont typeface="Arial" panose="020B0604020202020204" pitchFamily="34" charset="0"/>
              <a:buChar char="•"/>
            </a:pPr>
            <a:r>
              <a:rPr lang="en-US" dirty="0" smtClean="0"/>
              <a:t>And </a:t>
            </a:r>
            <a:r>
              <a:rPr lang="en-US" dirty="0"/>
              <a:t>by </a:t>
            </a:r>
            <a:r>
              <a:rPr lang="en-US" dirty="0" smtClean="0"/>
              <a:t>whom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Guido R. Hiertz,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smtClean="0"/>
              <a:t>May 2015</a:t>
            </a:r>
            <a:endParaRPr lang="en-GB" dirty="0"/>
          </a:p>
        </p:txBody>
      </p:sp>
    </p:spTree>
    <p:extLst>
      <p:ext uri="{BB962C8B-B14F-4D97-AF65-F5344CB8AC3E}">
        <p14:creationId xmlns:p14="http://schemas.microsoft.com/office/powerpoint/2010/main" val="36752369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Guidelines for IEEE WG Meetings</a:t>
            </a:r>
          </a:p>
        </p:txBody>
      </p:sp>
      <p:sp>
        <p:nvSpPr>
          <p:cNvPr id="3" name="Content Placeholder 2"/>
          <p:cNvSpPr>
            <a:spLocks noGrp="1"/>
          </p:cNvSpPr>
          <p:nvPr>
            <p:ph idx="1"/>
          </p:nvPr>
        </p:nvSpPr>
        <p:spPr/>
        <p:txBody>
          <a:bodyPr>
            <a:normAutofit fontScale="77500" lnSpcReduction="20000"/>
          </a:bodyPr>
          <a:lstStyle/>
          <a:p>
            <a:pPr>
              <a:buFont typeface="Arial" panose="020B0604020202020204" pitchFamily="34" charset="0"/>
              <a:buChar char="•"/>
            </a:pPr>
            <a:r>
              <a:rPr lang="en-US" dirty="0"/>
              <a:t>All IEEE-SA standards meetings shall be conducted in compliance with all applicable laws, including antitrust and competition laws. </a:t>
            </a:r>
          </a:p>
          <a:p>
            <a:pPr lvl="1">
              <a:buFont typeface="Arial" panose="020B0604020202020204" pitchFamily="34" charset="0"/>
              <a:buChar char="•"/>
            </a:pPr>
            <a:r>
              <a:rPr lang="en-US" dirty="0"/>
              <a:t>Don’t discuss the interpretation, validity, or essentiality of patents/patent claims. </a:t>
            </a:r>
          </a:p>
          <a:p>
            <a:pPr lvl="1">
              <a:buFont typeface="Arial" panose="020B0604020202020204" pitchFamily="34" charset="0"/>
              <a:buChar char="•"/>
            </a:pPr>
            <a:r>
              <a:rPr lang="en-US" dirty="0"/>
              <a:t>Don’t discuss specific license rates, terms, or conditions.</a:t>
            </a:r>
          </a:p>
          <a:p>
            <a:pPr lvl="2">
              <a:buFont typeface="Arial" panose="020B0604020202020204" pitchFamily="34" charset="0"/>
              <a:buChar char="•"/>
            </a:pPr>
            <a:r>
              <a:rPr lang="en-US" dirty="0"/>
              <a:t>Relative costs, including licensing costs of essential patent claims, of different technical approaches may be discussed in standards development meetings. </a:t>
            </a:r>
          </a:p>
          <a:p>
            <a:pPr lvl="3">
              <a:buFont typeface="Arial" panose="020B0604020202020204" pitchFamily="34" charset="0"/>
              <a:buChar char="•"/>
            </a:pPr>
            <a:r>
              <a:rPr lang="en-US" dirty="0"/>
              <a:t>Technical considerations remain primary focus</a:t>
            </a:r>
          </a:p>
          <a:p>
            <a:pPr lvl="1">
              <a:buFont typeface="Arial" panose="020B0604020202020204" pitchFamily="34" charset="0"/>
              <a:buChar char="•"/>
            </a:pPr>
            <a:r>
              <a:rPr lang="en-US" dirty="0"/>
              <a:t>Don’t discuss or engage in the fixing of product prices, allocation of customers, or division of sales markets.</a:t>
            </a:r>
          </a:p>
          <a:p>
            <a:pPr lvl="1">
              <a:buFont typeface="Arial" panose="020B0604020202020204" pitchFamily="34" charset="0"/>
              <a:buChar char="•"/>
            </a:pPr>
            <a:r>
              <a:rPr lang="en-US" dirty="0"/>
              <a:t>Don’t discuss the status or substance of ongoing or threatened litigation.</a:t>
            </a:r>
          </a:p>
          <a:p>
            <a:pPr lvl="1">
              <a:buFont typeface="Arial" panose="020B0604020202020204" pitchFamily="34" charset="0"/>
              <a:buChar char="•"/>
            </a:pPr>
            <a:r>
              <a:rPr lang="en-US" dirty="0"/>
              <a:t>Don’t be silent if inappropriate topics are discussed … do formally object</a:t>
            </a:r>
            <a:r>
              <a:rPr lang="en-US" dirty="0" smtClean="0"/>
              <a:t>.</a:t>
            </a:r>
          </a:p>
          <a:p>
            <a:pPr lvl="1">
              <a:buFont typeface="Arial" panose="020B0604020202020204" pitchFamily="34" charset="0"/>
              <a:buChar char="•"/>
            </a:pPr>
            <a:endParaRPr lang="en-US" dirty="0"/>
          </a:p>
          <a:p>
            <a:pPr marL="0" indent="0" algn="ctr"/>
            <a:r>
              <a:rPr lang="en-US" dirty="0" smtClean="0"/>
              <a:t>See </a:t>
            </a:r>
            <a:r>
              <a:rPr lang="en-US" dirty="0"/>
              <a:t>IEEE-SA Standards Board Operations Manual, clause 5.3.10 and “Promoting Competition and Innovation: What You Need to Know about the IEEE Standards Association's Antitrust and Competition Policy” for more details</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smtClean="0"/>
              <a:t>Guido R. </a:t>
            </a:r>
            <a:r>
              <a:rPr lang="en-GB" dirty="0" err="1" smtClean="0"/>
              <a:t>Hiertz</a:t>
            </a:r>
            <a:r>
              <a:rPr lang="en-GB" dirty="0" smtClean="0"/>
              <a:t>, Ericsson et al.</a:t>
            </a:r>
            <a:endParaRPr lang="en-GB" dirty="0"/>
          </a:p>
        </p:txBody>
      </p:sp>
      <p:sp>
        <p:nvSpPr>
          <p:cNvPr id="7" name="Date Placeholder 3"/>
          <p:cNvSpPr>
            <a:spLocks noGrp="1"/>
          </p:cNvSpPr>
          <p:nvPr>
            <p:ph type="dt" idx="15"/>
          </p:nvPr>
        </p:nvSpPr>
        <p:spPr>
          <a:xfrm>
            <a:off x="696912" y="333375"/>
            <a:ext cx="2589203" cy="273050"/>
          </a:xfrm>
        </p:spPr>
        <p:txBody>
          <a:bodyPr/>
          <a:lstStyle/>
          <a:p>
            <a:r>
              <a:rPr lang="en-US" dirty="0" smtClean="0"/>
              <a:t>May 2015</a:t>
            </a:r>
            <a:endParaRPr lang="en-GB" dirty="0"/>
          </a:p>
        </p:txBody>
      </p:sp>
    </p:spTree>
    <p:extLst>
      <p:ext uri="{BB962C8B-B14F-4D97-AF65-F5344CB8AC3E}">
        <p14:creationId xmlns:p14="http://schemas.microsoft.com/office/powerpoint/2010/main" val="46973763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z="1800" dirty="0" smtClean="0"/>
              <a:t>May 2015</a:t>
            </a:r>
          </a:p>
        </p:txBody>
      </p:sp>
      <p:sp>
        <p:nvSpPr>
          <p:cNvPr id="12291" name="Footer Placeholder 2"/>
          <p:cNvSpPr>
            <a:spLocks noGrp="1"/>
          </p:cNvSpPr>
          <p:nvPr>
            <p:ph type="ftr" sz="quarter" idx="11"/>
          </p:nvPr>
        </p:nvSpPr>
        <p:spPr>
          <a:xfrm>
            <a:off x="6228184" y="6475413"/>
            <a:ext cx="2315741"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GB" dirty="0"/>
              <a:t>Guido R. </a:t>
            </a:r>
            <a:r>
              <a:rPr lang="en-GB" dirty="0" err="1"/>
              <a:t>Hiertz</a:t>
            </a:r>
            <a:r>
              <a:rPr lang="en-GB" dirty="0"/>
              <a:t>, Ericsson et al.</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9</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9</a:t>
            </a:fld>
            <a:endParaRPr lang="en-US" altLang="en-US"/>
          </a:p>
        </p:txBody>
      </p:sp>
      <p:sp>
        <p:nvSpPr>
          <p:cNvPr id="12294" name="Rectangle 2"/>
          <p:cNvSpPr>
            <a:spLocks noGrp="1" noChangeArrowheads="1"/>
          </p:cNvSpPr>
          <p:nvPr>
            <p:ph type="title" idx="4294967295"/>
          </p:nvPr>
        </p:nvSpPr>
        <p:spPr>
          <a:xfrm>
            <a:off x="685800" y="938808"/>
            <a:ext cx="7772400" cy="762000"/>
          </a:xfrm>
        </p:spPr>
        <p:txBody>
          <a:bodyPr/>
          <a:lstStyle/>
          <a:p>
            <a:r>
              <a:rPr lang="en-US" altLang="en-US" dirty="0" smtClean="0"/>
              <a:t>Meeting Protocol, Attendance, Voting &amp; Document Status</a:t>
            </a:r>
          </a:p>
        </p:txBody>
      </p:sp>
      <p:sp>
        <p:nvSpPr>
          <p:cNvPr id="12295" name="Rectangle 3"/>
          <p:cNvSpPr>
            <a:spLocks noGrp="1" noChangeArrowheads="1"/>
          </p:cNvSpPr>
          <p:nvPr>
            <p:ph type="body" idx="4294967295"/>
          </p:nvPr>
        </p:nvSpPr>
        <p:spPr>
          <a:xfrm>
            <a:off x="323528" y="2232992"/>
            <a:ext cx="8686800" cy="4724400"/>
          </a:xfrm>
        </p:spPr>
        <p:txBody>
          <a:bodyPr/>
          <a:lstStyle/>
          <a:p>
            <a:r>
              <a:rPr lang="en-US" altLang="en-US" sz="2000" dirty="0"/>
              <a:t>Please announce your affiliation when you first address the group during a meeting </a:t>
            </a:r>
            <a:r>
              <a:rPr lang="en-US" altLang="en-US" sz="2000" dirty="0" smtClean="0"/>
              <a:t>slot</a:t>
            </a:r>
          </a:p>
          <a:p>
            <a:r>
              <a:rPr lang="en-US" altLang="en-US" sz="2000" dirty="0"/>
              <a:t>Cell Phones to be silent or Off</a:t>
            </a:r>
          </a:p>
          <a:p>
            <a:r>
              <a:rPr lang="en-US" altLang="en-US" sz="2000" dirty="0" smtClean="0"/>
              <a:t>Register your attendance via </a:t>
            </a:r>
            <a:r>
              <a:rPr lang="en-US" altLang="en-US" sz="2000" dirty="0">
                <a:hlinkClick r:id="rId3"/>
              </a:rPr>
              <a:t>https://imat.ieee.org</a:t>
            </a:r>
            <a:r>
              <a:rPr lang="en-US" altLang="en-US" sz="2000" dirty="0"/>
              <a:t> while on meeting SSID (e.g. </a:t>
            </a:r>
            <a:r>
              <a:rPr lang="en-US" altLang="en-US" sz="2000" dirty="0" err="1"/>
              <a:t>Verilan</a:t>
            </a:r>
            <a:r>
              <a:rPr lang="en-US" altLang="en-US" sz="2000" dirty="0"/>
              <a:t>-secure)</a:t>
            </a:r>
          </a:p>
          <a:p>
            <a:r>
              <a:rPr lang="en-US" altLang="en-US" sz="2000" dirty="0" smtClean="0"/>
              <a:t>Make sure your badges are correct </a:t>
            </a:r>
          </a:p>
          <a:p>
            <a:r>
              <a:rPr lang="en-US" altLang="en-US" sz="2000" dirty="0" smtClean="0"/>
              <a:t>If you plan to make a submission be sure it does not contain company logos or advertising</a:t>
            </a:r>
          </a:p>
          <a:p>
            <a:r>
              <a:rPr lang="en-US" altLang="en-US" sz="2000" dirty="0" smtClean="0"/>
              <a:t>Questions on Voting status, Ballot pool, Access to Reflector, Documentation,  Member</a:t>
            </a:r>
            <a:r>
              <a:rPr lang="en-US" altLang="ja-JP" sz="2000" dirty="0" smtClean="0"/>
              <a:t>’s Area</a:t>
            </a:r>
          </a:p>
          <a:p>
            <a:pPr lvl="1"/>
            <a:r>
              <a:rPr lang="en-US" altLang="en-US" dirty="0" smtClean="0"/>
              <a:t>Contact Jon Rosdahl –  </a:t>
            </a:r>
            <a:r>
              <a:rPr lang="en-US" altLang="en-US" dirty="0" smtClean="0">
                <a:hlinkClick r:id="rId4"/>
              </a:rPr>
              <a:t>jrosdahl@ieee.org</a:t>
            </a:r>
            <a:endParaRPr lang="en-US" altLang="en-US" sz="1800" dirty="0" smtClean="0"/>
          </a:p>
          <a:p>
            <a:pPr lvl="1"/>
            <a:endParaRPr lang="en-US" altLang="en-US" sz="1800" dirty="0" smtClean="0"/>
          </a:p>
        </p:txBody>
      </p:sp>
    </p:spTree>
    <p:extLst>
      <p:ext uri="{BB962C8B-B14F-4D97-AF65-F5344CB8AC3E}">
        <p14:creationId xmlns:p14="http://schemas.microsoft.com/office/powerpoint/2010/main" val="27892397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987</TotalTime>
  <Words>3221</Words>
  <Application>Microsoft Office PowerPoint</Application>
  <PresentationFormat>On-screen Show (4:3)</PresentationFormat>
  <Paragraphs>348</Paragraphs>
  <Slides>32</Slides>
  <Notes>11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4" baseType="lpstr">
      <vt:lpstr>802-11-Submission</vt:lpstr>
      <vt:lpstr>Document</vt:lpstr>
      <vt:lpstr>802.11ax Spatial Reuse Ad Hoc Group</vt:lpstr>
      <vt:lpstr>Abstract</vt:lpstr>
      <vt:lpstr>Instructions for the WG Chair</vt:lpstr>
      <vt:lpstr>Participants, Patents, and Duty to Inform</vt:lpstr>
      <vt:lpstr>Patent Related Links</vt:lpstr>
      <vt:lpstr>Call for Potentially Essential Patents</vt:lpstr>
      <vt:lpstr>Question for Potentially Essential Patents</vt:lpstr>
      <vt:lpstr>Other Guidelines for IEEE WG Meetings</vt:lpstr>
      <vt:lpstr>Meeting Protocol, Attendance, Voting &amp; Document Status</vt:lpstr>
      <vt:lpstr>Ad Hoc Groups Operation</vt:lpstr>
      <vt:lpstr>Straw polls</vt:lpstr>
      <vt:lpstr>IEEE 802.11 TGax High Efficiency WLAN Task Group Ad hoc Group Spatial Reuse</vt:lpstr>
      <vt:lpstr>Timeline</vt:lpstr>
      <vt:lpstr>Agenda items</vt:lpstr>
      <vt:lpstr>2015-05-12 agenda</vt:lpstr>
      <vt:lpstr>Straw Poll A20150512001 (11-15/588r0)</vt:lpstr>
      <vt:lpstr>Straw Poll R20150512001 (11-15/543r3)</vt:lpstr>
      <vt:lpstr>Straw Poll R20150512002 (11-15/543r3)</vt:lpstr>
      <vt:lpstr>Straw Poll A20150512003 (11-15/595r1)</vt:lpstr>
      <vt:lpstr>Straw Poll A20150312001</vt:lpstr>
      <vt:lpstr>Straw Poll R20150312001</vt:lpstr>
      <vt:lpstr>References</vt:lpstr>
      <vt:lpstr>Annexes</vt:lpstr>
      <vt:lpstr>Ad-hoc Groups – from 6.8 of [3]</vt:lpstr>
      <vt:lpstr>Summary of types of balloting/voting used in 802.11 – from 3.11 of [3]</vt:lpstr>
      <vt:lpstr>No recordings!</vt:lpstr>
      <vt:lpstr>Courtesy notice</vt:lpstr>
      <vt:lpstr>Attendance</vt:lpstr>
      <vt:lpstr>Member Affiliation</vt:lpstr>
      <vt:lpstr>Declaration of Affiliation</vt:lpstr>
      <vt:lpstr>Affiliation Policy</vt:lpstr>
      <vt:lpstr>Affiliation</vt:lpstr>
    </vt:vector>
  </TitlesOfParts>
  <Company>Ericsson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Dr. Guido R. Hiertz</dc:creator>
  <cp:lastModifiedBy>Guido R. Hiertz</cp:lastModifiedBy>
  <cp:revision>90</cp:revision>
  <cp:lastPrinted>1601-01-01T00:00:00Z</cp:lastPrinted>
  <dcterms:created xsi:type="dcterms:W3CDTF">2015-01-19T12:35:53Z</dcterms:created>
  <dcterms:modified xsi:type="dcterms:W3CDTF">2015-05-12T21:27:38Z</dcterms:modified>
</cp:coreProperties>
</file>