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9" r:id="rId3"/>
    <p:sldId id="271" r:id="rId4"/>
    <p:sldId id="272" r:id="rId5"/>
    <p:sldId id="280" r:id="rId6"/>
    <p:sldId id="281" r:id="rId7"/>
    <p:sldId id="273" r:id="rId8"/>
    <p:sldId id="274" r:id="rId9"/>
    <p:sldId id="275" r:id="rId10"/>
    <p:sldId id="276" r:id="rId11"/>
    <p:sldId id="270" r:id="rId12"/>
    <p:sldId id="278" r:id="rId13"/>
    <p:sldId id="282" r:id="rId14"/>
    <p:sldId id="283" r:id="rId15"/>
    <p:sldId id="284" r:id="rId16"/>
    <p:sldId id="285" r:id="rId17"/>
    <p:sldId id="286" r:id="rId18"/>
    <p:sldId id="287" r:id="rId19"/>
    <p:sldId id="288" r:id="rId20"/>
    <p:sldId id="289" r:id="rId21"/>
    <p:sldId id="294" r:id="rId22"/>
    <p:sldId id="293" r:id="rId23"/>
    <p:sldId id="290" r:id="rId24"/>
    <p:sldId id="291" r:id="rId25"/>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86" autoAdjust="0"/>
    <p:restoredTop sz="98925" autoAdjust="0"/>
  </p:normalViewPr>
  <p:slideViewPr>
    <p:cSldViewPr>
      <p:cViewPr varScale="1">
        <p:scale>
          <a:sx n="70" d="100"/>
          <a:sy n="70" d="100"/>
        </p:scale>
        <p:origin x="-1032" y="-96"/>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25464830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277902" y="332601"/>
            <a:ext cx="316759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802.11-15/645r1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2015</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TGax MU ad-hoc group</a:t>
            </a:r>
            <a:endParaRPr lang="en-US" dirty="0" smtClean="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smtClean="0"/>
              <a:t>TGax MU ad-hoc May 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smtClean="0"/>
              <a:t>Date:</a:t>
            </a:r>
            <a:r>
              <a:rPr lang="en-US" altLang="en-US" sz="2000" b="0" smtClean="0"/>
              <a:t> 2015-05-13</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46499865"/>
              </p:ext>
            </p:extLst>
          </p:nvPr>
        </p:nvGraphicFramePr>
        <p:xfrm>
          <a:off x="525463" y="2292350"/>
          <a:ext cx="8016875" cy="3043238"/>
        </p:xfrm>
        <a:graphic>
          <a:graphicData uri="http://schemas.openxmlformats.org/presentationml/2006/ole">
            <mc:AlternateContent xmlns:mc="http://schemas.openxmlformats.org/markup-compatibility/2006">
              <mc:Choice xmlns:v="urn:schemas-microsoft-com:vml" Requires="v">
                <p:oleObj spid="_x0000_s2387" name="Document" r:id="rId5" imgW="8276230" imgH="3140734" progId="Word.Document.8">
                  <p:embed/>
                </p:oleObj>
              </mc:Choice>
              <mc:Fallback>
                <p:oleObj name="Document" r:id="rId5" imgW="8276230" imgH="3140734" progId="Word.Document.8">
                  <p:embed/>
                  <p:pic>
                    <p:nvPicPr>
                      <p:cNvPr id="0" name="Object 11"/>
                      <p:cNvPicPr>
                        <a:picLocks noChangeAspect="1" noChangeArrowheads="1"/>
                      </p:cNvPicPr>
                      <p:nvPr/>
                    </p:nvPicPr>
                    <p:blipFill>
                      <a:blip r:embed="rId6"/>
                      <a:srcRect/>
                      <a:stretch>
                        <a:fillRect/>
                      </a:stretch>
                    </p:blipFill>
                    <p:spPr bwMode="auto">
                      <a:xfrm>
                        <a:off x="525463" y="2292350"/>
                        <a:ext cx="8016875" cy="304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p>
        </p:txBody>
      </p:sp>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12</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3738732227"/>
              </p:ext>
            </p:extLst>
          </p:nvPr>
        </p:nvGraphicFramePr>
        <p:xfrm>
          <a:off x="609600" y="1828800"/>
          <a:ext cx="7924800" cy="3299337"/>
        </p:xfrm>
        <a:graphic>
          <a:graphicData uri="http://schemas.openxmlformats.org/drawingml/2006/table">
            <a:tbl>
              <a:tblPr/>
              <a:tblGrid>
                <a:gridCol w="1314309"/>
                <a:gridCol w="4429710"/>
                <a:gridCol w="1557700"/>
                <a:gridCol w="623081"/>
              </a:tblGrid>
              <a:tr h="404446">
                <a:tc>
                  <a:txBody>
                    <a:bodyPr/>
                    <a:lstStyle/>
                    <a:p>
                      <a:pPr algn="ctr" rtl="0" fontAlgn="t"/>
                      <a:r>
                        <a:rPr lang="en-CA" sz="1800" b="0" i="0" u="none" strike="noStrike" dirty="0" smtClean="0">
                          <a:solidFill>
                            <a:srgbClr val="000000"/>
                          </a:solidFill>
                          <a:latin typeface="Times New Roman"/>
                        </a:rPr>
                        <a:t>DCN</a:t>
                      </a:r>
                      <a:endParaRPr lang="en-CA" sz="1800" b="0" i="0" u="none" strike="noStrike" dirty="0">
                        <a:solidFill>
                          <a:srgbClr val="000000"/>
                        </a:solidFill>
                        <a:latin typeface="Times New Roman"/>
                      </a:endParaRP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t"/>
                      <a:r>
                        <a:rPr lang="en-CA" sz="1800" b="0" i="0" u="none" strike="noStrike" dirty="0" smtClean="0">
                          <a:solidFill>
                            <a:srgbClr val="000000"/>
                          </a:solidFill>
                          <a:latin typeface="Times New Roman"/>
                        </a:rPr>
                        <a:t>Title</a:t>
                      </a:r>
                      <a:endParaRPr lang="en-CA" sz="1800" b="0" i="0" u="none" strike="noStrike" dirty="0">
                        <a:solidFill>
                          <a:srgbClr val="000000"/>
                        </a:solidFill>
                        <a:latin typeface="Times New Roman"/>
                      </a:endParaRP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t"/>
                      <a:r>
                        <a:rPr lang="en-CA" sz="1800" b="0" i="0" u="none" strike="noStrike" dirty="0" smtClean="0">
                          <a:solidFill>
                            <a:srgbClr val="000000"/>
                          </a:solidFill>
                          <a:latin typeface="Times New Roman"/>
                        </a:rPr>
                        <a:t>Author</a:t>
                      </a:r>
                      <a:endParaRPr lang="en-CA" sz="1800" b="0" i="0" u="none" strike="noStrike" dirty="0">
                        <a:solidFill>
                          <a:srgbClr val="000000"/>
                        </a:solidFill>
                        <a:latin typeface="Times New Roman"/>
                      </a:endParaRP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t"/>
                      <a:endParaRPr lang="en-CA" sz="1800" b="0" i="0" u="none" strike="noStrike" dirty="0">
                        <a:solidFill>
                          <a:srgbClr val="000000"/>
                        </a:solidFill>
                        <a:latin typeface="Times New Roman"/>
                      </a:endParaRP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4446">
                <a:tc>
                  <a:txBody>
                    <a:bodyPr/>
                    <a:lstStyle/>
                    <a:p>
                      <a:pPr algn="l" rtl="0" fontAlgn="t"/>
                      <a:r>
                        <a:rPr lang="en-CA" sz="1800" b="0" i="0" u="none" strike="noStrike" dirty="0">
                          <a:solidFill>
                            <a:srgbClr val="00CC00"/>
                          </a:solidFill>
                          <a:latin typeface="Times New Roman"/>
                        </a:rPr>
                        <a:t>11-15/0568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Frequency Selective Scheduling (FSS) for </a:t>
                      </a:r>
                      <a:r>
                        <a:rPr lang="en-CA" sz="1800" b="0" i="0" u="none" strike="noStrike" dirty="0" err="1">
                          <a:solidFill>
                            <a:srgbClr val="00CC00"/>
                          </a:solidFill>
                          <a:latin typeface="Times New Roman"/>
                        </a:rPr>
                        <a:t>TGax</a:t>
                      </a:r>
                      <a:r>
                        <a:rPr lang="en-CA" sz="1800" b="0" i="0" u="none" strike="noStrike" dirty="0">
                          <a:solidFill>
                            <a:srgbClr val="00CC00"/>
                          </a:solidFill>
                          <a:latin typeface="Times New Roman"/>
                        </a:rPr>
                        <a:t> OFDMA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err="1">
                          <a:solidFill>
                            <a:srgbClr val="00CC00"/>
                          </a:solidFill>
                          <a:latin typeface="Times New Roman"/>
                        </a:rPr>
                        <a:t>Kome</a:t>
                      </a:r>
                      <a:r>
                        <a:rPr lang="en-CA" sz="1800" b="0" i="0" u="none" strike="noStrike" dirty="0">
                          <a:solidFill>
                            <a:srgbClr val="00CC00"/>
                          </a:solidFill>
                          <a:latin typeface="Times New Roman"/>
                        </a:rPr>
                        <a:t> </a:t>
                      </a:r>
                      <a:r>
                        <a:rPr lang="en-CA" sz="1800" b="0" i="0" u="none" strike="noStrike" dirty="0" err="1">
                          <a:solidFill>
                            <a:srgbClr val="00CC00"/>
                          </a:solidFill>
                          <a:latin typeface="Times New Roman"/>
                        </a:rPr>
                        <a:t>Oteri</a:t>
                      </a:r>
                      <a:r>
                        <a:rPr lang="en-CA" sz="1800" b="0" i="0" u="none" strike="noStrike" dirty="0">
                          <a:solidFill>
                            <a:srgbClr val="00CC00"/>
                          </a:solidFill>
                          <a:latin typeface="Times New Roman"/>
                        </a:rPr>
                        <a:t>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MU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6861">
                <a:tc>
                  <a:txBody>
                    <a:bodyPr/>
                    <a:lstStyle/>
                    <a:p>
                      <a:pPr algn="l" rtl="0" fontAlgn="t"/>
                      <a:r>
                        <a:rPr lang="en-CA" sz="1800" b="0" i="0" u="none" strike="noStrike">
                          <a:solidFill>
                            <a:srgbClr val="00CC00"/>
                          </a:solidFill>
                          <a:latin typeface="Times New Roman"/>
                        </a:rPr>
                        <a:t>11-15/0586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Frequency Diversity Options in OFDMA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a:solidFill>
                            <a:srgbClr val="00CC00"/>
                          </a:solidFill>
                          <a:latin typeface="Times New Roman"/>
                        </a:rPr>
                        <a:t>Reza Hedayat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MU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6861">
                <a:tc>
                  <a:txBody>
                    <a:bodyPr/>
                    <a:lstStyle/>
                    <a:p>
                      <a:pPr algn="l" rtl="0" fontAlgn="t"/>
                      <a:r>
                        <a:rPr lang="en-CA" sz="1800" b="0" i="0" u="none" strike="noStrike" dirty="0">
                          <a:solidFill>
                            <a:srgbClr val="00CC00"/>
                          </a:solidFill>
                          <a:latin typeface="Times New Roman"/>
                        </a:rPr>
                        <a:t>11-15/0587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Uplink ACK and BA Multiplexing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Reza </a:t>
                      </a:r>
                      <a:r>
                        <a:rPr lang="en-CA" sz="1800" b="0" i="0" u="none" strike="noStrike" dirty="0" err="1">
                          <a:solidFill>
                            <a:srgbClr val="00CC00"/>
                          </a:solidFill>
                          <a:latin typeface="Times New Roman"/>
                        </a:rPr>
                        <a:t>Hedayat</a:t>
                      </a:r>
                      <a:r>
                        <a:rPr lang="en-CA" sz="1800" b="0" i="0" u="none" strike="noStrike" dirty="0">
                          <a:solidFill>
                            <a:srgbClr val="00CC00"/>
                          </a:solidFill>
                          <a:latin typeface="Times New Roman"/>
                        </a:rPr>
                        <a:t>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MU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6861">
                <a:tc>
                  <a:txBody>
                    <a:bodyPr/>
                    <a:lstStyle/>
                    <a:p>
                      <a:pPr algn="l" rtl="0" fontAlgn="t"/>
                      <a:r>
                        <a:rPr lang="en-CA" sz="1800" b="0" i="0" u="none" strike="noStrike" dirty="0">
                          <a:solidFill>
                            <a:srgbClr val="00CC00"/>
                          </a:solidFill>
                          <a:latin typeface="Times New Roman"/>
                        </a:rPr>
                        <a:t>11-15/0608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Regarding trigger frame in UL MU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a:solidFill>
                            <a:srgbClr val="00CC00"/>
                          </a:solidFill>
                          <a:latin typeface="Times New Roman"/>
                        </a:rPr>
                        <a:t>Tomoko Adachi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MU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6861">
                <a:tc>
                  <a:txBody>
                    <a:bodyPr/>
                    <a:lstStyle/>
                    <a:p>
                      <a:pPr algn="l" rtl="0" fontAlgn="t"/>
                      <a:r>
                        <a:rPr lang="en-CA" sz="1800" b="0" i="0" u="none" strike="noStrike">
                          <a:solidFill>
                            <a:srgbClr val="00CC00"/>
                          </a:solidFill>
                          <a:latin typeface="Times New Roman"/>
                        </a:rPr>
                        <a:t>11-15/0378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Channel Sensing in UL OFDMA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a:solidFill>
                            <a:srgbClr val="00CC00"/>
                          </a:solidFill>
                          <a:latin typeface="Times New Roman"/>
                        </a:rPr>
                        <a:t>Reza Hedayat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MU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4446">
                <a:tc>
                  <a:txBody>
                    <a:bodyPr/>
                    <a:lstStyle/>
                    <a:p>
                      <a:pPr algn="l" rtl="0" fontAlgn="t"/>
                      <a:r>
                        <a:rPr lang="en-CA" sz="1800" b="0" i="0" u="none" strike="noStrike">
                          <a:solidFill>
                            <a:srgbClr val="00CC00"/>
                          </a:solidFill>
                          <a:latin typeface="Times New Roman"/>
                        </a:rPr>
                        <a:t>11-15/0612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Multi channel availability for UL-OFDMA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err="1">
                          <a:solidFill>
                            <a:srgbClr val="00CC00"/>
                          </a:solidFill>
                          <a:latin typeface="Times New Roman"/>
                        </a:rPr>
                        <a:t>Woojin</a:t>
                      </a:r>
                      <a:r>
                        <a:rPr lang="en-CA" sz="1800" b="0" i="0" u="none" strike="noStrike" dirty="0">
                          <a:solidFill>
                            <a:srgbClr val="00CC00"/>
                          </a:solidFill>
                          <a:latin typeface="Times New Roman"/>
                        </a:rPr>
                        <a:t> </a:t>
                      </a:r>
                      <a:r>
                        <a:rPr lang="en-CA" sz="1800" b="0" i="0" u="none" strike="noStrike" dirty="0" err="1">
                          <a:solidFill>
                            <a:srgbClr val="00CC00"/>
                          </a:solidFill>
                          <a:latin typeface="Times New Roman"/>
                        </a:rPr>
                        <a:t>Ahn</a:t>
                      </a:r>
                      <a:r>
                        <a:rPr lang="en-CA" sz="1800" b="0" i="0" u="none" strike="noStrike" dirty="0">
                          <a:solidFill>
                            <a:srgbClr val="00CC00"/>
                          </a:solidFill>
                          <a:latin typeface="Times New Roman"/>
                        </a:rPr>
                        <a:t>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MU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86861">
                <a:tc>
                  <a:txBody>
                    <a:bodyPr/>
                    <a:lstStyle/>
                    <a:p>
                      <a:pPr algn="l" rtl="0" fontAlgn="t"/>
                      <a:r>
                        <a:rPr lang="en-CA" sz="1800" b="0" i="0" u="none" strike="noStrike" dirty="0">
                          <a:solidFill>
                            <a:srgbClr val="00CC00"/>
                          </a:solidFill>
                          <a:latin typeface="Times New Roman"/>
                        </a:rPr>
                        <a:t>11-15/0597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err="1">
                          <a:solidFill>
                            <a:srgbClr val="00CC00"/>
                          </a:solidFill>
                          <a:latin typeface="Times New Roman"/>
                        </a:rPr>
                        <a:t>Beamformed</a:t>
                      </a:r>
                      <a:r>
                        <a:rPr lang="en-CA" sz="1800" b="0" i="0" u="none" strike="noStrike" dirty="0">
                          <a:solidFill>
                            <a:srgbClr val="00CC00"/>
                          </a:solidFill>
                          <a:latin typeface="Times New Roman"/>
                        </a:rPr>
                        <a:t> HE PPDU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err="1">
                          <a:solidFill>
                            <a:srgbClr val="00CC00"/>
                          </a:solidFill>
                          <a:latin typeface="Times New Roman"/>
                        </a:rPr>
                        <a:t>Yongho</a:t>
                      </a:r>
                      <a:r>
                        <a:rPr lang="en-CA" sz="1800" b="0" i="0" u="none" strike="noStrike" dirty="0">
                          <a:solidFill>
                            <a:srgbClr val="00CC00"/>
                          </a:solidFill>
                          <a:latin typeface="Times New Roman"/>
                        </a:rPr>
                        <a:t> </a:t>
                      </a:r>
                      <a:r>
                        <a:rPr lang="en-CA" sz="1800" b="0" i="0" u="none" strike="noStrike" dirty="0" err="1">
                          <a:solidFill>
                            <a:srgbClr val="00CC00"/>
                          </a:solidFill>
                          <a:latin typeface="Times New Roman"/>
                        </a:rPr>
                        <a:t>Seok</a:t>
                      </a:r>
                      <a:r>
                        <a:rPr lang="en-CA" sz="1800" b="0" i="0" u="none" strike="noStrike" dirty="0">
                          <a:solidFill>
                            <a:srgbClr val="00CC00"/>
                          </a:solidFill>
                          <a:latin typeface="Times New Roman"/>
                        </a:rPr>
                        <a:t>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t"/>
                      <a:r>
                        <a:rPr lang="en-CA" sz="1800" b="0" i="0" u="none" strike="noStrike" dirty="0">
                          <a:solidFill>
                            <a:srgbClr val="00CC00"/>
                          </a:solidFill>
                          <a:latin typeface="Times New Roman"/>
                        </a:rPr>
                        <a:t>MU </a:t>
                      </a:r>
                    </a:p>
                  </a:txBody>
                  <a:tcPr marL="7495" marR="7495" marT="75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 Straw Poll #1</a:t>
            </a:r>
            <a:endParaRPr lang="ko-KR" altLang="en-US" dirty="0"/>
          </a:p>
        </p:txBody>
      </p:sp>
      <p:sp>
        <p:nvSpPr>
          <p:cNvPr id="3" name="내용 개체 틀 2"/>
          <p:cNvSpPr>
            <a:spLocks noGrp="1"/>
          </p:cNvSpPr>
          <p:nvPr>
            <p:ph idx="1"/>
          </p:nvPr>
        </p:nvSpPr>
        <p:spPr/>
        <p:txBody>
          <a:bodyPr/>
          <a:lstStyle/>
          <a:p>
            <a:r>
              <a:rPr lang="en-US" altLang="ko-KR" dirty="0"/>
              <a:t>Should we consider adding RU based feedback to the SFD?</a:t>
            </a:r>
          </a:p>
          <a:p>
            <a:pPr latinLnBrk="0"/>
            <a:endParaRPr lang="en-US" altLang="ko-KR" dirty="0" smtClean="0"/>
          </a:p>
          <a:p>
            <a:pPr latinLnBrk="0"/>
            <a:endParaRPr lang="en-US" altLang="ko-KR" dirty="0"/>
          </a:p>
          <a:p>
            <a:pPr latinLnBrk="0"/>
            <a:endParaRPr lang="en-US" altLang="ko-KR" dirty="0" smtClean="0"/>
          </a:p>
          <a:p>
            <a:pPr latinLnBrk="0"/>
            <a:endParaRPr lang="en-US" altLang="ko-KR" dirty="0"/>
          </a:p>
          <a:p>
            <a:pPr>
              <a:defRPr/>
            </a:pPr>
            <a:endParaRPr lang="en-US" altLang="zh-CN" dirty="0" smtClean="0"/>
          </a:p>
          <a:p>
            <a:pPr>
              <a:defRPr/>
            </a:pPr>
            <a:r>
              <a:rPr lang="en-US" altLang="zh-CN" dirty="0" smtClean="0"/>
              <a:t>Y/N/A</a:t>
            </a:r>
            <a:r>
              <a:rPr lang="en-US" altLang="zh-CN" dirty="0"/>
              <a:t>: </a:t>
            </a:r>
            <a:r>
              <a:rPr lang="en-US" altLang="zh-CN" dirty="0" smtClean="0"/>
              <a:t>38/3/42</a:t>
            </a:r>
          </a:p>
          <a:p>
            <a:pPr>
              <a:defRPr/>
            </a:pPr>
            <a:r>
              <a:rPr lang="en-US" altLang="zh-CN" dirty="0" smtClean="0"/>
              <a:t>No TG Motion required</a:t>
            </a:r>
            <a:endParaRPr lang="en-US" altLang="zh-CN" dirty="0"/>
          </a:p>
        </p:txBody>
      </p:sp>
      <p:sp>
        <p:nvSpPr>
          <p:cNvPr id="5" name="Date Placeholder 2"/>
          <p:cNvSpPr txBox="1">
            <a:spLocks/>
          </p:cNvSpPr>
          <p:nvPr/>
        </p:nvSpPr>
        <p:spPr>
          <a:xfrm>
            <a:off x="696913" y="304800"/>
            <a:ext cx="1893887" cy="2746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S PGothic" panose="020B0600070205080204" pitchFamily="34" charset="-128"/>
                <a:cs typeface="Arial" charset="0"/>
              </a:defRPr>
            </a:lvl1pPr>
            <a:lvl2pPr marL="742950" indent="-285750" algn="l" rtl="0" fontAlgn="base">
              <a:spcBef>
                <a:spcPct val="0"/>
              </a:spcBef>
              <a:spcAft>
                <a:spcPct val="0"/>
              </a:spcAft>
              <a:defRPr sz="1200" kern="1200">
                <a:solidFill>
                  <a:schemeClr val="tx1"/>
                </a:solidFill>
                <a:latin typeface="Times New Roman" pitchFamily="18" charset="0"/>
                <a:ea typeface="MS PGothic" panose="020B0600070205080204" pitchFamily="34" charset="-128"/>
                <a:cs typeface="Arial" charset="0"/>
              </a:defRPr>
            </a:lvl2pPr>
            <a:lvl3pPr marL="1143000" indent="-228600" algn="l" rtl="0" fontAlgn="base">
              <a:spcBef>
                <a:spcPct val="0"/>
              </a:spcBef>
              <a:spcAft>
                <a:spcPct val="0"/>
              </a:spcAft>
              <a:defRPr sz="1200" kern="1200">
                <a:solidFill>
                  <a:schemeClr val="tx1"/>
                </a:solidFill>
                <a:latin typeface="Times New Roman" pitchFamily="18" charset="0"/>
                <a:ea typeface="MS PGothic" panose="020B0600070205080204" pitchFamily="34" charset="-128"/>
                <a:cs typeface="Arial" charset="0"/>
              </a:defRPr>
            </a:lvl3pPr>
            <a:lvl4pPr marL="1600200" indent="-228600" algn="l" rtl="0" fontAlgn="base">
              <a:spcBef>
                <a:spcPct val="0"/>
              </a:spcBef>
              <a:spcAft>
                <a:spcPct val="0"/>
              </a:spcAft>
              <a:defRPr sz="1200" kern="1200">
                <a:solidFill>
                  <a:schemeClr val="tx1"/>
                </a:solidFill>
                <a:latin typeface="Times New Roman" pitchFamily="18" charset="0"/>
                <a:ea typeface="MS PGothic" panose="020B0600070205080204" pitchFamily="34" charset="-128"/>
                <a:cs typeface="Arial" charset="0"/>
              </a:defRPr>
            </a:lvl4pPr>
            <a:lvl5pPr marL="2057400" indent="-228600" algn="l" rtl="0" fontAlgn="base">
              <a:spcBef>
                <a:spcPct val="0"/>
              </a:spcBef>
              <a:spcAft>
                <a:spcPct val="0"/>
              </a:spcAft>
              <a:defRPr sz="1200" kern="1200">
                <a:solidFill>
                  <a:schemeClr val="tx1"/>
                </a:solidFill>
                <a:latin typeface="Times New Roman" pitchFamily="18" charset="0"/>
                <a:ea typeface="MS PGothic" panose="020B0600070205080204" pitchFamily="34" charset="-128"/>
                <a:cs typeface="Arial" charset="0"/>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anose="020B0600070205080204" pitchFamily="34" charset="-128"/>
                <a:cs typeface="Arial" charset="0"/>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anose="020B0600070205080204" pitchFamily="34" charset="-128"/>
                <a:cs typeface="Arial" charset="0"/>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anose="020B0600070205080204" pitchFamily="34" charset="-128"/>
                <a:cs typeface="Arial" charset="0"/>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S PGothic" panose="020B0600070205080204" pitchFamily="34" charset="-128"/>
                <a:cs typeface="Arial" charset="0"/>
              </a:defRPr>
            </a:lvl9pPr>
          </a:lstStyle>
          <a:p>
            <a:r>
              <a:rPr lang="en-US" altLang="en-US" sz="1800" b="1" smtClean="0"/>
              <a:t>May 2015</a:t>
            </a:r>
            <a:endParaRPr lang="en-US" altLang="en-US" sz="1800" b="1" dirty="0" smtClean="0"/>
          </a:p>
        </p:txBody>
      </p:sp>
    </p:spTree>
    <p:extLst>
      <p:ext uri="{BB962C8B-B14F-4D97-AF65-F5344CB8AC3E}">
        <p14:creationId xmlns:p14="http://schemas.microsoft.com/office/powerpoint/2010/main" val="3231620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altLang="ja-JP" dirty="0"/>
              <a:t>What kind of information should be specified in a trigger frame?</a:t>
            </a:r>
          </a:p>
          <a:p>
            <a:pPr lvl="1"/>
            <a:r>
              <a:rPr kumimoji="1" lang="en-US" altLang="ja-JP" dirty="0"/>
              <a:t>target STAs (TBD, could be MAC address/AID/Group ID)</a:t>
            </a:r>
            <a:br>
              <a:rPr kumimoji="1" lang="en-US" altLang="ja-JP" dirty="0"/>
            </a:br>
            <a:endParaRPr kumimoji="1" lang="en-US" altLang="ja-JP" dirty="0" smtClean="0"/>
          </a:p>
          <a:p>
            <a:r>
              <a:rPr lang="en-GB" altLang="ko-KR" dirty="0" smtClean="0"/>
              <a:t>Unanimous consent</a:t>
            </a:r>
          </a:p>
          <a:p>
            <a:pPr>
              <a:defRPr/>
            </a:pPr>
            <a:r>
              <a:rPr lang="en-US" altLang="zh-CN" dirty="0"/>
              <a:t>No TG Motion required</a:t>
            </a:r>
          </a:p>
          <a:p>
            <a:endParaRPr kumimoji="1" lang="en-US" altLang="ja-JP" dirty="0"/>
          </a:p>
        </p:txBody>
      </p:sp>
      <p:sp>
        <p:nvSpPr>
          <p:cNvPr id="3" name="Title 2"/>
          <p:cNvSpPr>
            <a:spLocks noGrp="1"/>
          </p:cNvSpPr>
          <p:nvPr>
            <p:ph type="title"/>
          </p:nvPr>
        </p:nvSpPr>
        <p:spPr/>
        <p:txBody>
          <a:bodyPr/>
          <a:lstStyle/>
          <a:p>
            <a:r>
              <a:rPr lang="en-US" dirty="0" smtClean="0"/>
              <a:t>MU Straw Poll #2</a:t>
            </a:r>
            <a:endParaRPr lang="en-US" dirty="0"/>
          </a:p>
        </p:txBody>
      </p:sp>
      <p:sp>
        <p:nvSpPr>
          <p:cNvPr id="4" name="Date Placeholder 3"/>
          <p:cNvSpPr>
            <a:spLocks noGrp="1"/>
          </p:cNvSpPr>
          <p:nvPr>
            <p:ph type="dt" sz="half" idx="10"/>
          </p:nvPr>
        </p:nvSpPr>
        <p:spPr/>
        <p:txBody>
          <a:bodyPr/>
          <a:lstStyle/>
          <a:p>
            <a:pPr>
              <a:defRPr/>
            </a:pPr>
            <a:r>
              <a:rPr lang="en-US" dirty="0"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Sigurd Schelstraete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14</a:t>
            </a:fld>
            <a:endParaRPr lang="en-US"/>
          </a:p>
        </p:txBody>
      </p:sp>
    </p:spTree>
    <p:extLst>
      <p:ext uri="{BB962C8B-B14F-4D97-AF65-F5344CB8AC3E}">
        <p14:creationId xmlns:p14="http://schemas.microsoft.com/office/powerpoint/2010/main" val="437489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altLang="ja-JP" dirty="0"/>
              <a:t>What kind of information should be specified in a trigger frame?</a:t>
            </a:r>
          </a:p>
          <a:p>
            <a:pPr lvl="1"/>
            <a:r>
              <a:rPr kumimoji="1" lang="en-US" altLang="ja-JP" dirty="0" smtClean="0"/>
              <a:t>resource </a:t>
            </a:r>
            <a:r>
              <a:rPr kumimoji="1" lang="en-US" altLang="ja-JP" dirty="0"/>
              <a:t>allocation per STA (also vote yes if you think it will be addressed by Group ID)</a:t>
            </a:r>
            <a:br>
              <a:rPr kumimoji="1" lang="en-US" altLang="ja-JP" dirty="0"/>
            </a:br>
            <a:endParaRPr kumimoji="1" lang="en-US" altLang="ja-JP" dirty="0"/>
          </a:p>
          <a:p>
            <a:r>
              <a:rPr lang="en-GB" altLang="ko-KR" dirty="0"/>
              <a:t>Unanimous </a:t>
            </a:r>
            <a:r>
              <a:rPr lang="en-GB" altLang="ko-KR" dirty="0" smtClean="0"/>
              <a:t>consent</a:t>
            </a:r>
          </a:p>
          <a:p>
            <a:pPr>
              <a:defRPr/>
            </a:pPr>
            <a:r>
              <a:rPr lang="en-US" altLang="zh-CN" dirty="0"/>
              <a:t>No TG Motion required</a:t>
            </a:r>
          </a:p>
          <a:p>
            <a:endParaRPr kumimoji="1" lang="en-US" altLang="ja-JP" dirty="0"/>
          </a:p>
        </p:txBody>
      </p:sp>
      <p:sp>
        <p:nvSpPr>
          <p:cNvPr id="3" name="Title 2"/>
          <p:cNvSpPr>
            <a:spLocks noGrp="1"/>
          </p:cNvSpPr>
          <p:nvPr>
            <p:ph type="title"/>
          </p:nvPr>
        </p:nvSpPr>
        <p:spPr/>
        <p:txBody>
          <a:bodyPr/>
          <a:lstStyle/>
          <a:p>
            <a:r>
              <a:rPr lang="en-US" dirty="0" smtClean="0"/>
              <a:t>MU Straw Poll #3</a:t>
            </a:r>
            <a:endParaRPr lang="en-US" dirty="0"/>
          </a:p>
        </p:txBody>
      </p:sp>
      <p:sp>
        <p:nvSpPr>
          <p:cNvPr id="4" name="Date Placeholder 3"/>
          <p:cNvSpPr>
            <a:spLocks noGrp="1"/>
          </p:cNvSpPr>
          <p:nvPr>
            <p:ph type="dt" sz="half" idx="10"/>
          </p:nvPr>
        </p:nvSpPr>
        <p:spPr/>
        <p:txBody>
          <a:bodyPr/>
          <a:lstStyle/>
          <a:p>
            <a:pPr>
              <a:defRPr/>
            </a:pPr>
            <a:r>
              <a:rPr lang="en-US" dirty="0"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Sigurd Schelstraete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15</a:t>
            </a:fld>
            <a:endParaRPr lang="en-US"/>
          </a:p>
        </p:txBody>
      </p:sp>
    </p:spTree>
    <p:extLst>
      <p:ext uri="{BB962C8B-B14F-4D97-AF65-F5344CB8AC3E}">
        <p14:creationId xmlns:p14="http://schemas.microsoft.com/office/powerpoint/2010/main" val="2443099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altLang="ja-JP" dirty="0"/>
              <a:t>What kind of information should be specified in a trigger frame?</a:t>
            </a:r>
          </a:p>
          <a:p>
            <a:pPr lvl="1"/>
            <a:r>
              <a:rPr kumimoji="1" lang="en-US" altLang="ja-JP" dirty="0" smtClean="0"/>
              <a:t>PPDU </a:t>
            </a:r>
            <a:r>
              <a:rPr kumimoji="1" lang="en-US" altLang="ja-JP" dirty="0"/>
              <a:t>duration (TBD, may be exact or maximum)</a:t>
            </a:r>
            <a:br>
              <a:rPr kumimoji="1" lang="en-US" altLang="ja-JP" dirty="0"/>
            </a:br>
            <a:endParaRPr kumimoji="1" lang="en-US" altLang="ja-JP" dirty="0"/>
          </a:p>
          <a:p>
            <a:r>
              <a:rPr lang="en-GB" altLang="ko-KR" dirty="0"/>
              <a:t>Unanimous </a:t>
            </a:r>
            <a:r>
              <a:rPr lang="en-GB" altLang="ko-KR" dirty="0" smtClean="0"/>
              <a:t>consent</a:t>
            </a:r>
          </a:p>
          <a:p>
            <a:pPr>
              <a:defRPr/>
            </a:pPr>
            <a:r>
              <a:rPr lang="en-US" altLang="zh-CN" dirty="0"/>
              <a:t>No TG Motion required</a:t>
            </a:r>
          </a:p>
          <a:p>
            <a:endParaRPr kumimoji="1" lang="en-US" altLang="ja-JP" dirty="0"/>
          </a:p>
          <a:p>
            <a:endParaRPr kumimoji="1" lang="en-US" altLang="ja-JP" dirty="0"/>
          </a:p>
        </p:txBody>
      </p:sp>
      <p:sp>
        <p:nvSpPr>
          <p:cNvPr id="3" name="Title 2"/>
          <p:cNvSpPr>
            <a:spLocks noGrp="1"/>
          </p:cNvSpPr>
          <p:nvPr>
            <p:ph type="title"/>
          </p:nvPr>
        </p:nvSpPr>
        <p:spPr/>
        <p:txBody>
          <a:bodyPr/>
          <a:lstStyle/>
          <a:p>
            <a:r>
              <a:rPr lang="en-US" dirty="0" smtClean="0"/>
              <a:t>MU Straw Poll #4</a:t>
            </a:r>
            <a:endParaRPr lang="en-US" dirty="0"/>
          </a:p>
        </p:txBody>
      </p:sp>
      <p:sp>
        <p:nvSpPr>
          <p:cNvPr id="4" name="Date Placeholder 3"/>
          <p:cNvSpPr>
            <a:spLocks noGrp="1"/>
          </p:cNvSpPr>
          <p:nvPr>
            <p:ph type="dt" sz="half" idx="10"/>
          </p:nvPr>
        </p:nvSpPr>
        <p:spPr/>
        <p:txBody>
          <a:bodyPr/>
          <a:lstStyle/>
          <a:p>
            <a:pPr>
              <a:defRPr/>
            </a:pPr>
            <a:r>
              <a:rPr lang="en-US" dirty="0"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Sigurd Schelstraete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16</a:t>
            </a:fld>
            <a:endParaRPr lang="en-US"/>
          </a:p>
        </p:txBody>
      </p:sp>
    </p:spTree>
    <p:extLst>
      <p:ext uri="{BB962C8B-B14F-4D97-AF65-F5344CB8AC3E}">
        <p14:creationId xmlns:p14="http://schemas.microsoft.com/office/powerpoint/2010/main" val="2328335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altLang="ja-JP" dirty="0"/>
              <a:t>What kind of information should be specified in a trigger frame?</a:t>
            </a:r>
          </a:p>
          <a:p>
            <a:pPr lvl="1"/>
            <a:r>
              <a:rPr kumimoji="1" lang="en-US" altLang="ja-JP" dirty="0" smtClean="0"/>
              <a:t>access </a:t>
            </a:r>
            <a:r>
              <a:rPr kumimoji="1" lang="en-US" altLang="ja-JP" dirty="0"/>
              <a:t>category</a:t>
            </a:r>
            <a:br>
              <a:rPr kumimoji="1" lang="en-US" altLang="ja-JP" dirty="0"/>
            </a:br>
            <a:r>
              <a:rPr kumimoji="1" lang="en-US" altLang="ja-JP" dirty="0"/>
              <a:t>Y:N:A</a:t>
            </a:r>
            <a:r>
              <a:rPr kumimoji="1" lang="en-US" altLang="ja-JP" dirty="0" smtClean="0"/>
              <a:t>= 5/17/many</a:t>
            </a:r>
            <a:endParaRPr kumimoji="1" lang="en-US" altLang="ja-JP" dirty="0"/>
          </a:p>
          <a:p>
            <a:endParaRPr lang="en-US" altLang="zh-CN" dirty="0" smtClean="0"/>
          </a:p>
          <a:p>
            <a:pPr>
              <a:defRPr/>
            </a:pPr>
            <a:r>
              <a:rPr lang="en-US" altLang="zh-CN" dirty="0"/>
              <a:t>No TG Motion required</a:t>
            </a:r>
          </a:p>
          <a:p>
            <a:endParaRPr kumimoji="1" lang="en-US" altLang="ja-JP" dirty="0"/>
          </a:p>
        </p:txBody>
      </p:sp>
      <p:sp>
        <p:nvSpPr>
          <p:cNvPr id="3" name="Title 2"/>
          <p:cNvSpPr>
            <a:spLocks noGrp="1"/>
          </p:cNvSpPr>
          <p:nvPr>
            <p:ph type="title"/>
          </p:nvPr>
        </p:nvSpPr>
        <p:spPr/>
        <p:txBody>
          <a:bodyPr/>
          <a:lstStyle/>
          <a:p>
            <a:r>
              <a:rPr lang="en-US" dirty="0" smtClean="0"/>
              <a:t>MU Straw Poll #5</a:t>
            </a:r>
            <a:endParaRPr lang="en-US" dirty="0"/>
          </a:p>
        </p:txBody>
      </p:sp>
      <p:sp>
        <p:nvSpPr>
          <p:cNvPr id="4" name="Date Placeholder 3"/>
          <p:cNvSpPr>
            <a:spLocks noGrp="1"/>
          </p:cNvSpPr>
          <p:nvPr>
            <p:ph type="dt" sz="half" idx="10"/>
          </p:nvPr>
        </p:nvSpPr>
        <p:spPr/>
        <p:txBody>
          <a:bodyPr/>
          <a:lstStyle/>
          <a:p>
            <a:pPr>
              <a:defRPr/>
            </a:pPr>
            <a:r>
              <a:rPr lang="en-US" dirty="0"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Sigurd Schelstraete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17</a:t>
            </a:fld>
            <a:endParaRPr lang="en-US"/>
          </a:p>
        </p:txBody>
      </p:sp>
    </p:spTree>
    <p:extLst>
      <p:ext uri="{BB962C8B-B14F-4D97-AF65-F5344CB8AC3E}">
        <p14:creationId xmlns:p14="http://schemas.microsoft.com/office/powerpoint/2010/main" val="1382066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#6</a:t>
            </a:r>
            <a:endParaRPr lang="zh-CN" altLang="en-US" dirty="0" smtClean="0"/>
          </a:p>
        </p:txBody>
      </p:sp>
      <p:sp>
        <p:nvSpPr>
          <p:cNvPr id="3" name="内容占位符 2"/>
          <p:cNvSpPr>
            <a:spLocks noGrp="1"/>
          </p:cNvSpPr>
          <p:nvPr>
            <p:ph idx="1"/>
          </p:nvPr>
        </p:nvSpPr>
        <p:spPr>
          <a:xfrm>
            <a:off x="685800" y="1752600"/>
            <a:ext cx="7772400" cy="4114800"/>
          </a:xfrm>
        </p:spPr>
        <p:txBody>
          <a:bodyPr/>
          <a:lstStyle/>
          <a:p>
            <a:pPr>
              <a:defRPr/>
            </a:pPr>
            <a:r>
              <a:rPr lang="en-US" altLang="zh-CN" dirty="0"/>
              <a:t>For an AP to send the trigger frame for UL MU TX, do you think it is useful if a STA is able to notify the AP of its TX demand by a field something like a More Data field in a frame sent from its side?</a:t>
            </a:r>
          </a:p>
          <a:p>
            <a:pPr>
              <a:defRPr/>
            </a:pPr>
            <a:endParaRPr lang="en-US" altLang="zh-CN" dirty="0"/>
          </a:p>
          <a:p>
            <a:pPr>
              <a:defRPr/>
            </a:pPr>
            <a:r>
              <a:rPr lang="en-GB" altLang="ko-KR" dirty="0" smtClean="0"/>
              <a:t>Unanimous consent</a:t>
            </a:r>
          </a:p>
          <a:p>
            <a:pPr>
              <a:defRPr/>
            </a:pPr>
            <a:r>
              <a:rPr lang="en-US" altLang="zh-CN" dirty="0"/>
              <a:t>No TG Motion required</a:t>
            </a:r>
          </a:p>
          <a:p>
            <a:pPr>
              <a:defRPr/>
            </a:pPr>
            <a:endParaRPr lang="en-US" altLang="zh-CN" dirty="0"/>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2015</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18</a:t>
            </a:fld>
            <a:endParaRPr lang="en-US" altLang="zh-CN"/>
          </a:p>
        </p:txBody>
      </p:sp>
    </p:spTree>
    <p:extLst>
      <p:ext uri="{BB962C8B-B14F-4D97-AF65-F5344CB8AC3E}">
        <p14:creationId xmlns:p14="http://schemas.microsoft.com/office/powerpoint/2010/main" val="3036620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#7</a:t>
            </a:r>
            <a:endParaRPr lang="zh-CN" altLang="en-US" dirty="0" smtClean="0"/>
          </a:p>
        </p:txBody>
      </p:sp>
      <p:sp>
        <p:nvSpPr>
          <p:cNvPr id="3" name="内容占位符 2"/>
          <p:cNvSpPr>
            <a:spLocks noGrp="1"/>
          </p:cNvSpPr>
          <p:nvPr>
            <p:ph idx="1"/>
          </p:nvPr>
        </p:nvSpPr>
        <p:spPr>
          <a:xfrm>
            <a:off x="685800" y="1752600"/>
            <a:ext cx="7772400" cy="4114800"/>
          </a:xfrm>
        </p:spPr>
        <p:txBody>
          <a:bodyPr/>
          <a:lstStyle/>
          <a:p>
            <a:pPr>
              <a:defRPr/>
            </a:pPr>
            <a:r>
              <a:rPr lang="en-US" altLang="zh-CN" dirty="0"/>
              <a:t>Do you agree to add the following to 11ax SFD:</a:t>
            </a:r>
          </a:p>
          <a:p>
            <a:pPr lvl="1"/>
            <a:r>
              <a:rPr lang="en-US" altLang="ko-KR" dirty="0"/>
              <a:t>DL MU PPDU may act as Trigger frame for the multiplexed AC/BA frame that follows the DL MU frame</a:t>
            </a:r>
            <a:r>
              <a:rPr lang="en-US" altLang="ko-KR" dirty="0" smtClean="0"/>
              <a:t>.</a:t>
            </a:r>
          </a:p>
          <a:p>
            <a:pPr lvl="1"/>
            <a:endParaRPr lang="en-US" altLang="zh-CN" dirty="0"/>
          </a:p>
          <a:p>
            <a:pPr lvl="1"/>
            <a:endParaRPr lang="en-US" altLang="zh-CN" dirty="0" smtClean="0"/>
          </a:p>
          <a:p>
            <a:pPr lvl="1"/>
            <a:endParaRPr lang="en-US" altLang="zh-CN" dirty="0" smtClean="0"/>
          </a:p>
          <a:p>
            <a:pPr lvl="1"/>
            <a:endParaRPr lang="en-US" altLang="zh-CN" dirty="0"/>
          </a:p>
          <a:p>
            <a:pPr>
              <a:defRPr/>
            </a:pPr>
            <a:r>
              <a:rPr lang="en-US" altLang="zh-CN" dirty="0" smtClean="0"/>
              <a:t>Y/N/A: </a:t>
            </a:r>
            <a:r>
              <a:rPr lang="en-GB" altLang="ko-KR" dirty="0"/>
              <a:t>39/18/22</a:t>
            </a:r>
            <a:endParaRPr lang="ko-KR" altLang="ko-KR" dirty="0"/>
          </a:p>
          <a:p>
            <a:pPr>
              <a:defRPr/>
            </a:pPr>
            <a:r>
              <a:rPr lang="en-GB" altLang="ko-KR" dirty="0" err="1"/>
              <a:t>Strawpoll</a:t>
            </a:r>
            <a:r>
              <a:rPr lang="en-GB" altLang="ko-KR" dirty="0"/>
              <a:t> </a:t>
            </a:r>
            <a:r>
              <a:rPr lang="en-US" altLang="ko-KR" dirty="0"/>
              <a:t>doesn’t </a:t>
            </a:r>
            <a:r>
              <a:rPr lang="en-GB" altLang="ko-KR" dirty="0"/>
              <a:t>exceed 75% approval</a:t>
            </a:r>
            <a:endParaRPr lang="zh-CN" altLang="en-US" dirty="0"/>
          </a:p>
          <a:p>
            <a:pPr>
              <a:defRPr/>
            </a:pPr>
            <a:endParaRPr lang="en-US" altLang="zh-CN" dirty="0" smtClean="0"/>
          </a:p>
          <a:p>
            <a:pPr>
              <a:defRPr/>
            </a:pPr>
            <a:endParaRPr lang="en-US" altLang="zh-CN" dirty="0" smtClean="0"/>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2015</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19</a:t>
            </a:fld>
            <a:endParaRPr lang="en-US" altLang="zh-CN"/>
          </a:p>
        </p:txBody>
      </p:sp>
    </p:spTree>
    <p:extLst>
      <p:ext uri="{BB962C8B-B14F-4D97-AF65-F5344CB8AC3E}">
        <p14:creationId xmlns:p14="http://schemas.microsoft.com/office/powerpoint/2010/main" val="2955835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FontTx/>
              <a:buNone/>
            </a:pPr>
            <a:r>
              <a:rPr lang="en-US" altLang="en-US" sz="2000" dirty="0" smtClean="0"/>
              <a:t>Kaushik </a:t>
            </a:r>
            <a:r>
              <a:rPr lang="en-US" altLang="en-US" sz="2000" dirty="0" err="1" smtClean="0"/>
              <a:t>Josiam</a:t>
            </a:r>
            <a:r>
              <a:rPr lang="en-US" altLang="en-US" sz="2000" dirty="0" smtClean="0"/>
              <a:t> (Samsung)</a:t>
            </a:r>
          </a:p>
          <a:p>
            <a:pPr algn="ctr">
              <a:lnSpc>
                <a:spcPct val="90000"/>
              </a:lnSpc>
              <a:buFontTx/>
              <a:buNone/>
            </a:pPr>
            <a:r>
              <a:rPr lang="en-US" altLang="en-US" sz="2000" dirty="0" err="1" smtClean="0"/>
              <a:t>Kiseon</a:t>
            </a:r>
            <a:r>
              <a:rPr lang="en-US" altLang="en-US" sz="2000" dirty="0" smtClean="0"/>
              <a:t> </a:t>
            </a:r>
            <a:r>
              <a:rPr lang="en-US" altLang="en-US" sz="2000" dirty="0" err="1" smtClean="0"/>
              <a:t>Ryu</a:t>
            </a:r>
            <a:r>
              <a:rPr lang="en-US" altLang="en-US" sz="2000" dirty="0" smtClean="0"/>
              <a:t> (LG Electronics)</a:t>
            </a:r>
          </a:p>
          <a:p>
            <a:pPr algn="ctr">
              <a:lnSpc>
                <a:spcPct val="90000"/>
              </a:lnSpc>
              <a:buFontTx/>
              <a:buNone/>
            </a:pPr>
            <a:r>
              <a:rPr lang="en-US" altLang="en-US" sz="2000" dirty="0" err="1" smtClean="0"/>
              <a:t>Sigurd</a:t>
            </a:r>
            <a:r>
              <a:rPr lang="en-US" altLang="en-US" sz="2000" dirty="0" smtClean="0"/>
              <a:t> </a:t>
            </a:r>
            <a:r>
              <a:rPr lang="en-US" altLang="en-US" sz="2000" dirty="0" err="1" smtClean="0"/>
              <a:t>Schelstraete</a:t>
            </a:r>
            <a:r>
              <a:rPr lang="en-US" altLang="en-US" sz="2000" dirty="0" smtClean="0"/>
              <a:t> (</a:t>
            </a:r>
            <a:r>
              <a:rPr lang="en-US" altLang="en-US" sz="2000" dirty="0" err="1" smtClean="0"/>
              <a:t>Quantenna</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#8</a:t>
            </a:r>
            <a:endParaRPr lang="zh-CN" altLang="en-US" dirty="0" smtClean="0"/>
          </a:p>
        </p:txBody>
      </p:sp>
      <p:sp>
        <p:nvSpPr>
          <p:cNvPr id="3" name="内容占位符 2"/>
          <p:cNvSpPr>
            <a:spLocks noGrp="1"/>
          </p:cNvSpPr>
          <p:nvPr>
            <p:ph idx="1"/>
          </p:nvPr>
        </p:nvSpPr>
        <p:spPr>
          <a:xfrm>
            <a:off x="685800" y="1752600"/>
            <a:ext cx="7772400" cy="4114800"/>
          </a:xfrm>
        </p:spPr>
        <p:txBody>
          <a:bodyPr/>
          <a:lstStyle/>
          <a:p>
            <a:pPr>
              <a:defRPr/>
            </a:pPr>
            <a:r>
              <a:rPr lang="en-US" altLang="zh-CN" dirty="0"/>
              <a:t>Do you agree to add the following to the TG specification framework document:</a:t>
            </a:r>
          </a:p>
          <a:p>
            <a:pPr lvl="1"/>
            <a:r>
              <a:rPr lang="en-US" altLang="zh-CN" dirty="0" smtClean="0"/>
              <a:t>A </a:t>
            </a:r>
            <a:r>
              <a:rPr lang="en-US" altLang="zh-CN" dirty="0"/>
              <a:t>DL MU PPDU shall not signal explicitly the resource assignment for ACK or BA frames that follow the DL MU frame</a:t>
            </a:r>
            <a:r>
              <a:rPr lang="en-US" altLang="zh-CN" dirty="0" smtClean="0"/>
              <a:t>.</a:t>
            </a:r>
            <a:endParaRPr lang="en-US" altLang="zh-CN" dirty="0"/>
          </a:p>
          <a:p>
            <a:pPr lvl="1"/>
            <a:endParaRPr lang="en-US" altLang="zh-CN" sz="1600" dirty="0" smtClean="0"/>
          </a:p>
          <a:p>
            <a:pPr>
              <a:defRPr/>
            </a:pPr>
            <a:endParaRPr lang="en-US" altLang="zh-CN" sz="2000" dirty="0" smtClean="0"/>
          </a:p>
          <a:p>
            <a:pPr>
              <a:defRPr/>
            </a:pPr>
            <a:endParaRPr lang="en-US" altLang="zh-CN" sz="2000" dirty="0" smtClean="0"/>
          </a:p>
          <a:p>
            <a:pPr>
              <a:defRPr/>
            </a:pPr>
            <a:r>
              <a:rPr lang="en-US" altLang="zh-CN" dirty="0"/>
              <a:t>Y/N/A: </a:t>
            </a:r>
            <a:r>
              <a:rPr lang="en-GB" altLang="ko-KR" dirty="0" smtClean="0"/>
              <a:t>26/36/19</a:t>
            </a:r>
          </a:p>
          <a:p>
            <a:pPr>
              <a:defRPr/>
            </a:pPr>
            <a:r>
              <a:rPr lang="en-GB" altLang="ko-KR" dirty="0" err="1" smtClean="0"/>
              <a:t>Strawpoll</a:t>
            </a:r>
            <a:r>
              <a:rPr lang="en-GB" altLang="ko-KR" dirty="0" smtClean="0"/>
              <a:t> </a:t>
            </a:r>
            <a:r>
              <a:rPr lang="en-US" altLang="ko-KR" dirty="0" smtClean="0"/>
              <a:t>doesn’t </a:t>
            </a:r>
            <a:r>
              <a:rPr lang="en-GB" altLang="ko-KR" dirty="0" smtClean="0"/>
              <a:t>exceed </a:t>
            </a:r>
            <a:r>
              <a:rPr lang="en-GB" altLang="ko-KR" dirty="0"/>
              <a:t>75% approval</a:t>
            </a:r>
            <a:endParaRPr lang="zh-CN" altLang="en-US" dirty="0"/>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2015</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20</a:t>
            </a:fld>
            <a:endParaRPr lang="en-US" altLang="zh-CN"/>
          </a:p>
        </p:txBody>
      </p:sp>
    </p:spTree>
    <p:extLst>
      <p:ext uri="{BB962C8B-B14F-4D97-AF65-F5344CB8AC3E}">
        <p14:creationId xmlns:p14="http://schemas.microsoft.com/office/powerpoint/2010/main" val="38064565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#9</a:t>
            </a:r>
            <a:endParaRPr lang="zh-CN" altLang="en-US" dirty="0" smtClean="0"/>
          </a:p>
        </p:txBody>
      </p:sp>
      <p:sp>
        <p:nvSpPr>
          <p:cNvPr id="3" name="内容占位符 2"/>
          <p:cNvSpPr>
            <a:spLocks noGrp="1"/>
          </p:cNvSpPr>
          <p:nvPr>
            <p:ph idx="1"/>
          </p:nvPr>
        </p:nvSpPr>
        <p:spPr>
          <a:xfrm>
            <a:off x="685800" y="1752600"/>
            <a:ext cx="7772400" cy="4114800"/>
          </a:xfrm>
        </p:spPr>
        <p:txBody>
          <a:bodyPr/>
          <a:lstStyle/>
          <a:p>
            <a:pPr>
              <a:buFont typeface="Arial" panose="020B0604020202020204" pitchFamily="34" charset="0"/>
              <a:buChar char="•"/>
            </a:pPr>
            <a:r>
              <a:rPr lang="en-US" dirty="0"/>
              <a:t>UL-OFDMA procedure should consider the effect of different channel availability between AP and UL STAs </a:t>
            </a:r>
          </a:p>
          <a:p>
            <a:pPr>
              <a:buFont typeface="Arial" panose="020B0604020202020204" pitchFamily="34" charset="0"/>
              <a:buChar char="•"/>
            </a:pPr>
            <a:endParaRPr lang="en-US" dirty="0"/>
          </a:p>
          <a:p>
            <a:pPr>
              <a:buFont typeface="Arial" panose="020B0604020202020204" pitchFamily="34" charset="0"/>
              <a:buChar char="•"/>
            </a:pPr>
            <a:r>
              <a:rPr lang="en-US" dirty="0"/>
              <a:t>Y</a:t>
            </a:r>
            <a:r>
              <a:rPr lang="en-US" dirty="0" smtClean="0"/>
              <a:t>: 8</a:t>
            </a:r>
            <a:endParaRPr lang="en-US" dirty="0"/>
          </a:p>
          <a:p>
            <a:pPr>
              <a:buFont typeface="Arial" panose="020B0604020202020204" pitchFamily="34" charset="0"/>
              <a:buChar char="•"/>
            </a:pPr>
            <a:r>
              <a:rPr lang="en-US" dirty="0"/>
              <a:t>N</a:t>
            </a:r>
            <a:r>
              <a:rPr lang="en-US" dirty="0" smtClean="0"/>
              <a:t>: 0</a:t>
            </a:r>
            <a:endParaRPr lang="en-US" dirty="0"/>
          </a:p>
          <a:p>
            <a:pPr>
              <a:buFont typeface="Arial" panose="020B0604020202020204" pitchFamily="34" charset="0"/>
              <a:buChar char="•"/>
            </a:pPr>
            <a:r>
              <a:rPr lang="en-US" dirty="0"/>
              <a:t>A</a:t>
            </a:r>
            <a:r>
              <a:rPr lang="en-US" dirty="0" smtClean="0"/>
              <a:t>: 25</a:t>
            </a:r>
          </a:p>
          <a:p>
            <a:pPr>
              <a:buFont typeface="Arial" panose="020B0604020202020204" pitchFamily="34" charset="0"/>
              <a:buChar char="•"/>
            </a:pPr>
            <a:endParaRPr lang="en-US" dirty="0"/>
          </a:p>
          <a:p>
            <a:pPr>
              <a:buFont typeface="Arial" panose="020B0604020202020204" pitchFamily="34" charset="0"/>
              <a:buChar char="•"/>
            </a:pPr>
            <a:r>
              <a:rPr lang="en-US" dirty="0" smtClean="0"/>
              <a:t>No TG Motion required</a:t>
            </a:r>
            <a:endParaRPr lang="en-US" dirty="0"/>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2015</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21</a:t>
            </a:fld>
            <a:endParaRPr lang="en-US" altLang="zh-CN"/>
          </a:p>
        </p:txBody>
      </p:sp>
    </p:spTree>
    <p:extLst>
      <p:ext uri="{BB962C8B-B14F-4D97-AF65-F5344CB8AC3E}">
        <p14:creationId xmlns:p14="http://schemas.microsoft.com/office/powerpoint/2010/main" val="2195510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u="sng" dirty="0" smtClean="0"/>
              <a:t>MU Straw Poll #10</a:t>
            </a:r>
            <a:endParaRPr lang="zh-CN" altLang="en-US" u="sng" dirty="0" smtClean="0"/>
          </a:p>
        </p:txBody>
      </p:sp>
      <p:sp>
        <p:nvSpPr>
          <p:cNvPr id="3" name="内容占位符 2"/>
          <p:cNvSpPr>
            <a:spLocks noGrp="1"/>
          </p:cNvSpPr>
          <p:nvPr>
            <p:ph idx="1"/>
          </p:nvPr>
        </p:nvSpPr>
        <p:spPr>
          <a:xfrm>
            <a:off x="685800" y="1752600"/>
            <a:ext cx="7772400" cy="4114800"/>
          </a:xfrm>
        </p:spPr>
        <p:txBody>
          <a:bodyPr/>
          <a:lstStyle/>
          <a:p>
            <a:pPr>
              <a:defRPr/>
            </a:pPr>
            <a:r>
              <a:rPr lang="en-US" altLang="zh-CN" dirty="0"/>
              <a:t>Do you agree to add the following to the TG specification framework document:</a:t>
            </a:r>
          </a:p>
          <a:p>
            <a:pPr lvl="1"/>
            <a:r>
              <a:rPr lang="en-GB" altLang="ko-KR" b="1" u="sng" dirty="0"/>
              <a:t>4.x </a:t>
            </a:r>
            <a:r>
              <a:rPr lang="en-GB" altLang="ko-KR" b="1" u="sng" dirty="0" smtClean="0"/>
              <a:t>Multi-user </a:t>
            </a:r>
            <a:r>
              <a:rPr lang="en-GB" altLang="ko-KR" b="1" u="sng" dirty="0"/>
              <a:t>(MU) </a:t>
            </a:r>
            <a:r>
              <a:rPr lang="en-GB" altLang="ko-KR" b="1" u="sng" dirty="0" smtClean="0"/>
              <a:t>features</a:t>
            </a:r>
            <a:endParaRPr lang="en-GB" altLang="ko-KR" b="1" u="sng" dirty="0"/>
          </a:p>
          <a:p>
            <a:pPr lvl="2"/>
            <a:r>
              <a:rPr lang="en-US" altLang="ko-KR" dirty="0"/>
              <a:t>The amendment shall define a sounding procedure for reporting DL CSI feedback </a:t>
            </a:r>
            <a:r>
              <a:rPr lang="en-US" altLang="ko-KR" dirty="0" smtClean="0"/>
              <a:t>using UL </a:t>
            </a:r>
            <a:r>
              <a:rPr lang="en-US" altLang="ko-KR" dirty="0"/>
              <a:t>MU </a:t>
            </a:r>
            <a:r>
              <a:rPr lang="en-US" altLang="ko-KR" dirty="0" smtClean="0"/>
              <a:t>mode.</a:t>
            </a:r>
            <a:endParaRPr lang="en-US" altLang="zh-CN" dirty="0"/>
          </a:p>
          <a:p>
            <a:pPr lvl="1"/>
            <a:endParaRPr lang="en-US" altLang="zh-CN" dirty="0"/>
          </a:p>
          <a:p>
            <a:pPr lvl="1"/>
            <a:endParaRPr lang="en-US" altLang="zh-CN" dirty="0"/>
          </a:p>
          <a:p>
            <a:pPr lvl="1"/>
            <a:endParaRPr lang="en-US" altLang="zh-CN" sz="1600" dirty="0" smtClean="0"/>
          </a:p>
          <a:p>
            <a:pPr>
              <a:defRPr/>
            </a:pPr>
            <a:r>
              <a:rPr lang="en-US" altLang="zh-CN" dirty="0" smtClean="0"/>
              <a:t>Y/N/A</a:t>
            </a:r>
            <a:r>
              <a:rPr lang="en-US" altLang="zh-CN" dirty="0"/>
              <a:t>: </a:t>
            </a:r>
            <a:r>
              <a:rPr lang="en-US" altLang="zh-CN" dirty="0" smtClean="0"/>
              <a:t>6/0/Many</a:t>
            </a:r>
          </a:p>
          <a:p>
            <a:pPr>
              <a:defRPr/>
            </a:pPr>
            <a:r>
              <a:rPr lang="en-US" altLang="ko-KR" dirty="0" err="1" smtClean="0"/>
              <a:t>Strawpoll</a:t>
            </a:r>
            <a:r>
              <a:rPr lang="en-US" altLang="ko-KR" dirty="0" smtClean="0"/>
              <a:t> meets 75%</a:t>
            </a:r>
            <a:endParaRPr lang="en-GB" altLang="ko-KR" dirty="0" smtClean="0"/>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2015</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22</a:t>
            </a:fld>
            <a:endParaRPr lang="en-US" altLang="zh-CN"/>
          </a:p>
        </p:txBody>
      </p:sp>
    </p:spTree>
    <p:extLst>
      <p:ext uri="{BB962C8B-B14F-4D97-AF65-F5344CB8AC3E}">
        <p14:creationId xmlns:p14="http://schemas.microsoft.com/office/powerpoint/2010/main" val="239137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#11</a:t>
            </a:r>
            <a:endParaRPr lang="zh-CN" altLang="en-US" dirty="0" smtClean="0"/>
          </a:p>
        </p:txBody>
      </p:sp>
      <p:sp>
        <p:nvSpPr>
          <p:cNvPr id="3" name="内容占位符 2"/>
          <p:cNvSpPr>
            <a:spLocks noGrp="1"/>
          </p:cNvSpPr>
          <p:nvPr>
            <p:ph idx="1"/>
          </p:nvPr>
        </p:nvSpPr>
        <p:spPr>
          <a:xfrm>
            <a:off x="685800" y="1752600"/>
            <a:ext cx="7772400" cy="4114800"/>
          </a:xfrm>
        </p:spPr>
        <p:txBody>
          <a:bodyPr/>
          <a:lstStyle/>
          <a:p>
            <a:pPr>
              <a:defRPr/>
            </a:pPr>
            <a:r>
              <a:rPr lang="en-US" altLang="zh-CN" dirty="0"/>
              <a:t>Do you agree to add the following to the TG specification framework document:</a:t>
            </a:r>
          </a:p>
          <a:p>
            <a:pPr lvl="1"/>
            <a:r>
              <a:rPr lang="en-US" altLang="zh-CN" dirty="0"/>
              <a:t>4.y.z The specification shall define a frequency diversity mode for DL OFDMA that is optionally present in DL OFDMA PPDUs.</a:t>
            </a:r>
          </a:p>
          <a:p>
            <a:pPr marL="457200" lvl="1" indent="0">
              <a:buNone/>
            </a:pPr>
            <a:r>
              <a:rPr lang="en-US" altLang="zh-CN" dirty="0"/>
              <a:t>Note: Frequency diversity mode is a mode that allows to exploit the frequency diversity across the transmission bandwidth of a PPDU.</a:t>
            </a:r>
          </a:p>
          <a:p>
            <a:pPr lvl="1"/>
            <a:endParaRPr lang="en-US" altLang="zh-CN" dirty="0"/>
          </a:p>
          <a:p>
            <a:r>
              <a:rPr lang="en-US" altLang="zh-CN" dirty="0" smtClean="0"/>
              <a:t>After discussion from the floor SP is postponed and may be revisited in TG</a:t>
            </a:r>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2015</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23</a:t>
            </a:fld>
            <a:endParaRPr lang="en-US" altLang="zh-CN"/>
          </a:p>
        </p:txBody>
      </p:sp>
    </p:spTree>
    <p:extLst>
      <p:ext uri="{BB962C8B-B14F-4D97-AF65-F5344CB8AC3E}">
        <p14:creationId xmlns:p14="http://schemas.microsoft.com/office/powerpoint/2010/main" val="10495404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r>
              <a:rPr lang="en-US" altLang="zh-CN" dirty="0" smtClean="0"/>
              <a:t>MU Straw Poll #12</a:t>
            </a:r>
            <a:endParaRPr lang="zh-CN" altLang="en-US" dirty="0" smtClean="0"/>
          </a:p>
        </p:txBody>
      </p:sp>
      <p:sp>
        <p:nvSpPr>
          <p:cNvPr id="3" name="内容占位符 2"/>
          <p:cNvSpPr>
            <a:spLocks noGrp="1"/>
          </p:cNvSpPr>
          <p:nvPr>
            <p:ph idx="1"/>
          </p:nvPr>
        </p:nvSpPr>
        <p:spPr>
          <a:xfrm>
            <a:off x="685800" y="1752600"/>
            <a:ext cx="7772400" cy="4114800"/>
          </a:xfrm>
        </p:spPr>
        <p:txBody>
          <a:bodyPr/>
          <a:lstStyle/>
          <a:p>
            <a:pPr>
              <a:defRPr/>
            </a:pPr>
            <a:r>
              <a:rPr lang="en-US" altLang="zh-CN" dirty="0"/>
              <a:t>Do you agree to add the following to the TG specification framework document:</a:t>
            </a:r>
          </a:p>
          <a:p>
            <a:pPr lvl="1"/>
            <a:r>
              <a:rPr lang="en-US" altLang="zh-CN" dirty="0"/>
              <a:t>4.x.x </a:t>
            </a:r>
            <a:r>
              <a:rPr lang="en-US" altLang="zh-CN" dirty="0" err="1"/>
              <a:t>TGax</a:t>
            </a:r>
            <a:r>
              <a:rPr lang="en-US" altLang="zh-CN" dirty="0"/>
              <a:t> shall provide mechanisms that enable physical channel sensing (ED and CS) across the bandwidth and throughout the duration of an UL OFDMA </a:t>
            </a:r>
            <a:r>
              <a:rPr lang="en-US" altLang="zh-CN" dirty="0" smtClean="0"/>
              <a:t>PPDU.</a:t>
            </a:r>
            <a:endParaRPr lang="en-US" altLang="zh-CN" dirty="0"/>
          </a:p>
          <a:p>
            <a:pPr lvl="1"/>
            <a:endParaRPr lang="en-US" altLang="zh-CN" dirty="0"/>
          </a:p>
          <a:p>
            <a:pPr lvl="1"/>
            <a:endParaRPr lang="en-US" altLang="zh-CN" sz="1600" dirty="0" smtClean="0"/>
          </a:p>
          <a:p>
            <a:r>
              <a:rPr lang="en-US" altLang="zh-CN" dirty="0"/>
              <a:t>After discussion from the floor SP is postponed and may be revisited in TG</a:t>
            </a:r>
          </a:p>
        </p:txBody>
      </p:sp>
      <p:sp>
        <p:nvSpPr>
          <p:cNvPr id="3379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2015</a:t>
            </a:r>
          </a:p>
        </p:txBody>
      </p:sp>
      <p:sp>
        <p:nvSpPr>
          <p:cNvPr id="33797" name="页脚占位符 4"/>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337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E6A6851B-7E21-4A18-B2BA-E88BBD38E009}" type="slidenum">
              <a:rPr lang="en-US" altLang="zh-CN"/>
              <a:pPr/>
              <a:t>24</a:t>
            </a:fld>
            <a:endParaRPr lang="en-US" altLang="zh-CN"/>
          </a:p>
        </p:txBody>
      </p:sp>
    </p:spTree>
    <p:extLst>
      <p:ext uri="{BB962C8B-B14F-4D97-AF65-F5344CB8AC3E}">
        <p14:creationId xmlns:p14="http://schemas.microsoft.com/office/powerpoint/2010/main" val="437194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p>
        </p:txBody>
      </p:sp>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p>
        </p:txBody>
      </p:sp>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May 12 2015, 10:30AM – 12:30PM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AM1 </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May 13 2015, 1:30PM – </a:t>
            </a:r>
            <a:r>
              <a:rPr lang="en-US" altLang="en-US" sz="2800" dirty="0"/>
              <a:t>3</a:t>
            </a:r>
            <a:r>
              <a:rPr lang="en-US" altLang="en-US" sz="2800" dirty="0" smtClean="0"/>
              <a:t>:30PM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ko-KR" sz="2000" dirty="0"/>
              <a:t>Call </a:t>
            </a:r>
            <a:r>
              <a:rPr lang="en-US" altLang="ko-KR" sz="2000" dirty="0" smtClean="0"/>
              <a:t>meeting </a:t>
            </a:r>
            <a:r>
              <a:rPr lang="en-US" altLang="ko-KR" sz="2000" dirty="0"/>
              <a:t>to order</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a:t>Note ad hoc rules </a:t>
            </a:r>
          </a:p>
          <a:p>
            <a:r>
              <a:rPr lang="en-US" altLang="ko-KR" sz="2000" dirty="0" smtClean="0"/>
              <a:t>Presentations</a:t>
            </a:r>
            <a:endParaRPr lang="en-US" altLang="ko-KR" sz="2000" dirty="0"/>
          </a:p>
          <a:p>
            <a:r>
              <a:rPr lang="en-US" altLang="ko-KR" sz="2000" dirty="0"/>
              <a:t>Adjourn</a:t>
            </a:r>
          </a:p>
        </p:txBody>
      </p:sp>
    </p:spTree>
    <p:extLst>
      <p:ext uri="{BB962C8B-B14F-4D97-AF65-F5344CB8AC3E}">
        <p14:creationId xmlns:p14="http://schemas.microsoft.com/office/powerpoint/2010/main" val="3017919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p>
        </p:txBody>
      </p:sp>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p>
        </p:txBody>
      </p:sp>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p>
        </p:txBody>
      </p:sp>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679</TotalTime>
  <Words>1436</Words>
  <Application>Microsoft Office PowerPoint</Application>
  <PresentationFormat>화면 슬라이드 쇼(4:3)</PresentationFormat>
  <Paragraphs>295</Paragraphs>
  <Slides>24</Slides>
  <Notes>8</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802-11-Submission</vt:lpstr>
      <vt:lpstr>Document</vt:lpstr>
      <vt:lpstr>TGax MU ad-hoc May 2015 Agenda </vt:lpstr>
      <vt:lpstr>IEEE 802.11 TGax High Efficiency WLAN MU Ad Hoc</vt:lpstr>
      <vt:lpstr>Meeting Protocol</vt:lpstr>
      <vt:lpstr>Attendance</vt:lpstr>
      <vt:lpstr>Agenda Items May 12 2015, 10:30AM – 12:30PM</vt:lpstr>
      <vt:lpstr>Agenda Items May 13 2015, 1:30PM – 3:30PM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MU Straw Poll #1</vt:lpstr>
      <vt:lpstr>MU Straw Poll #2</vt:lpstr>
      <vt:lpstr>MU Straw Poll #3</vt:lpstr>
      <vt:lpstr>MU Straw Poll #4</vt:lpstr>
      <vt:lpstr>MU Straw Poll #5</vt:lpstr>
      <vt:lpstr>MU Straw Poll #6</vt:lpstr>
      <vt:lpstr>MU Straw Poll #7</vt:lpstr>
      <vt:lpstr>MU Straw Poll #8</vt:lpstr>
      <vt:lpstr>MU Straw Poll #9</vt:lpstr>
      <vt:lpstr>MU Straw Poll #10</vt:lpstr>
      <vt:lpstr>MU Straw Poll #11</vt:lpstr>
      <vt:lpstr>MU Straw Poll #12</vt:lpstr>
    </vt:vector>
  </TitlesOfParts>
  <Company>Quantenna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류기선/책임연구원/차세대통신(연)WTS팀(kiseon.ryu@lge.com)</cp:lastModifiedBy>
  <cp:revision>54</cp:revision>
  <cp:lastPrinted>1998-02-10T13:28:06Z</cp:lastPrinted>
  <dcterms:created xsi:type="dcterms:W3CDTF">2015-03-09T09:52:27Z</dcterms:created>
  <dcterms:modified xsi:type="dcterms:W3CDTF">2015-05-13T23:29:49Z</dcterms:modified>
</cp:coreProperties>
</file>