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 varScale="1">
        <p:scale>
          <a:sx n="112" d="100"/>
          <a:sy n="112" d="100"/>
        </p:scale>
        <p:origin x="-15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80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9841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802.11-15/0644r0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568952" cy="1066800"/>
          </a:xfrm>
          <a:noFill/>
          <a:ln/>
        </p:spPr>
        <p:txBody>
          <a:bodyPr/>
          <a:lstStyle/>
          <a:p>
            <a:r>
              <a:rPr lang="en-CA" dirty="0" smtClean="0"/>
              <a:t>Preliminary Simulation Results on </a:t>
            </a:r>
            <a:r>
              <a:rPr lang="en-CA" dirty="0" err="1" smtClean="0"/>
              <a:t>AoA</a:t>
            </a:r>
            <a:r>
              <a:rPr lang="en-CA" dirty="0" smtClean="0"/>
              <a:t> Accuracy in 2.4 GHz and 5 GHz bands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2015-05-12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1731759"/>
              </p:ext>
            </p:extLst>
          </p:nvPr>
        </p:nvGraphicFramePr>
        <p:xfrm>
          <a:off x="533400" y="2870200"/>
          <a:ext cx="7670800" cy="302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6" name="Document" r:id="rId5" imgW="9978806" imgH="3564563" progId="Word.Document.8">
                  <p:embed/>
                </p:oleObj>
              </mc:Choice>
              <mc:Fallback>
                <p:oleObj name="Document" r:id="rId5" imgW="9978806" imgH="356456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70200"/>
                        <a:ext cx="7670800" cy="302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5976"/>
            <a:ext cx="7772400" cy="10668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772400" cy="5112568"/>
          </a:xfrm>
        </p:spPr>
        <p:txBody>
          <a:bodyPr/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NGP goals include </a:t>
            </a:r>
            <a:endParaRPr lang="en-US" dirty="0"/>
          </a:p>
          <a:p>
            <a:pPr marL="511175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Improving </a:t>
            </a:r>
            <a:r>
              <a:rPr lang="en-US" b="1" dirty="0"/>
              <a:t>positioning </a:t>
            </a:r>
            <a:r>
              <a:rPr lang="en-US" b="1" dirty="0" smtClean="0"/>
              <a:t>accuracy (relative to FTM)</a:t>
            </a:r>
            <a:endParaRPr lang="en-US" b="1" dirty="0"/>
          </a:p>
          <a:p>
            <a:pPr marL="511175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Reducing number of frame exchanges required to arrive at a useful location fix</a:t>
            </a:r>
            <a:endParaRPr lang="en-US" b="1" dirty="0"/>
          </a:p>
          <a:p>
            <a:pPr marL="511175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Mechanisms to enable new use cases where a coarse (but quick) location fix is needed first (if needed followed by a background refinement to a more accurate fix)</a:t>
            </a:r>
            <a:endParaRPr lang="en-US" b="1" dirty="0"/>
          </a:p>
          <a:p>
            <a:pPr marL="0" indent="0">
              <a:buNone/>
            </a:pPr>
            <a:r>
              <a:rPr lang="en-US" sz="2000" dirty="0" smtClean="0"/>
              <a:t>Some of the earlier discussions indicate that Angle of Arrival could be used to obtain a location fix quickly (which could be followed by a refinement procedure, if needed to render a (more) accurate fix).</a:t>
            </a:r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This presentation discusses Antenna Array configurations, and achievable </a:t>
            </a:r>
            <a:r>
              <a:rPr lang="en-US" sz="2000" b="0" dirty="0" err="1" smtClean="0"/>
              <a:t>AoA</a:t>
            </a:r>
            <a:r>
              <a:rPr lang="en-US" sz="2000" b="0" dirty="0" smtClean="0"/>
              <a:t> accuracies in the 2.4 and 5GHz bands based on a set of simulations</a:t>
            </a:r>
            <a:r>
              <a:rPr lang="en-US" b="0" dirty="0" smtClean="0"/>
              <a:t>. </a:t>
            </a:r>
            <a:r>
              <a:rPr lang="en-US" sz="2000" b="0" dirty="0" smtClean="0"/>
              <a:t>More simulations are planned to refine the simulation parameters to match typical Use Cases scenarios. </a:t>
            </a:r>
            <a:endParaRPr 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3968" y="6475412"/>
            <a:ext cx="504056" cy="193947"/>
          </a:xfr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4324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Learning from studies/observations in the 60 GHz band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496944" cy="4608512"/>
          </a:xfrm>
        </p:spPr>
        <p:txBody>
          <a:bodyPr/>
          <a:lstStyle/>
          <a:p>
            <a:r>
              <a:rPr lang="en-US" sz="2000" dirty="0" smtClean="0"/>
              <a:t>Use of Antenna Arrays</a:t>
            </a:r>
            <a:endParaRPr lang="en-US" sz="2000" dirty="0"/>
          </a:p>
          <a:p>
            <a:r>
              <a:rPr lang="en-US" sz="2000" dirty="0" smtClean="0"/>
              <a:t>Angle of Arrival estimates</a:t>
            </a:r>
          </a:p>
          <a:p>
            <a:pPr lvl="1"/>
            <a:r>
              <a:rPr lang="en-US" sz="1600" b="1" dirty="0" smtClean="0"/>
              <a:t>Based on simulations and some real life observations (with .11ad implementations)</a:t>
            </a:r>
          </a:p>
          <a:p>
            <a:pPr lvl="1"/>
            <a:r>
              <a:rPr lang="en-US" sz="1600" b="1" dirty="0" smtClean="0"/>
              <a:t>Precise </a:t>
            </a:r>
            <a:r>
              <a:rPr lang="en-US" sz="1600" b="1" dirty="0" err="1" smtClean="0"/>
              <a:t>AoA</a:t>
            </a:r>
            <a:r>
              <a:rPr lang="en-US" sz="1600" b="1" dirty="0" smtClean="0"/>
              <a:t> can be determined and hence used to determine range and/or relative position</a:t>
            </a:r>
          </a:p>
          <a:p>
            <a:r>
              <a:rPr lang="en-US" sz="2000" dirty="0" smtClean="0"/>
              <a:t>If we can demonstrate that precise </a:t>
            </a:r>
            <a:r>
              <a:rPr lang="en-US" sz="2000" dirty="0" err="1" smtClean="0"/>
              <a:t>AoA</a:t>
            </a:r>
            <a:r>
              <a:rPr lang="en-US" sz="2000" dirty="0" smtClean="0"/>
              <a:t> estimates can be determined with 2.4/5GHz bands, then we could design an NGP protocol that applies to all common Wi-Fi bands (i.e. 2.4/5/60 GHz)</a:t>
            </a:r>
            <a:endParaRPr lang="en-US" sz="2000" b="1" dirty="0"/>
          </a:p>
          <a:p>
            <a:endParaRPr lang="en-US" sz="1600" b="1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3968" y="6475412"/>
            <a:ext cx="504056" cy="193947"/>
          </a:xfr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72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Simulation </a:t>
            </a:r>
            <a:r>
              <a:rPr lang="en-US" sz="2800" dirty="0" smtClean="0"/>
              <a:t>Setup/Approach/Terminology</a:t>
            </a:r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8424" y="1619825"/>
            <a:ext cx="3259907" cy="2448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8424" y="4005064"/>
            <a:ext cx="3269228" cy="2455272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4678288" cy="4539208"/>
          </a:xfrm>
        </p:spPr>
        <p:txBody>
          <a:bodyPr/>
          <a:lstStyle/>
          <a:p>
            <a:r>
              <a:rPr lang="en-US" dirty="0" smtClean="0"/>
              <a:t>Signal waveform known to the receiver. </a:t>
            </a:r>
          </a:p>
          <a:p>
            <a:pPr lvl="1"/>
            <a:r>
              <a:rPr lang="en-US" dirty="0" smtClean="0"/>
              <a:t>Power per sample normalized to 1.</a:t>
            </a:r>
          </a:p>
          <a:p>
            <a:r>
              <a:rPr lang="en-US" dirty="0" smtClean="0"/>
              <a:t>Noise power:</a:t>
            </a:r>
          </a:p>
          <a:p>
            <a:endParaRPr lang="en-US" dirty="0"/>
          </a:p>
          <a:p>
            <a:r>
              <a:rPr lang="en-US" dirty="0" smtClean="0"/>
              <a:t>Antenna separation in the array:</a:t>
            </a:r>
          </a:p>
          <a:p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max</a:t>
            </a:r>
            <a:r>
              <a:rPr lang="en-US" dirty="0" smtClean="0"/>
              <a:t>=2472 MHz / 5805 MHz</a:t>
            </a:r>
          </a:p>
          <a:p>
            <a:r>
              <a:rPr lang="en-US" dirty="0" smtClean="0"/>
              <a:t>Actual emitter signal is </a:t>
            </a:r>
            <a:r>
              <a:rPr lang="en-US" dirty="0" err="1" smtClean="0"/>
              <a:t>TX’d</a:t>
            </a:r>
            <a:r>
              <a:rPr lang="en-US" dirty="0" smtClean="0"/>
              <a:t> at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min</a:t>
            </a:r>
            <a:r>
              <a:rPr lang="en-US" dirty="0" smtClean="0"/>
              <a:t>=2412 MHz / 5180 MHz</a:t>
            </a:r>
          </a:p>
          <a:p>
            <a:pPr lvl="1"/>
            <a:r>
              <a:rPr lang="en-US" dirty="0" smtClean="0"/>
              <a:t>Slight loss of aperture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691877" y="2936683"/>
                <a:ext cx="2736304" cy="6528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f>
                            <m:fPr>
                              <m:ctrlPr>
                                <a:rPr lang="en-US" sz="28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𝑆𝑁𝑅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𝑑𝐵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]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1877" y="2936683"/>
                <a:ext cx="2736304" cy="6528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549202" y="4537312"/>
            <a:ext cx="1440160" cy="2880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Array Configuration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84168" y="2204970"/>
            <a:ext cx="223224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Emitter-Receiver Configuration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907704" y="4221088"/>
                <a:ext cx="3744416" cy="6822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+mj-lt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299792458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sz="28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𝑎𝑥</m:t>
                            </m:r>
                          </m:sub>
                        </m:sSub>
                      </m:den>
                    </m:f>
                  </m:oMath>
                </a14:m>
                <a:endParaRPr lang="en-US" sz="2800" dirty="0">
                  <a:latin typeface="+mj-lt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221088"/>
                <a:ext cx="3744416" cy="682238"/>
              </a:xfrm>
              <a:prstGeom prst="rect">
                <a:avLst/>
              </a:prstGeom>
              <a:blipFill rotWithShape="1">
                <a:blip r:embed="rId5"/>
                <a:stretch>
                  <a:fillRect b="-98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3968" y="6475412"/>
            <a:ext cx="504056" cy="193947"/>
          </a:xfr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16" name="Footer Placeholder 4"/>
          <p:cNvSpPr txBox="1">
            <a:spLocks/>
          </p:cNvSpPr>
          <p:nvPr/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cxnSp>
        <p:nvCxnSpPr>
          <p:cNvPr id="6" name="Straight Connector 5"/>
          <p:cNvCxnSpPr/>
          <p:nvPr/>
        </p:nvCxnSpPr>
        <p:spPr bwMode="auto">
          <a:xfrm flipH="1">
            <a:off x="6228184" y="2708920"/>
            <a:ext cx="1111373" cy="8805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/>
          <p:cNvSpPr/>
          <p:nvPr/>
        </p:nvSpPr>
        <p:spPr>
          <a:xfrm>
            <a:off x="6422666" y="3375688"/>
            <a:ext cx="237566" cy="178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en-US" sz="800" b="1" dirty="0">
                <a:solidFill>
                  <a:srgbClr val="000000"/>
                </a:solidFill>
                <a:latin typeface="Symbol" pitchFamily="18" charset="2"/>
                <a:cs typeface="Arial" pitchFamily="34" charset="0"/>
              </a:rPr>
              <a:t>q</a:t>
            </a:r>
            <a:endParaRPr lang="en-US" alt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rc 18"/>
          <p:cNvSpPr/>
          <p:nvPr/>
        </p:nvSpPr>
        <p:spPr bwMode="auto">
          <a:xfrm>
            <a:off x="6300192" y="3464714"/>
            <a:ext cx="216024" cy="252318"/>
          </a:xfrm>
          <a:prstGeom prst="arc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29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066800"/>
          </a:xfrm>
        </p:spPr>
        <p:txBody>
          <a:bodyPr/>
          <a:lstStyle/>
          <a:p>
            <a:r>
              <a:rPr lang="en-US" dirty="0" smtClean="0"/>
              <a:t>Simulation Results N=32, M=4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685800" y="4869160"/>
            <a:ext cx="7772400" cy="1226840"/>
          </a:xfrm>
        </p:spPr>
        <p:txBody>
          <a:bodyPr/>
          <a:lstStyle/>
          <a:p>
            <a:r>
              <a:rPr lang="en-US" dirty="0" smtClean="0"/>
              <a:t>Maximum Likelihood </a:t>
            </a:r>
            <a:r>
              <a:rPr lang="en-US" dirty="0" err="1" smtClean="0"/>
              <a:t>AoA</a:t>
            </a:r>
            <a:r>
              <a:rPr lang="en-US" dirty="0" smtClean="0"/>
              <a:t> estimation for single emitter with known waveform using 32 </a:t>
            </a:r>
            <a:r>
              <a:rPr lang="en-US" dirty="0" smtClean="0"/>
              <a:t>OFDM symbols</a:t>
            </a:r>
            <a:endParaRPr lang="en-US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3968" y="6475412"/>
            <a:ext cx="504056" cy="193947"/>
          </a:xfr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13" name="Footer Placeholder 4"/>
          <p:cNvSpPr txBox="1">
            <a:spLocks/>
          </p:cNvSpPr>
          <p:nvPr/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6" name="AutoShape 3"/>
          <p:cNvSpPr>
            <a:spLocks noChangeAspect="1" noChangeArrowheads="1" noTextEdit="1"/>
          </p:cNvSpPr>
          <p:nvPr/>
        </p:nvSpPr>
        <p:spPr bwMode="auto">
          <a:xfrm>
            <a:off x="125413" y="1322001"/>
            <a:ext cx="4359275" cy="327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205"/>
          <p:cNvGrpSpPr>
            <a:grpSpLocks/>
          </p:cNvGrpSpPr>
          <p:nvPr/>
        </p:nvGrpSpPr>
        <p:grpSpPr bwMode="auto">
          <a:xfrm>
            <a:off x="217488" y="1353751"/>
            <a:ext cx="3986213" cy="3249613"/>
            <a:chOff x="147" y="955"/>
            <a:chExt cx="2511" cy="2047"/>
          </a:xfrm>
        </p:grpSpPr>
        <p:sp>
          <p:nvSpPr>
            <p:cNvPr id="33" name="Rectangle 5"/>
            <p:cNvSpPr>
              <a:spLocks noChangeArrowheads="1"/>
            </p:cNvSpPr>
            <p:nvPr/>
          </p:nvSpPr>
          <p:spPr bwMode="auto">
            <a:xfrm>
              <a:off x="447" y="1092"/>
              <a:ext cx="2128" cy="16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6"/>
            <p:cNvSpPr>
              <a:spLocks noChangeArrowheads="1"/>
            </p:cNvSpPr>
            <p:nvPr/>
          </p:nvSpPr>
          <p:spPr bwMode="auto">
            <a:xfrm>
              <a:off x="447" y="1092"/>
              <a:ext cx="2128" cy="1679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447" y="1092"/>
              <a:ext cx="0" cy="1679"/>
            </a:xfrm>
            <a:custGeom>
              <a:avLst/>
              <a:gdLst>
                <a:gd name="T0" fmla="*/ 342 h 342"/>
                <a:gd name="T1" fmla="*/ 0 h 342"/>
                <a:gd name="T2" fmla="*/ 0 h 34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42">
                  <a:moveTo>
                    <a:pt x="0" y="342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869" y="1092"/>
              <a:ext cx="0" cy="1679"/>
            </a:xfrm>
            <a:custGeom>
              <a:avLst/>
              <a:gdLst>
                <a:gd name="T0" fmla="*/ 342 h 342"/>
                <a:gd name="T1" fmla="*/ 0 h 342"/>
                <a:gd name="T2" fmla="*/ 0 h 34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42">
                  <a:moveTo>
                    <a:pt x="0" y="342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"/>
            <p:cNvSpPr>
              <a:spLocks/>
            </p:cNvSpPr>
            <p:nvPr/>
          </p:nvSpPr>
          <p:spPr bwMode="auto">
            <a:xfrm>
              <a:off x="1295" y="1092"/>
              <a:ext cx="0" cy="1679"/>
            </a:xfrm>
            <a:custGeom>
              <a:avLst/>
              <a:gdLst>
                <a:gd name="T0" fmla="*/ 342 h 342"/>
                <a:gd name="T1" fmla="*/ 0 h 342"/>
                <a:gd name="T2" fmla="*/ 0 h 34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42">
                  <a:moveTo>
                    <a:pt x="0" y="342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0"/>
            <p:cNvSpPr>
              <a:spLocks/>
            </p:cNvSpPr>
            <p:nvPr/>
          </p:nvSpPr>
          <p:spPr bwMode="auto">
            <a:xfrm>
              <a:off x="1722" y="1092"/>
              <a:ext cx="0" cy="1679"/>
            </a:xfrm>
            <a:custGeom>
              <a:avLst/>
              <a:gdLst>
                <a:gd name="T0" fmla="*/ 342 h 342"/>
                <a:gd name="T1" fmla="*/ 0 h 342"/>
                <a:gd name="T2" fmla="*/ 0 h 34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42">
                  <a:moveTo>
                    <a:pt x="0" y="342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1"/>
            <p:cNvSpPr>
              <a:spLocks/>
            </p:cNvSpPr>
            <p:nvPr/>
          </p:nvSpPr>
          <p:spPr bwMode="auto">
            <a:xfrm>
              <a:off x="2148" y="1092"/>
              <a:ext cx="0" cy="1679"/>
            </a:xfrm>
            <a:custGeom>
              <a:avLst/>
              <a:gdLst>
                <a:gd name="T0" fmla="*/ 342 h 342"/>
                <a:gd name="T1" fmla="*/ 0 h 342"/>
                <a:gd name="T2" fmla="*/ 0 h 34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42">
                  <a:moveTo>
                    <a:pt x="0" y="342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2"/>
            <p:cNvSpPr>
              <a:spLocks/>
            </p:cNvSpPr>
            <p:nvPr/>
          </p:nvSpPr>
          <p:spPr bwMode="auto">
            <a:xfrm>
              <a:off x="2575" y="1092"/>
              <a:ext cx="0" cy="1679"/>
            </a:xfrm>
            <a:custGeom>
              <a:avLst/>
              <a:gdLst>
                <a:gd name="T0" fmla="*/ 342 h 342"/>
                <a:gd name="T1" fmla="*/ 0 h 342"/>
                <a:gd name="T2" fmla="*/ 0 h 34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42">
                  <a:moveTo>
                    <a:pt x="0" y="342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3"/>
            <p:cNvSpPr>
              <a:spLocks/>
            </p:cNvSpPr>
            <p:nvPr/>
          </p:nvSpPr>
          <p:spPr bwMode="auto">
            <a:xfrm>
              <a:off x="447" y="2771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4"/>
            <p:cNvSpPr>
              <a:spLocks/>
            </p:cNvSpPr>
            <p:nvPr/>
          </p:nvSpPr>
          <p:spPr bwMode="auto">
            <a:xfrm>
              <a:off x="447" y="2349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5"/>
            <p:cNvSpPr>
              <a:spLocks/>
            </p:cNvSpPr>
            <p:nvPr/>
          </p:nvSpPr>
          <p:spPr bwMode="auto">
            <a:xfrm>
              <a:off x="447" y="1932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6"/>
            <p:cNvSpPr>
              <a:spLocks/>
            </p:cNvSpPr>
            <p:nvPr/>
          </p:nvSpPr>
          <p:spPr bwMode="auto">
            <a:xfrm>
              <a:off x="447" y="1509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7"/>
            <p:cNvSpPr>
              <a:spLocks/>
            </p:cNvSpPr>
            <p:nvPr/>
          </p:nvSpPr>
          <p:spPr bwMode="auto">
            <a:xfrm>
              <a:off x="447" y="1092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18"/>
            <p:cNvSpPr>
              <a:spLocks noChangeShapeType="1"/>
            </p:cNvSpPr>
            <p:nvPr/>
          </p:nvSpPr>
          <p:spPr bwMode="auto">
            <a:xfrm>
              <a:off x="447" y="1092"/>
              <a:ext cx="21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19"/>
            <p:cNvSpPr>
              <a:spLocks noChangeShapeType="1"/>
            </p:cNvSpPr>
            <p:nvPr/>
          </p:nvSpPr>
          <p:spPr bwMode="auto">
            <a:xfrm>
              <a:off x="447" y="2771"/>
              <a:ext cx="21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20"/>
            <p:cNvSpPr>
              <a:spLocks noChangeShapeType="1"/>
            </p:cNvSpPr>
            <p:nvPr/>
          </p:nvSpPr>
          <p:spPr bwMode="auto">
            <a:xfrm flipV="1">
              <a:off x="2575" y="1092"/>
              <a:ext cx="0" cy="167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21"/>
            <p:cNvSpPr>
              <a:spLocks noChangeShapeType="1"/>
            </p:cNvSpPr>
            <p:nvPr/>
          </p:nvSpPr>
          <p:spPr bwMode="auto">
            <a:xfrm flipV="1">
              <a:off x="447" y="1092"/>
              <a:ext cx="0" cy="167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22"/>
            <p:cNvSpPr>
              <a:spLocks noChangeShapeType="1"/>
            </p:cNvSpPr>
            <p:nvPr/>
          </p:nvSpPr>
          <p:spPr bwMode="auto">
            <a:xfrm>
              <a:off x="447" y="2771"/>
              <a:ext cx="21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23"/>
            <p:cNvSpPr>
              <a:spLocks noChangeShapeType="1"/>
            </p:cNvSpPr>
            <p:nvPr/>
          </p:nvSpPr>
          <p:spPr bwMode="auto">
            <a:xfrm flipV="1">
              <a:off x="447" y="1092"/>
              <a:ext cx="0" cy="167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24"/>
            <p:cNvSpPr>
              <a:spLocks noChangeShapeType="1"/>
            </p:cNvSpPr>
            <p:nvPr/>
          </p:nvSpPr>
          <p:spPr bwMode="auto">
            <a:xfrm flipV="1">
              <a:off x="447" y="274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25"/>
            <p:cNvSpPr>
              <a:spLocks noChangeShapeType="1"/>
            </p:cNvSpPr>
            <p:nvPr/>
          </p:nvSpPr>
          <p:spPr bwMode="auto">
            <a:xfrm>
              <a:off x="447" y="1092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26"/>
            <p:cNvSpPr>
              <a:spLocks noChangeArrowheads="1"/>
            </p:cNvSpPr>
            <p:nvPr/>
          </p:nvSpPr>
          <p:spPr bwMode="auto">
            <a:xfrm>
              <a:off x="373" y="2786"/>
              <a:ext cx="157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-20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Line 27"/>
            <p:cNvSpPr>
              <a:spLocks noChangeShapeType="1"/>
            </p:cNvSpPr>
            <p:nvPr/>
          </p:nvSpPr>
          <p:spPr bwMode="auto">
            <a:xfrm flipV="1">
              <a:off x="869" y="274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28"/>
            <p:cNvSpPr>
              <a:spLocks noChangeShapeType="1"/>
            </p:cNvSpPr>
            <p:nvPr/>
          </p:nvSpPr>
          <p:spPr bwMode="auto">
            <a:xfrm>
              <a:off x="869" y="1092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29"/>
            <p:cNvSpPr>
              <a:spLocks noChangeArrowheads="1"/>
            </p:cNvSpPr>
            <p:nvPr/>
          </p:nvSpPr>
          <p:spPr bwMode="auto">
            <a:xfrm>
              <a:off x="795" y="2786"/>
              <a:ext cx="157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-10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Line 30"/>
            <p:cNvSpPr>
              <a:spLocks noChangeShapeType="1"/>
            </p:cNvSpPr>
            <p:nvPr/>
          </p:nvSpPr>
          <p:spPr bwMode="auto">
            <a:xfrm flipV="1">
              <a:off x="1295" y="274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31"/>
            <p:cNvSpPr>
              <a:spLocks noChangeShapeType="1"/>
            </p:cNvSpPr>
            <p:nvPr/>
          </p:nvSpPr>
          <p:spPr bwMode="auto">
            <a:xfrm>
              <a:off x="1295" y="1092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32"/>
            <p:cNvSpPr>
              <a:spLocks noChangeArrowheads="1"/>
            </p:cNvSpPr>
            <p:nvPr/>
          </p:nvSpPr>
          <p:spPr bwMode="auto">
            <a:xfrm>
              <a:off x="1276" y="2786"/>
              <a:ext cx="83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Line 33"/>
            <p:cNvSpPr>
              <a:spLocks noChangeShapeType="1"/>
            </p:cNvSpPr>
            <p:nvPr/>
          </p:nvSpPr>
          <p:spPr bwMode="auto">
            <a:xfrm flipV="1">
              <a:off x="1722" y="274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34"/>
            <p:cNvSpPr>
              <a:spLocks noChangeShapeType="1"/>
            </p:cNvSpPr>
            <p:nvPr/>
          </p:nvSpPr>
          <p:spPr bwMode="auto">
            <a:xfrm>
              <a:off x="1722" y="1092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35"/>
            <p:cNvSpPr>
              <a:spLocks noChangeArrowheads="1"/>
            </p:cNvSpPr>
            <p:nvPr/>
          </p:nvSpPr>
          <p:spPr bwMode="auto">
            <a:xfrm>
              <a:off x="1678" y="2786"/>
              <a:ext cx="127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Line 36"/>
            <p:cNvSpPr>
              <a:spLocks noChangeShapeType="1"/>
            </p:cNvSpPr>
            <p:nvPr/>
          </p:nvSpPr>
          <p:spPr bwMode="auto">
            <a:xfrm flipV="1">
              <a:off x="2148" y="274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37"/>
            <p:cNvSpPr>
              <a:spLocks noChangeShapeType="1"/>
            </p:cNvSpPr>
            <p:nvPr/>
          </p:nvSpPr>
          <p:spPr bwMode="auto">
            <a:xfrm>
              <a:off x="2148" y="1092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38"/>
            <p:cNvSpPr>
              <a:spLocks noChangeArrowheads="1"/>
            </p:cNvSpPr>
            <p:nvPr/>
          </p:nvSpPr>
          <p:spPr bwMode="auto">
            <a:xfrm>
              <a:off x="2104" y="2786"/>
              <a:ext cx="127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Line 39"/>
            <p:cNvSpPr>
              <a:spLocks noChangeShapeType="1"/>
            </p:cNvSpPr>
            <p:nvPr/>
          </p:nvSpPr>
          <p:spPr bwMode="auto">
            <a:xfrm flipV="1">
              <a:off x="2575" y="274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40"/>
            <p:cNvSpPr>
              <a:spLocks noChangeShapeType="1"/>
            </p:cNvSpPr>
            <p:nvPr/>
          </p:nvSpPr>
          <p:spPr bwMode="auto">
            <a:xfrm>
              <a:off x="2575" y="1092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41"/>
            <p:cNvSpPr>
              <a:spLocks noChangeArrowheads="1"/>
            </p:cNvSpPr>
            <p:nvPr/>
          </p:nvSpPr>
          <p:spPr bwMode="auto">
            <a:xfrm>
              <a:off x="2531" y="2786"/>
              <a:ext cx="127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30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Line 42"/>
            <p:cNvSpPr>
              <a:spLocks noChangeShapeType="1"/>
            </p:cNvSpPr>
            <p:nvPr/>
          </p:nvSpPr>
          <p:spPr bwMode="auto">
            <a:xfrm>
              <a:off x="447" y="277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43"/>
            <p:cNvSpPr>
              <a:spLocks noChangeShapeType="1"/>
            </p:cNvSpPr>
            <p:nvPr/>
          </p:nvSpPr>
          <p:spPr bwMode="auto">
            <a:xfrm flipH="1">
              <a:off x="2560" y="2771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44"/>
            <p:cNvSpPr>
              <a:spLocks/>
            </p:cNvSpPr>
            <p:nvPr/>
          </p:nvSpPr>
          <p:spPr bwMode="auto">
            <a:xfrm>
              <a:off x="447" y="2771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45"/>
            <p:cNvSpPr>
              <a:spLocks noChangeShapeType="1"/>
            </p:cNvSpPr>
            <p:nvPr/>
          </p:nvSpPr>
          <p:spPr bwMode="auto">
            <a:xfrm>
              <a:off x="447" y="2771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46"/>
            <p:cNvSpPr>
              <a:spLocks noChangeShapeType="1"/>
            </p:cNvSpPr>
            <p:nvPr/>
          </p:nvSpPr>
          <p:spPr bwMode="auto">
            <a:xfrm flipH="1">
              <a:off x="2550" y="2771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47"/>
            <p:cNvSpPr>
              <a:spLocks noChangeArrowheads="1"/>
            </p:cNvSpPr>
            <p:nvPr/>
          </p:nvSpPr>
          <p:spPr bwMode="auto">
            <a:xfrm>
              <a:off x="300" y="2727"/>
              <a:ext cx="127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Rectangle 48"/>
            <p:cNvSpPr>
              <a:spLocks noChangeArrowheads="1"/>
            </p:cNvSpPr>
            <p:nvPr/>
          </p:nvSpPr>
          <p:spPr bwMode="auto">
            <a:xfrm>
              <a:off x="388" y="2702"/>
              <a:ext cx="69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-1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Line 49"/>
            <p:cNvSpPr>
              <a:spLocks noChangeShapeType="1"/>
            </p:cNvSpPr>
            <p:nvPr/>
          </p:nvSpPr>
          <p:spPr bwMode="auto">
            <a:xfrm>
              <a:off x="447" y="264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50"/>
            <p:cNvSpPr>
              <a:spLocks noChangeShapeType="1"/>
            </p:cNvSpPr>
            <p:nvPr/>
          </p:nvSpPr>
          <p:spPr bwMode="auto">
            <a:xfrm flipH="1">
              <a:off x="2560" y="2644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51"/>
            <p:cNvSpPr>
              <a:spLocks/>
            </p:cNvSpPr>
            <p:nvPr/>
          </p:nvSpPr>
          <p:spPr bwMode="auto">
            <a:xfrm>
              <a:off x="447" y="2644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52"/>
            <p:cNvSpPr>
              <a:spLocks noChangeShapeType="1"/>
            </p:cNvSpPr>
            <p:nvPr/>
          </p:nvSpPr>
          <p:spPr bwMode="auto">
            <a:xfrm>
              <a:off x="447" y="2570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53"/>
            <p:cNvSpPr>
              <a:spLocks noChangeShapeType="1"/>
            </p:cNvSpPr>
            <p:nvPr/>
          </p:nvSpPr>
          <p:spPr bwMode="auto">
            <a:xfrm flipH="1">
              <a:off x="2560" y="2570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54"/>
            <p:cNvSpPr>
              <a:spLocks/>
            </p:cNvSpPr>
            <p:nvPr/>
          </p:nvSpPr>
          <p:spPr bwMode="auto">
            <a:xfrm>
              <a:off x="447" y="2570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55"/>
            <p:cNvSpPr>
              <a:spLocks noChangeShapeType="1"/>
            </p:cNvSpPr>
            <p:nvPr/>
          </p:nvSpPr>
          <p:spPr bwMode="auto">
            <a:xfrm>
              <a:off x="447" y="2516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56"/>
            <p:cNvSpPr>
              <a:spLocks noChangeShapeType="1"/>
            </p:cNvSpPr>
            <p:nvPr/>
          </p:nvSpPr>
          <p:spPr bwMode="auto">
            <a:xfrm flipH="1">
              <a:off x="2560" y="2516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57"/>
            <p:cNvSpPr>
              <a:spLocks/>
            </p:cNvSpPr>
            <p:nvPr/>
          </p:nvSpPr>
          <p:spPr bwMode="auto">
            <a:xfrm>
              <a:off x="447" y="2516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58"/>
            <p:cNvSpPr>
              <a:spLocks noChangeShapeType="1"/>
            </p:cNvSpPr>
            <p:nvPr/>
          </p:nvSpPr>
          <p:spPr bwMode="auto">
            <a:xfrm>
              <a:off x="447" y="2477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59"/>
            <p:cNvSpPr>
              <a:spLocks noChangeShapeType="1"/>
            </p:cNvSpPr>
            <p:nvPr/>
          </p:nvSpPr>
          <p:spPr bwMode="auto">
            <a:xfrm flipH="1">
              <a:off x="2560" y="2477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60"/>
            <p:cNvSpPr>
              <a:spLocks/>
            </p:cNvSpPr>
            <p:nvPr/>
          </p:nvSpPr>
          <p:spPr bwMode="auto">
            <a:xfrm>
              <a:off x="447" y="2477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61"/>
            <p:cNvSpPr>
              <a:spLocks noChangeShapeType="1"/>
            </p:cNvSpPr>
            <p:nvPr/>
          </p:nvSpPr>
          <p:spPr bwMode="auto">
            <a:xfrm>
              <a:off x="447" y="244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62"/>
            <p:cNvSpPr>
              <a:spLocks noChangeShapeType="1"/>
            </p:cNvSpPr>
            <p:nvPr/>
          </p:nvSpPr>
          <p:spPr bwMode="auto">
            <a:xfrm flipH="1">
              <a:off x="2560" y="2442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63"/>
            <p:cNvSpPr>
              <a:spLocks/>
            </p:cNvSpPr>
            <p:nvPr/>
          </p:nvSpPr>
          <p:spPr bwMode="auto">
            <a:xfrm>
              <a:off x="447" y="2442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64"/>
            <p:cNvSpPr>
              <a:spLocks noChangeShapeType="1"/>
            </p:cNvSpPr>
            <p:nvPr/>
          </p:nvSpPr>
          <p:spPr bwMode="auto">
            <a:xfrm>
              <a:off x="447" y="241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65"/>
            <p:cNvSpPr>
              <a:spLocks noChangeShapeType="1"/>
            </p:cNvSpPr>
            <p:nvPr/>
          </p:nvSpPr>
          <p:spPr bwMode="auto">
            <a:xfrm flipH="1">
              <a:off x="2560" y="2413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66"/>
            <p:cNvSpPr>
              <a:spLocks/>
            </p:cNvSpPr>
            <p:nvPr/>
          </p:nvSpPr>
          <p:spPr bwMode="auto">
            <a:xfrm>
              <a:off x="447" y="2413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67"/>
            <p:cNvSpPr>
              <a:spLocks noChangeShapeType="1"/>
            </p:cNvSpPr>
            <p:nvPr/>
          </p:nvSpPr>
          <p:spPr bwMode="auto">
            <a:xfrm>
              <a:off x="447" y="2388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68"/>
            <p:cNvSpPr>
              <a:spLocks noChangeShapeType="1"/>
            </p:cNvSpPr>
            <p:nvPr/>
          </p:nvSpPr>
          <p:spPr bwMode="auto">
            <a:xfrm flipH="1">
              <a:off x="2560" y="2388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69"/>
            <p:cNvSpPr>
              <a:spLocks/>
            </p:cNvSpPr>
            <p:nvPr/>
          </p:nvSpPr>
          <p:spPr bwMode="auto">
            <a:xfrm>
              <a:off x="447" y="2388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70"/>
            <p:cNvSpPr>
              <a:spLocks noChangeShapeType="1"/>
            </p:cNvSpPr>
            <p:nvPr/>
          </p:nvSpPr>
          <p:spPr bwMode="auto">
            <a:xfrm>
              <a:off x="447" y="2369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71"/>
            <p:cNvSpPr>
              <a:spLocks noChangeShapeType="1"/>
            </p:cNvSpPr>
            <p:nvPr/>
          </p:nvSpPr>
          <p:spPr bwMode="auto">
            <a:xfrm flipH="1">
              <a:off x="2560" y="2369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72"/>
            <p:cNvSpPr>
              <a:spLocks/>
            </p:cNvSpPr>
            <p:nvPr/>
          </p:nvSpPr>
          <p:spPr bwMode="auto">
            <a:xfrm>
              <a:off x="447" y="2369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73"/>
            <p:cNvSpPr>
              <a:spLocks noChangeShapeType="1"/>
            </p:cNvSpPr>
            <p:nvPr/>
          </p:nvSpPr>
          <p:spPr bwMode="auto">
            <a:xfrm>
              <a:off x="447" y="2349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74"/>
            <p:cNvSpPr>
              <a:spLocks noChangeShapeType="1"/>
            </p:cNvSpPr>
            <p:nvPr/>
          </p:nvSpPr>
          <p:spPr bwMode="auto">
            <a:xfrm flipH="1">
              <a:off x="2560" y="2349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75"/>
            <p:cNvSpPr>
              <a:spLocks/>
            </p:cNvSpPr>
            <p:nvPr/>
          </p:nvSpPr>
          <p:spPr bwMode="auto">
            <a:xfrm>
              <a:off x="447" y="2349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76"/>
            <p:cNvSpPr>
              <a:spLocks noChangeShapeType="1"/>
            </p:cNvSpPr>
            <p:nvPr/>
          </p:nvSpPr>
          <p:spPr bwMode="auto">
            <a:xfrm>
              <a:off x="447" y="2349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77"/>
            <p:cNvSpPr>
              <a:spLocks noChangeShapeType="1"/>
            </p:cNvSpPr>
            <p:nvPr/>
          </p:nvSpPr>
          <p:spPr bwMode="auto">
            <a:xfrm flipH="1">
              <a:off x="2550" y="2349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78"/>
            <p:cNvSpPr>
              <a:spLocks noChangeArrowheads="1"/>
            </p:cNvSpPr>
            <p:nvPr/>
          </p:nvSpPr>
          <p:spPr bwMode="auto">
            <a:xfrm>
              <a:off x="300" y="2305"/>
              <a:ext cx="127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Rectangle 79"/>
            <p:cNvSpPr>
              <a:spLocks noChangeArrowheads="1"/>
            </p:cNvSpPr>
            <p:nvPr/>
          </p:nvSpPr>
          <p:spPr bwMode="auto">
            <a:xfrm>
              <a:off x="388" y="2280"/>
              <a:ext cx="54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Line 80"/>
            <p:cNvSpPr>
              <a:spLocks noChangeShapeType="1"/>
            </p:cNvSpPr>
            <p:nvPr/>
          </p:nvSpPr>
          <p:spPr bwMode="auto">
            <a:xfrm>
              <a:off x="447" y="222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81"/>
            <p:cNvSpPr>
              <a:spLocks noChangeShapeType="1"/>
            </p:cNvSpPr>
            <p:nvPr/>
          </p:nvSpPr>
          <p:spPr bwMode="auto">
            <a:xfrm flipH="1">
              <a:off x="2560" y="2221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82"/>
            <p:cNvSpPr>
              <a:spLocks/>
            </p:cNvSpPr>
            <p:nvPr/>
          </p:nvSpPr>
          <p:spPr bwMode="auto">
            <a:xfrm>
              <a:off x="447" y="2221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83"/>
            <p:cNvSpPr>
              <a:spLocks noChangeShapeType="1"/>
            </p:cNvSpPr>
            <p:nvPr/>
          </p:nvSpPr>
          <p:spPr bwMode="auto">
            <a:xfrm>
              <a:off x="447" y="2148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84"/>
            <p:cNvSpPr>
              <a:spLocks noChangeShapeType="1"/>
            </p:cNvSpPr>
            <p:nvPr/>
          </p:nvSpPr>
          <p:spPr bwMode="auto">
            <a:xfrm flipH="1">
              <a:off x="2560" y="2148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85"/>
            <p:cNvSpPr>
              <a:spLocks/>
            </p:cNvSpPr>
            <p:nvPr/>
          </p:nvSpPr>
          <p:spPr bwMode="auto">
            <a:xfrm>
              <a:off x="447" y="2148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86"/>
            <p:cNvSpPr>
              <a:spLocks noChangeShapeType="1"/>
            </p:cNvSpPr>
            <p:nvPr/>
          </p:nvSpPr>
          <p:spPr bwMode="auto">
            <a:xfrm>
              <a:off x="447" y="2099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87"/>
            <p:cNvSpPr>
              <a:spLocks noChangeShapeType="1"/>
            </p:cNvSpPr>
            <p:nvPr/>
          </p:nvSpPr>
          <p:spPr bwMode="auto">
            <a:xfrm flipH="1">
              <a:off x="2560" y="2099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88"/>
            <p:cNvSpPr>
              <a:spLocks/>
            </p:cNvSpPr>
            <p:nvPr/>
          </p:nvSpPr>
          <p:spPr bwMode="auto">
            <a:xfrm>
              <a:off x="447" y="2099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Line 89"/>
            <p:cNvSpPr>
              <a:spLocks noChangeShapeType="1"/>
            </p:cNvSpPr>
            <p:nvPr/>
          </p:nvSpPr>
          <p:spPr bwMode="auto">
            <a:xfrm>
              <a:off x="447" y="205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90"/>
            <p:cNvSpPr>
              <a:spLocks noChangeShapeType="1"/>
            </p:cNvSpPr>
            <p:nvPr/>
          </p:nvSpPr>
          <p:spPr bwMode="auto">
            <a:xfrm flipH="1">
              <a:off x="2560" y="2054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91"/>
            <p:cNvSpPr>
              <a:spLocks/>
            </p:cNvSpPr>
            <p:nvPr/>
          </p:nvSpPr>
          <p:spPr bwMode="auto">
            <a:xfrm>
              <a:off x="447" y="2054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Line 92"/>
            <p:cNvSpPr>
              <a:spLocks noChangeShapeType="1"/>
            </p:cNvSpPr>
            <p:nvPr/>
          </p:nvSpPr>
          <p:spPr bwMode="auto">
            <a:xfrm>
              <a:off x="447" y="2020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93"/>
            <p:cNvSpPr>
              <a:spLocks noChangeShapeType="1"/>
            </p:cNvSpPr>
            <p:nvPr/>
          </p:nvSpPr>
          <p:spPr bwMode="auto">
            <a:xfrm flipH="1">
              <a:off x="2560" y="2020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94"/>
            <p:cNvSpPr>
              <a:spLocks/>
            </p:cNvSpPr>
            <p:nvPr/>
          </p:nvSpPr>
          <p:spPr bwMode="auto">
            <a:xfrm>
              <a:off x="447" y="2020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95"/>
            <p:cNvSpPr>
              <a:spLocks noChangeShapeType="1"/>
            </p:cNvSpPr>
            <p:nvPr/>
          </p:nvSpPr>
          <p:spPr bwMode="auto">
            <a:xfrm>
              <a:off x="447" y="199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96"/>
            <p:cNvSpPr>
              <a:spLocks noChangeShapeType="1"/>
            </p:cNvSpPr>
            <p:nvPr/>
          </p:nvSpPr>
          <p:spPr bwMode="auto">
            <a:xfrm flipH="1">
              <a:off x="2560" y="1995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97"/>
            <p:cNvSpPr>
              <a:spLocks/>
            </p:cNvSpPr>
            <p:nvPr/>
          </p:nvSpPr>
          <p:spPr bwMode="auto">
            <a:xfrm>
              <a:off x="447" y="1995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Line 98"/>
            <p:cNvSpPr>
              <a:spLocks noChangeShapeType="1"/>
            </p:cNvSpPr>
            <p:nvPr/>
          </p:nvSpPr>
          <p:spPr bwMode="auto">
            <a:xfrm>
              <a:off x="447" y="197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99"/>
            <p:cNvSpPr>
              <a:spLocks noChangeShapeType="1"/>
            </p:cNvSpPr>
            <p:nvPr/>
          </p:nvSpPr>
          <p:spPr bwMode="auto">
            <a:xfrm flipH="1">
              <a:off x="2560" y="1971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00"/>
            <p:cNvSpPr>
              <a:spLocks/>
            </p:cNvSpPr>
            <p:nvPr/>
          </p:nvSpPr>
          <p:spPr bwMode="auto">
            <a:xfrm>
              <a:off x="447" y="1971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101"/>
            <p:cNvSpPr>
              <a:spLocks noChangeShapeType="1"/>
            </p:cNvSpPr>
            <p:nvPr/>
          </p:nvSpPr>
          <p:spPr bwMode="auto">
            <a:xfrm>
              <a:off x="447" y="1946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Line 102"/>
            <p:cNvSpPr>
              <a:spLocks noChangeShapeType="1"/>
            </p:cNvSpPr>
            <p:nvPr/>
          </p:nvSpPr>
          <p:spPr bwMode="auto">
            <a:xfrm flipH="1">
              <a:off x="2560" y="1946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03"/>
            <p:cNvSpPr>
              <a:spLocks/>
            </p:cNvSpPr>
            <p:nvPr/>
          </p:nvSpPr>
          <p:spPr bwMode="auto">
            <a:xfrm>
              <a:off x="447" y="1946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104"/>
            <p:cNvSpPr>
              <a:spLocks noChangeShapeType="1"/>
            </p:cNvSpPr>
            <p:nvPr/>
          </p:nvSpPr>
          <p:spPr bwMode="auto">
            <a:xfrm>
              <a:off x="447" y="193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Line 105"/>
            <p:cNvSpPr>
              <a:spLocks noChangeShapeType="1"/>
            </p:cNvSpPr>
            <p:nvPr/>
          </p:nvSpPr>
          <p:spPr bwMode="auto">
            <a:xfrm flipH="1">
              <a:off x="2560" y="1932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06"/>
            <p:cNvSpPr>
              <a:spLocks/>
            </p:cNvSpPr>
            <p:nvPr/>
          </p:nvSpPr>
          <p:spPr bwMode="auto">
            <a:xfrm>
              <a:off x="447" y="1932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Line 107"/>
            <p:cNvSpPr>
              <a:spLocks noChangeShapeType="1"/>
            </p:cNvSpPr>
            <p:nvPr/>
          </p:nvSpPr>
          <p:spPr bwMode="auto">
            <a:xfrm>
              <a:off x="447" y="1932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Line 108"/>
            <p:cNvSpPr>
              <a:spLocks noChangeShapeType="1"/>
            </p:cNvSpPr>
            <p:nvPr/>
          </p:nvSpPr>
          <p:spPr bwMode="auto">
            <a:xfrm flipH="1">
              <a:off x="2550" y="1932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109"/>
            <p:cNvSpPr>
              <a:spLocks noChangeArrowheads="1"/>
            </p:cNvSpPr>
            <p:nvPr/>
          </p:nvSpPr>
          <p:spPr bwMode="auto">
            <a:xfrm>
              <a:off x="300" y="1887"/>
              <a:ext cx="127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Rectangle 110"/>
            <p:cNvSpPr>
              <a:spLocks noChangeArrowheads="1"/>
            </p:cNvSpPr>
            <p:nvPr/>
          </p:nvSpPr>
          <p:spPr bwMode="auto">
            <a:xfrm>
              <a:off x="388" y="1863"/>
              <a:ext cx="54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" name="Line 111"/>
            <p:cNvSpPr>
              <a:spLocks noChangeShapeType="1"/>
            </p:cNvSpPr>
            <p:nvPr/>
          </p:nvSpPr>
          <p:spPr bwMode="auto">
            <a:xfrm>
              <a:off x="447" y="180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112"/>
            <p:cNvSpPr>
              <a:spLocks noChangeShapeType="1"/>
            </p:cNvSpPr>
            <p:nvPr/>
          </p:nvSpPr>
          <p:spPr bwMode="auto">
            <a:xfrm flipH="1">
              <a:off x="2560" y="1804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13"/>
            <p:cNvSpPr>
              <a:spLocks/>
            </p:cNvSpPr>
            <p:nvPr/>
          </p:nvSpPr>
          <p:spPr bwMode="auto">
            <a:xfrm>
              <a:off x="447" y="1804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Line 114"/>
            <p:cNvSpPr>
              <a:spLocks noChangeShapeType="1"/>
            </p:cNvSpPr>
            <p:nvPr/>
          </p:nvSpPr>
          <p:spPr bwMode="auto">
            <a:xfrm>
              <a:off x="447" y="1730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115"/>
            <p:cNvSpPr>
              <a:spLocks noChangeShapeType="1"/>
            </p:cNvSpPr>
            <p:nvPr/>
          </p:nvSpPr>
          <p:spPr bwMode="auto">
            <a:xfrm flipH="1">
              <a:off x="2560" y="1730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16"/>
            <p:cNvSpPr>
              <a:spLocks/>
            </p:cNvSpPr>
            <p:nvPr/>
          </p:nvSpPr>
          <p:spPr bwMode="auto">
            <a:xfrm>
              <a:off x="447" y="1730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Line 117"/>
            <p:cNvSpPr>
              <a:spLocks noChangeShapeType="1"/>
            </p:cNvSpPr>
            <p:nvPr/>
          </p:nvSpPr>
          <p:spPr bwMode="auto">
            <a:xfrm>
              <a:off x="447" y="1676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118"/>
            <p:cNvSpPr>
              <a:spLocks noChangeShapeType="1"/>
            </p:cNvSpPr>
            <p:nvPr/>
          </p:nvSpPr>
          <p:spPr bwMode="auto">
            <a:xfrm flipH="1">
              <a:off x="2560" y="1676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19"/>
            <p:cNvSpPr>
              <a:spLocks/>
            </p:cNvSpPr>
            <p:nvPr/>
          </p:nvSpPr>
          <p:spPr bwMode="auto">
            <a:xfrm>
              <a:off x="447" y="1676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Line 120"/>
            <p:cNvSpPr>
              <a:spLocks noChangeShapeType="1"/>
            </p:cNvSpPr>
            <p:nvPr/>
          </p:nvSpPr>
          <p:spPr bwMode="auto">
            <a:xfrm>
              <a:off x="447" y="1637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Line 121"/>
            <p:cNvSpPr>
              <a:spLocks noChangeShapeType="1"/>
            </p:cNvSpPr>
            <p:nvPr/>
          </p:nvSpPr>
          <p:spPr bwMode="auto">
            <a:xfrm flipH="1">
              <a:off x="2560" y="1637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22"/>
            <p:cNvSpPr>
              <a:spLocks/>
            </p:cNvSpPr>
            <p:nvPr/>
          </p:nvSpPr>
          <p:spPr bwMode="auto">
            <a:xfrm>
              <a:off x="447" y="1637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Line 123"/>
            <p:cNvSpPr>
              <a:spLocks noChangeShapeType="1"/>
            </p:cNvSpPr>
            <p:nvPr/>
          </p:nvSpPr>
          <p:spPr bwMode="auto">
            <a:xfrm>
              <a:off x="447" y="160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Line 124"/>
            <p:cNvSpPr>
              <a:spLocks noChangeShapeType="1"/>
            </p:cNvSpPr>
            <p:nvPr/>
          </p:nvSpPr>
          <p:spPr bwMode="auto">
            <a:xfrm flipH="1">
              <a:off x="2560" y="1603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25"/>
            <p:cNvSpPr>
              <a:spLocks/>
            </p:cNvSpPr>
            <p:nvPr/>
          </p:nvSpPr>
          <p:spPr bwMode="auto">
            <a:xfrm>
              <a:off x="447" y="1603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Line 126"/>
            <p:cNvSpPr>
              <a:spLocks noChangeShapeType="1"/>
            </p:cNvSpPr>
            <p:nvPr/>
          </p:nvSpPr>
          <p:spPr bwMode="auto">
            <a:xfrm>
              <a:off x="447" y="157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127"/>
            <p:cNvSpPr>
              <a:spLocks noChangeShapeType="1"/>
            </p:cNvSpPr>
            <p:nvPr/>
          </p:nvSpPr>
          <p:spPr bwMode="auto">
            <a:xfrm flipH="1">
              <a:off x="2560" y="1573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28"/>
            <p:cNvSpPr>
              <a:spLocks/>
            </p:cNvSpPr>
            <p:nvPr/>
          </p:nvSpPr>
          <p:spPr bwMode="auto">
            <a:xfrm>
              <a:off x="447" y="1573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Line 129"/>
            <p:cNvSpPr>
              <a:spLocks noChangeShapeType="1"/>
            </p:cNvSpPr>
            <p:nvPr/>
          </p:nvSpPr>
          <p:spPr bwMode="auto">
            <a:xfrm>
              <a:off x="447" y="1549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Line 130"/>
            <p:cNvSpPr>
              <a:spLocks noChangeShapeType="1"/>
            </p:cNvSpPr>
            <p:nvPr/>
          </p:nvSpPr>
          <p:spPr bwMode="auto">
            <a:xfrm flipH="1">
              <a:off x="2560" y="1549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131"/>
            <p:cNvSpPr>
              <a:spLocks/>
            </p:cNvSpPr>
            <p:nvPr/>
          </p:nvSpPr>
          <p:spPr bwMode="auto">
            <a:xfrm>
              <a:off x="447" y="1549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Line 132"/>
            <p:cNvSpPr>
              <a:spLocks noChangeShapeType="1"/>
            </p:cNvSpPr>
            <p:nvPr/>
          </p:nvSpPr>
          <p:spPr bwMode="auto">
            <a:xfrm>
              <a:off x="447" y="1529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Line 133"/>
            <p:cNvSpPr>
              <a:spLocks noChangeShapeType="1"/>
            </p:cNvSpPr>
            <p:nvPr/>
          </p:nvSpPr>
          <p:spPr bwMode="auto">
            <a:xfrm flipH="1">
              <a:off x="2560" y="1529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34"/>
            <p:cNvSpPr>
              <a:spLocks/>
            </p:cNvSpPr>
            <p:nvPr/>
          </p:nvSpPr>
          <p:spPr bwMode="auto">
            <a:xfrm>
              <a:off x="447" y="1529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Line 135"/>
            <p:cNvSpPr>
              <a:spLocks noChangeShapeType="1"/>
            </p:cNvSpPr>
            <p:nvPr/>
          </p:nvSpPr>
          <p:spPr bwMode="auto">
            <a:xfrm>
              <a:off x="447" y="1509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Line 136"/>
            <p:cNvSpPr>
              <a:spLocks noChangeShapeType="1"/>
            </p:cNvSpPr>
            <p:nvPr/>
          </p:nvSpPr>
          <p:spPr bwMode="auto">
            <a:xfrm flipH="1">
              <a:off x="2560" y="1509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137"/>
            <p:cNvSpPr>
              <a:spLocks/>
            </p:cNvSpPr>
            <p:nvPr/>
          </p:nvSpPr>
          <p:spPr bwMode="auto">
            <a:xfrm>
              <a:off x="447" y="1509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Line 138"/>
            <p:cNvSpPr>
              <a:spLocks noChangeShapeType="1"/>
            </p:cNvSpPr>
            <p:nvPr/>
          </p:nvSpPr>
          <p:spPr bwMode="auto">
            <a:xfrm>
              <a:off x="447" y="1509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Line 139"/>
            <p:cNvSpPr>
              <a:spLocks noChangeShapeType="1"/>
            </p:cNvSpPr>
            <p:nvPr/>
          </p:nvSpPr>
          <p:spPr bwMode="auto">
            <a:xfrm flipH="1">
              <a:off x="2550" y="1509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Rectangle 140"/>
            <p:cNvSpPr>
              <a:spLocks noChangeArrowheads="1"/>
            </p:cNvSpPr>
            <p:nvPr/>
          </p:nvSpPr>
          <p:spPr bwMode="auto">
            <a:xfrm>
              <a:off x="300" y="1465"/>
              <a:ext cx="127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Rectangle 141"/>
            <p:cNvSpPr>
              <a:spLocks noChangeArrowheads="1"/>
            </p:cNvSpPr>
            <p:nvPr/>
          </p:nvSpPr>
          <p:spPr bwMode="auto">
            <a:xfrm>
              <a:off x="388" y="1441"/>
              <a:ext cx="54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Line 142"/>
            <p:cNvSpPr>
              <a:spLocks noChangeShapeType="1"/>
            </p:cNvSpPr>
            <p:nvPr/>
          </p:nvSpPr>
          <p:spPr bwMode="auto">
            <a:xfrm>
              <a:off x="447" y="138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Line 143"/>
            <p:cNvSpPr>
              <a:spLocks noChangeShapeType="1"/>
            </p:cNvSpPr>
            <p:nvPr/>
          </p:nvSpPr>
          <p:spPr bwMode="auto">
            <a:xfrm flipH="1">
              <a:off x="2560" y="1382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144"/>
            <p:cNvSpPr>
              <a:spLocks/>
            </p:cNvSpPr>
            <p:nvPr/>
          </p:nvSpPr>
          <p:spPr bwMode="auto">
            <a:xfrm>
              <a:off x="447" y="1382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Line 145"/>
            <p:cNvSpPr>
              <a:spLocks noChangeShapeType="1"/>
            </p:cNvSpPr>
            <p:nvPr/>
          </p:nvSpPr>
          <p:spPr bwMode="auto">
            <a:xfrm>
              <a:off x="447" y="1308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Line 146"/>
            <p:cNvSpPr>
              <a:spLocks noChangeShapeType="1"/>
            </p:cNvSpPr>
            <p:nvPr/>
          </p:nvSpPr>
          <p:spPr bwMode="auto">
            <a:xfrm flipH="1">
              <a:off x="2560" y="1308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47"/>
            <p:cNvSpPr>
              <a:spLocks/>
            </p:cNvSpPr>
            <p:nvPr/>
          </p:nvSpPr>
          <p:spPr bwMode="auto">
            <a:xfrm>
              <a:off x="447" y="1308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Line 148"/>
            <p:cNvSpPr>
              <a:spLocks noChangeShapeType="1"/>
            </p:cNvSpPr>
            <p:nvPr/>
          </p:nvSpPr>
          <p:spPr bwMode="auto">
            <a:xfrm>
              <a:off x="447" y="1259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Line 149"/>
            <p:cNvSpPr>
              <a:spLocks noChangeShapeType="1"/>
            </p:cNvSpPr>
            <p:nvPr/>
          </p:nvSpPr>
          <p:spPr bwMode="auto">
            <a:xfrm flipH="1">
              <a:off x="2560" y="1259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150"/>
            <p:cNvSpPr>
              <a:spLocks/>
            </p:cNvSpPr>
            <p:nvPr/>
          </p:nvSpPr>
          <p:spPr bwMode="auto">
            <a:xfrm>
              <a:off x="447" y="1259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Line 151"/>
            <p:cNvSpPr>
              <a:spLocks noChangeShapeType="1"/>
            </p:cNvSpPr>
            <p:nvPr/>
          </p:nvSpPr>
          <p:spPr bwMode="auto">
            <a:xfrm>
              <a:off x="447" y="121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Line 152"/>
            <p:cNvSpPr>
              <a:spLocks noChangeShapeType="1"/>
            </p:cNvSpPr>
            <p:nvPr/>
          </p:nvSpPr>
          <p:spPr bwMode="auto">
            <a:xfrm flipH="1">
              <a:off x="2560" y="1215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53"/>
            <p:cNvSpPr>
              <a:spLocks/>
            </p:cNvSpPr>
            <p:nvPr/>
          </p:nvSpPr>
          <p:spPr bwMode="auto">
            <a:xfrm>
              <a:off x="447" y="1215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Line 154"/>
            <p:cNvSpPr>
              <a:spLocks noChangeShapeType="1"/>
            </p:cNvSpPr>
            <p:nvPr/>
          </p:nvSpPr>
          <p:spPr bwMode="auto">
            <a:xfrm>
              <a:off x="447" y="1180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Line 155"/>
            <p:cNvSpPr>
              <a:spLocks noChangeShapeType="1"/>
            </p:cNvSpPr>
            <p:nvPr/>
          </p:nvSpPr>
          <p:spPr bwMode="auto">
            <a:xfrm flipH="1">
              <a:off x="2560" y="1180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56"/>
            <p:cNvSpPr>
              <a:spLocks/>
            </p:cNvSpPr>
            <p:nvPr/>
          </p:nvSpPr>
          <p:spPr bwMode="auto">
            <a:xfrm>
              <a:off x="447" y="1180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Line 157"/>
            <p:cNvSpPr>
              <a:spLocks noChangeShapeType="1"/>
            </p:cNvSpPr>
            <p:nvPr/>
          </p:nvSpPr>
          <p:spPr bwMode="auto">
            <a:xfrm>
              <a:off x="447" y="1156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Line 158"/>
            <p:cNvSpPr>
              <a:spLocks noChangeShapeType="1"/>
            </p:cNvSpPr>
            <p:nvPr/>
          </p:nvSpPr>
          <p:spPr bwMode="auto">
            <a:xfrm flipH="1">
              <a:off x="2560" y="1156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159"/>
            <p:cNvSpPr>
              <a:spLocks/>
            </p:cNvSpPr>
            <p:nvPr/>
          </p:nvSpPr>
          <p:spPr bwMode="auto">
            <a:xfrm>
              <a:off x="447" y="1156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Line 160"/>
            <p:cNvSpPr>
              <a:spLocks noChangeShapeType="1"/>
            </p:cNvSpPr>
            <p:nvPr/>
          </p:nvSpPr>
          <p:spPr bwMode="auto">
            <a:xfrm>
              <a:off x="447" y="113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Line 161"/>
            <p:cNvSpPr>
              <a:spLocks noChangeShapeType="1"/>
            </p:cNvSpPr>
            <p:nvPr/>
          </p:nvSpPr>
          <p:spPr bwMode="auto">
            <a:xfrm flipH="1">
              <a:off x="2560" y="1131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162"/>
            <p:cNvSpPr>
              <a:spLocks/>
            </p:cNvSpPr>
            <p:nvPr/>
          </p:nvSpPr>
          <p:spPr bwMode="auto">
            <a:xfrm>
              <a:off x="447" y="1131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Line 163"/>
            <p:cNvSpPr>
              <a:spLocks noChangeShapeType="1"/>
            </p:cNvSpPr>
            <p:nvPr/>
          </p:nvSpPr>
          <p:spPr bwMode="auto">
            <a:xfrm>
              <a:off x="447" y="1107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Line 164"/>
            <p:cNvSpPr>
              <a:spLocks noChangeShapeType="1"/>
            </p:cNvSpPr>
            <p:nvPr/>
          </p:nvSpPr>
          <p:spPr bwMode="auto">
            <a:xfrm flipH="1">
              <a:off x="2560" y="1107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165"/>
            <p:cNvSpPr>
              <a:spLocks/>
            </p:cNvSpPr>
            <p:nvPr/>
          </p:nvSpPr>
          <p:spPr bwMode="auto">
            <a:xfrm>
              <a:off x="447" y="1107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Line 166"/>
            <p:cNvSpPr>
              <a:spLocks noChangeShapeType="1"/>
            </p:cNvSpPr>
            <p:nvPr/>
          </p:nvSpPr>
          <p:spPr bwMode="auto">
            <a:xfrm>
              <a:off x="447" y="109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Line 167"/>
            <p:cNvSpPr>
              <a:spLocks noChangeShapeType="1"/>
            </p:cNvSpPr>
            <p:nvPr/>
          </p:nvSpPr>
          <p:spPr bwMode="auto">
            <a:xfrm flipH="1">
              <a:off x="2560" y="1092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168"/>
            <p:cNvSpPr>
              <a:spLocks/>
            </p:cNvSpPr>
            <p:nvPr/>
          </p:nvSpPr>
          <p:spPr bwMode="auto">
            <a:xfrm>
              <a:off x="447" y="1092"/>
              <a:ext cx="2128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Line 169"/>
            <p:cNvSpPr>
              <a:spLocks noChangeShapeType="1"/>
            </p:cNvSpPr>
            <p:nvPr/>
          </p:nvSpPr>
          <p:spPr bwMode="auto">
            <a:xfrm>
              <a:off x="447" y="1092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Line 170"/>
            <p:cNvSpPr>
              <a:spLocks noChangeShapeType="1"/>
            </p:cNvSpPr>
            <p:nvPr/>
          </p:nvSpPr>
          <p:spPr bwMode="auto">
            <a:xfrm flipH="1">
              <a:off x="2550" y="1092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Rectangle 171"/>
            <p:cNvSpPr>
              <a:spLocks noChangeArrowheads="1"/>
            </p:cNvSpPr>
            <p:nvPr/>
          </p:nvSpPr>
          <p:spPr bwMode="auto">
            <a:xfrm>
              <a:off x="300" y="1048"/>
              <a:ext cx="127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" name="Rectangle 172"/>
            <p:cNvSpPr>
              <a:spLocks noChangeArrowheads="1"/>
            </p:cNvSpPr>
            <p:nvPr/>
          </p:nvSpPr>
          <p:spPr bwMode="auto">
            <a:xfrm>
              <a:off x="388" y="1023"/>
              <a:ext cx="54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" name="Line 173"/>
            <p:cNvSpPr>
              <a:spLocks noChangeShapeType="1"/>
            </p:cNvSpPr>
            <p:nvPr/>
          </p:nvSpPr>
          <p:spPr bwMode="auto">
            <a:xfrm>
              <a:off x="447" y="1092"/>
              <a:ext cx="21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Line 174"/>
            <p:cNvSpPr>
              <a:spLocks noChangeShapeType="1"/>
            </p:cNvSpPr>
            <p:nvPr/>
          </p:nvSpPr>
          <p:spPr bwMode="auto">
            <a:xfrm>
              <a:off x="447" y="2771"/>
              <a:ext cx="212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Line 175"/>
            <p:cNvSpPr>
              <a:spLocks noChangeShapeType="1"/>
            </p:cNvSpPr>
            <p:nvPr/>
          </p:nvSpPr>
          <p:spPr bwMode="auto">
            <a:xfrm flipV="1">
              <a:off x="2575" y="1092"/>
              <a:ext cx="0" cy="167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Line 176"/>
            <p:cNvSpPr>
              <a:spLocks noChangeShapeType="1"/>
            </p:cNvSpPr>
            <p:nvPr/>
          </p:nvSpPr>
          <p:spPr bwMode="auto">
            <a:xfrm flipV="1">
              <a:off x="447" y="1092"/>
              <a:ext cx="0" cy="167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" name="Freeform 177"/>
            <p:cNvSpPr>
              <a:spLocks/>
            </p:cNvSpPr>
            <p:nvPr/>
          </p:nvSpPr>
          <p:spPr bwMode="auto">
            <a:xfrm>
              <a:off x="447" y="1490"/>
              <a:ext cx="2128" cy="1222"/>
            </a:xfrm>
            <a:custGeom>
              <a:avLst/>
              <a:gdLst>
                <a:gd name="T0" fmla="*/ 0 w 2128"/>
                <a:gd name="T1" fmla="*/ 0 h 1222"/>
                <a:gd name="T2" fmla="*/ 211 w 2128"/>
                <a:gd name="T3" fmla="*/ 29 h 1222"/>
                <a:gd name="T4" fmla="*/ 422 w 2128"/>
                <a:gd name="T5" fmla="*/ 108 h 1222"/>
                <a:gd name="T6" fmla="*/ 637 w 2128"/>
                <a:gd name="T7" fmla="*/ 299 h 1222"/>
                <a:gd name="T8" fmla="*/ 848 w 2128"/>
                <a:gd name="T9" fmla="*/ 579 h 1222"/>
                <a:gd name="T10" fmla="*/ 1064 w 2128"/>
                <a:gd name="T11" fmla="*/ 672 h 1222"/>
                <a:gd name="T12" fmla="*/ 1275 w 2128"/>
                <a:gd name="T13" fmla="*/ 780 h 1222"/>
                <a:gd name="T14" fmla="*/ 1486 w 2128"/>
                <a:gd name="T15" fmla="*/ 898 h 1222"/>
                <a:gd name="T16" fmla="*/ 1701 w 2128"/>
                <a:gd name="T17" fmla="*/ 1006 h 1222"/>
                <a:gd name="T18" fmla="*/ 1912 w 2128"/>
                <a:gd name="T19" fmla="*/ 1129 h 1222"/>
                <a:gd name="T20" fmla="*/ 2128 w 2128"/>
                <a:gd name="T21" fmla="*/ 1222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28" h="1222">
                  <a:moveTo>
                    <a:pt x="0" y="0"/>
                  </a:moveTo>
                  <a:lnTo>
                    <a:pt x="211" y="29"/>
                  </a:lnTo>
                  <a:lnTo>
                    <a:pt x="422" y="108"/>
                  </a:lnTo>
                  <a:lnTo>
                    <a:pt x="637" y="299"/>
                  </a:lnTo>
                  <a:lnTo>
                    <a:pt x="848" y="579"/>
                  </a:lnTo>
                  <a:lnTo>
                    <a:pt x="1064" y="672"/>
                  </a:lnTo>
                  <a:lnTo>
                    <a:pt x="1275" y="780"/>
                  </a:lnTo>
                  <a:lnTo>
                    <a:pt x="1486" y="898"/>
                  </a:lnTo>
                  <a:lnTo>
                    <a:pt x="1701" y="1006"/>
                  </a:lnTo>
                  <a:lnTo>
                    <a:pt x="1912" y="1129"/>
                  </a:lnTo>
                  <a:lnTo>
                    <a:pt x="2128" y="1222"/>
                  </a:lnTo>
                </a:path>
              </a:pathLst>
            </a:cu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" name="Oval 178"/>
            <p:cNvSpPr>
              <a:spLocks noChangeArrowheads="1"/>
            </p:cNvSpPr>
            <p:nvPr/>
          </p:nvSpPr>
          <p:spPr bwMode="auto">
            <a:xfrm>
              <a:off x="418" y="1460"/>
              <a:ext cx="58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" name="Oval 179"/>
            <p:cNvSpPr>
              <a:spLocks noChangeArrowheads="1"/>
            </p:cNvSpPr>
            <p:nvPr/>
          </p:nvSpPr>
          <p:spPr bwMode="auto">
            <a:xfrm>
              <a:off x="628" y="1490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" name="Oval 180"/>
            <p:cNvSpPr>
              <a:spLocks noChangeArrowheads="1"/>
            </p:cNvSpPr>
            <p:nvPr/>
          </p:nvSpPr>
          <p:spPr bwMode="auto">
            <a:xfrm>
              <a:off x="839" y="1568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" name="Oval 181"/>
            <p:cNvSpPr>
              <a:spLocks noChangeArrowheads="1"/>
            </p:cNvSpPr>
            <p:nvPr/>
          </p:nvSpPr>
          <p:spPr bwMode="auto">
            <a:xfrm>
              <a:off x="1055" y="1760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Oval 182"/>
            <p:cNvSpPr>
              <a:spLocks noChangeArrowheads="1"/>
            </p:cNvSpPr>
            <p:nvPr/>
          </p:nvSpPr>
          <p:spPr bwMode="auto">
            <a:xfrm>
              <a:off x="1266" y="2040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Oval 183"/>
            <p:cNvSpPr>
              <a:spLocks noChangeArrowheads="1"/>
            </p:cNvSpPr>
            <p:nvPr/>
          </p:nvSpPr>
          <p:spPr bwMode="auto">
            <a:xfrm>
              <a:off x="1482" y="2133"/>
              <a:ext cx="58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Oval 184"/>
            <p:cNvSpPr>
              <a:spLocks noChangeArrowheads="1"/>
            </p:cNvSpPr>
            <p:nvPr/>
          </p:nvSpPr>
          <p:spPr bwMode="auto">
            <a:xfrm>
              <a:off x="1692" y="2241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Oval 185"/>
            <p:cNvSpPr>
              <a:spLocks noChangeArrowheads="1"/>
            </p:cNvSpPr>
            <p:nvPr/>
          </p:nvSpPr>
          <p:spPr bwMode="auto">
            <a:xfrm>
              <a:off x="1903" y="2359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Oval 186"/>
            <p:cNvSpPr>
              <a:spLocks noChangeArrowheads="1"/>
            </p:cNvSpPr>
            <p:nvPr/>
          </p:nvSpPr>
          <p:spPr bwMode="auto">
            <a:xfrm>
              <a:off x="2119" y="2467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Oval 187"/>
            <p:cNvSpPr>
              <a:spLocks noChangeArrowheads="1"/>
            </p:cNvSpPr>
            <p:nvPr/>
          </p:nvSpPr>
          <p:spPr bwMode="auto">
            <a:xfrm>
              <a:off x="2330" y="2590"/>
              <a:ext cx="59" cy="58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Oval 188"/>
            <p:cNvSpPr>
              <a:spLocks noChangeArrowheads="1"/>
            </p:cNvSpPr>
            <p:nvPr/>
          </p:nvSpPr>
          <p:spPr bwMode="auto">
            <a:xfrm>
              <a:off x="2546" y="2683"/>
              <a:ext cx="58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189"/>
            <p:cNvSpPr>
              <a:spLocks/>
            </p:cNvSpPr>
            <p:nvPr/>
          </p:nvSpPr>
          <p:spPr bwMode="auto">
            <a:xfrm>
              <a:off x="447" y="1652"/>
              <a:ext cx="2128" cy="1046"/>
            </a:xfrm>
            <a:custGeom>
              <a:avLst/>
              <a:gdLst>
                <a:gd name="T0" fmla="*/ 0 w 2128"/>
                <a:gd name="T1" fmla="*/ 0 h 1046"/>
                <a:gd name="T2" fmla="*/ 211 w 2128"/>
                <a:gd name="T3" fmla="*/ 103 h 1046"/>
                <a:gd name="T4" fmla="*/ 422 w 2128"/>
                <a:gd name="T5" fmla="*/ 206 h 1046"/>
                <a:gd name="T6" fmla="*/ 637 w 2128"/>
                <a:gd name="T7" fmla="*/ 314 h 1046"/>
                <a:gd name="T8" fmla="*/ 848 w 2128"/>
                <a:gd name="T9" fmla="*/ 417 h 1046"/>
                <a:gd name="T10" fmla="*/ 1064 w 2128"/>
                <a:gd name="T11" fmla="*/ 525 h 1046"/>
                <a:gd name="T12" fmla="*/ 1275 w 2128"/>
                <a:gd name="T13" fmla="*/ 628 h 1046"/>
                <a:gd name="T14" fmla="*/ 1486 w 2128"/>
                <a:gd name="T15" fmla="*/ 731 h 1046"/>
                <a:gd name="T16" fmla="*/ 1701 w 2128"/>
                <a:gd name="T17" fmla="*/ 839 h 1046"/>
                <a:gd name="T18" fmla="*/ 1912 w 2128"/>
                <a:gd name="T19" fmla="*/ 942 h 1046"/>
                <a:gd name="T20" fmla="*/ 2128 w 2128"/>
                <a:gd name="T21" fmla="*/ 1046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28" h="1046">
                  <a:moveTo>
                    <a:pt x="0" y="0"/>
                  </a:moveTo>
                  <a:lnTo>
                    <a:pt x="211" y="103"/>
                  </a:lnTo>
                  <a:lnTo>
                    <a:pt x="422" y="206"/>
                  </a:lnTo>
                  <a:lnTo>
                    <a:pt x="637" y="314"/>
                  </a:lnTo>
                  <a:lnTo>
                    <a:pt x="848" y="417"/>
                  </a:lnTo>
                  <a:lnTo>
                    <a:pt x="1064" y="525"/>
                  </a:lnTo>
                  <a:lnTo>
                    <a:pt x="1275" y="628"/>
                  </a:lnTo>
                  <a:lnTo>
                    <a:pt x="1486" y="731"/>
                  </a:lnTo>
                  <a:lnTo>
                    <a:pt x="1701" y="839"/>
                  </a:lnTo>
                  <a:lnTo>
                    <a:pt x="1912" y="942"/>
                  </a:lnTo>
                  <a:lnTo>
                    <a:pt x="2128" y="1046"/>
                  </a:lnTo>
                </a:path>
              </a:pathLst>
            </a:custGeom>
            <a:noFill/>
            <a:ln w="158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Rectangle 190"/>
            <p:cNvSpPr>
              <a:spLocks noChangeArrowheads="1"/>
            </p:cNvSpPr>
            <p:nvPr/>
          </p:nvSpPr>
          <p:spPr bwMode="auto">
            <a:xfrm rot="16200000">
              <a:off x="58" y="1877"/>
              <a:ext cx="343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RMSE [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" name="Rectangle 191"/>
            <p:cNvSpPr>
              <a:spLocks noChangeArrowheads="1"/>
            </p:cNvSpPr>
            <p:nvPr/>
          </p:nvSpPr>
          <p:spPr bwMode="auto">
            <a:xfrm rot="16200000">
              <a:off x="159" y="1748"/>
              <a:ext cx="6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o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" name="Rectangle 192"/>
            <p:cNvSpPr>
              <a:spLocks noChangeArrowheads="1"/>
            </p:cNvSpPr>
            <p:nvPr/>
          </p:nvSpPr>
          <p:spPr bwMode="auto">
            <a:xfrm rot="16200000">
              <a:off x="195" y="1700"/>
              <a:ext cx="6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]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" name="Rectangle 193"/>
            <p:cNvSpPr>
              <a:spLocks noChangeArrowheads="1"/>
            </p:cNvSpPr>
            <p:nvPr/>
          </p:nvSpPr>
          <p:spPr bwMode="auto">
            <a:xfrm>
              <a:off x="1334" y="2884"/>
              <a:ext cx="40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SNR [dB]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" name="Rectangle 195"/>
            <p:cNvSpPr>
              <a:spLocks noChangeArrowheads="1"/>
            </p:cNvSpPr>
            <p:nvPr/>
          </p:nvSpPr>
          <p:spPr bwMode="auto">
            <a:xfrm>
              <a:off x="1104" y="95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" name="Rectangle 199"/>
            <p:cNvSpPr>
              <a:spLocks noChangeArrowheads="1"/>
            </p:cNvSpPr>
            <p:nvPr/>
          </p:nvSpPr>
          <p:spPr bwMode="auto">
            <a:xfrm>
              <a:off x="1423" y="99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0" name="Rectangle 202"/>
            <p:cNvSpPr>
              <a:spLocks noChangeArrowheads="1"/>
            </p:cNvSpPr>
            <p:nvPr/>
          </p:nvSpPr>
          <p:spPr bwMode="auto">
            <a:xfrm>
              <a:off x="1893" y="99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Rectangle 206"/>
          <p:cNvSpPr>
            <a:spLocks noChangeArrowheads="1"/>
          </p:cNvSpPr>
          <p:nvPr/>
        </p:nvSpPr>
        <p:spPr bwMode="auto">
          <a:xfrm>
            <a:off x="677863" y="4182676"/>
            <a:ext cx="777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207"/>
          <p:cNvSpPr>
            <a:spLocks noChangeArrowheads="1"/>
          </p:cNvSpPr>
          <p:nvPr/>
        </p:nvSpPr>
        <p:spPr bwMode="auto">
          <a:xfrm>
            <a:off x="4064001" y="1509326"/>
            <a:ext cx="777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208"/>
          <p:cNvSpPr>
            <a:spLocks noChangeArrowheads="1"/>
          </p:cNvSpPr>
          <p:nvPr/>
        </p:nvSpPr>
        <p:spPr bwMode="auto">
          <a:xfrm>
            <a:off x="2897188" y="1625214"/>
            <a:ext cx="1128713" cy="374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209"/>
          <p:cNvSpPr>
            <a:spLocks noChangeArrowheads="1"/>
          </p:cNvSpPr>
          <p:nvPr/>
        </p:nvSpPr>
        <p:spPr bwMode="auto">
          <a:xfrm>
            <a:off x="2897188" y="1625214"/>
            <a:ext cx="1128713" cy="374650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210"/>
          <p:cNvSpPr>
            <a:spLocks noChangeShapeType="1"/>
          </p:cNvSpPr>
          <p:nvPr/>
        </p:nvSpPr>
        <p:spPr bwMode="auto">
          <a:xfrm>
            <a:off x="2897188" y="1625214"/>
            <a:ext cx="11287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211"/>
          <p:cNvSpPr>
            <a:spLocks noChangeShapeType="1"/>
          </p:cNvSpPr>
          <p:nvPr/>
        </p:nvSpPr>
        <p:spPr bwMode="auto">
          <a:xfrm>
            <a:off x="2897188" y="1999864"/>
            <a:ext cx="11287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212"/>
          <p:cNvSpPr>
            <a:spLocks noChangeShapeType="1"/>
          </p:cNvSpPr>
          <p:nvPr/>
        </p:nvSpPr>
        <p:spPr bwMode="auto">
          <a:xfrm flipV="1">
            <a:off x="4025901" y="1625214"/>
            <a:ext cx="0" cy="3746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13"/>
          <p:cNvSpPr>
            <a:spLocks noChangeShapeType="1"/>
          </p:cNvSpPr>
          <p:nvPr/>
        </p:nvSpPr>
        <p:spPr bwMode="auto">
          <a:xfrm flipV="1">
            <a:off x="2897188" y="1625214"/>
            <a:ext cx="0" cy="3746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214"/>
          <p:cNvSpPr>
            <a:spLocks noChangeShapeType="1"/>
          </p:cNvSpPr>
          <p:nvPr/>
        </p:nvSpPr>
        <p:spPr bwMode="auto">
          <a:xfrm>
            <a:off x="2897188" y="1999864"/>
            <a:ext cx="11287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215"/>
          <p:cNvSpPr>
            <a:spLocks noChangeShapeType="1"/>
          </p:cNvSpPr>
          <p:nvPr/>
        </p:nvSpPr>
        <p:spPr bwMode="auto">
          <a:xfrm flipV="1">
            <a:off x="2897188" y="1625214"/>
            <a:ext cx="0" cy="3746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216"/>
          <p:cNvSpPr>
            <a:spLocks noChangeShapeType="1"/>
          </p:cNvSpPr>
          <p:nvPr/>
        </p:nvSpPr>
        <p:spPr bwMode="auto">
          <a:xfrm>
            <a:off x="2897188" y="1625214"/>
            <a:ext cx="11287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217"/>
          <p:cNvSpPr>
            <a:spLocks noChangeShapeType="1"/>
          </p:cNvSpPr>
          <p:nvPr/>
        </p:nvSpPr>
        <p:spPr bwMode="auto">
          <a:xfrm>
            <a:off x="2897188" y="1999864"/>
            <a:ext cx="11287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18"/>
          <p:cNvSpPr>
            <a:spLocks noChangeShapeType="1"/>
          </p:cNvSpPr>
          <p:nvPr/>
        </p:nvSpPr>
        <p:spPr bwMode="auto">
          <a:xfrm flipV="1">
            <a:off x="4025901" y="1625214"/>
            <a:ext cx="0" cy="3746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219"/>
          <p:cNvSpPr>
            <a:spLocks noChangeShapeType="1"/>
          </p:cNvSpPr>
          <p:nvPr/>
        </p:nvSpPr>
        <p:spPr bwMode="auto">
          <a:xfrm flipV="1">
            <a:off x="2897188" y="1625214"/>
            <a:ext cx="0" cy="3746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20"/>
          <p:cNvSpPr>
            <a:spLocks noChangeArrowheads="1"/>
          </p:cNvSpPr>
          <p:nvPr/>
        </p:nvSpPr>
        <p:spPr bwMode="auto">
          <a:xfrm>
            <a:off x="3302001" y="1656964"/>
            <a:ext cx="8096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AOA RMSE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Line 221"/>
          <p:cNvSpPr>
            <a:spLocks noChangeShapeType="1"/>
          </p:cNvSpPr>
          <p:nvPr/>
        </p:nvSpPr>
        <p:spPr bwMode="auto">
          <a:xfrm>
            <a:off x="2959101" y="1726814"/>
            <a:ext cx="311150" cy="0"/>
          </a:xfrm>
          <a:prstGeom prst="line">
            <a:avLst/>
          </a:prstGeom>
          <a:noFill/>
          <a:ln w="15875" cap="flat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Oval 222"/>
          <p:cNvSpPr>
            <a:spLocks noChangeArrowheads="1"/>
          </p:cNvSpPr>
          <p:nvPr/>
        </p:nvSpPr>
        <p:spPr bwMode="auto">
          <a:xfrm>
            <a:off x="3067051" y="1680776"/>
            <a:ext cx="93663" cy="93663"/>
          </a:xfrm>
          <a:prstGeom prst="ellipse">
            <a:avLst/>
          </a:prstGeom>
          <a:noFill/>
          <a:ln w="15875" cap="flat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223"/>
          <p:cNvSpPr>
            <a:spLocks noChangeArrowheads="1"/>
          </p:cNvSpPr>
          <p:nvPr/>
        </p:nvSpPr>
        <p:spPr bwMode="auto">
          <a:xfrm>
            <a:off x="3302001" y="1836351"/>
            <a:ext cx="450850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CRLB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Line 224"/>
          <p:cNvSpPr>
            <a:spLocks noChangeShapeType="1"/>
          </p:cNvSpPr>
          <p:nvPr/>
        </p:nvSpPr>
        <p:spPr bwMode="auto">
          <a:xfrm>
            <a:off x="2959101" y="1890326"/>
            <a:ext cx="311150" cy="0"/>
          </a:xfrm>
          <a:prstGeom prst="line">
            <a:avLst/>
          </a:prstGeom>
          <a:noFill/>
          <a:ln w="15875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" name="Rectangle 232"/>
          <p:cNvSpPr/>
          <p:nvPr/>
        </p:nvSpPr>
        <p:spPr>
          <a:xfrm>
            <a:off x="251520" y="4584827"/>
            <a:ext cx="4301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 = 4, N = </a:t>
            </a:r>
            <a:r>
              <a:rPr lang="en-US" b="1" dirty="0" smtClean="0"/>
              <a:t>32, </a:t>
            </a:r>
            <a:r>
              <a:rPr lang="en-US" b="1" dirty="0"/>
              <a:t>q= 43.85°, </a:t>
            </a:r>
            <a:r>
              <a:rPr lang="en-US" b="1" dirty="0" err="1"/>
              <a:t>f</a:t>
            </a:r>
            <a:r>
              <a:rPr lang="en-US" b="1" baseline="-25000" dirty="0" err="1"/>
              <a:t>c_nom</a:t>
            </a:r>
            <a:r>
              <a:rPr lang="en-US" b="1" dirty="0"/>
              <a:t> = 2472MHz, </a:t>
            </a:r>
            <a:r>
              <a:rPr lang="en-US" b="1" dirty="0" err="1"/>
              <a:t>f</a:t>
            </a:r>
            <a:r>
              <a:rPr lang="en-US" b="1" baseline="-25000" dirty="0" err="1"/>
              <a:t>c_actual</a:t>
            </a:r>
            <a:r>
              <a:rPr lang="en-US" b="1" dirty="0"/>
              <a:t> = 2412MHz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4762697" y="4592161"/>
            <a:ext cx="4301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 = 4, N = </a:t>
            </a:r>
            <a:r>
              <a:rPr lang="en-US" b="1" dirty="0" smtClean="0"/>
              <a:t>32, </a:t>
            </a:r>
            <a:r>
              <a:rPr lang="en-US" b="1" dirty="0"/>
              <a:t>q= 43.85°, </a:t>
            </a:r>
            <a:r>
              <a:rPr lang="en-US" b="1" dirty="0" err="1"/>
              <a:t>f</a:t>
            </a:r>
            <a:r>
              <a:rPr lang="en-US" b="1" baseline="-25000" dirty="0" err="1"/>
              <a:t>c_nom</a:t>
            </a:r>
            <a:r>
              <a:rPr lang="en-US" b="1" dirty="0"/>
              <a:t> = </a:t>
            </a:r>
            <a:r>
              <a:rPr lang="en-US" b="1" dirty="0" smtClean="0"/>
              <a:t>5805MHz</a:t>
            </a:r>
            <a:r>
              <a:rPr lang="en-US" b="1" dirty="0"/>
              <a:t>, </a:t>
            </a:r>
            <a:r>
              <a:rPr lang="en-US" b="1" dirty="0" err="1"/>
              <a:t>f</a:t>
            </a:r>
            <a:r>
              <a:rPr lang="en-US" b="1" baseline="-25000" dirty="0" err="1"/>
              <a:t>c_actual</a:t>
            </a:r>
            <a:r>
              <a:rPr lang="en-US" b="1" dirty="0"/>
              <a:t> = </a:t>
            </a:r>
            <a:r>
              <a:rPr lang="en-US" b="1" dirty="0" smtClean="0"/>
              <a:t>5180MHz</a:t>
            </a:r>
            <a:endParaRPr lang="en-US" b="1" dirty="0"/>
          </a:p>
        </p:txBody>
      </p:sp>
      <p:grpSp>
        <p:nvGrpSpPr>
          <p:cNvPr id="235" name="Group 227"/>
          <p:cNvGrpSpPr>
            <a:grpSpLocks noChangeAspect="1"/>
          </p:cNvGrpSpPr>
          <p:nvPr/>
        </p:nvGrpSpPr>
        <p:grpSpPr bwMode="auto">
          <a:xfrm>
            <a:off x="4594225" y="1411688"/>
            <a:ext cx="3983037" cy="3141663"/>
            <a:chOff x="2894" y="1023"/>
            <a:chExt cx="2509" cy="1979"/>
          </a:xfrm>
        </p:grpSpPr>
        <p:grpSp>
          <p:nvGrpSpPr>
            <p:cNvPr id="237" name="Group 428"/>
            <p:cNvGrpSpPr>
              <a:grpSpLocks/>
            </p:cNvGrpSpPr>
            <p:nvPr/>
          </p:nvGrpSpPr>
          <p:grpSpPr bwMode="auto">
            <a:xfrm>
              <a:off x="2894" y="1023"/>
              <a:ext cx="2509" cy="1979"/>
              <a:chOff x="2894" y="1023"/>
              <a:chExt cx="2509" cy="1979"/>
            </a:xfrm>
          </p:grpSpPr>
          <p:sp>
            <p:nvSpPr>
              <p:cNvPr id="257" name="Rectangle 228"/>
              <p:cNvSpPr>
                <a:spLocks noChangeArrowheads="1"/>
              </p:cNvSpPr>
              <p:nvPr/>
            </p:nvSpPr>
            <p:spPr bwMode="auto">
              <a:xfrm>
                <a:off x="3193" y="1092"/>
                <a:ext cx="2127" cy="167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" name="Rectangle 229"/>
              <p:cNvSpPr>
                <a:spLocks noChangeArrowheads="1"/>
              </p:cNvSpPr>
              <p:nvPr/>
            </p:nvSpPr>
            <p:spPr bwMode="auto">
              <a:xfrm>
                <a:off x="3193" y="1092"/>
                <a:ext cx="2127" cy="1679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" name="Freeform 230"/>
              <p:cNvSpPr>
                <a:spLocks/>
              </p:cNvSpPr>
              <p:nvPr/>
            </p:nvSpPr>
            <p:spPr bwMode="auto">
              <a:xfrm>
                <a:off x="3193" y="1092"/>
                <a:ext cx="0" cy="1679"/>
              </a:xfrm>
              <a:custGeom>
                <a:avLst/>
                <a:gdLst>
                  <a:gd name="T0" fmla="*/ 342 h 342"/>
                  <a:gd name="T1" fmla="*/ 0 h 342"/>
                  <a:gd name="T2" fmla="*/ 0 h 34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42">
                    <a:moveTo>
                      <a:pt x="0" y="342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" name="Freeform 231"/>
              <p:cNvSpPr>
                <a:spLocks/>
              </p:cNvSpPr>
              <p:nvPr/>
            </p:nvSpPr>
            <p:spPr bwMode="auto">
              <a:xfrm>
                <a:off x="3614" y="1092"/>
                <a:ext cx="0" cy="1679"/>
              </a:xfrm>
              <a:custGeom>
                <a:avLst/>
                <a:gdLst>
                  <a:gd name="T0" fmla="*/ 342 h 342"/>
                  <a:gd name="T1" fmla="*/ 0 h 342"/>
                  <a:gd name="T2" fmla="*/ 0 h 34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42">
                    <a:moveTo>
                      <a:pt x="0" y="342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" name="Freeform 232"/>
              <p:cNvSpPr>
                <a:spLocks/>
              </p:cNvSpPr>
              <p:nvPr/>
            </p:nvSpPr>
            <p:spPr bwMode="auto">
              <a:xfrm>
                <a:off x="4041" y="1092"/>
                <a:ext cx="0" cy="1679"/>
              </a:xfrm>
              <a:custGeom>
                <a:avLst/>
                <a:gdLst>
                  <a:gd name="T0" fmla="*/ 342 h 342"/>
                  <a:gd name="T1" fmla="*/ 0 h 342"/>
                  <a:gd name="T2" fmla="*/ 0 h 34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42">
                    <a:moveTo>
                      <a:pt x="0" y="342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" name="Freeform 233"/>
              <p:cNvSpPr>
                <a:spLocks/>
              </p:cNvSpPr>
              <p:nvPr/>
            </p:nvSpPr>
            <p:spPr bwMode="auto">
              <a:xfrm>
                <a:off x="4467" y="1092"/>
                <a:ext cx="0" cy="1679"/>
              </a:xfrm>
              <a:custGeom>
                <a:avLst/>
                <a:gdLst>
                  <a:gd name="T0" fmla="*/ 342 h 342"/>
                  <a:gd name="T1" fmla="*/ 0 h 342"/>
                  <a:gd name="T2" fmla="*/ 0 h 34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42">
                    <a:moveTo>
                      <a:pt x="0" y="342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" name="Freeform 234"/>
              <p:cNvSpPr>
                <a:spLocks/>
              </p:cNvSpPr>
              <p:nvPr/>
            </p:nvSpPr>
            <p:spPr bwMode="auto">
              <a:xfrm>
                <a:off x="4894" y="1092"/>
                <a:ext cx="0" cy="1679"/>
              </a:xfrm>
              <a:custGeom>
                <a:avLst/>
                <a:gdLst>
                  <a:gd name="T0" fmla="*/ 342 h 342"/>
                  <a:gd name="T1" fmla="*/ 0 h 342"/>
                  <a:gd name="T2" fmla="*/ 0 h 34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42">
                    <a:moveTo>
                      <a:pt x="0" y="342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" name="Freeform 235"/>
              <p:cNvSpPr>
                <a:spLocks/>
              </p:cNvSpPr>
              <p:nvPr/>
            </p:nvSpPr>
            <p:spPr bwMode="auto">
              <a:xfrm>
                <a:off x="5320" y="1092"/>
                <a:ext cx="0" cy="1679"/>
              </a:xfrm>
              <a:custGeom>
                <a:avLst/>
                <a:gdLst>
                  <a:gd name="T0" fmla="*/ 342 h 342"/>
                  <a:gd name="T1" fmla="*/ 0 h 342"/>
                  <a:gd name="T2" fmla="*/ 0 h 34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342">
                    <a:moveTo>
                      <a:pt x="0" y="342"/>
                    </a:move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5" name="Freeform 236"/>
              <p:cNvSpPr>
                <a:spLocks/>
              </p:cNvSpPr>
              <p:nvPr/>
            </p:nvSpPr>
            <p:spPr bwMode="auto">
              <a:xfrm>
                <a:off x="3193" y="2771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" name="Freeform 237"/>
              <p:cNvSpPr>
                <a:spLocks/>
              </p:cNvSpPr>
              <p:nvPr/>
            </p:nvSpPr>
            <p:spPr bwMode="auto">
              <a:xfrm>
                <a:off x="3193" y="2349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" name="Freeform 238"/>
              <p:cNvSpPr>
                <a:spLocks/>
              </p:cNvSpPr>
              <p:nvPr/>
            </p:nvSpPr>
            <p:spPr bwMode="auto">
              <a:xfrm>
                <a:off x="3193" y="1932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" name="Freeform 239"/>
              <p:cNvSpPr>
                <a:spLocks/>
              </p:cNvSpPr>
              <p:nvPr/>
            </p:nvSpPr>
            <p:spPr bwMode="auto">
              <a:xfrm>
                <a:off x="3193" y="1509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" name="Freeform 240"/>
              <p:cNvSpPr>
                <a:spLocks/>
              </p:cNvSpPr>
              <p:nvPr/>
            </p:nvSpPr>
            <p:spPr bwMode="auto">
              <a:xfrm>
                <a:off x="3193" y="1092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" name="Line 241"/>
              <p:cNvSpPr>
                <a:spLocks noChangeShapeType="1"/>
              </p:cNvSpPr>
              <p:nvPr/>
            </p:nvSpPr>
            <p:spPr bwMode="auto">
              <a:xfrm>
                <a:off x="3193" y="1092"/>
                <a:ext cx="212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" name="Line 242"/>
              <p:cNvSpPr>
                <a:spLocks noChangeShapeType="1"/>
              </p:cNvSpPr>
              <p:nvPr/>
            </p:nvSpPr>
            <p:spPr bwMode="auto">
              <a:xfrm>
                <a:off x="3193" y="2771"/>
                <a:ext cx="212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" name="Line 243"/>
              <p:cNvSpPr>
                <a:spLocks noChangeShapeType="1"/>
              </p:cNvSpPr>
              <p:nvPr/>
            </p:nvSpPr>
            <p:spPr bwMode="auto">
              <a:xfrm flipV="1">
                <a:off x="5320" y="1092"/>
                <a:ext cx="0" cy="167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" name="Line 244"/>
              <p:cNvSpPr>
                <a:spLocks noChangeShapeType="1"/>
              </p:cNvSpPr>
              <p:nvPr/>
            </p:nvSpPr>
            <p:spPr bwMode="auto">
              <a:xfrm flipV="1">
                <a:off x="3193" y="1092"/>
                <a:ext cx="0" cy="167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" name="Line 245"/>
              <p:cNvSpPr>
                <a:spLocks noChangeShapeType="1"/>
              </p:cNvSpPr>
              <p:nvPr/>
            </p:nvSpPr>
            <p:spPr bwMode="auto">
              <a:xfrm>
                <a:off x="3193" y="2771"/>
                <a:ext cx="212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" name="Line 246"/>
              <p:cNvSpPr>
                <a:spLocks noChangeShapeType="1"/>
              </p:cNvSpPr>
              <p:nvPr/>
            </p:nvSpPr>
            <p:spPr bwMode="auto">
              <a:xfrm flipV="1">
                <a:off x="3193" y="1092"/>
                <a:ext cx="0" cy="167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" name="Line 247"/>
              <p:cNvSpPr>
                <a:spLocks noChangeShapeType="1"/>
              </p:cNvSpPr>
              <p:nvPr/>
            </p:nvSpPr>
            <p:spPr bwMode="auto">
              <a:xfrm flipV="1">
                <a:off x="3193" y="2747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" name="Line 248"/>
              <p:cNvSpPr>
                <a:spLocks noChangeShapeType="1"/>
              </p:cNvSpPr>
              <p:nvPr/>
            </p:nvSpPr>
            <p:spPr bwMode="auto">
              <a:xfrm>
                <a:off x="3193" y="1092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" name="Rectangle 249"/>
              <p:cNvSpPr>
                <a:spLocks noChangeArrowheads="1"/>
              </p:cNvSpPr>
              <p:nvPr/>
            </p:nvSpPr>
            <p:spPr bwMode="auto">
              <a:xfrm>
                <a:off x="3119" y="2786"/>
                <a:ext cx="157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-20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9" name="Line 250"/>
              <p:cNvSpPr>
                <a:spLocks noChangeShapeType="1"/>
              </p:cNvSpPr>
              <p:nvPr/>
            </p:nvSpPr>
            <p:spPr bwMode="auto">
              <a:xfrm flipV="1">
                <a:off x="3614" y="2747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" name="Line 251"/>
              <p:cNvSpPr>
                <a:spLocks noChangeShapeType="1"/>
              </p:cNvSpPr>
              <p:nvPr/>
            </p:nvSpPr>
            <p:spPr bwMode="auto">
              <a:xfrm>
                <a:off x="3614" y="1092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" name="Rectangle 252"/>
              <p:cNvSpPr>
                <a:spLocks noChangeArrowheads="1"/>
              </p:cNvSpPr>
              <p:nvPr/>
            </p:nvSpPr>
            <p:spPr bwMode="auto">
              <a:xfrm>
                <a:off x="3541" y="2786"/>
                <a:ext cx="157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-10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2" name="Line 253"/>
              <p:cNvSpPr>
                <a:spLocks noChangeShapeType="1"/>
              </p:cNvSpPr>
              <p:nvPr/>
            </p:nvSpPr>
            <p:spPr bwMode="auto">
              <a:xfrm flipV="1">
                <a:off x="4041" y="2747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" name="Line 254"/>
              <p:cNvSpPr>
                <a:spLocks noChangeShapeType="1"/>
              </p:cNvSpPr>
              <p:nvPr/>
            </p:nvSpPr>
            <p:spPr bwMode="auto">
              <a:xfrm>
                <a:off x="4041" y="1092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" name="Rectangle 255"/>
              <p:cNvSpPr>
                <a:spLocks noChangeArrowheads="1"/>
              </p:cNvSpPr>
              <p:nvPr/>
            </p:nvSpPr>
            <p:spPr bwMode="auto">
              <a:xfrm>
                <a:off x="4021" y="2786"/>
                <a:ext cx="83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5" name="Line 256"/>
              <p:cNvSpPr>
                <a:spLocks noChangeShapeType="1"/>
              </p:cNvSpPr>
              <p:nvPr/>
            </p:nvSpPr>
            <p:spPr bwMode="auto">
              <a:xfrm flipV="1">
                <a:off x="4467" y="2747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" name="Line 257"/>
              <p:cNvSpPr>
                <a:spLocks noChangeShapeType="1"/>
              </p:cNvSpPr>
              <p:nvPr/>
            </p:nvSpPr>
            <p:spPr bwMode="auto">
              <a:xfrm>
                <a:off x="4467" y="1092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" name="Rectangle 258"/>
              <p:cNvSpPr>
                <a:spLocks noChangeArrowheads="1"/>
              </p:cNvSpPr>
              <p:nvPr/>
            </p:nvSpPr>
            <p:spPr bwMode="auto">
              <a:xfrm>
                <a:off x="4423" y="2786"/>
                <a:ext cx="127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8" name="Line 259"/>
              <p:cNvSpPr>
                <a:spLocks noChangeShapeType="1"/>
              </p:cNvSpPr>
              <p:nvPr/>
            </p:nvSpPr>
            <p:spPr bwMode="auto">
              <a:xfrm flipV="1">
                <a:off x="4894" y="2747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" name="Line 260"/>
              <p:cNvSpPr>
                <a:spLocks noChangeShapeType="1"/>
              </p:cNvSpPr>
              <p:nvPr/>
            </p:nvSpPr>
            <p:spPr bwMode="auto">
              <a:xfrm>
                <a:off x="4894" y="1092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" name="Rectangle 261"/>
              <p:cNvSpPr>
                <a:spLocks noChangeArrowheads="1"/>
              </p:cNvSpPr>
              <p:nvPr/>
            </p:nvSpPr>
            <p:spPr bwMode="auto">
              <a:xfrm>
                <a:off x="4850" y="2786"/>
                <a:ext cx="127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20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1" name="Line 262"/>
              <p:cNvSpPr>
                <a:spLocks noChangeShapeType="1"/>
              </p:cNvSpPr>
              <p:nvPr/>
            </p:nvSpPr>
            <p:spPr bwMode="auto">
              <a:xfrm flipV="1">
                <a:off x="5320" y="2747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" name="Line 263"/>
              <p:cNvSpPr>
                <a:spLocks noChangeShapeType="1"/>
              </p:cNvSpPr>
              <p:nvPr/>
            </p:nvSpPr>
            <p:spPr bwMode="auto">
              <a:xfrm>
                <a:off x="5320" y="1092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" name="Rectangle 264"/>
              <p:cNvSpPr>
                <a:spLocks noChangeArrowheads="1"/>
              </p:cNvSpPr>
              <p:nvPr/>
            </p:nvSpPr>
            <p:spPr bwMode="auto">
              <a:xfrm>
                <a:off x="5276" y="2786"/>
                <a:ext cx="127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30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4" name="Line 265"/>
              <p:cNvSpPr>
                <a:spLocks noChangeShapeType="1"/>
              </p:cNvSpPr>
              <p:nvPr/>
            </p:nvSpPr>
            <p:spPr bwMode="auto">
              <a:xfrm>
                <a:off x="3193" y="2771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" name="Line 266"/>
              <p:cNvSpPr>
                <a:spLocks noChangeShapeType="1"/>
              </p:cNvSpPr>
              <p:nvPr/>
            </p:nvSpPr>
            <p:spPr bwMode="auto">
              <a:xfrm flipH="1">
                <a:off x="5305" y="2771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" name="Freeform 267"/>
              <p:cNvSpPr>
                <a:spLocks/>
              </p:cNvSpPr>
              <p:nvPr/>
            </p:nvSpPr>
            <p:spPr bwMode="auto">
              <a:xfrm>
                <a:off x="3193" y="2771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" name="Line 268"/>
              <p:cNvSpPr>
                <a:spLocks noChangeShapeType="1"/>
              </p:cNvSpPr>
              <p:nvPr/>
            </p:nvSpPr>
            <p:spPr bwMode="auto">
              <a:xfrm>
                <a:off x="3193" y="2771"/>
                <a:ext cx="1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" name="Line 269"/>
              <p:cNvSpPr>
                <a:spLocks noChangeShapeType="1"/>
              </p:cNvSpPr>
              <p:nvPr/>
            </p:nvSpPr>
            <p:spPr bwMode="auto">
              <a:xfrm flipH="1">
                <a:off x="5296" y="2771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" name="Rectangle 270"/>
              <p:cNvSpPr>
                <a:spLocks noChangeArrowheads="1"/>
              </p:cNvSpPr>
              <p:nvPr/>
            </p:nvSpPr>
            <p:spPr bwMode="auto">
              <a:xfrm>
                <a:off x="3046" y="2727"/>
                <a:ext cx="127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" name="Rectangle 271"/>
              <p:cNvSpPr>
                <a:spLocks noChangeArrowheads="1"/>
              </p:cNvSpPr>
              <p:nvPr/>
            </p:nvSpPr>
            <p:spPr bwMode="auto">
              <a:xfrm>
                <a:off x="3134" y="2702"/>
                <a:ext cx="69" cy="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-1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" name="Line 272"/>
              <p:cNvSpPr>
                <a:spLocks noChangeShapeType="1"/>
              </p:cNvSpPr>
              <p:nvPr/>
            </p:nvSpPr>
            <p:spPr bwMode="auto">
              <a:xfrm>
                <a:off x="3193" y="2644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" name="Line 273"/>
              <p:cNvSpPr>
                <a:spLocks noChangeShapeType="1"/>
              </p:cNvSpPr>
              <p:nvPr/>
            </p:nvSpPr>
            <p:spPr bwMode="auto">
              <a:xfrm flipH="1">
                <a:off x="5305" y="2644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" name="Freeform 274"/>
              <p:cNvSpPr>
                <a:spLocks/>
              </p:cNvSpPr>
              <p:nvPr/>
            </p:nvSpPr>
            <p:spPr bwMode="auto">
              <a:xfrm>
                <a:off x="3193" y="2644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" name="Line 275"/>
              <p:cNvSpPr>
                <a:spLocks noChangeShapeType="1"/>
              </p:cNvSpPr>
              <p:nvPr/>
            </p:nvSpPr>
            <p:spPr bwMode="auto">
              <a:xfrm>
                <a:off x="3193" y="2570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" name="Line 276"/>
              <p:cNvSpPr>
                <a:spLocks noChangeShapeType="1"/>
              </p:cNvSpPr>
              <p:nvPr/>
            </p:nvSpPr>
            <p:spPr bwMode="auto">
              <a:xfrm flipH="1">
                <a:off x="5305" y="2570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" name="Freeform 277"/>
              <p:cNvSpPr>
                <a:spLocks/>
              </p:cNvSpPr>
              <p:nvPr/>
            </p:nvSpPr>
            <p:spPr bwMode="auto">
              <a:xfrm>
                <a:off x="3193" y="2570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" name="Line 278"/>
              <p:cNvSpPr>
                <a:spLocks noChangeShapeType="1"/>
              </p:cNvSpPr>
              <p:nvPr/>
            </p:nvSpPr>
            <p:spPr bwMode="auto">
              <a:xfrm>
                <a:off x="3193" y="2516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" name="Line 279"/>
              <p:cNvSpPr>
                <a:spLocks noChangeShapeType="1"/>
              </p:cNvSpPr>
              <p:nvPr/>
            </p:nvSpPr>
            <p:spPr bwMode="auto">
              <a:xfrm flipH="1">
                <a:off x="5305" y="2516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" name="Freeform 280"/>
              <p:cNvSpPr>
                <a:spLocks/>
              </p:cNvSpPr>
              <p:nvPr/>
            </p:nvSpPr>
            <p:spPr bwMode="auto">
              <a:xfrm>
                <a:off x="3193" y="2516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0" name="Line 281"/>
              <p:cNvSpPr>
                <a:spLocks noChangeShapeType="1"/>
              </p:cNvSpPr>
              <p:nvPr/>
            </p:nvSpPr>
            <p:spPr bwMode="auto">
              <a:xfrm>
                <a:off x="3193" y="2477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" name="Line 282"/>
              <p:cNvSpPr>
                <a:spLocks noChangeShapeType="1"/>
              </p:cNvSpPr>
              <p:nvPr/>
            </p:nvSpPr>
            <p:spPr bwMode="auto">
              <a:xfrm flipH="1">
                <a:off x="5305" y="2477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" name="Freeform 283"/>
              <p:cNvSpPr>
                <a:spLocks/>
              </p:cNvSpPr>
              <p:nvPr/>
            </p:nvSpPr>
            <p:spPr bwMode="auto">
              <a:xfrm>
                <a:off x="3193" y="2477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" name="Line 284"/>
              <p:cNvSpPr>
                <a:spLocks noChangeShapeType="1"/>
              </p:cNvSpPr>
              <p:nvPr/>
            </p:nvSpPr>
            <p:spPr bwMode="auto">
              <a:xfrm>
                <a:off x="3193" y="2442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" name="Line 285"/>
              <p:cNvSpPr>
                <a:spLocks noChangeShapeType="1"/>
              </p:cNvSpPr>
              <p:nvPr/>
            </p:nvSpPr>
            <p:spPr bwMode="auto">
              <a:xfrm flipH="1">
                <a:off x="5305" y="2442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" name="Freeform 286"/>
              <p:cNvSpPr>
                <a:spLocks/>
              </p:cNvSpPr>
              <p:nvPr/>
            </p:nvSpPr>
            <p:spPr bwMode="auto">
              <a:xfrm>
                <a:off x="3193" y="2442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" name="Line 287"/>
              <p:cNvSpPr>
                <a:spLocks noChangeShapeType="1"/>
              </p:cNvSpPr>
              <p:nvPr/>
            </p:nvSpPr>
            <p:spPr bwMode="auto">
              <a:xfrm>
                <a:off x="3193" y="241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" name="Line 288"/>
              <p:cNvSpPr>
                <a:spLocks noChangeShapeType="1"/>
              </p:cNvSpPr>
              <p:nvPr/>
            </p:nvSpPr>
            <p:spPr bwMode="auto">
              <a:xfrm flipH="1">
                <a:off x="5305" y="2413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" name="Freeform 289"/>
              <p:cNvSpPr>
                <a:spLocks/>
              </p:cNvSpPr>
              <p:nvPr/>
            </p:nvSpPr>
            <p:spPr bwMode="auto">
              <a:xfrm>
                <a:off x="3193" y="2413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" name="Line 290"/>
              <p:cNvSpPr>
                <a:spLocks noChangeShapeType="1"/>
              </p:cNvSpPr>
              <p:nvPr/>
            </p:nvSpPr>
            <p:spPr bwMode="auto">
              <a:xfrm>
                <a:off x="3193" y="2388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" name="Line 291"/>
              <p:cNvSpPr>
                <a:spLocks noChangeShapeType="1"/>
              </p:cNvSpPr>
              <p:nvPr/>
            </p:nvSpPr>
            <p:spPr bwMode="auto">
              <a:xfrm flipH="1">
                <a:off x="5305" y="2388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" name="Freeform 292"/>
              <p:cNvSpPr>
                <a:spLocks/>
              </p:cNvSpPr>
              <p:nvPr/>
            </p:nvSpPr>
            <p:spPr bwMode="auto">
              <a:xfrm>
                <a:off x="3193" y="2388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" name="Line 293"/>
              <p:cNvSpPr>
                <a:spLocks noChangeShapeType="1"/>
              </p:cNvSpPr>
              <p:nvPr/>
            </p:nvSpPr>
            <p:spPr bwMode="auto">
              <a:xfrm>
                <a:off x="3193" y="236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" name="Line 294"/>
              <p:cNvSpPr>
                <a:spLocks noChangeShapeType="1"/>
              </p:cNvSpPr>
              <p:nvPr/>
            </p:nvSpPr>
            <p:spPr bwMode="auto">
              <a:xfrm flipH="1">
                <a:off x="5305" y="2369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" name="Freeform 295"/>
              <p:cNvSpPr>
                <a:spLocks/>
              </p:cNvSpPr>
              <p:nvPr/>
            </p:nvSpPr>
            <p:spPr bwMode="auto">
              <a:xfrm>
                <a:off x="3193" y="2369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" name="Line 296"/>
              <p:cNvSpPr>
                <a:spLocks noChangeShapeType="1"/>
              </p:cNvSpPr>
              <p:nvPr/>
            </p:nvSpPr>
            <p:spPr bwMode="auto">
              <a:xfrm>
                <a:off x="3193" y="234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" name="Line 297"/>
              <p:cNvSpPr>
                <a:spLocks noChangeShapeType="1"/>
              </p:cNvSpPr>
              <p:nvPr/>
            </p:nvSpPr>
            <p:spPr bwMode="auto">
              <a:xfrm flipH="1">
                <a:off x="5305" y="2349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" name="Freeform 298"/>
              <p:cNvSpPr>
                <a:spLocks/>
              </p:cNvSpPr>
              <p:nvPr/>
            </p:nvSpPr>
            <p:spPr bwMode="auto">
              <a:xfrm>
                <a:off x="3193" y="2349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" name="Line 299"/>
              <p:cNvSpPr>
                <a:spLocks noChangeShapeType="1"/>
              </p:cNvSpPr>
              <p:nvPr/>
            </p:nvSpPr>
            <p:spPr bwMode="auto">
              <a:xfrm>
                <a:off x="3193" y="2349"/>
                <a:ext cx="1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" name="Line 300"/>
              <p:cNvSpPr>
                <a:spLocks noChangeShapeType="1"/>
              </p:cNvSpPr>
              <p:nvPr/>
            </p:nvSpPr>
            <p:spPr bwMode="auto">
              <a:xfrm flipH="1">
                <a:off x="5296" y="2349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" name="Rectangle 301"/>
              <p:cNvSpPr>
                <a:spLocks noChangeArrowheads="1"/>
              </p:cNvSpPr>
              <p:nvPr/>
            </p:nvSpPr>
            <p:spPr bwMode="auto">
              <a:xfrm>
                <a:off x="3046" y="2305"/>
                <a:ext cx="127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1" name="Rectangle 302"/>
              <p:cNvSpPr>
                <a:spLocks noChangeArrowheads="1"/>
              </p:cNvSpPr>
              <p:nvPr/>
            </p:nvSpPr>
            <p:spPr bwMode="auto">
              <a:xfrm>
                <a:off x="3134" y="2280"/>
                <a:ext cx="54" cy="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2" name="Line 303"/>
              <p:cNvSpPr>
                <a:spLocks noChangeShapeType="1"/>
              </p:cNvSpPr>
              <p:nvPr/>
            </p:nvSpPr>
            <p:spPr bwMode="auto">
              <a:xfrm>
                <a:off x="3193" y="2221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" name="Line 304"/>
              <p:cNvSpPr>
                <a:spLocks noChangeShapeType="1"/>
              </p:cNvSpPr>
              <p:nvPr/>
            </p:nvSpPr>
            <p:spPr bwMode="auto">
              <a:xfrm flipH="1">
                <a:off x="5305" y="2221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4" name="Freeform 305"/>
              <p:cNvSpPr>
                <a:spLocks/>
              </p:cNvSpPr>
              <p:nvPr/>
            </p:nvSpPr>
            <p:spPr bwMode="auto">
              <a:xfrm>
                <a:off x="3193" y="2221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5" name="Line 306"/>
              <p:cNvSpPr>
                <a:spLocks noChangeShapeType="1"/>
              </p:cNvSpPr>
              <p:nvPr/>
            </p:nvSpPr>
            <p:spPr bwMode="auto">
              <a:xfrm>
                <a:off x="3193" y="2148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6" name="Line 307"/>
              <p:cNvSpPr>
                <a:spLocks noChangeShapeType="1"/>
              </p:cNvSpPr>
              <p:nvPr/>
            </p:nvSpPr>
            <p:spPr bwMode="auto">
              <a:xfrm flipH="1">
                <a:off x="5305" y="2148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" name="Freeform 308"/>
              <p:cNvSpPr>
                <a:spLocks/>
              </p:cNvSpPr>
              <p:nvPr/>
            </p:nvSpPr>
            <p:spPr bwMode="auto">
              <a:xfrm>
                <a:off x="3193" y="2148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" name="Line 309"/>
              <p:cNvSpPr>
                <a:spLocks noChangeShapeType="1"/>
              </p:cNvSpPr>
              <p:nvPr/>
            </p:nvSpPr>
            <p:spPr bwMode="auto">
              <a:xfrm>
                <a:off x="3193" y="209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" name="Line 310"/>
              <p:cNvSpPr>
                <a:spLocks noChangeShapeType="1"/>
              </p:cNvSpPr>
              <p:nvPr/>
            </p:nvSpPr>
            <p:spPr bwMode="auto">
              <a:xfrm flipH="1">
                <a:off x="5305" y="2099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" name="Freeform 311"/>
              <p:cNvSpPr>
                <a:spLocks/>
              </p:cNvSpPr>
              <p:nvPr/>
            </p:nvSpPr>
            <p:spPr bwMode="auto">
              <a:xfrm>
                <a:off x="3193" y="2099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" name="Line 312"/>
              <p:cNvSpPr>
                <a:spLocks noChangeShapeType="1"/>
              </p:cNvSpPr>
              <p:nvPr/>
            </p:nvSpPr>
            <p:spPr bwMode="auto">
              <a:xfrm>
                <a:off x="3193" y="2054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2" name="Line 313"/>
              <p:cNvSpPr>
                <a:spLocks noChangeShapeType="1"/>
              </p:cNvSpPr>
              <p:nvPr/>
            </p:nvSpPr>
            <p:spPr bwMode="auto">
              <a:xfrm flipH="1">
                <a:off x="5305" y="2054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3" name="Freeform 314"/>
              <p:cNvSpPr>
                <a:spLocks/>
              </p:cNvSpPr>
              <p:nvPr/>
            </p:nvSpPr>
            <p:spPr bwMode="auto">
              <a:xfrm>
                <a:off x="3193" y="2054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4" name="Line 315"/>
              <p:cNvSpPr>
                <a:spLocks noChangeShapeType="1"/>
              </p:cNvSpPr>
              <p:nvPr/>
            </p:nvSpPr>
            <p:spPr bwMode="auto">
              <a:xfrm>
                <a:off x="3193" y="2020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5" name="Line 316"/>
              <p:cNvSpPr>
                <a:spLocks noChangeShapeType="1"/>
              </p:cNvSpPr>
              <p:nvPr/>
            </p:nvSpPr>
            <p:spPr bwMode="auto">
              <a:xfrm flipH="1">
                <a:off x="5305" y="2020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" name="Freeform 317"/>
              <p:cNvSpPr>
                <a:spLocks/>
              </p:cNvSpPr>
              <p:nvPr/>
            </p:nvSpPr>
            <p:spPr bwMode="auto">
              <a:xfrm>
                <a:off x="3193" y="2020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" name="Line 318"/>
              <p:cNvSpPr>
                <a:spLocks noChangeShapeType="1"/>
              </p:cNvSpPr>
              <p:nvPr/>
            </p:nvSpPr>
            <p:spPr bwMode="auto">
              <a:xfrm>
                <a:off x="3193" y="1995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" name="Line 319"/>
              <p:cNvSpPr>
                <a:spLocks noChangeShapeType="1"/>
              </p:cNvSpPr>
              <p:nvPr/>
            </p:nvSpPr>
            <p:spPr bwMode="auto">
              <a:xfrm flipH="1">
                <a:off x="5305" y="1995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" name="Freeform 320"/>
              <p:cNvSpPr>
                <a:spLocks/>
              </p:cNvSpPr>
              <p:nvPr/>
            </p:nvSpPr>
            <p:spPr bwMode="auto">
              <a:xfrm>
                <a:off x="3193" y="1995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" name="Line 321"/>
              <p:cNvSpPr>
                <a:spLocks noChangeShapeType="1"/>
              </p:cNvSpPr>
              <p:nvPr/>
            </p:nvSpPr>
            <p:spPr bwMode="auto">
              <a:xfrm>
                <a:off x="3193" y="1971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" name="Line 322"/>
              <p:cNvSpPr>
                <a:spLocks noChangeShapeType="1"/>
              </p:cNvSpPr>
              <p:nvPr/>
            </p:nvSpPr>
            <p:spPr bwMode="auto">
              <a:xfrm flipH="1">
                <a:off x="5305" y="1971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" name="Freeform 323"/>
              <p:cNvSpPr>
                <a:spLocks/>
              </p:cNvSpPr>
              <p:nvPr/>
            </p:nvSpPr>
            <p:spPr bwMode="auto">
              <a:xfrm>
                <a:off x="3193" y="1971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3" name="Line 324"/>
              <p:cNvSpPr>
                <a:spLocks noChangeShapeType="1"/>
              </p:cNvSpPr>
              <p:nvPr/>
            </p:nvSpPr>
            <p:spPr bwMode="auto">
              <a:xfrm>
                <a:off x="3193" y="1946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4" name="Line 325"/>
              <p:cNvSpPr>
                <a:spLocks noChangeShapeType="1"/>
              </p:cNvSpPr>
              <p:nvPr/>
            </p:nvSpPr>
            <p:spPr bwMode="auto">
              <a:xfrm flipH="1">
                <a:off x="5305" y="1946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5" name="Freeform 326"/>
              <p:cNvSpPr>
                <a:spLocks/>
              </p:cNvSpPr>
              <p:nvPr/>
            </p:nvSpPr>
            <p:spPr bwMode="auto">
              <a:xfrm>
                <a:off x="3193" y="1946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" name="Line 327"/>
              <p:cNvSpPr>
                <a:spLocks noChangeShapeType="1"/>
              </p:cNvSpPr>
              <p:nvPr/>
            </p:nvSpPr>
            <p:spPr bwMode="auto">
              <a:xfrm>
                <a:off x="3193" y="1932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" name="Line 328"/>
              <p:cNvSpPr>
                <a:spLocks noChangeShapeType="1"/>
              </p:cNvSpPr>
              <p:nvPr/>
            </p:nvSpPr>
            <p:spPr bwMode="auto">
              <a:xfrm flipH="1">
                <a:off x="5305" y="1932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" name="Freeform 329"/>
              <p:cNvSpPr>
                <a:spLocks/>
              </p:cNvSpPr>
              <p:nvPr/>
            </p:nvSpPr>
            <p:spPr bwMode="auto">
              <a:xfrm>
                <a:off x="3193" y="1932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" name="Line 330"/>
              <p:cNvSpPr>
                <a:spLocks noChangeShapeType="1"/>
              </p:cNvSpPr>
              <p:nvPr/>
            </p:nvSpPr>
            <p:spPr bwMode="auto">
              <a:xfrm>
                <a:off x="3193" y="1932"/>
                <a:ext cx="1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" name="Line 331"/>
              <p:cNvSpPr>
                <a:spLocks noChangeShapeType="1"/>
              </p:cNvSpPr>
              <p:nvPr/>
            </p:nvSpPr>
            <p:spPr bwMode="auto">
              <a:xfrm flipH="1">
                <a:off x="5296" y="1932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1" name="Rectangle 332"/>
              <p:cNvSpPr>
                <a:spLocks noChangeArrowheads="1"/>
              </p:cNvSpPr>
              <p:nvPr/>
            </p:nvSpPr>
            <p:spPr bwMode="auto">
              <a:xfrm>
                <a:off x="3046" y="1887"/>
                <a:ext cx="127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2" name="Rectangle 333"/>
              <p:cNvSpPr>
                <a:spLocks noChangeArrowheads="1"/>
              </p:cNvSpPr>
              <p:nvPr/>
            </p:nvSpPr>
            <p:spPr bwMode="auto">
              <a:xfrm>
                <a:off x="3134" y="1863"/>
                <a:ext cx="54" cy="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3" name="Line 334"/>
              <p:cNvSpPr>
                <a:spLocks noChangeShapeType="1"/>
              </p:cNvSpPr>
              <p:nvPr/>
            </p:nvSpPr>
            <p:spPr bwMode="auto">
              <a:xfrm>
                <a:off x="3193" y="1804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" name="Line 335"/>
              <p:cNvSpPr>
                <a:spLocks noChangeShapeType="1"/>
              </p:cNvSpPr>
              <p:nvPr/>
            </p:nvSpPr>
            <p:spPr bwMode="auto">
              <a:xfrm flipH="1">
                <a:off x="5305" y="1804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" name="Freeform 336"/>
              <p:cNvSpPr>
                <a:spLocks/>
              </p:cNvSpPr>
              <p:nvPr/>
            </p:nvSpPr>
            <p:spPr bwMode="auto">
              <a:xfrm>
                <a:off x="3193" y="1804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" name="Line 337"/>
              <p:cNvSpPr>
                <a:spLocks noChangeShapeType="1"/>
              </p:cNvSpPr>
              <p:nvPr/>
            </p:nvSpPr>
            <p:spPr bwMode="auto">
              <a:xfrm>
                <a:off x="3193" y="1730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7" name="Line 338"/>
              <p:cNvSpPr>
                <a:spLocks noChangeShapeType="1"/>
              </p:cNvSpPr>
              <p:nvPr/>
            </p:nvSpPr>
            <p:spPr bwMode="auto">
              <a:xfrm flipH="1">
                <a:off x="5305" y="1730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" name="Freeform 339"/>
              <p:cNvSpPr>
                <a:spLocks/>
              </p:cNvSpPr>
              <p:nvPr/>
            </p:nvSpPr>
            <p:spPr bwMode="auto">
              <a:xfrm>
                <a:off x="3193" y="1730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" name="Line 340"/>
              <p:cNvSpPr>
                <a:spLocks noChangeShapeType="1"/>
              </p:cNvSpPr>
              <p:nvPr/>
            </p:nvSpPr>
            <p:spPr bwMode="auto">
              <a:xfrm>
                <a:off x="3193" y="1676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0" name="Line 341"/>
              <p:cNvSpPr>
                <a:spLocks noChangeShapeType="1"/>
              </p:cNvSpPr>
              <p:nvPr/>
            </p:nvSpPr>
            <p:spPr bwMode="auto">
              <a:xfrm flipH="1">
                <a:off x="5305" y="1676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1" name="Freeform 342"/>
              <p:cNvSpPr>
                <a:spLocks/>
              </p:cNvSpPr>
              <p:nvPr/>
            </p:nvSpPr>
            <p:spPr bwMode="auto">
              <a:xfrm>
                <a:off x="3193" y="1676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2" name="Line 343"/>
              <p:cNvSpPr>
                <a:spLocks noChangeShapeType="1"/>
              </p:cNvSpPr>
              <p:nvPr/>
            </p:nvSpPr>
            <p:spPr bwMode="auto">
              <a:xfrm>
                <a:off x="3193" y="1637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3" name="Line 344"/>
              <p:cNvSpPr>
                <a:spLocks noChangeShapeType="1"/>
              </p:cNvSpPr>
              <p:nvPr/>
            </p:nvSpPr>
            <p:spPr bwMode="auto">
              <a:xfrm flipH="1">
                <a:off x="5305" y="1637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4" name="Freeform 345"/>
              <p:cNvSpPr>
                <a:spLocks/>
              </p:cNvSpPr>
              <p:nvPr/>
            </p:nvSpPr>
            <p:spPr bwMode="auto">
              <a:xfrm>
                <a:off x="3193" y="1637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5" name="Line 346"/>
              <p:cNvSpPr>
                <a:spLocks noChangeShapeType="1"/>
              </p:cNvSpPr>
              <p:nvPr/>
            </p:nvSpPr>
            <p:spPr bwMode="auto">
              <a:xfrm>
                <a:off x="3193" y="160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6" name="Line 347"/>
              <p:cNvSpPr>
                <a:spLocks noChangeShapeType="1"/>
              </p:cNvSpPr>
              <p:nvPr/>
            </p:nvSpPr>
            <p:spPr bwMode="auto">
              <a:xfrm flipH="1">
                <a:off x="5305" y="1603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7" name="Freeform 348"/>
              <p:cNvSpPr>
                <a:spLocks/>
              </p:cNvSpPr>
              <p:nvPr/>
            </p:nvSpPr>
            <p:spPr bwMode="auto">
              <a:xfrm>
                <a:off x="3193" y="1603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" name="Line 349"/>
              <p:cNvSpPr>
                <a:spLocks noChangeShapeType="1"/>
              </p:cNvSpPr>
              <p:nvPr/>
            </p:nvSpPr>
            <p:spPr bwMode="auto">
              <a:xfrm>
                <a:off x="3193" y="1573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" name="Line 350"/>
              <p:cNvSpPr>
                <a:spLocks noChangeShapeType="1"/>
              </p:cNvSpPr>
              <p:nvPr/>
            </p:nvSpPr>
            <p:spPr bwMode="auto">
              <a:xfrm flipH="1">
                <a:off x="5305" y="1573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" name="Freeform 351"/>
              <p:cNvSpPr>
                <a:spLocks/>
              </p:cNvSpPr>
              <p:nvPr/>
            </p:nvSpPr>
            <p:spPr bwMode="auto">
              <a:xfrm>
                <a:off x="3193" y="1573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1" name="Line 352"/>
              <p:cNvSpPr>
                <a:spLocks noChangeShapeType="1"/>
              </p:cNvSpPr>
              <p:nvPr/>
            </p:nvSpPr>
            <p:spPr bwMode="auto">
              <a:xfrm>
                <a:off x="3193" y="154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2" name="Line 353"/>
              <p:cNvSpPr>
                <a:spLocks noChangeShapeType="1"/>
              </p:cNvSpPr>
              <p:nvPr/>
            </p:nvSpPr>
            <p:spPr bwMode="auto">
              <a:xfrm flipH="1">
                <a:off x="5305" y="1549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3" name="Freeform 354"/>
              <p:cNvSpPr>
                <a:spLocks/>
              </p:cNvSpPr>
              <p:nvPr/>
            </p:nvSpPr>
            <p:spPr bwMode="auto">
              <a:xfrm>
                <a:off x="3193" y="1549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4" name="Line 355"/>
              <p:cNvSpPr>
                <a:spLocks noChangeShapeType="1"/>
              </p:cNvSpPr>
              <p:nvPr/>
            </p:nvSpPr>
            <p:spPr bwMode="auto">
              <a:xfrm>
                <a:off x="3193" y="152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5" name="Line 356"/>
              <p:cNvSpPr>
                <a:spLocks noChangeShapeType="1"/>
              </p:cNvSpPr>
              <p:nvPr/>
            </p:nvSpPr>
            <p:spPr bwMode="auto">
              <a:xfrm flipH="1">
                <a:off x="5305" y="1529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6" name="Freeform 357"/>
              <p:cNvSpPr>
                <a:spLocks/>
              </p:cNvSpPr>
              <p:nvPr/>
            </p:nvSpPr>
            <p:spPr bwMode="auto">
              <a:xfrm>
                <a:off x="3193" y="1529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7" name="Line 358"/>
              <p:cNvSpPr>
                <a:spLocks noChangeShapeType="1"/>
              </p:cNvSpPr>
              <p:nvPr/>
            </p:nvSpPr>
            <p:spPr bwMode="auto">
              <a:xfrm>
                <a:off x="3193" y="150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8" name="Line 359"/>
              <p:cNvSpPr>
                <a:spLocks noChangeShapeType="1"/>
              </p:cNvSpPr>
              <p:nvPr/>
            </p:nvSpPr>
            <p:spPr bwMode="auto">
              <a:xfrm flipH="1">
                <a:off x="5305" y="1509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" name="Freeform 360"/>
              <p:cNvSpPr>
                <a:spLocks/>
              </p:cNvSpPr>
              <p:nvPr/>
            </p:nvSpPr>
            <p:spPr bwMode="auto">
              <a:xfrm>
                <a:off x="3193" y="1509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" name="Line 361"/>
              <p:cNvSpPr>
                <a:spLocks noChangeShapeType="1"/>
              </p:cNvSpPr>
              <p:nvPr/>
            </p:nvSpPr>
            <p:spPr bwMode="auto">
              <a:xfrm>
                <a:off x="3193" y="1509"/>
                <a:ext cx="1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1" name="Line 362"/>
              <p:cNvSpPr>
                <a:spLocks noChangeShapeType="1"/>
              </p:cNvSpPr>
              <p:nvPr/>
            </p:nvSpPr>
            <p:spPr bwMode="auto">
              <a:xfrm flipH="1">
                <a:off x="5296" y="1509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2" name="Rectangle 363"/>
              <p:cNvSpPr>
                <a:spLocks noChangeArrowheads="1"/>
              </p:cNvSpPr>
              <p:nvPr/>
            </p:nvSpPr>
            <p:spPr bwMode="auto">
              <a:xfrm>
                <a:off x="3046" y="1465"/>
                <a:ext cx="127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3" name="Rectangle 364"/>
              <p:cNvSpPr>
                <a:spLocks noChangeArrowheads="1"/>
              </p:cNvSpPr>
              <p:nvPr/>
            </p:nvSpPr>
            <p:spPr bwMode="auto">
              <a:xfrm>
                <a:off x="3134" y="1441"/>
                <a:ext cx="54" cy="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2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4" name="Line 365"/>
              <p:cNvSpPr>
                <a:spLocks noChangeShapeType="1"/>
              </p:cNvSpPr>
              <p:nvPr/>
            </p:nvSpPr>
            <p:spPr bwMode="auto">
              <a:xfrm>
                <a:off x="3193" y="1382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5" name="Line 366"/>
              <p:cNvSpPr>
                <a:spLocks noChangeShapeType="1"/>
              </p:cNvSpPr>
              <p:nvPr/>
            </p:nvSpPr>
            <p:spPr bwMode="auto">
              <a:xfrm flipH="1">
                <a:off x="5305" y="1382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6" name="Freeform 367"/>
              <p:cNvSpPr>
                <a:spLocks/>
              </p:cNvSpPr>
              <p:nvPr/>
            </p:nvSpPr>
            <p:spPr bwMode="auto">
              <a:xfrm>
                <a:off x="3193" y="1382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7" name="Line 368"/>
              <p:cNvSpPr>
                <a:spLocks noChangeShapeType="1"/>
              </p:cNvSpPr>
              <p:nvPr/>
            </p:nvSpPr>
            <p:spPr bwMode="auto">
              <a:xfrm>
                <a:off x="3193" y="1308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8" name="Line 369"/>
              <p:cNvSpPr>
                <a:spLocks noChangeShapeType="1"/>
              </p:cNvSpPr>
              <p:nvPr/>
            </p:nvSpPr>
            <p:spPr bwMode="auto">
              <a:xfrm flipH="1">
                <a:off x="5305" y="1308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" name="Freeform 370"/>
              <p:cNvSpPr>
                <a:spLocks/>
              </p:cNvSpPr>
              <p:nvPr/>
            </p:nvSpPr>
            <p:spPr bwMode="auto">
              <a:xfrm>
                <a:off x="3193" y="1308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0" name="Line 371"/>
              <p:cNvSpPr>
                <a:spLocks noChangeShapeType="1"/>
              </p:cNvSpPr>
              <p:nvPr/>
            </p:nvSpPr>
            <p:spPr bwMode="auto">
              <a:xfrm>
                <a:off x="3193" y="1259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1" name="Line 372"/>
              <p:cNvSpPr>
                <a:spLocks noChangeShapeType="1"/>
              </p:cNvSpPr>
              <p:nvPr/>
            </p:nvSpPr>
            <p:spPr bwMode="auto">
              <a:xfrm flipH="1">
                <a:off x="5305" y="1259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" name="Freeform 373"/>
              <p:cNvSpPr>
                <a:spLocks/>
              </p:cNvSpPr>
              <p:nvPr/>
            </p:nvSpPr>
            <p:spPr bwMode="auto">
              <a:xfrm>
                <a:off x="3193" y="1259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3" name="Line 374"/>
              <p:cNvSpPr>
                <a:spLocks noChangeShapeType="1"/>
              </p:cNvSpPr>
              <p:nvPr/>
            </p:nvSpPr>
            <p:spPr bwMode="auto">
              <a:xfrm>
                <a:off x="3193" y="1215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" name="Line 375"/>
              <p:cNvSpPr>
                <a:spLocks noChangeShapeType="1"/>
              </p:cNvSpPr>
              <p:nvPr/>
            </p:nvSpPr>
            <p:spPr bwMode="auto">
              <a:xfrm flipH="1">
                <a:off x="5305" y="1215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5" name="Freeform 376"/>
              <p:cNvSpPr>
                <a:spLocks/>
              </p:cNvSpPr>
              <p:nvPr/>
            </p:nvSpPr>
            <p:spPr bwMode="auto">
              <a:xfrm>
                <a:off x="3193" y="1215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6" name="Line 377"/>
              <p:cNvSpPr>
                <a:spLocks noChangeShapeType="1"/>
              </p:cNvSpPr>
              <p:nvPr/>
            </p:nvSpPr>
            <p:spPr bwMode="auto">
              <a:xfrm>
                <a:off x="3193" y="1180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7" name="Line 378"/>
              <p:cNvSpPr>
                <a:spLocks noChangeShapeType="1"/>
              </p:cNvSpPr>
              <p:nvPr/>
            </p:nvSpPr>
            <p:spPr bwMode="auto">
              <a:xfrm flipH="1">
                <a:off x="5305" y="1180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8" name="Freeform 379"/>
              <p:cNvSpPr>
                <a:spLocks/>
              </p:cNvSpPr>
              <p:nvPr/>
            </p:nvSpPr>
            <p:spPr bwMode="auto">
              <a:xfrm>
                <a:off x="3193" y="1180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" name="Line 380"/>
              <p:cNvSpPr>
                <a:spLocks noChangeShapeType="1"/>
              </p:cNvSpPr>
              <p:nvPr/>
            </p:nvSpPr>
            <p:spPr bwMode="auto">
              <a:xfrm>
                <a:off x="3193" y="1156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" name="Line 381"/>
              <p:cNvSpPr>
                <a:spLocks noChangeShapeType="1"/>
              </p:cNvSpPr>
              <p:nvPr/>
            </p:nvSpPr>
            <p:spPr bwMode="auto">
              <a:xfrm flipH="1">
                <a:off x="5305" y="1156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" name="Freeform 382"/>
              <p:cNvSpPr>
                <a:spLocks/>
              </p:cNvSpPr>
              <p:nvPr/>
            </p:nvSpPr>
            <p:spPr bwMode="auto">
              <a:xfrm>
                <a:off x="3193" y="1156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2" name="Line 383"/>
              <p:cNvSpPr>
                <a:spLocks noChangeShapeType="1"/>
              </p:cNvSpPr>
              <p:nvPr/>
            </p:nvSpPr>
            <p:spPr bwMode="auto">
              <a:xfrm>
                <a:off x="3193" y="1131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3" name="Line 384"/>
              <p:cNvSpPr>
                <a:spLocks noChangeShapeType="1"/>
              </p:cNvSpPr>
              <p:nvPr/>
            </p:nvSpPr>
            <p:spPr bwMode="auto">
              <a:xfrm flipH="1">
                <a:off x="5305" y="1131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4" name="Freeform 385"/>
              <p:cNvSpPr>
                <a:spLocks/>
              </p:cNvSpPr>
              <p:nvPr/>
            </p:nvSpPr>
            <p:spPr bwMode="auto">
              <a:xfrm>
                <a:off x="3193" y="1131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5" name="Line 386"/>
              <p:cNvSpPr>
                <a:spLocks noChangeShapeType="1"/>
              </p:cNvSpPr>
              <p:nvPr/>
            </p:nvSpPr>
            <p:spPr bwMode="auto">
              <a:xfrm>
                <a:off x="3193" y="1107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6" name="Line 387"/>
              <p:cNvSpPr>
                <a:spLocks noChangeShapeType="1"/>
              </p:cNvSpPr>
              <p:nvPr/>
            </p:nvSpPr>
            <p:spPr bwMode="auto">
              <a:xfrm flipH="1">
                <a:off x="5305" y="1107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7" name="Freeform 388"/>
              <p:cNvSpPr>
                <a:spLocks/>
              </p:cNvSpPr>
              <p:nvPr/>
            </p:nvSpPr>
            <p:spPr bwMode="auto">
              <a:xfrm>
                <a:off x="3193" y="1107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8" name="Line 389"/>
              <p:cNvSpPr>
                <a:spLocks noChangeShapeType="1"/>
              </p:cNvSpPr>
              <p:nvPr/>
            </p:nvSpPr>
            <p:spPr bwMode="auto">
              <a:xfrm>
                <a:off x="3193" y="1092"/>
                <a:ext cx="1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9" name="Line 390"/>
              <p:cNvSpPr>
                <a:spLocks noChangeShapeType="1"/>
              </p:cNvSpPr>
              <p:nvPr/>
            </p:nvSpPr>
            <p:spPr bwMode="auto">
              <a:xfrm flipH="1">
                <a:off x="5305" y="1092"/>
                <a:ext cx="1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0" name="Freeform 391"/>
              <p:cNvSpPr>
                <a:spLocks/>
              </p:cNvSpPr>
              <p:nvPr/>
            </p:nvSpPr>
            <p:spPr bwMode="auto">
              <a:xfrm>
                <a:off x="3193" y="1092"/>
                <a:ext cx="2127" cy="0"/>
              </a:xfrm>
              <a:custGeom>
                <a:avLst/>
                <a:gdLst>
                  <a:gd name="T0" fmla="*/ 0 w 434"/>
                  <a:gd name="T1" fmla="*/ 434 w 434"/>
                  <a:gd name="T2" fmla="*/ 434 w 434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434">
                    <a:moveTo>
                      <a:pt x="0" y="0"/>
                    </a:moveTo>
                    <a:lnTo>
                      <a:pt x="434" y="0"/>
                    </a:lnTo>
                    <a:lnTo>
                      <a:pt x="43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1" name="Line 392"/>
              <p:cNvSpPr>
                <a:spLocks noChangeShapeType="1"/>
              </p:cNvSpPr>
              <p:nvPr/>
            </p:nvSpPr>
            <p:spPr bwMode="auto">
              <a:xfrm>
                <a:off x="3193" y="1092"/>
                <a:ext cx="19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2" name="Line 393"/>
              <p:cNvSpPr>
                <a:spLocks noChangeShapeType="1"/>
              </p:cNvSpPr>
              <p:nvPr/>
            </p:nvSpPr>
            <p:spPr bwMode="auto">
              <a:xfrm flipH="1">
                <a:off x="5296" y="1092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3" name="Rectangle 394"/>
              <p:cNvSpPr>
                <a:spLocks noChangeArrowheads="1"/>
              </p:cNvSpPr>
              <p:nvPr/>
            </p:nvSpPr>
            <p:spPr bwMode="auto">
              <a:xfrm>
                <a:off x="3046" y="1048"/>
                <a:ext cx="127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4" name="Rectangle 395"/>
              <p:cNvSpPr>
                <a:spLocks noChangeArrowheads="1"/>
              </p:cNvSpPr>
              <p:nvPr/>
            </p:nvSpPr>
            <p:spPr bwMode="auto">
              <a:xfrm>
                <a:off x="3134" y="1023"/>
                <a:ext cx="54" cy="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5" name="Line 396"/>
              <p:cNvSpPr>
                <a:spLocks noChangeShapeType="1"/>
              </p:cNvSpPr>
              <p:nvPr/>
            </p:nvSpPr>
            <p:spPr bwMode="auto">
              <a:xfrm>
                <a:off x="3193" y="1092"/>
                <a:ext cx="212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6" name="Line 397"/>
              <p:cNvSpPr>
                <a:spLocks noChangeShapeType="1"/>
              </p:cNvSpPr>
              <p:nvPr/>
            </p:nvSpPr>
            <p:spPr bwMode="auto">
              <a:xfrm>
                <a:off x="3193" y="2771"/>
                <a:ext cx="212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7" name="Line 398"/>
              <p:cNvSpPr>
                <a:spLocks noChangeShapeType="1"/>
              </p:cNvSpPr>
              <p:nvPr/>
            </p:nvSpPr>
            <p:spPr bwMode="auto">
              <a:xfrm flipV="1">
                <a:off x="5320" y="1092"/>
                <a:ext cx="0" cy="167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8" name="Line 399"/>
              <p:cNvSpPr>
                <a:spLocks noChangeShapeType="1"/>
              </p:cNvSpPr>
              <p:nvPr/>
            </p:nvSpPr>
            <p:spPr bwMode="auto">
              <a:xfrm flipV="1">
                <a:off x="3193" y="1092"/>
                <a:ext cx="0" cy="167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" name="Freeform 400"/>
              <p:cNvSpPr>
                <a:spLocks/>
              </p:cNvSpPr>
              <p:nvPr/>
            </p:nvSpPr>
            <p:spPr bwMode="auto">
              <a:xfrm>
                <a:off x="3193" y="1500"/>
                <a:ext cx="2127" cy="1178"/>
              </a:xfrm>
              <a:custGeom>
                <a:avLst/>
                <a:gdLst>
                  <a:gd name="T0" fmla="*/ 0 w 2127"/>
                  <a:gd name="T1" fmla="*/ 0 h 1178"/>
                  <a:gd name="T2" fmla="*/ 211 w 2127"/>
                  <a:gd name="T3" fmla="*/ 0 h 1178"/>
                  <a:gd name="T4" fmla="*/ 421 w 2127"/>
                  <a:gd name="T5" fmla="*/ 44 h 1178"/>
                  <a:gd name="T6" fmla="*/ 637 w 2127"/>
                  <a:gd name="T7" fmla="*/ 235 h 1178"/>
                  <a:gd name="T8" fmla="*/ 848 w 2127"/>
                  <a:gd name="T9" fmla="*/ 554 h 1178"/>
                  <a:gd name="T10" fmla="*/ 1063 w 2127"/>
                  <a:gd name="T11" fmla="*/ 667 h 1178"/>
                  <a:gd name="T12" fmla="*/ 1274 w 2127"/>
                  <a:gd name="T13" fmla="*/ 790 h 1178"/>
                  <a:gd name="T14" fmla="*/ 1485 w 2127"/>
                  <a:gd name="T15" fmla="*/ 849 h 1178"/>
                  <a:gd name="T16" fmla="*/ 1701 w 2127"/>
                  <a:gd name="T17" fmla="*/ 996 h 1178"/>
                  <a:gd name="T18" fmla="*/ 1911 w 2127"/>
                  <a:gd name="T19" fmla="*/ 1090 h 1178"/>
                  <a:gd name="T20" fmla="*/ 2127 w 2127"/>
                  <a:gd name="T21" fmla="*/ 1178 h 1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27" h="1178">
                    <a:moveTo>
                      <a:pt x="0" y="0"/>
                    </a:moveTo>
                    <a:lnTo>
                      <a:pt x="211" y="0"/>
                    </a:lnTo>
                    <a:lnTo>
                      <a:pt x="421" y="44"/>
                    </a:lnTo>
                    <a:lnTo>
                      <a:pt x="637" y="235"/>
                    </a:lnTo>
                    <a:lnTo>
                      <a:pt x="848" y="554"/>
                    </a:lnTo>
                    <a:lnTo>
                      <a:pt x="1063" y="667"/>
                    </a:lnTo>
                    <a:lnTo>
                      <a:pt x="1274" y="790"/>
                    </a:lnTo>
                    <a:lnTo>
                      <a:pt x="1485" y="849"/>
                    </a:lnTo>
                    <a:lnTo>
                      <a:pt x="1701" y="996"/>
                    </a:lnTo>
                    <a:lnTo>
                      <a:pt x="1911" y="1090"/>
                    </a:lnTo>
                    <a:lnTo>
                      <a:pt x="2127" y="1178"/>
                    </a:lnTo>
                  </a:path>
                </a:pathLst>
              </a:custGeom>
              <a:noFill/>
              <a:ln w="15875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" name="Oval 401"/>
              <p:cNvSpPr>
                <a:spLocks noChangeArrowheads="1"/>
              </p:cNvSpPr>
              <p:nvPr/>
            </p:nvSpPr>
            <p:spPr bwMode="auto">
              <a:xfrm>
                <a:off x="3163" y="1470"/>
                <a:ext cx="59" cy="59"/>
              </a:xfrm>
              <a:prstGeom prst="ellipse">
                <a:avLst/>
              </a:prstGeom>
              <a:noFill/>
              <a:ln w="15875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" name="Oval 402"/>
              <p:cNvSpPr>
                <a:spLocks noChangeArrowheads="1"/>
              </p:cNvSpPr>
              <p:nvPr/>
            </p:nvSpPr>
            <p:spPr bwMode="auto">
              <a:xfrm>
                <a:off x="3374" y="1470"/>
                <a:ext cx="59" cy="59"/>
              </a:xfrm>
              <a:prstGeom prst="ellipse">
                <a:avLst/>
              </a:prstGeom>
              <a:noFill/>
              <a:ln w="15875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" name="Oval 403"/>
              <p:cNvSpPr>
                <a:spLocks noChangeArrowheads="1"/>
              </p:cNvSpPr>
              <p:nvPr/>
            </p:nvSpPr>
            <p:spPr bwMode="auto">
              <a:xfrm>
                <a:off x="3585" y="1514"/>
                <a:ext cx="59" cy="59"/>
              </a:xfrm>
              <a:prstGeom prst="ellipse">
                <a:avLst/>
              </a:prstGeom>
              <a:noFill/>
              <a:ln w="15875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" name="Oval 404"/>
              <p:cNvSpPr>
                <a:spLocks noChangeArrowheads="1"/>
              </p:cNvSpPr>
              <p:nvPr/>
            </p:nvSpPr>
            <p:spPr bwMode="auto">
              <a:xfrm>
                <a:off x="3801" y="1706"/>
                <a:ext cx="58" cy="59"/>
              </a:xfrm>
              <a:prstGeom prst="ellipse">
                <a:avLst/>
              </a:prstGeom>
              <a:noFill/>
              <a:ln w="15875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4" name="Oval 405"/>
              <p:cNvSpPr>
                <a:spLocks noChangeArrowheads="1"/>
              </p:cNvSpPr>
              <p:nvPr/>
            </p:nvSpPr>
            <p:spPr bwMode="auto">
              <a:xfrm>
                <a:off x="4011" y="2025"/>
                <a:ext cx="59" cy="59"/>
              </a:xfrm>
              <a:prstGeom prst="ellipse">
                <a:avLst/>
              </a:prstGeom>
              <a:noFill/>
              <a:ln w="15875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" name="Oval 406"/>
              <p:cNvSpPr>
                <a:spLocks noChangeArrowheads="1"/>
              </p:cNvSpPr>
              <p:nvPr/>
            </p:nvSpPr>
            <p:spPr bwMode="auto">
              <a:xfrm>
                <a:off x="4227" y="2138"/>
                <a:ext cx="59" cy="59"/>
              </a:xfrm>
              <a:prstGeom prst="ellipse">
                <a:avLst/>
              </a:prstGeom>
              <a:noFill/>
              <a:ln w="15875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" name="Oval 407"/>
              <p:cNvSpPr>
                <a:spLocks noChangeArrowheads="1"/>
              </p:cNvSpPr>
              <p:nvPr/>
            </p:nvSpPr>
            <p:spPr bwMode="auto">
              <a:xfrm>
                <a:off x="4438" y="2261"/>
                <a:ext cx="59" cy="58"/>
              </a:xfrm>
              <a:prstGeom prst="ellipse">
                <a:avLst/>
              </a:prstGeom>
              <a:noFill/>
              <a:ln w="15875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" name="Oval 408"/>
              <p:cNvSpPr>
                <a:spLocks noChangeArrowheads="1"/>
              </p:cNvSpPr>
              <p:nvPr/>
            </p:nvSpPr>
            <p:spPr bwMode="auto">
              <a:xfrm>
                <a:off x="4649" y="2319"/>
                <a:ext cx="58" cy="59"/>
              </a:xfrm>
              <a:prstGeom prst="ellipse">
                <a:avLst/>
              </a:prstGeom>
              <a:noFill/>
              <a:ln w="15875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" name="Oval 409"/>
              <p:cNvSpPr>
                <a:spLocks noChangeArrowheads="1"/>
              </p:cNvSpPr>
              <p:nvPr/>
            </p:nvSpPr>
            <p:spPr bwMode="auto">
              <a:xfrm>
                <a:off x="4864" y="2467"/>
                <a:ext cx="59" cy="59"/>
              </a:xfrm>
              <a:prstGeom prst="ellipse">
                <a:avLst/>
              </a:prstGeom>
              <a:noFill/>
              <a:ln w="15875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" name="Oval 410"/>
              <p:cNvSpPr>
                <a:spLocks noChangeArrowheads="1"/>
              </p:cNvSpPr>
              <p:nvPr/>
            </p:nvSpPr>
            <p:spPr bwMode="auto">
              <a:xfrm>
                <a:off x="5075" y="2560"/>
                <a:ext cx="59" cy="59"/>
              </a:xfrm>
              <a:prstGeom prst="ellipse">
                <a:avLst/>
              </a:prstGeom>
              <a:noFill/>
              <a:ln w="15875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" name="Oval 411"/>
              <p:cNvSpPr>
                <a:spLocks noChangeArrowheads="1"/>
              </p:cNvSpPr>
              <p:nvPr/>
            </p:nvSpPr>
            <p:spPr bwMode="auto">
              <a:xfrm>
                <a:off x="5291" y="2648"/>
                <a:ext cx="59" cy="59"/>
              </a:xfrm>
              <a:prstGeom prst="ellipse">
                <a:avLst/>
              </a:prstGeom>
              <a:noFill/>
              <a:ln w="15875" cap="flat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1" name="Freeform 412"/>
              <p:cNvSpPr>
                <a:spLocks/>
              </p:cNvSpPr>
              <p:nvPr/>
            </p:nvSpPr>
            <p:spPr bwMode="auto">
              <a:xfrm>
                <a:off x="3193" y="1642"/>
                <a:ext cx="2127" cy="1051"/>
              </a:xfrm>
              <a:custGeom>
                <a:avLst/>
                <a:gdLst>
                  <a:gd name="T0" fmla="*/ 0 w 2127"/>
                  <a:gd name="T1" fmla="*/ 0 h 1051"/>
                  <a:gd name="T2" fmla="*/ 211 w 2127"/>
                  <a:gd name="T3" fmla="*/ 108 h 1051"/>
                  <a:gd name="T4" fmla="*/ 421 w 2127"/>
                  <a:gd name="T5" fmla="*/ 211 h 1051"/>
                  <a:gd name="T6" fmla="*/ 637 w 2127"/>
                  <a:gd name="T7" fmla="*/ 314 h 1051"/>
                  <a:gd name="T8" fmla="*/ 848 w 2127"/>
                  <a:gd name="T9" fmla="*/ 422 h 1051"/>
                  <a:gd name="T10" fmla="*/ 1063 w 2127"/>
                  <a:gd name="T11" fmla="*/ 525 h 1051"/>
                  <a:gd name="T12" fmla="*/ 1274 w 2127"/>
                  <a:gd name="T13" fmla="*/ 633 h 1051"/>
                  <a:gd name="T14" fmla="*/ 1485 w 2127"/>
                  <a:gd name="T15" fmla="*/ 736 h 1051"/>
                  <a:gd name="T16" fmla="*/ 1701 w 2127"/>
                  <a:gd name="T17" fmla="*/ 840 h 1051"/>
                  <a:gd name="T18" fmla="*/ 1911 w 2127"/>
                  <a:gd name="T19" fmla="*/ 948 h 1051"/>
                  <a:gd name="T20" fmla="*/ 2127 w 2127"/>
                  <a:gd name="T21" fmla="*/ 1051 h 10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127" h="1051">
                    <a:moveTo>
                      <a:pt x="0" y="0"/>
                    </a:moveTo>
                    <a:lnTo>
                      <a:pt x="211" y="108"/>
                    </a:lnTo>
                    <a:lnTo>
                      <a:pt x="421" y="211"/>
                    </a:lnTo>
                    <a:lnTo>
                      <a:pt x="637" y="314"/>
                    </a:lnTo>
                    <a:lnTo>
                      <a:pt x="848" y="422"/>
                    </a:lnTo>
                    <a:lnTo>
                      <a:pt x="1063" y="525"/>
                    </a:lnTo>
                    <a:lnTo>
                      <a:pt x="1274" y="633"/>
                    </a:lnTo>
                    <a:lnTo>
                      <a:pt x="1485" y="736"/>
                    </a:lnTo>
                    <a:lnTo>
                      <a:pt x="1701" y="840"/>
                    </a:lnTo>
                    <a:lnTo>
                      <a:pt x="1911" y="948"/>
                    </a:lnTo>
                    <a:lnTo>
                      <a:pt x="2127" y="1051"/>
                    </a:lnTo>
                  </a:path>
                </a:pathLst>
              </a:custGeom>
              <a:noFill/>
              <a:ln w="1587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2" name="Rectangle 413"/>
              <p:cNvSpPr>
                <a:spLocks noChangeArrowheads="1"/>
              </p:cNvSpPr>
              <p:nvPr/>
            </p:nvSpPr>
            <p:spPr bwMode="auto">
              <a:xfrm rot="16200000">
                <a:off x="2805" y="1876"/>
                <a:ext cx="343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RMSE [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3" name="Rectangle 414"/>
              <p:cNvSpPr>
                <a:spLocks noChangeArrowheads="1"/>
              </p:cNvSpPr>
              <p:nvPr/>
            </p:nvSpPr>
            <p:spPr bwMode="auto">
              <a:xfrm rot="16200000">
                <a:off x="2906" y="1747"/>
                <a:ext cx="64" cy="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o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4" name="Rectangle 415"/>
              <p:cNvSpPr>
                <a:spLocks noChangeArrowheads="1"/>
              </p:cNvSpPr>
              <p:nvPr/>
            </p:nvSpPr>
            <p:spPr bwMode="auto">
              <a:xfrm rot="16200000">
                <a:off x="2942" y="1699"/>
                <a:ext cx="69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5" name="Rectangle 416"/>
              <p:cNvSpPr>
                <a:spLocks noChangeArrowheads="1"/>
              </p:cNvSpPr>
              <p:nvPr/>
            </p:nvSpPr>
            <p:spPr bwMode="auto">
              <a:xfrm>
                <a:off x="4080" y="2884"/>
                <a:ext cx="402" cy="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SNR [dB]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8" name="Rectangle 429"/>
            <p:cNvSpPr>
              <a:spLocks noChangeArrowheads="1"/>
            </p:cNvSpPr>
            <p:nvPr/>
          </p:nvSpPr>
          <p:spPr bwMode="auto">
            <a:xfrm>
              <a:off x="3183" y="2737"/>
              <a:ext cx="49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" name="Rectangle 430"/>
            <p:cNvSpPr>
              <a:spLocks noChangeArrowheads="1"/>
            </p:cNvSpPr>
            <p:nvPr/>
          </p:nvSpPr>
          <p:spPr bwMode="auto">
            <a:xfrm>
              <a:off x="5315" y="1053"/>
              <a:ext cx="49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0" name="Rectangle 431"/>
            <p:cNvSpPr>
              <a:spLocks noChangeArrowheads="1"/>
            </p:cNvSpPr>
            <p:nvPr/>
          </p:nvSpPr>
          <p:spPr bwMode="auto">
            <a:xfrm>
              <a:off x="4580" y="1126"/>
              <a:ext cx="711" cy="2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Rectangle 432"/>
            <p:cNvSpPr>
              <a:spLocks noChangeArrowheads="1"/>
            </p:cNvSpPr>
            <p:nvPr/>
          </p:nvSpPr>
          <p:spPr bwMode="auto">
            <a:xfrm>
              <a:off x="4580" y="1126"/>
              <a:ext cx="711" cy="236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Line 433"/>
            <p:cNvSpPr>
              <a:spLocks noChangeShapeType="1"/>
            </p:cNvSpPr>
            <p:nvPr/>
          </p:nvSpPr>
          <p:spPr bwMode="auto">
            <a:xfrm>
              <a:off x="4580" y="1126"/>
              <a:ext cx="71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Line 434"/>
            <p:cNvSpPr>
              <a:spLocks noChangeShapeType="1"/>
            </p:cNvSpPr>
            <p:nvPr/>
          </p:nvSpPr>
          <p:spPr bwMode="auto">
            <a:xfrm>
              <a:off x="4580" y="1362"/>
              <a:ext cx="71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Line 435"/>
            <p:cNvSpPr>
              <a:spLocks noChangeShapeType="1"/>
            </p:cNvSpPr>
            <p:nvPr/>
          </p:nvSpPr>
          <p:spPr bwMode="auto">
            <a:xfrm flipV="1">
              <a:off x="5291" y="1126"/>
              <a:ext cx="0" cy="2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Line 436"/>
            <p:cNvSpPr>
              <a:spLocks noChangeShapeType="1"/>
            </p:cNvSpPr>
            <p:nvPr/>
          </p:nvSpPr>
          <p:spPr bwMode="auto">
            <a:xfrm flipV="1">
              <a:off x="4580" y="1126"/>
              <a:ext cx="0" cy="2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Line 437"/>
            <p:cNvSpPr>
              <a:spLocks noChangeShapeType="1"/>
            </p:cNvSpPr>
            <p:nvPr/>
          </p:nvSpPr>
          <p:spPr bwMode="auto">
            <a:xfrm>
              <a:off x="4580" y="1362"/>
              <a:ext cx="71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Line 438"/>
            <p:cNvSpPr>
              <a:spLocks noChangeShapeType="1"/>
            </p:cNvSpPr>
            <p:nvPr/>
          </p:nvSpPr>
          <p:spPr bwMode="auto">
            <a:xfrm flipV="1">
              <a:off x="4580" y="1126"/>
              <a:ext cx="0" cy="2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Line 439"/>
            <p:cNvSpPr>
              <a:spLocks noChangeShapeType="1"/>
            </p:cNvSpPr>
            <p:nvPr/>
          </p:nvSpPr>
          <p:spPr bwMode="auto">
            <a:xfrm>
              <a:off x="4580" y="1126"/>
              <a:ext cx="71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Line 440"/>
            <p:cNvSpPr>
              <a:spLocks noChangeShapeType="1"/>
            </p:cNvSpPr>
            <p:nvPr/>
          </p:nvSpPr>
          <p:spPr bwMode="auto">
            <a:xfrm>
              <a:off x="4580" y="1362"/>
              <a:ext cx="71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Line 441"/>
            <p:cNvSpPr>
              <a:spLocks noChangeShapeType="1"/>
            </p:cNvSpPr>
            <p:nvPr/>
          </p:nvSpPr>
          <p:spPr bwMode="auto">
            <a:xfrm flipV="1">
              <a:off x="5291" y="1126"/>
              <a:ext cx="0" cy="2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Line 442"/>
            <p:cNvSpPr>
              <a:spLocks noChangeShapeType="1"/>
            </p:cNvSpPr>
            <p:nvPr/>
          </p:nvSpPr>
          <p:spPr bwMode="auto">
            <a:xfrm flipV="1">
              <a:off x="4580" y="1126"/>
              <a:ext cx="0" cy="2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Rectangle 443"/>
            <p:cNvSpPr>
              <a:spLocks noChangeArrowheads="1"/>
            </p:cNvSpPr>
            <p:nvPr/>
          </p:nvSpPr>
          <p:spPr bwMode="auto">
            <a:xfrm>
              <a:off x="4835" y="1146"/>
              <a:ext cx="51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AOA RMSE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3" name="Line 444"/>
            <p:cNvSpPr>
              <a:spLocks noChangeShapeType="1"/>
            </p:cNvSpPr>
            <p:nvPr/>
          </p:nvSpPr>
          <p:spPr bwMode="auto">
            <a:xfrm>
              <a:off x="4619" y="1190"/>
              <a:ext cx="196" cy="0"/>
            </a:xfrm>
            <a:prstGeom prst="lin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Oval 445"/>
            <p:cNvSpPr>
              <a:spLocks noChangeArrowheads="1"/>
            </p:cNvSpPr>
            <p:nvPr/>
          </p:nvSpPr>
          <p:spPr bwMode="auto">
            <a:xfrm>
              <a:off x="4688" y="1161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Rectangle 446"/>
            <p:cNvSpPr>
              <a:spLocks noChangeArrowheads="1"/>
            </p:cNvSpPr>
            <p:nvPr/>
          </p:nvSpPr>
          <p:spPr bwMode="auto">
            <a:xfrm>
              <a:off x="4835" y="1259"/>
              <a:ext cx="284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CRLB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" name="Line 447"/>
            <p:cNvSpPr>
              <a:spLocks noChangeShapeType="1"/>
            </p:cNvSpPr>
            <p:nvPr/>
          </p:nvSpPr>
          <p:spPr bwMode="auto">
            <a:xfrm>
              <a:off x="4619" y="1293"/>
              <a:ext cx="196" cy="0"/>
            </a:xfrm>
            <a:prstGeom prst="line">
              <a:avLst/>
            </a:prstGeom>
            <a:noFill/>
            <a:ln w="158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1168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/>
              <a:t>Simulation Results </a:t>
            </a:r>
            <a:r>
              <a:rPr lang="en-US" dirty="0" smtClean="0"/>
              <a:t>N=64, </a:t>
            </a:r>
            <a:r>
              <a:rPr lang="en-US" dirty="0"/>
              <a:t>M=4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69160"/>
            <a:ext cx="7772400" cy="1226840"/>
          </a:xfrm>
        </p:spPr>
        <p:txBody>
          <a:bodyPr/>
          <a:lstStyle/>
          <a:p>
            <a:r>
              <a:rPr lang="en-US" dirty="0" smtClean="0"/>
              <a:t>Maximum Likelihood </a:t>
            </a:r>
            <a:r>
              <a:rPr lang="en-US" dirty="0"/>
              <a:t>AOA estimation for single emitter </a:t>
            </a:r>
            <a:r>
              <a:rPr lang="en-US" dirty="0" smtClean="0"/>
              <a:t>with known waveform using 64 </a:t>
            </a:r>
            <a:r>
              <a:rPr lang="en-US" dirty="0" smtClean="0"/>
              <a:t>OFDM symbol</a:t>
            </a:r>
            <a:r>
              <a:rPr lang="en-US" dirty="0" smtClean="0"/>
              <a:t>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3968" y="6475412"/>
            <a:ext cx="504056" cy="193947"/>
          </a:xfr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4394200" y="1268760"/>
            <a:ext cx="4373563" cy="3292475"/>
            <a:chOff x="2768" y="997"/>
            <a:chExt cx="2755" cy="2074"/>
          </a:xfrm>
        </p:grpSpPr>
        <p:sp>
          <p:nvSpPr>
            <p:cNvPr id="12" name="AutoShape 3"/>
            <p:cNvSpPr>
              <a:spLocks noChangeAspect="1" noChangeArrowheads="1" noTextEdit="1"/>
            </p:cNvSpPr>
            <p:nvPr/>
          </p:nvSpPr>
          <p:spPr bwMode="auto">
            <a:xfrm>
              <a:off x="2768" y="997"/>
              <a:ext cx="2755" cy="20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3127" y="1160"/>
              <a:ext cx="2135" cy="16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3127" y="1160"/>
              <a:ext cx="2135" cy="1680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/>
            <p:cNvSpPr>
              <a:spLocks/>
            </p:cNvSpPr>
            <p:nvPr/>
          </p:nvSpPr>
          <p:spPr bwMode="auto">
            <a:xfrm>
              <a:off x="3127" y="1160"/>
              <a:ext cx="0" cy="1680"/>
            </a:xfrm>
            <a:custGeom>
              <a:avLst/>
              <a:gdLst>
                <a:gd name="T0" fmla="*/ 341 h 341"/>
                <a:gd name="T1" fmla="*/ 0 h 341"/>
                <a:gd name="T2" fmla="*/ 0 h 34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41">
                  <a:moveTo>
                    <a:pt x="0" y="34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"/>
            <p:cNvSpPr>
              <a:spLocks/>
            </p:cNvSpPr>
            <p:nvPr/>
          </p:nvSpPr>
          <p:spPr bwMode="auto">
            <a:xfrm>
              <a:off x="3550" y="1160"/>
              <a:ext cx="0" cy="1680"/>
            </a:xfrm>
            <a:custGeom>
              <a:avLst/>
              <a:gdLst>
                <a:gd name="T0" fmla="*/ 341 h 341"/>
                <a:gd name="T1" fmla="*/ 0 h 341"/>
                <a:gd name="T2" fmla="*/ 0 h 34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41">
                  <a:moveTo>
                    <a:pt x="0" y="34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/>
            <p:cNvSpPr>
              <a:spLocks/>
            </p:cNvSpPr>
            <p:nvPr/>
          </p:nvSpPr>
          <p:spPr bwMode="auto">
            <a:xfrm>
              <a:off x="3978" y="1160"/>
              <a:ext cx="0" cy="1680"/>
            </a:xfrm>
            <a:custGeom>
              <a:avLst/>
              <a:gdLst>
                <a:gd name="T0" fmla="*/ 341 h 341"/>
                <a:gd name="T1" fmla="*/ 0 h 341"/>
                <a:gd name="T2" fmla="*/ 0 h 34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41">
                  <a:moveTo>
                    <a:pt x="0" y="34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"/>
            <p:cNvSpPr>
              <a:spLocks/>
            </p:cNvSpPr>
            <p:nvPr/>
          </p:nvSpPr>
          <p:spPr bwMode="auto">
            <a:xfrm>
              <a:off x="4406" y="1160"/>
              <a:ext cx="0" cy="1680"/>
            </a:xfrm>
            <a:custGeom>
              <a:avLst/>
              <a:gdLst>
                <a:gd name="T0" fmla="*/ 341 h 341"/>
                <a:gd name="T1" fmla="*/ 0 h 341"/>
                <a:gd name="T2" fmla="*/ 0 h 34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41">
                  <a:moveTo>
                    <a:pt x="0" y="34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"/>
            <p:cNvSpPr>
              <a:spLocks/>
            </p:cNvSpPr>
            <p:nvPr/>
          </p:nvSpPr>
          <p:spPr bwMode="auto">
            <a:xfrm>
              <a:off x="4834" y="1160"/>
              <a:ext cx="0" cy="1680"/>
            </a:xfrm>
            <a:custGeom>
              <a:avLst/>
              <a:gdLst>
                <a:gd name="T0" fmla="*/ 341 h 341"/>
                <a:gd name="T1" fmla="*/ 0 h 341"/>
                <a:gd name="T2" fmla="*/ 0 h 34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41">
                  <a:moveTo>
                    <a:pt x="0" y="34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2"/>
            <p:cNvSpPr>
              <a:spLocks/>
            </p:cNvSpPr>
            <p:nvPr/>
          </p:nvSpPr>
          <p:spPr bwMode="auto">
            <a:xfrm>
              <a:off x="5262" y="1160"/>
              <a:ext cx="0" cy="1680"/>
            </a:xfrm>
            <a:custGeom>
              <a:avLst/>
              <a:gdLst>
                <a:gd name="T0" fmla="*/ 341 h 341"/>
                <a:gd name="T1" fmla="*/ 0 h 341"/>
                <a:gd name="T2" fmla="*/ 0 h 34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41">
                  <a:moveTo>
                    <a:pt x="0" y="341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"/>
            <p:cNvSpPr>
              <a:spLocks/>
            </p:cNvSpPr>
            <p:nvPr/>
          </p:nvSpPr>
          <p:spPr bwMode="auto">
            <a:xfrm>
              <a:off x="3127" y="2840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"/>
            <p:cNvSpPr>
              <a:spLocks/>
            </p:cNvSpPr>
            <p:nvPr/>
          </p:nvSpPr>
          <p:spPr bwMode="auto">
            <a:xfrm>
              <a:off x="3127" y="2278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/>
            <p:cNvSpPr>
              <a:spLocks/>
            </p:cNvSpPr>
            <p:nvPr/>
          </p:nvSpPr>
          <p:spPr bwMode="auto">
            <a:xfrm>
              <a:off x="3127" y="1717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"/>
            <p:cNvSpPr>
              <a:spLocks/>
            </p:cNvSpPr>
            <p:nvPr/>
          </p:nvSpPr>
          <p:spPr bwMode="auto">
            <a:xfrm>
              <a:off x="3127" y="1160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>
              <a:off x="3127" y="1160"/>
              <a:ext cx="213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8"/>
            <p:cNvSpPr>
              <a:spLocks noChangeShapeType="1"/>
            </p:cNvSpPr>
            <p:nvPr/>
          </p:nvSpPr>
          <p:spPr bwMode="auto">
            <a:xfrm>
              <a:off x="3127" y="2840"/>
              <a:ext cx="213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19"/>
            <p:cNvSpPr>
              <a:spLocks noChangeShapeType="1"/>
            </p:cNvSpPr>
            <p:nvPr/>
          </p:nvSpPr>
          <p:spPr bwMode="auto">
            <a:xfrm flipV="1">
              <a:off x="5262" y="1160"/>
              <a:ext cx="0" cy="16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0"/>
            <p:cNvSpPr>
              <a:spLocks noChangeShapeType="1"/>
            </p:cNvSpPr>
            <p:nvPr/>
          </p:nvSpPr>
          <p:spPr bwMode="auto">
            <a:xfrm flipV="1">
              <a:off x="3127" y="1160"/>
              <a:ext cx="0" cy="16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1"/>
            <p:cNvSpPr>
              <a:spLocks noChangeShapeType="1"/>
            </p:cNvSpPr>
            <p:nvPr/>
          </p:nvSpPr>
          <p:spPr bwMode="auto">
            <a:xfrm>
              <a:off x="3127" y="2840"/>
              <a:ext cx="213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2"/>
            <p:cNvSpPr>
              <a:spLocks noChangeShapeType="1"/>
            </p:cNvSpPr>
            <p:nvPr/>
          </p:nvSpPr>
          <p:spPr bwMode="auto">
            <a:xfrm flipV="1">
              <a:off x="3127" y="1160"/>
              <a:ext cx="0" cy="16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3"/>
            <p:cNvSpPr>
              <a:spLocks noChangeShapeType="1"/>
            </p:cNvSpPr>
            <p:nvPr/>
          </p:nvSpPr>
          <p:spPr bwMode="auto">
            <a:xfrm flipV="1">
              <a:off x="3127" y="281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4"/>
            <p:cNvSpPr>
              <a:spLocks noChangeShapeType="1"/>
            </p:cNvSpPr>
            <p:nvPr/>
          </p:nvSpPr>
          <p:spPr bwMode="auto">
            <a:xfrm>
              <a:off x="3127" y="1160"/>
              <a:ext cx="0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5"/>
            <p:cNvSpPr>
              <a:spLocks noChangeArrowheads="1"/>
            </p:cNvSpPr>
            <p:nvPr/>
          </p:nvSpPr>
          <p:spPr bwMode="auto">
            <a:xfrm>
              <a:off x="3053" y="2855"/>
              <a:ext cx="157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-20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Line 26"/>
            <p:cNvSpPr>
              <a:spLocks noChangeShapeType="1"/>
            </p:cNvSpPr>
            <p:nvPr/>
          </p:nvSpPr>
          <p:spPr bwMode="auto">
            <a:xfrm flipV="1">
              <a:off x="3550" y="281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27"/>
            <p:cNvSpPr>
              <a:spLocks noChangeShapeType="1"/>
            </p:cNvSpPr>
            <p:nvPr/>
          </p:nvSpPr>
          <p:spPr bwMode="auto">
            <a:xfrm>
              <a:off x="3550" y="1160"/>
              <a:ext cx="0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3476" y="2855"/>
              <a:ext cx="157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-10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Line 29"/>
            <p:cNvSpPr>
              <a:spLocks noChangeShapeType="1"/>
            </p:cNvSpPr>
            <p:nvPr/>
          </p:nvSpPr>
          <p:spPr bwMode="auto">
            <a:xfrm flipV="1">
              <a:off x="3978" y="281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30"/>
            <p:cNvSpPr>
              <a:spLocks noChangeShapeType="1"/>
            </p:cNvSpPr>
            <p:nvPr/>
          </p:nvSpPr>
          <p:spPr bwMode="auto">
            <a:xfrm>
              <a:off x="3978" y="1160"/>
              <a:ext cx="0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1"/>
            <p:cNvSpPr>
              <a:spLocks noChangeArrowheads="1"/>
            </p:cNvSpPr>
            <p:nvPr/>
          </p:nvSpPr>
          <p:spPr bwMode="auto">
            <a:xfrm>
              <a:off x="3959" y="2855"/>
              <a:ext cx="84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Line 32"/>
            <p:cNvSpPr>
              <a:spLocks noChangeShapeType="1"/>
            </p:cNvSpPr>
            <p:nvPr/>
          </p:nvSpPr>
          <p:spPr bwMode="auto">
            <a:xfrm flipV="1">
              <a:off x="4406" y="281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3"/>
            <p:cNvSpPr>
              <a:spLocks noChangeShapeType="1"/>
            </p:cNvSpPr>
            <p:nvPr/>
          </p:nvSpPr>
          <p:spPr bwMode="auto">
            <a:xfrm>
              <a:off x="4406" y="1160"/>
              <a:ext cx="0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4"/>
            <p:cNvSpPr>
              <a:spLocks noChangeArrowheads="1"/>
            </p:cNvSpPr>
            <p:nvPr/>
          </p:nvSpPr>
          <p:spPr bwMode="auto">
            <a:xfrm>
              <a:off x="4362" y="2855"/>
              <a:ext cx="12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Line 35"/>
            <p:cNvSpPr>
              <a:spLocks noChangeShapeType="1"/>
            </p:cNvSpPr>
            <p:nvPr/>
          </p:nvSpPr>
          <p:spPr bwMode="auto">
            <a:xfrm flipV="1">
              <a:off x="4834" y="281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36"/>
            <p:cNvSpPr>
              <a:spLocks noChangeShapeType="1"/>
            </p:cNvSpPr>
            <p:nvPr/>
          </p:nvSpPr>
          <p:spPr bwMode="auto">
            <a:xfrm>
              <a:off x="4834" y="1160"/>
              <a:ext cx="0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37"/>
            <p:cNvSpPr>
              <a:spLocks noChangeArrowheads="1"/>
            </p:cNvSpPr>
            <p:nvPr/>
          </p:nvSpPr>
          <p:spPr bwMode="auto">
            <a:xfrm>
              <a:off x="4790" y="2855"/>
              <a:ext cx="12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Line 38"/>
            <p:cNvSpPr>
              <a:spLocks noChangeShapeType="1"/>
            </p:cNvSpPr>
            <p:nvPr/>
          </p:nvSpPr>
          <p:spPr bwMode="auto">
            <a:xfrm flipV="1">
              <a:off x="5262" y="281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39"/>
            <p:cNvSpPr>
              <a:spLocks noChangeShapeType="1"/>
            </p:cNvSpPr>
            <p:nvPr/>
          </p:nvSpPr>
          <p:spPr bwMode="auto">
            <a:xfrm>
              <a:off x="5262" y="1160"/>
              <a:ext cx="0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40"/>
            <p:cNvSpPr>
              <a:spLocks noChangeArrowheads="1"/>
            </p:cNvSpPr>
            <p:nvPr/>
          </p:nvSpPr>
          <p:spPr bwMode="auto">
            <a:xfrm>
              <a:off x="5218" y="2855"/>
              <a:ext cx="12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30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Line 41"/>
            <p:cNvSpPr>
              <a:spLocks noChangeShapeType="1"/>
            </p:cNvSpPr>
            <p:nvPr/>
          </p:nvSpPr>
          <p:spPr bwMode="auto">
            <a:xfrm>
              <a:off x="3127" y="2840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2"/>
            <p:cNvSpPr>
              <a:spLocks noChangeShapeType="1"/>
            </p:cNvSpPr>
            <p:nvPr/>
          </p:nvSpPr>
          <p:spPr bwMode="auto">
            <a:xfrm flipH="1">
              <a:off x="5247" y="2840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3"/>
            <p:cNvSpPr>
              <a:spLocks/>
            </p:cNvSpPr>
            <p:nvPr/>
          </p:nvSpPr>
          <p:spPr bwMode="auto">
            <a:xfrm>
              <a:off x="3127" y="2840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44"/>
            <p:cNvSpPr>
              <a:spLocks noChangeShapeType="1"/>
            </p:cNvSpPr>
            <p:nvPr/>
          </p:nvSpPr>
          <p:spPr bwMode="auto">
            <a:xfrm>
              <a:off x="3127" y="2840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45"/>
            <p:cNvSpPr>
              <a:spLocks noChangeShapeType="1"/>
            </p:cNvSpPr>
            <p:nvPr/>
          </p:nvSpPr>
          <p:spPr bwMode="auto">
            <a:xfrm flipH="1">
              <a:off x="5238" y="2840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46"/>
            <p:cNvSpPr>
              <a:spLocks noChangeArrowheads="1"/>
            </p:cNvSpPr>
            <p:nvPr/>
          </p:nvSpPr>
          <p:spPr bwMode="auto">
            <a:xfrm>
              <a:off x="2980" y="2796"/>
              <a:ext cx="12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47"/>
            <p:cNvSpPr>
              <a:spLocks noChangeArrowheads="1"/>
            </p:cNvSpPr>
            <p:nvPr/>
          </p:nvSpPr>
          <p:spPr bwMode="auto">
            <a:xfrm>
              <a:off x="3068" y="2771"/>
              <a:ext cx="69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-1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Line 48"/>
            <p:cNvSpPr>
              <a:spLocks noChangeShapeType="1"/>
            </p:cNvSpPr>
            <p:nvPr/>
          </p:nvSpPr>
          <p:spPr bwMode="auto">
            <a:xfrm>
              <a:off x="3127" y="2668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Line 49"/>
            <p:cNvSpPr>
              <a:spLocks noChangeShapeType="1"/>
            </p:cNvSpPr>
            <p:nvPr/>
          </p:nvSpPr>
          <p:spPr bwMode="auto">
            <a:xfrm flipH="1">
              <a:off x="5247" y="2668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0"/>
            <p:cNvSpPr>
              <a:spLocks/>
            </p:cNvSpPr>
            <p:nvPr/>
          </p:nvSpPr>
          <p:spPr bwMode="auto">
            <a:xfrm>
              <a:off x="3127" y="2668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51"/>
            <p:cNvSpPr>
              <a:spLocks noChangeShapeType="1"/>
            </p:cNvSpPr>
            <p:nvPr/>
          </p:nvSpPr>
          <p:spPr bwMode="auto">
            <a:xfrm>
              <a:off x="3127" y="2569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52"/>
            <p:cNvSpPr>
              <a:spLocks noChangeShapeType="1"/>
            </p:cNvSpPr>
            <p:nvPr/>
          </p:nvSpPr>
          <p:spPr bwMode="auto">
            <a:xfrm flipH="1">
              <a:off x="5247" y="2569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3"/>
            <p:cNvSpPr>
              <a:spLocks/>
            </p:cNvSpPr>
            <p:nvPr/>
          </p:nvSpPr>
          <p:spPr bwMode="auto">
            <a:xfrm>
              <a:off x="3127" y="2569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54"/>
            <p:cNvSpPr>
              <a:spLocks noChangeShapeType="1"/>
            </p:cNvSpPr>
            <p:nvPr/>
          </p:nvSpPr>
          <p:spPr bwMode="auto">
            <a:xfrm>
              <a:off x="3127" y="2500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55"/>
            <p:cNvSpPr>
              <a:spLocks noChangeShapeType="1"/>
            </p:cNvSpPr>
            <p:nvPr/>
          </p:nvSpPr>
          <p:spPr bwMode="auto">
            <a:xfrm flipH="1">
              <a:off x="5247" y="2500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56"/>
            <p:cNvSpPr>
              <a:spLocks/>
            </p:cNvSpPr>
            <p:nvPr/>
          </p:nvSpPr>
          <p:spPr bwMode="auto">
            <a:xfrm>
              <a:off x="3127" y="2500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57"/>
            <p:cNvSpPr>
              <a:spLocks noChangeShapeType="1"/>
            </p:cNvSpPr>
            <p:nvPr/>
          </p:nvSpPr>
          <p:spPr bwMode="auto">
            <a:xfrm>
              <a:off x="3127" y="2446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58"/>
            <p:cNvSpPr>
              <a:spLocks noChangeShapeType="1"/>
            </p:cNvSpPr>
            <p:nvPr/>
          </p:nvSpPr>
          <p:spPr bwMode="auto">
            <a:xfrm flipH="1">
              <a:off x="5247" y="2446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59"/>
            <p:cNvSpPr>
              <a:spLocks/>
            </p:cNvSpPr>
            <p:nvPr/>
          </p:nvSpPr>
          <p:spPr bwMode="auto">
            <a:xfrm>
              <a:off x="3127" y="2446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60"/>
            <p:cNvSpPr>
              <a:spLocks noChangeShapeType="1"/>
            </p:cNvSpPr>
            <p:nvPr/>
          </p:nvSpPr>
          <p:spPr bwMode="auto">
            <a:xfrm>
              <a:off x="3127" y="240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61"/>
            <p:cNvSpPr>
              <a:spLocks noChangeShapeType="1"/>
            </p:cNvSpPr>
            <p:nvPr/>
          </p:nvSpPr>
          <p:spPr bwMode="auto">
            <a:xfrm flipH="1">
              <a:off x="5247" y="2402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2"/>
            <p:cNvSpPr>
              <a:spLocks/>
            </p:cNvSpPr>
            <p:nvPr/>
          </p:nvSpPr>
          <p:spPr bwMode="auto">
            <a:xfrm>
              <a:off x="3127" y="2402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63"/>
            <p:cNvSpPr>
              <a:spLocks noChangeShapeType="1"/>
            </p:cNvSpPr>
            <p:nvPr/>
          </p:nvSpPr>
          <p:spPr bwMode="auto">
            <a:xfrm>
              <a:off x="3127" y="236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64"/>
            <p:cNvSpPr>
              <a:spLocks noChangeShapeType="1"/>
            </p:cNvSpPr>
            <p:nvPr/>
          </p:nvSpPr>
          <p:spPr bwMode="auto">
            <a:xfrm flipH="1">
              <a:off x="5247" y="2362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5"/>
            <p:cNvSpPr>
              <a:spLocks/>
            </p:cNvSpPr>
            <p:nvPr/>
          </p:nvSpPr>
          <p:spPr bwMode="auto">
            <a:xfrm>
              <a:off x="3127" y="2362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66"/>
            <p:cNvSpPr>
              <a:spLocks noChangeShapeType="1"/>
            </p:cNvSpPr>
            <p:nvPr/>
          </p:nvSpPr>
          <p:spPr bwMode="auto">
            <a:xfrm>
              <a:off x="3127" y="233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67"/>
            <p:cNvSpPr>
              <a:spLocks noChangeShapeType="1"/>
            </p:cNvSpPr>
            <p:nvPr/>
          </p:nvSpPr>
          <p:spPr bwMode="auto">
            <a:xfrm flipH="1">
              <a:off x="5247" y="2333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68"/>
            <p:cNvSpPr>
              <a:spLocks/>
            </p:cNvSpPr>
            <p:nvPr/>
          </p:nvSpPr>
          <p:spPr bwMode="auto">
            <a:xfrm>
              <a:off x="3127" y="2333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69"/>
            <p:cNvSpPr>
              <a:spLocks noChangeShapeType="1"/>
            </p:cNvSpPr>
            <p:nvPr/>
          </p:nvSpPr>
          <p:spPr bwMode="auto">
            <a:xfrm>
              <a:off x="3127" y="230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70"/>
            <p:cNvSpPr>
              <a:spLocks noChangeShapeType="1"/>
            </p:cNvSpPr>
            <p:nvPr/>
          </p:nvSpPr>
          <p:spPr bwMode="auto">
            <a:xfrm flipH="1">
              <a:off x="5247" y="2303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1"/>
            <p:cNvSpPr>
              <a:spLocks/>
            </p:cNvSpPr>
            <p:nvPr/>
          </p:nvSpPr>
          <p:spPr bwMode="auto">
            <a:xfrm>
              <a:off x="3127" y="2303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72"/>
            <p:cNvSpPr>
              <a:spLocks noChangeShapeType="1"/>
            </p:cNvSpPr>
            <p:nvPr/>
          </p:nvSpPr>
          <p:spPr bwMode="auto">
            <a:xfrm>
              <a:off x="3127" y="2278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73"/>
            <p:cNvSpPr>
              <a:spLocks noChangeShapeType="1"/>
            </p:cNvSpPr>
            <p:nvPr/>
          </p:nvSpPr>
          <p:spPr bwMode="auto">
            <a:xfrm flipH="1">
              <a:off x="5247" y="2278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4"/>
            <p:cNvSpPr>
              <a:spLocks/>
            </p:cNvSpPr>
            <p:nvPr/>
          </p:nvSpPr>
          <p:spPr bwMode="auto">
            <a:xfrm>
              <a:off x="3127" y="2278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75"/>
            <p:cNvSpPr>
              <a:spLocks noChangeShapeType="1"/>
            </p:cNvSpPr>
            <p:nvPr/>
          </p:nvSpPr>
          <p:spPr bwMode="auto">
            <a:xfrm>
              <a:off x="3127" y="2278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76"/>
            <p:cNvSpPr>
              <a:spLocks noChangeShapeType="1"/>
            </p:cNvSpPr>
            <p:nvPr/>
          </p:nvSpPr>
          <p:spPr bwMode="auto">
            <a:xfrm flipH="1">
              <a:off x="5238" y="2278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77"/>
            <p:cNvSpPr>
              <a:spLocks noChangeArrowheads="1"/>
            </p:cNvSpPr>
            <p:nvPr/>
          </p:nvSpPr>
          <p:spPr bwMode="auto">
            <a:xfrm>
              <a:off x="2980" y="2234"/>
              <a:ext cx="12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Rectangle 78"/>
            <p:cNvSpPr>
              <a:spLocks noChangeArrowheads="1"/>
            </p:cNvSpPr>
            <p:nvPr/>
          </p:nvSpPr>
          <p:spPr bwMode="auto">
            <a:xfrm>
              <a:off x="3068" y="2209"/>
              <a:ext cx="49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Line 79"/>
            <p:cNvSpPr>
              <a:spLocks noChangeShapeType="1"/>
            </p:cNvSpPr>
            <p:nvPr/>
          </p:nvSpPr>
          <p:spPr bwMode="auto">
            <a:xfrm>
              <a:off x="3127" y="211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80"/>
            <p:cNvSpPr>
              <a:spLocks noChangeShapeType="1"/>
            </p:cNvSpPr>
            <p:nvPr/>
          </p:nvSpPr>
          <p:spPr bwMode="auto">
            <a:xfrm flipH="1">
              <a:off x="5247" y="2111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1"/>
            <p:cNvSpPr>
              <a:spLocks/>
            </p:cNvSpPr>
            <p:nvPr/>
          </p:nvSpPr>
          <p:spPr bwMode="auto">
            <a:xfrm>
              <a:off x="3127" y="2111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82"/>
            <p:cNvSpPr>
              <a:spLocks noChangeShapeType="1"/>
            </p:cNvSpPr>
            <p:nvPr/>
          </p:nvSpPr>
          <p:spPr bwMode="auto">
            <a:xfrm>
              <a:off x="3127" y="2012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83"/>
            <p:cNvSpPr>
              <a:spLocks noChangeShapeType="1"/>
            </p:cNvSpPr>
            <p:nvPr/>
          </p:nvSpPr>
          <p:spPr bwMode="auto">
            <a:xfrm flipH="1">
              <a:off x="5247" y="2012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84"/>
            <p:cNvSpPr>
              <a:spLocks/>
            </p:cNvSpPr>
            <p:nvPr/>
          </p:nvSpPr>
          <p:spPr bwMode="auto">
            <a:xfrm>
              <a:off x="3127" y="2012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85"/>
            <p:cNvSpPr>
              <a:spLocks noChangeShapeType="1"/>
            </p:cNvSpPr>
            <p:nvPr/>
          </p:nvSpPr>
          <p:spPr bwMode="auto">
            <a:xfrm>
              <a:off x="3127" y="1938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86"/>
            <p:cNvSpPr>
              <a:spLocks noChangeShapeType="1"/>
            </p:cNvSpPr>
            <p:nvPr/>
          </p:nvSpPr>
          <p:spPr bwMode="auto">
            <a:xfrm flipH="1">
              <a:off x="5247" y="1938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87"/>
            <p:cNvSpPr>
              <a:spLocks/>
            </p:cNvSpPr>
            <p:nvPr/>
          </p:nvSpPr>
          <p:spPr bwMode="auto">
            <a:xfrm>
              <a:off x="3127" y="1938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88"/>
            <p:cNvSpPr>
              <a:spLocks noChangeShapeType="1"/>
            </p:cNvSpPr>
            <p:nvPr/>
          </p:nvSpPr>
          <p:spPr bwMode="auto">
            <a:xfrm>
              <a:off x="3127" y="188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89"/>
            <p:cNvSpPr>
              <a:spLocks noChangeShapeType="1"/>
            </p:cNvSpPr>
            <p:nvPr/>
          </p:nvSpPr>
          <p:spPr bwMode="auto">
            <a:xfrm flipH="1">
              <a:off x="5247" y="1884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0"/>
            <p:cNvSpPr>
              <a:spLocks/>
            </p:cNvSpPr>
            <p:nvPr/>
          </p:nvSpPr>
          <p:spPr bwMode="auto">
            <a:xfrm>
              <a:off x="3127" y="1884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91"/>
            <p:cNvSpPr>
              <a:spLocks noChangeShapeType="1"/>
            </p:cNvSpPr>
            <p:nvPr/>
          </p:nvSpPr>
          <p:spPr bwMode="auto">
            <a:xfrm>
              <a:off x="3127" y="1840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92"/>
            <p:cNvSpPr>
              <a:spLocks noChangeShapeType="1"/>
            </p:cNvSpPr>
            <p:nvPr/>
          </p:nvSpPr>
          <p:spPr bwMode="auto">
            <a:xfrm flipH="1">
              <a:off x="5247" y="1840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3"/>
            <p:cNvSpPr>
              <a:spLocks/>
            </p:cNvSpPr>
            <p:nvPr/>
          </p:nvSpPr>
          <p:spPr bwMode="auto">
            <a:xfrm>
              <a:off x="3127" y="1840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94"/>
            <p:cNvSpPr>
              <a:spLocks noChangeShapeType="1"/>
            </p:cNvSpPr>
            <p:nvPr/>
          </p:nvSpPr>
          <p:spPr bwMode="auto">
            <a:xfrm>
              <a:off x="3127" y="1805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95"/>
            <p:cNvSpPr>
              <a:spLocks noChangeShapeType="1"/>
            </p:cNvSpPr>
            <p:nvPr/>
          </p:nvSpPr>
          <p:spPr bwMode="auto">
            <a:xfrm flipH="1">
              <a:off x="5247" y="1805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96"/>
            <p:cNvSpPr>
              <a:spLocks/>
            </p:cNvSpPr>
            <p:nvPr/>
          </p:nvSpPr>
          <p:spPr bwMode="auto">
            <a:xfrm>
              <a:off x="3127" y="1805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97"/>
            <p:cNvSpPr>
              <a:spLocks noChangeShapeType="1"/>
            </p:cNvSpPr>
            <p:nvPr/>
          </p:nvSpPr>
          <p:spPr bwMode="auto">
            <a:xfrm>
              <a:off x="3127" y="177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98"/>
            <p:cNvSpPr>
              <a:spLocks noChangeShapeType="1"/>
            </p:cNvSpPr>
            <p:nvPr/>
          </p:nvSpPr>
          <p:spPr bwMode="auto">
            <a:xfrm flipH="1">
              <a:off x="5247" y="1771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99"/>
            <p:cNvSpPr>
              <a:spLocks/>
            </p:cNvSpPr>
            <p:nvPr/>
          </p:nvSpPr>
          <p:spPr bwMode="auto">
            <a:xfrm>
              <a:off x="3127" y="1771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100"/>
            <p:cNvSpPr>
              <a:spLocks noChangeShapeType="1"/>
            </p:cNvSpPr>
            <p:nvPr/>
          </p:nvSpPr>
          <p:spPr bwMode="auto">
            <a:xfrm>
              <a:off x="3127" y="174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101"/>
            <p:cNvSpPr>
              <a:spLocks noChangeShapeType="1"/>
            </p:cNvSpPr>
            <p:nvPr/>
          </p:nvSpPr>
          <p:spPr bwMode="auto">
            <a:xfrm flipH="1">
              <a:off x="5247" y="1741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2"/>
            <p:cNvSpPr>
              <a:spLocks/>
            </p:cNvSpPr>
            <p:nvPr/>
          </p:nvSpPr>
          <p:spPr bwMode="auto">
            <a:xfrm>
              <a:off x="3127" y="1741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103"/>
            <p:cNvSpPr>
              <a:spLocks noChangeShapeType="1"/>
            </p:cNvSpPr>
            <p:nvPr/>
          </p:nvSpPr>
          <p:spPr bwMode="auto">
            <a:xfrm>
              <a:off x="3127" y="1717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04"/>
            <p:cNvSpPr>
              <a:spLocks noChangeShapeType="1"/>
            </p:cNvSpPr>
            <p:nvPr/>
          </p:nvSpPr>
          <p:spPr bwMode="auto">
            <a:xfrm flipH="1">
              <a:off x="5247" y="1717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05"/>
            <p:cNvSpPr>
              <a:spLocks/>
            </p:cNvSpPr>
            <p:nvPr/>
          </p:nvSpPr>
          <p:spPr bwMode="auto">
            <a:xfrm>
              <a:off x="3127" y="1717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106"/>
            <p:cNvSpPr>
              <a:spLocks noChangeShapeType="1"/>
            </p:cNvSpPr>
            <p:nvPr/>
          </p:nvSpPr>
          <p:spPr bwMode="auto">
            <a:xfrm>
              <a:off x="3127" y="1717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107"/>
            <p:cNvSpPr>
              <a:spLocks noChangeShapeType="1"/>
            </p:cNvSpPr>
            <p:nvPr/>
          </p:nvSpPr>
          <p:spPr bwMode="auto">
            <a:xfrm flipH="1">
              <a:off x="5238" y="1717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Rectangle 108"/>
            <p:cNvSpPr>
              <a:spLocks noChangeArrowheads="1"/>
            </p:cNvSpPr>
            <p:nvPr/>
          </p:nvSpPr>
          <p:spPr bwMode="auto">
            <a:xfrm>
              <a:off x="2980" y="1672"/>
              <a:ext cx="12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Rectangle 109"/>
            <p:cNvSpPr>
              <a:spLocks noChangeArrowheads="1"/>
            </p:cNvSpPr>
            <p:nvPr/>
          </p:nvSpPr>
          <p:spPr bwMode="auto">
            <a:xfrm>
              <a:off x="3068" y="1648"/>
              <a:ext cx="49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Line 110"/>
            <p:cNvSpPr>
              <a:spLocks noChangeShapeType="1"/>
            </p:cNvSpPr>
            <p:nvPr/>
          </p:nvSpPr>
          <p:spPr bwMode="auto">
            <a:xfrm>
              <a:off x="3127" y="1549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Line 111"/>
            <p:cNvSpPr>
              <a:spLocks noChangeShapeType="1"/>
            </p:cNvSpPr>
            <p:nvPr/>
          </p:nvSpPr>
          <p:spPr bwMode="auto">
            <a:xfrm flipH="1">
              <a:off x="5247" y="1549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2"/>
            <p:cNvSpPr>
              <a:spLocks/>
            </p:cNvSpPr>
            <p:nvPr/>
          </p:nvSpPr>
          <p:spPr bwMode="auto">
            <a:xfrm>
              <a:off x="3127" y="1549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113"/>
            <p:cNvSpPr>
              <a:spLocks noChangeShapeType="1"/>
            </p:cNvSpPr>
            <p:nvPr/>
          </p:nvSpPr>
          <p:spPr bwMode="auto">
            <a:xfrm>
              <a:off x="3127" y="1450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114"/>
            <p:cNvSpPr>
              <a:spLocks noChangeShapeType="1"/>
            </p:cNvSpPr>
            <p:nvPr/>
          </p:nvSpPr>
          <p:spPr bwMode="auto">
            <a:xfrm flipH="1">
              <a:off x="5247" y="1450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15"/>
            <p:cNvSpPr>
              <a:spLocks/>
            </p:cNvSpPr>
            <p:nvPr/>
          </p:nvSpPr>
          <p:spPr bwMode="auto">
            <a:xfrm>
              <a:off x="3127" y="1450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116"/>
            <p:cNvSpPr>
              <a:spLocks noChangeShapeType="1"/>
            </p:cNvSpPr>
            <p:nvPr/>
          </p:nvSpPr>
          <p:spPr bwMode="auto">
            <a:xfrm>
              <a:off x="3127" y="1381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117"/>
            <p:cNvSpPr>
              <a:spLocks noChangeShapeType="1"/>
            </p:cNvSpPr>
            <p:nvPr/>
          </p:nvSpPr>
          <p:spPr bwMode="auto">
            <a:xfrm flipH="1">
              <a:off x="5247" y="1381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18"/>
            <p:cNvSpPr>
              <a:spLocks/>
            </p:cNvSpPr>
            <p:nvPr/>
          </p:nvSpPr>
          <p:spPr bwMode="auto">
            <a:xfrm>
              <a:off x="3127" y="1381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119"/>
            <p:cNvSpPr>
              <a:spLocks noChangeShapeType="1"/>
            </p:cNvSpPr>
            <p:nvPr/>
          </p:nvSpPr>
          <p:spPr bwMode="auto">
            <a:xfrm>
              <a:off x="3127" y="1327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120"/>
            <p:cNvSpPr>
              <a:spLocks noChangeShapeType="1"/>
            </p:cNvSpPr>
            <p:nvPr/>
          </p:nvSpPr>
          <p:spPr bwMode="auto">
            <a:xfrm flipH="1">
              <a:off x="5247" y="1327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1"/>
            <p:cNvSpPr>
              <a:spLocks/>
            </p:cNvSpPr>
            <p:nvPr/>
          </p:nvSpPr>
          <p:spPr bwMode="auto">
            <a:xfrm>
              <a:off x="3127" y="1327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Line 122"/>
            <p:cNvSpPr>
              <a:spLocks noChangeShapeType="1"/>
            </p:cNvSpPr>
            <p:nvPr/>
          </p:nvSpPr>
          <p:spPr bwMode="auto">
            <a:xfrm>
              <a:off x="3127" y="128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123"/>
            <p:cNvSpPr>
              <a:spLocks noChangeShapeType="1"/>
            </p:cNvSpPr>
            <p:nvPr/>
          </p:nvSpPr>
          <p:spPr bwMode="auto">
            <a:xfrm flipH="1">
              <a:off x="5247" y="1283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24"/>
            <p:cNvSpPr>
              <a:spLocks/>
            </p:cNvSpPr>
            <p:nvPr/>
          </p:nvSpPr>
          <p:spPr bwMode="auto">
            <a:xfrm>
              <a:off x="3127" y="1283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Line 125"/>
            <p:cNvSpPr>
              <a:spLocks noChangeShapeType="1"/>
            </p:cNvSpPr>
            <p:nvPr/>
          </p:nvSpPr>
          <p:spPr bwMode="auto">
            <a:xfrm>
              <a:off x="3127" y="1243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Line 126"/>
            <p:cNvSpPr>
              <a:spLocks noChangeShapeType="1"/>
            </p:cNvSpPr>
            <p:nvPr/>
          </p:nvSpPr>
          <p:spPr bwMode="auto">
            <a:xfrm flipH="1">
              <a:off x="5247" y="1243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27"/>
            <p:cNvSpPr>
              <a:spLocks/>
            </p:cNvSpPr>
            <p:nvPr/>
          </p:nvSpPr>
          <p:spPr bwMode="auto">
            <a:xfrm>
              <a:off x="3127" y="1243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Line 128"/>
            <p:cNvSpPr>
              <a:spLocks noChangeShapeType="1"/>
            </p:cNvSpPr>
            <p:nvPr/>
          </p:nvSpPr>
          <p:spPr bwMode="auto">
            <a:xfrm>
              <a:off x="3127" y="121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129"/>
            <p:cNvSpPr>
              <a:spLocks noChangeShapeType="1"/>
            </p:cNvSpPr>
            <p:nvPr/>
          </p:nvSpPr>
          <p:spPr bwMode="auto">
            <a:xfrm flipH="1">
              <a:off x="5247" y="1214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0"/>
            <p:cNvSpPr>
              <a:spLocks/>
            </p:cNvSpPr>
            <p:nvPr/>
          </p:nvSpPr>
          <p:spPr bwMode="auto">
            <a:xfrm>
              <a:off x="3127" y="1214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131"/>
            <p:cNvSpPr>
              <a:spLocks noChangeShapeType="1"/>
            </p:cNvSpPr>
            <p:nvPr/>
          </p:nvSpPr>
          <p:spPr bwMode="auto">
            <a:xfrm>
              <a:off x="3127" y="1184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132"/>
            <p:cNvSpPr>
              <a:spLocks noChangeShapeType="1"/>
            </p:cNvSpPr>
            <p:nvPr/>
          </p:nvSpPr>
          <p:spPr bwMode="auto">
            <a:xfrm flipH="1">
              <a:off x="5247" y="1184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3"/>
            <p:cNvSpPr>
              <a:spLocks/>
            </p:cNvSpPr>
            <p:nvPr/>
          </p:nvSpPr>
          <p:spPr bwMode="auto">
            <a:xfrm>
              <a:off x="3127" y="1184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Line 134"/>
            <p:cNvSpPr>
              <a:spLocks noChangeShapeType="1"/>
            </p:cNvSpPr>
            <p:nvPr/>
          </p:nvSpPr>
          <p:spPr bwMode="auto">
            <a:xfrm>
              <a:off x="3127" y="1160"/>
              <a:ext cx="1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Line 135"/>
            <p:cNvSpPr>
              <a:spLocks noChangeShapeType="1"/>
            </p:cNvSpPr>
            <p:nvPr/>
          </p:nvSpPr>
          <p:spPr bwMode="auto">
            <a:xfrm flipH="1">
              <a:off x="5247" y="1160"/>
              <a:ext cx="1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36"/>
            <p:cNvSpPr>
              <a:spLocks/>
            </p:cNvSpPr>
            <p:nvPr/>
          </p:nvSpPr>
          <p:spPr bwMode="auto">
            <a:xfrm>
              <a:off x="3127" y="1160"/>
              <a:ext cx="2135" cy="0"/>
            </a:xfrm>
            <a:custGeom>
              <a:avLst/>
              <a:gdLst>
                <a:gd name="T0" fmla="*/ 0 w 434"/>
                <a:gd name="T1" fmla="*/ 434 w 434"/>
                <a:gd name="T2" fmla="*/ 434 w 43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">
                  <a:moveTo>
                    <a:pt x="0" y="0"/>
                  </a:moveTo>
                  <a:lnTo>
                    <a:pt x="434" y="0"/>
                  </a:lnTo>
                  <a:lnTo>
                    <a:pt x="43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Line 137"/>
            <p:cNvSpPr>
              <a:spLocks noChangeShapeType="1"/>
            </p:cNvSpPr>
            <p:nvPr/>
          </p:nvSpPr>
          <p:spPr bwMode="auto">
            <a:xfrm>
              <a:off x="3127" y="1160"/>
              <a:ext cx="2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Line 138"/>
            <p:cNvSpPr>
              <a:spLocks noChangeShapeType="1"/>
            </p:cNvSpPr>
            <p:nvPr/>
          </p:nvSpPr>
          <p:spPr bwMode="auto">
            <a:xfrm flipH="1">
              <a:off x="5238" y="1160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Rectangle 139"/>
            <p:cNvSpPr>
              <a:spLocks noChangeArrowheads="1"/>
            </p:cNvSpPr>
            <p:nvPr/>
          </p:nvSpPr>
          <p:spPr bwMode="auto">
            <a:xfrm>
              <a:off x="2980" y="1115"/>
              <a:ext cx="12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10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Rectangle 140"/>
            <p:cNvSpPr>
              <a:spLocks noChangeArrowheads="1"/>
            </p:cNvSpPr>
            <p:nvPr/>
          </p:nvSpPr>
          <p:spPr bwMode="auto">
            <a:xfrm>
              <a:off x="3068" y="1091"/>
              <a:ext cx="49" cy="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Line 141"/>
            <p:cNvSpPr>
              <a:spLocks noChangeShapeType="1"/>
            </p:cNvSpPr>
            <p:nvPr/>
          </p:nvSpPr>
          <p:spPr bwMode="auto">
            <a:xfrm>
              <a:off x="3127" y="1160"/>
              <a:ext cx="213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Line 142"/>
            <p:cNvSpPr>
              <a:spLocks noChangeShapeType="1"/>
            </p:cNvSpPr>
            <p:nvPr/>
          </p:nvSpPr>
          <p:spPr bwMode="auto">
            <a:xfrm>
              <a:off x="3127" y="2840"/>
              <a:ext cx="213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Line 143"/>
            <p:cNvSpPr>
              <a:spLocks noChangeShapeType="1"/>
            </p:cNvSpPr>
            <p:nvPr/>
          </p:nvSpPr>
          <p:spPr bwMode="auto">
            <a:xfrm flipV="1">
              <a:off x="5262" y="1160"/>
              <a:ext cx="0" cy="16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Line 144"/>
            <p:cNvSpPr>
              <a:spLocks noChangeShapeType="1"/>
            </p:cNvSpPr>
            <p:nvPr/>
          </p:nvSpPr>
          <p:spPr bwMode="auto">
            <a:xfrm flipV="1">
              <a:off x="3127" y="1160"/>
              <a:ext cx="0" cy="16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145"/>
            <p:cNvSpPr>
              <a:spLocks/>
            </p:cNvSpPr>
            <p:nvPr/>
          </p:nvSpPr>
          <p:spPr bwMode="auto">
            <a:xfrm>
              <a:off x="3127" y="1155"/>
              <a:ext cx="2125" cy="1690"/>
            </a:xfrm>
            <a:custGeom>
              <a:avLst/>
              <a:gdLst>
                <a:gd name="T0" fmla="*/ 0 w 2125"/>
                <a:gd name="T1" fmla="*/ 0 h 1690"/>
                <a:gd name="T2" fmla="*/ 212 w 2125"/>
                <a:gd name="T3" fmla="*/ 44 h 1690"/>
                <a:gd name="T4" fmla="*/ 423 w 2125"/>
                <a:gd name="T5" fmla="*/ 192 h 1690"/>
                <a:gd name="T6" fmla="*/ 640 w 2125"/>
                <a:gd name="T7" fmla="*/ 719 h 1690"/>
                <a:gd name="T8" fmla="*/ 851 w 2125"/>
                <a:gd name="T9" fmla="*/ 847 h 1690"/>
                <a:gd name="T10" fmla="*/ 1068 w 2125"/>
                <a:gd name="T11" fmla="*/ 946 h 1690"/>
                <a:gd name="T12" fmla="*/ 1279 w 2125"/>
                <a:gd name="T13" fmla="*/ 1113 h 1690"/>
                <a:gd name="T14" fmla="*/ 1491 w 2125"/>
                <a:gd name="T15" fmla="*/ 1291 h 1690"/>
                <a:gd name="T16" fmla="*/ 1707 w 2125"/>
                <a:gd name="T17" fmla="*/ 1434 h 1690"/>
                <a:gd name="T18" fmla="*/ 1919 w 2125"/>
                <a:gd name="T19" fmla="*/ 1522 h 1690"/>
                <a:gd name="T20" fmla="*/ 2125 w 2125"/>
                <a:gd name="T21" fmla="*/ 1690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25" h="1690">
                  <a:moveTo>
                    <a:pt x="0" y="0"/>
                  </a:moveTo>
                  <a:lnTo>
                    <a:pt x="212" y="44"/>
                  </a:lnTo>
                  <a:lnTo>
                    <a:pt x="423" y="192"/>
                  </a:lnTo>
                  <a:lnTo>
                    <a:pt x="640" y="719"/>
                  </a:lnTo>
                  <a:lnTo>
                    <a:pt x="851" y="847"/>
                  </a:lnTo>
                  <a:lnTo>
                    <a:pt x="1068" y="946"/>
                  </a:lnTo>
                  <a:lnTo>
                    <a:pt x="1279" y="1113"/>
                  </a:lnTo>
                  <a:lnTo>
                    <a:pt x="1491" y="1291"/>
                  </a:lnTo>
                  <a:lnTo>
                    <a:pt x="1707" y="1434"/>
                  </a:lnTo>
                  <a:lnTo>
                    <a:pt x="1919" y="1522"/>
                  </a:lnTo>
                  <a:lnTo>
                    <a:pt x="2125" y="1690"/>
                  </a:lnTo>
                </a:path>
              </a:pathLst>
            </a:cu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Oval 146"/>
            <p:cNvSpPr>
              <a:spLocks noChangeArrowheads="1"/>
            </p:cNvSpPr>
            <p:nvPr/>
          </p:nvSpPr>
          <p:spPr bwMode="auto">
            <a:xfrm>
              <a:off x="3098" y="1125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Oval 147"/>
            <p:cNvSpPr>
              <a:spLocks noChangeArrowheads="1"/>
            </p:cNvSpPr>
            <p:nvPr/>
          </p:nvSpPr>
          <p:spPr bwMode="auto">
            <a:xfrm>
              <a:off x="3309" y="1169"/>
              <a:ext cx="59" cy="60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Oval 148"/>
            <p:cNvSpPr>
              <a:spLocks noChangeArrowheads="1"/>
            </p:cNvSpPr>
            <p:nvPr/>
          </p:nvSpPr>
          <p:spPr bwMode="auto">
            <a:xfrm>
              <a:off x="3521" y="1317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Oval 149"/>
            <p:cNvSpPr>
              <a:spLocks noChangeArrowheads="1"/>
            </p:cNvSpPr>
            <p:nvPr/>
          </p:nvSpPr>
          <p:spPr bwMode="auto">
            <a:xfrm>
              <a:off x="3737" y="1845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Oval 150"/>
            <p:cNvSpPr>
              <a:spLocks noChangeArrowheads="1"/>
            </p:cNvSpPr>
            <p:nvPr/>
          </p:nvSpPr>
          <p:spPr bwMode="auto">
            <a:xfrm>
              <a:off x="3949" y="1973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Oval 151"/>
            <p:cNvSpPr>
              <a:spLocks noChangeArrowheads="1"/>
            </p:cNvSpPr>
            <p:nvPr/>
          </p:nvSpPr>
          <p:spPr bwMode="auto">
            <a:xfrm>
              <a:off x="4165" y="2071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Oval 152"/>
            <p:cNvSpPr>
              <a:spLocks noChangeArrowheads="1"/>
            </p:cNvSpPr>
            <p:nvPr/>
          </p:nvSpPr>
          <p:spPr bwMode="auto">
            <a:xfrm>
              <a:off x="4377" y="2239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Oval 153"/>
            <p:cNvSpPr>
              <a:spLocks noChangeArrowheads="1"/>
            </p:cNvSpPr>
            <p:nvPr/>
          </p:nvSpPr>
          <p:spPr bwMode="auto">
            <a:xfrm>
              <a:off x="4588" y="2416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Oval 154"/>
            <p:cNvSpPr>
              <a:spLocks noChangeArrowheads="1"/>
            </p:cNvSpPr>
            <p:nvPr/>
          </p:nvSpPr>
          <p:spPr bwMode="auto">
            <a:xfrm>
              <a:off x="4805" y="2559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Oval 155"/>
            <p:cNvSpPr>
              <a:spLocks noChangeArrowheads="1"/>
            </p:cNvSpPr>
            <p:nvPr/>
          </p:nvSpPr>
          <p:spPr bwMode="auto">
            <a:xfrm>
              <a:off x="5016" y="2648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156"/>
            <p:cNvSpPr>
              <a:spLocks/>
            </p:cNvSpPr>
            <p:nvPr/>
          </p:nvSpPr>
          <p:spPr bwMode="auto">
            <a:xfrm>
              <a:off x="3127" y="1431"/>
              <a:ext cx="2135" cy="1399"/>
            </a:xfrm>
            <a:custGeom>
              <a:avLst/>
              <a:gdLst>
                <a:gd name="T0" fmla="*/ 0 w 2135"/>
                <a:gd name="T1" fmla="*/ 0 h 1399"/>
                <a:gd name="T2" fmla="*/ 212 w 2135"/>
                <a:gd name="T3" fmla="*/ 138 h 1399"/>
                <a:gd name="T4" fmla="*/ 423 w 2135"/>
                <a:gd name="T5" fmla="*/ 281 h 1399"/>
                <a:gd name="T6" fmla="*/ 640 w 2135"/>
                <a:gd name="T7" fmla="*/ 419 h 1399"/>
                <a:gd name="T8" fmla="*/ 851 w 2135"/>
                <a:gd name="T9" fmla="*/ 557 h 1399"/>
                <a:gd name="T10" fmla="*/ 1068 w 2135"/>
                <a:gd name="T11" fmla="*/ 699 h 1399"/>
                <a:gd name="T12" fmla="*/ 1279 w 2135"/>
                <a:gd name="T13" fmla="*/ 837 h 1399"/>
                <a:gd name="T14" fmla="*/ 1491 w 2135"/>
                <a:gd name="T15" fmla="*/ 980 h 1399"/>
                <a:gd name="T16" fmla="*/ 1707 w 2135"/>
                <a:gd name="T17" fmla="*/ 1118 h 1399"/>
                <a:gd name="T18" fmla="*/ 1919 w 2135"/>
                <a:gd name="T19" fmla="*/ 1261 h 1399"/>
                <a:gd name="T20" fmla="*/ 2135 w 2135"/>
                <a:gd name="T21" fmla="*/ 1399 h 1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5" h="1399">
                  <a:moveTo>
                    <a:pt x="0" y="0"/>
                  </a:moveTo>
                  <a:lnTo>
                    <a:pt x="212" y="138"/>
                  </a:lnTo>
                  <a:lnTo>
                    <a:pt x="423" y="281"/>
                  </a:lnTo>
                  <a:lnTo>
                    <a:pt x="640" y="419"/>
                  </a:lnTo>
                  <a:lnTo>
                    <a:pt x="851" y="557"/>
                  </a:lnTo>
                  <a:lnTo>
                    <a:pt x="1068" y="699"/>
                  </a:lnTo>
                  <a:lnTo>
                    <a:pt x="1279" y="837"/>
                  </a:lnTo>
                  <a:lnTo>
                    <a:pt x="1491" y="980"/>
                  </a:lnTo>
                  <a:lnTo>
                    <a:pt x="1707" y="1118"/>
                  </a:lnTo>
                  <a:lnTo>
                    <a:pt x="1919" y="1261"/>
                  </a:lnTo>
                  <a:lnTo>
                    <a:pt x="2135" y="1399"/>
                  </a:lnTo>
                </a:path>
              </a:pathLst>
            </a:custGeom>
            <a:noFill/>
            <a:ln w="158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Rectangle 157"/>
            <p:cNvSpPr>
              <a:spLocks noChangeArrowheads="1"/>
            </p:cNvSpPr>
            <p:nvPr/>
          </p:nvSpPr>
          <p:spPr bwMode="auto">
            <a:xfrm rot="16200000">
              <a:off x="2736" y="1940"/>
              <a:ext cx="34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RMSE [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" name="Rectangle 158"/>
            <p:cNvSpPr>
              <a:spLocks noChangeArrowheads="1"/>
            </p:cNvSpPr>
            <p:nvPr/>
          </p:nvSpPr>
          <p:spPr bwMode="auto">
            <a:xfrm rot="16200000">
              <a:off x="2840" y="1811"/>
              <a:ext cx="64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o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" name="Rectangle 159"/>
            <p:cNvSpPr>
              <a:spLocks noChangeArrowheads="1"/>
            </p:cNvSpPr>
            <p:nvPr/>
          </p:nvSpPr>
          <p:spPr bwMode="auto">
            <a:xfrm rot="16200000">
              <a:off x="2876" y="1764"/>
              <a:ext cx="6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]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Rectangle 160"/>
            <p:cNvSpPr>
              <a:spLocks noChangeArrowheads="1"/>
            </p:cNvSpPr>
            <p:nvPr/>
          </p:nvSpPr>
          <p:spPr bwMode="auto">
            <a:xfrm>
              <a:off x="4018" y="2953"/>
              <a:ext cx="40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SNR [dB]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" name="Rectangle 172"/>
            <p:cNvSpPr>
              <a:spLocks noChangeArrowheads="1"/>
            </p:cNvSpPr>
            <p:nvPr/>
          </p:nvSpPr>
          <p:spPr bwMode="auto">
            <a:xfrm>
              <a:off x="3117" y="2806"/>
              <a:ext cx="4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1" name="Rectangle 173"/>
            <p:cNvSpPr>
              <a:spLocks noChangeArrowheads="1"/>
            </p:cNvSpPr>
            <p:nvPr/>
          </p:nvSpPr>
          <p:spPr bwMode="auto">
            <a:xfrm>
              <a:off x="5257" y="1115"/>
              <a:ext cx="4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2" name="Rectangle 174"/>
            <p:cNvSpPr>
              <a:spLocks noChangeArrowheads="1"/>
            </p:cNvSpPr>
            <p:nvPr/>
          </p:nvSpPr>
          <p:spPr bwMode="auto">
            <a:xfrm>
              <a:off x="4519" y="1189"/>
              <a:ext cx="714" cy="2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Rectangle 175"/>
            <p:cNvSpPr>
              <a:spLocks noChangeArrowheads="1"/>
            </p:cNvSpPr>
            <p:nvPr/>
          </p:nvSpPr>
          <p:spPr bwMode="auto">
            <a:xfrm>
              <a:off x="4519" y="1189"/>
              <a:ext cx="714" cy="237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Line 176"/>
            <p:cNvSpPr>
              <a:spLocks noChangeShapeType="1"/>
            </p:cNvSpPr>
            <p:nvPr/>
          </p:nvSpPr>
          <p:spPr bwMode="auto">
            <a:xfrm>
              <a:off x="4519" y="1189"/>
              <a:ext cx="71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Line 177"/>
            <p:cNvSpPr>
              <a:spLocks noChangeShapeType="1"/>
            </p:cNvSpPr>
            <p:nvPr/>
          </p:nvSpPr>
          <p:spPr bwMode="auto">
            <a:xfrm>
              <a:off x="4519" y="1426"/>
              <a:ext cx="71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Line 178"/>
            <p:cNvSpPr>
              <a:spLocks noChangeShapeType="1"/>
            </p:cNvSpPr>
            <p:nvPr/>
          </p:nvSpPr>
          <p:spPr bwMode="auto">
            <a:xfrm flipV="1">
              <a:off x="5233" y="1189"/>
              <a:ext cx="0" cy="2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Line 179"/>
            <p:cNvSpPr>
              <a:spLocks noChangeShapeType="1"/>
            </p:cNvSpPr>
            <p:nvPr/>
          </p:nvSpPr>
          <p:spPr bwMode="auto">
            <a:xfrm flipV="1">
              <a:off x="4519" y="1189"/>
              <a:ext cx="0" cy="2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Line 180"/>
            <p:cNvSpPr>
              <a:spLocks noChangeShapeType="1"/>
            </p:cNvSpPr>
            <p:nvPr/>
          </p:nvSpPr>
          <p:spPr bwMode="auto">
            <a:xfrm>
              <a:off x="4519" y="1426"/>
              <a:ext cx="71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Line 181"/>
            <p:cNvSpPr>
              <a:spLocks noChangeShapeType="1"/>
            </p:cNvSpPr>
            <p:nvPr/>
          </p:nvSpPr>
          <p:spPr bwMode="auto">
            <a:xfrm flipV="1">
              <a:off x="4519" y="1189"/>
              <a:ext cx="0" cy="2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Line 182"/>
            <p:cNvSpPr>
              <a:spLocks noChangeShapeType="1"/>
            </p:cNvSpPr>
            <p:nvPr/>
          </p:nvSpPr>
          <p:spPr bwMode="auto">
            <a:xfrm>
              <a:off x="4519" y="1189"/>
              <a:ext cx="71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Line 183"/>
            <p:cNvSpPr>
              <a:spLocks noChangeShapeType="1"/>
            </p:cNvSpPr>
            <p:nvPr/>
          </p:nvSpPr>
          <p:spPr bwMode="auto">
            <a:xfrm>
              <a:off x="4519" y="1426"/>
              <a:ext cx="71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Line 184"/>
            <p:cNvSpPr>
              <a:spLocks noChangeShapeType="1"/>
            </p:cNvSpPr>
            <p:nvPr/>
          </p:nvSpPr>
          <p:spPr bwMode="auto">
            <a:xfrm flipV="1">
              <a:off x="5233" y="1189"/>
              <a:ext cx="0" cy="2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Line 185"/>
            <p:cNvSpPr>
              <a:spLocks noChangeShapeType="1"/>
            </p:cNvSpPr>
            <p:nvPr/>
          </p:nvSpPr>
          <p:spPr bwMode="auto">
            <a:xfrm flipV="1">
              <a:off x="4519" y="1189"/>
              <a:ext cx="0" cy="2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" name="Rectangle 186"/>
            <p:cNvSpPr>
              <a:spLocks noChangeArrowheads="1"/>
            </p:cNvSpPr>
            <p:nvPr/>
          </p:nvSpPr>
          <p:spPr bwMode="auto">
            <a:xfrm>
              <a:off x="4775" y="1209"/>
              <a:ext cx="517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AOA RMSE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Line 187"/>
            <p:cNvSpPr>
              <a:spLocks noChangeShapeType="1"/>
            </p:cNvSpPr>
            <p:nvPr/>
          </p:nvSpPr>
          <p:spPr bwMode="auto">
            <a:xfrm>
              <a:off x="4559" y="1253"/>
              <a:ext cx="196" cy="0"/>
            </a:xfrm>
            <a:prstGeom prst="lin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Oval 188"/>
            <p:cNvSpPr>
              <a:spLocks noChangeArrowheads="1"/>
            </p:cNvSpPr>
            <p:nvPr/>
          </p:nvSpPr>
          <p:spPr bwMode="auto">
            <a:xfrm>
              <a:off x="4628" y="1224"/>
              <a:ext cx="59" cy="59"/>
            </a:xfrm>
            <a:prstGeom prst="ellipse">
              <a:avLst/>
            </a:prstGeom>
            <a:noFill/>
            <a:ln w="15875" cap="flat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Rectangle 189"/>
            <p:cNvSpPr>
              <a:spLocks noChangeArrowheads="1"/>
            </p:cNvSpPr>
            <p:nvPr/>
          </p:nvSpPr>
          <p:spPr bwMode="auto">
            <a:xfrm>
              <a:off x="4775" y="1322"/>
              <a:ext cx="285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CRLB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" name="Line 190"/>
            <p:cNvSpPr>
              <a:spLocks noChangeShapeType="1"/>
            </p:cNvSpPr>
            <p:nvPr/>
          </p:nvSpPr>
          <p:spPr bwMode="auto">
            <a:xfrm>
              <a:off x="4559" y="1357"/>
              <a:ext cx="196" cy="0"/>
            </a:xfrm>
            <a:prstGeom prst="line">
              <a:avLst/>
            </a:prstGeom>
            <a:noFill/>
            <a:ln w="158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3" name="AutoShape 192"/>
          <p:cNvSpPr>
            <a:spLocks noChangeAspect="1" noChangeArrowheads="1" noTextEdit="1"/>
          </p:cNvSpPr>
          <p:nvPr/>
        </p:nvSpPr>
        <p:spPr bwMode="auto">
          <a:xfrm>
            <a:off x="530225" y="1281460"/>
            <a:ext cx="4359275" cy="327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Rectangle 194"/>
          <p:cNvSpPr>
            <a:spLocks noChangeArrowheads="1"/>
          </p:cNvSpPr>
          <p:nvPr/>
        </p:nvSpPr>
        <p:spPr bwMode="auto">
          <a:xfrm>
            <a:off x="1098550" y="1538635"/>
            <a:ext cx="3378200" cy="2657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Rectangle 195"/>
          <p:cNvSpPr>
            <a:spLocks noChangeArrowheads="1"/>
          </p:cNvSpPr>
          <p:nvPr/>
        </p:nvSpPr>
        <p:spPr bwMode="auto">
          <a:xfrm>
            <a:off x="1098550" y="1538635"/>
            <a:ext cx="3378200" cy="2657475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Freeform 196"/>
          <p:cNvSpPr>
            <a:spLocks/>
          </p:cNvSpPr>
          <p:nvPr/>
        </p:nvSpPr>
        <p:spPr bwMode="auto">
          <a:xfrm>
            <a:off x="1098550" y="1538635"/>
            <a:ext cx="0" cy="2657475"/>
          </a:xfrm>
          <a:custGeom>
            <a:avLst/>
            <a:gdLst>
              <a:gd name="T0" fmla="*/ 341 h 341"/>
              <a:gd name="T1" fmla="*/ 0 h 341"/>
              <a:gd name="T2" fmla="*/ 0 h 34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341">
                <a:moveTo>
                  <a:pt x="0" y="341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" name="Freeform 197"/>
          <p:cNvSpPr>
            <a:spLocks/>
          </p:cNvSpPr>
          <p:nvPr/>
        </p:nvSpPr>
        <p:spPr bwMode="auto">
          <a:xfrm>
            <a:off x="1768475" y="1538635"/>
            <a:ext cx="0" cy="2657475"/>
          </a:xfrm>
          <a:custGeom>
            <a:avLst/>
            <a:gdLst>
              <a:gd name="T0" fmla="*/ 341 h 341"/>
              <a:gd name="T1" fmla="*/ 0 h 341"/>
              <a:gd name="T2" fmla="*/ 0 h 34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341">
                <a:moveTo>
                  <a:pt x="0" y="341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" name="Freeform 198"/>
          <p:cNvSpPr>
            <a:spLocks/>
          </p:cNvSpPr>
          <p:nvPr/>
        </p:nvSpPr>
        <p:spPr bwMode="auto">
          <a:xfrm>
            <a:off x="2444750" y="1538635"/>
            <a:ext cx="0" cy="2657475"/>
          </a:xfrm>
          <a:custGeom>
            <a:avLst/>
            <a:gdLst>
              <a:gd name="T0" fmla="*/ 341 h 341"/>
              <a:gd name="T1" fmla="*/ 0 h 341"/>
              <a:gd name="T2" fmla="*/ 0 h 34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341">
                <a:moveTo>
                  <a:pt x="0" y="341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" name="Freeform 199"/>
          <p:cNvSpPr>
            <a:spLocks/>
          </p:cNvSpPr>
          <p:nvPr/>
        </p:nvSpPr>
        <p:spPr bwMode="auto">
          <a:xfrm>
            <a:off x="3122613" y="1538635"/>
            <a:ext cx="0" cy="2657475"/>
          </a:xfrm>
          <a:custGeom>
            <a:avLst/>
            <a:gdLst>
              <a:gd name="T0" fmla="*/ 341 h 341"/>
              <a:gd name="T1" fmla="*/ 0 h 341"/>
              <a:gd name="T2" fmla="*/ 0 h 34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341">
                <a:moveTo>
                  <a:pt x="0" y="341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" name="Freeform 200"/>
          <p:cNvSpPr>
            <a:spLocks/>
          </p:cNvSpPr>
          <p:nvPr/>
        </p:nvSpPr>
        <p:spPr bwMode="auto">
          <a:xfrm>
            <a:off x="3798888" y="1538635"/>
            <a:ext cx="0" cy="2657475"/>
          </a:xfrm>
          <a:custGeom>
            <a:avLst/>
            <a:gdLst>
              <a:gd name="T0" fmla="*/ 341 h 341"/>
              <a:gd name="T1" fmla="*/ 0 h 341"/>
              <a:gd name="T2" fmla="*/ 0 h 34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341">
                <a:moveTo>
                  <a:pt x="0" y="341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" name="Freeform 201"/>
          <p:cNvSpPr>
            <a:spLocks/>
          </p:cNvSpPr>
          <p:nvPr/>
        </p:nvSpPr>
        <p:spPr bwMode="auto">
          <a:xfrm>
            <a:off x="4476750" y="1538635"/>
            <a:ext cx="0" cy="2657475"/>
          </a:xfrm>
          <a:custGeom>
            <a:avLst/>
            <a:gdLst>
              <a:gd name="T0" fmla="*/ 341 h 341"/>
              <a:gd name="T1" fmla="*/ 0 h 341"/>
              <a:gd name="T2" fmla="*/ 0 h 341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341">
                <a:moveTo>
                  <a:pt x="0" y="341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" name="Freeform 202"/>
          <p:cNvSpPr>
            <a:spLocks/>
          </p:cNvSpPr>
          <p:nvPr/>
        </p:nvSpPr>
        <p:spPr bwMode="auto">
          <a:xfrm>
            <a:off x="1098550" y="4196110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" name="Freeform 203"/>
          <p:cNvSpPr>
            <a:spLocks/>
          </p:cNvSpPr>
          <p:nvPr/>
        </p:nvSpPr>
        <p:spPr bwMode="auto">
          <a:xfrm>
            <a:off x="1098550" y="3307110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" name="Freeform 204"/>
          <p:cNvSpPr>
            <a:spLocks/>
          </p:cNvSpPr>
          <p:nvPr/>
        </p:nvSpPr>
        <p:spPr bwMode="auto">
          <a:xfrm>
            <a:off x="1098550" y="2419698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" name="Freeform 205"/>
          <p:cNvSpPr>
            <a:spLocks/>
          </p:cNvSpPr>
          <p:nvPr/>
        </p:nvSpPr>
        <p:spPr bwMode="auto">
          <a:xfrm>
            <a:off x="1098550" y="1538635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" name="Line 206"/>
          <p:cNvSpPr>
            <a:spLocks noChangeShapeType="1"/>
          </p:cNvSpPr>
          <p:nvPr/>
        </p:nvSpPr>
        <p:spPr bwMode="auto">
          <a:xfrm>
            <a:off x="1098550" y="1538635"/>
            <a:ext cx="33782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" name="Line 207"/>
          <p:cNvSpPr>
            <a:spLocks noChangeShapeType="1"/>
          </p:cNvSpPr>
          <p:nvPr/>
        </p:nvSpPr>
        <p:spPr bwMode="auto">
          <a:xfrm>
            <a:off x="1098550" y="4196110"/>
            <a:ext cx="33782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" name="Line 208"/>
          <p:cNvSpPr>
            <a:spLocks noChangeShapeType="1"/>
          </p:cNvSpPr>
          <p:nvPr/>
        </p:nvSpPr>
        <p:spPr bwMode="auto">
          <a:xfrm flipV="1">
            <a:off x="4476750" y="1538635"/>
            <a:ext cx="0" cy="26574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" name="Line 209"/>
          <p:cNvSpPr>
            <a:spLocks noChangeShapeType="1"/>
          </p:cNvSpPr>
          <p:nvPr/>
        </p:nvSpPr>
        <p:spPr bwMode="auto">
          <a:xfrm flipV="1">
            <a:off x="1098550" y="1538635"/>
            <a:ext cx="0" cy="26574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" name="Line 210"/>
          <p:cNvSpPr>
            <a:spLocks noChangeShapeType="1"/>
          </p:cNvSpPr>
          <p:nvPr/>
        </p:nvSpPr>
        <p:spPr bwMode="auto">
          <a:xfrm>
            <a:off x="1098550" y="4196110"/>
            <a:ext cx="33782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" name="Line 211"/>
          <p:cNvSpPr>
            <a:spLocks noChangeShapeType="1"/>
          </p:cNvSpPr>
          <p:nvPr/>
        </p:nvSpPr>
        <p:spPr bwMode="auto">
          <a:xfrm flipV="1">
            <a:off x="1098550" y="1538635"/>
            <a:ext cx="0" cy="26574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" name="Line 212"/>
          <p:cNvSpPr>
            <a:spLocks noChangeShapeType="1"/>
          </p:cNvSpPr>
          <p:nvPr/>
        </p:nvSpPr>
        <p:spPr bwMode="auto">
          <a:xfrm flipV="1">
            <a:off x="1098550" y="4158010"/>
            <a:ext cx="0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" name="Line 213"/>
          <p:cNvSpPr>
            <a:spLocks noChangeShapeType="1"/>
          </p:cNvSpPr>
          <p:nvPr/>
        </p:nvSpPr>
        <p:spPr bwMode="auto">
          <a:xfrm>
            <a:off x="1098550" y="1538635"/>
            <a:ext cx="0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" name="Rectangle 214"/>
          <p:cNvSpPr>
            <a:spLocks noChangeArrowheads="1"/>
          </p:cNvSpPr>
          <p:nvPr/>
        </p:nvSpPr>
        <p:spPr bwMode="auto">
          <a:xfrm>
            <a:off x="981075" y="4219923"/>
            <a:ext cx="249238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-20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" name="Line 215"/>
          <p:cNvSpPr>
            <a:spLocks noChangeShapeType="1"/>
          </p:cNvSpPr>
          <p:nvPr/>
        </p:nvSpPr>
        <p:spPr bwMode="auto">
          <a:xfrm flipV="1">
            <a:off x="1768475" y="4158010"/>
            <a:ext cx="0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" name="Line 216"/>
          <p:cNvSpPr>
            <a:spLocks noChangeShapeType="1"/>
          </p:cNvSpPr>
          <p:nvPr/>
        </p:nvSpPr>
        <p:spPr bwMode="auto">
          <a:xfrm>
            <a:off x="1768475" y="1538635"/>
            <a:ext cx="0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" name="Rectangle 217"/>
          <p:cNvSpPr>
            <a:spLocks noChangeArrowheads="1"/>
          </p:cNvSpPr>
          <p:nvPr/>
        </p:nvSpPr>
        <p:spPr bwMode="auto">
          <a:xfrm>
            <a:off x="1651000" y="4219923"/>
            <a:ext cx="249238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-10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8" name="Line 218"/>
          <p:cNvSpPr>
            <a:spLocks noChangeShapeType="1"/>
          </p:cNvSpPr>
          <p:nvPr/>
        </p:nvSpPr>
        <p:spPr bwMode="auto">
          <a:xfrm flipV="1">
            <a:off x="2444750" y="4158010"/>
            <a:ext cx="0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" name="Line 219"/>
          <p:cNvSpPr>
            <a:spLocks noChangeShapeType="1"/>
          </p:cNvSpPr>
          <p:nvPr/>
        </p:nvSpPr>
        <p:spPr bwMode="auto">
          <a:xfrm>
            <a:off x="2444750" y="1538635"/>
            <a:ext cx="0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" name="Rectangle 220"/>
          <p:cNvSpPr>
            <a:spLocks noChangeArrowheads="1"/>
          </p:cNvSpPr>
          <p:nvPr/>
        </p:nvSpPr>
        <p:spPr bwMode="auto">
          <a:xfrm>
            <a:off x="2414588" y="4219923"/>
            <a:ext cx="131763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1" name="Line 221"/>
          <p:cNvSpPr>
            <a:spLocks noChangeShapeType="1"/>
          </p:cNvSpPr>
          <p:nvPr/>
        </p:nvSpPr>
        <p:spPr bwMode="auto">
          <a:xfrm flipV="1">
            <a:off x="3122613" y="4158010"/>
            <a:ext cx="0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" name="Line 222"/>
          <p:cNvSpPr>
            <a:spLocks noChangeShapeType="1"/>
          </p:cNvSpPr>
          <p:nvPr/>
        </p:nvSpPr>
        <p:spPr bwMode="auto">
          <a:xfrm>
            <a:off x="3122613" y="1538635"/>
            <a:ext cx="0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" name="Rectangle 223"/>
          <p:cNvSpPr>
            <a:spLocks noChangeArrowheads="1"/>
          </p:cNvSpPr>
          <p:nvPr/>
        </p:nvSpPr>
        <p:spPr bwMode="auto">
          <a:xfrm>
            <a:off x="3052763" y="4219923"/>
            <a:ext cx="201613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4" name="Line 224"/>
          <p:cNvSpPr>
            <a:spLocks noChangeShapeType="1"/>
          </p:cNvSpPr>
          <p:nvPr/>
        </p:nvSpPr>
        <p:spPr bwMode="auto">
          <a:xfrm flipV="1">
            <a:off x="3798888" y="4158010"/>
            <a:ext cx="0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" name="Line 225"/>
          <p:cNvSpPr>
            <a:spLocks noChangeShapeType="1"/>
          </p:cNvSpPr>
          <p:nvPr/>
        </p:nvSpPr>
        <p:spPr bwMode="auto">
          <a:xfrm>
            <a:off x="3798888" y="1538635"/>
            <a:ext cx="0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" name="Rectangle 226"/>
          <p:cNvSpPr>
            <a:spLocks noChangeArrowheads="1"/>
          </p:cNvSpPr>
          <p:nvPr/>
        </p:nvSpPr>
        <p:spPr bwMode="auto">
          <a:xfrm>
            <a:off x="3729038" y="4219923"/>
            <a:ext cx="201613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7" name="Line 227"/>
          <p:cNvSpPr>
            <a:spLocks noChangeShapeType="1"/>
          </p:cNvSpPr>
          <p:nvPr/>
        </p:nvSpPr>
        <p:spPr bwMode="auto">
          <a:xfrm flipV="1">
            <a:off x="4476750" y="4158010"/>
            <a:ext cx="0" cy="381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" name="Line 228"/>
          <p:cNvSpPr>
            <a:spLocks noChangeShapeType="1"/>
          </p:cNvSpPr>
          <p:nvPr/>
        </p:nvSpPr>
        <p:spPr bwMode="auto">
          <a:xfrm>
            <a:off x="4476750" y="1538635"/>
            <a:ext cx="0" cy="317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" name="Rectangle 229"/>
          <p:cNvSpPr>
            <a:spLocks noChangeArrowheads="1"/>
          </p:cNvSpPr>
          <p:nvPr/>
        </p:nvSpPr>
        <p:spPr bwMode="auto">
          <a:xfrm>
            <a:off x="4406900" y="4219923"/>
            <a:ext cx="201613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30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0" name="Line 230"/>
          <p:cNvSpPr>
            <a:spLocks noChangeShapeType="1"/>
          </p:cNvSpPr>
          <p:nvPr/>
        </p:nvSpPr>
        <p:spPr bwMode="auto">
          <a:xfrm>
            <a:off x="1098550" y="4196110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" name="Line 231"/>
          <p:cNvSpPr>
            <a:spLocks noChangeShapeType="1"/>
          </p:cNvSpPr>
          <p:nvPr/>
        </p:nvSpPr>
        <p:spPr bwMode="auto">
          <a:xfrm flipH="1">
            <a:off x="4452938" y="4196110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" name="Freeform 232"/>
          <p:cNvSpPr>
            <a:spLocks/>
          </p:cNvSpPr>
          <p:nvPr/>
        </p:nvSpPr>
        <p:spPr bwMode="auto">
          <a:xfrm>
            <a:off x="1098550" y="4196110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" name="Line 233"/>
          <p:cNvSpPr>
            <a:spLocks noChangeShapeType="1"/>
          </p:cNvSpPr>
          <p:nvPr/>
        </p:nvSpPr>
        <p:spPr bwMode="auto">
          <a:xfrm>
            <a:off x="1098550" y="4196110"/>
            <a:ext cx="317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" name="Line 234"/>
          <p:cNvSpPr>
            <a:spLocks noChangeShapeType="1"/>
          </p:cNvSpPr>
          <p:nvPr/>
        </p:nvSpPr>
        <p:spPr bwMode="auto">
          <a:xfrm flipH="1">
            <a:off x="4437063" y="4196110"/>
            <a:ext cx="396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" name="Rectangle 235"/>
          <p:cNvSpPr>
            <a:spLocks noChangeArrowheads="1"/>
          </p:cNvSpPr>
          <p:nvPr/>
        </p:nvSpPr>
        <p:spPr bwMode="auto">
          <a:xfrm>
            <a:off x="865188" y="4126260"/>
            <a:ext cx="201613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6" name="Rectangle 236"/>
          <p:cNvSpPr>
            <a:spLocks noChangeArrowheads="1"/>
          </p:cNvSpPr>
          <p:nvPr/>
        </p:nvSpPr>
        <p:spPr bwMode="auto">
          <a:xfrm>
            <a:off x="1004888" y="4086573"/>
            <a:ext cx="109538" cy="12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-1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7" name="Line 237"/>
          <p:cNvSpPr>
            <a:spLocks noChangeShapeType="1"/>
          </p:cNvSpPr>
          <p:nvPr/>
        </p:nvSpPr>
        <p:spPr bwMode="auto">
          <a:xfrm>
            <a:off x="1098550" y="3923060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" name="Line 238"/>
          <p:cNvSpPr>
            <a:spLocks noChangeShapeType="1"/>
          </p:cNvSpPr>
          <p:nvPr/>
        </p:nvSpPr>
        <p:spPr bwMode="auto">
          <a:xfrm flipH="1">
            <a:off x="4452938" y="3923060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" name="Freeform 239"/>
          <p:cNvSpPr>
            <a:spLocks/>
          </p:cNvSpPr>
          <p:nvPr/>
        </p:nvSpPr>
        <p:spPr bwMode="auto">
          <a:xfrm>
            <a:off x="1098550" y="3923060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" name="Line 240"/>
          <p:cNvSpPr>
            <a:spLocks noChangeShapeType="1"/>
          </p:cNvSpPr>
          <p:nvPr/>
        </p:nvSpPr>
        <p:spPr bwMode="auto">
          <a:xfrm>
            <a:off x="1098550" y="3767485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" name="Line 241"/>
          <p:cNvSpPr>
            <a:spLocks noChangeShapeType="1"/>
          </p:cNvSpPr>
          <p:nvPr/>
        </p:nvSpPr>
        <p:spPr bwMode="auto">
          <a:xfrm flipH="1">
            <a:off x="4452938" y="3767485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2" name="Freeform 242"/>
          <p:cNvSpPr>
            <a:spLocks/>
          </p:cNvSpPr>
          <p:nvPr/>
        </p:nvSpPr>
        <p:spPr bwMode="auto">
          <a:xfrm>
            <a:off x="1098550" y="3767485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" name="Line 243"/>
          <p:cNvSpPr>
            <a:spLocks noChangeShapeType="1"/>
          </p:cNvSpPr>
          <p:nvPr/>
        </p:nvSpPr>
        <p:spPr bwMode="auto">
          <a:xfrm>
            <a:off x="1098550" y="3657948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" name="Line 244"/>
          <p:cNvSpPr>
            <a:spLocks noChangeShapeType="1"/>
          </p:cNvSpPr>
          <p:nvPr/>
        </p:nvSpPr>
        <p:spPr bwMode="auto">
          <a:xfrm flipH="1">
            <a:off x="4452938" y="3657948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5" name="Freeform 245"/>
          <p:cNvSpPr>
            <a:spLocks/>
          </p:cNvSpPr>
          <p:nvPr/>
        </p:nvSpPr>
        <p:spPr bwMode="auto">
          <a:xfrm>
            <a:off x="1098550" y="3657948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" name="Line 246"/>
          <p:cNvSpPr>
            <a:spLocks noChangeShapeType="1"/>
          </p:cNvSpPr>
          <p:nvPr/>
        </p:nvSpPr>
        <p:spPr bwMode="auto">
          <a:xfrm>
            <a:off x="1098550" y="3572223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7" name="Line 247"/>
          <p:cNvSpPr>
            <a:spLocks noChangeShapeType="1"/>
          </p:cNvSpPr>
          <p:nvPr/>
        </p:nvSpPr>
        <p:spPr bwMode="auto">
          <a:xfrm flipH="1">
            <a:off x="4452938" y="3572223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" name="Freeform 248"/>
          <p:cNvSpPr>
            <a:spLocks/>
          </p:cNvSpPr>
          <p:nvPr/>
        </p:nvSpPr>
        <p:spPr bwMode="auto">
          <a:xfrm>
            <a:off x="1098550" y="3572223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9" name="Line 249"/>
          <p:cNvSpPr>
            <a:spLocks noChangeShapeType="1"/>
          </p:cNvSpPr>
          <p:nvPr/>
        </p:nvSpPr>
        <p:spPr bwMode="auto">
          <a:xfrm>
            <a:off x="1098550" y="3502373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0" name="Line 250"/>
          <p:cNvSpPr>
            <a:spLocks noChangeShapeType="1"/>
          </p:cNvSpPr>
          <p:nvPr/>
        </p:nvSpPr>
        <p:spPr bwMode="auto">
          <a:xfrm flipH="1">
            <a:off x="4452938" y="3502373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1" name="Freeform 251"/>
          <p:cNvSpPr>
            <a:spLocks/>
          </p:cNvSpPr>
          <p:nvPr/>
        </p:nvSpPr>
        <p:spPr bwMode="auto">
          <a:xfrm>
            <a:off x="1098550" y="3502373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" name="Line 252"/>
          <p:cNvSpPr>
            <a:spLocks noChangeShapeType="1"/>
          </p:cNvSpPr>
          <p:nvPr/>
        </p:nvSpPr>
        <p:spPr bwMode="auto">
          <a:xfrm>
            <a:off x="1098550" y="3440460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3" name="Line 253"/>
          <p:cNvSpPr>
            <a:spLocks noChangeShapeType="1"/>
          </p:cNvSpPr>
          <p:nvPr/>
        </p:nvSpPr>
        <p:spPr bwMode="auto">
          <a:xfrm flipH="1">
            <a:off x="4452938" y="3440460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" name="Freeform 254"/>
          <p:cNvSpPr>
            <a:spLocks/>
          </p:cNvSpPr>
          <p:nvPr/>
        </p:nvSpPr>
        <p:spPr bwMode="auto">
          <a:xfrm>
            <a:off x="1098550" y="3440460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" name="Line 255"/>
          <p:cNvSpPr>
            <a:spLocks noChangeShapeType="1"/>
          </p:cNvSpPr>
          <p:nvPr/>
        </p:nvSpPr>
        <p:spPr bwMode="auto">
          <a:xfrm>
            <a:off x="1098550" y="3392835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" name="Line 256"/>
          <p:cNvSpPr>
            <a:spLocks noChangeShapeType="1"/>
          </p:cNvSpPr>
          <p:nvPr/>
        </p:nvSpPr>
        <p:spPr bwMode="auto">
          <a:xfrm flipH="1">
            <a:off x="4452938" y="3392835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" name="Freeform 257"/>
          <p:cNvSpPr>
            <a:spLocks/>
          </p:cNvSpPr>
          <p:nvPr/>
        </p:nvSpPr>
        <p:spPr bwMode="auto">
          <a:xfrm>
            <a:off x="1098550" y="3392835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" name="Line 258"/>
          <p:cNvSpPr>
            <a:spLocks noChangeShapeType="1"/>
          </p:cNvSpPr>
          <p:nvPr/>
        </p:nvSpPr>
        <p:spPr bwMode="auto">
          <a:xfrm>
            <a:off x="1098550" y="3346798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" name="Line 259"/>
          <p:cNvSpPr>
            <a:spLocks noChangeShapeType="1"/>
          </p:cNvSpPr>
          <p:nvPr/>
        </p:nvSpPr>
        <p:spPr bwMode="auto">
          <a:xfrm flipH="1">
            <a:off x="4452938" y="3346798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0" name="Freeform 260"/>
          <p:cNvSpPr>
            <a:spLocks/>
          </p:cNvSpPr>
          <p:nvPr/>
        </p:nvSpPr>
        <p:spPr bwMode="auto">
          <a:xfrm>
            <a:off x="1098550" y="3346798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" name="Line 261"/>
          <p:cNvSpPr>
            <a:spLocks noChangeShapeType="1"/>
          </p:cNvSpPr>
          <p:nvPr/>
        </p:nvSpPr>
        <p:spPr bwMode="auto">
          <a:xfrm>
            <a:off x="1098550" y="3307110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2" name="Line 262"/>
          <p:cNvSpPr>
            <a:spLocks noChangeShapeType="1"/>
          </p:cNvSpPr>
          <p:nvPr/>
        </p:nvSpPr>
        <p:spPr bwMode="auto">
          <a:xfrm flipH="1">
            <a:off x="4452938" y="3307110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" name="Freeform 263"/>
          <p:cNvSpPr>
            <a:spLocks/>
          </p:cNvSpPr>
          <p:nvPr/>
        </p:nvSpPr>
        <p:spPr bwMode="auto">
          <a:xfrm>
            <a:off x="1098550" y="3307110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4" name="Line 264"/>
          <p:cNvSpPr>
            <a:spLocks noChangeShapeType="1"/>
          </p:cNvSpPr>
          <p:nvPr/>
        </p:nvSpPr>
        <p:spPr bwMode="auto">
          <a:xfrm>
            <a:off x="1098550" y="3307110"/>
            <a:ext cx="317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" name="Line 265"/>
          <p:cNvSpPr>
            <a:spLocks noChangeShapeType="1"/>
          </p:cNvSpPr>
          <p:nvPr/>
        </p:nvSpPr>
        <p:spPr bwMode="auto">
          <a:xfrm flipH="1">
            <a:off x="4437063" y="3307110"/>
            <a:ext cx="396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" name="Rectangle 266"/>
          <p:cNvSpPr>
            <a:spLocks noChangeArrowheads="1"/>
          </p:cNvSpPr>
          <p:nvPr/>
        </p:nvSpPr>
        <p:spPr bwMode="auto">
          <a:xfrm>
            <a:off x="865188" y="3237260"/>
            <a:ext cx="201613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7" name="Rectangle 267"/>
          <p:cNvSpPr>
            <a:spLocks noChangeArrowheads="1"/>
          </p:cNvSpPr>
          <p:nvPr/>
        </p:nvSpPr>
        <p:spPr bwMode="auto">
          <a:xfrm>
            <a:off x="1004888" y="3199160"/>
            <a:ext cx="85725" cy="12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8" name="Line 268"/>
          <p:cNvSpPr>
            <a:spLocks noChangeShapeType="1"/>
          </p:cNvSpPr>
          <p:nvPr/>
        </p:nvSpPr>
        <p:spPr bwMode="auto">
          <a:xfrm>
            <a:off x="1098550" y="3043585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" name="Line 269"/>
          <p:cNvSpPr>
            <a:spLocks noChangeShapeType="1"/>
          </p:cNvSpPr>
          <p:nvPr/>
        </p:nvSpPr>
        <p:spPr bwMode="auto">
          <a:xfrm flipH="1">
            <a:off x="4452938" y="3043585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" name="Freeform 270"/>
          <p:cNvSpPr>
            <a:spLocks/>
          </p:cNvSpPr>
          <p:nvPr/>
        </p:nvSpPr>
        <p:spPr bwMode="auto">
          <a:xfrm>
            <a:off x="1098550" y="3043585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" name="Line 271"/>
          <p:cNvSpPr>
            <a:spLocks noChangeShapeType="1"/>
          </p:cNvSpPr>
          <p:nvPr/>
        </p:nvSpPr>
        <p:spPr bwMode="auto">
          <a:xfrm>
            <a:off x="1098550" y="2886423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" name="Line 272"/>
          <p:cNvSpPr>
            <a:spLocks noChangeShapeType="1"/>
          </p:cNvSpPr>
          <p:nvPr/>
        </p:nvSpPr>
        <p:spPr bwMode="auto">
          <a:xfrm flipH="1">
            <a:off x="4452938" y="2886423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3" name="Freeform 273"/>
          <p:cNvSpPr>
            <a:spLocks/>
          </p:cNvSpPr>
          <p:nvPr/>
        </p:nvSpPr>
        <p:spPr bwMode="auto">
          <a:xfrm>
            <a:off x="1098550" y="2886423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4" name="Line 274"/>
          <p:cNvSpPr>
            <a:spLocks noChangeShapeType="1"/>
          </p:cNvSpPr>
          <p:nvPr/>
        </p:nvSpPr>
        <p:spPr bwMode="auto">
          <a:xfrm>
            <a:off x="1098550" y="2770535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5" name="Line 275"/>
          <p:cNvSpPr>
            <a:spLocks noChangeShapeType="1"/>
          </p:cNvSpPr>
          <p:nvPr/>
        </p:nvSpPr>
        <p:spPr bwMode="auto">
          <a:xfrm flipH="1">
            <a:off x="4452938" y="2770535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" name="Freeform 276"/>
          <p:cNvSpPr>
            <a:spLocks/>
          </p:cNvSpPr>
          <p:nvPr/>
        </p:nvSpPr>
        <p:spPr bwMode="auto">
          <a:xfrm>
            <a:off x="1098550" y="2770535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" name="Line 277"/>
          <p:cNvSpPr>
            <a:spLocks noChangeShapeType="1"/>
          </p:cNvSpPr>
          <p:nvPr/>
        </p:nvSpPr>
        <p:spPr bwMode="auto">
          <a:xfrm>
            <a:off x="1098550" y="2684810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8" name="Line 278"/>
          <p:cNvSpPr>
            <a:spLocks noChangeShapeType="1"/>
          </p:cNvSpPr>
          <p:nvPr/>
        </p:nvSpPr>
        <p:spPr bwMode="auto">
          <a:xfrm flipH="1">
            <a:off x="4452938" y="2684810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9" name="Freeform 279"/>
          <p:cNvSpPr>
            <a:spLocks/>
          </p:cNvSpPr>
          <p:nvPr/>
        </p:nvSpPr>
        <p:spPr bwMode="auto">
          <a:xfrm>
            <a:off x="1098550" y="2684810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0" name="Line 280"/>
          <p:cNvSpPr>
            <a:spLocks noChangeShapeType="1"/>
          </p:cNvSpPr>
          <p:nvPr/>
        </p:nvSpPr>
        <p:spPr bwMode="auto">
          <a:xfrm>
            <a:off x="1098550" y="2614960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" name="Line 281"/>
          <p:cNvSpPr>
            <a:spLocks noChangeShapeType="1"/>
          </p:cNvSpPr>
          <p:nvPr/>
        </p:nvSpPr>
        <p:spPr bwMode="auto">
          <a:xfrm flipH="1">
            <a:off x="4452938" y="2614960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2" name="Freeform 282"/>
          <p:cNvSpPr>
            <a:spLocks/>
          </p:cNvSpPr>
          <p:nvPr/>
        </p:nvSpPr>
        <p:spPr bwMode="auto">
          <a:xfrm>
            <a:off x="1098550" y="2614960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" name="Line 283"/>
          <p:cNvSpPr>
            <a:spLocks noChangeShapeType="1"/>
          </p:cNvSpPr>
          <p:nvPr/>
        </p:nvSpPr>
        <p:spPr bwMode="auto">
          <a:xfrm>
            <a:off x="1098550" y="2559398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4" name="Line 284"/>
          <p:cNvSpPr>
            <a:spLocks noChangeShapeType="1"/>
          </p:cNvSpPr>
          <p:nvPr/>
        </p:nvSpPr>
        <p:spPr bwMode="auto">
          <a:xfrm flipH="1">
            <a:off x="4452938" y="2559398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5" name="Freeform 285"/>
          <p:cNvSpPr>
            <a:spLocks/>
          </p:cNvSpPr>
          <p:nvPr/>
        </p:nvSpPr>
        <p:spPr bwMode="auto">
          <a:xfrm>
            <a:off x="1098550" y="2559398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6" name="Line 286"/>
          <p:cNvSpPr>
            <a:spLocks noChangeShapeType="1"/>
          </p:cNvSpPr>
          <p:nvPr/>
        </p:nvSpPr>
        <p:spPr bwMode="auto">
          <a:xfrm>
            <a:off x="1098550" y="2505423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" name="Line 287"/>
          <p:cNvSpPr>
            <a:spLocks noChangeShapeType="1"/>
          </p:cNvSpPr>
          <p:nvPr/>
        </p:nvSpPr>
        <p:spPr bwMode="auto">
          <a:xfrm flipH="1">
            <a:off x="4452938" y="2505423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8" name="Freeform 288"/>
          <p:cNvSpPr>
            <a:spLocks/>
          </p:cNvSpPr>
          <p:nvPr/>
        </p:nvSpPr>
        <p:spPr bwMode="auto">
          <a:xfrm>
            <a:off x="1098550" y="2505423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9" name="Line 289"/>
          <p:cNvSpPr>
            <a:spLocks noChangeShapeType="1"/>
          </p:cNvSpPr>
          <p:nvPr/>
        </p:nvSpPr>
        <p:spPr bwMode="auto">
          <a:xfrm>
            <a:off x="1098550" y="2457798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0" name="Line 290"/>
          <p:cNvSpPr>
            <a:spLocks noChangeShapeType="1"/>
          </p:cNvSpPr>
          <p:nvPr/>
        </p:nvSpPr>
        <p:spPr bwMode="auto">
          <a:xfrm flipH="1">
            <a:off x="4452938" y="2457798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1" name="Freeform 291"/>
          <p:cNvSpPr>
            <a:spLocks/>
          </p:cNvSpPr>
          <p:nvPr/>
        </p:nvSpPr>
        <p:spPr bwMode="auto">
          <a:xfrm>
            <a:off x="1098550" y="2457798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2" name="Line 292"/>
          <p:cNvSpPr>
            <a:spLocks noChangeShapeType="1"/>
          </p:cNvSpPr>
          <p:nvPr/>
        </p:nvSpPr>
        <p:spPr bwMode="auto">
          <a:xfrm>
            <a:off x="1098550" y="2419698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3" name="Line 293"/>
          <p:cNvSpPr>
            <a:spLocks noChangeShapeType="1"/>
          </p:cNvSpPr>
          <p:nvPr/>
        </p:nvSpPr>
        <p:spPr bwMode="auto">
          <a:xfrm flipH="1">
            <a:off x="4452938" y="2419698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4" name="Freeform 294"/>
          <p:cNvSpPr>
            <a:spLocks/>
          </p:cNvSpPr>
          <p:nvPr/>
        </p:nvSpPr>
        <p:spPr bwMode="auto">
          <a:xfrm>
            <a:off x="1098550" y="2419698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5" name="Line 295"/>
          <p:cNvSpPr>
            <a:spLocks noChangeShapeType="1"/>
          </p:cNvSpPr>
          <p:nvPr/>
        </p:nvSpPr>
        <p:spPr bwMode="auto">
          <a:xfrm>
            <a:off x="1098550" y="2419698"/>
            <a:ext cx="317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6" name="Line 296"/>
          <p:cNvSpPr>
            <a:spLocks noChangeShapeType="1"/>
          </p:cNvSpPr>
          <p:nvPr/>
        </p:nvSpPr>
        <p:spPr bwMode="auto">
          <a:xfrm flipH="1">
            <a:off x="4437063" y="2419698"/>
            <a:ext cx="396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" name="Rectangle 297"/>
          <p:cNvSpPr>
            <a:spLocks noChangeArrowheads="1"/>
          </p:cNvSpPr>
          <p:nvPr/>
        </p:nvSpPr>
        <p:spPr bwMode="auto">
          <a:xfrm>
            <a:off x="865188" y="2349848"/>
            <a:ext cx="201613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" name="Rectangle 298"/>
          <p:cNvSpPr>
            <a:spLocks noChangeArrowheads="1"/>
          </p:cNvSpPr>
          <p:nvPr/>
        </p:nvSpPr>
        <p:spPr bwMode="auto">
          <a:xfrm>
            <a:off x="1004888" y="2310160"/>
            <a:ext cx="85725" cy="12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" name="Line 299"/>
          <p:cNvSpPr>
            <a:spLocks noChangeShapeType="1"/>
          </p:cNvSpPr>
          <p:nvPr/>
        </p:nvSpPr>
        <p:spPr bwMode="auto">
          <a:xfrm>
            <a:off x="1098550" y="2154585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0" name="Line 300"/>
          <p:cNvSpPr>
            <a:spLocks noChangeShapeType="1"/>
          </p:cNvSpPr>
          <p:nvPr/>
        </p:nvSpPr>
        <p:spPr bwMode="auto">
          <a:xfrm flipH="1">
            <a:off x="4452938" y="2154585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1" name="Freeform 301"/>
          <p:cNvSpPr>
            <a:spLocks/>
          </p:cNvSpPr>
          <p:nvPr/>
        </p:nvSpPr>
        <p:spPr bwMode="auto">
          <a:xfrm>
            <a:off x="1098550" y="2154585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2" name="Line 302"/>
          <p:cNvSpPr>
            <a:spLocks noChangeShapeType="1"/>
          </p:cNvSpPr>
          <p:nvPr/>
        </p:nvSpPr>
        <p:spPr bwMode="auto">
          <a:xfrm>
            <a:off x="1098550" y="1999010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3" name="Line 303"/>
          <p:cNvSpPr>
            <a:spLocks noChangeShapeType="1"/>
          </p:cNvSpPr>
          <p:nvPr/>
        </p:nvSpPr>
        <p:spPr bwMode="auto">
          <a:xfrm flipH="1">
            <a:off x="4452938" y="1999010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" name="Freeform 304"/>
          <p:cNvSpPr>
            <a:spLocks/>
          </p:cNvSpPr>
          <p:nvPr/>
        </p:nvSpPr>
        <p:spPr bwMode="auto">
          <a:xfrm>
            <a:off x="1098550" y="1999010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5" name="Line 305"/>
          <p:cNvSpPr>
            <a:spLocks noChangeShapeType="1"/>
          </p:cNvSpPr>
          <p:nvPr/>
        </p:nvSpPr>
        <p:spPr bwMode="auto">
          <a:xfrm>
            <a:off x="1098550" y="1889473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6" name="Line 306"/>
          <p:cNvSpPr>
            <a:spLocks noChangeShapeType="1"/>
          </p:cNvSpPr>
          <p:nvPr/>
        </p:nvSpPr>
        <p:spPr bwMode="auto">
          <a:xfrm flipH="1">
            <a:off x="4452938" y="1889473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" name="Freeform 307"/>
          <p:cNvSpPr>
            <a:spLocks/>
          </p:cNvSpPr>
          <p:nvPr/>
        </p:nvSpPr>
        <p:spPr bwMode="auto">
          <a:xfrm>
            <a:off x="1098550" y="1889473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8" name="Line 308"/>
          <p:cNvSpPr>
            <a:spLocks noChangeShapeType="1"/>
          </p:cNvSpPr>
          <p:nvPr/>
        </p:nvSpPr>
        <p:spPr bwMode="auto">
          <a:xfrm>
            <a:off x="1098550" y="1803748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9" name="Line 309"/>
          <p:cNvSpPr>
            <a:spLocks noChangeShapeType="1"/>
          </p:cNvSpPr>
          <p:nvPr/>
        </p:nvSpPr>
        <p:spPr bwMode="auto">
          <a:xfrm flipH="1">
            <a:off x="4452938" y="1803748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0" name="Freeform 310"/>
          <p:cNvSpPr>
            <a:spLocks/>
          </p:cNvSpPr>
          <p:nvPr/>
        </p:nvSpPr>
        <p:spPr bwMode="auto">
          <a:xfrm>
            <a:off x="1098550" y="1803748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1" name="Line 311"/>
          <p:cNvSpPr>
            <a:spLocks noChangeShapeType="1"/>
          </p:cNvSpPr>
          <p:nvPr/>
        </p:nvSpPr>
        <p:spPr bwMode="auto">
          <a:xfrm>
            <a:off x="1098550" y="1733898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2" name="Line 312"/>
          <p:cNvSpPr>
            <a:spLocks noChangeShapeType="1"/>
          </p:cNvSpPr>
          <p:nvPr/>
        </p:nvSpPr>
        <p:spPr bwMode="auto">
          <a:xfrm flipH="1">
            <a:off x="4452938" y="1733898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3" name="Freeform 313"/>
          <p:cNvSpPr>
            <a:spLocks/>
          </p:cNvSpPr>
          <p:nvPr/>
        </p:nvSpPr>
        <p:spPr bwMode="auto">
          <a:xfrm>
            <a:off x="1098550" y="1733898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4" name="Line 314"/>
          <p:cNvSpPr>
            <a:spLocks noChangeShapeType="1"/>
          </p:cNvSpPr>
          <p:nvPr/>
        </p:nvSpPr>
        <p:spPr bwMode="auto">
          <a:xfrm>
            <a:off x="1098550" y="1670398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5" name="Line 315"/>
          <p:cNvSpPr>
            <a:spLocks noChangeShapeType="1"/>
          </p:cNvSpPr>
          <p:nvPr/>
        </p:nvSpPr>
        <p:spPr bwMode="auto">
          <a:xfrm flipH="1">
            <a:off x="4452938" y="1670398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6" name="Freeform 316"/>
          <p:cNvSpPr>
            <a:spLocks/>
          </p:cNvSpPr>
          <p:nvPr/>
        </p:nvSpPr>
        <p:spPr bwMode="auto">
          <a:xfrm>
            <a:off x="1098550" y="1670398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" name="Line 317"/>
          <p:cNvSpPr>
            <a:spLocks noChangeShapeType="1"/>
          </p:cNvSpPr>
          <p:nvPr/>
        </p:nvSpPr>
        <p:spPr bwMode="auto">
          <a:xfrm>
            <a:off x="1098550" y="1624360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8" name="Line 318"/>
          <p:cNvSpPr>
            <a:spLocks noChangeShapeType="1"/>
          </p:cNvSpPr>
          <p:nvPr/>
        </p:nvSpPr>
        <p:spPr bwMode="auto">
          <a:xfrm flipH="1">
            <a:off x="4452938" y="1624360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9" name="Freeform 319"/>
          <p:cNvSpPr>
            <a:spLocks/>
          </p:cNvSpPr>
          <p:nvPr/>
        </p:nvSpPr>
        <p:spPr bwMode="auto">
          <a:xfrm>
            <a:off x="1098550" y="1624360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0" name="Line 320"/>
          <p:cNvSpPr>
            <a:spLocks noChangeShapeType="1"/>
          </p:cNvSpPr>
          <p:nvPr/>
        </p:nvSpPr>
        <p:spPr bwMode="auto">
          <a:xfrm>
            <a:off x="1098550" y="1578323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1" name="Line 321"/>
          <p:cNvSpPr>
            <a:spLocks noChangeShapeType="1"/>
          </p:cNvSpPr>
          <p:nvPr/>
        </p:nvSpPr>
        <p:spPr bwMode="auto">
          <a:xfrm flipH="1">
            <a:off x="4452938" y="1578323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2" name="Freeform 322"/>
          <p:cNvSpPr>
            <a:spLocks/>
          </p:cNvSpPr>
          <p:nvPr/>
        </p:nvSpPr>
        <p:spPr bwMode="auto">
          <a:xfrm>
            <a:off x="1098550" y="1578323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3" name="Line 323"/>
          <p:cNvSpPr>
            <a:spLocks noChangeShapeType="1"/>
          </p:cNvSpPr>
          <p:nvPr/>
        </p:nvSpPr>
        <p:spPr bwMode="auto">
          <a:xfrm>
            <a:off x="1098550" y="1538635"/>
            <a:ext cx="1587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4" name="Line 324"/>
          <p:cNvSpPr>
            <a:spLocks noChangeShapeType="1"/>
          </p:cNvSpPr>
          <p:nvPr/>
        </p:nvSpPr>
        <p:spPr bwMode="auto">
          <a:xfrm flipH="1">
            <a:off x="4452938" y="1538635"/>
            <a:ext cx="238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5" name="Freeform 325"/>
          <p:cNvSpPr>
            <a:spLocks/>
          </p:cNvSpPr>
          <p:nvPr/>
        </p:nvSpPr>
        <p:spPr bwMode="auto">
          <a:xfrm>
            <a:off x="1098550" y="1538635"/>
            <a:ext cx="3378200" cy="0"/>
          </a:xfrm>
          <a:custGeom>
            <a:avLst/>
            <a:gdLst>
              <a:gd name="T0" fmla="*/ 0 w 434"/>
              <a:gd name="T1" fmla="*/ 434 w 434"/>
              <a:gd name="T2" fmla="*/ 434 w 434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434">
                <a:moveTo>
                  <a:pt x="0" y="0"/>
                </a:moveTo>
                <a:lnTo>
                  <a:pt x="434" y="0"/>
                </a:lnTo>
                <a:lnTo>
                  <a:pt x="434" y="0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6" name="Line 326"/>
          <p:cNvSpPr>
            <a:spLocks noChangeShapeType="1"/>
          </p:cNvSpPr>
          <p:nvPr/>
        </p:nvSpPr>
        <p:spPr bwMode="auto">
          <a:xfrm>
            <a:off x="1098550" y="1538635"/>
            <a:ext cx="317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" name="Line 327"/>
          <p:cNvSpPr>
            <a:spLocks noChangeShapeType="1"/>
          </p:cNvSpPr>
          <p:nvPr/>
        </p:nvSpPr>
        <p:spPr bwMode="auto">
          <a:xfrm flipH="1">
            <a:off x="4437063" y="1538635"/>
            <a:ext cx="3968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" name="Rectangle 328"/>
          <p:cNvSpPr>
            <a:spLocks noChangeArrowheads="1"/>
          </p:cNvSpPr>
          <p:nvPr/>
        </p:nvSpPr>
        <p:spPr bwMode="auto">
          <a:xfrm>
            <a:off x="865188" y="1468785"/>
            <a:ext cx="201613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10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9" name="Rectangle 329"/>
          <p:cNvSpPr>
            <a:spLocks noChangeArrowheads="1"/>
          </p:cNvSpPr>
          <p:nvPr/>
        </p:nvSpPr>
        <p:spPr bwMode="auto">
          <a:xfrm>
            <a:off x="1004888" y="1429098"/>
            <a:ext cx="85725" cy="12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0" name="Line 330"/>
          <p:cNvSpPr>
            <a:spLocks noChangeShapeType="1"/>
          </p:cNvSpPr>
          <p:nvPr/>
        </p:nvSpPr>
        <p:spPr bwMode="auto">
          <a:xfrm>
            <a:off x="1098550" y="1538635"/>
            <a:ext cx="33782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1" name="Line 331"/>
          <p:cNvSpPr>
            <a:spLocks noChangeShapeType="1"/>
          </p:cNvSpPr>
          <p:nvPr/>
        </p:nvSpPr>
        <p:spPr bwMode="auto">
          <a:xfrm>
            <a:off x="1098550" y="4196110"/>
            <a:ext cx="33782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2" name="Line 332"/>
          <p:cNvSpPr>
            <a:spLocks noChangeShapeType="1"/>
          </p:cNvSpPr>
          <p:nvPr/>
        </p:nvSpPr>
        <p:spPr bwMode="auto">
          <a:xfrm flipV="1">
            <a:off x="4476750" y="1538635"/>
            <a:ext cx="0" cy="26574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3" name="Line 333"/>
          <p:cNvSpPr>
            <a:spLocks noChangeShapeType="1"/>
          </p:cNvSpPr>
          <p:nvPr/>
        </p:nvSpPr>
        <p:spPr bwMode="auto">
          <a:xfrm flipV="1">
            <a:off x="1098550" y="1538635"/>
            <a:ext cx="0" cy="265747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4" name="Freeform 334"/>
          <p:cNvSpPr>
            <a:spLocks/>
          </p:cNvSpPr>
          <p:nvPr/>
        </p:nvSpPr>
        <p:spPr bwMode="auto">
          <a:xfrm>
            <a:off x="1098550" y="1554510"/>
            <a:ext cx="3378200" cy="2625725"/>
          </a:xfrm>
          <a:custGeom>
            <a:avLst/>
            <a:gdLst>
              <a:gd name="T0" fmla="*/ 0 w 2128"/>
              <a:gd name="T1" fmla="*/ 0 h 1654"/>
              <a:gd name="T2" fmla="*/ 211 w 2128"/>
              <a:gd name="T3" fmla="*/ 5 h 1654"/>
              <a:gd name="T4" fmla="*/ 422 w 2128"/>
              <a:gd name="T5" fmla="*/ 181 h 1654"/>
              <a:gd name="T6" fmla="*/ 637 w 2128"/>
              <a:gd name="T7" fmla="*/ 658 h 1654"/>
              <a:gd name="T8" fmla="*/ 848 w 2128"/>
              <a:gd name="T9" fmla="*/ 805 h 1654"/>
              <a:gd name="T10" fmla="*/ 1064 w 2128"/>
              <a:gd name="T11" fmla="*/ 957 h 1654"/>
              <a:gd name="T12" fmla="*/ 1275 w 2128"/>
              <a:gd name="T13" fmla="*/ 1070 h 1654"/>
              <a:gd name="T14" fmla="*/ 1486 w 2128"/>
              <a:gd name="T15" fmla="*/ 1232 h 1654"/>
              <a:gd name="T16" fmla="*/ 1701 w 2128"/>
              <a:gd name="T17" fmla="*/ 1355 h 1654"/>
              <a:gd name="T18" fmla="*/ 1912 w 2128"/>
              <a:gd name="T19" fmla="*/ 1497 h 1654"/>
              <a:gd name="T20" fmla="*/ 2128 w 2128"/>
              <a:gd name="T21" fmla="*/ 1654 h 1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28" h="1654">
                <a:moveTo>
                  <a:pt x="0" y="0"/>
                </a:moveTo>
                <a:lnTo>
                  <a:pt x="211" y="5"/>
                </a:lnTo>
                <a:lnTo>
                  <a:pt x="422" y="181"/>
                </a:lnTo>
                <a:lnTo>
                  <a:pt x="637" y="658"/>
                </a:lnTo>
                <a:lnTo>
                  <a:pt x="848" y="805"/>
                </a:lnTo>
                <a:lnTo>
                  <a:pt x="1064" y="957"/>
                </a:lnTo>
                <a:lnTo>
                  <a:pt x="1275" y="1070"/>
                </a:lnTo>
                <a:lnTo>
                  <a:pt x="1486" y="1232"/>
                </a:lnTo>
                <a:lnTo>
                  <a:pt x="1701" y="1355"/>
                </a:lnTo>
                <a:lnTo>
                  <a:pt x="1912" y="1497"/>
                </a:lnTo>
                <a:lnTo>
                  <a:pt x="2128" y="1654"/>
                </a:lnTo>
              </a:path>
            </a:pathLst>
          </a:custGeom>
          <a:noFill/>
          <a:ln w="15875" cap="flat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5" name="Oval 335"/>
          <p:cNvSpPr>
            <a:spLocks noChangeArrowheads="1"/>
          </p:cNvSpPr>
          <p:nvPr/>
        </p:nvSpPr>
        <p:spPr bwMode="auto">
          <a:xfrm>
            <a:off x="1052513" y="1506885"/>
            <a:ext cx="92075" cy="93663"/>
          </a:xfrm>
          <a:prstGeom prst="ellipse">
            <a:avLst/>
          </a:prstGeom>
          <a:noFill/>
          <a:ln w="15875" cap="flat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6" name="Oval 336"/>
          <p:cNvSpPr>
            <a:spLocks noChangeArrowheads="1"/>
          </p:cNvSpPr>
          <p:nvPr/>
        </p:nvSpPr>
        <p:spPr bwMode="auto">
          <a:xfrm>
            <a:off x="1385888" y="1514823"/>
            <a:ext cx="93663" cy="93663"/>
          </a:xfrm>
          <a:prstGeom prst="ellipse">
            <a:avLst/>
          </a:prstGeom>
          <a:noFill/>
          <a:ln w="15875" cap="flat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7" name="Oval 337"/>
          <p:cNvSpPr>
            <a:spLocks noChangeArrowheads="1"/>
          </p:cNvSpPr>
          <p:nvPr/>
        </p:nvSpPr>
        <p:spPr bwMode="auto">
          <a:xfrm>
            <a:off x="1720850" y="1795810"/>
            <a:ext cx="93663" cy="93663"/>
          </a:xfrm>
          <a:prstGeom prst="ellipse">
            <a:avLst/>
          </a:prstGeom>
          <a:noFill/>
          <a:ln w="15875" cap="flat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" name="Oval 338"/>
          <p:cNvSpPr>
            <a:spLocks noChangeArrowheads="1"/>
          </p:cNvSpPr>
          <p:nvPr/>
        </p:nvSpPr>
        <p:spPr bwMode="auto">
          <a:xfrm>
            <a:off x="2063750" y="2551460"/>
            <a:ext cx="93663" cy="93663"/>
          </a:xfrm>
          <a:prstGeom prst="ellipse">
            <a:avLst/>
          </a:prstGeom>
          <a:noFill/>
          <a:ln w="15875" cap="flat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9" name="Oval 339"/>
          <p:cNvSpPr>
            <a:spLocks noChangeArrowheads="1"/>
          </p:cNvSpPr>
          <p:nvPr/>
        </p:nvSpPr>
        <p:spPr bwMode="auto">
          <a:xfrm>
            <a:off x="2398713" y="2786410"/>
            <a:ext cx="93663" cy="92075"/>
          </a:xfrm>
          <a:prstGeom prst="ellipse">
            <a:avLst/>
          </a:prstGeom>
          <a:noFill/>
          <a:ln w="15875" cap="flat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0" name="Oval 340"/>
          <p:cNvSpPr>
            <a:spLocks noChangeArrowheads="1"/>
          </p:cNvSpPr>
          <p:nvPr/>
        </p:nvSpPr>
        <p:spPr bwMode="auto">
          <a:xfrm>
            <a:off x="2741613" y="3027710"/>
            <a:ext cx="92075" cy="93663"/>
          </a:xfrm>
          <a:prstGeom prst="ellipse">
            <a:avLst/>
          </a:prstGeom>
          <a:noFill/>
          <a:ln w="15875" cap="flat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1" name="Oval 341"/>
          <p:cNvSpPr>
            <a:spLocks noChangeArrowheads="1"/>
          </p:cNvSpPr>
          <p:nvPr/>
        </p:nvSpPr>
        <p:spPr bwMode="auto">
          <a:xfrm>
            <a:off x="3074988" y="3207098"/>
            <a:ext cx="93663" cy="93663"/>
          </a:xfrm>
          <a:prstGeom prst="ellipse">
            <a:avLst/>
          </a:prstGeom>
          <a:noFill/>
          <a:ln w="15875" cap="flat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2" name="Oval 342"/>
          <p:cNvSpPr>
            <a:spLocks noChangeArrowheads="1"/>
          </p:cNvSpPr>
          <p:nvPr/>
        </p:nvSpPr>
        <p:spPr bwMode="auto">
          <a:xfrm>
            <a:off x="3409950" y="3464273"/>
            <a:ext cx="93663" cy="93663"/>
          </a:xfrm>
          <a:prstGeom prst="ellipse">
            <a:avLst/>
          </a:prstGeom>
          <a:noFill/>
          <a:ln w="15875" cap="flat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3" name="Oval 343"/>
          <p:cNvSpPr>
            <a:spLocks noChangeArrowheads="1"/>
          </p:cNvSpPr>
          <p:nvPr/>
        </p:nvSpPr>
        <p:spPr bwMode="auto">
          <a:xfrm>
            <a:off x="3752850" y="3657948"/>
            <a:ext cx="93663" cy="93663"/>
          </a:xfrm>
          <a:prstGeom prst="ellipse">
            <a:avLst/>
          </a:prstGeom>
          <a:noFill/>
          <a:ln w="15875" cap="flat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4" name="Oval 344"/>
          <p:cNvSpPr>
            <a:spLocks noChangeArrowheads="1"/>
          </p:cNvSpPr>
          <p:nvPr/>
        </p:nvSpPr>
        <p:spPr bwMode="auto">
          <a:xfrm>
            <a:off x="4087813" y="3884960"/>
            <a:ext cx="93663" cy="93663"/>
          </a:xfrm>
          <a:prstGeom prst="ellipse">
            <a:avLst/>
          </a:prstGeom>
          <a:noFill/>
          <a:ln w="15875" cap="flat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" name="Oval 345"/>
          <p:cNvSpPr>
            <a:spLocks noChangeArrowheads="1"/>
          </p:cNvSpPr>
          <p:nvPr/>
        </p:nvSpPr>
        <p:spPr bwMode="auto">
          <a:xfrm>
            <a:off x="4430713" y="4134198"/>
            <a:ext cx="92075" cy="93663"/>
          </a:xfrm>
          <a:prstGeom prst="ellipse">
            <a:avLst/>
          </a:prstGeom>
          <a:noFill/>
          <a:ln w="15875" cap="flat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6" name="Freeform 346"/>
          <p:cNvSpPr>
            <a:spLocks/>
          </p:cNvSpPr>
          <p:nvPr/>
        </p:nvSpPr>
        <p:spPr bwMode="auto">
          <a:xfrm>
            <a:off x="1098550" y="1951385"/>
            <a:ext cx="3378200" cy="2214563"/>
          </a:xfrm>
          <a:custGeom>
            <a:avLst/>
            <a:gdLst>
              <a:gd name="T0" fmla="*/ 0 w 2128"/>
              <a:gd name="T1" fmla="*/ 0 h 1395"/>
              <a:gd name="T2" fmla="*/ 211 w 2128"/>
              <a:gd name="T3" fmla="*/ 138 h 1395"/>
              <a:gd name="T4" fmla="*/ 422 w 2128"/>
              <a:gd name="T5" fmla="*/ 280 h 1395"/>
              <a:gd name="T6" fmla="*/ 637 w 2128"/>
              <a:gd name="T7" fmla="*/ 418 h 1395"/>
              <a:gd name="T8" fmla="*/ 848 w 2128"/>
              <a:gd name="T9" fmla="*/ 560 h 1395"/>
              <a:gd name="T10" fmla="*/ 1064 w 2128"/>
              <a:gd name="T11" fmla="*/ 697 h 1395"/>
              <a:gd name="T12" fmla="*/ 1275 w 2128"/>
              <a:gd name="T13" fmla="*/ 835 h 1395"/>
              <a:gd name="T14" fmla="*/ 1486 w 2128"/>
              <a:gd name="T15" fmla="*/ 977 h 1395"/>
              <a:gd name="T16" fmla="*/ 1701 w 2128"/>
              <a:gd name="T17" fmla="*/ 1115 h 1395"/>
              <a:gd name="T18" fmla="*/ 1912 w 2128"/>
              <a:gd name="T19" fmla="*/ 1257 h 1395"/>
              <a:gd name="T20" fmla="*/ 2128 w 2128"/>
              <a:gd name="T21" fmla="*/ 1395 h 1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28" h="1395">
                <a:moveTo>
                  <a:pt x="0" y="0"/>
                </a:moveTo>
                <a:lnTo>
                  <a:pt x="211" y="138"/>
                </a:lnTo>
                <a:lnTo>
                  <a:pt x="422" y="280"/>
                </a:lnTo>
                <a:lnTo>
                  <a:pt x="637" y="418"/>
                </a:lnTo>
                <a:lnTo>
                  <a:pt x="848" y="560"/>
                </a:lnTo>
                <a:lnTo>
                  <a:pt x="1064" y="697"/>
                </a:lnTo>
                <a:lnTo>
                  <a:pt x="1275" y="835"/>
                </a:lnTo>
                <a:lnTo>
                  <a:pt x="1486" y="977"/>
                </a:lnTo>
                <a:lnTo>
                  <a:pt x="1701" y="1115"/>
                </a:lnTo>
                <a:lnTo>
                  <a:pt x="1912" y="1257"/>
                </a:lnTo>
                <a:lnTo>
                  <a:pt x="2128" y="1395"/>
                </a:lnTo>
              </a:path>
            </a:pathLst>
          </a:custGeom>
          <a:noFill/>
          <a:ln w="15875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7" name="Rectangle 347"/>
          <p:cNvSpPr>
            <a:spLocks noChangeArrowheads="1"/>
          </p:cNvSpPr>
          <p:nvPr/>
        </p:nvSpPr>
        <p:spPr bwMode="auto">
          <a:xfrm rot="16200000">
            <a:off x="481012" y="2776885"/>
            <a:ext cx="544513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RMSE [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" name="Rectangle 348"/>
          <p:cNvSpPr>
            <a:spLocks noChangeArrowheads="1"/>
          </p:cNvSpPr>
          <p:nvPr/>
        </p:nvSpPr>
        <p:spPr bwMode="auto">
          <a:xfrm rot="16200000">
            <a:off x="641350" y="2572098"/>
            <a:ext cx="101600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o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9" name="Rectangle 349"/>
          <p:cNvSpPr>
            <a:spLocks noChangeArrowheads="1"/>
          </p:cNvSpPr>
          <p:nvPr/>
        </p:nvSpPr>
        <p:spPr bwMode="auto">
          <a:xfrm rot="16200000">
            <a:off x="698500" y="2495898"/>
            <a:ext cx="109538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]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0" name="Rectangle 350"/>
          <p:cNvSpPr>
            <a:spLocks noChangeArrowheads="1"/>
          </p:cNvSpPr>
          <p:nvPr/>
        </p:nvSpPr>
        <p:spPr bwMode="auto">
          <a:xfrm>
            <a:off x="2506663" y="4375498"/>
            <a:ext cx="63817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SNR [dB]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2" name="Rectangle 362"/>
          <p:cNvSpPr>
            <a:spLocks noChangeArrowheads="1"/>
          </p:cNvSpPr>
          <p:nvPr/>
        </p:nvSpPr>
        <p:spPr bwMode="auto">
          <a:xfrm>
            <a:off x="1082675" y="4142135"/>
            <a:ext cx="777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3" name="Rectangle 363"/>
          <p:cNvSpPr>
            <a:spLocks noChangeArrowheads="1"/>
          </p:cNvSpPr>
          <p:nvPr/>
        </p:nvSpPr>
        <p:spPr bwMode="auto">
          <a:xfrm>
            <a:off x="4468813" y="1468785"/>
            <a:ext cx="777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charset="0"/>
                <a:cs typeface="Arial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4" name="Rectangle 364"/>
          <p:cNvSpPr>
            <a:spLocks noChangeArrowheads="1"/>
          </p:cNvSpPr>
          <p:nvPr/>
        </p:nvSpPr>
        <p:spPr bwMode="auto">
          <a:xfrm>
            <a:off x="3302000" y="1584673"/>
            <a:ext cx="1128713" cy="3746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5" name="Rectangle 365"/>
          <p:cNvSpPr>
            <a:spLocks noChangeArrowheads="1"/>
          </p:cNvSpPr>
          <p:nvPr/>
        </p:nvSpPr>
        <p:spPr bwMode="auto">
          <a:xfrm>
            <a:off x="3302000" y="1584673"/>
            <a:ext cx="1128713" cy="374650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6" name="Line 366"/>
          <p:cNvSpPr>
            <a:spLocks noChangeShapeType="1"/>
          </p:cNvSpPr>
          <p:nvPr/>
        </p:nvSpPr>
        <p:spPr bwMode="auto">
          <a:xfrm>
            <a:off x="3302000" y="1584673"/>
            <a:ext cx="11287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7" name="Line 367"/>
          <p:cNvSpPr>
            <a:spLocks noChangeShapeType="1"/>
          </p:cNvSpPr>
          <p:nvPr/>
        </p:nvSpPr>
        <p:spPr bwMode="auto">
          <a:xfrm>
            <a:off x="3302000" y="1959323"/>
            <a:ext cx="11287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" name="Line 368"/>
          <p:cNvSpPr>
            <a:spLocks noChangeShapeType="1"/>
          </p:cNvSpPr>
          <p:nvPr/>
        </p:nvSpPr>
        <p:spPr bwMode="auto">
          <a:xfrm flipV="1">
            <a:off x="4430713" y="1584673"/>
            <a:ext cx="0" cy="3746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9" name="Line 369"/>
          <p:cNvSpPr>
            <a:spLocks noChangeShapeType="1"/>
          </p:cNvSpPr>
          <p:nvPr/>
        </p:nvSpPr>
        <p:spPr bwMode="auto">
          <a:xfrm flipV="1">
            <a:off x="3302000" y="1584673"/>
            <a:ext cx="0" cy="3746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0" name="Line 370"/>
          <p:cNvSpPr>
            <a:spLocks noChangeShapeType="1"/>
          </p:cNvSpPr>
          <p:nvPr/>
        </p:nvSpPr>
        <p:spPr bwMode="auto">
          <a:xfrm>
            <a:off x="3302000" y="1959323"/>
            <a:ext cx="11287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1" name="Line 371"/>
          <p:cNvSpPr>
            <a:spLocks noChangeShapeType="1"/>
          </p:cNvSpPr>
          <p:nvPr/>
        </p:nvSpPr>
        <p:spPr bwMode="auto">
          <a:xfrm flipV="1">
            <a:off x="3302000" y="1584673"/>
            <a:ext cx="0" cy="3746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2" name="Line 372"/>
          <p:cNvSpPr>
            <a:spLocks noChangeShapeType="1"/>
          </p:cNvSpPr>
          <p:nvPr/>
        </p:nvSpPr>
        <p:spPr bwMode="auto">
          <a:xfrm>
            <a:off x="3302000" y="1584673"/>
            <a:ext cx="11287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3" name="Line 373"/>
          <p:cNvSpPr>
            <a:spLocks noChangeShapeType="1"/>
          </p:cNvSpPr>
          <p:nvPr/>
        </p:nvSpPr>
        <p:spPr bwMode="auto">
          <a:xfrm>
            <a:off x="3302000" y="1959323"/>
            <a:ext cx="1128713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4" name="Line 374"/>
          <p:cNvSpPr>
            <a:spLocks noChangeShapeType="1"/>
          </p:cNvSpPr>
          <p:nvPr/>
        </p:nvSpPr>
        <p:spPr bwMode="auto">
          <a:xfrm flipV="1">
            <a:off x="4430713" y="1584673"/>
            <a:ext cx="0" cy="3746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5" name="Line 375"/>
          <p:cNvSpPr>
            <a:spLocks noChangeShapeType="1"/>
          </p:cNvSpPr>
          <p:nvPr/>
        </p:nvSpPr>
        <p:spPr bwMode="auto">
          <a:xfrm flipV="1">
            <a:off x="3302000" y="1584673"/>
            <a:ext cx="0" cy="37465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6" name="Rectangle 376"/>
          <p:cNvSpPr>
            <a:spLocks noChangeArrowheads="1"/>
          </p:cNvSpPr>
          <p:nvPr/>
        </p:nvSpPr>
        <p:spPr bwMode="auto">
          <a:xfrm>
            <a:off x="3706813" y="1616423"/>
            <a:ext cx="809625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AOA RMSE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7" name="Line 377"/>
          <p:cNvSpPr>
            <a:spLocks noChangeShapeType="1"/>
          </p:cNvSpPr>
          <p:nvPr/>
        </p:nvSpPr>
        <p:spPr bwMode="auto">
          <a:xfrm>
            <a:off x="3363913" y="1686273"/>
            <a:ext cx="311150" cy="0"/>
          </a:xfrm>
          <a:prstGeom prst="line">
            <a:avLst/>
          </a:prstGeom>
          <a:noFill/>
          <a:ln w="15875" cap="flat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8" name="Oval 378"/>
          <p:cNvSpPr>
            <a:spLocks noChangeArrowheads="1"/>
          </p:cNvSpPr>
          <p:nvPr/>
        </p:nvSpPr>
        <p:spPr bwMode="auto">
          <a:xfrm>
            <a:off x="3471863" y="1640235"/>
            <a:ext cx="93663" cy="93663"/>
          </a:xfrm>
          <a:prstGeom prst="ellipse">
            <a:avLst/>
          </a:prstGeom>
          <a:noFill/>
          <a:ln w="15875" cap="flat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" name="Rectangle 379"/>
          <p:cNvSpPr>
            <a:spLocks noChangeArrowheads="1"/>
          </p:cNvSpPr>
          <p:nvPr/>
        </p:nvSpPr>
        <p:spPr bwMode="auto">
          <a:xfrm>
            <a:off x="3706813" y="1795810"/>
            <a:ext cx="450850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CRLB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0" name="Line 380"/>
          <p:cNvSpPr>
            <a:spLocks noChangeShapeType="1"/>
          </p:cNvSpPr>
          <p:nvPr/>
        </p:nvSpPr>
        <p:spPr bwMode="auto">
          <a:xfrm>
            <a:off x="3363913" y="1849785"/>
            <a:ext cx="311150" cy="0"/>
          </a:xfrm>
          <a:prstGeom prst="line">
            <a:avLst/>
          </a:prstGeom>
          <a:noFill/>
          <a:ln w="15875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1" name="Rectangle 390"/>
          <p:cNvSpPr/>
          <p:nvPr/>
        </p:nvSpPr>
        <p:spPr>
          <a:xfrm>
            <a:off x="251520" y="4512819"/>
            <a:ext cx="4301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 = 4, N = 64, q= 43.85°, </a:t>
            </a:r>
            <a:r>
              <a:rPr lang="en-US" b="1" dirty="0" err="1"/>
              <a:t>f</a:t>
            </a:r>
            <a:r>
              <a:rPr lang="en-US" b="1" baseline="-25000" dirty="0" err="1"/>
              <a:t>c_nom</a:t>
            </a:r>
            <a:r>
              <a:rPr lang="en-US" b="1" dirty="0"/>
              <a:t> = 2472MHz, </a:t>
            </a:r>
            <a:r>
              <a:rPr lang="en-US" b="1" dirty="0" err="1"/>
              <a:t>f</a:t>
            </a:r>
            <a:r>
              <a:rPr lang="en-US" b="1" baseline="-25000" dirty="0" err="1"/>
              <a:t>c_actual</a:t>
            </a:r>
            <a:r>
              <a:rPr lang="en-US" b="1" dirty="0"/>
              <a:t> = 2412MHz</a:t>
            </a:r>
          </a:p>
        </p:txBody>
      </p:sp>
      <p:sp>
        <p:nvSpPr>
          <p:cNvPr id="392" name="Rectangle 391"/>
          <p:cNvSpPr/>
          <p:nvPr/>
        </p:nvSpPr>
        <p:spPr>
          <a:xfrm>
            <a:off x="4762697" y="4520153"/>
            <a:ext cx="43011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 = 4, N = 64, q= 43.85°, </a:t>
            </a:r>
            <a:r>
              <a:rPr lang="en-US" b="1" dirty="0" err="1"/>
              <a:t>f</a:t>
            </a:r>
            <a:r>
              <a:rPr lang="en-US" b="1" baseline="-25000" dirty="0" err="1"/>
              <a:t>c_nom</a:t>
            </a:r>
            <a:r>
              <a:rPr lang="en-US" b="1" dirty="0"/>
              <a:t> = </a:t>
            </a:r>
            <a:r>
              <a:rPr lang="en-US" b="1" dirty="0" smtClean="0"/>
              <a:t>5805MHz</a:t>
            </a:r>
            <a:r>
              <a:rPr lang="en-US" b="1" dirty="0"/>
              <a:t>, </a:t>
            </a:r>
            <a:r>
              <a:rPr lang="en-US" b="1" dirty="0" err="1"/>
              <a:t>f</a:t>
            </a:r>
            <a:r>
              <a:rPr lang="en-US" b="1" baseline="-25000" dirty="0" err="1"/>
              <a:t>c_actual</a:t>
            </a:r>
            <a:r>
              <a:rPr lang="en-US" b="1" dirty="0"/>
              <a:t> = </a:t>
            </a:r>
            <a:r>
              <a:rPr lang="en-US" b="1" dirty="0" smtClean="0"/>
              <a:t>5180MHz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1225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Summary/Recommendations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Accurate </a:t>
            </a:r>
            <a:r>
              <a:rPr lang="en-US" dirty="0" err="1" smtClean="0"/>
              <a:t>AoA</a:t>
            </a:r>
            <a:r>
              <a:rPr lang="en-US" dirty="0" smtClean="0"/>
              <a:t> estimates can be easily obtained in 2.4 &amp; 5GHz using known techniques (from our experience in the 60GHz band)</a:t>
            </a:r>
          </a:p>
          <a:p>
            <a:pPr lvl="1"/>
            <a:r>
              <a:rPr lang="en-US" dirty="0" err="1" smtClean="0"/>
              <a:t>AoA</a:t>
            </a:r>
            <a:r>
              <a:rPr lang="en-US" dirty="0" smtClean="0"/>
              <a:t> estimates with manageable antenna array form-factor and standard implementations for 2.4/5GHz can help in the determination of accurate location &lt;</a:t>
            </a:r>
            <a:r>
              <a:rPr lang="en-US" b="1" dirty="0" smtClean="0"/>
              <a:t>to be quantified</a:t>
            </a:r>
            <a:r>
              <a:rPr lang="en-US" dirty="0" smtClean="0"/>
              <a:t>&gt;.</a:t>
            </a:r>
          </a:p>
          <a:p>
            <a:r>
              <a:rPr lang="en-US" dirty="0" smtClean="0"/>
              <a:t>With the augmentation of </a:t>
            </a:r>
            <a:r>
              <a:rPr lang="en-US" dirty="0" err="1" smtClean="0"/>
              <a:t>AoA</a:t>
            </a:r>
            <a:r>
              <a:rPr lang="en-US" dirty="0" smtClean="0"/>
              <a:t> to the parameter set (which is </a:t>
            </a:r>
            <a:r>
              <a:rPr lang="en-US" dirty="0" err="1" smtClean="0"/>
              <a:t>ToD</a:t>
            </a:r>
            <a:r>
              <a:rPr lang="en-US" dirty="0" smtClean="0"/>
              <a:t>, </a:t>
            </a:r>
            <a:r>
              <a:rPr lang="en-US" dirty="0" err="1" smtClean="0"/>
              <a:t>ToA</a:t>
            </a:r>
            <a:r>
              <a:rPr lang="en-US" dirty="0" smtClean="0"/>
              <a:t> at present), we can improve the positioning accuracy.</a:t>
            </a:r>
          </a:p>
          <a:p>
            <a:r>
              <a:rPr lang="en-US" dirty="0" smtClean="0"/>
              <a:t>Achieve faster geo-location while meeting NGP goals to minimize/maintain medium usage and power requirements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3968" y="6475412"/>
            <a:ext cx="504056" cy="193947"/>
          </a:xfr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965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Assuming that we agree that </a:t>
            </a:r>
            <a:r>
              <a:rPr lang="en-US" dirty="0" err="1" smtClean="0"/>
              <a:t>AoA</a:t>
            </a:r>
            <a:r>
              <a:rPr lang="en-US" dirty="0" smtClean="0"/>
              <a:t> is a compelling candidate to include in our data set for positioning,</a:t>
            </a:r>
            <a:endParaRPr lang="en-US" dirty="0"/>
          </a:p>
          <a:p>
            <a:r>
              <a:rPr lang="en-US" dirty="0" smtClean="0"/>
              <a:t>We intend to bring additional </a:t>
            </a:r>
            <a:r>
              <a:rPr lang="en-US" dirty="0"/>
              <a:t>results </a:t>
            </a:r>
            <a:endParaRPr lang="en-US" dirty="0" smtClean="0"/>
          </a:p>
          <a:p>
            <a:pPr lvl="1"/>
            <a:r>
              <a:rPr lang="en-US" sz="2000" dirty="0" smtClean="0"/>
              <a:t>Repeat simulation for various angle values and identify where </a:t>
            </a:r>
            <a:r>
              <a:rPr lang="en-US" sz="2000" dirty="0" err="1" smtClean="0"/>
              <a:t>AoA</a:t>
            </a:r>
            <a:r>
              <a:rPr lang="en-US" sz="2000" dirty="0" smtClean="0"/>
              <a:t> estimation is best/worst</a:t>
            </a:r>
          </a:p>
          <a:p>
            <a:pPr lvl="1"/>
            <a:r>
              <a:rPr lang="en-US" sz="2400" dirty="0" smtClean="0"/>
              <a:t>How can we combine </a:t>
            </a:r>
            <a:r>
              <a:rPr lang="en-US" sz="2400" dirty="0" err="1" smtClean="0"/>
              <a:t>AoA</a:t>
            </a:r>
            <a:r>
              <a:rPr lang="en-US" sz="2400" dirty="0" smtClean="0"/>
              <a:t> with </a:t>
            </a:r>
            <a:r>
              <a:rPr lang="en-US" sz="2400" dirty="0" err="1" smtClean="0"/>
              <a:t>ToA</a:t>
            </a:r>
            <a:r>
              <a:rPr lang="en-US" sz="2400" dirty="0" smtClean="0"/>
              <a:t>/</a:t>
            </a:r>
            <a:r>
              <a:rPr lang="en-US" sz="2400" dirty="0" err="1" smtClean="0"/>
              <a:t>ToD</a:t>
            </a:r>
            <a:r>
              <a:rPr lang="en-US" sz="2400" dirty="0" smtClean="0"/>
              <a:t> for </a:t>
            </a:r>
          </a:p>
          <a:p>
            <a:pPr lvl="2"/>
            <a:r>
              <a:rPr lang="en-US" sz="2200" dirty="0" smtClean="0"/>
              <a:t>more accurate location estimation, </a:t>
            </a:r>
            <a:r>
              <a:rPr lang="en-US" sz="2200" dirty="0"/>
              <a:t>and </a:t>
            </a:r>
            <a:endParaRPr lang="en-US" sz="2200" dirty="0" smtClean="0"/>
          </a:p>
          <a:p>
            <a:pPr lvl="2"/>
            <a:r>
              <a:rPr lang="en-US" sz="2200" dirty="0" smtClean="0"/>
              <a:t>Minimizing or eliminating errors due to </a:t>
            </a:r>
            <a:r>
              <a:rPr lang="en-US" sz="2200" dirty="0" err="1" smtClean="0"/>
              <a:t>NLoS</a:t>
            </a:r>
            <a:r>
              <a:rPr lang="en-US" sz="2200" dirty="0" smtClean="0"/>
              <a:t> path(s) in harsh environments</a:t>
            </a:r>
          </a:p>
          <a:p>
            <a:pPr lvl="2"/>
            <a:r>
              <a:rPr lang="en-US" sz="2200" dirty="0" smtClean="0"/>
              <a:t>Reducing the number of frames required to obtain an acceptable location estimate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283968" y="6475412"/>
            <a:ext cx="504056" cy="193947"/>
          </a:xfr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434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sharepoint/v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16513</TotalTime>
  <Words>832</Words>
  <Application>Microsoft Office PowerPoint</Application>
  <PresentationFormat>On-screen Show (4:3)</PresentationFormat>
  <Paragraphs>177</Paragraphs>
  <Slides>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Preliminary Simulation Results on AoA Accuracy in 2.4 GHz and 5 GHz bands</vt:lpstr>
      <vt:lpstr>Background</vt:lpstr>
      <vt:lpstr>Learning from studies/observations in the 60 GHz band</vt:lpstr>
      <vt:lpstr>Simulation Setup/Approach/Terminology</vt:lpstr>
      <vt:lpstr>Simulation Results N=32, M=4</vt:lpstr>
      <vt:lpstr>Simulation Results N=64, M=4</vt:lpstr>
      <vt:lpstr>Summary/Recommendations</vt:lpstr>
      <vt:lpstr>Next Steps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gvenkate</cp:lastModifiedBy>
  <cp:revision>272</cp:revision>
  <cp:lastPrinted>1998-02-10T13:28:06Z</cp:lastPrinted>
  <dcterms:created xsi:type="dcterms:W3CDTF">2013-01-06T12:40:29Z</dcterms:created>
  <dcterms:modified xsi:type="dcterms:W3CDTF">2015-05-13T00:40:25Z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sflag">
    <vt:lpwstr>1368405942</vt:lpwstr>
  </property>
</Properties>
</file>