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9" r:id="rId6"/>
    <p:sldId id="270" r:id="rId7"/>
    <p:sldId id="276" r:id="rId8"/>
    <p:sldId id="277" r:id="rId9"/>
    <p:sldId id="278" r:id="rId10"/>
    <p:sldId id="275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-31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SangHyun</a:t>
            </a:r>
            <a:r>
              <a:rPr lang="en-GB" altLang="ko-KR" dirty="0" smtClean="0"/>
              <a:t> Chang (Samsung Electronics)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SangHyun</a:t>
            </a:r>
            <a:r>
              <a:rPr lang="en-GB" dirty="0" smtClean="0"/>
              <a:t> Chang (Samsung Electronics)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SangHyun</a:t>
            </a:r>
            <a:r>
              <a:rPr lang="en-GB" altLang="ko-KR" dirty="0" smtClean="0"/>
              <a:t> Chang (Samsung Electronics)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SangHyun</a:t>
            </a:r>
            <a:r>
              <a:rPr lang="en-GB" dirty="0" smtClean="0"/>
              <a:t> Chang (Samsung Electronics)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802.11-15/0636r0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SangHyun</a:t>
            </a:r>
            <a:r>
              <a:rPr lang="en-GB" dirty="0" smtClean="0"/>
              <a:t> Chang (Samsung Electronics)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View on </a:t>
            </a:r>
            <a:r>
              <a:rPr lang="en-US" dirty="0" smtClean="0"/>
              <a:t>IEEE </a:t>
            </a:r>
            <a:r>
              <a:rPr lang="en-GB" dirty="0" smtClean="0"/>
              <a:t>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655352"/>
              </p:ext>
            </p:extLst>
          </p:nvPr>
        </p:nvGraphicFramePr>
        <p:xfrm>
          <a:off x="515938" y="2276475"/>
          <a:ext cx="80835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49468" imgH="2535181" progId="Word.Document.8">
                  <p:embed/>
                </p:oleObj>
              </mc:Choice>
              <mc:Fallback>
                <p:oleObj name="Document" r:id="rId4" imgW="8249468" imgH="25351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083550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We have listed the </a:t>
            </a:r>
            <a:r>
              <a:rPr lang="en-US" altLang="ko-KR" sz="2000" dirty="0"/>
              <a:t>primary functional features in </a:t>
            </a:r>
            <a:r>
              <a:rPr lang="en-US" altLang="ko-KR" sz="2000" dirty="0" smtClean="0"/>
              <a:t>802.11ay as follows:</a:t>
            </a: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Higher Data-rate Support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Mobility Support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Outdoor Support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We’d like to discuss about the technical aspects in 802.11ay tech items to achieve the features and to establish functional requirements.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526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75413"/>
            <a:ext cx="2818210" cy="121939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 smtClean="0"/>
              <a:t>11-15-0328-04-ng60-ng-60-usage-models.pptx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11-14-1151-08-ng60-ng6-proposed-par.docx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To </a:t>
            </a:r>
            <a:r>
              <a:rPr lang="en-US" altLang="ko-KR" sz="2000" dirty="0"/>
              <a:t>promote </a:t>
            </a:r>
            <a:r>
              <a:rPr lang="en-US" altLang="ko-KR" sz="2000" dirty="0" smtClean="0"/>
              <a:t>TGay </a:t>
            </a:r>
            <a:r>
              <a:rPr lang="en-US" altLang="ko-KR" sz="2000" dirty="0"/>
              <a:t>documents </a:t>
            </a:r>
            <a:r>
              <a:rPr lang="en-US" altLang="ko-KR" sz="2000" dirty="0" smtClean="0"/>
              <a:t>development, </a:t>
            </a:r>
            <a:br>
              <a:rPr lang="en-US" altLang="ko-KR" sz="2000" dirty="0" smtClean="0"/>
            </a:br>
            <a:r>
              <a:rPr lang="en-US" altLang="ko-KR" sz="2000" dirty="0" smtClean="0"/>
              <a:t>we’d like to share our view on 802.11ay, especially for </a:t>
            </a:r>
            <a:br>
              <a:rPr lang="en-US" altLang="ko-KR" sz="2000" dirty="0" smtClean="0"/>
            </a:br>
            <a:r>
              <a:rPr lang="en-US" altLang="ko-KR" sz="2000" dirty="0" smtClean="0"/>
              <a:t> </a:t>
            </a:r>
            <a:br>
              <a:rPr lang="en-US" altLang="ko-KR" sz="2000" dirty="0" smtClean="0"/>
            </a:br>
            <a:r>
              <a:rPr lang="en-US" altLang="ko-KR" sz="2000" dirty="0" smtClean="0"/>
              <a:t>(1) what type of </a:t>
            </a:r>
            <a:r>
              <a:rPr lang="en-US" altLang="ko-KR" sz="2000" dirty="0" smtClean="0">
                <a:solidFill>
                  <a:schemeClr val="accent2"/>
                </a:solidFill>
              </a:rPr>
              <a:t>new functional features </a:t>
            </a:r>
            <a:r>
              <a:rPr lang="en-US" altLang="ko-KR" sz="2000" dirty="0" smtClean="0"/>
              <a:t>we need to concentrate on</a:t>
            </a:r>
            <a:br>
              <a:rPr lang="en-US" altLang="ko-KR" sz="2000" dirty="0" smtClean="0"/>
            </a:br>
            <a:r>
              <a:rPr lang="en-US" altLang="ko-KR" sz="2000" dirty="0" smtClean="0"/>
              <a:t>      </a:t>
            </a:r>
            <a:r>
              <a:rPr lang="en-US" altLang="ko-KR" sz="2000" i="1" dirty="0" smtClean="0"/>
              <a:t>to enable the pre-discussed NG60 use cases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and </a:t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(2) what kind of </a:t>
            </a:r>
            <a:r>
              <a:rPr lang="en-US" altLang="ko-KR" sz="2000" dirty="0">
                <a:solidFill>
                  <a:schemeClr val="accent2"/>
                </a:solidFill>
              </a:rPr>
              <a:t>technical aspects </a:t>
            </a:r>
            <a:r>
              <a:rPr lang="en-US" altLang="ko-KR" sz="2000" dirty="0" smtClean="0"/>
              <a:t>we need to consider</a:t>
            </a:r>
            <a:br>
              <a:rPr lang="en-US" altLang="ko-KR" sz="2000" dirty="0" smtClean="0"/>
            </a:br>
            <a:r>
              <a:rPr lang="en-US" altLang="ko-KR" sz="2000" dirty="0" smtClean="0"/>
              <a:t>      </a:t>
            </a:r>
            <a:r>
              <a:rPr lang="en-US" altLang="ko-KR" sz="2000" i="1" dirty="0" smtClean="0"/>
              <a:t>to establish functional requirements </a:t>
            </a:r>
            <a:r>
              <a:rPr lang="en-US" altLang="ko-KR" sz="2000" dirty="0" smtClean="0"/>
              <a:t>from the key features.</a:t>
            </a:r>
            <a:br>
              <a:rPr lang="en-US" altLang="ko-KR" sz="2000" dirty="0" smtClean="0"/>
            </a:b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3421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Observation (1/2)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542442"/>
              </p:ext>
            </p:extLst>
          </p:nvPr>
        </p:nvGraphicFramePr>
        <p:xfrm>
          <a:off x="683569" y="1628800"/>
          <a:ext cx="7848871" cy="3528395"/>
        </p:xfrm>
        <a:graphic>
          <a:graphicData uri="http://schemas.openxmlformats.org/drawingml/2006/table">
            <a:tbl>
              <a:tblPr firstRow="1" bandRow="1"/>
              <a:tblGrid>
                <a:gridCol w="1951545"/>
                <a:gridCol w="1187897"/>
                <a:gridCol w="1230322"/>
                <a:gridCol w="1484871"/>
                <a:gridCol w="1994236"/>
              </a:tblGrid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Use Case (in 15/0328r4)</a:t>
                      </a:r>
                      <a:endParaRPr lang="ko-KR" altLang="en-US" sz="1200" b="1" kern="1200" baseline="0" dirty="0">
                        <a:solidFill>
                          <a:schemeClr val="bg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Range</a:t>
                      </a:r>
                      <a:endParaRPr lang="ko-KR" altLang="en-US" sz="1200" b="1" kern="1200" baseline="0" dirty="0">
                        <a:solidFill>
                          <a:schemeClr val="bg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Throughput</a:t>
                      </a:r>
                      <a:endParaRPr lang="ko-KR" altLang="en-US" sz="1200" b="1" kern="1200" baseline="0" dirty="0">
                        <a:solidFill>
                          <a:schemeClr val="bg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Channel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Ultra Short Range Communication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10 cm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10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4k/8k UHD Transmission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5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</a:t>
                      </a:r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28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Indoor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VR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Indoor, 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Data Center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1.5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~40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Indoor, Mostly 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Video/Mass-data Distribution, VOD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100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LOS/NLOS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Mobile</a:t>
                      </a:r>
                      <a:r>
                        <a:rPr lang="ko-KR" alt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Offloading &amp; Multiband Operation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100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Indoor + </a:t>
                      </a:r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Outdoor</a:t>
                      </a:r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, LOS/NLOS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Mobile Fronthauling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200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Outdoor</a:t>
                      </a:r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 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9729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Wireless Backhauling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w/ Single Hop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1000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Outdoor </a:t>
                      </a:r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0834">
                <a:tc vMerge="1">
                  <a:txBody>
                    <a:bodyPr/>
                    <a:lstStyle/>
                    <a:p>
                      <a:pPr marL="0" algn="ctr" defTabSz="914307" rtl="0" eaLnBrk="1" latinLnBrk="1" hangingPunct="1"/>
                      <a:endParaRPr lang="ko-KR" altLang="en-US" sz="100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w/ Multi-hop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&lt; 150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~2 Gbps per Link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Outdoor </a:t>
                      </a:r>
                      <a:r>
                        <a:rPr lang="en-US" altLang="ko-KR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anose="020B0503020000020004" pitchFamily="50" charset="-127"/>
                          <a:cs typeface="+mn-cs"/>
                        </a:rPr>
                        <a:t>LOS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5517232"/>
            <a:ext cx="7770813" cy="864096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For the use case in 15/0328r4, ‘</a:t>
            </a:r>
            <a:r>
              <a:rPr lang="en-US" altLang="ko-KR" sz="1800" dirty="0" smtClean="0">
                <a:solidFill>
                  <a:srgbClr val="FF0000"/>
                </a:solidFill>
              </a:rPr>
              <a:t>Tens of Gbps</a:t>
            </a:r>
            <a:r>
              <a:rPr lang="en-US" altLang="ko-KR" sz="1800" dirty="0" smtClean="0"/>
              <a:t>’, ‘</a:t>
            </a:r>
            <a:r>
              <a:rPr lang="en-US" altLang="ko-KR" sz="1800" dirty="0" smtClean="0">
                <a:solidFill>
                  <a:srgbClr val="FF0000"/>
                </a:solidFill>
              </a:rPr>
              <a:t>Mobile</a:t>
            </a:r>
            <a:r>
              <a:rPr lang="en-US" altLang="ko-KR" sz="1800" dirty="0" smtClean="0"/>
              <a:t>’, and ‘</a:t>
            </a:r>
            <a:r>
              <a:rPr lang="en-US" altLang="ko-KR" sz="1800" dirty="0" smtClean="0">
                <a:solidFill>
                  <a:srgbClr val="FF0000"/>
                </a:solidFill>
              </a:rPr>
              <a:t>Outdoor</a:t>
            </a:r>
            <a:r>
              <a:rPr lang="en-US" altLang="ko-KR" sz="1800" dirty="0" smtClean="0"/>
              <a:t>’ are beyond the scope of the IEEE 802.11ad specification.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1617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Observation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</a:t>
            </a:r>
            <a:r>
              <a:rPr lang="en-US" altLang="ko-KR" sz="2000" dirty="0" smtClean="0"/>
              <a:t>draw a market impact of the next generation 60 GHz technology, the IEEE 802.11ay specification needs to enable the attractive usage scenarios in the previous slide.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In regards of our gap analysis, the IEEE 802.11ad specification is lack of consideration of </a:t>
            </a:r>
            <a:r>
              <a:rPr lang="en-US" altLang="ko-KR" sz="2000" dirty="0"/>
              <a:t>‘</a:t>
            </a:r>
            <a:r>
              <a:rPr lang="en-US" altLang="ko-KR" sz="2000" dirty="0">
                <a:solidFill>
                  <a:srgbClr val="FF0000"/>
                </a:solidFill>
              </a:rPr>
              <a:t>Tens of Gbps</a:t>
            </a:r>
            <a:r>
              <a:rPr lang="en-US" altLang="ko-KR" sz="2000" dirty="0"/>
              <a:t>’, ‘</a:t>
            </a:r>
            <a:r>
              <a:rPr lang="en-US" altLang="ko-KR" sz="2000" dirty="0">
                <a:solidFill>
                  <a:srgbClr val="FF0000"/>
                </a:solidFill>
              </a:rPr>
              <a:t>Mobile</a:t>
            </a:r>
            <a:r>
              <a:rPr lang="en-US" altLang="ko-KR" sz="2000" dirty="0"/>
              <a:t>’, and ‘</a:t>
            </a:r>
            <a:r>
              <a:rPr lang="en-US" altLang="ko-KR" sz="2000" dirty="0">
                <a:solidFill>
                  <a:srgbClr val="FF0000"/>
                </a:solidFill>
              </a:rPr>
              <a:t>Outdoor</a:t>
            </a:r>
            <a:r>
              <a:rPr lang="en-US" altLang="ko-KR" sz="2000" dirty="0" smtClean="0"/>
              <a:t>’.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Also, </a:t>
            </a:r>
            <a:r>
              <a:rPr lang="en-US" altLang="ko-KR" sz="2000" dirty="0"/>
              <a:t>in a market </a:t>
            </a:r>
            <a:r>
              <a:rPr lang="en-US" altLang="ko-KR" sz="2000" dirty="0" smtClean="0"/>
              <a:t>perspective, it would be important to fulfill the needs for a </a:t>
            </a:r>
            <a:r>
              <a:rPr lang="en-US" altLang="ko-KR" sz="2000" dirty="0" smtClean="0">
                <a:solidFill>
                  <a:schemeClr val="accent2"/>
                </a:solidFill>
              </a:rPr>
              <a:t>higher data-rate</a:t>
            </a:r>
            <a:r>
              <a:rPr lang="en-US" altLang="ko-KR" sz="2000" dirty="0" smtClean="0"/>
              <a:t>, </a:t>
            </a:r>
            <a:r>
              <a:rPr lang="en-US" altLang="ko-KR" sz="2000" dirty="0" smtClean="0">
                <a:solidFill>
                  <a:schemeClr val="accent2"/>
                </a:solidFill>
              </a:rPr>
              <a:t>mobile support</a:t>
            </a:r>
            <a:r>
              <a:rPr lang="en-US" altLang="ko-KR" sz="2000" dirty="0" smtClean="0"/>
              <a:t>, and </a:t>
            </a:r>
            <a:r>
              <a:rPr lang="en-US" altLang="ko-KR" sz="2000" dirty="0" smtClean="0">
                <a:solidFill>
                  <a:schemeClr val="accent2"/>
                </a:solidFill>
              </a:rPr>
              <a:t>outdoor support</a:t>
            </a:r>
            <a:r>
              <a:rPr lang="en-US" altLang="ko-KR" sz="20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636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Functional Features for </a:t>
            </a:r>
            <a:r>
              <a:rPr lang="en-US" altLang="ko-KR" dirty="0" smtClean="0"/>
              <a:t>802.11ay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946200" y="2317238"/>
            <a:ext cx="1269923" cy="1584288"/>
          </a:xfrm>
          <a:prstGeom prst="roundRect">
            <a:avLst>
              <a:gd name="adj" fmla="val 969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/>
              <a:t>Channel</a:t>
            </a:r>
          </a:p>
          <a:p>
            <a:pPr algn="ctr"/>
            <a:r>
              <a:rPr lang="en-US" altLang="ko-KR" sz="1600" dirty="0"/>
              <a:t>Model</a:t>
            </a:r>
            <a:endParaRPr lang="ko-KR" altLang="en-US" sz="1600" dirty="0"/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6712144" y="2317238"/>
            <a:ext cx="1460256" cy="1584288"/>
          </a:xfrm>
          <a:prstGeom prst="roundRect">
            <a:avLst>
              <a:gd name="adj" fmla="val 969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Backward Compatibility</a:t>
            </a:r>
            <a:endParaRPr kumimoji="0" lang="en-US" altLang="ko-KR" sz="16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&amp;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Coexistence</a:t>
            </a:r>
            <a:endParaRPr kumimoji="0" lang="en-US" altLang="ko-KR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2726304" y="1700808"/>
            <a:ext cx="3476480" cy="2869879"/>
            <a:chOff x="2726304" y="1700808"/>
            <a:chExt cx="3476480" cy="3509968"/>
          </a:xfrm>
        </p:grpSpPr>
        <p:sp>
          <p:nvSpPr>
            <p:cNvPr id="8" name="모서리가 둥근 직사각형 7"/>
            <p:cNvSpPr/>
            <p:nvPr/>
          </p:nvSpPr>
          <p:spPr bwMode="auto">
            <a:xfrm>
              <a:off x="2726304" y="1700808"/>
              <a:ext cx="3476480" cy="3509968"/>
            </a:xfrm>
            <a:prstGeom prst="roundRect">
              <a:avLst>
                <a:gd name="adj" fmla="val 5776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 bwMode="auto">
            <a:xfrm>
              <a:off x="2870707" y="1808088"/>
              <a:ext cx="3167965" cy="1008000"/>
            </a:xfrm>
            <a:prstGeom prst="roundRect">
              <a:avLst>
                <a:gd name="adj" fmla="val 969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dirty="0" smtClean="0"/>
                <a:t>Higher Data-rate Support</a:t>
              </a:r>
              <a:endParaRPr lang="en-US" altLang="ko-KR" dirty="0"/>
            </a:p>
          </p:txBody>
        </p:sp>
        <p:sp>
          <p:nvSpPr>
            <p:cNvPr id="11" name="모서리가 둥근 직사각형 10"/>
            <p:cNvSpPr/>
            <p:nvPr/>
          </p:nvSpPr>
          <p:spPr bwMode="auto">
            <a:xfrm>
              <a:off x="2870706" y="4033360"/>
              <a:ext cx="3167965" cy="1008000"/>
            </a:xfrm>
            <a:prstGeom prst="roundRect">
              <a:avLst>
                <a:gd name="adj" fmla="val 969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dirty="0" smtClean="0"/>
                <a:t>Outdoor</a:t>
              </a:r>
            </a:p>
            <a:p>
              <a:pPr algn="ctr"/>
              <a:r>
                <a:rPr lang="en-US" altLang="ko-KR" dirty="0" smtClean="0"/>
                <a:t>Support</a:t>
              </a:r>
              <a:endParaRPr lang="ko-KR" altLang="en-US" dirty="0"/>
            </a:p>
          </p:txBody>
        </p:sp>
        <p:sp>
          <p:nvSpPr>
            <p:cNvPr id="15" name="모서리가 둥근 직사각형 14"/>
            <p:cNvSpPr/>
            <p:nvPr/>
          </p:nvSpPr>
          <p:spPr bwMode="auto">
            <a:xfrm>
              <a:off x="2870319" y="2906520"/>
              <a:ext cx="3168352" cy="1008112"/>
            </a:xfrm>
            <a:prstGeom prst="roundRect">
              <a:avLst>
                <a:gd name="adj" fmla="val 969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dirty="0" smtClean="0"/>
                <a:t>Mobility</a:t>
              </a:r>
            </a:p>
            <a:p>
              <a:pPr algn="ctr"/>
              <a:r>
                <a:rPr lang="en-US" altLang="ko-KR" dirty="0" smtClean="0"/>
                <a:t>Support</a:t>
              </a:r>
              <a:endParaRPr lang="en-US" altLang="ko-KR" dirty="0"/>
            </a:p>
          </p:txBody>
        </p:sp>
      </p:grpSp>
      <p:sp>
        <p:nvSpPr>
          <p:cNvPr id="12" name="왼쪽/오른쪽 화살표 11"/>
          <p:cNvSpPr/>
          <p:nvPr/>
        </p:nvSpPr>
        <p:spPr bwMode="auto">
          <a:xfrm>
            <a:off x="6202784" y="3015376"/>
            <a:ext cx="483960" cy="250277"/>
          </a:xfrm>
          <a:prstGeom prst="left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내용 개체 틀 2"/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656184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We consider ‘higher data-rate support’, ‘mobility support’, and ‘outdoor support’ as important </a:t>
            </a:r>
            <a:r>
              <a:rPr lang="en-US" altLang="ko-KR" sz="2000" dirty="0"/>
              <a:t>functional features in </a:t>
            </a:r>
            <a:r>
              <a:rPr lang="en-US" altLang="ko-KR" sz="2000" dirty="0" smtClean="0"/>
              <a:t>802.11ay.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To integrate those features in the 802.11ay spec, functional requirements can be developed with the constraint of channel characteristics, as well as backward compatibility.</a:t>
            </a:r>
            <a:endParaRPr lang="en-US" altLang="ko-KR" sz="1800" dirty="0" smtClean="0"/>
          </a:p>
        </p:txBody>
      </p:sp>
      <p:sp>
        <p:nvSpPr>
          <p:cNvPr id="20" name="왼쪽/오른쪽 화살표 19"/>
          <p:cNvSpPr/>
          <p:nvPr/>
        </p:nvSpPr>
        <p:spPr bwMode="auto">
          <a:xfrm>
            <a:off x="2242344" y="2984243"/>
            <a:ext cx="483960" cy="250277"/>
          </a:xfrm>
          <a:prstGeom prst="left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4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Functional Feature vs</a:t>
            </a:r>
            <a:r>
              <a:rPr lang="en-US" altLang="ko-KR" dirty="0" smtClean="0"/>
              <a:t>. Tech Items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cxnSp>
        <p:nvCxnSpPr>
          <p:cNvPr id="30" name="직선 연결선 29"/>
          <p:cNvCxnSpPr>
            <a:stCxn id="33" idx="3"/>
            <a:endCxn id="13" idx="1"/>
          </p:cNvCxnSpPr>
          <p:nvPr/>
        </p:nvCxnSpPr>
        <p:spPr bwMode="auto">
          <a:xfrm flipV="1">
            <a:off x="3995937" y="2162413"/>
            <a:ext cx="1008111" cy="52999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>
            <a:stCxn id="33" idx="3"/>
            <a:endCxn id="21" idx="1"/>
          </p:cNvCxnSpPr>
          <p:nvPr/>
        </p:nvCxnSpPr>
        <p:spPr bwMode="auto">
          <a:xfrm>
            <a:off x="3995937" y="2692405"/>
            <a:ext cx="1008111" cy="172397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/>
          <p:cNvCxnSpPr>
            <a:stCxn id="33" idx="3"/>
            <a:endCxn id="22" idx="1"/>
          </p:cNvCxnSpPr>
          <p:nvPr/>
        </p:nvCxnSpPr>
        <p:spPr bwMode="auto">
          <a:xfrm>
            <a:off x="3995937" y="2692405"/>
            <a:ext cx="1008111" cy="127081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>
            <a:stCxn id="33" idx="3"/>
            <a:endCxn id="54" idx="1"/>
          </p:cNvCxnSpPr>
          <p:nvPr/>
        </p:nvCxnSpPr>
        <p:spPr bwMode="auto">
          <a:xfrm flipV="1">
            <a:off x="3995937" y="2631939"/>
            <a:ext cx="1008111" cy="604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50"/>
          <p:cNvCxnSpPr>
            <a:stCxn id="35" idx="3"/>
            <a:endCxn id="21" idx="1"/>
          </p:cNvCxnSpPr>
          <p:nvPr/>
        </p:nvCxnSpPr>
        <p:spPr bwMode="auto">
          <a:xfrm flipV="1">
            <a:off x="3995936" y="4416379"/>
            <a:ext cx="1008112" cy="72429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직선 연결선 62"/>
          <p:cNvCxnSpPr>
            <a:stCxn id="35" idx="3"/>
            <a:endCxn id="20" idx="1"/>
          </p:cNvCxnSpPr>
          <p:nvPr/>
        </p:nvCxnSpPr>
        <p:spPr bwMode="auto">
          <a:xfrm>
            <a:off x="3995936" y="5140677"/>
            <a:ext cx="1008112" cy="61857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/>
          <p:cNvCxnSpPr>
            <a:stCxn id="36" idx="3"/>
            <a:endCxn id="27" idx="1"/>
          </p:cNvCxnSpPr>
          <p:nvPr/>
        </p:nvCxnSpPr>
        <p:spPr bwMode="auto">
          <a:xfrm>
            <a:off x="3995936" y="3916485"/>
            <a:ext cx="1008112" cy="139197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직선 연결선 68"/>
          <p:cNvCxnSpPr>
            <a:stCxn id="35" idx="3"/>
            <a:endCxn id="27" idx="1"/>
          </p:cNvCxnSpPr>
          <p:nvPr/>
        </p:nvCxnSpPr>
        <p:spPr bwMode="auto">
          <a:xfrm>
            <a:off x="3995936" y="5140677"/>
            <a:ext cx="1008112" cy="16777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직선 연결선 71"/>
          <p:cNvCxnSpPr>
            <a:stCxn id="36" idx="3"/>
            <a:endCxn id="21" idx="1"/>
          </p:cNvCxnSpPr>
          <p:nvPr/>
        </p:nvCxnSpPr>
        <p:spPr bwMode="auto">
          <a:xfrm>
            <a:off x="3995936" y="3916485"/>
            <a:ext cx="1008112" cy="49989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3" idx="3"/>
            <a:endCxn id="75" idx="1"/>
          </p:cNvCxnSpPr>
          <p:nvPr/>
        </p:nvCxnSpPr>
        <p:spPr bwMode="auto">
          <a:xfrm>
            <a:off x="3995937" y="2692405"/>
            <a:ext cx="1008111" cy="38399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모서리가 둥근 직사각형 32"/>
          <p:cNvSpPr/>
          <p:nvPr/>
        </p:nvSpPr>
        <p:spPr bwMode="auto">
          <a:xfrm>
            <a:off x="827972" y="2188405"/>
            <a:ext cx="3167965" cy="1008000"/>
          </a:xfrm>
          <a:prstGeom prst="roundRect">
            <a:avLst>
              <a:gd name="adj" fmla="val 969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Higher Data Rate Support</a:t>
            </a:r>
            <a:endParaRPr lang="en-US" altLang="ko-KR" dirty="0"/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827971" y="4636677"/>
            <a:ext cx="3167965" cy="1008000"/>
          </a:xfrm>
          <a:prstGeom prst="roundRect">
            <a:avLst>
              <a:gd name="adj" fmla="val 969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Outdoor</a:t>
            </a:r>
          </a:p>
          <a:p>
            <a:pPr algn="ctr"/>
            <a:r>
              <a:rPr lang="en-US" altLang="ko-KR" dirty="0" smtClean="0"/>
              <a:t>Support</a:t>
            </a:r>
            <a:endParaRPr lang="ko-KR" altLang="en-US" dirty="0"/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827584" y="3412429"/>
            <a:ext cx="3168352" cy="1008112"/>
          </a:xfrm>
          <a:prstGeom prst="roundRect">
            <a:avLst>
              <a:gd name="adj" fmla="val 969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Mobility</a:t>
            </a:r>
          </a:p>
          <a:p>
            <a:pPr algn="ctr"/>
            <a:r>
              <a:rPr lang="en-US" altLang="ko-KR" dirty="0" smtClean="0"/>
              <a:t>Support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5004048" y="1972382"/>
            <a:ext cx="3312368" cy="3976898"/>
            <a:chOff x="5004048" y="1772816"/>
            <a:chExt cx="3312368" cy="4446782"/>
          </a:xfrm>
        </p:grpSpPr>
        <p:sp>
          <p:nvSpPr>
            <p:cNvPr id="13" name="모서리가 둥근 직사각형 12"/>
            <p:cNvSpPr/>
            <p:nvPr/>
          </p:nvSpPr>
          <p:spPr bwMode="auto">
            <a:xfrm>
              <a:off x="5004048" y="1772816"/>
              <a:ext cx="3312368" cy="424967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MIMO Capability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0" name="모서리가 둥근 직사각형 19"/>
            <p:cNvSpPr/>
            <p:nvPr/>
          </p:nvSpPr>
          <p:spPr bwMode="auto">
            <a:xfrm>
              <a:off x="5004048" y="5794631"/>
              <a:ext cx="3312368" cy="424967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/>
                <a:t>Overlapping/Clustered-BSS </a:t>
              </a:r>
              <a:r>
                <a:rPr lang="en-US" altLang="ko-KR" sz="1600" dirty="0" smtClean="0"/>
                <a:t>Support</a:t>
              </a:r>
              <a:endParaRPr lang="ko-KR" altLang="en-US" sz="1600" dirty="0"/>
            </a:p>
          </p:txBody>
        </p:sp>
        <p:sp>
          <p:nvSpPr>
            <p:cNvPr id="21" name="모서리가 둥근 직사각형 20"/>
            <p:cNvSpPr/>
            <p:nvPr/>
          </p:nvSpPr>
          <p:spPr bwMode="auto">
            <a:xfrm>
              <a:off x="5004048" y="4293096"/>
              <a:ext cx="3312368" cy="424967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BF Training Enhancement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 bwMode="auto">
            <a:xfrm>
              <a:off x="5004048" y="3786389"/>
              <a:ext cx="3312368" cy="424966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Large Bandwidth Support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4" name="모서리가 둥근 직사각형 23"/>
            <p:cNvSpPr/>
            <p:nvPr/>
          </p:nvSpPr>
          <p:spPr bwMode="auto">
            <a:xfrm>
              <a:off x="5004048" y="4797152"/>
              <a:ext cx="3312368" cy="424967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err="1" smtClean="0"/>
                <a:t>QoS</a:t>
              </a:r>
              <a:r>
                <a:rPr lang="en-US" altLang="ko-KR" sz="1600" dirty="0" smtClean="0"/>
                <a:t> (Quality-of-Service) Support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모서리가 둥근 직사각형 26"/>
            <p:cNvSpPr/>
            <p:nvPr/>
          </p:nvSpPr>
          <p:spPr bwMode="auto">
            <a:xfrm>
              <a:off x="5004048" y="5290575"/>
              <a:ext cx="3312368" cy="424967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/>
                <a:t>Coverage </a:t>
              </a:r>
              <a:r>
                <a:rPr lang="en-US" altLang="ko-KR" sz="1600" dirty="0" smtClean="0"/>
                <a:t>Extension</a:t>
              </a:r>
              <a:endParaRPr lang="ko-KR" altLang="en-US" sz="1600" dirty="0"/>
            </a:p>
          </p:txBody>
        </p:sp>
        <p:sp>
          <p:nvSpPr>
            <p:cNvPr id="75" name="모서리가 둥근 직사각형 74"/>
            <p:cNvSpPr/>
            <p:nvPr/>
          </p:nvSpPr>
          <p:spPr bwMode="auto">
            <a:xfrm>
              <a:off x="5004048" y="2794794"/>
              <a:ext cx="3312368" cy="424966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Multi-user Support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54" name="모서리가 둥근 직사각형 53"/>
            <p:cNvSpPr/>
            <p:nvPr/>
          </p:nvSpPr>
          <p:spPr bwMode="auto">
            <a:xfrm>
              <a:off x="5004048" y="2297818"/>
              <a:ext cx="3312368" cy="424966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Spectral Efficiency Enhancement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58" name="모서리가 둥근 직사각형 57"/>
            <p:cNvSpPr/>
            <p:nvPr/>
          </p:nvSpPr>
          <p:spPr bwMode="auto">
            <a:xfrm>
              <a:off x="5004048" y="3295420"/>
              <a:ext cx="3312368" cy="424966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600" dirty="0" smtClean="0"/>
                <a:t>MAC Enhancement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cxnSp>
        <p:nvCxnSpPr>
          <p:cNvPr id="59" name="직선 연결선 58"/>
          <p:cNvCxnSpPr>
            <a:stCxn id="33" idx="3"/>
            <a:endCxn id="58" idx="1"/>
          </p:cNvCxnSpPr>
          <p:nvPr/>
        </p:nvCxnSpPr>
        <p:spPr bwMode="auto">
          <a:xfrm>
            <a:off x="3995937" y="2692405"/>
            <a:ext cx="1008111" cy="83172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36" idx="3"/>
            <a:endCxn id="24" idx="1"/>
          </p:cNvCxnSpPr>
          <p:nvPr/>
        </p:nvCxnSpPr>
        <p:spPr bwMode="auto">
          <a:xfrm>
            <a:off x="3995936" y="3916485"/>
            <a:ext cx="1008112" cy="9506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직선 연결선 63"/>
          <p:cNvCxnSpPr>
            <a:stCxn id="35" idx="3"/>
            <a:endCxn id="24" idx="1"/>
          </p:cNvCxnSpPr>
          <p:nvPr/>
        </p:nvCxnSpPr>
        <p:spPr bwMode="auto">
          <a:xfrm flipV="1">
            <a:off x="3995936" y="4867172"/>
            <a:ext cx="1008112" cy="27350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직선 연결선 66"/>
          <p:cNvCxnSpPr>
            <a:stCxn id="33" idx="3"/>
            <a:endCxn id="24" idx="1"/>
          </p:cNvCxnSpPr>
          <p:nvPr/>
        </p:nvCxnSpPr>
        <p:spPr bwMode="auto">
          <a:xfrm>
            <a:off x="3995937" y="2692405"/>
            <a:ext cx="1008111" cy="217476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>
            <a:stCxn id="36" idx="3"/>
            <a:endCxn id="58" idx="1"/>
          </p:cNvCxnSpPr>
          <p:nvPr/>
        </p:nvCxnSpPr>
        <p:spPr bwMode="auto">
          <a:xfrm flipV="1">
            <a:off x="3995936" y="3524126"/>
            <a:ext cx="1008112" cy="39235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직선 연결선 37"/>
          <p:cNvCxnSpPr>
            <a:stCxn id="35" idx="3"/>
            <a:endCxn id="22" idx="1"/>
          </p:cNvCxnSpPr>
          <p:nvPr/>
        </p:nvCxnSpPr>
        <p:spPr bwMode="auto">
          <a:xfrm flipV="1">
            <a:off x="3995936" y="3963215"/>
            <a:ext cx="1008112" cy="11774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397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Higher Data-rate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The following tech items can be considered to achieve ‘higher data-rate support’:</a:t>
            </a: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MIMO Capability (e.g., spatial or polarization diversity/multiplexing)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Large Bandwidth Support (e.g., channel bonding)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Spectral Efficiency Enhancement (e.g., modulation and coding schemes)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Multi-user Support (e.g., DL MU-MIMO)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MAC Enhancement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BF Training Enhancement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 Support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Functional </a:t>
            </a:r>
            <a:r>
              <a:rPr lang="en-US" altLang="ko-KR" sz="2000" dirty="0"/>
              <a:t>requirements </a:t>
            </a:r>
            <a:r>
              <a:rPr lang="en-US" altLang="ko-KR" sz="2000" dirty="0" smtClean="0"/>
              <a:t>for the tech items can </a:t>
            </a:r>
            <a:r>
              <a:rPr lang="en-US" altLang="ko-KR" sz="2000" dirty="0"/>
              <a:t>be developed with the constraint of channel characteristics, </a:t>
            </a:r>
            <a:r>
              <a:rPr lang="en-US" altLang="ko-KR" sz="2000" dirty="0" smtClean="0"/>
              <a:t>backward compatibility, as </a:t>
            </a:r>
            <a:r>
              <a:rPr lang="en-US" altLang="ko-KR" sz="2000" dirty="0"/>
              <a:t>well as </a:t>
            </a:r>
            <a:r>
              <a:rPr lang="en-US" altLang="ko-KR" sz="2000" dirty="0" smtClean="0"/>
              <a:t>power </a:t>
            </a:r>
            <a:r>
              <a:rPr lang="en-US" altLang="ko-KR" sz="2000" dirty="0"/>
              <a:t>consumption </a:t>
            </a:r>
            <a:r>
              <a:rPr lang="en-US" altLang="ko-KR" sz="2000" dirty="0" smtClean="0"/>
              <a:t>budget (</a:t>
            </a:r>
            <a:r>
              <a:rPr lang="en-US" altLang="ko-KR" sz="2000" dirty="0"/>
              <a:t>power saving</a:t>
            </a:r>
            <a:r>
              <a:rPr lang="en-US" altLang="ko-KR" sz="2000" dirty="0" smtClean="0"/>
              <a:t>).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4910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Mobility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There are 3 types of time-variance in a radio channel:</a:t>
            </a: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Position of the radio varies over time (i.e</a:t>
            </a:r>
            <a:r>
              <a:rPr lang="en-US" altLang="ko-KR" sz="1800" dirty="0" smtClean="0"/>
              <a:t>., </a:t>
            </a:r>
            <a:r>
              <a:rPr lang="en-US" altLang="ko-KR" sz="1800" dirty="0"/>
              <a:t>mobility)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Orientation of the radio varies over time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Object’s mobility </a:t>
            </a:r>
            <a:r>
              <a:rPr lang="en-US" altLang="ko-KR" sz="1800" dirty="0"/>
              <a:t>in an environment </a:t>
            </a:r>
            <a:r>
              <a:rPr lang="en-US" altLang="ko-KR" sz="1800" dirty="0" smtClean="0"/>
              <a:t>changes </a:t>
            </a:r>
            <a:r>
              <a:rPr lang="en-US" altLang="ko-KR" sz="1800" dirty="0"/>
              <a:t>scattering </a:t>
            </a:r>
            <a:r>
              <a:rPr lang="en-US" altLang="ko-KR" sz="1800" dirty="0" smtClean="0"/>
              <a:t>or blockage pattern</a:t>
            </a:r>
            <a:r>
              <a:rPr lang="en-US" altLang="ko-KR" sz="18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To reflect the ‘mobility support’ in a developed channel model, the </a:t>
            </a:r>
            <a:r>
              <a:rPr lang="en-US" altLang="ko-KR" sz="2000" dirty="0"/>
              <a:t>following tech items can be </a:t>
            </a:r>
            <a:r>
              <a:rPr lang="en-US" altLang="ko-KR" sz="2000" dirty="0" smtClean="0"/>
              <a:t>considered: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MAC Enhancement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BF Training Enhancement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 Support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Coverage Extension</a:t>
            </a: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  <a:p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7565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Outdoor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 following tech items can be considered to achieve </a:t>
            </a:r>
            <a:r>
              <a:rPr lang="en-US" altLang="ko-KR" sz="2000" dirty="0" smtClean="0"/>
              <a:t>‘outdoor support’ in outdoor access and backhaul:</a:t>
            </a: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BF Training Enhancement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Large </a:t>
            </a:r>
            <a:r>
              <a:rPr lang="en-US" altLang="ko-KR" sz="1800" smtClean="0"/>
              <a:t>Bandwidth Support</a:t>
            </a:r>
            <a:endParaRPr lang="en-US" altLang="ko-KR" sz="180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 Support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Coverage Extension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Overlapping/Clustered-BSS Support</a:t>
            </a:r>
            <a:r>
              <a:rPr lang="en-US" altLang="ko-KR" sz="20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Functional requirements for the tech items can be developed with the constraint of channel characteristics</a:t>
            </a:r>
            <a:r>
              <a:rPr lang="en-US" altLang="ko-KR" sz="2000" dirty="0"/>
              <a:t>, backward compatibility, as well as power consumption </a:t>
            </a:r>
            <a:r>
              <a:rPr lang="en-US" altLang="ko-KR" sz="2000" dirty="0" smtClean="0"/>
              <a:t>budget (power saving).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/>
              <a:t>SangHyun</a:t>
            </a:r>
            <a:r>
              <a:rPr lang="en-GB" altLang="ko-KR" dirty="0"/>
              <a:t> Chang (Samsung Electronics)</a:t>
            </a:r>
          </a:p>
        </p:txBody>
      </p:sp>
    </p:spTree>
    <p:extLst>
      <p:ext uri="{BB962C8B-B14F-4D97-AF65-F5344CB8AC3E}">
        <p14:creationId xmlns:p14="http://schemas.microsoft.com/office/powerpoint/2010/main" val="8181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1423</TotalTime>
  <Words>766</Words>
  <Application>Microsoft Office PowerPoint</Application>
  <PresentationFormat>화면 슬라이드 쇼(4:3)</PresentationFormat>
  <Paragraphs>157</Paragraphs>
  <Slides>11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A View on IEEE 802.11ay</vt:lpstr>
      <vt:lpstr>Motivation</vt:lpstr>
      <vt:lpstr>Use Case Observation (1/2)</vt:lpstr>
      <vt:lpstr>Use Case Observation (2/2)</vt:lpstr>
      <vt:lpstr>New Functional Features for 802.11ay</vt:lpstr>
      <vt:lpstr>Functional Feature vs. Tech Items</vt:lpstr>
      <vt:lpstr>Higher Data-rate Support</vt:lpstr>
      <vt:lpstr>Mobility Support</vt:lpstr>
      <vt:lpstr>Outdoor Support</vt:lpstr>
      <vt:lpstr>Conclusion</vt:lpstr>
      <vt:lpstr>References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Windows 사용자</dc:creator>
  <cp:lastModifiedBy>rentpc</cp:lastModifiedBy>
  <cp:revision>52</cp:revision>
  <cp:lastPrinted>1601-01-01T00:00:00Z</cp:lastPrinted>
  <dcterms:created xsi:type="dcterms:W3CDTF">2015-04-29T04:23:35Z</dcterms:created>
  <dcterms:modified xsi:type="dcterms:W3CDTF">2015-05-11T17:14:32Z</dcterms:modified>
</cp:coreProperties>
</file>