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69" r:id="rId5"/>
    <p:sldId id="270" r:id="rId6"/>
    <p:sldId id="271" r:id="rId7"/>
    <p:sldId id="272" r:id="rId8"/>
    <p:sldId id="273" r:id="rId9"/>
    <p:sldId id="274" r:id="rId10"/>
    <p:sldId id="282" r:id="rId11"/>
    <p:sldId id="275" r:id="rId12"/>
    <p:sldId id="281" r:id="rId13"/>
    <p:sldId id="276" r:id="rId14"/>
    <p:sldId id="277" r:id="rId15"/>
    <p:sldId id="283" r:id="rId16"/>
    <p:sldId id="284" r:id="rId17"/>
    <p:sldId id="285" r:id="rId18"/>
    <p:sldId id="280" r:id="rId19"/>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75" autoAdjust="0"/>
  </p:normalViewPr>
  <p:slideViewPr>
    <p:cSldViewPr>
      <p:cViewPr>
        <p:scale>
          <a:sx n="120" d="100"/>
          <a:sy n="120" d="100"/>
        </p:scale>
        <p:origin x="-1362" y="2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3822" y="-9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May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May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8" name="Footer Placeholder 7"/>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4" name="Footer Placeholder 3"/>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3" name="Footer Placeholder 2"/>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May 2015</a:t>
            </a:r>
            <a:endParaRPr lang="en-CA" dirty="0"/>
          </a:p>
        </p:txBody>
      </p:sp>
      <p:sp>
        <p:nvSpPr>
          <p:cNvPr id="1029" name="Rectangle 5"/>
          <p:cNvSpPr>
            <a:spLocks noGrp="1" noChangeArrowheads="1"/>
          </p:cNvSpPr>
          <p:nvPr>
            <p:ph type="ftr" sz="quarter" idx="3"/>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Ganesh </a:t>
            </a:r>
            <a:r>
              <a:rPr lang="en-CA" dirty="0" err="1" smtClean="0"/>
              <a:t>Venkatesan</a:t>
            </a:r>
            <a:r>
              <a:rPr lang="en-CA" dirty="0" smtClean="0"/>
              <a:t> (Intel Corporation)</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802.11-15/0634r1</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7" name="Footer Placeholder 4"/>
          <p:cNvSpPr>
            <a:spLocks noGrp="1"/>
          </p:cNvSpPr>
          <p:nvPr>
            <p:ph type="ftr" sz="quarter" idx="11"/>
          </p:nvPr>
        </p:nvSpPr>
        <p:spPr/>
        <p:txBody>
          <a:bodyPr/>
          <a:lstStyle/>
          <a:p>
            <a:r>
              <a:rPr lang="en-CA" dirty="0" smtClean="0"/>
              <a:t>Ganesh </a:t>
            </a:r>
            <a:r>
              <a:rPr lang="en-CA" dirty="0" err="1" smtClean="0"/>
              <a:t>Venkatesan</a:t>
            </a:r>
            <a:r>
              <a:rPr lang="en-CA" dirty="0" smtClean="0"/>
              <a:t> (Intel Corporation)</a:t>
            </a:r>
            <a:endParaRPr lang="en-CA" dirty="0"/>
          </a:p>
        </p:txBody>
      </p:sp>
      <p:sp>
        <p:nvSpPr>
          <p:cNvPr id="8" name="Slide Number Placeholder 5"/>
          <p:cNvSpPr>
            <a:spLocks noGrp="1"/>
          </p:cNvSpPr>
          <p:nvPr>
            <p:ph type="sldNum" sz="quarter" idx="12"/>
          </p:nvPr>
        </p:nvSpPr>
        <p:spPr/>
        <p:txBody>
          <a:bodyPr/>
          <a:lstStyle/>
          <a:p>
            <a:r>
              <a:rPr lang="en-CA" dirty="0"/>
              <a:t>Slide </a:t>
            </a:r>
            <a:fld id="{48A76A33-492B-4794-AA09-478639124AC1}" type="slidenum">
              <a:rPr lang="en-CA"/>
              <a:pPr/>
              <a:t>1</a:t>
            </a:fld>
            <a:endParaRPr lang="en-CA" dirty="0"/>
          </a:p>
        </p:txBody>
      </p:sp>
      <p:sp>
        <p:nvSpPr>
          <p:cNvPr id="30722" name="Rectangle 2"/>
          <p:cNvSpPr>
            <a:spLocks noGrp="1" noChangeArrowheads="1"/>
          </p:cNvSpPr>
          <p:nvPr>
            <p:ph type="title"/>
          </p:nvPr>
        </p:nvSpPr>
        <p:spPr>
          <a:xfrm>
            <a:off x="395536" y="685800"/>
            <a:ext cx="8568952" cy="1066800"/>
          </a:xfrm>
          <a:noFill/>
          <a:ln/>
        </p:spPr>
        <p:txBody>
          <a:bodyPr/>
          <a:lstStyle/>
          <a:p>
            <a:r>
              <a:rPr lang="en-CA" smtClean="0"/>
              <a:t>Additional NGP </a:t>
            </a:r>
            <a:r>
              <a:rPr lang="en-CA" dirty="0" smtClean="0"/>
              <a:t>Use Cases</a:t>
            </a:r>
            <a:br>
              <a:rPr lang="en-CA" dirty="0" smtClean="0"/>
            </a:br>
            <a:r>
              <a:rPr lang="en-CA" dirty="0" smtClean="0"/>
              <a:t>(with some updates to the Use Case Template)</a:t>
            </a:r>
            <a:endParaRPr lang="en-CA" dirty="0"/>
          </a:p>
        </p:txBody>
      </p:sp>
      <p:sp>
        <p:nvSpPr>
          <p:cNvPr id="30726" name="Rectangle 6"/>
          <p:cNvSpPr>
            <a:spLocks noGrp="1" noChangeArrowheads="1"/>
          </p:cNvSpPr>
          <p:nvPr>
            <p:ph type="body" idx="1"/>
          </p:nvPr>
        </p:nvSpPr>
        <p:spPr>
          <a:xfrm>
            <a:off x="685800" y="1823864"/>
            <a:ext cx="7772400" cy="381000"/>
          </a:xfrm>
          <a:noFill/>
          <a:ln/>
        </p:spPr>
        <p:txBody>
          <a:bodyPr/>
          <a:lstStyle/>
          <a:p>
            <a:pPr algn="ctr">
              <a:buFontTx/>
              <a:buNone/>
            </a:pPr>
            <a:r>
              <a:rPr lang="en-CA" sz="2000" dirty="0"/>
              <a:t>Date:</a:t>
            </a:r>
            <a:r>
              <a:rPr lang="en-CA" sz="2000" b="0" dirty="0"/>
              <a:t> </a:t>
            </a:r>
            <a:r>
              <a:rPr lang="en-CA" sz="2000" b="0" dirty="0" smtClean="0"/>
              <a:t>2015-05-12</a:t>
            </a:r>
            <a:endParaRPr lang="en-CA"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695974622"/>
              </p:ext>
            </p:extLst>
          </p:nvPr>
        </p:nvGraphicFramePr>
        <p:xfrm>
          <a:off x="509588" y="2636838"/>
          <a:ext cx="7634287" cy="3890962"/>
        </p:xfrm>
        <a:graphic>
          <a:graphicData uri="http://schemas.openxmlformats.org/presentationml/2006/ole">
            <mc:AlternateContent xmlns:mc="http://schemas.openxmlformats.org/markup-compatibility/2006">
              <mc:Choice xmlns:v="urn:schemas-microsoft-com:vml" Requires="v">
                <p:oleObj spid="_x0000_s30773" name="Document" r:id="rId4" imgW="9660261" imgH="4915311" progId="Word.Document.8">
                  <p:embed/>
                </p:oleObj>
              </mc:Choice>
              <mc:Fallback>
                <p:oleObj name="Document" r:id="rId4" imgW="9660261" imgH="4915311" progId="Word.Document.8">
                  <p:embed/>
                  <p:pic>
                    <p:nvPicPr>
                      <p:cNvPr id="0" name="Picture 19"/>
                      <p:cNvPicPr>
                        <a:picLocks noChangeAspect="1" noChangeArrowheads="1"/>
                      </p:cNvPicPr>
                      <p:nvPr/>
                    </p:nvPicPr>
                    <p:blipFill>
                      <a:blip r:embed="rId5"/>
                      <a:srcRect/>
                      <a:stretch>
                        <a:fillRect/>
                      </a:stretch>
                    </p:blipFill>
                    <p:spPr bwMode="auto">
                      <a:xfrm>
                        <a:off x="509588" y="2636838"/>
                        <a:ext cx="7634287" cy="3890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611560" y="2204864"/>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smtClean="0">
                <a:solidFill>
                  <a:schemeClr val="tx1"/>
                </a:solidFill>
              </a:rPr>
              <a:t>3. Grocery list in-store guidance</a:t>
            </a:r>
            <a:endParaRPr lang="en-US" dirty="0">
              <a:solidFill>
                <a:schemeClr val="tx1"/>
              </a:solidFill>
            </a:endParaRPr>
          </a:p>
        </p:txBody>
      </p:sp>
      <p:sp>
        <p:nvSpPr>
          <p:cNvPr id="3" name="Content Placeholder 2"/>
          <p:cNvSpPr>
            <a:spLocks noGrp="1"/>
          </p:cNvSpPr>
          <p:nvPr>
            <p:ph idx="1"/>
          </p:nvPr>
        </p:nvSpPr>
        <p:spPr>
          <a:xfrm>
            <a:off x="685800" y="1196752"/>
            <a:ext cx="7918648" cy="4824536"/>
          </a:xfrm>
        </p:spPr>
        <p:txBody>
          <a:bodyPr>
            <a:noAutofit/>
          </a:bodyPr>
          <a:lstStyle/>
          <a:p>
            <a:r>
              <a:rPr lang="en-US" sz="1800" dirty="0" smtClean="0"/>
              <a:t>User: </a:t>
            </a:r>
            <a:r>
              <a:rPr lang="en-US" sz="1800" b="0" dirty="0" smtClean="0"/>
              <a:t>Person with a smartphone which has the supermarket app installed.</a:t>
            </a:r>
          </a:p>
          <a:p>
            <a:r>
              <a:rPr lang="en-US" sz="1800" dirty="0" smtClean="0"/>
              <a:t>Environment: </a:t>
            </a:r>
            <a:r>
              <a:rPr lang="en-US" sz="1800" b="0" dirty="0" smtClean="0"/>
              <a:t>The supermarket has APs and 802.11 based “Location Beacon” (e.g. Wi-Fi Aware) like STAs. The </a:t>
            </a:r>
            <a:r>
              <a:rPr lang="en-US" sz="1800" b="0" dirty="0"/>
              <a:t>store </a:t>
            </a:r>
            <a:r>
              <a:rPr lang="en-US" sz="1800" b="0" dirty="0" smtClean="0"/>
              <a:t>have both APs </a:t>
            </a:r>
            <a:r>
              <a:rPr lang="en-US" sz="1800" b="0" dirty="0"/>
              <a:t>and non AP STAs at the store </a:t>
            </a:r>
            <a:r>
              <a:rPr lang="en-US" sz="1800" b="0" dirty="0" smtClean="0"/>
              <a:t>entrance and deployed all over the store. </a:t>
            </a:r>
            <a:r>
              <a:rPr lang="en-US" sz="1800" b="0" dirty="0"/>
              <a:t>The expected AP density is about 1 </a:t>
            </a:r>
            <a:r>
              <a:rPr lang="en-US" sz="1800" b="0" dirty="0" smtClean="0"/>
              <a:t>infrastructure STA / </a:t>
            </a:r>
            <a:r>
              <a:rPr lang="en-US" sz="1800" b="0" dirty="0"/>
              <a:t>per </a:t>
            </a:r>
            <a:r>
              <a:rPr lang="en-US" sz="1800" b="0" dirty="0" smtClean="0"/>
              <a:t>TBD </a:t>
            </a:r>
            <a:r>
              <a:rPr lang="en-US" sz="1800" b="0" dirty="0"/>
              <a:t>sq. ft. and also specially located infrastructure devices in aisles on the celling for LOS or near LOS supporting HT, </a:t>
            </a:r>
            <a:r>
              <a:rPr lang="en-US" sz="1800" b="0" dirty="0" smtClean="0"/>
              <a:t>VHT, DMG </a:t>
            </a:r>
            <a:r>
              <a:rPr lang="en-US" sz="1800" b="0" dirty="0"/>
              <a:t>and NGP</a:t>
            </a:r>
            <a:r>
              <a:rPr lang="en-US" sz="1800" b="0" dirty="0" smtClean="0"/>
              <a:t>.</a:t>
            </a:r>
          </a:p>
          <a:p>
            <a:r>
              <a:rPr lang="en-US" sz="1800" dirty="0"/>
              <a:t>Use case:</a:t>
            </a:r>
          </a:p>
          <a:p>
            <a:pPr marL="914400" lvl="1" indent="-457200">
              <a:buFont typeface="+mj-lt"/>
              <a:buAutoNum type="arabicPeriod"/>
            </a:pPr>
            <a:r>
              <a:rPr lang="en-US" sz="1600" dirty="0"/>
              <a:t>User populates a grocery list as and when he/she realizes the need for an/a set of item(s). This list and updates to the list as it happens is sent to the grocery store server</a:t>
            </a:r>
            <a:r>
              <a:rPr lang="en-US" sz="1600" dirty="0" smtClean="0"/>
              <a:t>. Some items in the list could be qualified as ‘needed only if it is on sale’.</a:t>
            </a:r>
            <a:endParaRPr lang="en-US" sz="1600" dirty="0"/>
          </a:p>
          <a:p>
            <a:pPr marL="914400" lvl="1" indent="-457200">
              <a:buFont typeface="+mj-lt"/>
              <a:buAutoNum type="arabicPeriod"/>
            </a:pPr>
            <a:r>
              <a:rPr lang="en-US" sz="1600" dirty="0"/>
              <a:t>User enters the store with their smartphone and the app pops up.</a:t>
            </a:r>
          </a:p>
          <a:p>
            <a:pPr marL="914400" lvl="1" indent="-457200">
              <a:buFont typeface="+mj-lt"/>
              <a:buAutoNum type="arabicPeriod"/>
            </a:pPr>
            <a:r>
              <a:rPr lang="en-US" sz="1600" dirty="0"/>
              <a:t>The app guides the user navigate to store in order to shop for the items in the list. The navigation can be using the smartphone’s display or via a wearable device like glasses. Along the path through the store, the app also highlights specials/offers on other items that are stocked along/near the item of interest to the user.</a:t>
            </a:r>
            <a:endParaRPr lang="he-IL" sz="1600" dirty="0"/>
          </a:p>
          <a:p>
            <a:pPr marL="914400" lvl="1" indent="-457200">
              <a:buFont typeface="+mj-lt"/>
              <a:buAutoNum type="arabicPeriod"/>
            </a:pPr>
            <a:r>
              <a:rPr lang="en-US" sz="1600" dirty="0"/>
              <a:t>As the user enters the checkout counter, the app reviews items in the list against items in the shopping cart (based on user input to the app during the course of shopping)</a:t>
            </a:r>
          </a:p>
          <a:p>
            <a:endParaRPr lang="en-US" sz="1800" b="0" dirty="0" smtClean="0"/>
          </a:p>
          <a:p>
            <a:endParaRPr lang="en-US" sz="1800" b="0" dirty="0"/>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10</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2978517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3. Grocery list in-store guidance (cont’d)</a:t>
            </a:r>
            <a:endParaRPr lang="en-US" dirty="0">
              <a:solidFill>
                <a:schemeClr val="tx1"/>
              </a:solidFill>
            </a:endParaRPr>
          </a:p>
        </p:txBody>
      </p:sp>
      <p:sp>
        <p:nvSpPr>
          <p:cNvPr id="3" name="Content Placeholder 2"/>
          <p:cNvSpPr>
            <a:spLocks noGrp="1"/>
          </p:cNvSpPr>
          <p:nvPr>
            <p:ph idx="1"/>
          </p:nvPr>
        </p:nvSpPr>
        <p:spPr>
          <a:xfrm>
            <a:off x="685800" y="1628800"/>
            <a:ext cx="7918648" cy="4824536"/>
          </a:xfrm>
        </p:spPr>
        <p:txBody>
          <a:bodyPr>
            <a:noAutofit/>
          </a:bodyPr>
          <a:lstStyle/>
          <a:p>
            <a:r>
              <a:rPr lang="en-US" dirty="0"/>
              <a:t>Key Performance and Attributes</a:t>
            </a:r>
            <a:r>
              <a:rPr lang="en-US" dirty="0" smtClean="0"/>
              <a:t>:</a:t>
            </a:r>
          </a:p>
          <a:p>
            <a:pPr lvl="1"/>
            <a:r>
              <a:rPr lang="en-US" b="1" i="1" dirty="0" smtClean="0"/>
              <a:t>Horizontal </a:t>
            </a:r>
            <a:r>
              <a:rPr lang="en-US" b="1" i="1" dirty="0"/>
              <a:t>accuracy: </a:t>
            </a:r>
            <a:r>
              <a:rPr lang="en-US" dirty="0"/>
              <a:t>&lt;</a:t>
            </a:r>
            <a:r>
              <a:rPr lang="en-US" dirty="0" smtClean="0"/>
              <a:t>0.5m@99%, </a:t>
            </a:r>
            <a:endParaRPr lang="en-US" dirty="0" smtClean="0"/>
          </a:p>
          <a:p>
            <a:pPr lvl="1"/>
            <a:r>
              <a:rPr lang="en-US" b="1" i="1" dirty="0" smtClean="0"/>
              <a:t>Vertical  </a:t>
            </a:r>
            <a:r>
              <a:rPr lang="en-US" b="1" i="1" dirty="0"/>
              <a:t>accuracy: </a:t>
            </a:r>
            <a:r>
              <a:rPr lang="en-US" dirty="0" smtClean="0"/>
              <a:t>less than</a:t>
            </a:r>
            <a:r>
              <a:rPr lang="en-US" dirty="0" smtClean="0"/>
              <a:t> </a:t>
            </a:r>
            <a:r>
              <a:rPr lang="en-US" dirty="0" smtClean="0"/>
              <a:t>0.5m@99</a:t>
            </a:r>
            <a:r>
              <a:rPr lang="en-US" dirty="0" smtClean="0"/>
              <a:t>%</a:t>
            </a:r>
          </a:p>
          <a:p>
            <a:pPr lvl="1"/>
            <a:r>
              <a:rPr lang="en-US" b="1" i="1" dirty="0" err="1" smtClean="0"/>
              <a:t>AoA</a:t>
            </a:r>
            <a:r>
              <a:rPr lang="en-US" b="1" i="1" dirty="0" smtClean="0"/>
              <a:t> Accuracy:</a:t>
            </a:r>
            <a:r>
              <a:rPr lang="en-US" dirty="0" smtClean="0"/>
              <a:t> In some scenarios (the User’s device is embedded in his/her glasses and the navigation within the store includes matching the item in the list with than in the store shelf) </a:t>
            </a:r>
            <a:r>
              <a:rPr lang="en-US" dirty="0" err="1" smtClean="0"/>
              <a:t>AoA</a:t>
            </a:r>
            <a:r>
              <a:rPr lang="en-US" dirty="0" smtClean="0"/>
              <a:t> is important. &lt; 0.2m@99%</a:t>
            </a:r>
            <a:endParaRPr lang="en-US" dirty="0"/>
          </a:p>
          <a:p>
            <a:pPr lvl="1"/>
            <a:r>
              <a:rPr lang="en-US" b="1" i="1" dirty="0"/>
              <a:t>Latency:</a:t>
            </a:r>
            <a:r>
              <a:rPr lang="en-US" dirty="0"/>
              <a:t> &lt;500ms </a:t>
            </a:r>
          </a:p>
          <a:p>
            <a:pPr lvl="1"/>
            <a:r>
              <a:rPr lang="en-US" b="1" i="1" dirty="0"/>
              <a:t>Refresh Rate:</a:t>
            </a:r>
            <a:r>
              <a:rPr lang="en-US" dirty="0"/>
              <a:t> &gt; 1 </a:t>
            </a:r>
            <a:r>
              <a:rPr lang="en-US" dirty="0" smtClean="0"/>
              <a:t>location/sec</a:t>
            </a:r>
            <a:endParaRPr lang="en-US" dirty="0"/>
          </a:p>
          <a:p>
            <a:pPr lvl="1"/>
            <a:r>
              <a:rPr lang="en-US" b="1" i="1" dirty="0"/>
              <a:t>Number of simultaneous </a:t>
            </a:r>
            <a:r>
              <a:rPr lang="en-US" b="1" i="1" dirty="0" smtClean="0"/>
              <a:t>users</a:t>
            </a:r>
            <a:r>
              <a:rPr lang="en-US" dirty="0" smtClean="0"/>
              <a:t>: a </a:t>
            </a:r>
            <a:r>
              <a:rPr lang="en-US" dirty="0"/>
              <a:t>few </a:t>
            </a:r>
            <a:r>
              <a:rPr lang="en-US" dirty="0" smtClean="0"/>
              <a:t>10s (could be more on special days like before a holiday or weekends; or time of day)</a:t>
            </a:r>
            <a:endParaRPr lang="en-US" dirty="0"/>
          </a:p>
          <a:p>
            <a:pPr lvl="1"/>
            <a:r>
              <a:rPr lang="en-US" b="1" i="1" dirty="0" smtClean="0"/>
              <a:t>Impact </a:t>
            </a:r>
            <a:r>
              <a:rPr lang="en-US" b="1" i="1" dirty="0"/>
              <a:t>on Network </a:t>
            </a:r>
            <a:r>
              <a:rPr lang="en-US" b="1" i="1" dirty="0" smtClean="0"/>
              <a:t>Bandwidth</a:t>
            </a:r>
            <a:r>
              <a:rPr lang="en-US" dirty="0" smtClean="0"/>
              <a:t>: </a:t>
            </a:r>
            <a:r>
              <a:rPr lang="en-US" dirty="0"/>
              <a:t>&lt; 3 additional frames per </a:t>
            </a:r>
            <a:r>
              <a:rPr lang="en-US" dirty="0" smtClean="0"/>
              <a:t>device/estimate/second</a:t>
            </a:r>
            <a:endParaRPr lang="en-US" dirty="0"/>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11</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929205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Inventory Management </a:t>
            </a:r>
            <a:br>
              <a:rPr lang="en-US" dirty="0" smtClean="0"/>
            </a:br>
            <a:r>
              <a:rPr lang="en-US" dirty="0"/>
              <a:t>(</a:t>
            </a:r>
            <a:r>
              <a:rPr lang="en-US" dirty="0" smtClean="0"/>
              <a:t>at hospitals, airports, </a:t>
            </a:r>
            <a:r>
              <a:rPr lang="en-US" dirty="0" err="1" smtClean="0"/>
              <a:t>etc</a:t>
            </a:r>
            <a:r>
              <a:rPr lang="en-US" dirty="0" smtClean="0"/>
              <a:t>)</a:t>
            </a:r>
            <a:endParaRPr lang="en-US" dirty="0"/>
          </a:p>
        </p:txBody>
      </p:sp>
      <p:sp>
        <p:nvSpPr>
          <p:cNvPr id="3" name="Content Placeholder 2"/>
          <p:cNvSpPr>
            <a:spLocks noGrp="1"/>
          </p:cNvSpPr>
          <p:nvPr>
            <p:ph idx="1"/>
          </p:nvPr>
        </p:nvSpPr>
        <p:spPr/>
        <p:txBody>
          <a:bodyPr/>
          <a:lstStyle/>
          <a:p>
            <a:r>
              <a:rPr lang="en-US" sz="2000" i="1" dirty="0" smtClean="0"/>
              <a:t>User:</a:t>
            </a:r>
            <a:r>
              <a:rPr lang="en-US" sz="2000" b="0" dirty="0" smtClean="0"/>
              <a:t> A specific department in the hospital that is looking for a specific equipment (heartrate monitor, IV fluid stand, etc.)</a:t>
            </a:r>
          </a:p>
          <a:p>
            <a:r>
              <a:rPr lang="en-US" sz="2000" i="1" dirty="0" smtClean="0"/>
              <a:t>Device:</a:t>
            </a:r>
            <a:r>
              <a:rPr lang="en-US" sz="2000" b="0" dirty="0" smtClean="0"/>
              <a:t> equipment/device that may be in short supply, shared across departments, left in the wrong place and needs to be returned to the location where they are known to be stocked</a:t>
            </a:r>
          </a:p>
          <a:p>
            <a:r>
              <a:rPr lang="en-US" sz="2000" i="1" dirty="0" smtClean="0"/>
              <a:t>Environment:</a:t>
            </a:r>
            <a:r>
              <a:rPr lang="en-US" sz="2000" b="0" dirty="0" smtClean="0"/>
              <a:t> Devices are usually shared across multiple departments and in some cases a department is short on them while another has some extra. This situation is not static and changes constantly. A department may have a need for a device that they do not have but can look to borrow from another  department. Each device in the facility (hospital in this case). NGP is a key technology that can help track devices and assist in getting access to them on demand.</a:t>
            </a:r>
            <a:endParaRPr lang="en-US" sz="2000" b="0"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12</a:t>
            </a:fld>
            <a:endParaRPr lang="en-CA"/>
          </a:p>
        </p:txBody>
      </p:sp>
    </p:spTree>
    <p:extLst>
      <p:ext uri="{BB962C8B-B14F-4D97-AF65-F5344CB8AC3E}">
        <p14:creationId xmlns:p14="http://schemas.microsoft.com/office/powerpoint/2010/main" val="1541351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Inventory Management </a:t>
            </a:r>
            <a:br>
              <a:rPr lang="en-US" dirty="0"/>
            </a:br>
            <a:r>
              <a:rPr lang="en-US" dirty="0"/>
              <a:t>(at hospitals, airports, </a:t>
            </a:r>
            <a:r>
              <a:rPr lang="en-US" dirty="0" err="1"/>
              <a:t>etc</a:t>
            </a:r>
            <a:r>
              <a:rPr lang="en-US" dirty="0" smtClean="0"/>
              <a:t>) (Cont’d)</a:t>
            </a:r>
            <a:endParaRPr lang="en-US" dirty="0"/>
          </a:p>
        </p:txBody>
      </p:sp>
      <p:sp>
        <p:nvSpPr>
          <p:cNvPr id="3" name="Content Placeholder 2"/>
          <p:cNvSpPr>
            <a:spLocks noGrp="1"/>
          </p:cNvSpPr>
          <p:nvPr>
            <p:ph idx="1"/>
          </p:nvPr>
        </p:nvSpPr>
        <p:spPr/>
        <p:txBody>
          <a:bodyPr/>
          <a:lstStyle/>
          <a:p>
            <a:r>
              <a:rPr lang="en-US" dirty="0" smtClean="0"/>
              <a:t>Use Case:</a:t>
            </a:r>
          </a:p>
          <a:p>
            <a:pPr lvl="1"/>
            <a:r>
              <a:rPr lang="en-US" b="0" dirty="0" smtClean="0"/>
              <a:t>Equipment procured for use in a facility will be tagged with a NGP Tag (either embedded in the equipment or as an add-on)</a:t>
            </a:r>
          </a:p>
          <a:p>
            <a:pPr lvl="1"/>
            <a:r>
              <a:rPr lang="en-US" b="0" dirty="0" smtClean="0"/>
              <a:t>The location of the equipment is tracked via the enterprise wireless network in the facility. A central database is maintained with the last known location of each equipment</a:t>
            </a:r>
          </a:p>
          <a:p>
            <a:pPr lvl="1"/>
            <a:r>
              <a:rPr lang="en-US" b="0" dirty="0" smtClean="0"/>
              <a:t>Users looking for one of more of these equipment can lookup the database, make a reservation and borrow them for use</a:t>
            </a:r>
          </a:p>
          <a:p>
            <a:pPr lvl="1"/>
            <a:r>
              <a:rPr lang="en-US" b="0" dirty="0" smtClean="0"/>
              <a:t>The facility IT can track borrowed equipment and send notifications if the borrowed equipment is ‘over due’</a:t>
            </a:r>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13</a:t>
            </a:fld>
            <a:endParaRPr lang="en-CA"/>
          </a:p>
        </p:txBody>
      </p:sp>
    </p:spTree>
    <p:extLst>
      <p:ext uri="{BB962C8B-B14F-4D97-AF65-F5344CB8AC3E}">
        <p14:creationId xmlns:p14="http://schemas.microsoft.com/office/powerpoint/2010/main" val="1303590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Inventory Management </a:t>
            </a:r>
            <a:br>
              <a:rPr lang="en-US" dirty="0"/>
            </a:br>
            <a:r>
              <a:rPr lang="en-US" dirty="0"/>
              <a:t>(at hospitals, airports, </a:t>
            </a:r>
            <a:r>
              <a:rPr lang="en-US" dirty="0" err="1"/>
              <a:t>etc</a:t>
            </a:r>
            <a:r>
              <a:rPr lang="en-US" dirty="0"/>
              <a:t>) (Cont’d)</a:t>
            </a:r>
          </a:p>
        </p:txBody>
      </p:sp>
      <p:sp>
        <p:nvSpPr>
          <p:cNvPr id="3" name="Content Placeholder 2"/>
          <p:cNvSpPr>
            <a:spLocks noGrp="1"/>
          </p:cNvSpPr>
          <p:nvPr>
            <p:ph idx="1"/>
          </p:nvPr>
        </p:nvSpPr>
        <p:spPr>
          <a:xfrm>
            <a:off x="685800" y="1988840"/>
            <a:ext cx="7772400" cy="4114800"/>
          </a:xfrm>
        </p:spPr>
        <p:txBody>
          <a:bodyPr/>
          <a:lstStyle/>
          <a:p>
            <a:r>
              <a:rPr lang="en-US" sz="2000" dirty="0"/>
              <a:t>Key Performance and </a:t>
            </a:r>
            <a:r>
              <a:rPr lang="en-US" sz="2000" dirty="0" smtClean="0"/>
              <a:t>Attributes (depends on the size of the equipment in the context):</a:t>
            </a:r>
            <a:endParaRPr lang="en-US" sz="2000" dirty="0"/>
          </a:p>
          <a:p>
            <a:pPr lvl="1"/>
            <a:r>
              <a:rPr lang="en-US" sz="1800" b="1" i="1" dirty="0"/>
              <a:t>Horizontal accuracy: </a:t>
            </a:r>
            <a:r>
              <a:rPr lang="en-US" sz="1800" dirty="0"/>
              <a:t>&lt;</a:t>
            </a:r>
            <a:r>
              <a:rPr lang="en-US" sz="1800" dirty="0" smtClean="0"/>
              <a:t>0.2m – 1m@99% </a:t>
            </a:r>
            <a:endParaRPr lang="en-US" sz="1800" dirty="0"/>
          </a:p>
          <a:p>
            <a:pPr lvl="1"/>
            <a:r>
              <a:rPr lang="en-US" sz="1800" b="1" i="1" dirty="0"/>
              <a:t>Vertical  accuracy: </a:t>
            </a:r>
            <a:r>
              <a:rPr lang="en-US" sz="1800" dirty="0" smtClean="0"/>
              <a:t>same floor@99</a:t>
            </a:r>
            <a:r>
              <a:rPr lang="en-US" sz="1800" dirty="0"/>
              <a:t>%</a:t>
            </a:r>
          </a:p>
          <a:p>
            <a:pPr lvl="1"/>
            <a:r>
              <a:rPr lang="en-US" sz="1800" b="1" i="1" dirty="0" smtClean="0"/>
              <a:t>Latency</a:t>
            </a:r>
            <a:r>
              <a:rPr lang="en-US" sz="1800" b="1" i="1" dirty="0"/>
              <a:t>:</a:t>
            </a:r>
            <a:r>
              <a:rPr lang="en-US" sz="1800" dirty="0"/>
              <a:t> &lt;500ms </a:t>
            </a:r>
          </a:p>
          <a:p>
            <a:pPr lvl="1"/>
            <a:r>
              <a:rPr lang="en-US" sz="1800" b="1" i="1" dirty="0"/>
              <a:t>Refresh Rate:</a:t>
            </a:r>
            <a:r>
              <a:rPr lang="en-US" sz="1800" dirty="0"/>
              <a:t> &gt; 1 </a:t>
            </a:r>
            <a:r>
              <a:rPr lang="en-US" sz="1800" dirty="0" smtClean="0"/>
              <a:t>location/minute (or even slower)</a:t>
            </a:r>
            <a:endParaRPr lang="en-US" sz="1800" dirty="0"/>
          </a:p>
          <a:p>
            <a:pPr lvl="1"/>
            <a:r>
              <a:rPr lang="en-US" sz="1800" b="1" i="1" dirty="0"/>
              <a:t>Number of simultaneous </a:t>
            </a:r>
            <a:r>
              <a:rPr lang="en-US" sz="1800" b="1" i="1" dirty="0" smtClean="0"/>
              <a:t>devices</a:t>
            </a:r>
            <a:r>
              <a:rPr lang="en-US" sz="1800" dirty="0"/>
              <a:t>: a few 10s </a:t>
            </a:r>
            <a:r>
              <a:rPr lang="en-US" sz="1800" dirty="0" smtClean="0"/>
              <a:t>to several 100s (depends on the equipment fewer hear rate monitors but 100s of luggage carts)</a:t>
            </a:r>
            <a:endParaRPr lang="en-US" sz="1800" dirty="0"/>
          </a:p>
          <a:p>
            <a:pPr lvl="1"/>
            <a:r>
              <a:rPr lang="en-US" sz="1800" b="1" i="1" dirty="0"/>
              <a:t>Impact on Network Bandwidth</a:t>
            </a:r>
            <a:r>
              <a:rPr lang="en-US" sz="1800" dirty="0"/>
              <a:t>: &lt; 3 additional frames per device/estimate/second</a:t>
            </a:r>
            <a:endParaRPr lang="en-US" sz="1800"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14</a:t>
            </a:fld>
            <a:endParaRPr lang="en-CA"/>
          </a:p>
        </p:txBody>
      </p:sp>
    </p:spTree>
    <p:extLst>
      <p:ext uri="{BB962C8B-B14F-4D97-AF65-F5344CB8AC3E}">
        <p14:creationId xmlns:p14="http://schemas.microsoft.com/office/powerpoint/2010/main" val="789794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11-07-2988-04-0000-liaison-from-wi-fi-alliance-to-802-11-regarding-wfa-vht-study-group-consolidation-of-usage-models.ppt</a:t>
            </a:r>
          </a:p>
          <a:p>
            <a:r>
              <a:rPr lang="en-US" dirty="0" smtClean="0"/>
              <a:t>11-14-1464-02-0wng-ng-positioning-overview-and-chalanges.pptx</a:t>
            </a:r>
          </a:p>
          <a:p>
            <a:r>
              <a:rPr lang="en-US" dirty="0" smtClean="0"/>
              <a:t>11-15-0388-00-0ngp-ng-NGP Use Case </a:t>
            </a:r>
            <a:r>
              <a:rPr lang="en-US" dirty="0" smtClean="0"/>
              <a:t>Template.pptx</a:t>
            </a:r>
            <a:endParaRPr lang="en-US" dirty="0"/>
          </a:p>
          <a:p>
            <a:endParaRPr lang="en-US" dirty="0" smtClean="0"/>
          </a:p>
          <a:p>
            <a:endParaRPr lang="en-US"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15</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3351231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683568" y="1700808"/>
            <a:ext cx="7772400" cy="4683224"/>
          </a:xfrm>
        </p:spPr>
        <p:txBody>
          <a:bodyPr/>
          <a:lstStyle/>
          <a:p>
            <a:r>
              <a:rPr lang="en-US" dirty="0"/>
              <a:t>This document proposes a concrete definition of accuracy (potentially usable in the PAR/CSD) and a set of attributes that reflect the requirements of specific Use Cases  </a:t>
            </a:r>
          </a:p>
        </p:txBody>
      </p:sp>
      <p:sp>
        <p:nvSpPr>
          <p:cNvPr id="6"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8"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2</a:t>
            </a:fld>
            <a:endParaRPr lang="en-CA" dirty="0"/>
          </a:p>
        </p:txBody>
      </p:sp>
    </p:spTree>
    <p:extLst>
      <p:ext uri="{BB962C8B-B14F-4D97-AF65-F5344CB8AC3E}">
        <p14:creationId xmlns:p14="http://schemas.microsoft.com/office/powerpoint/2010/main" val="1734239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Definition of Accuracy</a:t>
            </a:r>
            <a:endParaRPr lang="en-US" dirty="0">
              <a:solidFill>
                <a:schemeClr val="accent1"/>
              </a:solidFill>
            </a:endParaRPr>
          </a:p>
        </p:txBody>
      </p:sp>
      <p:sp>
        <p:nvSpPr>
          <p:cNvPr id="7" name="Content Placeholder 2"/>
          <p:cNvSpPr>
            <a:spLocks noGrp="1"/>
          </p:cNvSpPr>
          <p:nvPr>
            <p:ph idx="1"/>
          </p:nvPr>
        </p:nvSpPr>
        <p:spPr>
          <a:xfrm>
            <a:off x="611560" y="1340768"/>
            <a:ext cx="7772400" cy="2160240"/>
          </a:xfrm>
        </p:spPr>
        <p:txBody>
          <a:bodyPr/>
          <a:lstStyle/>
          <a:p>
            <a:r>
              <a:rPr lang="en-US" dirty="0" smtClean="0"/>
              <a:t>&lt;tbd-1&gt;% </a:t>
            </a:r>
            <a:r>
              <a:rPr lang="en-US" dirty="0"/>
              <a:t>of the set of computed </a:t>
            </a:r>
            <a:r>
              <a:rPr lang="en-US" dirty="0" smtClean="0"/>
              <a:t>estimates </a:t>
            </a:r>
            <a:r>
              <a:rPr lang="en-US" dirty="0"/>
              <a:t>from uniformly distributed test </a:t>
            </a:r>
            <a:r>
              <a:rPr lang="en-US" dirty="0" smtClean="0"/>
              <a:t>locations </a:t>
            </a:r>
            <a:r>
              <a:rPr lang="en-US" dirty="0"/>
              <a:t>(covering regions of interest)</a:t>
            </a:r>
            <a:r>
              <a:rPr lang="en-US" dirty="0" smtClean="0"/>
              <a:t> </a:t>
            </a:r>
            <a:r>
              <a:rPr lang="en-US" dirty="0"/>
              <a:t>over a fixed test duration per </a:t>
            </a:r>
            <a:r>
              <a:rPr lang="en-US" dirty="0" smtClean="0"/>
              <a:t>test location are within &lt;tbd-2&gt;</a:t>
            </a:r>
          </a:p>
          <a:p>
            <a:pPr lvl="1"/>
            <a:r>
              <a:rPr lang="en-US" dirty="0" smtClean="0"/>
              <a:t>E.g. 90% of the set of computed estimates from uniformly distributed test locations over a fixed test duration per test location are within one meter</a:t>
            </a:r>
          </a:p>
          <a:p>
            <a:pPr lvl="1"/>
            <a:r>
              <a:rPr lang="en-US" dirty="0" smtClean="0"/>
              <a:t>Stated as </a:t>
            </a:r>
            <a:r>
              <a:rPr lang="en-US" b="1" i="1" dirty="0" smtClean="0"/>
              <a:t>&lt;tbd-2&gt;@&lt;tbd-1&gt;</a:t>
            </a:r>
            <a:r>
              <a:rPr lang="en-US" dirty="0" smtClean="0"/>
              <a:t> or </a:t>
            </a:r>
            <a:r>
              <a:rPr lang="en-US" b="1" i="1" dirty="0" smtClean="0"/>
              <a:t>less than &lt;tbd-2&gt;@&lt;tbd_1&gt;</a:t>
            </a:r>
            <a:r>
              <a:rPr lang="en-US" dirty="0" smtClean="0"/>
              <a:t>  in the Use Case</a:t>
            </a:r>
            <a:endParaRPr lang="en-US" dirty="0"/>
          </a:p>
        </p:txBody>
      </p:sp>
      <p:sp>
        <p:nvSpPr>
          <p:cNvPr id="9" name="Cube 8"/>
          <p:cNvSpPr/>
          <p:nvPr/>
        </p:nvSpPr>
        <p:spPr bwMode="auto">
          <a:xfrm rot="10800000">
            <a:off x="5719789" y="4356947"/>
            <a:ext cx="2314069" cy="2016893"/>
          </a:xfrm>
          <a:prstGeom prst="cube">
            <a:avLst/>
          </a:prstGeom>
          <a:solidFill>
            <a:schemeClr val="bg2">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Content Placeholder 2"/>
          <p:cNvSpPr txBox="1">
            <a:spLocks/>
          </p:cNvSpPr>
          <p:nvPr/>
        </p:nvSpPr>
        <p:spPr bwMode="auto">
          <a:xfrm>
            <a:off x="683568" y="4509120"/>
            <a:ext cx="4824536"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kern="0" dirty="0" smtClean="0"/>
              <a:t>Discussion</a:t>
            </a:r>
          </a:p>
          <a:p>
            <a:pPr lvl="1"/>
            <a:r>
              <a:rPr lang="en-US" sz="1800" kern="0" dirty="0" smtClean="0"/>
              <a:t>What would be a good value for the number of “uniformly distributed test locations” in order to render the corresponding accuracy statistically significant? TBD</a:t>
            </a:r>
          </a:p>
        </p:txBody>
      </p:sp>
      <p:sp>
        <p:nvSpPr>
          <p:cNvPr id="11" name="Rounded Rectangle 10"/>
          <p:cNvSpPr/>
          <p:nvPr/>
        </p:nvSpPr>
        <p:spPr bwMode="auto">
          <a:xfrm flipV="1">
            <a:off x="6473918" y="4498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ounded Rectangle 11"/>
          <p:cNvSpPr/>
          <p:nvPr/>
        </p:nvSpPr>
        <p:spPr bwMode="auto">
          <a:xfrm flipV="1">
            <a:off x="6516216" y="487499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ounded Rectangle 12"/>
          <p:cNvSpPr/>
          <p:nvPr/>
        </p:nvSpPr>
        <p:spPr bwMode="auto">
          <a:xfrm flipV="1">
            <a:off x="6809184" y="518277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ounded Rectangle 13"/>
          <p:cNvSpPr/>
          <p:nvPr/>
        </p:nvSpPr>
        <p:spPr bwMode="auto">
          <a:xfrm flipV="1">
            <a:off x="7122368" y="4955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ounded Rectangle 14"/>
          <p:cNvSpPr/>
          <p:nvPr/>
        </p:nvSpPr>
        <p:spPr bwMode="auto">
          <a:xfrm flipV="1">
            <a:off x="7274768" y="51077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ounded Rectangle 15"/>
          <p:cNvSpPr/>
          <p:nvPr/>
        </p:nvSpPr>
        <p:spPr bwMode="auto">
          <a:xfrm flipV="1">
            <a:off x="7427168" y="5260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ounded Rectangle 16"/>
          <p:cNvSpPr/>
          <p:nvPr/>
        </p:nvSpPr>
        <p:spPr bwMode="auto">
          <a:xfrm flipV="1">
            <a:off x="7380312" y="62298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ounded Rectangle 17"/>
          <p:cNvSpPr/>
          <p:nvPr/>
        </p:nvSpPr>
        <p:spPr bwMode="auto">
          <a:xfrm flipV="1">
            <a:off x="7189572" y="610084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ounded Rectangle 18"/>
          <p:cNvSpPr/>
          <p:nvPr/>
        </p:nvSpPr>
        <p:spPr bwMode="auto">
          <a:xfrm flipV="1">
            <a:off x="6835345" y="45785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ounded Rectangle 19"/>
          <p:cNvSpPr/>
          <p:nvPr/>
        </p:nvSpPr>
        <p:spPr bwMode="auto">
          <a:xfrm flipV="1">
            <a:off x="7122368" y="4955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ounded Rectangle 20"/>
          <p:cNvSpPr/>
          <p:nvPr/>
        </p:nvSpPr>
        <p:spPr bwMode="auto">
          <a:xfrm flipV="1">
            <a:off x="6737176" y="601380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ounded Rectangle 21"/>
          <p:cNvSpPr/>
          <p:nvPr/>
        </p:nvSpPr>
        <p:spPr bwMode="auto">
          <a:xfrm flipV="1">
            <a:off x="7427168" y="5260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ounded Rectangle 22"/>
          <p:cNvSpPr/>
          <p:nvPr/>
        </p:nvSpPr>
        <p:spPr bwMode="auto">
          <a:xfrm flipV="1">
            <a:off x="6948264" y="62214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ounded Rectangle 23"/>
          <p:cNvSpPr/>
          <p:nvPr/>
        </p:nvSpPr>
        <p:spPr bwMode="auto">
          <a:xfrm flipV="1">
            <a:off x="7731968" y="5564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ounded Rectangle 24"/>
          <p:cNvSpPr/>
          <p:nvPr/>
        </p:nvSpPr>
        <p:spPr bwMode="auto">
          <a:xfrm flipV="1">
            <a:off x="6012160" y="4802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ounded Rectangle 25"/>
          <p:cNvSpPr/>
          <p:nvPr/>
        </p:nvSpPr>
        <p:spPr bwMode="auto">
          <a:xfrm flipV="1">
            <a:off x="7122368" y="593340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ounded Rectangle 26"/>
          <p:cNvSpPr/>
          <p:nvPr/>
        </p:nvSpPr>
        <p:spPr bwMode="auto">
          <a:xfrm flipV="1">
            <a:off x="5993674" y="62298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ounded Rectangle 27"/>
          <p:cNvSpPr/>
          <p:nvPr/>
        </p:nvSpPr>
        <p:spPr bwMode="auto">
          <a:xfrm flipV="1">
            <a:off x="6372200" y="5987556"/>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ounded Rectangle 28"/>
          <p:cNvSpPr/>
          <p:nvPr/>
        </p:nvSpPr>
        <p:spPr bwMode="auto">
          <a:xfrm flipV="1">
            <a:off x="7579568" y="608580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ounded Rectangle 29"/>
          <p:cNvSpPr/>
          <p:nvPr/>
        </p:nvSpPr>
        <p:spPr bwMode="auto">
          <a:xfrm flipV="1">
            <a:off x="7731968" y="5564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ounded Rectangle 30"/>
          <p:cNvSpPr/>
          <p:nvPr/>
        </p:nvSpPr>
        <p:spPr bwMode="auto">
          <a:xfrm flipV="1">
            <a:off x="7884368" y="5717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ounded Rectangle 31"/>
          <p:cNvSpPr/>
          <p:nvPr/>
        </p:nvSpPr>
        <p:spPr bwMode="auto">
          <a:xfrm flipV="1">
            <a:off x="7532712" y="59501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ounded Rectangle 32"/>
          <p:cNvSpPr/>
          <p:nvPr/>
        </p:nvSpPr>
        <p:spPr bwMode="auto">
          <a:xfrm flipV="1">
            <a:off x="7341972" y="58211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ounded Rectangle 33"/>
          <p:cNvSpPr/>
          <p:nvPr/>
        </p:nvSpPr>
        <p:spPr bwMode="auto">
          <a:xfrm flipV="1">
            <a:off x="6889576" y="573415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ounded Rectangle 34"/>
          <p:cNvSpPr/>
          <p:nvPr/>
        </p:nvSpPr>
        <p:spPr bwMode="auto">
          <a:xfrm flipV="1">
            <a:off x="7100664" y="594179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ounded Rectangle 35"/>
          <p:cNvSpPr/>
          <p:nvPr/>
        </p:nvSpPr>
        <p:spPr bwMode="auto">
          <a:xfrm flipV="1">
            <a:off x="7274768" y="56537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ounded Rectangle 36"/>
          <p:cNvSpPr/>
          <p:nvPr/>
        </p:nvSpPr>
        <p:spPr bwMode="auto">
          <a:xfrm flipV="1">
            <a:off x="6146074" y="59501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ounded Rectangle 37"/>
          <p:cNvSpPr/>
          <p:nvPr/>
        </p:nvSpPr>
        <p:spPr bwMode="auto">
          <a:xfrm flipV="1">
            <a:off x="6524600" y="570790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ounded Rectangle 38"/>
          <p:cNvSpPr/>
          <p:nvPr/>
        </p:nvSpPr>
        <p:spPr bwMode="auto">
          <a:xfrm flipV="1">
            <a:off x="7731968" y="58061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ounded Rectangle 39"/>
          <p:cNvSpPr/>
          <p:nvPr/>
        </p:nvSpPr>
        <p:spPr bwMode="auto">
          <a:xfrm flipV="1">
            <a:off x="7326790" y="559013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Rounded Rectangle 40"/>
          <p:cNvSpPr/>
          <p:nvPr/>
        </p:nvSpPr>
        <p:spPr bwMode="auto">
          <a:xfrm flipV="1">
            <a:off x="7136050" y="546115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ounded Rectangle 41"/>
          <p:cNvSpPr/>
          <p:nvPr/>
        </p:nvSpPr>
        <p:spPr bwMode="auto">
          <a:xfrm flipV="1">
            <a:off x="6683654" y="53741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Rounded Rectangle 42"/>
          <p:cNvSpPr/>
          <p:nvPr/>
        </p:nvSpPr>
        <p:spPr bwMode="auto">
          <a:xfrm flipV="1">
            <a:off x="6894742" y="558175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4" name="Rounded Rectangle 43"/>
          <p:cNvSpPr/>
          <p:nvPr/>
        </p:nvSpPr>
        <p:spPr bwMode="auto">
          <a:xfrm flipV="1">
            <a:off x="7068846" y="529372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Rounded Rectangle 44"/>
          <p:cNvSpPr/>
          <p:nvPr/>
        </p:nvSpPr>
        <p:spPr bwMode="auto">
          <a:xfrm flipV="1">
            <a:off x="5940152" y="559013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ounded Rectangle 45"/>
          <p:cNvSpPr/>
          <p:nvPr/>
        </p:nvSpPr>
        <p:spPr bwMode="auto">
          <a:xfrm flipV="1">
            <a:off x="6318678" y="534786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ounded Rectangle 46"/>
          <p:cNvSpPr/>
          <p:nvPr/>
        </p:nvSpPr>
        <p:spPr bwMode="auto">
          <a:xfrm flipV="1">
            <a:off x="7526046" y="544612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ounded Rectangle 47"/>
          <p:cNvSpPr/>
          <p:nvPr/>
        </p:nvSpPr>
        <p:spPr bwMode="auto">
          <a:xfrm flipV="1">
            <a:off x="7613104" y="52300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ounded Rectangle 48"/>
          <p:cNvSpPr/>
          <p:nvPr/>
        </p:nvSpPr>
        <p:spPr bwMode="auto">
          <a:xfrm flipV="1">
            <a:off x="7422364" y="510111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Rounded Rectangle 49"/>
          <p:cNvSpPr/>
          <p:nvPr/>
        </p:nvSpPr>
        <p:spPr bwMode="auto">
          <a:xfrm flipV="1">
            <a:off x="6969968" y="501407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ounded Rectangle 50"/>
          <p:cNvSpPr/>
          <p:nvPr/>
        </p:nvSpPr>
        <p:spPr bwMode="auto">
          <a:xfrm flipV="1">
            <a:off x="7181056" y="52217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2" name="Rounded Rectangle 51"/>
          <p:cNvSpPr/>
          <p:nvPr/>
        </p:nvSpPr>
        <p:spPr bwMode="auto">
          <a:xfrm flipV="1">
            <a:off x="7355160" y="493368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ounded Rectangle 52"/>
          <p:cNvSpPr/>
          <p:nvPr/>
        </p:nvSpPr>
        <p:spPr bwMode="auto">
          <a:xfrm flipV="1">
            <a:off x="6226466" y="52300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ounded Rectangle 53"/>
          <p:cNvSpPr/>
          <p:nvPr/>
        </p:nvSpPr>
        <p:spPr bwMode="auto">
          <a:xfrm flipV="1">
            <a:off x="6604992" y="498782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5" name="Rounded Rectangle 54"/>
          <p:cNvSpPr/>
          <p:nvPr/>
        </p:nvSpPr>
        <p:spPr bwMode="auto">
          <a:xfrm flipV="1">
            <a:off x="7812360" y="508608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Rounded Rectangle 55"/>
          <p:cNvSpPr/>
          <p:nvPr/>
        </p:nvSpPr>
        <p:spPr bwMode="auto">
          <a:xfrm flipV="1">
            <a:off x="7686830" y="47260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Rounded Rectangle 56"/>
          <p:cNvSpPr/>
          <p:nvPr/>
        </p:nvSpPr>
        <p:spPr bwMode="auto">
          <a:xfrm flipV="1">
            <a:off x="7496090" y="45970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Rounded Rectangle 57"/>
          <p:cNvSpPr/>
          <p:nvPr/>
        </p:nvSpPr>
        <p:spPr bwMode="auto">
          <a:xfrm flipV="1">
            <a:off x="7043694" y="451001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ounded Rectangle 58"/>
          <p:cNvSpPr/>
          <p:nvPr/>
        </p:nvSpPr>
        <p:spPr bwMode="auto">
          <a:xfrm flipV="1">
            <a:off x="7254782" y="471765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Rounded Rectangle 59"/>
          <p:cNvSpPr/>
          <p:nvPr/>
        </p:nvSpPr>
        <p:spPr bwMode="auto">
          <a:xfrm flipV="1">
            <a:off x="7428886" y="44296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1" name="Rounded Rectangle 60"/>
          <p:cNvSpPr/>
          <p:nvPr/>
        </p:nvSpPr>
        <p:spPr bwMode="auto">
          <a:xfrm flipV="1">
            <a:off x="6300192" y="47260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Rounded Rectangle 61"/>
          <p:cNvSpPr/>
          <p:nvPr/>
        </p:nvSpPr>
        <p:spPr bwMode="auto">
          <a:xfrm flipV="1">
            <a:off x="6678718" y="4483772"/>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3" name="Rounded Rectangle 62"/>
          <p:cNvSpPr/>
          <p:nvPr/>
        </p:nvSpPr>
        <p:spPr bwMode="auto">
          <a:xfrm flipV="1">
            <a:off x="7886086" y="45820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Rounded Rectangle 63"/>
          <p:cNvSpPr/>
          <p:nvPr/>
        </p:nvSpPr>
        <p:spPr bwMode="auto">
          <a:xfrm flipV="1">
            <a:off x="7398798" y="50693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5" name="Rounded Rectangle 64"/>
          <p:cNvSpPr/>
          <p:nvPr/>
        </p:nvSpPr>
        <p:spPr bwMode="auto">
          <a:xfrm flipV="1">
            <a:off x="7208058" y="494033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Rounded Rectangle 65"/>
          <p:cNvSpPr/>
          <p:nvPr/>
        </p:nvSpPr>
        <p:spPr bwMode="auto">
          <a:xfrm flipV="1">
            <a:off x="6755662" y="485328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7" name="Rounded Rectangle 66"/>
          <p:cNvSpPr/>
          <p:nvPr/>
        </p:nvSpPr>
        <p:spPr bwMode="auto">
          <a:xfrm flipV="1">
            <a:off x="6966750" y="506092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Rounded Rectangle 67"/>
          <p:cNvSpPr/>
          <p:nvPr/>
        </p:nvSpPr>
        <p:spPr bwMode="auto">
          <a:xfrm flipV="1">
            <a:off x="7140854" y="47728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9" name="Rounded Rectangle 68"/>
          <p:cNvSpPr/>
          <p:nvPr/>
        </p:nvSpPr>
        <p:spPr bwMode="auto">
          <a:xfrm flipV="1">
            <a:off x="6012160" y="50693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0" name="Rounded Rectangle 69"/>
          <p:cNvSpPr/>
          <p:nvPr/>
        </p:nvSpPr>
        <p:spPr bwMode="auto">
          <a:xfrm flipV="1">
            <a:off x="6390686" y="4827044"/>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Rounded Rectangle 70"/>
          <p:cNvSpPr/>
          <p:nvPr/>
        </p:nvSpPr>
        <p:spPr bwMode="auto">
          <a:xfrm flipV="1">
            <a:off x="7598054" y="49252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3"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75"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3</a:t>
            </a:fld>
            <a:endParaRPr lang="en-CA" dirty="0"/>
          </a:p>
        </p:txBody>
      </p:sp>
    </p:spTree>
    <p:extLst>
      <p:ext uri="{BB962C8B-B14F-4D97-AF65-F5344CB8AC3E}">
        <p14:creationId xmlns:p14="http://schemas.microsoft.com/office/powerpoint/2010/main" val="1762224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Key Performance Requirement</a:t>
            </a:r>
            <a:endParaRPr lang="en-US" sz="2800" dirty="0"/>
          </a:p>
        </p:txBody>
      </p:sp>
      <p:sp>
        <p:nvSpPr>
          <p:cNvPr id="6" name="Rectangle 5"/>
          <p:cNvSpPr/>
          <p:nvPr/>
        </p:nvSpPr>
        <p:spPr>
          <a:xfrm>
            <a:off x="611560" y="1700808"/>
            <a:ext cx="8208912" cy="3970318"/>
          </a:xfrm>
          <a:prstGeom prst="rect">
            <a:avLst/>
          </a:prstGeom>
        </p:spPr>
        <p:txBody>
          <a:bodyPr wrap="square">
            <a:spAutoFit/>
          </a:bodyPr>
          <a:lstStyle/>
          <a:p>
            <a:pPr marL="457200" indent="-457200" fontAlgn="ctr">
              <a:buFont typeface="Arial" panose="020B0604020202020204" pitchFamily="34" charset="0"/>
              <a:buChar char="•"/>
            </a:pPr>
            <a:r>
              <a:rPr lang="en-US" sz="2800" b="1" dirty="0"/>
              <a:t>Expected Horizontal </a:t>
            </a:r>
            <a:r>
              <a:rPr lang="en-US" sz="2800" b="1" dirty="0" smtClean="0"/>
              <a:t>Accuracy</a:t>
            </a:r>
          </a:p>
          <a:p>
            <a:pPr marL="914400" lvl="1" indent="-457200" fontAlgn="ctr">
              <a:buFont typeface="Arial" panose="020B0604020202020204" pitchFamily="34" charset="0"/>
              <a:buChar char="•"/>
            </a:pPr>
            <a:r>
              <a:rPr lang="en-US" sz="2800" dirty="0" smtClean="0"/>
              <a:t>e.g., &lt;1m@90</a:t>
            </a:r>
            <a:r>
              <a:rPr lang="en-US" sz="2800" dirty="0"/>
              <a:t>%</a:t>
            </a:r>
          </a:p>
          <a:p>
            <a:pPr marL="457200" indent="-457200" fontAlgn="ctr">
              <a:buFont typeface="Arial" panose="020B0604020202020204" pitchFamily="34" charset="0"/>
              <a:buChar char="•"/>
            </a:pPr>
            <a:r>
              <a:rPr lang="en-US" sz="2800" b="1" dirty="0"/>
              <a:t>Expected Vertical </a:t>
            </a:r>
            <a:r>
              <a:rPr lang="en-US" sz="2800" b="1" dirty="0" smtClean="0"/>
              <a:t>Accuracy</a:t>
            </a:r>
          </a:p>
          <a:p>
            <a:pPr marL="914400" lvl="1" indent="-457200" fontAlgn="ctr">
              <a:buFont typeface="Arial" panose="020B0604020202020204" pitchFamily="34" charset="0"/>
              <a:buChar char="•"/>
            </a:pPr>
            <a:r>
              <a:rPr lang="en-US" sz="2800" dirty="0" smtClean="0"/>
              <a:t>e.g., &lt;0.5m@90</a:t>
            </a:r>
            <a:r>
              <a:rPr lang="en-US" sz="2800" dirty="0"/>
              <a:t>%</a:t>
            </a:r>
          </a:p>
          <a:p>
            <a:pPr marL="457200" indent="-457200">
              <a:buFont typeface="Arial" panose="020B0604020202020204" pitchFamily="34" charset="0"/>
              <a:buChar char="•"/>
            </a:pPr>
            <a:r>
              <a:rPr lang="en-US" sz="2800" b="1" dirty="0" smtClean="0"/>
              <a:t>Angular accuracy:</a:t>
            </a:r>
          </a:p>
          <a:p>
            <a:pPr lvl="1"/>
            <a:r>
              <a:rPr lang="en-US" sz="2800" dirty="0" smtClean="0"/>
              <a:t>Applies </a:t>
            </a:r>
            <a:r>
              <a:rPr lang="en-US" sz="2800" dirty="0"/>
              <a:t>only for Use Cases that require </a:t>
            </a:r>
            <a:r>
              <a:rPr lang="en-US" sz="2800" dirty="0" err="1"/>
              <a:t>AoA</a:t>
            </a:r>
            <a:r>
              <a:rPr lang="en-US" sz="2800" dirty="0"/>
              <a:t> (e.g., cars in a toll plaza, peer to peer, exhibits in a museum, </a:t>
            </a:r>
            <a:r>
              <a:rPr lang="en-US" sz="2800" dirty="0" err="1"/>
              <a:t>etc</a:t>
            </a:r>
            <a:r>
              <a:rPr lang="en-US" sz="2800" dirty="0"/>
              <a:t>)</a:t>
            </a:r>
          </a:p>
          <a:p>
            <a:pPr lvl="1"/>
            <a:r>
              <a:rPr lang="en-US" sz="2800" i="1" dirty="0" smtClean="0"/>
              <a:t>e.g., less </a:t>
            </a:r>
            <a:r>
              <a:rPr lang="en-US" sz="2800" i="1" dirty="0"/>
              <a:t>than &lt;</a:t>
            </a:r>
            <a:r>
              <a:rPr lang="en-US" sz="2800" i="1" dirty="0" err="1" smtClean="0"/>
              <a:t>AoA-tbd</a:t>
            </a:r>
            <a:r>
              <a:rPr lang="en-US" sz="2800" i="1" dirty="0" smtClean="0"/>
              <a:t>&gt; degrees @90</a:t>
            </a:r>
            <a:r>
              <a:rPr lang="en-US" sz="2800" i="1" dirty="0"/>
              <a:t>%</a:t>
            </a:r>
            <a:r>
              <a:rPr lang="en-US" sz="2800" b="1" i="1" dirty="0"/>
              <a:t> </a:t>
            </a:r>
          </a:p>
        </p:txBody>
      </p:sp>
      <p:sp>
        <p:nvSpPr>
          <p:cNvPr id="7"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8"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4</a:t>
            </a:fld>
            <a:endParaRPr lang="en-CA" dirty="0"/>
          </a:p>
        </p:txBody>
      </p:sp>
    </p:spTree>
    <p:extLst>
      <p:ext uri="{BB962C8B-B14F-4D97-AF65-F5344CB8AC3E}">
        <p14:creationId xmlns:p14="http://schemas.microsoft.com/office/powerpoint/2010/main" val="1469505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78024"/>
            <a:ext cx="7772400" cy="1066800"/>
          </a:xfrm>
        </p:spPr>
        <p:txBody>
          <a:bodyPr/>
          <a:lstStyle/>
          <a:p>
            <a:r>
              <a:rPr lang="en-US" dirty="0" smtClean="0"/>
              <a:t>Attributes to be identified in Use Case description</a:t>
            </a:r>
            <a:endParaRPr lang="en-US" dirty="0"/>
          </a:p>
        </p:txBody>
      </p:sp>
      <p:sp>
        <p:nvSpPr>
          <p:cNvPr id="3" name="Content Placeholder 2"/>
          <p:cNvSpPr>
            <a:spLocks noGrp="1"/>
          </p:cNvSpPr>
          <p:nvPr>
            <p:ph idx="1"/>
          </p:nvPr>
        </p:nvSpPr>
        <p:spPr>
          <a:xfrm>
            <a:off x="685800" y="1842120"/>
            <a:ext cx="7772400" cy="4395192"/>
          </a:xfrm>
        </p:spPr>
        <p:txBody>
          <a:bodyPr/>
          <a:lstStyle/>
          <a:p>
            <a:pPr fontAlgn="ctr"/>
            <a:r>
              <a:rPr lang="en-US" sz="1600" dirty="0" smtClean="0"/>
              <a:t>Latenc</a:t>
            </a:r>
            <a:r>
              <a:rPr lang="en-US" sz="1600" b="0" dirty="0" smtClean="0"/>
              <a:t>y</a:t>
            </a:r>
            <a:r>
              <a:rPr lang="en-US" sz="1600" b="0" dirty="0"/>
              <a:t>: Expected time taken to obtain an location estimate. The process begins with initiating a location request, then computing location, and ends with returning the computed location. E.g. 10 </a:t>
            </a:r>
            <a:r>
              <a:rPr lang="en-US" sz="1600" b="0" dirty="0" err="1"/>
              <a:t>ms</a:t>
            </a:r>
            <a:r>
              <a:rPr lang="en-US" sz="1600" b="0" dirty="0"/>
              <a:t> latency would indicate that it takes 10 </a:t>
            </a:r>
            <a:r>
              <a:rPr lang="en-US" sz="1600" b="0" dirty="0" err="1"/>
              <a:t>ms</a:t>
            </a:r>
            <a:r>
              <a:rPr lang="en-US" sz="1600" b="0" dirty="0"/>
              <a:t> to transmit the request, gather measurements, compute an estimate, and transfer the computed estimate</a:t>
            </a:r>
          </a:p>
          <a:p>
            <a:pPr fontAlgn="ctr"/>
            <a:r>
              <a:rPr lang="en-US" sz="1600" dirty="0" smtClean="0"/>
              <a:t>Refresh </a:t>
            </a:r>
            <a:r>
              <a:rPr lang="en-US" sz="1600" dirty="0"/>
              <a:t>Rate</a:t>
            </a:r>
            <a:r>
              <a:rPr lang="en-US" sz="1600" b="0" dirty="0"/>
              <a:t>: This defines how frequently is the computation expected when client moving. E.g. a refresh rate of 10 locations per second would indicate that location needs to be refreshed 10 times in a second</a:t>
            </a:r>
          </a:p>
          <a:p>
            <a:pPr fontAlgn="ctr"/>
            <a:r>
              <a:rPr lang="en-US" sz="1600" dirty="0"/>
              <a:t>N</a:t>
            </a:r>
            <a:r>
              <a:rPr lang="en-US" sz="1600" dirty="0" smtClean="0"/>
              <a:t>umber </a:t>
            </a:r>
            <a:r>
              <a:rPr lang="en-US" sz="1600" dirty="0"/>
              <a:t>of simultaneous users</a:t>
            </a:r>
          </a:p>
          <a:p>
            <a:pPr fontAlgn="ctr"/>
            <a:r>
              <a:rPr lang="en-US" sz="1600" dirty="0" smtClean="0"/>
              <a:t>Impact </a:t>
            </a:r>
            <a:r>
              <a:rPr lang="en-US" sz="1600" dirty="0"/>
              <a:t>on </a:t>
            </a:r>
            <a:r>
              <a:rPr lang="en-US" sz="1600" dirty="0" smtClean="0"/>
              <a:t>the Wireless Network </a:t>
            </a:r>
            <a:r>
              <a:rPr lang="en-US" sz="1600" b="0" dirty="0" smtClean="0"/>
              <a:t>expected additional frame exchanges. Number of frame exchange/device/estimate. E.g., &lt; 3 frame exchange/device/estimate</a:t>
            </a:r>
          </a:p>
          <a:p>
            <a:pPr lvl="1" fontAlgn="ctr"/>
            <a:r>
              <a:rPr lang="en-US" sz="1600" dirty="0" smtClean="0"/>
              <a:t>Note that implicit in the number of frame exchanges is a penalty associated with delays waiting for each expected frame exchange to complete. This is however hard to quantify without having specified the protocol.</a:t>
            </a:r>
            <a:endParaRPr lang="en-US" sz="1600" b="0" dirty="0"/>
          </a:p>
          <a:p>
            <a:pPr marL="0" indent="0">
              <a:buNone/>
            </a:pPr>
            <a:endParaRPr lang="en-US"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5</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600109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Micro location in store</a:t>
            </a:r>
            <a:endParaRPr lang="en-US" dirty="0"/>
          </a:p>
        </p:txBody>
      </p:sp>
      <p:sp>
        <p:nvSpPr>
          <p:cNvPr id="3" name="Content Placeholder 2"/>
          <p:cNvSpPr>
            <a:spLocks noGrp="1"/>
          </p:cNvSpPr>
          <p:nvPr>
            <p:ph idx="1"/>
          </p:nvPr>
        </p:nvSpPr>
        <p:spPr>
          <a:xfrm>
            <a:off x="685800" y="1628800"/>
            <a:ext cx="7918648" cy="4824536"/>
          </a:xfrm>
        </p:spPr>
        <p:txBody>
          <a:bodyPr>
            <a:normAutofit fontScale="77500" lnSpcReduction="20000"/>
          </a:bodyPr>
          <a:lstStyle/>
          <a:p>
            <a:r>
              <a:rPr lang="en-US" dirty="0" smtClean="0"/>
              <a:t>User: </a:t>
            </a:r>
            <a:r>
              <a:rPr lang="en-US" b="0" dirty="0" smtClean="0"/>
              <a:t>Person with a smartphone which has the store app installed </a:t>
            </a:r>
          </a:p>
          <a:p>
            <a:r>
              <a:rPr lang="en-US" dirty="0" smtClean="0"/>
              <a:t>Environment: </a:t>
            </a:r>
            <a:r>
              <a:rPr lang="en-US" b="0" dirty="0" smtClean="0"/>
              <a:t>A store has APs for 802.11 coverage. The store may have APs at the store entrance. The expected AP density is about 1 AP per 4000 sq. ft. with APs supporting HT, VHT and NGP</a:t>
            </a:r>
          </a:p>
          <a:p>
            <a:r>
              <a:rPr lang="en-US" dirty="0" smtClean="0"/>
              <a:t>Use case:</a:t>
            </a:r>
          </a:p>
          <a:p>
            <a:pPr marL="914400" lvl="1" indent="-457200">
              <a:buFont typeface="+mj-lt"/>
              <a:buAutoNum type="arabicPeriod"/>
            </a:pPr>
            <a:r>
              <a:rPr lang="en-US" dirty="0" smtClean="0"/>
              <a:t>The user enters the store with their phone </a:t>
            </a:r>
          </a:p>
          <a:p>
            <a:pPr marL="914400" lvl="1" indent="-457200">
              <a:buFont typeface="+mj-lt"/>
              <a:buAutoNum type="arabicPeriod"/>
            </a:pPr>
            <a:r>
              <a:rPr lang="en-US" dirty="0" smtClean="0"/>
              <a:t>As soon as user enters, the phone notifies the user about the store promotions</a:t>
            </a:r>
          </a:p>
          <a:p>
            <a:pPr marL="914400" lvl="1" indent="-457200">
              <a:buFont typeface="+mj-lt"/>
              <a:buAutoNum type="arabicPeriod"/>
            </a:pPr>
            <a:r>
              <a:rPr lang="en-US" dirty="0" smtClean="0"/>
              <a:t>The user can query details about a product on the app </a:t>
            </a:r>
          </a:p>
          <a:p>
            <a:pPr marL="914400" lvl="1" indent="-457200">
              <a:buFont typeface="+mj-lt"/>
              <a:buAutoNum type="arabicPeriod"/>
            </a:pPr>
            <a:r>
              <a:rPr lang="en-US" dirty="0" smtClean="0"/>
              <a:t>The app and smartphone can then help the user navigate to the particular shelf containing the </a:t>
            </a:r>
            <a:r>
              <a:rPr lang="en-US" dirty="0" smtClean="0"/>
              <a:t>product</a:t>
            </a:r>
            <a:endParaRPr lang="en-US" dirty="0" smtClean="0"/>
          </a:p>
          <a:p>
            <a:pPr marL="914400" lvl="1" indent="-457200">
              <a:buFont typeface="+mj-lt"/>
              <a:buAutoNum type="arabicPeriod"/>
            </a:pPr>
            <a:r>
              <a:rPr lang="en-US" dirty="0" smtClean="0"/>
              <a:t>The user </a:t>
            </a:r>
            <a:r>
              <a:rPr lang="en-US" dirty="0" smtClean="0"/>
              <a:t>waits </a:t>
            </a:r>
            <a:r>
              <a:rPr lang="en-US" dirty="0" smtClean="0"/>
              <a:t>in queue and as they reach the checkout counter, their loyalty number  is brought up on the system (background activity)</a:t>
            </a:r>
          </a:p>
          <a:p>
            <a:r>
              <a:rPr lang="en-US" dirty="0" smtClean="0"/>
              <a:t>Key Performance and Attributes:</a:t>
            </a:r>
          </a:p>
          <a:p>
            <a:pPr lvl="1"/>
            <a:r>
              <a:rPr lang="en-US" b="1" i="1" dirty="0" smtClean="0"/>
              <a:t>Horizontal accuracy:</a:t>
            </a:r>
            <a:r>
              <a:rPr lang="en-US" dirty="0" smtClean="0"/>
              <a:t> &lt;0.5 m@90%, vertical  accuracy: same floor@99%</a:t>
            </a:r>
          </a:p>
          <a:p>
            <a:pPr lvl="1"/>
            <a:r>
              <a:rPr lang="en-US" b="1" i="1" dirty="0" smtClean="0"/>
              <a:t>Latency:</a:t>
            </a:r>
            <a:r>
              <a:rPr lang="en-US" dirty="0" smtClean="0"/>
              <a:t> &lt;500ms </a:t>
            </a:r>
          </a:p>
          <a:p>
            <a:pPr lvl="1"/>
            <a:r>
              <a:rPr lang="en-US" b="1" i="1" dirty="0" smtClean="0"/>
              <a:t>Refresh Rate:</a:t>
            </a:r>
            <a:r>
              <a:rPr lang="en-US" dirty="0" smtClean="0"/>
              <a:t> &gt; 1 location/sec</a:t>
            </a:r>
          </a:p>
          <a:p>
            <a:pPr lvl="1"/>
            <a:r>
              <a:rPr lang="en-US" b="1" i="1" dirty="0" smtClean="0"/>
              <a:t>Number of simultaneous </a:t>
            </a:r>
            <a:r>
              <a:rPr lang="en-US" b="1" i="1" dirty="0" smtClean="0"/>
              <a:t>users: </a:t>
            </a:r>
            <a:r>
              <a:rPr lang="en-US" dirty="0" smtClean="0"/>
              <a:t>depends </a:t>
            </a:r>
            <a:r>
              <a:rPr lang="en-US" dirty="0" smtClean="0"/>
              <a:t>on the size of the store (a few to as many as 100s)</a:t>
            </a:r>
          </a:p>
          <a:p>
            <a:pPr lvl="1"/>
            <a:r>
              <a:rPr lang="en-US" b="1" i="1" dirty="0" smtClean="0"/>
              <a:t>Impact </a:t>
            </a:r>
            <a:r>
              <a:rPr lang="en-US" b="1" i="1" dirty="0" smtClean="0"/>
              <a:t>on Network </a:t>
            </a:r>
            <a:r>
              <a:rPr lang="en-US" b="1" i="1" dirty="0" smtClean="0"/>
              <a:t>Bandwidth:</a:t>
            </a:r>
            <a:r>
              <a:rPr lang="en-US" dirty="0" smtClean="0"/>
              <a:t> </a:t>
            </a:r>
            <a:r>
              <a:rPr lang="en-US" dirty="0" smtClean="0"/>
              <a:t>&lt; 3 additional frames per </a:t>
            </a:r>
            <a:r>
              <a:rPr lang="en-US" dirty="0" smtClean="0"/>
              <a:t>device/estimate/second</a:t>
            </a:r>
            <a:endParaRPr lang="en-US" dirty="0" smtClean="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6</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3768625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Micro location in </a:t>
            </a:r>
            <a:r>
              <a:rPr lang="en-US" dirty="0" smtClean="0"/>
              <a:t>store (Cont’d)</a:t>
            </a:r>
            <a:endParaRPr lang="en-US"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7</a:t>
            </a:fld>
            <a:endParaRPr lang="en-CA"/>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7903" y="2894084"/>
            <a:ext cx="3467075" cy="2833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539552" y="1844824"/>
            <a:ext cx="4176464"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err="1" smtClean="0"/>
              <a:t>AoA</a:t>
            </a:r>
            <a:r>
              <a:rPr lang="en-US" sz="2000" dirty="0" smtClean="0"/>
              <a:t> useful in determining when a background process at the checkout counter should be triggered to bring up User’s information (like loyalty account, etc.) to speed up the checkout process.</a:t>
            </a:r>
          </a:p>
          <a:p>
            <a:pPr marL="285750" indent="-285750">
              <a:buFont typeface="Arial" panose="020B0604020202020204" pitchFamily="34" charset="0"/>
              <a:buChar char="•"/>
            </a:pPr>
            <a:r>
              <a:rPr lang="en-US" sz="2000" dirty="0" smtClean="0"/>
              <a:t>In some cases </a:t>
            </a:r>
            <a:r>
              <a:rPr lang="en-US" sz="2000" dirty="0" err="1" smtClean="0"/>
              <a:t>AoA</a:t>
            </a:r>
            <a:r>
              <a:rPr lang="en-US" sz="2000" dirty="0" smtClean="0"/>
              <a:t> can be used as a threshold to trigger some activity – for instance, alert the barista in a coffee shop that the customer (in a line) is getting close to the delivery window and is time to get his/her order ready</a:t>
            </a:r>
          </a:p>
          <a:p>
            <a:pPr marL="285750" indent="-285750">
              <a:buFont typeface="Arial" panose="020B0604020202020204" pitchFamily="34" charset="0"/>
              <a:buChar char="•"/>
            </a:pPr>
            <a:r>
              <a:rPr lang="en-US" sz="2000" b="1" i="1" dirty="0" err="1" smtClean="0"/>
              <a:t>AoA</a:t>
            </a:r>
            <a:r>
              <a:rPr lang="en-US" sz="2000" b="1" i="1" dirty="0" smtClean="0"/>
              <a:t> Accuracy:</a:t>
            </a:r>
            <a:r>
              <a:rPr lang="en-US" sz="2000" dirty="0" smtClean="0"/>
              <a:t> &lt;5 degrees@90%</a:t>
            </a:r>
            <a:endParaRPr lang="en-US" sz="2000" dirty="0"/>
          </a:p>
        </p:txBody>
      </p:sp>
      <p:sp>
        <p:nvSpPr>
          <p:cNvPr id="8" name="Cube 7"/>
          <p:cNvSpPr/>
          <p:nvPr/>
        </p:nvSpPr>
        <p:spPr bwMode="auto">
          <a:xfrm>
            <a:off x="7956376" y="2996952"/>
            <a:ext cx="216024" cy="72008"/>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0" name="Straight Connector 9"/>
          <p:cNvCxnSpPr>
            <a:stCxn id="8" idx="2"/>
          </p:cNvCxnSpPr>
          <p:nvPr/>
        </p:nvCxnSpPr>
        <p:spPr bwMode="auto">
          <a:xfrm flipH="1" flipV="1">
            <a:off x="6012160" y="3037456"/>
            <a:ext cx="1944216" cy="450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a:off x="7560332" y="3068960"/>
            <a:ext cx="486054" cy="140415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a:off x="7236296" y="3068960"/>
            <a:ext cx="828092" cy="12416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flipH="1">
            <a:off x="6948264" y="3068960"/>
            <a:ext cx="1116124" cy="115212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p:cNvCxnSpPr/>
          <p:nvPr/>
        </p:nvCxnSpPr>
        <p:spPr bwMode="auto">
          <a:xfrm flipH="1">
            <a:off x="6876256" y="3068960"/>
            <a:ext cx="1188132" cy="86409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flipH="1">
            <a:off x="6732240" y="3068960"/>
            <a:ext cx="1314146" cy="6480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Straight Connector 21"/>
          <p:cNvCxnSpPr/>
          <p:nvPr/>
        </p:nvCxnSpPr>
        <p:spPr bwMode="auto">
          <a:xfrm flipH="1">
            <a:off x="6444208" y="3068960"/>
            <a:ext cx="1602178" cy="5760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flipH="1">
            <a:off x="6372200" y="3068960"/>
            <a:ext cx="1674186" cy="32403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flipH="1">
            <a:off x="6084168" y="3068960"/>
            <a:ext cx="1944216" cy="21602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Arc 30"/>
          <p:cNvSpPr/>
          <p:nvPr/>
        </p:nvSpPr>
        <p:spPr bwMode="auto">
          <a:xfrm rot="10016325">
            <a:off x="7452680" y="2407179"/>
            <a:ext cx="639071" cy="1096840"/>
          </a:xfrm>
          <a:prstGeom prst="arc">
            <a:avLst/>
          </a:prstGeom>
          <a:noFill/>
          <a:ln w="12700" cap="flat" cmpd="sng" algn="ctr">
            <a:solidFill>
              <a:srgbClr val="FF0000"/>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936969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Museum Exhibit Guide</a:t>
            </a:r>
            <a:endParaRPr lang="en-US" dirty="0">
              <a:solidFill>
                <a:schemeClr val="tx1"/>
              </a:solidFill>
            </a:endParaRPr>
          </a:p>
        </p:txBody>
      </p:sp>
      <p:sp>
        <p:nvSpPr>
          <p:cNvPr id="3" name="Content Placeholder 2"/>
          <p:cNvSpPr>
            <a:spLocks noGrp="1"/>
          </p:cNvSpPr>
          <p:nvPr>
            <p:ph idx="1"/>
          </p:nvPr>
        </p:nvSpPr>
        <p:spPr>
          <a:xfrm>
            <a:off x="685800" y="1628800"/>
            <a:ext cx="7918648" cy="4824536"/>
          </a:xfrm>
        </p:spPr>
        <p:txBody>
          <a:bodyPr>
            <a:normAutofit fontScale="77500" lnSpcReduction="20000"/>
          </a:bodyPr>
          <a:lstStyle/>
          <a:p>
            <a:r>
              <a:rPr lang="en-US" dirty="0" smtClean="0"/>
              <a:t>User: </a:t>
            </a:r>
            <a:r>
              <a:rPr lang="en-US" b="0" dirty="0" smtClean="0"/>
              <a:t>Person with a smartphone which has the museum app installed.</a:t>
            </a:r>
          </a:p>
          <a:p>
            <a:r>
              <a:rPr lang="en-US" dirty="0" smtClean="0"/>
              <a:t>Environment: </a:t>
            </a:r>
            <a:r>
              <a:rPr lang="en-US" b="0" dirty="0" smtClean="0"/>
              <a:t>A museum has APs and 802.11 based “Location Beacons” (e.g. Wi-Fi Aware) like STAs. The store may have APs and non AP STAs at the store entrance. The expected infrastructure density is about 1: per TBD sq. ft. and also specially located infrastructure devices in aisles on the celling for LOS or near LOS supporting HT, VHT, DMG and NGP.</a:t>
            </a:r>
          </a:p>
          <a:p>
            <a:r>
              <a:rPr lang="en-US" dirty="0" smtClean="0"/>
              <a:t>Use case:</a:t>
            </a:r>
          </a:p>
          <a:p>
            <a:pPr marL="914400" lvl="1" indent="-457200">
              <a:buFont typeface="+mj-lt"/>
              <a:buAutoNum type="arabicPeriod"/>
            </a:pPr>
            <a:r>
              <a:rPr lang="en-US" sz="2300" dirty="0" smtClean="0"/>
              <a:t>The User enters the store with their phone and the app pops up.</a:t>
            </a:r>
          </a:p>
          <a:p>
            <a:pPr marL="914400" lvl="1" indent="-457200">
              <a:buFont typeface="+mj-lt"/>
              <a:buAutoNum type="arabicPeriod"/>
            </a:pPr>
            <a:r>
              <a:rPr lang="en-US" sz="2300" dirty="0" smtClean="0"/>
              <a:t>The app shows identifies exhibits at the museum that are of interest to the User (based on a prior input to the app by the User). The location of the identified exhibits at the museum are also presented to the User (either on the smartphone display or on a wearable (e.g. glasses). </a:t>
            </a:r>
          </a:p>
          <a:p>
            <a:pPr marL="914400" lvl="1" indent="-457200">
              <a:buFont typeface="+mj-lt"/>
              <a:buAutoNum type="arabicPeriod"/>
            </a:pPr>
            <a:r>
              <a:rPr lang="en-US" sz="2300" dirty="0" smtClean="0"/>
              <a:t>The User selects an exhibit and the smartphone app then helps with guiding the User to the exhibit. </a:t>
            </a:r>
          </a:p>
          <a:p>
            <a:pPr marL="914400" lvl="1" indent="-457200">
              <a:buFont typeface="+mj-lt"/>
              <a:buAutoNum type="arabicPeriod"/>
            </a:pPr>
            <a:r>
              <a:rPr lang="en-US" sz="2300" dirty="0" smtClean="0"/>
              <a:t>Once the User arrives at the area where exhibit is, the app displays information on the selected exhibit. The app also displays a map of other exhibits in the same area and when the User selects one or more from the display,  the app guides the User toward the selected exhibits and display additional pertinent information</a:t>
            </a:r>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8</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2926276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Museum </a:t>
            </a:r>
            <a:r>
              <a:rPr lang="en-US" dirty="0" smtClean="0"/>
              <a:t>Exhibit Guide (cont’d)</a:t>
            </a:r>
            <a:endParaRPr lang="en-US"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9</a:t>
            </a:fld>
            <a:endParaRPr lang="en-CA"/>
          </a:p>
        </p:txBody>
      </p:sp>
      <p:sp>
        <p:nvSpPr>
          <p:cNvPr id="7" name="Rectangle 6"/>
          <p:cNvSpPr/>
          <p:nvPr/>
        </p:nvSpPr>
        <p:spPr>
          <a:xfrm>
            <a:off x="611560" y="2090172"/>
            <a:ext cx="7848872" cy="2862322"/>
          </a:xfrm>
          <a:prstGeom prst="rect">
            <a:avLst/>
          </a:prstGeom>
        </p:spPr>
        <p:txBody>
          <a:bodyPr wrap="square">
            <a:spAutoFit/>
          </a:bodyPr>
          <a:lstStyle/>
          <a:p>
            <a:r>
              <a:rPr lang="en-US" sz="2000" b="1" dirty="0"/>
              <a:t>Key Performance and Attributes:</a:t>
            </a:r>
          </a:p>
          <a:p>
            <a:pPr lvl="1"/>
            <a:r>
              <a:rPr lang="en-US" sz="2000" b="1" i="1" dirty="0"/>
              <a:t>Horizontal accuracy:</a:t>
            </a:r>
            <a:r>
              <a:rPr lang="en-US" sz="2000" dirty="0"/>
              <a:t> &lt;0.5 m@90%, </a:t>
            </a:r>
            <a:endParaRPr lang="en-US" sz="2000" dirty="0" smtClean="0"/>
          </a:p>
          <a:p>
            <a:pPr lvl="1"/>
            <a:r>
              <a:rPr lang="en-US" sz="2000" b="1" i="1" dirty="0" smtClean="0"/>
              <a:t>Vertical  </a:t>
            </a:r>
            <a:r>
              <a:rPr lang="en-US" sz="2000" b="1" i="1" dirty="0"/>
              <a:t>accuracy:</a:t>
            </a:r>
            <a:r>
              <a:rPr lang="en-US" sz="2000" dirty="0"/>
              <a:t> </a:t>
            </a:r>
            <a:r>
              <a:rPr lang="en-US" sz="2000" dirty="0" smtClean="0"/>
              <a:t>&lt;0.25m@99</a:t>
            </a:r>
            <a:r>
              <a:rPr lang="en-US" sz="2000" dirty="0"/>
              <a:t>%</a:t>
            </a:r>
          </a:p>
          <a:p>
            <a:pPr lvl="1"/>
            <a:r>
              <a:rPr lang="en-US" sz="2000" b="1" i="1" dirty="0"/>
              <a:t>Latency:</a:t>
            </a:r>
            <a:r>
              <a:rPr lang="en-US" sz="2000" dirty="0"/>
              <a:t> &lt;500ms </a:t>
            </a:r>
          </a:p>
          <a:p>
            <a:pPr lvl="1"/>
            <a:r>
              <a:rPr lang="en-US" sz="2000" b="1" i="1" dirty="0"/>
              <a:t>Refresh Rate:</a:t>
            </a:r>
            <a:r>
              <a:rPr lang="en-US" sz="2000" dirty="0"/>
              <a:t> &gt; 1 location/sec (slower once the exhibit is reached)</a:t>
            </a:r>
          </a:p>
          <a:p>
            <a:pPr lvl="1"/>
            <a:r>
              <a:rPr lang="en-US" sz="2000" b="1" i="1" dirty="0"/>
              <a:t>Number of simultaneous </a:t>
            </a:r>
            <a:r>
              <a:rPr lang="en-US" sz="2000" b="1" i="1" dirty="0" smtClean="0"/>
              <a:t>users:</a:t>
            </a:r>
            <a:r>
              <a:rPr lang="en-US" sz="2000" dirty="0" smtClean="0"/>
              <a:t> </a:t>
            </a:r>
            <a:r>
              <a:rPr lang="en-US" sz="2000" dirty="0"/>
              <a:t>– depends on the size/popularity of the museum (a few to as many as 100s)</a:t>
            </a:r>
          </a:p>
          <a:p>
            <a:pPr lvl="1"/>
            <a:r>
              <a:rPr lang="en-US" sz="2000" b="1" i="1" dirty="0" smtClean="0"/>
              <a:t>Impact </a:t>
            </a:r>
            <a:r>
              <a:rPr lang="en-US" sz="2000" b="1" i="1" dirty="0"/>
              <a:t>on Network </a:t>
            </a:r>
            <a:r>
              <a:rPr lang="en-US" sz="2000" b="1" i="1" dirty="0" smtClean="0"/>
              <a:t>Bandwidth:</a:t>
            </a:r>
            <a:r>
              <a:rPr lang="en-US" sz="2000" dirty="0" smtClean="0"/>
              <a:t> </a:t>
            </a:r>
            <a:r>
              <a:rPr lang="en-US" sz="2000" dirty="0"/>
              <a:t>&lt; 3 additional frames per </a:t>
            </a:r>
            <a:r>
              <a:rPr lang="en-US" sz="2000" dirty="0" smtClean="0"/>
              <a:t>device/estimate/second</a:t>
            </a:r>
            <a:endParaRPr lang="en-US" sz="2000" dirty="0"/>
          </a:p>
        </p:txBody>
      </p:sp>
    </p:spTree>
    <p:extLst>
      <p:ext uri="{BB962C8B-B14F-4D97-AF65-F5344CB8AC3E}">
        <p14:creationId xmlns:p14="http://schemas.microsoft.com/office/powerpoint/2010/main" val="1281595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Props1.xml><?xml version="1.0" encoding="utf-8"?>
<ds:datastoreItem xmlns:ds="http://schemas.openxmlformats.org/officeDocument/2006/customXml" ds:itemID="{DD99E1A7-8408-4725-844F-1FA60413669E}">
  <ds:schemaRefs>
    <ds:schemaRef ds:uri="http://schemas.microsoft.com/sharepoint/v3/contenttype/forms"/>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59AC9DA-9D82-48CF-B50F-54B18938746C}">
  <ds:schemaRefs>
    <ds:schemaRef ds:uri="http://schemas.microsoft.com/sharepoint/v3"/>
    <ds:schemaRef ds:uri="http://purl.org/dc/dcmitype/"/>
    <ds:schemaRef ds:uri="http://www.w3.org/XML/1998/namespace"/>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802-11-Submission</Template>
  <TotalTime>16455</TotalTime>
  <Words>1889</Words>
  <Application>Microsoft Office PowerPoint</Application>
  <PresentationFormat>On-screen Show (4:3)</PresentationFormat>
  <Paragraphs>148</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Additional NGP Use Cases (with some updates to the Use Case Template)</vt:lpstr>
      <vt:lpstr>Background</vt:lpstr>
      <vt:lpstr>Definition of Accuracy</vt:lpstr>
      <vt:lpstr>Key Performance Requirement</vt:lpstr>
      <vt:lpstr>Attributes to be identified in Use Case description</vt:lpstr>
      <vt:lpstr>1. Micro location in store</vt:lpstr>
      <vt:lpstr>1. Micro location in store (Cont’d)</vt:lpstr>
      <vt:lpstr>2. Museum Exhibit Guide</vt:lpstr>
      <vt:lpstr>2. Museum Exhibit Guide (cont’d)</vt:lpstr>
      <vt:lpstr>3. Grocery list in-store guidance</vt:lpstr>
      <vt:lpstr>3. Grocery list in-store guidance (cont’d)</vt:lpstr>
      <vt:lpstr>4. Inventory Management  (at hospitals, airports, etc)</vt:lpstr>
      <vt:lpstr>Inventory Management  (at hospitals, airports, etc) (Cont’d)</vt:lpstr>
      <vt:lpstr>Inventory Management  (at hospitals, airports, etc) (Cont’d)</vt:lpstr>
      <vt:lpstr>References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What Comes Next?</dc:title>
  <dc:creator>Osama Aboul-Magd</dc:creator>
  <cp:lastModifiedBy>gvenkate</cp:lastModifiedBy>
  <cp:revision>270</cp:revision>
  <cp:lastPrinted>1998-02-10T13:28:06Z</cp:lastPrinted>
  <dcterms:created xsi:type="dcterms:W3CDTF">2013-01-06T12:40:29Z</dcterms:created>
  <dcterms:modified xsi:type="dcterms:W3CDTF">2015-05-13T18:28:27Z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_AdHocReviewCycleID">
    <vt:i4>-1474561345</vt:i4>
  </property>
  <property fmtid="{D5CDD505-2E9C-101B-9397-08002B2CF9AE}" pid="7" name="_EmailSubject">
    <vt:lpwstr>(2nd) Huawei+MediaTek HEW SG discussion</vt:lpwstr>
  </property>
  <property fmtid="{D5CDD505-2E9C-101B-9397-08002B2CF9AE}" pid="8" name="_AuthorEmail">
    <vt:lpwstr>james.yee@mediatek.com</vt:lpwstr>
  </property>
  <property fmtid="{D5CDD505-2E9C-101B-9397-08002B2CF9AE}" pid="9" name="_AuthorEmailDisplayName">
    <vt:lpwstr>James Yee (易志熹)</vt:lpwstr>
  </property>
  <property fmtid="{D5CDD505-2E9C-101B-9397-08002B2CF9AE}" pid="10" name="sflag">
    <vt:lpwstr>1368405942</vt:lpwstr>
  </property>
</Properties>
</file>