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8"/>
  </p:notesMasterIdLst>
  <p:handoutMasterIdLst>
    <p:handoutMasterId r:id="rId19"/>
  </p:handoutMasterIdLst>
  <p:sldIdLst>
    <p:sldId id="269" r:id="rId5"/>
    <p:sldId id="270" r:id="rId6"/>
    <p:sldId id="271" r:id="rId7"/>
    <p:sldId id="272" r:id="rId8"/>
    <p:sldId id="273" r:id="rId9"/>
    <p:sldId id="274" r:id="rId10"/>
    <p:sldId id="275" r:id="rId11"/>
    <p:sldId id="281" r:id="rId12"/>
    <p:sldId id="276" r:id="rId13"/>
    <p:sldId id="277" r:id="rId14"/>
    <p:sldId id="278" r:id="rId15"/>
    <p:sldId id="279" r:id="rId16"/>
    <p:sldId id="280" r:id="rId17"/>
  </p:sldIdLst>
  <p:sldSz cx="9144000" cy="6858000" type="screen4x3"/>
  <p:notesSz cx="7099300" cy="10234613"/>
  <p:defaultTextStyle>
    <a:defPPr>
      <a:defRPr lang="en-CA"/>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ediatek" initials="M" lastIdx="4" clrIdx="0"/>
  <p:cmAuthor id="1" name="mtk30123" initials="m"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575" autoAdjust="0"/>
  </p:normalViewPr>
  <p:slideViewPr>
    <p:cSldViewPr>
      <p:cViewPr>
        <p:scale>
          <a:sx n="90" d="100"/>
          <a:sy n="90" d="100"/>
        </p:scale>
        <p:origin x="-2232" y="-57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0" d="100"/>
          <a:sy n="80" d="100"/>
        </p:scale>
        <p:origin x="-3822" y="-90"/>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36840" y="199841"/>
            <a:ext cx="2350580"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97858">
              <a:defRPr sz="1500" b="1"/>
            </a:lvl1pPr>
          </a:lstStyle>
          <a:p>
            <a:r>
              <a:rPr lang="en-CA"/>
              <a:t>doc.: IEEE 802.11-yy/xxxxr0</a:t>
            </a:r>
          </a:p>
        </p:txBody>
      </p:sp>
      <p:sp>
        <p:nvSpPr>
          <p:cNvPr id="3075" name="Rectangle 3"/>
          <p:cNvSpPr>
            <a:spLocks noGrp="1" noChangeArrowheads="1"/>
          </p:cNvSpPr>
          <p:nvPr>
            <p:ph type="dt" sz="quarter" idx="1"/>
          </p:nvPr>
        </p:nvSpPr>
        <p:spPr bwMode="auto">
          <a:xfrm>
            <a:off x="711880" y="199841"/>
            <a:ext cx="981423"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97858">
              <a:defRPr sz="1500" b="1"/>
            </a:lvl1pPr>
          </a:lstStyle>
          <a:p>
            <a:r>
              <a:rPr lang="en-CA"/>
              <a:t>Month Year</a:t>
            </a:r>
          </a:p>
        </p:txBody>
      </p:sp>
      <p:sp>
        <p:nvSpPr>
          <p:cNvPr id="3076" name="Rectangle 4"/>
          <p:cNvSpPr>
            <a:spLocks noGrp="1" noChangeArrowheads="1"/>
          </p:cNvSpPr>
          <p:nvPr>
            <p:ph type="ftr" sz="quarter" idx="2"/>
          </p:nvPr>
        </p:nvSpPr>
        <p:spPr bwMode="auto">
          <a:xfrm>
            <a:off x="4817592" y="9905482"/>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97858">
              <a:defRPr/>
            </a:lvl1pPr>
          </a:lstStyle>
          <a:p>
            <a:r>
              <a:rPr lang="en-CA"/>
              <a:t>John Doe, Some Company</a:t>
            </a:r>
          </a:p>
        </p:txBody>
      </p:sp>
      <p:sp>
        <p:nvSpPr>
          <p:cNvPr id="3077" name="Rectangle 5"/>
          <p:cNvSpPr>
            <a:spLocks noGrp="1" noChangeArrowheads="1"/>
          </p:cNvSpPr>
          <p:nvPr>
            <p:ph type="sldNum" sz="quarter" idx="3"/>
          </p:nvPr>
        </p:nvSpPr>
        <p:spPr bwMode="auto">
          <a:xfrm>
            <a:off x="3211939" y="9905482"/>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97858">
              <a:defRPr/>
            </a:lvl1pPr>
          </a:lstStyle>
          <a:p>
            <a:r>
              <a:rPr lang="en-CA"/>
              <a:t>Page </a:t>
            </a:r>
            <a:fld id="{AB7C97AC-AEAF-4E2E-8E67-E6E35D24FC2E}" type="slidenum">
              <a:rPr lang="en-CA"/>
              <a:pPr/>
              <a:t>‹#›</a:t>
            </a:fld>
            <a:endParaRPr lang="en-CA"/>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en-CA"/>
          </a:p>
        </p:txBody>
      </p:sp>
      <p:sp>
        <p:nvSpPr>
          <p:cNvPr id="3079" name="Rectangle 7"/>
          <p:cNvSpPr>
            <a:spLocks noChangeArrowheads="1"/>
          </p:cNvSpPr>
          <p:nvPr/>
        </p:nvSpPr>
        <p:spPr bwMode="auto">
          <a:xfrm>
            <a:off x="710256" y="9905482"/>
            <a:ext cx="718145" cy="184666"/>
          </a:xfrm>
          <a:prstGeom prst="rect">
            <a:avLst/>
          </a:prstGeom>
          <a:noFill/>
          <a:ln w="9525">
            <a:noFill/>
            <a:miter lim="800000"/>
            <a:headEnd/>
            <a:tailEnd/>
          </a:ln>
          <a:effectLst/>
        </p:spPr>
        <p:txBody>
          <a:bodyPr wrap="none" lIns="0" tIns="0" rIns="0" bIns="0">
            <a:spAutoFit/>
          </a:bodyPr>
          <a:lstStyle/>
          <a:p>
            <a:pPr defTabSz="997858"/>
            <a:r>
              <a:rPr lang="en-CA"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en-CA"/>
          </a:p>
        </p:txBody>
      </p:sp>
    </p:spTree>
    <p:extLst>
      <p:ext uri="{BB962C8B-B14F-4D97-AF65-F5344CB8AC3E}">
        <p14:creationId xmlns:p14="http://schemas.microsoft.com/office/powerpoint/2010/main" val="42759752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0723" y="112306"/>
            <a:ext cx="2350580"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97858">
              <a:defRPr sz="1500" b="1"/>
            </a:lvl1pPr>
          </a:lstStyle>
          <a:p>
            <a:r>
              <a:rPr lang="en-CA"/>
              <a:t>doc.: IEEE 802.11-yy/xxxxr0</a:t>
            </a:r>
          </a:p>
        </p:txBody>
      </p:sp>
      <p:sp>
        <p:nvSpPr>
          <p:cNvPr id="2051" name="Rectangle 3"/>
          <p:cNvSpPr>
            <a:spLocks noGrp="1" noChangeArrowheads="1"/>
          </p:cNvSpPr>
          <p:nvPr>
            <p:ph type="dt" idx="1"/>
          </p:nvPr>
        </p:nvSpPr>
        <p:spPr bwMode="auto">
          <a:xfrm>
            <a:off x="669622" y="112306"/>
            <a:ext cx="981423"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97858">
              <a:defRPr sz="1500" b="1"/>
            </a:lvl1pPr>
          </a:lstStyle>
          <a:p>
            <a:r>
              <a:rPr lang="en-CA"/>
              <a:t>Month Year</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p>
        </p:txBody>
      </p:sp>
      <p:sp>
        <p:nvSpPr>
          <p:cNvPr id="2054" name="Rectangle 6"/>
          <p:cNvSpPr>
            <a:spLocks noGrp="1" noChangeArrowheads="1"/>
          </p:cNvSpPr>
          <p:nvPr>
            <p:ph type="ftr" sz="quarter" idx="4"/>
          </p:nvPr>
        </p:nvSpPr>
        <p:spPr bwMode="auto">
          <a:xfrm>
            <a:off x="4286486" y="9908983"/>
            <a:ext cx="214481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88747" lvl="4" algn="r" defTabSz="997858">
              <a:defRPr/>
            </a:lvl5pPr>
          </a:lstStyle>
          <a:p>
            <a:pPr lvl="4"/>
            <a:r>
              <a:rPr lang="en-CA"/>
              <a:t>John Doe, Some Company</a:t>
            </a:r>
          </a:p>
        </p:txBody>
      </p:sp>
      <p:sp>
        <p:nvSpPr>
          <p:cNvPr id="2055" name="Rectangle 7"/>
          <p:cNvSpPr>
            <a:spLocks noGrp="1" noChangeArrowheads="1"/>
          </p:cNvSpPr>
          <p:nvPr>
            <p:ph type="sldNum" sz="quarter" idx="5"/>
          </p:nvPr>
        </p:nvSpPr>
        <p:spPr bwMode="auto">
          <a:xfrm>
            <a:off x="3306558" y="9908983"/>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97858">
              <a:defRPr/>
            </a:lvl1pPr>
          </a:lstStyle>
          <a:p>
            <a:r>
              <a:rPr lang="en-CA"/>
              <a:t>Page </a:t>
            </a:r>
            <a:fld id="{D7BBE521-9050-4CCC-AD4E-E8F28ADB7B94}" type="slidenum">
              <a:rPr lang="en-CA"/>
              <a:pPr/>
              <a:t>‹#›</a:t>
            </a:fld>
            <a:endParaRPr lang="en-CA"/>
          </a:p>
        </p:txBody>
      </p:sp>
      <p:sp>
        <p:nvSpPr>
          <p:cNvPr id="2056" name="Rectangle 8"/>
          <p:cNvSpPr>
            <a:spLocks noChangeArrowheads="1"/>
          </p:cNvSpPr>
          <p:nvPr/>
        </p:nvSpPr>
        <p:spPr bwMode="auto">
          <a:xfrm>
            <a:off x="741136" y="9908983"/>
            <a:ext cx="718145" cy="184666"/>
          </a:xfrm>
          <a:prstGeom prst="rect">
            <a:avLst/>
          </a:prstGeom>
          <a:noFill/>
          <a:ln w="9525">
            <a:noFill/>
            <a:miter lim="800000"/>
            <a:headEnd/>
            <a:tailEnd/>
          </a:ln>
          <a:effectLst/>
        </p:spPr>
        <p:txBody>
          <a:bodyPr wrap="none" lIns="0" tIns="0" rIns="0" bIns="0">
            <a:spAutoFit/>
          </a:bodyPr>
          <a:lstStyle/>
          <a:p>
            <a:r>
              <a:rPr lang="en-CA"/>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en-CA"/>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en-CA"/>
          </a:p>
        </p:txBody>
      </p:sp>
    </p:spTree>
    <p:extLst>
      <p:ext uri="{BB962C8B-B14F-4D97-AF65-F5344CB8AC3E}">
        <p14:creationId xmlns:p14="http://schemas.microsoft.com/office/powerpoint/2010/main" val="10740218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CA"/>
              <a:t>doc.: IEEE 802.11-yy/xxxxr0</a:t>
            </a:r>
          </a:p>
        </p:txBody>
      </p:sp>
      <p:sp>
        <p:nvSpPr>
          <p:cNvPr id="5" name="Rectangle 3"/>
          <p:cNvSpPr>
            <a:spLocks noGrp="1" noChangeArrowheads="1"/>
          </p:cNvSpPr>
          <p:nvPr>
            <p:ph type="dt" idx="1"/>
          </p:nvPr>
        </p:nvSpPr>
        <p:spPr>
          <a:ln/>
        </p:spPr>
        <p:txBody>
          <a:bodyPr/>
          <a:lstStyle/>
          <a:p>
            <a:r>
              <a:rPr lang="en-CA"/>
              <a:t>Month Year</a:t>
            </a:r>
          </a:p>
        </p:txBody>
      </p:sp>
      <p:sp>
        <p:nvSpPr>
          <p:cNvPr id="6" name="Rectangle 6"/>
          <p:cNvSpPr>
            <a:spLocks noGrp="1" noChangeArrowheads="1"/>
          </p:cNvSpPr>
          <p:nvPr>
            <p:ph type="ftr" sz="quarter" idx="4"/>
          </p:nvPr>
        </p:nvSpPr>
        <p:spPr>
          <a:ln/>
        </p:spPr>
        <p:txBody>
          <a:bodyPr/>
          <a:lstStyle/>
          <a:p>
            <a:pPr lvl="4"/>
            <a:r>
              <a:rPr lang="en-CA"/>
              <a:t>John Doe, Some Company</a:t>
            </a:r>
          </a:p>
        </p:txBody>
      </p:sp>
      <p:sp>
        <p:nvSpPr>
          <p:cNvPr id="7" name="Rectangle 7"/>
          <p:cNvSpPr>
            <a:spLocks noGrp="1" noChangeArrowheads="1"/>
          </p:cNvSpPr>
          <p:nvPr>
            <p:ph type="sldNum" sz="quarter" idx="5"/>
          </p:nvPr>
        </p:nvSpPr>
        <p:spPr>
          <a:xfrm>
            <a:off x="3409150" y="9908983"/>
            <a:ext cx="415177" cy="184666"/>
          </a:xfrm>
          <a:ln/>
        </p:spPr>
        <p:txBody>
          <a:bodyPr/>
          <a:lstStyle/>
          <a:p>
            <a:r>
              <a:rPr lang="en-CA"/>
              <a:t>Page </a:t>
            </a:r>
            <a:fld id="{3B0B417B-7E77-4527-A78A-722D3B0A809E}" type="slidenum">
              <a:rPr lang="en-CA"/>
              <a:pPr/>
              <a:t>1</a:t>
            </a:fld>
            <a:endParaRPr lang="en-CA"/>
          </a:p>
        </p:txBody>
      </p:sp>
      <p:sp>
        <p:nvSpPr>
          <p:cNvPr id="31746" name="Rectangle 2"/>
          <p:cNvSpPr>
            <a:spLocks noGrp="1" noRot="1" noChangeAspect="1" noChangeArrowheads="1" noTextEdit="1"/>
          </p:cNvSpPr>
          <p:nvPr>
            <p:ph type="sldImg"/>
          </p:nvPr>
        </p:nvSpPr>
        <p:spPr>
          <a:xfrm>
            <a:off x="1000125" y="773113"/>
            <a:ext cx="5099050" cy="3825875"/>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Date Placeholder 3"/>
          <p:cNvSpPr>
            <a:spLocks noGrp="1"/>
          </p:cNvSpPr>
          <p:nvPr>
            <p:ph type="dt" sz="half" idx="10"/>
          </p:nvPr>
        </p:nvSpPr>
        <p:spPr>
          <a:xfrm>
            <a:off x="696913" y="332601"/>
            <a:ext cx="968214" cy="276999"/>
          </a:xfrm>
        </p:spPr>
        <p:txBody>
          <a:bodyPr/>
          <a:lstStyle>
            <a:lvl1pPr>
              <a:defRPr/>
            </a:lvl1pPr>
          </a:lstStyle>
          <a:p>
            <a:r>
              <a:rPr lang="en-US" dirty="0" smtClean="0"/>
              <a:t>May 2015</a:t>
            </a:r>
            <a:endParaRPr lang="en-CA" dirty="0"/>
          </a:p>
        </p:txBody>
      </p:sp>
      <p:sp>
        <p:nvSpPr>
          <p:cNvPr id="5" name="Footer Placeholder 4"/>
          <p:cNvSpPr>
            <a:spLocks noGrp="1"/>
          </p:cNvSpPr>
          <p:nvPr>
            <p:ph type="ftr" sz="quarter" idx="11"/>
          </p:nvPr>
        </p:nvSpPr>
        <p:spPr/>
        <p:txBody>
          <a:bodyPr/>
          <a:lstStyle>
            <a:lvl1pPr>
              <a:defRPr/>
            </a:lvl1pPr>
          </a:lstStyle>
          <a:p>
            <a:r>
              <a:rPr lang="en-CA" smtClean="0"/>
              <a:t>Ganesh Venkatesan (Intel Corporation)</a:t>
            </a:r>
            <a:endParaRPr lang="en-CA"/>
          </a:p>
        </p:txBody>
      </p:sp>
      <p:sp>
        <p:nvSpPr>
          <p:cNvPr id="6" name="Slide Number Placeholder 5"/>
          <p:cNvSpPr>
            <a:spLocks noGrp="1"/>
          </p:cNvSpPr>
          <p:nvPr>
            <p:ph type="sldNum" sz="quarter" idx="12"/>
          </p:nvPr>
        </p:nvSpPr>
        <p:spPr/>
        <p:txBody>
          <a:bodyPr/>
          <a:lstStyle>
            <a:lvl1pPr>
              <a:defRPr/>
            </a:lvl1pPr>
          </a:lstStyle>
          <a:p>
            <a:r>
              <a:rPr lang="en-CA"/>
              <a:t>Slide </a:t>
            </a:r>
            <a:fld id="{950E1B80-1137-4CD8-B711-9BD30C9C028B}" type="slidenum">
              <a:rPr lang="en-CA"/>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a:xfrm>
            <a:off x="696913" y="332601"/>
            <a:ext cx="968214" cy="276999"/>
          </a:xfrm>
        </p:spPr>
        <p:txBody>
          <a:bodyPr/>
          <a:lstStyle>
            <a:lvl1pPr>
              <a:defRPr/>
            </a:lvl1pPr>
          </a:lstStyle>
          <a:p>
            <a:r>
              <a:rPr lang="en-US" dirty="0" smtClean="0"/>
              <a:t>Mar 2015</a:t>
            </a:r>
            <a:endParaRPr lang="en-CA" dirty="0"/>
          </a:p>
        </p:txBody>
      </p:sp>
      <p:sp>
        <p:nvSpPr>
          <p:cNvPr id="5" name="Footer Placeholder 4"/>
          <p:cNvSpPr>
            <a:spLocks noGrp="1"/>
          </p:cNvSpPr>
          <p:nvPr>
            <p:ph type="ftr" sz="quarter" idx="11"/>
          </p:nvPr>
        </p:nvSpPr>
        <p:spPr/>
        <p:txBody>
          <a:bodyPr/>
          <a:lstStyle>
            <a:lvl1pPr>
              <a:defRPr/>
            </a:lvl1pPr>
          </a:lstStyle>
          <a:p>
            <a:r>
              <a:rPr lang="en-CA" smtClean="0"/>
              <a:t>Ganesh Venkatesan (Intel Corporation)</a:t>
            </a:r>
            <a:endParaRPr lang="en-CA"/>
          </a:p>
        </p:txBody>
      </p:sp>
      <p:sp>
        <p:nvSpPr>
          <p:cNvPr id="6" name="Slide Number Placeholder 5"/>
          <p:cNvSpPr>
            <a:spLocks noGrp="1"/>
          </p:cNvSpPr>
          <p:nvPr>
            <p:ph type="sldNum" sz="quarter" idx="12"/>
          </p:nvPr>
        </p:nvSpPr>
        <p:spPr/>
        <p:txBody>
          <a:bodyPr/>
          <a:lstStyle>
            <a:lvl1pPr>
              <a:defRPr/>
            </a:lvl1pPr>
          </a:lstStyle>
          <a:p>
            <a:r>
              <a:rPr lang="en-CA"/>
              <a:t>Slide </a:t>
            </a:r>
            <a:fld id="{A6C6C1AD-AC61-4C0F-9776-CB69EC346EA3}" type="slidenum">
              <a:rPr lang="en-CA"/>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a:xfrm>
            <a:off x="696913" y="332601"/>
            <a:ext cx="968214" cy="276999"/>
          </a:xfrm>
        </p:spPr>
        <p:txBody>
          <a:bodyPr/>
          <a:lstStyle>
            <a:lvl1pPr>
              <a:defRPr/>
            </a:lvl1pPr>
          </a:lstStyle>
          <a:p>
            <a:r>
              <a:rPr lang="en-US" dirty="0" smtClean="0"/>
              <a:t>Mar 2015</a:t>
            </a:r>
            <a:endParaRPr lang="en-CA" dirty="0"/>
          </a:p>
        </p:txBody>
      </p:sp>
      <p:sp>
        <p:nvSpPr>
          <p:cNvPr id="5" name="Footer Placeholder 4"/>
          <p:cNvSpPr>
            <a:spLocks noGrp="1"/>
          </p:cNvSpPr>
          <p:nvPr>
            <p:ph type="ftr" sz="quarter" idx="11"/>
          </p:nvPr>
        </p:nvSpPr>
        <p:spPr/>
        <p:txBody>
          <a:bodyPr/>
          <a:lstStyle>
            <a:lvl1pPr>
              <a:defRPr/>
            </a:lvl1pPr>
          </a:lstStyle>
          <a:p>
            <a:r>
              <a:rPr lang="en-CA" smtClean="0"/>
              <a:t>Ganesh Venkatesan (Intel Corporation)</a:t>
            </a:r>
            <a:endParaRPr lang="en-CA"/>
          </a:p>
        </p:txBody>
      </p:sp>
      <p:sp>
        <p:nvSpPr>
          <p:cNvPr id="6" name="Slide Number Placeholder 5"/>
          <p:cNvSpPr>
            <a:spLocks noGrp="1"/>
          </p:cNvSpPr>
          <p:nvPr>
            <p:ph type="sldNum" sz="quarter" idx="12"/>
          </p:nvPr>
        </p:nvSpPr>
        <p:spPr/>
        <p:txBody>
          <a:bodyPr/>
          <a:lstStyle>
            <a:lvl1pPr>
              <a:defRPr/>
            </a:lvl1pPr>
          </a:lstStyle>
          <a:p>
            <a:r>
              <a:rPr lang="en-CA"/>
              <a:t>Slide </a:t>
            </a:r>
            <a:fld id="{137C3055-0FD7-48D3-B938-4E7B5FDBD745}" type="slidenum">
              <a:rPr lang="en-CA"/>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a:xfrm>
            <a:off x="696913" y="332601"/>
            <a:ext cx="968214" cy="276999"/>
          </a:xfrm>
        </p:spPr>
        <p:txBody>
          <a:bodyPr/>
          <a:lstStyle>
            <a:lvl1pPr>
              <a:defRPr/>
            </a:lvl1pPr>
          </a:lstStyle>
          <a:p>
            <a:r>
              <a:rPr lang="en-US" dirty="0" smtClean="0"/>
              <a:t>May 2015</a:t>
            </a:r>
            <a:endParaRPr lang="en-CA" dirty="0"/>
          </a:p>
        </p:txBody>
      </p:sp>
      <p:sp>
        <p:nvSpPr>
          <p:cNvPr id="5" name="Footer Placeholder 4"/>
          <p:cNvSpPr>
            <a:spLocks noGrp="1"/>
          </p:cNvSpPr>
          <p:nvPr>
            <p:ph type="ftr" sz="quarter" idx="11"/>
          </p:nvPr>
        </p:nvSpPr>
        <p:spPr/>
        <p:txBody>
          <a:bodyPr/>
          <a:lstStyle>
            <a:lvl1pPr>
              <a:defRPr/>
            </a:lvl1pPr>
          </a:lstStyle>
          <a:p>
            <a:r>
              <a:rPr lang="en-CA" smtClean="0"/>
              <a:t>Ganesh Venkatesan (Intel Corporation)</a:t>
            </a:r>
            <a:endParaRPr lang="en-CA"/>
          </a:p>
        </p:txBody>
      </p:sp>
      <p:sp>
        <p:nvSpPr>
          <p:cNvPr id="6" name="Slide Number Placeholder 5"/>
          <p:cNvSpPr>
            <a:spLocks noGrp="1"/>
          </p:cNvSpPr>
          <p:nvPr>
            <p:ph type="sldNum" sz="quarter" idx="12"/>
          </p:nvPr>
        </p:nvSpPr>
        <p:spPr/>
        <p:txBody>
          <a:bodyPr/>
          <a:lstStyle>
            <a:lvl1pPr>
              <a:defRPr/>
            </a:lvl1pPr>
          </a:lstStyle>
          <a:p>
            <a:r>
              <a:rPr lang="en-CA"/>
              <a:t>Slide </a:t>
            </a:r>
            <a:fld id="{02FDE5AF-557C-4D9E-9BE3-8A50977121B0}" type="slidenum">
              <a:rPr lang="en-CA"/>
              <a:pPr/>
              <a:t>‹#›</a:t>
            </a:fld>
            <a:endParaRPr lang="en-CA"/>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696913" y="332601"/>
            <a:ext cx="968214" cy="276999"/>
          </a:xfrm>
        </p:spPr>
        <p:txBody>
          <a:bodyPr/>
          <a:lstStyle>
            <a:lvl1pPr>
              <a:defRPr/>
            </a:lvl1pPr>
          </a:lstStyle>
          <a:p>
            <a:r>
              <a:rPr lang="en-US" dirty="0" smtClean="0"/>
              <a:t>Mar 2015</a:t>
            </a:r>
            <a:endParaRPr lang="en-CA" dirty="0"/>
          </a:p>
        </p:txBody>
      </p:sp>
      <p:sp>
        <p:nvSpPr>
          <p:cNvPr id="5" name="Footer Placeholder 4"/>
          <p:cNvSpPr>
            <a:spLocks noGrp="1"/>
          </p:cNvSpPr>
          <p:nvPr>
            <p:ph type="ftr" sz="quarter" idx="11"/>
          </p:nvPr>
        </p:nvSpPr>
        <p:spPr/>
        <p:txBody>
          <a:bodyPr/>
          <a:lstStyle>
            <a:lvl1pPr>
              <a:defRPr/>
            </a:lvl1pPr>
          </a:lstStyle>
          <a:p>
            <a:r>
              <a:rPr lang="en-CA" smtClean="0"/>
              <a:t>Ganesh Venkatesan (Intel Corporation)</a:t>
            </a:r>
            <a:endParaRPr lang="en-CA"/>
          </a:p>
        </p:txBody>
      </p:sp>
      <p:sp>
        <p:nvSpPr>
          <p:cNvPr id="6" name="Slide Number Placeholder 5"/>
          <p:cNvSpPr>
            <a:spLocks noGrp="1"/>
          </p:cNvSpPr>
          <p:nvPr>
            <p:ph type="sldNum" sz="quarter" idx="12"/>
          </p:nvPr>
        </p:nvSpPr>
        <p:spPr/>
        <p:txBody>
          <a:bodyPr/>
          <a:lstStyle>
            <a:lvl1pPr>
              <a:defRPr/>
            </a:lvl1pPr>
          </a:lstStyle>
          <a:p>
            <a:r>
              <a:rPr lang="en-CA"/>
              <a:t>Slide </a:t>
            </a:r>
            <a:fld id="{10790EDF-FA07-41D0-B3E5-924908572160}" type="slidenum">
              <a:rPr lang="en-CA"/>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a:xfrm>
            <a:off x="696913" y="332601"/>
            <a:ext cx="968214" cy="276999"/>
          </a:xfrm>
        </p:spPr>
        <p:txBody>
          <a:bodyPr/>
          <a:lstStyle>
            <a:lvl1pPr>
              <a:defRPr/>
            </a:lvl1pPr>
          </a:lstStyle>
          <a:p>
            <a:r>
              <a:rPr lang="en-US" dirty="0" smtClean="0"/>
              <a:t>Mar 2015</a:t>
            </a:r>
            <a:endParaRPr lang="en-CA" dirty="0"/>
          </a:p>
        </p:txBody>
      </p:sp>
      <p:sp>
        <p:nvSpPr>
          <p:cNvPr id="6" name="Footer Placeholder 5"/>
          <p:cNvSpPr>
            <a:spLocks noGrp="1"/>
          </p:cNvSpPr>
          <p:nvPr>
            <p:ph type="ftr" sz="quarter" idx="11"/>
          </p:nvPr>
        </p:nvSpPr>
        <p:spPr/>
        <p:txBody>
          <a:bodyPr/>
          <a:lstStyle>
            <a:lvl1pPr>
              <a:defRPr/>
            </a:lvl1pPr>
          </a:lstStyle>
          <a:p>
            <a:r>
              <a:rPr lang="en-CA" smtClean="0"/>
              <a:t>Ganesh Venkatesan (Intel Corporation)</a:t>
            </a:r>
            <a:endParaRPr lang="en-CA"/>
          </a:p>
        </p:txBody>
      </p:sp>
      <p:sp>
        <p:nvSpPr>
          <p:cNvPr id="7" name="Slide Number Placeholder 6"/>
          <p:cNvSpPr>
            <a:spLocks noGrp="1"/>
          </p:cNvSpPr>
          <p:nvPr>
            <p:ph type="sldNum" sz="quarter" idx="12"/>
          </p:nvPr>
        </p:nvSpPr>
        <p:spPr/>
        <p:txBody>
          <a:bodyPr/>
          <a:lstStyle>
            <a:lvl1pPr>
              <a:defRPr/>
            </a:lvl1pPr>
          </a:lstStyle>
          <a:p>
            <a:r>
              <a:rPr lang="en-CA"/>
              <a:t>Slide </a:t>
            </a:r>
            <a:fld id="{B9FF250A-B65A-444E-9C06-3DCAD7C68C63}" type="slidenum">
              <a:rPr lang="en-CA"/>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a:xfrm>
            <a:off x="696913" y="332601"/>
            <a:ext cx="968214" cy="276999"/>
          </a:xfrm>
        </p:spPr>
        <p:txBody>
          <a:bodyPr/>
          <a:lstStyle>
            <a:lvl1pPr>
              <a:defRPr/>
            </a:lvl1pPr>
          </a:lstStyle>
          <a:p>
            <a:r>
              <a:rPr lang="en-US" dirty="0" smtClean="0"/>
              <a:t>Mar 2015</a:t>
            </a:r>
            <a:endParaRPr lang="en-CA" dirty="0"/>
          </a:p>
        </p:txBody>
      </p:sp>
      <p:sp>
        <p:nvSpPr>
          <p:cNvPr id="8" name="Footer Placeholder 7"/>
          <p:cNvSpPr>
            <a:spLocks noGrp="1"/>
          </p:cNvSpPr>
          <p:nvPr>
            <p:ph type="ftr" sz="quarter" idx="11"/>
          </p:nvPr>
        </p:nvSpPr>
        <p:spPr/>
        <p:txBody>
          <a:bodyPr/>
          <a:lstStyle>
            <a:lvl1pPr>
              <a:defRPr/>
            </a:lvl1pPr>
          </a:lstStyle>
          <a:p>
            <a:r>
              <a:rPr lang="en-CA" smtClean="0"/>
              <a:t>Ganesh Venkatesan (Intel Corporation)</a:t>
            </a:r>
            <a:endParaRPr lang="en-CA"/>
          </a:p>
        </p:txBody>
      </p:sp>
      <p:sp>
        <p:nvSpPr>
          <p:cNvPr id="9" name="Slide Number Placeholder 8"/>
          <p:cNvSpPr>
            <a:spLocks noGrp="1"/>
          </p:cNvSpPr>
          <p:nvPr>
            <p:ph type="sldNum" sz="quarter" idx="12"/>
          </p:nvPr>
        </p:nvSpPr>
        <p:spPr/>
        <p:txBody>
          <a:bodyPr/>
          <a:lstStyle>
            <a:lvl1pPr>
              <a:defRPr/>
            </a:lvl1pPr>
          </a:lstStyle>
          <a:p>
            <a:r>
              <a:rPr lang="en-CA"/>
              <a:t>Slide </a:t>
            </a:r>
            <a:fld id="{A0539E92-7ADD-4BA4-97A1-231ED78958E5}" type="slidenum">
              <a:rPr lang="en-CA"/>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a:xfrm>
            <a:off x="696913" y="332601"/>
            <a:ext cx="968214" cy="276999"/>
          </a:xfrm>
        </p:spPr>
        <p:txBody>
          <a:bodyPr/>
          <a:lstStyle>
            <a:lvl1pPr>
              <a:defRPr/>
            </a:lvl1pPr>
          </a:lstStyle>
          <a:p>
            <a:r>
              <a:rPr lang="en-US" dirty="0" smtClean="0"/>
              <a:t>Mar 2015</a:t>
            </a:r>
            <a:endParaRPr lang="en-CA" dirty="0"/>
          </a:p>
        </p:txBody>
      </p:sp>
      <p:sp>
        <p:nvSpPr>
          <p:cNvPr id="4" name="Footer Placeholder 3"/>
          <p:cNvSpPr>
            <a:spLocks noGrp="1"/>
          </p:cNvSpPr>
          <p:nvPr>
            <p:ph type="ftr" sz="quarter" idx="11"/>
          </p:nvPr>
        </p:nvSpPr>
        <p:spPr/>
        <p:txBody>
          <a:bodyPr/>
          <a:lstStyle>
            <a:lvl1pPr>
              <a:defRPr/>
            </a:lvl1pPr>
          </a:lstStyle>
          <a:p>
            <a:r>
              <a:rPr lang="en-CA" smtClean="0"/>
              <a:t>Ganesh Venkatesan (Intel Corporation)</a:t>
            </a:r>
            <a:endParaRPr lang="en-CA"/>
          </a:p>
        </p:txBody>
      </p:sp>
      <p:sp>
        <p:nvSpPr>
          <p:cNvPr id="5" name="Slide Number Placeholder 4"/>
          <p:cNvSpPr>
            <a:spLocks noGrp="1"/>
          </p:cNvSpPr>
          <p:nvPr>
            <p:ph type="sldNum" sz="quarter" idx="12"/>
          </p:nvPr>
        </p:nvSpPr>
        <p:spPr/>
        <p:txBody>
          <a:bodyPr/>
          <a:lstStyle>
            <a:lvl1pPr>
              <a:defRPr/>
            </a:lvl1pPr>
          </a:lstStyle>
          <a:p>
            <a:r>
              <a:rPr lang="en-CA"/>
              <a:t>Slide </a:t>
            </a:r>
            <a:fld id="{D17D1661-6B3F-4764-B842-0D10F53BE4C4}" type="slidenum">
              <a:rPr lang="en-CA"/>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3" y="332601"/>
            <a:ext cx="968214" cy="276999"/>
          </a:xfrm>
        </p:spPr>
        <p:txBody>
          <a:bodyPr/>
          <a:lstStyle>
            <a:lvl1pPr>
              <a:defRPr/>
            </a:lvl1pPr>
          </a:lstStyle>
          <a:p>
            <a:r>
              <a:rPr lang="en-US" dirty="0" smtClean="0"/>
              <a:t>Mar 2015</a:t>
            </a:r>
            <a:endParaRPr lang="en-CA" dirty="0"/>
          </a:p>
        </p:txBody>
      </p:sp>
      <p:sp>
        <p:nvSpPr>
          <p:cNvPr id="3" name="Footer Placeholder 2"/>
          <p:cNvSpPr>
            <a:spLocks noGrp="1"/>
          </p:cNvSpPr>
          <p:nvPr>
            <p:ph type="ftr" sz="quarter" idx="11"/>
          </p:nvPr>
        </p:nvSpPr>
        <p:spPr/>
        <p:txBody>
          <a:bodyPr/>
          <a:lstStyle>
            <a:lvl1pPr>
              <a:defRPr/>
            </a:lvl1pPr>
          </a:lstStyle>
          <a:p>
            <a:r>
              <a:rPr lang="en-CA" smtClean="0"/>
              <a:t>Ganesh Venkatesan (Intel Corporation)</a:t>
            </a:r>
            <a:endParaRPr lang="en-CA"/>
          </a:p>
        </p:txBody>
      </p:sp>
      <p:sp>
        <p:nvSpPr>
          <p:cNvPr id="4" name="Slide Number Placeholder 3"/>
          <p:cNvSpPr>
            <a:spLocks noGrp="1"/>
          </p:cNvSpPr>
          <p:nvPr>
            <p:ph type="sldNum" sz="quarter" idx="12"/>
          </p:nvPr>
        </p:nvSpPr>
        <p:spPr/>
        <p:txBody>
          <a:bodyPr/>
          <a:lstStyle>
            <a:lvl1pPr>
              <a:defRPr/>
            </a:lvl1pPr>
          </a:lstStyle>
          <a:p>
            <a:r>
              <a:rPr lang="en-CA"/>
              <a:t>Slide </a:t>
            </a:r>
            <a:fld id="{86207338-6D17-4C33-B1C7-C4329894A8A0}" type="slidenum">
              <a:rPr lang="en-CA"/>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3" y="332601"/>
            <a:ext cx="968214" cy="276999"/>
          </a:xfrm>
        </p:spPr>
        <p:txBody>
          <a:bodyPr/>
          <a:lstStyle>
            <a:lvl1pPr>
              <a:defRPr/>
            </a:lvl1pPr>
          </a:lstStyle>
          <a:p>
            <a:r>
              <a:rPr lang="en-US" dirty="0" smtClean="0"/>
              <a:t>Mar 2015</a:t>
            </a:r>
            <a:endParaRPr lang="en-CA" dirty="0"/>
          </a:p>
        </p:txBody>
      </p:sp>
      <p:sp>
        <p:nvSpPr>
          <p:cNvPr id="6" name="Footer Placeholder 5"/>
          <p:cNvSpPr>
            <a:spLocks noGrp="1"/>
          </p:cNvSpPr>
          <p:nvPr>
            <p:ph type="ftr" sz="quarter" idx="11"/>
          </p:nvPr>
        </p:nvSpPr>
        <p:spPr/>
        <p:txBody>
          <a:bodyPr/>
          <a:lstStyle>
            <a:lvl1pPr>
              <a:defRPr/>
            </a:lvl1pPr>
          </a:lstStyle>
          <a:p>
            <a:r>
              <a:rPr lang="en-CA" smtClean="0"/>
              <a:t>Ganesh Venkatesan (Intel Corporation)</a:t>
            </a:r>
            <a:endParaRPr lang="en-CA"/>
          </a:p>
        </p:txBody>
      </p:sp>
      <p:sp>
        <p:nvSpPr>
          <p:cNvPr id="7" name="Slide Number Placeholder 6"/>
          <p:cNvSpPr>
            <a:spLocks noGrp="1"/>
          </p:cNvSpPr>
          <p:nvPr>
            <p:ph type="sldNum" sz="quarter" idx="12"/>
          </p:nvPr>
        </p:nvSpPr>
        <p:spPr/>
        <p:txBody>
          <a:bodyPr/>
          <a:lstStyle>
            <a:lvl1pPr>
              <a:defRPr/>
            </a:lvl1pPr>
          </a:lstStyle>
          <a:p>
            <a:r>
              <a:rPr lang="en-CA"/>
              <a:t>Slide </a:t>
            </a:r>
            <a:fld id="{5C1B3BE6-3529-46B9-A25A-C5F787C14109}" type="slidenum">
              <a:rPr lang="en-CA"/>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3" y="332601"/>
            <a:ext cx="968214" cy="276999"/>
          </a:xfrm>
        </p:spPr>
        <p:txBody>
          <a:bodyPr/>
          <a:lstStyle>
            <a:lvl1pPr>
              <a:defRPr/>
            </a:lvl1pPr>
          </a:lstStyle>
          <a:p>
            <a:r>
              <a:rPr lang="en-US" dirty="0" smtClean="0"/>
              <a:t>Mar 2015</a:t>
            </a:r>
            <a:endParaRPr lang="en-CA" dirty="0"/>
          </a:p>
        </p:txBody>
      </p:sp>
      <p:sp>
        <p:nvSpPr>
          <p:cNvPr id="6" name="Footer Placeholder 5"/>
          <p:cNvSpPr>
            <a:spLocks noGrp="1"/>
          </p:cNvSpPr>
          <p:nvPr>
            <p:ph type="ftr" sz="quarter" idx="11"/>
          </p:nvPr>
        </p:nvSpPr>
        <p:spPr/>
        <p:txBody>
          <a:bodyPr/>
          <a:lstStyle>
            <a:lvl1pPr>
              <a:defRPr/>
            </a:lvl1pPr>
          </a:lstStyle>
          <a:p>
            <a:r>
              <a:rPr lang="en-CA" smtClean="0"/>
              <a:t>Ganesh Venkatesan (Intel Corporation)</a:t>
            </a:r>
            <a:endParaRPr lang="en-CA"/>
          </a:p>
        </p:txBody>
      </p:sp>
      <p:sp>
        <p:nvSpPr>
          <p:cNvPr id="7" name="Slide Number Placeholder 6"/>
          <p:cNvSpPr>
            <a:spLocks noGrp="1"/>
          </p:cNvSpPr>
          <p:nvPr>
            <p:ph type="sldNum" sz="quarter" idx="12"/>
          </p:nvPr>
        </p:nvSpPr>
        <p:spPr/>
        <p:txBody>
          <a:bodyPr/>
          <a:lstStyle>
            <a:lvl1pPr>
              <a:defRPr/>
            </a:lvl1pPr>
          </a:lstStyle>
          <a:p>
            <a:r>
              <a:rPr lang="en-CA"/>
              <a:t>Slide </a:t>
            </a:r>
            <a:fld id="{CB58CADE-F4C1-4118-B10B-4EA3909AB3BF}" type="slidenum">
              <a:rPr lang="en-CA"/>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CA"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smtClean="0"/>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May 2015</a:t>
            </a:r>
            <a:endParaRPr lang="en-CA" dirty="0"/>
          </a:p>
        </p:txBody>
      </p:sp>
      <p:sp>
        <p:nvSpPr>
          <p:cNvPr id="1029" name="Rectangle 5"/>
          <p:cNvSpPr>
            <a:spLocks noGrp="1" noChangeArrowheads="1"/>
          </p:cNvSpPr>
          <p:nvPr>
            <p:ph type="ftr" sz="quarter" idx="3"/>
          </p:nvPr>
        </p:nvSpPr>
        <p:spPr bwMode="auto">
          <a:xfrm>
            <a:off x="6135189" y="6475413"/>
            <a:ext cx="24087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CA" dirty="0" smtClean="0"/>
              <a:t>Ganesh </a:t>
            </a:r>
            <a:r>
              <a:rPr lang="en-CA" dirty="0" err="1" smtClean="0"/>
              <a:t>Venkatesan</a:t>
            </a:r>
            <a:r>
              <a:rPr lang="en-CA" dirty="0" smtClean="0"/>
              <a:t> (Intel Corporation)</a:t>
            </a:r>
            <a:endParaRPr lang="en-CA"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CA"/>
              <a:t>Slide </a:t>
            </a:r>
            <a:fld id="{D6883C6F-FA36-47F5-88FE-969F9408B6F7}" type="slidenum">
              <a:rPr lang="en-CA"/>
              <a:pPr/>
              <a:t>‹#›</a:t>
            </a:fld>
            <a:endParaRPr lang="en-CA"/>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r>
              <a:rPr lang="en-CA" sz="1800" b="1" dirty="0"/>
              <a:t>doc.: IEEE </a:t>
            </a:r>
            <a:r>
              <a:rPr lang="en-CA" sz="1800" b="1" dirty="0" smtClean="0"/>
              <a:t>802.11-15/0634r0</a:t>
            </a:r>
            <a:endParaRPr lang="en-CA"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CA"/>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a:xfrm>
            <a:off x="696913" y="332601"/>
            <a:ext cx="968214" cy="276999"/>
          </a:xfrm>
        </p:spPr>
        <p:txBody>
          <a:bodyPr/>
          <a:lstStyle/>
          <a:p>
            <a:r>
              <a:rPr lang="en-US" dirty="0" smtClean="0"/>
              <a:t>May </a:t>
            </a:r>
            <a:r>
              <a:rPr lang="en-US" dirty="0"/>
              <a:t>2015</a:t>
            </a:r>
            <a:endParaRPr lang="en-CA" dirty="0"/>
          </a:p>
        </p:txBody>
      </p:sp>
      <p:sp>
        <p:nvSpPr>
          <p:cNvPr id="7" name="Footer Placeholder 4"/>
          <p:cNvSpPr>
            <a:spLocks noGrp="1"/>
          </p:cNvSpPr>
          <p:nvPr>
            <p:ph type="ftr" sz="quarter" idx="11"/>
          </p:nvPr>
        </p:nvSpPr>
        <p:spPr/>
        <p:txBody>
          <a:bodyPr/>
          <a:lstStyle/>
          <a:p>
            <a:r>
              <a:rPr lang="en-CA" dirty="0" smtClean="0"/>
              <a:t>Ganesh </a:t>
            </a:r>
            <a:r>
              <a:rPr lang="en-CA" dirty="0" err="1" smtClean="0"/>
              <a:t>Venkatesan</a:t>
            </a:r>
            <a:r>
              <a:rPr lang="en-CA" dirty="0" smtClean="0"/>
              <a:t> (Intel Corporation)</a:t>
            </a:r>
            <a:endParaRPr lang="en-CA" dirty="0"/>
          </a:p>
        </p:txBody>
      </p:sp>
      <p:sp>
        <p:nvSpPr>
          <p:cNvPr id="8" name="Slide Number Placeholder 5"/>
          <p:cNvSpPr>
            <a:spLocks noGrp="1"/>
          </p:cNvSpPr>
          <p:nvPr>
            <p:ph type="sldNum" sz="quarter" idx="12"/>
          </p:nvPr>
        </p:nvSpPr>
        <p:spPr/>
        <p:txBody>
          <a:bodyPr/>
          <a:lstStyle/>
          <a:p>
            <a:r>
              <a:rPr lang="en-CA" dirty="0"/>
              <a:t>Slide </a:t>
            </a:r>
            <a:fld id="{48A76A33-492B-4794-AA09-478639124AC1}" type="slidenum">
              <a:rPr lang="en-CA"/>
              <a:pPr/>
              <a:t>1</a:t>
            </a:fld>
            <a:endParaRPr lang="en-CA" dirty="0"/>
          </a:p>
        </p:txBody>
      </p:sp>
      <p:sp>
        <p:nvSpPr>
          <p:cNvPr id="30722" name="Rectangle 2"/>
          <p:cNvSpPr>
            <a:spLocks noGrp="1" noChangeArrowheads="1"/>
          </p:cNvSpPr>
          <p:nvPr>
            <p:ph type="title"/>
          </p:nvPr>
        </p:nvSpPr>
        <p:spPr>
          <a:xfrm>
            <a:off x="395536" y="685800"/>
            <a:ext cx="8568952" cy="1066800"/>
          </a:xfrm>
          <a:noFill/>
          <a:ln/>
        </p:spPr>
        <p:txBody>
          <a:bodyPr/>
          <a:lstStyle/>
          <a:p>
            <a:r>
              <a:rPr lang="en-CA" smtClean="0"/>
              <a:t>Additional NGP </a:t>
            </a:r>
            <a:r>
              <a:rPr lang="en-CA" dirty="0" smtClean="0"/>
              <a:t>Use Cases</a:t>
            </a:r>
            <a:br>
              <a:rPr lang="en-CA" dirty="0" smtClean="0"/>
            </a:br>
            <a:r>
              <a:rPr lang="en-CA" dirty="0" smtClean="0"/>
              <a:t>(with some updates to the Use Case Template)</a:t>
            </a:r>
            <a:endParaRPr lang="en-CA" dirty="0"/>
          </a:p>
        </p:txBody>
      </p:sp>
      <p:sp>
        <p:nvSpPr>
          <p:cNvPr id="30726" name="Rectangle 6"/>
          <p:cNvSpPr>
            <a:spLocks noGrp="1" noChangeArrowheads="1"/>
          </p:cNvSpPr>
          <p:nvPr>
            <p:ph type="body" idx="1"/>
          </p:nvPr>
        </p:nvSpPr>
        <p:spPr>
          <a:xfrm>
            <a:off x="685800" y="1823864"/>
            <a:ext cx="7772400" cy="381000"/>
          </a:xfrm>
          <a:noFill/>
          <a:ln/>
        </p:spPr>
        <p:txBody>
          <a:bodyPr/>
          <a:lstStyle/>
          <a:p>
            <a:pPr algn="ctr">
              <a:buFontTx/>
              <a:buNone/>
            </a:pPr>
            <a:r>
              <a:rPr lang="en-CA" sz="2000" dirty="0"/>
              <a:t>Date:</a:t>
            </a:r>
            <a:r>
              <a:rPr lang="en-CA" sz="2000" b="0" dirty="0"/>
              <a:t> </a:t>
            </a:r>
            <a:r>
              <a:rPr lang="en-CA" sz="2000" b="0" dirty="0" smtClean="0"/>
              <a:t>2015-05-12</a:t>
            </a:r>
            <a:endParaRPr lang="en-CA"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1695974622"/>
              </p:ext>
            </p:extLst>
          </p:nvPr>
        </p:nvGraphicFramePr>
        <p:xfrm>
          <a:off x="509588" y="2636838"/>
          <a:ext cx="7634287" cy="3890962"/>
        </p:xfrm>
        <a:graphic>
          <a:graphicData uri="http://schemas.openxmlformats.org/presentationml/2006/ole">
            <mc:AlternateContent xmlns:mc="http://schemas.openxmlformats.org/markup-compatibility/2006">
              <mc:Choice xmlns:v="urn:schemas-microsoft-com:vml" Requires="v">
                <p:oleObj spid="_x0000_s30769" name="Document" r:id="rId4" imgW="9660261" imgH="4915311" progId="Word.Document.8">
                  <p:embed/>
                </p:oleObj>
              </mc:Choice>
              <mc:Fallback>
                <p:oleObj name="Document" r:id="rId4" imgW="9660261" imgH="4915311" progId="Word.Document.8">
                  <p:embed/>
                  <p:pic>
                    <p:nvPicPr>
                      <p:cNvPr id="0" name="Picture 19"/>
                      <p:cNvPicPr>
                        <a:picLocks noChangeAspect="1" noChangeArrowheads="1"/>
                      </p:cNvPicPr>
                      <p:nvPr/>
                    </p:nvPicPr>
                    <p:blipFill>
                      <a:blip r:embed="rId5"/>
                      <a:srcRect/>
                      <a:stretch>
                        <a:fillRect/>
                      </a:stretch>
                    </p:blipFill>
                    <p:spPr bwMode="auto">
                      <a:xfrm>
                        <a:off x="509588" y="2636838"/>
                        <a:ext cx="7634287" cy="38909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32" name="Rectangle 12"/>
          <p:cNvSpPr>
            <a:spLocks noChangeArrowheads="1"/>
          </p:cNvSpPr>
          <p:nvPr/>
        </p:nvSpPr>
        <p:spPr bwMode="auto">
          <a:xfrm>
            <a:off x="611560" y="2204864"/>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CA" sz="2000" b="1" dirty="0"/>
              <a:t>Authors:</a:t>
            </a:r>
            <a:endParaRPr lang="en-CA"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3. Grocery list in-store guidance (</a:t>
            </a:r>
            <a:r>
              <a:rPr lang="en-US" dirty="0" smtClean="0">
                <a:solidFill>
                  <a:schemeClr val="tx1"/>
                </a:solidFill>
              </a:rPr>
              <a:t>cont’d)</a:t>
            </a:r>
            <a:endParaRPr lang="en-US" dirty="0">
              <a:solidFill>
                <a:schemeClr val="tx1"/>
              </a:solidFill>
            </a:endParaRPr>
          </a:p>
        </p:txBody>
      </p:sp>
      <p:sp>
        <p:nvSpPr>
          <p:cNvPr id="3" name="Content Placeholder 2"/>
          <p:cNvSpPr>
            <a:spLocks noGrp="1"/>
          </p:cNvSpPr>
          <p:nvPr>
            <p:ph idx="1"/>
          </p:nvPr>
        </p:nvSpPr>
        <p:spPr>
          <a:xfrm>
            <a:off x="685800" y="1628800"/>
            <a:ext cx="7918648" cy="4824536"/>
          </a:xfrm>
        </p:spPr>
        <p:txBody>
          <a:bodyPr>
            <a:noAutofit/>
          </a:bodyPr>
          <a:lstStyle/>
          <a:p>
            <a:r>
              <a:rPr lang="en-US" dirty="0"/>
              <a:t>Key Performance and Attributes</a:t>
            </a:r>
            <a:r>
              <a:rPr lang="en-US" dirty="0" smtClean="0"/>
              <a:t>:</a:t>
            </a:r>
          </a:p>
          <a:p>
            <a:pPr lvl="1"/>
            <a:r>
              <a:rPr lang="en-US" dirty="0" smtClean="0"/>
              <a:t>Horizontal </a:t>
            </a:r>
            <a:r>
              <a:rPr lang="en-US" dirty="0"/>
              <a:t>accuracy: &lt;</a:t>
            </a:r>
            <a:r>
              <a:rPr lang="en-US" dirty="0" smtClean="0"/>
              <a:t>0.5m@99%, </a:t>
            </a:r>
            <a:r>
              <a:rPr lang="en-US" dirty="0"/>
              <a:t>vertical  accuracy: same </a:t>
            </a:r>
            <a:r>
              <a:rPr lang="en-US" dirty="0" smtClean="0"/>
              <a:t>0.5m@99</a:t>
            </a:r>
            <a:r>
              <a:rPr lang="en-US" dirty="0"/>
              <a:t>%</a:t>
            </a:r>
          </a:p>
          <a:p>
            <a:pPr lvl="1"/>
            <a:r>
              <a:rPr lang="en-US" dirty="0"/>
              <a:t>Latency: &lt;500ms </a:t>
            </a:r>
          </a:p>
          <a:p>
            <a:pPr lvl="1"/>
            <a:r>
              <a:rPr lang="en-US" dirty="0"/>
              <a:t>Refresh Rate: &gt; 1 </a:t>
            </a:r>
            <a:r>
              <a:rPr lang="en-US" dirty="0" smtClean="0"/>
              <a:t>location/sec</a:t>
            </a:r>
            <a:endParaRPr lang="en-US" dirty="0"/>
          </a:p>
          <a:p>
            <a:pPr lvl="1"/>
            <a:r>
              <a:rPr lang="en-US" dirty="0"/>
              <a:t>Number of simultaneous users </a:t>
            </a:r>
            <a:r>
              <a:rPr lang="en-US" dirty="0" smtClean="0"/>
              <a:t>–a </a:t>
            </a:r>
            <a:r>
              <a:rPr lang="en-US" dirty="0"/>
              <a:t>few </a:t>
            </a:r>
            <a:r>
              <a:rPr lang="en-US" dirty="0" smtClean="0"/>
              <a:t>10s (could be more on special days like before a holiday or weekends; or time of day)</a:t>
            </a:r>
            <a:endParaRPr lang="en-US" dirty="0"/>
          </a:p>
          <a:p>
            <a:pPr lvl="1"/>
            <a:r>
              <a:rPr lang="en-US" dirty="0"/>
              <a:t>Power-Location Estimate Tradeoff – navigation to the </a:t>
            </a:r>
            <a:r>
              <a:rPr lang="en-US" dirty="0" smtClean="0"/>
              <a:t>items in the list </a:t>
            </a:r>
            <a:r>
              <a:rPr lang="en-US" dirty="0"/>
              <a:t>(location estimate); </a:t>
            </a:r>
            <a:r>
              <a:rPr lang="en-US" dirty="0" smtClean="0"/>
              <a:t>offers/promotion for other items in </a:t>
            </a:r>
            <a:r>
              <a:rPr lang="en-US" dirty="0"/>
              <a:t>the same area (power)</a:t>
            </a:r>
          </a:p>
          <a:p>
            <a:pPr lvl="1"/>
            <a:r>
              <a:rPr lang="en-US" dirty="0"/>
              <a:t>Usage Duration – depends on the size of the museum (a few </a:t>
            </a:r>
            <a:r>
              <a:rPr lang="en-US" dirty="0" smtClean="0"/>
              <a:t>minutes)</a:t>
            </a:r>
            <a:endParaRPr lang="en-US" dirty="0"/>
          </a:p>
          <a:p>
            <a:pPr lvl="1"/>
            <a:r>
              <a:rPr lang="en-US" dirty="0"/>
              <a:t>Impact on Network Bandwidth -- &lt; 3 additional frames per second/device/estimate</a:t>
            </a:r>
          </a:p>
        </p:txBody>
      </p:sp>
      <p:sp>
        <p:nvSpPr>
          <p:cNvPr id="7" name="Slide Number Placeholder 4"/>
          <p:cNvSpPr>
            <a:spLocks noGrp="1"/>
          </p:cNvSpPr>
          <p:nvPr>
            <p:ph type="sldNum" sz="quarter" idx="11"/>
          </p:nvPr>
        </p:nvSpPr>
        <p:spPr>
          <a:xfrm>
            <a:off x="4393695" y="6475413"/>
            <a:ext cx="432811" cy="184666"/>
          </a:xfrm>
        </p:spPr>
        <p:txBody>
          <a:bodyPr/>
          <a:lstStyle/>
          <a:p>
            <a:pPr>
              <a:defRPr/>
            </a:pPr>
            <a:r>
              <a:rPr lang="en-GB" dirty="0" smtClean="0"/>
              <a:t>Slide </a:t>
            </a:r>
            <a:fld id="{291230A6-1ED8-40C7-B3D0-82B1B9814FDB}" type="slidenum">
              <a:rPr lang="en-GB" smtClean="0"/>
              <a:pPr>
                <a:defRPr/>
              </a:pPr>
              <a:t>10</a:t>
            </a:fld>
            <a:endParaRPr lang="en-GB" dirty="0"/>
          </a:p>
        </p:txBody>
      </p:sp>
      <p:sp>
        <p:nvSpPr>
          <p:cNvPr id="8" name="Footer Placeholder 4"/>
          <p:cNvSpPr txBox="1">
            <a:spLocks/>
          </p:cNvSpPr>
          <p:nvPr/>
        </p:nvSpPr>
        <p:spPr bwMode="auto">
          <a:xfrm>
            <a:off x="6135189" y="6475413"/>
            <a:ext cx="24087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CA"/>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CA" smtClean="0"/>
              <a:t>Ganesh Venkatesan (Intel Corporation)</a:t>
            </a:r>
            <a:endParaRPr lang="en-CA" dirty="0"/>
          </a:p>
        </p:txBody>
      </p:sp>
      <p:sp>
        <p:nvSpPr>
          <p:cNvPr id="9" name="Date Placeholder 3"/>
          <p:cNvSpPr>
            <a:spLocks noGrp="1"/>
          </p:cNvSpPr>
          <p:nvPr>
            <p:ph type="dt" sz="half" idx="10"/>
          </p:nvPr>
        </p:nvSpPr>
        <p:spPr>
          <a:xfrm>
            <a:off x="696913" y="332601"/>
            <a:ext cx="968214" cy="276999"/>
          </a:xfrm>
        </p:spPr>
        <p:txBody>
          <a:bodyPr/>
          <a:lstStyle/>
          <a:p>
            <a:r>
              <a:rPr lang="en-US" dirty="0" smtClean="0"/>
              <a:t>May </a:t>
            </a:r>
            <a:r>
              <a:rPr lang="en-US" dirty="0"/>
              <a:t>2015</a:t>
            </a:r>
            <a:endParaRPr lang="en-CA" dirty="0"/>
          </a:p>
        </p:txBody>
      </p:sp>
    </p:spTree>
    <p:extLst>
      <p:ext uri="{BB962C8B-B14F-4D97-AF65-F5344CB8AC3E}">
        <p14:creationId xmlns:p14="http://schemas.microsoft.com/office/powerpoint/2010/main" val="9292052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4. Toll Booth with Video Kiosk</a:t>
            </a:r>
            <a:endParaRPr lang="en-US" dirty="0">
              <a:solidFill>
                <a:schemeClr val="tx1"/>
              </a:solidFill>
            </a:endParaRPr>
          </a:p>
        </p:txBody>
      </p:sp>
      <p:sp>
        <p:nvSpPr>
          <p:cNvPr id="3" name="Content Placeholder 2"/>
          <p:cNvSpPr>
            <a:spLocks noGrp="1"/>
          </p:cNvSpPr>
          <p:nvPr>
            <p:ph idx="1"/>
          </p:nvPr>
        </p:nvSpPr>
        <p:spPr>
          <a:xfrm>
            <a:off x="685800" y="1628800"/>
            <a:ext cx="7918648" cy="4824536"/>
          </a:xfrm>
        </p:spPr>
        <p:txBody>
          <a:bodyPr>
            <a:normAutofit fontScale="92500" lnSpcReduction="20000"/>
          </a:bodyPr>
          <a:lstStyle/>
          <a:p>
            <a:r>
              <a:rPr lang="en-US" dirty="0" smtClean="0"/>
              <a:t>User: </a:t>
            </a:r>
            <a:r>
              <a:rPr lang="en-US" b="0" dirty="0" smtClean="0"/>
              <a:t>User selects a subset of movies from a list which gets downloaded as the vehicle driven by the User passes through a Toll Booth</a:t>
            </a:r>
          </a:p>
          <a:p>
            <a:r>
              <a:rPr lang="en-US" dirty="0" smtClean="0"/>
              <a:t>Environment: </a:t>
            </a:r>
            <a:r>
              <a:rPr lang="en-US" b="0" dirty="0" smtClean="0"/>
              <a:t>A Toll Booth also provides for download of preselected (prior to entering the toll booth) video content. The selection is limited to what could be downloaded within the duration that the user is expected spend in the toll booth. The user could change lanes between selecting the video content and entry into the toll booth. More than 1 person may be pre-selecting or downloading video content simultaneously. STA is VHT and DMG capable.</a:t>
            </a:r>
          </a:p>
          <a:p>
            <a:r>
              <a:rPr lang="en-US" dirty="0" smtClean="0"/>
              <a:t>Use case:</a:t>
            </a:r>
          </a:p>
          <a:p>
            <a:pPr marL="914400" lvl="1" indent="-457200">
              <a:buFont typeface="+mj-lt"/>
              <a:buAutoNum type="arabicPeriod"/>
            </a:pPr>
            <a:r>
              <a:rPr lang="en-US" dirty="0" smtClean="0"/>
              <a:t>As the User nears the toll booth (&lt; a mile) a list of available video content (for download) is displayed to the User.</a:t>
            </a:r>
          </a:p>
          <a:p>
            <a:pPr marL="914400" lvl="1" indent="-457200">
              <a:buFont typeface="+mj-lt"/>
              <a:buAutoNum type="arabicPeriod"/>
            </a:pPr>
            <a:r>
              <a:rPr lang="en-US" dirty="0" smtClean="0"/>
              <a:t>The </a:t>
            </a:r>
            <a:r>
              <a:rPr lang="en-US" dirty="0"/>
              <a:t>U</a:t>
            </a:r>
            <a:r>
              <a:rPr lang="en-US" dirty="0" smtClean="0"/>
              <a:t>ser makes selects a subset from the display.</a:t>
            </a:r>
          </a:p>
          <a:p>
            <a:pPr marL="914400" lvl="1" indent="-457200">
              <a:buFont typeface="+mj-lt"/>
              <a:buAutoNum type="arabicPeriod"/>
            </a:pPr>
            <a:r>
              <a:rPr lang="en-US" dirty="0" smtClean="0"/>
              <a:t>As the user passes through the toll booth, video content corresponding to the selection is downloaded</a:t>
            </a:r>
          </a:p>
        </p:txBody>
      </p:sp>
      <p:sp>
        <p:nvSpPr>
          <p:cNvPr id="7" name="Slide Number Placeholder 4"/>
          <p:cNvSpPr>
            <a:spLocks noGrp="1"/>
          </p:cNvSpPr>
          <p:nvPr>
            <p:ph type="sldNum" sz="quarter" idx="11"/>
          </p:nvPr>
        </p:nvSpPr>
        <p:spPr>
          <a:xfrm>
            <a:off x="4355223" y="6475413"/>
            <a:ext cx="509755" cy="184666"/>
          </a:xfrm>
        </p:spPr>
        <p:txBody>
          <a:bodyPr/>
          <a:lstStyle/>
          <a:p>
            <a:pPr>
              <a:defRPr/>
            </a:pPr>
            <a:r>
              <a:rPr lang="en-GB" dirty="0" smtClean="0"/>
              <a:t>Slide </a:t>
            </a:r>
            <a:fld id="{291230A6-1ED8-40C7-B3D0-82B1B9814FDB}" type="slidenum">
              <a:rPr lang="en-GB" smtClean="0"/>
              <a:pPr>
                <a:defRPr/>
              </a:pPr>
              <a:t>11</a:t>
            </a:fld>
            <a:endParaRPr lang="en-GB" dirty="0"/>
          </a:p>
        </p:txBody>
      </p:sp>
      <p:sp>
        <p:nvSpPr>
          <p:cNvPr id="8" name="Footer Placeholder 4"/>
          <p:cNvSpPr txBox="1">
            <a:spLocks/>
          </p:cNvSpPr>
          <p:nvPr/>
        </p:nvSpPr>
        <p:spPr bwMode="auto">
          <a:xfrm>
            <a:off x="6135189" y="6475413"/>
            <a:ext cx="24087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CA"/>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CA" smtClean="0"/>
              <a:t>Ganesh Venkatesan (Intel Corporation)</a:t>
            </a:r>
            <a:endParaRPr lang="en-CA" dirty="0"/>
          </a:p>
        </p:txBody>
      </p:sp>
      <p:sp>
        <p:nvSpPr>
          <p:cNvPr id="9" name="Date Placeholder 3"/>
          <p:cNvSpPr>
            <a:spLocks noGrp="1"/>
          </p:cNvSpPr>
          <p:nvPr>
            <p:ph type="dt" sz="half" idx="10"/>
          </p:nvPr>
        </p:nvSpPr>
        <p:spPr>
          <a:xfrm>
            <a:off x="696913" y="332601"/>
            <a:ext cx="968214" cy="276999"/>
          </a:xfrm>
        </p:spPr>
        <p:txBody>
          <a:bodyPr/>
          <a:lstStyle/>
          <a:p>
            <a:r>
              <a:rPr lang="en-US" dirty="0" smtClean="0"/>
              <a:t>May </a:t>
            </a:r>
            <a:r>
              <a:rPr lang="en-US" dirty="0"/>
              <a:t>2015</a:t>
            </a:r>
            <a:endParaRPr lang="en-CA" dirty="0"/>
          </a:p>
        </p:txBody>
      </p:sp>
    </p:spTree>
    <p:extLst>
      <p:ext uri="{BB962C8B-B14F-4D97-AF65-F5344CB8AC3E}">
        <p14:creationId xmlns:p14="http://schemas.microsoft.com/office/powerpoint/2010/main" val="11629491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4. Toll Booth with Video </a:t>
            </a:r>
            <a:r>
              <a:rPr lang="en-US" dirty="0" smtClean="0">
                <a:solidFill>
                  <a:schemeClr val="tx1"/>
                </a:solidFill>
              </a:rPr>
              <a:t>Kiosk (cont’d)</a:t>
            </a:r>
            <a:endParaRPr lang="en-US" dirty="0"/>
          </a:p>
        </p:txBody>
      </p:sp>
      <p:sp>
        <p:nvSpPr>
          <p:cNvPr id="3" name="Content Placeholder 2"/>
          <p:cNvSpPr>
            <a:spLocks noGrp="1"/>
          </p:cNvSpPr>
          <p:nvPr>
            <p:ph idx="1"/>
          </p:nvPr>
        </p:nvSpPr>
        <p:spPr>
          <a:xfrm>
            <a:off x="685800" y="1628800"/>
            <a:ext cx="7772400" cy="4680520"/>
          </a:xfrm>
        </p:spPr>
        <p:txBody>
          <a:bodyPr/>
          <a:lstStyle/>
          <a:p>
            <a:r>
              <a:rPr lang="en-US" dirty="0"/>
              <a:t>Key Performance and Attributes:</a:t>
            </a:r>
          </a:p>
          <a:p>
            <a:pPr lvl="1"/>
            <a:r>
              <a:rPr lang="en-US" dirty="0"/>
              <a:t>Horizontal accuracy: &lt;0.5m@99%, vertical  accuracy: same 0.5m@99</a:t>
            </a:r>
            <a:r>
              <a:rPr lang="en-US" dirty="0" smtClean="0"/>
              <a:t>%; Angular Accuracy &lt;5 degrees@99%</a:t>
            </a:r>
            <a:endParaRPr lang="en-US" dirty="0"/>
          </a:p>
          <a:p>
            <a:pPr lvl="1"/>
            <a:r>
              <a:rPr lang="en-US" dirty="0"/>
              <a:t>Latency: &lt;500ms </a:t>
            </a:r>
          </a:p>
          <a:p>
            <a:pPr lvl="1"/>
            <a:r>
              <a:rPr lang="en-US" dirty="0"/>
              <a:t>Refresh Rate: &gt; 1 location/sec</a:t>
            </a:r>
          </a:p>
          <a:p>
            <a:pPr lvl="1"/>
            <a:r>
              <a:rPr lang="en-US" dirty="0"/>
              <a:t>Number of simultaneous users –a few </a:t>
            </a:r>
            <a:r>
              <a:rPr lang="en-US" dirty="0" smtClean="0"/>
              <a:t>10s (those queued up prior to entering the toll booth including those that change lanes)</a:t>
            </a:r>
            <a:endParaRPr lang="en-US" dirty="0"/>
          </a:p>
          <a:p>
            <a:pPr lvl="1"/>
            <a:r>
              <a:rPr lang="en-US" dirty="0"/>
              <a:t>Power-Location Estimate Tradeoff – </a:t>
            </a:r>
            <a:r>
              <a:rPr lang="en-US" dirty="0" smtClean="0"/>
              <a:t>tracking the vehicle and matching it with the selection made </a:t>
            </a:r>
            <a:r>
              <a:rPr lang="en-US" dirty="0"/>
              <a:t>(location estimate</a:t>
            </a:r>
            <a:r>
              <a:rPr lang="en-US" dirty="0" smtClean="0"/>
              <a:t>)</a:t>
            </a:r>
            <a:endParaRPr lang="en-US" dirty="0"/>
          </a:p>
          <a:p>
            <a:pPr lvl="1"/>
            <a:r>
              <a:rPr lang="en-US" dirty="0"/>
              <a:t>Usage Duration – depends on the size of the museum (a few </a:t>
            </a:r>
            <a:r>
              <a:rPr lang="en-US" dirty="0" smtClean="0"/>
              <a:t>seconds</a:t>
            </a:r>
            <a:r>
              <a:rPr lang="en-US" dirty="0"/>
              <a:t>)</a:t>
            </a:r>
          </a:p>
          <a:p>
            <a:pPr lvl="1"/>
            <a:r>
              <a:rPr lang="en-US" dirty="0"/>
              <a:t>Impact on Network Bandwidth -- &lt; </a:t>
            </a:r>
            <a:r>
              <a:rPr lang="en-US" dirty="0" smtClean="0"/>
              <a:t>an </a:t>
            </a:r>
            <a:r>
              <a:rPr lang="en-US" dirty="0"/>
              <a:t>additional </a:t>
            </a:r>
            <a:r>
              <a:rPr lang="en-US" dirty="0" smtClean="0"/>
              <a:t>frame </a:t>
            </a:r>
            <a:r>
              <a:rPr lang="en-US" dirty="0"/>
              <a:t>per second/device/estimate</a:t>
            </a:r>
          </a:p>
        </p:txBody>
      </p:sp>
      <p:sp>
        <p:nvSpPr>
          <p:cNvPr id="6" name="Date Placeholder 3"/>
          <p:cNvSpPr>
            <a:spLocks noGrp="1"/>
          </p:cNvSpPr>
          <p:nvPr>
            <p:ph type="dt" sz="half" idx="10"/>
          </p:nvPr>
        </p:nvSpPr>
        <p:spPr>
          <a:xfrm>
            <a:off x="696913" y="332601"/>
            <a:ext cx="968214" cy="276999"/>
          </a:xfrm>
        </p:spPr>
        <p:txBody>
          <a:bodyPr/>
          <a:lstStyle/>
          <a:p>
            <a:r>
              <a:rPr lang="en-US" dirty="0" smtClean="0"/>
              <a:t>May </a:t>
            </a:r>
            <a:r>
              <a:rPr lang="en-US" dirty="0"/>
              <a:t>2015</a:t>
            </a:r>
            <a:endParaRPr lang="en-CA" dirty="0"/>
          </a:p>
        </p:txBody>
      </p:sp>
      <p:sp>
        <p:nvSpPr>
          <p:cNvPr id="7" name="Footer Placeholder 4"/>
          <p:cNvSpPr>
            <a:spLocks noGrp="1"/>
          </p:cNvSpPr>
          <p:nvPr>
            <p:ph type="ftr" sz="quarter" idx="11"/>
          </p:nvPr>
        </p:nvSpPr>
        <p:spPr>
          <a:xfrm>
            <a:off x="6135189" y="6475413"/>
            <a:ext cx="2408736" cy="184666"/>
          </a:xfrm>
        </p:spPr>
        <p:txBody>
          <a:bodyPr/>
          <a:lstStyle/>
          <a:p>
            <a:r>
              <a:rPr lang="en-CA" dirty="0" smtClean="0"/>
              <a:t>Ganesh </a:t>
            </a:r>
            <a:r>
              <a:rPr lang="en-CA" dirty="0" err="1" smtClean="0"/>
              <a:t>Venkatesan</a:t>
            </a:r>
            <a:r>
              <a:rPr lang="en-CA" dirty="0" smtClean="0"/>
              <a:t> (Intel Corporation)</a:t>
            </a:r>
            <a:endParaRPr lang="en-CA" dirty="0"/>
          </a:p>
        </p:txBody>
      </p:sp>
      <p:sp>
        <p:nvSpPr>
          <p:cNvPr id="8" name="Slide Number Placeholder 5"/>
          <p:cNvSpPr>
            <a:spLocks noGrp="1"/>
          </p:cNvSpPr>
          <p:nvPr>
            <p:ph type="sldNum" sz="quarter" idx="12"/>
          </p:nvPr>
        </p:nvSpPr>
        <p:spPr>
          <a:xfrm>
            <a:off x="4344988" y="6475413"/>
            <a:ext cx="530225" cy="182562"/>
          </a:xfrm>
        </p:spPr>
        <p:txBody>
          <a:bodyPr/>
          <a:lstStyle/>
          <a:p>
            <a:r>
              <a:rPr lang="en-CA" dirty="0"/>
              <a:t>Slide </a:t>
            </a:r>
            <a:fld id="{48A76A33-492B-4794-AA09-478639124AC1}" type="slidenum">
              <a:rPr lang="en-CA"/>
              <a:pPr/>
              <a:t>12</a:t>
            </a:fld>
            <a:endParaRPr lang="en-CA" dirty="0"/>
          </a:p>
        </p:txBody>
      </p:sp>
    </p:spTree>
    <p:extLst>
      <p:ext uri="{BB962C8B-B14F-4D97-AF65-F5344CB8AC3E}">
        <p14:creationId xmlns:p14="http://schemas.microsoft.com/office/powerpoint/2010/main" val="2259897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smtClean="0"/>
              <a:t>11-07-2988-04-0000-liaison-from-wi-fi-alliance-to-802-11-regarding-wfa-vht-study-group-consolidation-of-usage-models.ppt</a:t>
            </a:r>
          </a:p>
          <a:p>
            <a:r>
              <a:rPr lang="en-US" dirty="0" smtClean="0"/>
              <a:t>11-14-1464-02-0wng-ng-positioning-overview-and-chalanges.pptx</a:t>
            </a:r>
          </a:p>
          <a:p>
            <a:r>
              <a:rPr lang="en-US" dirty="0" smtClean="0"/>
              <a:t>11-15-0388-00-0ngp-ng-NGP Use Case </a:t>
            </a:r>
            <a:r>
              <a:rPr lang="en-US" dirty="0"/>
              <a:t>T</a:t>
            </a:r>
            <a:r>
              <a:rPr lang="en-US" dirty="0" smtClean="0"/>
              <a:t>emplate .</a:t>
            </a:r>
            <a:r>
              <a:rPr lang="en-US" dirty="0" err="1" smtClean="0"/>
              <a:t>pptx</a:t>
            </a:r>
            <a:endParaRPr lang="en-US" dirty="0"/>
          </a:p>
          <a:p>
            <a:endParaRPr lang="en-US" dirty="0" smtClean="0"/>
          </a:p>
          <a:p>
            <a:endParaRPr lang="en-US" dirty="0"/>
          </a:p>
        </p:txBody>
      </p:sp>
      <p:sp>
        <p:nvSpPr>
          <p:cNvPr id="7" name="Slide Number Placeholder 4"/>
          <p:cNvSpPr>
            <a:spLocks noGrp="1"/>
          </p:cNvSpPr>
          <p:nvPr>
            <p:ph type="sldNum" sz="quarter" idx="11"/>
          </p:nvPr>
        </p:nvSpPr>
        <p:spPr>
          <a:xfrm>
            <a:off x="4344988" y="6475413"/>
            <a:ext cx="530225" cy="182562"/>
          </a:xfrm>
        </p:spPr>
        <p:txBody>
          <a:bodyPr/>
          <a:lstStyle/>
          <a:p>
            <a:pPr>
              <a:defRPr/>
            </a:pPr>
            <a:r>
              <a:rPr lang="en-GB" dirty="0" smtClean="0"/>
              <a:t>Slide </a:t>
            </a:r>
            <a:fld id="{291230A6-1ED8-40C7-B3D0-82B1B9814FDB}" type="slidenum">
              <a:rPr lang="en-GB" smtClean="0"/>
              <a:pPr>
                <a:defRPr/>
              </a:pPr>
              <a:t>13</a:t>
            </a:fld>
            <a:endParaRPr lang="en-GB" dirty="0"/>
          </a:p>
        </p:txBody>
      </p:sp>
      <p:sp>
        <p:nvSpPr>
          <p:cNvPr id="8" name="Footer Placeholder 4"/>
          <p:cNvSpPr txBox="1">
            <a:spLocks/>
          </p:cNvSpPr>
          <p:nvPr/>
        </p:nvSpPr>
        <p:spPr bwMode="auto">
          <a:xfrm>
            <a:off x="6135189" y="6475413"/>
            <a:ext cx="24087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CA"/>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CA" smtClean="0"/>
              <a:t>Ganesh Venkatesan (Intel Corporation)</a:t>
            </a:r>
            <a:endParaRPr lang="en-CA" dirty="0"/>
          </a:p>
        </p:txBody>
      </p:sp>
      <p:sp>
        <p:nvSpPr>
          <p:cNvPr id="9" name="Date Placeholder 3"/>
          <p:cNvSpPr>
            <a:spLocks noGrp="1"/>
          </p:cNvSpPr>
          <p:nvPr>
            <p:ph type="dt" sz="half" idx="10"/>
          </p:nvPr>
        </p:nvSpPr>
        <p:spPr>
          <a:xfrm>
            <a:off x="696913" y="332601"/>
            <a:ext cx="968214" cy="276999"/>
          </a:xfrm>
        </p:spPr>
        <p:txBody>
          <a:bodyPr/>
          <a:lstStyle/>
          <a:p>
            <a:r>
              <a:rPr lang="en-US" dirty="0" smtClean="0"/>
              <a:t>May </a:t>
            </a:r>
            <a:r>
              <a:rPr lang="en-US" dirty="0"/>
              <a:t>2015</a:t>
            </a:r>
            <a:endParaRPr lang="en-CA" dirty="0"/>
          </a:p>
        </p:txBody>
      </p:sp>
    </p:spTree>
    <p:extLst>
      <p:ext uri="{BB962C8B-B14F-4D97-AF65-F5344CB8AC3E}">
        <p14:creationId xmlns:p14="http://schemas.microsoft.com/office/powerpoint/2010/main" val="33512312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a:xfrm>
            <a:off x="683568" y="1700808"/>
            <a:ext cx="7772400" cy="4683224"/>
          </a:xfrm>
        </p:spPr>
        <p:txBody>
          <a:bodyPr/>
          <a:lstStyle/>
          <a:p>
            <a:r>
              <a:rPr lang="en-US" dirty="0"/>
              <a:t>This document proposes a concrete definition of accuracy (potentially usable in the PAR/CSD) and a set of attributes that reflect the requirements of specific Use Cases  </a:t>
            </a:r>
          </a:p>
        </p:txBody>
      </p:sp>
      <p:sp>
        <p:nvSpPr>
          <p:cNvPr id="6" name="Date Placeholder 3"/>
          <p:cNvSpPr>
            <a:spLocks noGrp="1"/>
          </p:cNvSpPr>
          <p:nvPr>
            <p:ph type="dt" sz="half" idx="10"/>
          </p:nvPr>
        </p:nvSpPr>
        <p:spPr>
          <a:xfrm>
            <a:off x="696913" y="332601"/>
            <a:ext cx="968214" cy="276999"/>
          </a:xfrm>
        </p:spPr>
        <p:txBody>
          <a:bodyPr/>
          <a:lstStyle/>
          <a:p>
            <a:r>
              <a:rPr lang="en-US" dirty="0" smtClean="0"/>
              <a:t>May </a:t>
            </a:r>
            <a:r>
              <a:rPr lang="en-US" dirty="0"/>
              <a:t>2015</a:t>
            </a:r>
            <a:endParaRPr lang="en-CA" dirty="0"/>
          </a:p>
        </p:txBody>
      </p:sp>
      <p:sp>
        <p:nvSpPr>
          <p:cNvPr id="8" name="Footer Placeholder 4"/>
          <p:cNvSpPr>
            <a:spLocks noGrp="1"/>
          </p:cNvSpPr>
          <p:nvPr>
            <p:ph type="ftr" sz="quarter" idx="11"/>
          </p:nvPr>
        </p:nvSpPr>
        <p:spPr>
          <a:xfrm>
            <a:off x="6135189" y="6475413"/>
            <a:ext cx="2408736" cy="184666"/>
          </a:xfrm>
        </p:spPr>
        <p:txBody>
          <a:bodyPr/>
          <a:lstStyle/>
          <a:p>
            <a:r>
              <a:rPr lang="en-CA" dirty="0" smtClean="0"/>
              <a:t>Ganesh </a:t>
            </a:r>
            <a:r>
              <a:rPr lang="en-CA" dirty="0" err="1" smtClean="0"/>
              <a:t>Venkatesan</a:t>
            </a:r>
            <a:r>
              <a:rPr lang="en-CA" dirty="0" smtClean="0"/>
              <a:t> (Intel Corporation)</a:t>
            </a:r>
            <a:endParaRPr lang="en-CA" dirty="0"/>
          </a:p>
        </p:txBody>
      </p:sp>
      <p:sp>
        <p:nvSpPr>
          <p:cNvPr id="9" name="Slide Number Placeholder 5"/>
          <p:cNvSpPr>
            <a:spLocks noGrp="1"/>
          </p:cNvSpPr>
          <p:nvPr>
            <p:ph type="sldNum" sz="quarter" idx="12"/>
          </p:nvPr>
        </p:nvSpPr>
        <p:spPr>
          <a:xfrm>
            <a:off x="4344988" y="6475413"/>
            <a:ext cx="530225" cy="182562"/>
          </a:xfrm>
        </p:spPr>
        <p:txBody>
          <a:bodyPr/>
          <a:lstStyle/>
          <a:p>
            <a:r>
              <a:rPr lang="en-CA" dirty="0"/>
              <a:t>Slide </a:t>
            </a:r>
            <a:fld id="{48A76A33-492B-4794-AA09-478639124AC1}" type="slidenum">
              <a:rPr lang="en-CA"/>
              <a:pPr/>
              <a:t>2</a:t>
            </a:fld>
            <a:endParaRPr lang="en-CA" dirty="0"/>
          </a:p>
        </p:txBody>
      </p:sp>
    </p:spTree>
    <p:extLst>
      <p:ext uri="{BB962C8B-B14F-4D97-AF65-F5344CB8AC3E}">
        <p14:creationId xmlns:p14="http://schemas.microsoft.com/office/powerpoint/2010/main" val="17342399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34008"/>
            <a:ext cx="7772400" cy="1066800"/>
          </a:xfrm>
        </p:spPr>
        <p:txBody>
          <a:bodyPr/>
          <a:lstStyle/>
          <a:p>
            <a:r>
              <a:rPr lang="en-US" dirty="0" smtClean="0"/>
              <a:t>Definition of Accuracy</a:t>
            </a:r>
            <a:endParaRPr lang="en-US" dirty="0">
              <a:solidFill>
                <a:schemeClr val="accent1"/>
              </a:solidFill>
            </a:endParaRPr>
          </a:p>
        </p:txBody>
      </p:sp>
      <p:sp>
        <p:nvSpPr>
          <p:cNvPr id="7" name="Content Placeholder 2"/>
          <p:cNvSpPr>
            <a:spLocks noGrp="1"/>
          </p:cNvSpPr>
          <p:nvPr>
            <p:ph idx="1"/>
          </p:nvPr>
        </p:nvSpPr>
        <p:spPr>
          <a:xfrm>
            <a:off x="611560" y="1340768"/>
            <a:ext cx="7772400" cy="2160240"/>
          </a:xfrm>
        </p:spPr>
        <p:txBody>
          <a:bodyPr/>
          <a:lstStyle/>
          <a:p>
            <a:r>
              <a:rPr lang="en-US" dirty="0" smtClean="0"/>
              <a:t>&lt;tbd-1&gt;% </a:t>
            </a:r>
            <a:r>
              <a:rPr lang="en-US" dirty="0"/>
              <a:t>of the set of computed </a:t>
            </a:r>
            <a:r>
              <a:rPr lang="en-US" dirty="0" smtClean="0"/>
              <a:t>estimates </a:t>
            </a:r>
            <a:r>
              <a:rPr lang="en-US" dirty="0"/>
              <a:t>from uniformly distributed test </a:t>
            </a:r>
            <a:r>
              <a:rPr lang="en-US" dirty="0" smtClean="0"/>
              <a:t>locations </a:t>
            </a:r>
            <a:r>
              <a:rPr lang="en-US" dirty="0"/>
              <a:t>(covering regions of interest)</a:t>
            </a:r>
            <a:r>
              <a:rPr lang="en-US" dirty="0" smtClean="0"/>
              <a:t> </a:t>
            </a:r>
            <a:r>
              <a:rPr lang="en-US" dirty="0"/>
              <a:t>over a fixed test duration per </a:t>
            </a:r>
            <a:r>
              <a:rPr lang="en-US" dirty="0" smtClean="0"/>
              <a:t>test location are within &lt;tbd-2&gt;</a:t>
            </a:r>
          </a:p>
          <a:p>
            <a:pPr lvl="1"/>
            <a:r>
              <a:rPr lang="en-US" dirty="0" smtClean="0"/>
              <a:t>E.g. 90% of the set of computed estimates from uniformly distributed test locations over a fixed test duration per test location are within one meter</a:t>
            </a:r>
          </a:p>
          <a:p>
            <a:pPr lvl="1"/>
            <a:r>
              <a:rPr lang="en-US" dirty="0" smtClean="0"/>
              <a:t>Stated as </a:t>
            </a:r>
            <a:r>
              <a:rPr lang="en-US" b="1" i="1" dirty="0" smtClean="0"/>
              <a:t>&lt;tbd-2&gt;@&lt;tbd-1&gt;</a:t>
            </a:r>
            <a:r>
              <a:rPr lang="en-US" dirty="0" smtClean="0"/>
              <a:t> or </a:t>
            </a:r>
            <a:r>
              <a:rPr lang="en-US" b="1" i="1" dirty="0" smtClean="0"/>
              <a:t>less than &lt;tbd-2&gt;@&lt;tbd_1&gt;</a:t>
            </a:r>
            <a:r>
              <a:rPr lang="en-US" dirty="0" smtClean="0"/>
              <a:t>  in the Use Case</a:t>
            </a:r>
            <a:endParaRPr lang="en-US" dirty="0"/>
          </a:p>
        </p:txBody>
      </p:sp>
      <p:sp>
        <p:nvSpPr>
          <p:cNvPr id="9" name="Cube 8"/>
          <p:cNvSpPr/>
          <p:nvPr/>
        </p:nvSpPr>
        <p:spPr bwMode="auto">
          <a:xfrm rot="10800000">
            <a:off x="5719789" y="4356947"/>
            <a:ext cx="2314069" cy="2016893"/>
          </a:xfrm>
          <a:prstGeom prst="cube">
            <a:avLst/>
          </a:prstGeom>
          <a:solidFill>
            <a:schemeClr val="bg2">
              <a:lumMod val="40000"/>
              <a:lumOff val="6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 name="Content Placeholder 2"/>
          <p:cNvSpPr txBox="1">
            <a:spLocks/>
          </p:cNvSpPr>
          <p:nvPr/>
        </p:nvSpPr>
        <p:spPr bwMode="auto">
          <a:xfrm>
            <a:off x="683568" y="4509120"/>
            <a:ext cx="4824536" cy="2016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2000" kern="0" dirty="0" smtClean="0"/>
              <a:t>Discussion</a:t>
            </a:r>
          </a:p>
          <a:p>
            <a:pPr lvl="1"/>
            <a:r>
              <a:rPr lang="en-US" sz="1800" kern="0" dirty="0" smtClean="0"/>
              <a:t>What would be a good value for the number of “uniformly distributed test locations” in order to render the corresponding accuracy statistically significant? TBD</a:t>
            </a:r>
          </a:p>
        </p:txBody>
      </p:sp>
      <p:sp>
        <p:nvSpPr>
          <p:cNvPr id="11" name="Rounded Rectangle 10"/>
          <p:cNvSpPr/>
          <p:nvPr/>
        </p:nvSpPr>
        <p:spPr bwMode="auto">
          <a:xfrm flipV="1">
            <a:off x="6473918" y="449818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2" name="Rounded Rectangle 11"/>
          <p:cNvSpPr/>
          <p:nvPr/>
        </p:nvSpPr>
        <p:spPr bwMode="auto">
          <a:xfrm flipV="1">
            <a:off x="6516216" y="4874993"/>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3" name="Rounded Rectangle 12"/>
          <p:cNvSpPr/>
          <p:nvPr/>
        </p:nvSpPr>
        <p:spPr bwMode="auto">
          <a:xfrm flipV="1">
            <a:off x="6809184" y="5182771"/>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 name="Rounded Rectangle 13"/>
          <p:cNvSpPr/>
          <p:nvPr/>
        </p:nvSpPr>
        <p:spPr bwMode="auto">
          <a:xfrm flipV="1">
            <a:off x="7122368" y="495538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 name="Rounded Rectangle 14"/>
          <p:cNvSpPr/>
          <p:nvPr/>
        </p:nvSpPr>
        <p:spPr bwMode="auto">
          <a:xfrm flipV="1">
            <a:off x="7274768" y="510778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6" name="Rounded Rectangle 15"/>
          <p:cNvSpPr/>
          <p:nvPr/>
        </p:nvSpPr>
        <p:spPr bwMode="auto">
          <a:xfrm flipV="1">
            <a:off x="7427168" y="526018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7" name="Rounded Rectangle 16"/>
          <p:cNvSpPr/>
          <p:nvPr/>
        </p:nvSpPr>
        <p:spPr bwMode="auto">
          <a:xfrm flipV="1">
            <a:off x="7380312" y="622982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8" name="Rounded Rectangle 17"/>
          <p:cNvSpPr/>
          <p:nvPr/>
        </p:nvSpPr>
        <p:spPr bwMode="auto">
          <a:xfrm flipV="1">
            <a:off x="7189572" y="610084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9" name="Rounded Rectangle 18"/>
          <p:cNvSpPr/>
          <p:nvPr/>
        </p:nvSpPr>
        <p:spPr bwMode="auto">
          <a:xfrm flipV="1">
            <a:off x="6835345" y="457857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0" name="Rounded Rectangle 19"/>
          <p:cNvSpPr/>
          <p:nvPr/>
        </p:nvSpPr>
        <p:spPr bwMode="auto">
          <a:xfrm flipV="1">
            <a:off x="7122368" y="495538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1" name="Rounded Rectangle 20"/>
          <p:cNvSpPr/>
          <p:nvPr/>
        </p:nvSpPr>
        <p:spPr bwMode="auto">
          <a:xfrm flipV="1">
            <a:off x="6737176" y="6013801"/>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2" name="Rounded Rectangle 21"/>
          <p:cNvSpPr/>
          <p:nvPr/>
        </p:nvSpPr>
        <p:spPr bwMode="auto">
          <a:xfrm flipV="1">
            <a:off x="7427168" y="526018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3" name="Rounded Rectangle 22"/>
          <p:cNvSpPr/>
          <p:nvPr/>
        </p:nvSpPr>
        <p:spPr bwMode="auto">
          <a:xfrm flipV="1">
            <a:off x="6948264" y="6221441"/>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4" name="Rounded Rectangle 23"/>
          <p:cNvSpPr/>
          <p:nvPr/>
        </p:nvSpPr>
        <p:spPr bwMode="auto">
          <a:xfrm flipV="1">
            <a:off x="7731968" y="556498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5" name="Rounded Rectangle 24"/>
          <p:cNvSpPr/>
          <p:nvPr/>
        </p:nvSpPr>
        <p:spPr bwMode="auto">
          <a:xfrm flipV="1">
            <a:off x="6012160" y="480298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6" name="Rounded Rectangle 25"/>
          <p:cNvSpPr/>
          <p:nvPr/>
        </p:nvSpPr>
        <p:spPr bwMode="auto">
          <a:xfrm flipV="1">
            <a:off x="7122368" y="5933409"/>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7" name="Rounded Rectangle 26"/>
          <p:cNvSpPr/>
          <p:nvPr/>
        </p:nvSpPr>
        <p:spPr bwMode="auto">
          <a:xfrm flipV="1">
            <a:off x="5993674" y="622982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8" name="Rounded Rectangle 27"/>
          <p:cNvSpPr/>
          <p:nvPr/>
        </p:nvSpPr>
        <p:spPr bwMode="auto">
          <a:xfrm flipV="1">
            <a:off x="6372200" y="5987556"/>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9" name="Rounded Rectangle 28"/>
          <p:cNvSpPr/>
          <p:nvPr/>
        </p:nvSpPr>
        <p:spPr bwMode="auto">
          <a:xfrm flipV="1">
            <a:off x="7579568" y="6085809"/>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0" name="Rounded Rectangle 29"/>
          <p:cNvSpPr/>
          <p:nvPr/>
        </p:nvSpPr>
        <p:spPr bwMode="auto">
          <a:xfrm flipV="1">
            <a:off x="7731968" y="556498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1" name="Rounded Rectangle 30"/>
          <p:cNvSpPr/>
          <p:nvPr/>
        </p:nvSpPr>
        <p:spPr bwMode="auto">
          <a:xfrm flipV="1">
            <a:off x="7884368" y="571738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2" name="Rounded Rectangle 31"/>
          <p:cNvSpPr/>
          <p:nvPr/>
        </p:nvSpPr>
        <p:spPr bwMode="auto">
          <a:xfrm flipV="1">
            <a:off x="7532712" y="595017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3" name="Rounded Rectangle 32"/>
          <p:cNvSpPr/>
          <p:nvPr/>
        </p:nvSpPr>
        <p:spPr bwMode="auto">
          <a:xfrm flipV="1">
            <a:off x="7341972" y="582119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4" name="Rounded Rectangle 33"/>
          <p:cNvSpPr/>
          <p:nvPr/>
        </p:nvSpPr>
        <p:spPr bwMode="auto">
          <a:xfrm flipV="1">
            <a:off x="6889576" y="5734153"/>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5" name="Rounded Rectangle 34"/>
          <p:cNvSpPr/>
          <p:nvPr/>
        </p:nvSpPr>
        <p:spPr bwMode="auto">
          <a:xfrm flipV="1">
            <a:off x="7100664" y="5941793"/>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6" name="Rounded Rectangle 35"/>
          <p:cNvSpPr/>
          <p:nvPr/>
        </p:nvSpPr>
        <p:spPr bwMode="auto">
          <a:xfrm flipV="1">
            <a:off x="7274768" y="5653761"/>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7" name="Rounded Rectangle 36"/>
          <p:cNvSpPr/>
          <p:nvPr/>
        </p:nvSpPr>
        <p:spPr bwMode="auto">
          <a:xfrm flipV="1">
            <a:off x="6146074" y="595017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8" name="Rounded Rectangle 37"/>
          <p:cNvSpPr/>
          <p:nvPr/>
        </p:nvSpPr>
        <p:spPr bwMode="auto">
          <a:xfrm flipV="1">
            <a:off x="6524600" y="5707908"/>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9" name="Rounded Rectangle 38"/>
          <p:cNvSpPr/>
          <p:nvPr/>
        </p:nvSpPr>
        <p:spPr bwMode="auto">
          <a:xfrm flipV="1">
            <a:off x="7731968" y="5806161"/>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0" name="Rounded Rectangle 39"/>
          <p:cNvSpPr/>
          <p:nvPr/>
        </p:nvSpPr>
        <p:spPr bwMode="auto">
          <a:xfrm flipV="1">
            <a:off x="7326790" y="559013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1" name="Rounded Rectangle 40"/>
          <p:cNvSpPr/>
          <p:nvPr/>
        </p:nvSpPr>
        <p:spPr bwMode="auto">
          <a:xfrm flipV="1">
            <a:off x="7136050" y="546115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2" name="Rounded Rectangle 41"/>
          <p:cNvSpPr/>
          <p:nvPr/>
        </p:nvSpPr>
        <p:spPr bwMode="auto">
          <a:xfrm flipV="1">
            <a:off x="6683654" y="5374113"/>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3" name="Rounded Rectangle 42"/>
          <p:cNvSpPr/>
          <p:nvPr/>
        </p:nvSpPr>
        <p:spPr bwMode="auto">
          <a:xfrm flipV="1">
            <a:off x="6894742" y="5581753"/>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4" name="Rounded Rectangle 43"/>
          <p:cNvSpPr/>
          <p:nvPr/>
        </p:nvSpPr>
        <p:spPr bwMode="auto">
          <a:xfrm flipV="1">
            <a:off x="7068846" y="5293721"/>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5" name="Rounded Rectangle 44"/>
          <p:cNvSpPr/>
          <p:nvPr/>
        </p:nvSpPr>
        <p:spPr bwMode="auto">
          <a:xfrm flipV="1">
            <a:off x="5940152" y="559013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6" name="Rounded Rectangle 45"/>
          <p:cNvSpPr/>
          <p:nvPr/>
        </p:nvSpPr>
        <p:spPr bwMode="auto">
          <a:xfrm flipV="1">
            <a:off x="6318678" y="5347868"/>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7" name="Rounded Rectangle 46"/>
          <p:cNvSpPr/>
          <p:nvPr/>
        </p:nvSpPr>
        <p:spPr bwMode="auto">
          <a:xfrm flipV="1">
            <a:off x="7526046" y="5446121"/>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8" name="Rounded Rectangle 47"/>
          <p:cNvSpPr/>
          <p:nvPr/>
        </p:nvSpPr>
        <p:spPr bwMode="auto">
          <a:xfrm flipV="1">
            <a:off x="7613104" y="523009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9" name="Rounded Rectangle 48"/>
          <p:cNvSpPr/>
          <p:nvPr/>
        </p:nvSpPr>
        <p:spPr bwMode="auto">
          <a:xfrm flipV="1">
            <a:off x="7422364" y="510111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0" name="Rounded Rectangle 49"/>
          <p:cNvSpPr/>
          <p:nvPr/>
        </p:nvSpPr>
        <p:spPr bwMode="auto">
          <a:xfrm flipV="1">
            <a:off x="6969968" y="5014073"/>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1" name="Rounded Rectangle 50"/>
          <p:cNvSpPr/>
          <p:nvPr/>
        </p:nvSpPr>
        <p:spPr bwMode="auto">
          <a:xfrm flipV="1">
            <a:off x="7181056" y="5221713"/>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2" name="Rounded Rectangle 51"/>
          <p:cNvSpPr/>
          <p:nvPr/>
        </p:nvSpPr>
        <p:spPr bwMode="auto">
          <a:xfrm flipV="1">
            <a:off x="7355160" y="4933681"/>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3" name="Rounded Rectangle 52"/>
          <p:cNvSpPr/>
          <p:nvPr/>
        </p:nvSpPr>
        <p:spPr bwMode="auto">
          <a:xfrm flipV="1">
            <a:off x="6226466" y="523009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4" name="Rounded Rectangle 53"/>
          <p:cNvSpPr/>
          <p:nvPr/>
        </p:nvSpPr>
        <p:spPr bwMode="auto">
          <a:xfrm flipV="1">
            <a:off x="6604992" y="4987828"/>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5" name="Rounded Rectangle 54"/>
          <p:cNvSpPr/>
          <p:nvPr/>
        </p:nvSpPr>
        <p:spPr bwMode="auto">
          <a:xfrm flipV="1">
            <a:off x="7812360" y="5086081"/>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6" name="Rounded Rectangle 55"/>
          <p:cNvSpPr/>
          <p:nvPr/>
        </p:nvSpPr>
        <p:spPr bwMode="auto">
          <a:xfrm flipV="1">
            <a:off x="7686830" y="4726041"/>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7" name="Rounded Rectangle 56"/>
          <p:cNvSpPr/>
          <p:nvPr/>
        </p:nvSpPr>
        <p:spPr bwMode="auto">
          <a:xfrm flipV="1">
            <a:off x="7496090" y="4597061"/>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8" name="Rounded Rectangle 57"/>
          <p:cNvSpPr/>
          <p:nvPr/>
        </p:nvSpPr>
        <p:spPr bwMode="auto">
          <a:xfrm flipV="1">
            <a:off x="7043694" y="451001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9" name="Rounded Rectangle 58"/>
          <p:cNvSpPr/>
          <p:nvPr/>
        </p:nvSpPr>
        <p:spPr bwMode="auto">
          <a:xfrm flipV="1">
            <a:off x="7254782" y="471765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0" name="Rounded Rectangle 59"/>
          <p:cNvSpPr/>
          <p:nvPr/>
        </p:nvSpPr>
        <p:spPr bwMode="auto">
          <a:xfrm flipV="1">
            <a:off x="7428886" y="442962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1" name="Rounded Rectangle 60"/>
          <p:cNvSpPr/>
          <p:nvPr/>
        </p:nvSpPr>
        <p:spPr bwMode="auto">
          <a:xfrm flipV="1">
            <a:off x="6300192" y="4726041"/>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2" name="Rounded Rectangle 61"/>
          <p:cNvSpPr/>
          <p:nvPr/>
        </p:nvSpPr>
        <p:spPr bwMode="auto">
          <a:xfrm flipV="1">
            <a:off x="6678718" y="4483772"/>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3" name="Rounded Rectangle 62"/>
          <p:cNvSpPr/>
          <p:nvPr/>
        </p:nvSpPr>
        <p:spPr bwMode="auto">
          <a:xfrm flipV="1">
            <a:off x="7886086" y="458202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4" name="Rounded Rectangle 63"/>
          <p:cNvSpPr/>
          <p:nvPr/>
        </p:nvSpPr>
        <p:spPr bwMode="auto">
          <a:xfrm flipV="1">
            <a:off x="7398798" y="5069313"/>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5" name="Rounded Rectangle 64"/>
          <p:cNvSpPr/>
          <p:nvPr/>
        </p:nvSpPr>
        <p:spPr bwMode="auto">
          <a:xfrm flipV="1">
            <a:off x="7208058" y="4940333"/>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6" name="Rounded Rectangle 65"/>
          <p:cNvSpPr/>
          <p:nvPr/>
        </p:nvSpPr>
        <p:spPr bwMode="auto">
          <a:xfrm flipV="1">
            <a:off x="6755662" y="4853289"/>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7" name="Rounded Rectangle 66"/>
          <p:cNvSpPr/>
          <p:nvPr/>
        </p:nvSpPr>
        <p:spPr bwMode="auto">
          <a:xfrm flipV="1">
            <a:off x="6966750" y="5060929"/>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8" name="Rounded Rectangle 67"/>
          <p:cNvSpPr/>
          <p:nvPr/>
        </p:nvSpPr>
        <p:spPr bwMode="auto">
          <a:xfrm flipV="1">
            <a:off x="7140854" y="477289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9" name="Rounded Rectangle 68"/>
          <p:cNvSpPr/>
          <p:nvPr/>
        </p:nvSpPr>
        <p:spPr bwMode="auto">
          <a:xfrm flipV="1">
            <a:off x="6012160" y="5069313"/>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0" name="Rounded Rectangle 69"/>
          <p:cNvSpPr/>
          <p:nvPr/>
        </p:nvSpPr>
        <p:spPr bwMode="auto">
          <a:xfrm flipV="1">
            <a:off x="6390686" y="4827044"/>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1" name="Rounded Rectangle 70"/>
          <p:cNvSpPr/>
          <p:nvPr/>
        </p:nvSpPr>
        <p:spPr bwMode="auto">
          <a:xfrm flipV="1">
            <a:off x="7598054" y="492529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3" name="Date Placeholder 3"/>
          <p:cNvSpPr>
            <a:spLocks noGrp="1"/>
          </p:cNvSpPr>
          <p:nvPr>
            <p:ph type="dt" sz="half" idx="10"/>
          </p:nvPr>
        </p:nvSpPr>
        <p:spPr>
          <a:xfrm>
            <a:off x="696913" y="332601"/>
            <a:ext cx="968214" cy="276999"/>
          </a:xfrm>
        </p:spPr>
        <p:txBody>
          <a:bodyPr/>
          <a:lstStyle/>
          <a:p>
            <a:r>
              <a:rPr lang="en-US" dirty="0" smtClean="0"/>
              <a:t>May </a:t>
            </a:r>
            <a:r>
              <a:rPr lang="en-US" dirty="0"/>
              <a:t>2015</a:t>
            </a:r>
            <a:endParaRPr lang="en-CA" dirty="0"/>
          </a:p>
        </p:txBody>
      </p:sp>
      <p:sp>
        <p:nvSpPr>
          <p:cNvPr id="75" name="Footer Placeholder 4"/>
          <p:cNvSpPr>
            <a:spLocks noGrp="1"/>
          </p:cNvSpPr>
          <p:nvPr>
            <p:ph type="ftr" sz="quarter" idx="11"/>
          </p:nvPr>
        </p:nvSpPr>
        <p:spPr>
          <a:xfrm>
            <a:off x="6135189" y="6475413"/>
            <a:ext cx="2408736" cy="184666"/>
          </a:xfrm>
        </p:spPr>
        <p:txBody>
          <a:bodyPr/>
          <a:lstStyle/>
          <a:p>
            <a:r>
              <a:rPr lang="en-CA" dirty="0" smtClean="0"/>
              <a:t>Ganesh </a:t>
            </a:r>
            <a:r>
              <a:rPr lang="en-CA" dirty="0" err="1" smtClean="0"/>
              <a:t>Venkatesan</a:t>
            </a:r>
            <a:r>
              <a:rPr lang="en-CA" dirty="0" smtClean="0"/>
              <a:t> (Intel Corporation)</a:t>
            </a:r>
            <a:endParaRPr lang="en-CA" dirty="0"/>
          </a:p>
        </p:txBody>
      </p:sp>
      <p:sp>
        <p:nvSpPr>
          <p:cNvPr id="76" name="Slide Number Placeholder 5"/>
          <p:cNvSpPr>
            <a:spLocks noGrp="1"/>
          </p:cNvSpPr>
          <p:nvPr>
            <p:ph type="sldNum" sz="quarter" idx="12"/>
          </p:nvPr>
        </p:nvSpPr>
        <p:spPr>
          <a:xfrm>
            <a:off x="4344988" y="6475413"/>
            <a:ext cx="530225" cy="182562"/>
          </a:xfrm>
        </p:spPr>
        <p:txBody>
          <a:bodyPr/>
          <a:lstStyle/>
          <a:p>
            <a:r>
              <a:rPr lang="en-CA" dirty="0"/>
              <a:t>Slide </a:t>
            </a:r>
            <a:fld id="{48A76A33-492B-4794-AA09-478639124AC1}" type="slidenum">
              <a:rPr lang="en-CA"/>
              <a:pPr/>
              <a:t>3</a:t>
            </a:fld>
            <a:endParaRPr lang="en-CA" dirty="0"/>
          </a:p>
        </p:txBody>
      </p:sp>
    </p:spTree>
    <p:extLst>
      <p:ext uri="{BB962C8B-B14F-4D97-AF65-F5344CB8AC3E}">
        <p14:creationId xmlns:p14="http://schemas.microsoft.com/office/powerpoint/2010/main" val="17622241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Key Performance Requirement</a:t>
            </a:r>
            <a:endParaRPr lang="en-US" sz="2800" dirty="0"/>
          </a:p>
        </p:txBody>
      </p:sp>
      <p:sp>
        <p:nvSpPr>
          <p:cNvPr id="6" name="Rectangle 5"/>
          <p:cNvSpPr/>
          <p:nvPr/>
        </p:nvSpPr>
        <p:spPr>
          <a:xfrm>
            <a:off x="611560" y="1700808"/>
            <a:ext cx="8208912" cy="3970318"/>
          </a:xfrm>
          <a:prstGeom prst="rect">
            <a:avLst/>
          </a:prstGeom>
        </p:spPr>
        <p:txBody>
          <a:bodyPr wrap="square">
            <a:spAutoFit/>
          </a:bodyPr>
          <a:lstStyle/>
          <a:p>
            <a:pPr marL="457200" indent="-457200" fontAlgn="ctr">
              <a:buFont typeface="Arial" panose="020B0604020202020204" pitchFamily="34" charset="0"/>
              <a:buChar char="•"/>
            </a:pPr>
            <a:r>
              <a:rPr lang="en-US" sz="2800" b="1" dirty="0"/>
              <a:t>Expected Horizontal </a:t>
            </a:r>
            <a:r>
              <a:rPr lang="en-US" sz="2800" b="1" dirty="0" smtClean="0"/>
              <a:t>Accuracy</a:t>
            </a:r>
          </a:p>
          <a:p>
            <a:pPr marL="914400" lvl="1" indent="-457200" fontAlgn="ctr">
              <a:buFont typeface="Arial" panose="020B0604020202020204" pitchFamily="34" charset="0"/>
              <a:buChar char="•"/>
            </a:pPr>
            <a:r>
              <a:rPr lang="en-US" sz="2800" dirty="0" smtClean="0"/>
              <a:t>e.g., &lt;1m@90</a:t>
            </a:r>
            <a:r>
              <a:rPr lang="en-US" sz="2800" dirty="0"/>
              <a:t>%</a:t>
            </a:r>
          </a:p>
          <a:p>
            <a:pPr marL="457200" indent="-457200" fontAlgn="ctr">
              <a:buFont typeface="Arial" panose="020B0604020202020204" pitchFamily="34" charset="0"/>
              <a:buChar char="•"/>
            </a:pPr>
            <a:r>
              <a:rPr lang="en-US" sz="2800" b="1" dirty="0"/>
              <a:t>Expected Vertical </a:t>
            </a:r>
            <a:r>
              <a:rPr lang="en-US" sz="2800" b="1" dirty="0" smtClean="0"/>
              <a:t>Accuracy</a:t>
            </a:r>
          </a:p>
          <a:p>
            <a:pPr marL="914400" lvl="1" indent="-457200" fontAlgn="ctr">
              <a:buFont typeface="Arial" panose="020B0604020202020204" pitchFamily="34" charset="0"/>
              <a:buChar char="•"/>
            </a:pPr>
            <a:r>
              <a:rPr lang="en-US" sz="2800" dirty="0" smtClean="0"/>
              <a:t>e.g., &lt;0.5m@90</a:t>
            </a:r>
            <a:r>
              <a:rPr lang="en-US" sz="2800" dirty="0"/>
              <a:t>%</a:t>
            </a:r>
          </a:p>
          <a:p>
            <a:pPr marL="457200" indent="-457200">
              <a:buFont typeface="Arial" panose="020B0604020202020204" pitchFamily="34" charset="0"/>
              <a:buChar char="•"/>
            </a:pPr>
            <a:r>
              <a:rPr lang="en-US" sz="2800" b="1" dirty="0" smtClean="0"/>
              <a:t>Angular accuracy:</a:t>
            </a:r>
          </a:p>
          <a:p>
            <a:pPr lvl="1"/>
            <a:r>
              <a:rPr lang="en-US" sz="2800" dirty="0" smtClean="0"/>
              <a:t>Applies </a:t>
            </a:r>
            <a:r>
              <a:rPr lang="en-US" sz="2800" dirty="0"/>
              <a:t>only for Use Cases that require </a:t>
            </a:r>
            <a:r>
              <a:rPr lang="en-US" sz="2800" dirty="0" err="1"/>
              <a:t>AoA</a:t>
            </a:r>
            <a:r>
              <a:rPr lang="en-US" sz="2800" dirty="0"/>
              <a:t> (e.g., cars in a toll plaza, peer to peer, exhibits in a museum, </a:t>
            </a:r>
            <a:r>
              <a:rPr lang="en-US" sz="2800" dirty="0" err="1"/>
              <a:t>etc</a:t>
            </a:r>
            <a:r>
              <a:rPr lang="en-US" sz="2800" dirty="0"/>
              <a:t>)</a:t>
            </a:r>
          </a:p>
          <a:p>
            <a:pPr lvl="1"/>
            <a:r>
              <a:rPr lang="en-US" sz="2800" i="1" dirty="0" smtClean="0"/>
              <a:t>e.g., less </a:t>
            </a:r>
            <a:r>
              <a:rPr lang="en-US" sz="2800" i="1" dirty="0"/>
              <a:t>than &lt;</a:t>
            </a:r>
            <a:r>
              <a:rPr lang="en-US" sz="2800" i="1" dirty="0" err="1" smtClean="0"/>
              <a:t>AoA-tbd</a:t>
            </a:r>
            <a:r>
              <a:rPr lang="en-US" sz="2800" i="1" dirty="0" smtClean="0"/>
              <a:t>&gt; degrees @90</a:t>
            </a:r>
            <a:r>
              <a:rPr lang="en-US" sz="2800" i="1" dirty="0"/>
              <a:t>%</a:t>
            </a:r>
            <a:r>
              <a:rPr lang="en-US" sz="2800" b="1" i="1" dirty="0"/>
              <a:t> </a:t>
            </a:r>
          </a:p>
        </p:txBody>
      </p:sp>
      <p:sp>
        <p:nvSpPr>
          <p:cNvPr id="7" name="Date Placeholder 3"/>
          <p:cNvSpPr>
            <a:spLocks noGrp="1"/>
          </p:cNvSpPr>
          <p:nvPr>
            <p:ph type="dt" sz="half" idx="10"/>
          </p:nvPr>
        </p:nvSpPr>
        <p:spPr>
          <a:xfrm>
            <a:off x="696913" y="332601"/>
            <a:ext cx="968214" cy="276999"/>
          </a:xfrm>
        </p:spPr>
        <p:txBody>
          <a:bodyPr/>
          <a:lstStyle/>
          <a:p>
            <a:r>
              <a:rPr lang="en-US" dirty="0" smtClean="0"/>
              <a:t>May </a:t>
            </a:r>
            <a:r>
              <a:rPr lang="en-US" dirty="0"/>
              <a:t>2015</a:t>
            </a:r>
            <a:endParaRPr lang="en-CA" dirty="0"/>
          </a:p>
        </p:txBody>
      </p:sp>
      <p:sp>
        <p:nvSpPr>
          <p:cNvPr id="8" name="Footer Placeholder 4"/>
          <p:cNvSpPr>
            <a:spLocks noGrp="1"/>
          </p:cNvSpPr>
          <p:nvPr>
            <p:ph type="ftr" sz="quarter" idx="11"/>
          </p:nvPr>
        </p:nvSpPr>
        <p:spPr>
          <a:xfrm>
            <a:off x="6135189" y="6475413"/>
            <a:ext cx="2408736" cy="184666"/>
          </a:xfrm>
        </p:spPr>
        <p:txBody>
          <a:bodyPr/>
          <a:lstStyle/>
          <a:p>
            <a:r>
              <a:rPr lang="en-CA" dirty="0" smtClean="0"/>
              <a:t>Ganesh </a:t>
            </a:r>
            <a:r>
              <a:rPr lang="en-CA" dirty="0" err="1" smtClean="0"/>
              <a:t>Venkatesan</a:t>
            </a:r>
            <a:r>
              <a:rPr lang="en-CA" dirty="0" smtClean="0"/>
              <a:t> (Intel Corporation)</a:t>
            </a:r>
            <a:endParaRPr lang="en-CA" dirty="0"/>
          </a:p>
        </p:txBody>
      </p:sp>
      <p:sp>
        <p:nvSpPr>
          <p:cNvPr id="9" name="Slide Number Placeholder 5"/>
          <p:cNvSpPr>
            <a:spLocks noGrp="1"/>
          </p:cNvSpPr>
          <p:nvPr>
            <p:ph type="sldNum" sz="quarter" idx="12"/>
          </p:nvPr>
        </p:nvSpPr>
        <p:spPr>
          <a:xfrm>
            <a:off x="4344988" y="6475413"/>
            <a:ext cx="530225" cy="182562"/>
          </a:xfrm>
        </p:spPr>
        <p:txBody>
          <a:bodyPr/>
          <a:lstStyle/>
          <a:p>
            <a:r>
              <a:rPr lang="en-CA" dirty="0"/>
              <a:t>Slide </a:t>
            </a:r>
            <a:fld id="{48A76A33-492B-4794-AA09-478639124AC1}" type="slidenum">
              <a:rPr lang="en-CA"/>
              <a:pPr/>
              <a:t>4</a:t>
            </a:fld>
            <a:endParaRPr lang="en-CA" dirty="0"/>
          </a:p>
        </p:txBody>
      </p:sp>
    </p:spTree>
    <p:extLst>
      <p:ext uri="{BB962C8B-B14F-4D97-AF65-F5344CB8AC3E}">
        <p14:creationId xmlns:p14="http://schemas.microsoft.com/office/powerpoint/2010/main" val="14695059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78024"/>
            <a:ext cx="7772400" cy="1066800"/>
          </a:xfrm>
        </p:spPr>
        <p:txBody>
          <a:bodyPr/>
          <a:lstStyle/>
          <a:p>
            <a:r>
              <a:rPr lang="en-US" dirty="0" smtClean="0"/>
              <a:t>Attributes to be identified in Use Case description</a:t>
            </a:r>
            <a:endParaRPr lang="en-US" dirty="0"/>
          </a:p>
        </p:txBody>
      </p:sp>
      <p:sp>
        <p:nvSpPr>
          <p:cNvPr id="3" name="Content Placeholder 2"/>
          <p:cNvSpPr>
            <a:spLocks noGrp="1"/>
          </p:cNvSpPr>
          <p:nvPr>
            <p:ph idx="1"/>
          </p:nvPr>
        </p:nvSpPr>
        <p:spPr>
          <a:xfrm>
            <a:off x="685800" y="1842120"/>
            <a:ext cx="7772400" cy="4395192"/>
          </a:xfrm>
        </p:spPr>
        <p:txBody>
          <a:bodyPr/>
          <a:lstStyle/>
          <a:p>
            <a:pPr fontAlgn="ctr"/>
            <a:r>
              <a:rPr lang="en-US" sz="1600" dirty="0" smtClean="0"/>
              <a:t>Latenc</a:t>
            </a:r>
            <a:r>
              <a:rPr lang="en-US" sz="1600" b="0" dirty="0" smtClean="0"/>
              <a:t>y</a:t>
            </a:r>
            <a:r>
              <a:rPr lang="en-US" sz="1600" b="0" dirty="0"/>
              <a:t>: Expected time taken to obtain an location estimate. The process begins with initiating a location request, then computing location, and ends with returning the computed location. E.g. 10 </a:t>
            </a:r>
            <a:r>
              <a:rPr lang="en-US" sz="1600" b="0" dirty="0" err="1"/>
              <a:t>ms</a:t>
            </a:r>
            <a:r>
              <a:rPr lang="en-US" sz="1600" b="0" dirty="0"/>
              <a:t> latency would indicate that it takes 10 </a:t>
            </a:r>
            <a:r>
              <a:rPr lang="en-US" sz="1600" b="0" dirty="0" err="1"/>
              <a:t>ms</a:t>
            </a:r>
            <a:r>
              <a:rPr lang="en-US" sz="1600" b="0" dirty="0"/>
              <a:t> to transmit the request, gather measurements, compute an estimate, and transfer the computed estimate</a:t>
            </a:r>
          </a:p>
          <a:p>
            <a:pPr fontAlgn="ctr"/>
            <a:r>
              <a:rPr lang="en-US" sz="1600" dirty="0" smtClean="0"/>
              <a:t>Refresh </a:t>
            </a:r>
            <a:r>
              <a:rPr lang="en-US" sz="1600" dirty="0"/>
              <a:t>Rate</a:t>
            </a:r>
            <a:r>
              <a:rPr lang="en-US" sz="1600" b="0" dirty="0"/>
              <a:t>: This defines how frequently is the computation expected when client moving. E.g. a refresh rate of 10 locations per second would indicate that location needs to be refreshed 10 times in a second</a:t>
            </a:r>
          </a:p>
          <a:p>
            <a:pPr fontAlgn="ctr"/>
            <a:r>
              <a:rPr lang="en-US" sz="1600" dirty="0"/>
              <a:t>N</a:t>
            </a:r>
            <a:r>
              <a:rPr lang="en-US" sz="1600" dirty="0" smtClean="0"/>
              <a:t>umber </a:t>
            </a:r>
            <a:r>
              <a:rPr lang="en-US" sz="1600" dirty="0"/>
              <a:t>of simultaneous users</a:t>
            </a:r>
          </a:p>
          <a:p>
            <a:pPr fontAlgn="ctr"/>
            <a:r>
              <a:rPr lang="en-US" sz="1600" dirty="0" smtClean="0"/>
              <a:t>Power-Location Service Tradeoff </a:t>
            </a:r>
            <a:r>
              <a:rPr lang="en-US" sz="1600" b="0" dirty="0"/>
              <a:t>– location estimation is more important than power (e.g., user walking with a smartphone) versus power conservation is more important than location estimation (e.g., tags) -- "power at the mobile device participating in location </a:t>
            </a:r>
            <a:r>
              <a:rPr lang="en-US" sz="1600" b="0" dirty="0" err="1"/>
              <a:t>est</a:t>
            </a:r>
            <a:r>
              <a:rPr lang="en-US" sz="1600" b="0" dirty="0"/>
              <a:t>"</a:t>
            </a:r>
          </a:p>
          <a:p>
            <a:pPr fontAlgn="ctr"/>
            <a:r>
              <a:rPr lang="en-US" sz="1600" dirty="0"/>
              <a:t>Usage duration </a:t>
            </a:r>
            <a:r>
              <a:rPr lang="en-US" sz="1600" b="0" dirty="0"/>
              <a:t>– how long does the device capable of operating at the power consumption profile hours vs. minutes</a:t>
            </a:r>
          </a:p>
          <a:p>
            <a:pPr fontAlgn="ctr"/>
            <a:r>
              <a:rPr lang="en-US" sz="1600" dirty="0"/>
              <a:t>Impact on Network Bandwidth </a:t>
            </a:r>
            <a:r>
              <a:rPr lang="en-US" sz="1600" b="0" dirty="0"/>
              <a:t>(PAR.CSD uses Medium Usage, keep it consistent)</a:t>
            </a:r>
          </a:p>
          <a:p>
            <a:pPr marL="0" indent="0">
              <a:buNone/>
            </a:pPr>
            <a:endParaRPr lang="en-US" dirty="0"/>
          </a:p>
        </p:txBody>
      </p:sp>
      <p:sp>
        <p:nvSpPr>
          <p:cNvPr id="7" name="Slide Number Placeholder 4"/>
          <p:cNvSpPr>
            <a:spLocks noGrp="1"/>
          </p:cNvSpPr>
          <p:nvPr>
            <p:ph type="sldNum" sz="quarter" idx="11"/>
          </p:nvPr>
        </p:nvSpPr>
        <p:spPr>
          <a:xfrm>
            <a:off x="4344988" y="6475413"/>
            <a:ext cx="530225" cy="182562"/>
          </a:xfrm>
        </p:spPr>
        <p:txBody>
          <a:bodyPr/>
          <a:lstStyle/>
          <a:p>
            <a:pPr>
              <a:defRPr/>
            </a:pPr>
            <a:r>
              <a:rPr lang="en-GB" dirty="0" smtClean="0"/>
              <a:t>Slide </a:t>
            </a:r>
            <a:fld id="{291230A6-1ED8-40C7-B3D0-82B1B9814FDB}" type="slidenum">
              <a:rPr lang="en-GB" smtClean="0"/>
              <a:pPr>
                <a:defRPr/>
              </a:pPr>
              <a:t>5</a:t>
            </a:fld>
            <a:endParaRPr lang="en-GB" dirty="0"/>
          </a:p>
        </p:txBody>
      </p:sp>
      <p:sp>
        <p:nvSpPr>
          <p:cNvPr id="8" name="Footer Placeholder 4"/>
          <p:cNvSpPr txBox="1">
            <a:spLocks/>
          </p:cNvSpPr>
          <p:nvPr/>
        </p:nvSpPr>
        <p:spPr bwMode="auto">
          <a:xfrm>
            <a:off x="6135189" y="6475413"/>
            <a:ext cx="24087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CA"/>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CA" smtClean="0"/>
              <a:t>Ganesh Venkatesan (Intel Corporation)</a:t>
            </a:r>
            <a:endParaRPr lang="en-CA" dirty="0"/>
          </a:p>
        </p:txBody>
      </p:sp>
      <p:sp>
        <p:nvSpPr>
          <p:cNvPr id="9" name="Date Placeholder 3"/>
          <p:cNvSpPr>
            <a:spLocks noGrp="1"/>
          </p:cNvSpPr>
          <p:nvPr>
            <p:ph type="dt" sz="half" idx="10"/>
          </p:nvPr>
        </p:nvSpPr>
        <p:spPr>
          <a:xfrm>
            <a:off x="696913" y="332601"/>
            <a:ext cx="968214" cy="276999"/>
          </a:xfrm>
        </p:spPr>
        <p:txBody>
          <a:bodyPr/>
          <a:lstStyle/>
          <a:p>
            <a:r>
              <a:rPr lang="en-US" dirty="0" smtClean="0"/>
              <a:t>May </a:t>
            </a:r>
            <a:r>
              <a:rPr lang="en-US" dirty="0"/>
              <a:t>2015</a:t>
            </a:r>
            <a:endParaRPr lang="en-CA" dirty="0"/>
          </a:p>
        </p:txBody>
      </p:sp>
    </p:spTree>
    <p:extLst>
      <p:ext uri="{BB962C8B-B14F-4D97-AF65-F5344CB8AC3E}">
        <p14:creationId xmlns:p14="http://schemas.microsoft.com/office/powerpoint/2010/main" val="6001095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Micro location in store</a:t>
            </a:r>
            <a:endParaRPr lang="en-US" dirty="0"/>
          </a:p>
        </p:txBody>
      </p:sp>
      <p:sp>
        <p:nvSpPr>
          <p:cNvPr id="3" name="Content Placeholder 2"/>
          <p:cNvSpPr>
            <a:spLocks noGrp="1"/>
          </p:cNvSpPr>
          <p:nvPr>
            <p:ph idx="1"/>
          </p:nvPr>
        </p:nvSpPr>
        <p:spPr>
          <a:xfrm>
            <a:off x="685800" y="1628800"/>
            <a:ext cx="7918648" cy="4824536"/>
          </a:xfrm>
        </p:spPr>
        <p:txBody>
          <a:bodyPr>
            <a:normAutofit fontScale="70000" lnSpcReduction="20000"/>
          </a:bodyPr>
          <a:lstStyle/>
          <a:p>
            <a:r>
              <a:rPr lang="en-US" dirty="0" smtClean="0"/>
              <a:t>User: </a:t>
            </a:r>
            <a:r>
              <a:rPr lang="en-US" b="0" dirty="0" smtClean="0"/>
              <a:t>Person with a smartphone which has the store app installed </a:t>
            </a:r>
          </a:p>
          <a:p>
            <a:r>
              <a:rPr lang="en-US" dirty="0" smtClean="0"/>
              <a:t>Environment: </a:t>
            </a:r>
            <a:r>
              <a:rPr lang="en-US" b="0" dirty="0" smtClean="0"/>
              <a:t>A store has APs for 802.11 coverage. The store may have APs at the store entrance. The expected AP density is about 1 AP per 4000 sq. ft. with APs supporting HT, VHT and NGP</a:t>
            </a:r>
          </a:p>
          <a:p>
            <a:r>
              <a:rPr lang="en-US" dirty="0" smtClean="0"/>
              <a:t>Use case:</a:t>
            </a:r>
          </a:p>
          <a:p>
            <a:pPr marL="914400" lvl="1" indent="-457200">
              <a:buFont typeface="+mj-lt"/>
              <a:buAutoNum type="arabicPeriod"/>
            </a:pPr>
            <a:r>
              <a:rPr lang="en-US" dirty="0" smtClean="0"/>
              <a:t>The user enters the store with their phone </a:t>
            </a:r>
          </a:p>
          <a:p>
            <a:pPr marL="914400" lvl="1" indent="-457200">
              <a:buFont typeface="+mj-lt"/>
              <a:buAutoNum type="arabicPeriod"/>
            </a:pPr>
            <a:r>
              <a:rPr lang="en-US" dirty="0" smtClean="0"/>
              <a:t>As soon as user enters, the phone notifies the user about the store promotions</a:t>
            </a:r>
          </a:p>
          <a:p>
            <a:pPr marL="914400" lvl="1" indent="-457200">
              <a:buFont typeface="+mj-lt"/>
              <a:buAutoNum type="arabicPeriod"/>
            </a:pPr>
            <a:r>
              <a:rPr lang="en-US" dirty="0" smtClean="0"/>
              <a:t>The user can query details about a product on the app </a:t>
            </a:r>
          </a:p>
          <a:p>
            <a:pPr marL="914400" lvl="1" indent="-457200">
              <a:buFont typeface="+mj-lt"/>
              <a:buAutoNum type="arabicPeriod"/>
            </a:pPr>
            <a:r>
              <a:rPr lang="en-US" dirty="0" smtClean="0"/>
              <a:t>The app and smartphone can then help the user navigate to the particular shelf containing the product (foreground </a:t>
            </a:r>
            <a:r>
              <a:rPr lang="en-US" dirty="0" err="1" smtClean="0"/>
              <a:t>acitivity</a:t>
            </a:r>
            <a:r>
              <a:rPr lang="en-US" dirty="0" smtClean="0"/>
              <a:t>)</a:t>
            </a:r>
          </a:p>
          <a:p>
            <a:pPr marL="914400" lvl="1" indent="-457200">
              <a:buFont typeface="+mj-lt"/>
              <a:buAutoNum type="arabicPeriod"/>
            </a:pPr>
            <a:r>
              <a:rPr lang="en-US" dirty="0" smtClean="0"/>
              <a:t>The user stands in queue and as they reach the checkout counter, their loyalty number  is brought up on the system (background activity)</a:t>
            </a:r>
          </a:p>
          <a:p>
            <a:r>
              <a:rPr lang="en-US" dirty="0" smtClean="0"/>
              <a:t>Key Performance and Attributes:</a:t>
            </a:r>
          </a:p>
          <a:p>
            <a:pPr lvl="1"/>
            <a:r>
              <a:rPr lang="en-US" dirty="0" smtClean="0"/>
              <a:t>Horizontal accuracy: &lt;0.5 m@90%, vertical  accuracy: same floor@99%</a:t>
            </a:r>
          </a:p>
          <a:p>
            <a:pPr lvl="1"/>
            <a:r>
              <a:rPr lang="en-US" dirty="0" smtClean="0"/>
              <a:t>Latency: &lt;500ms </a:t>
            </a:r>
          </a:p>
          <a:p>
            <a:pPr lvl="1"/>
            <a:r>
              <a:rPr lang="en-US" dirty="0" smtClean="0"/>
              <a:t>Refresh Rate: &gt; 1 location/sec</a:t>
            </a:r>
          </a:p>
          <a:p>
            <a:pPr lvl="1"/>
            <a:r>
              <a:rPr lang="en-US" dirty="0" smtClean="0"/>
              <a:t>Number of simultaneous users – depends on the size of the store (a few to as many as 100s)</a:t>
            </a:r>
          </a:p>
          <a:p>
            <a:pPr lvl="1"/>
            <a:r>
              <a:rPr lang="en-US" dirty="0" smtClean="0"/>
              <a:t>Power-Location Estimate Tradeoff – navigation and promotions  (location estimate); loyalty number (power)</a:t>
            </a:r>
          </a:p>
          <a:p>
            <a:pPr lvl="1"/>
            <a:r>
              <a:rPr lang="en-US" dirty="0" smtClean="0"/>
              <a:t>Usage Duration – depends on shopping habit (a few minutes to a few hours)</a:t>
            </a:r>
          </a:p>
          <a:p>
            <a:pPr lvl="1"/>
            <a:r>
              <a:rPr lang="en-US" dirty="0" smtClean="0"/>
              <a:t>Impact on Network Bandwidth -- &lt; 3 additional frames per second/device/estimate</a:t>
            </a:r>
          </a:p>
        </p:txBody>
      </p:sp>
      <p:sp>
        <p:nvSpPr>
          <p:cNvPr id="7" name="Slide Number Placeholder 4"/>
          <p:cNvSpPr>
            <a:spLocks noGrp="1"/>
          </p:cNvSpPr>
          <p:nvPr>
            <p:ph type="sldNum" sz="quarter" idx="11"/>
          </p:nvPr>
        </p:nvSpPr>
        <p:spPr>
          <a:xfrm>
            <a:off x="4344988" y="6475413"/>
            <a:ext cx="530225" cy="182562"/>
          </a:xfrm>
        </p:spPr>
        <p:txBody>
          <a:bodyPr/>
          <a:lstStyle/>
          <a:p>
            <a:pPr>
              <a:defRPr/>
            </a:pPr>
            <a:r>
              <a:rPr lang="en-GB" dirty="0" smtClean="0"/>
              <a:t>Slide </a:t>
            </a:r>
            <a:fld id="{291230A6-1ED8-40C7-B3D0-82B1B9814FDB}" type="slidenum">
              <a:rPr lang="en-GB" smtClean="0"/>
              <a:pPr>
                <a:defRPr/>
              </a:pPr>
              <a:t>6</a:t>
            </a:fld>
            <a:endParaRPr lang="en-GB" dirty="0"/>
          </a:p>
        </p:txBody>
      </p:sp>
      <p:sp>
        <p:nvSpPr>
          <p:cNvPr id="8" name="Footer Placeholder 4"/>
          <p:cNvSpPr txBox="1">
            <a:spLocks/>
          </p:cNvSpPr>
          <p:nvPr/>
        </p:nvSpPr>
        <p:spPr bwMode="auto">
          <a:xfrm>
            <a:off x="6135189" y="6475413"/>
            <a:ext cx="24087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CA"/>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CA" smtClean="0"/>
              <a:t>Ganesh Venkatesan (Intel Corporation)</a:t>
            </a:r>
            <a:endParaRPr lang="en-CA" dirty="0"/>
          </a:p>
        </p:txBody>
      </p:sp>
      <p:sp>
        <p:nvSpPr>
          <p:cNvPr id="9" name="Date Placeholder 3"/>
          <p:cNvSpPr>
            <a:spLocks noGrp="1"/>
          </p:cNvSpPr>
          <p:nvPr>
            <p:ph type="dt" sz="half" idx="10"/>
          </p:nvPr>
        </p:nvSpPr>
        <p:spPr>
          <a:xfrm>
            <a:off x="696913" y="332601"/>
            <a:ext cx="968214" cy="276999"/>
          </a:xfrm>
        </p:spPr>
        <p:txBody>
          <a:bodyPr/>
          <a:lstStyle/>
          <a:p>
            <a:r>
              <a:rPr lang="en-US" dirty="0" smtClean="0"/>
              <a:t>May </a:t>
            </a:r>
            <a:r>
              <a:rPr lang="en-US" dirty="0"/>
              <a:t>2015</a:t>
            </a:r>
            <a:endParaRPr lang="en-CA" dirty="0"/>
          </a:p>
        </p:txBody>
      </p:sp>
    </p:spTree>
    <p:extLst>
      <p:ext uri="{BB962C8B-B14F-4D97-AF65-F5344CB8AC3E}">
        <p14:creationId xmlns:p14="http://schemas.microsoft.com/office/powerpoint/2010/main" val="37686251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2. Museum Exhibit Guide</a:t>
            </a:r>
            <a:endParaRPr lang="en-US" dirty="0">
              <a:solidFill>
                <a:schemeClr val="tx1"/>
              </a:solidFill>
            </a:endParaRPr>
          </a:p>
        </p:txBody>
      </p:sp>
      <p:sp>
        <p:nvSpPr>
          <p:cNvPr id="3" name="Content Placeholder 2"/>
          <p:cNvSpPr>
            <a:spLocks noGrp="1"/>
          </p:cNvSpPr>
          <p:nvPr>
            <p:ph idx="1"/>
          </p:nvPr>
        </p:nvSpPr>
        <p:spPr>
          <a:xfrm>
            <a:off x="685800" y="1628800"/>
            <a:ext cx="7918648" cy="4824536"/>
          </a:xfrm>
        </p:spPr>
        <p:txBody>
          <a:bodyPr>
            <a:normAutofit fontScale="77500" lnSpcReduction="20000"/>
          </a:bodyPr>
          <a:lstStyle/>
          <a:p>
            <a:r>
              <a:rPr lang="en-US" dirty="0" smtClean="0"/>
              <a:t>User: </a:t>
            </a:r>
            <a:r>
              <a:rPr lang="en-US" b="0" dirty="0" smtClean="0"/>
              <a:t>Person with a smartphone which has the museum app installed.</a:t>
            </a:r>
          </a:p>
          <a:p>
            <a:r>
              <a:rPr lang="en-US" dirty="0" smtClean="0"/>
              <a:t>Environment: </a:t>
            </a:r>
            <a:r>
              <a:rPr lang="en-US" b="0" dirty="0" smtClean="0"/>
              <a:t>A museum has APs and 802.11 based “Location Beacons” (e.g. Wi-Fi Aware) like STAs. The store may have APs and non AP STAs at the store entrance. The expected infrastructure density is about 1: per TBD sq. ft. and also specially located infrastructure devices in aisles on the celling for LOS or near LOS supporting HT, VHT, DMG and NGP.</a:t>
            </a:r>
          </a:p>
          <a:p>
            <a:r>
              <a:rPr lang="en-US" dirty="0" smtClean="0"/>
              <a:t>Use case:</a:t>
            </a:r>
          </a:p>
          <a:p>
            <a:pPr marL="914400" lvl="1" indent="-457200">
              <a:buFont typeface="+mj-lt"/>
              <a:buAutoNum type="arabicPeriod"/>
            </a:pPr>
            <a:r>
              <a:rPr lang="en-US" sz="2300" dirty="0" smtClean="0"/>
              <a:t>The User enters the store with their phone and the app pops up.</a:t>
            </a:r>
          </a:p>
          <a:p>
            <a:pPr marL="914400" lvl="1" indent="-457200">
              <a:buFont typeface="+mj-lt"/>
              <a:buAutoNum type="arabicPeriod"/>
            </a:pPr>
            <a:r>
              <a:rPr lang="en-US" sz="2300" dirty="0" smtClean="0"/>
              <a:t>The app shows identifies exhibits at the museum that are of interest to the User (based on a prior input to the app by the User). The location of the identified exhibits at the museum are also presented to the User (either on the smartphone display or on a wearable (e.g. glasses). </a:t>
            </a:r>
          </a:p>
          <a:p>
            <a:pPr marL="914400" lvl="1" indent="-457200">
              <a:buFont typeface="+mj-lt"/>
              <a:buAutoNum type="arabicPeriod"/>
            </a:pPr>
            <a:r>
              <a:rPr lang="en-US" sz="2300" dirty="0" smtClean="0"/>
              <a:t>The User selects an exhibit and the smartphone app then helps with guiding the User to the exhibit. </a:t>
            </a:r>
          </a:p>
          <a:p>
            <a:pPr marL="914400" lvl="1" indent="-457200">
              <a:buFont typeface="+mj-lt"/>
              <a:buAutoNum type="arabicPeriod"/>
            </a:pPr>
            <a:r>
              <a:rPr lang="en-US" sz="2300" dirty="0" smtClean="0"/>
              <a:t>Once the User arrives at the area where exhibit is, the app displays information on the selected exhibit. The app also displays a map of other exhibits in the same area and when the User selects one or more from the display,  the app guides the User toward the selected exhibits and display additional pertinent information</a:t>
            </a:r>
          </a:p>
        </p:txBody>
      </p:sp>
      <p:sp>
        <p:nvSpPr>
          <p:cNvPr id="7" name="Slide Number Placeholder 4"/>
          <p:cNvSpPr>
            <a:spLocks noGrp="1"/>
          </p:cNvSpPr>
          <p:nvPr>
            <p:ph type="sldNum" sz="quarter" idx="11"/>
          </p:nvPr>
        </p:nvSpPr>
        <p:spPr>
          <a:xfrm>
            <a:off x="4393695" y="6475413"/>
            <a:ext cx="432811" cy="184666"/>
          </a:xfrm>
        </p:spPr>
        <p:txBody>
          <a:bodyPr/>
          <a:lstStyle/>
          <a:p>
            <a:pPr>
              <a:defRPr/>
            </a:pPr>
            <a:r>
              <a:rPr lang="en-GB" dirty="0" smtClean="0"/>
              <a:t>Slide </a:t>
            </a:r>
            <a:fld id="{291230A6-1ED8-40C7-B3D0-82B1B9814FDB}" type="slidenum">
              <a:rPr lang="en-GB" smtClean="0"/>
              <a:pPr>
                <a:defRPr/>
              </a:pPr>
              <a:t>7</a:t>
            </a:fld>
            <a:endParaRPr lang="en-GB" dirty="0"/>
          </a:p>
        </p:txBody>
      </p:sp>
      <p:sp>
        <p:nvSpPr>
          <p:cNvPr id="8" name="Footer Placeholder 4"/>
          <p:cNvSpPr txBox="1">
            <a:spLocks/>
          </p:cNvSpPr>
          <p:nvPr/>
        </p:nvSpPr>
        <p:spPr bwMode="auto">
          <a:xfrm>
            <a:off x="6135189" y="6475413"/>
            <a:ext cx="24087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CA"/>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CA" smtClean="0"/>
              <a:t>Ganesh Venkatesan (Intel Corporation)</a:t>
            </a:r>
            <a:endParaRPr lang="en-CA" dirty="0"/>
          </a:p>
        </p:txBody>
      </p:sp>
      <p:sp>
        <p:nvSpPr>
          <p:cNvPr id="9" name="Date Placeholder 3"/>
          <p:cNvSpPr>
            <a:spLocks noGrp="1"/>
          </p:cNvSpPr>
          <p:nvPr>
            <p:ph type="dt" sz="half" idx="10"/>
          </p:nvPr>
        </p:nvSpPr>
        <p:spPr>
          <a:xfrm>
            <a:off x="696913" y="332601"/>
            <a:ext cx="968214" cy="276999"/>
          </a:xfrm>
        </p:spPr>
        <p:txBody>
          <a:bodyPr/>
          <a:lstStyle/>
          <a:p>
            <a:r>
              <a:rPr lang="en-US" dirty="0" smtClean="0"/>
              <a:t>May </a:t>
            </a:r>
            <a:r>
              <a:rPr lang="en-US" dirty="0"/>
              <a:t>2015</a:t>
            </a:r>
            <a:endParaRPr lang="en-CA" dirty="0"/>
          </a:p>
        </p:txBody>
      </p:sp>
    </p:spTree>
    <p:extLst>
      <p:ext uri="{BB962C8B-B14F-4D97-AF65-F5344CB8AC3E}">
        <p14:creationId xmlns:p14="http://schemas.microsoft.com/office/powerpoint/2010/main" val="29262764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Museum Exhibit Guide (cont’d)</a:t>
            </a:r>
            <a:endParaRPr lang="en-US" dirty="0"/>
          </a:p>
        </p:txBody>
      </p:sp>
      <p:sp>
        <p:nvSpPr>
          <p:cNvPr id="4" name="Date Placeholder 3"/>
          <p:cNvSpPr>
            <a:spLocks noGrp="1"/>
          </p:cNvSpPr>
          <p:nvPr>
            <p:ph type="dt" sz="half" idx="10"/>
          </p:nvPr>
        </p:nvSpPr>
        <p:spPr/>
        <p:txBody>
          <a:bodyPr/>
          <a:lstStyle/>
          <a:p>
            <a:r>
              <a:rPr lang="en-US" smtClean="0"/>
              <a:t>May 2015</a:t>
            </a:r>
            <a:endParaRPr lang="en-CA" dirty="0"/>
          </a:p>
        </p:txBody>
      </p:sp>
      <p:sp>
        <p:nvSpPr>
          <p:cNvPr id="5" name="Footer Placeholder 4"/>
          <p:cNvSpPr>
            <a:spLocks noGrp="1"/>
          </p:cNvSpPr>
          <p:nvPr>
            <p:ph type="ftr" sz="quarter" idx="11"/>
          </p:nvPr>
        </p:nvSpPr>
        <p:spPr/>
        <p:txBody>
          <a:bodyPr/>
          <a:lstStyle/>
          <a:p>
            <a:r>
              <a:rPr lang="en-CA" smtClean="0"/>
              <a:t>Ganesh Venkatesan (Intel Corporation)</a:t>
            </a:r>
            <a:endParaRPr lang="en-CA"/>
          </a:p>
        </p:txBody>
      </p:sp>
      <p:sp>
        <p:nvSpPr>
          <p:cNvPr id="6" name="Slide Number Placeholder 5"/>
          <p:cNvSpPr>
            <a:spLocks noGrp="1"/>
          </p:cNvSpPr>
          <p:nvPr>
            <p:ph type="sldNum" sz="quarter" idx="12"/>
          </p:nvPr>
        </p:nvSpPr>
        <p:spPr/>
        <p:txBody>
          <a:bodyPr/>
          <a:lstStyle/>
          <a:p>
            <a:r>
              <a:rPr lang="en-CA" smtClean="0"/>
              <a:t>Slide </a:t>
            </a:r>
            <a:fld id="{02FDE5AF-557C-4D9E-9BE3-8A50977121B0}" type="slidenum">
              <a:rPr lang="en-CA" smtClean="0"/>
              <a:pPr/>
              <a:t>8</a:t>
            </a:fld>
            <a:endParaRPr lang="en-CA"/>
          </a:p>
        </p:txBody>
      </p:sp>
      <p:sp>
        <p:nvSpPr>
          <p:cNvPr id="7" name="Rectangle 6"/>
          <p:cNvSpPr/>
          <p:nvPr/>
        </p:nvSpPr>
        <p:spPr>
          <a:xfrm>
            <a:off x="611560" y="2090172"/>
            <a:ext cx="7848872" cy="3785652"/>
          </a:xfrm>
          <a:prstGeom prst="rect">
            <a:avLst/>
          </a:prstGeom>
        </p:spPr>
        <p:txBody>
          <a:bodyPr wrap="square">
            <a:spAutoFit/>
          </a:bodyPr>
          <a:lstStyle/>
          <a:p>
            <a:r>
              <a:rPr lang="en-US" sz="2000" b="1" dirty="0"/>
              <a:t>Key Performance and Attributes:</a:t>
            </a:r>
          </a:p>
          <a:p>
            <a:pPr lvl="1"/>
            <a:r>
              <a:rPr lang="en-US" sz="2000" dirty="0"/>
              <a:t>Horizontal accuracy: &lt;0.5 m@90%, vertical  accuracy: same floor@99%</a:t>
            </a:r>
          </a:p>
          <a:p>
            <a:pPr lvl="1"/>
            <a:r>
              <a:rPr lang="en-US" sz="2000" dirty="0"/>
              <a:t>Latency: &lt;500ms </a:t>
            </a:r>
          </a:p>
          <a:p>
            <a:pPr lvl="1"/>
            <a:r>
              <a:rPr lang="en-US" sz="2000" dirty="0"/>
              <a:t>Refresh Rate: &gt; 1 location/sec (slower once the exhibit is reached)</a:t>
            </a:r>
          </a:p>
          <a:p>
            <a:pPr lvl="1"/>
            <a:r>
              <a:rPr lang="en-US" sz="2000" dirty="0"/>
              <a:t>Number of simultaneous users – depends on the size/popularity of the museum (a few to as many as 100s)</a:t>
            </a:r>
          </a:p>
          <a:p>
            <a:pPr lvl="1"/>
            <a:r>
              <a:rPr lang="en-US" sz="2000" dirty="0"/>
              <a:t>Power-Location Estimate Tradeoff – navigation to the exhibit (location estimate); other exhibits in the same area (power)</a:t>
            </a:r>
          </a:p>
          <a:p>
            <a:pPr lvl="1"/>
            <a:r>
              <a:rPr lang="en-US" sz="2000" dirty="0"/>
              <a:t>Usage Duration – depends on the size of the museum (a few hours)</a:t>
            </a:r>
          </a:p>
          <a:p>
            <a:pPr lvl="1"/>
            <a:r>
              <a:rPr lang="en-US" sz="2000" dirty="0"/>
              <a:t>Impact on Network Bandwidth -- &lt; 3 additional frames per second/device/estimate</a:t>
            </a:r>
          </a:p>
        </p:txBody>
      </p:sp>
    </p:spTree>
    <p:extLst>
      <p:ext uri="{BB962C8B-B14F-4D97-AF65-F5344CB8AC3E}">
        <p14:creationId xmlns:p14="http://schemas.microsoft.com/office/powerpoint/2010/main" val="12815959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04664"/>
            <a:ext cx="7772400" cy="1066800"/>
          </a:xfrm>
        </p:spPr>
        <p:txBody>
          <a:bodyPr/>
          <a:lstStyle/>
          <a:p>
            <a:r>
              <a:rPr lang="en-US" dirty="0" smtClean="0">
                <a:solidFill>
                  <a:schemeClr val="tx1"/>
                </a:solidFill>
              </a:rPr>
              <a:t>3. Grocery list in-store guidance</a:t>
            </a:r>
            <a:endParaRPr lang="en-US" dirty="0">
              <a:solidFill>
                <a:schemeClr val="tx1"/>
              </a:solidFill>
            </a:endParaRPr>
          </a:p>
        </p:txBody>
      </p:sp>
      <p:sp>
        <p:nvSpPr>
          <p:cNvPr id="3" name="Content Placeholder 2"/>
          <p:cNvSpPr>
            <a:spLocks noGrp="1"/>
          </p:cNvSpPr>
          <p:nvPr>
            <p:ph idx="1"/>
          </p:nvPr>
        </p:nvSpPr>
        <p:spPr>
          <a:xfrm>
            <a:off x="685800" y="1196752"/>
            <a:ext cx="7918648" cy="4824536"/>
          </a:xfrm>
        </p:spPr>
        <p:txBody>
          <a:bodyPr>
            <a:noAutofit/>
          </a:bodyPr>
          <a:lstStyle/>
          <a:p>
            <a:r>
              <a:rPr lang="en-US" sz="1800" dirty="0" smtClean="0"/>
              <a:t>User: </a:t>
            </a:r>
            <a:r>
              <a:rPr lang="en-US" sz="1800" b="0" dirty="0" smtClean="0"/>
              <a:t>Person with a smartphone which has the supermarket app installed.</a:t>
            </a:r>
          </a:p>
          <a:p>
            <a:r>
              <a:rPr lang="en-US" sz="1800" dirty="0" smtClean="0"/>
              <a:t>Environment: </a:t>
            </a:r>
            <a:r>
              <a:rPr lang="en-US" sz="1800" b="0" dirty="0" smtClean="0"/>
              <a:t>The supermarket has APs and 802.11 based “Location Beacon” (e.g. Wi-Fi Aware) like STAs. The </a:t>
            </a:r>
            <a:r>
              <a:rPr lang="en-US" sz="1800" b="0" dirty="0"/>
              <a:t>store </a:t>
            </a:r>
            <a:r>
              <a:rPr lang="en-US" sz="1800" b="0" dirty="0" smtClean="0"/>
              <a:t>have both APs </a:t>
            </a:r>
            <a:r>
              <a:rPr lang="en-US" sz="1800" b="0" dirty="0"/>
              <a:t>and non AP STAs at the store </a:t>
            </a:r>
            <a:r>
              <a:rPr lang="en-US" sz="1800" b="0" dirty="0" smtClean="0"/>
              <a:t>entrance and deployed all over the store. </a:t>
            </a:r>
            <a:r>
              <a:rPr lang="en-US" sz="1800" b="0" dirty="0"/>
              <a:t>The expected AP density is about 1 </a:t>
            </a:r>
            <a:r>
              <a:rPr lang="en-US" sz="1800" b="0" dirty="0" smtClean="0"/>
              <a:t>infrastructure STA / </a:t>
            </a:r>
            <a:r>
              <a:rPr lang="en-US" sz="1800" b="0" dirty="0"/>
              <a:t>per </a:t>
            </a:r>
            <a:r>
              <a:rPr lang="en-US" sz="1800" b="0" dirty="0" smtClean="0"/>
              <a:t>TBD </a:t>
            </a:r>
            <a:r>
              <a:rPr lang="en-US" sz="1800" b="0" dirty="0"/>
              <a:t>sq. ft. and also specially located infrastructure devices in aisles on the celling for LOS or near LOS supporting HT, </a:t>
            </a:r>
            <a:r>
              <a:rPr lang="en-US" sz="1800" b="0" dirty="0" smtClean="0"/>
              <a:t>VHT, DMG </a:t>
            </a:r>
            <a:r>
              <a:rPr lang="en-US" sz="1800" b="0" dirty="0"/>
              <a:t>and NGP</a:t>
            </a:r>
            <a:r>
              <a:rPr lang="en-US" sz="1800" b="0" dirty="0" smtClean="0"/>
              <a:t>.</a:t>
            </a:r>
          </a:p>
          <a:p>
            <a:r>
              <a:rPr lang="en-US" sz="1800" dirty="0"/>
              <a:t>Use case:</a:t>
            </a:r>
          </a:p>
          <a:p>
            <a:pPr marL="914400" lvl="1" indent="-457200">
              <a:buFont typeface="+mj-lt"/>
              <a:buAutoNum type="arabicPeriod"/>
            </a:pPr>
            <a:r>
              <a:rPr lang="en-US" sz="1600" dirty="0"/>
              <a:t>User populates a grocery list as and when he/she realizes the need for an/a set of item(s). This list and updates to the list as it happens is sent to the grocery store server</a:t>
            </a:r>
            <a:r>
              <a:rPr lang="en-US" sz="1600" dirty="0" smtClean="0"/>
              <a:t>. Some items in the list could be qualified as ‘needed only if it is on sale’.</a:t>
            </a:r>
            <a:endParaRPr lang="en-US" sz="1600" dirty="0"/>
          </a:p>
          <a:p>
            <a:pPr marL="914400" lvl="1" indent="-457200">
              <a:buFont typeface="+mj-lt"/>
              <a:buAutoNum type="arabicPeriod"/>
            </a:pPr>
            <a:r>
              <a:rPr lang="en-US" sz="1600" dirty="0"/>
              <a:t>User enters the store with their smartphone and the app pops up.</a:t>
            </a:r>
          </a:p>
          <a:p>
            <a:pPr marL="914400" lvl="1" indent="-457200">
              <a:buFont typeface="+mj-lt"/>
              <a:buAutoNum type="arabicPeriod"/>
            </a:pPr>
            <a:r>
              <a:rPr lang="en-US" sz="1600" dirty="0"/>
              <a:t>The app guides the user navigate to store in order to shop for the items in the list. The navigation can be using the smartphone’s display or via a wearable device like glasses. Along the path through the store, the app also highlights specials/offers on other items that are stocked along/near the item of interest to the user.</a:t>
            </a:r>
            <a:endParaRPr lang="he-IL" sz="1600" dirty="0"/>
          </a:p>
          <a:p>
            <a:pPr marL="914400" lvl="1" indent="-457200">
              <a:buFont typeface="+mj-lt"/>
              <a:buAutoNum type="arabicPeriod"/>
            </a:pPr>
            <a:r>
              <a:rPr lang="en-US" sz="1600" dirty="0"/>
              <a:t>As the user enters the checkout counter, the app reviews items in the list against items in the shopping cart (based on user input to the app during the course of shopping)</a:t>
            </a:r>
          </a:p>
          <a:p>
            <a:endParaRPr lang="en-US" sz="1800" b="0" dirty="0" smtClean="0"/>
          </a:p>
          <a:p>
            <a:endParaRPr lang="en-US" sz="1800" b="0" dirty="0"/>
          </a:p>
        </p:txBody>
      </p:sp>
      <p:sp>
        <p:nvSpPr>
          <p:cNvPr id="7" name="Slide Number Placeholder 4"/>
          <p:cNvSpPr>
            <a:spLocks noGrp="1"/>
          </p:cNvSpPr>
          <p:nvPr>
            <p:ph type="sldNum" sz="quarter" idx="11"/>
          </p:nvPr>
        </p:nvSpPr>
        <p:spPr>
          <a:xfrm>
            <a:off x="4393695" y="6475413"/>
            <a:ext cx="432811" cy="184666"/>
          </a:xfrm>
        </p:spPr>
        <p:txBody>
          <a:bodyPr/>
          <a:lstStyle/>
          <a:p>
            <a:pPr>
              <a:defRPr/>
            </a:pPr>
            <a:r>
              <a:rPr lang="en-GB" dirty="0" smtClean="0"/>
              <a:t>Slide </a:t>
            </a:r>
            <a:fld id="{291230A6-1ED8-40C7-B3D0-82B1B9814FDB}" type="slidenum">
              <a:rPr lang="en-GB" smtClean="0"/>
              <a:pPr>
                <a:defRPr/>
              </a:pPr>
              <a:t>9</a:t>
            </a:fld>
            <a:endParaRPr lang="en-GB" dirty="0"/>
          </a:p>
        </p:txBody>
      </p:sp>
      <p:sp>
        <p:nvSpPr>
          <p:cNvPr id="8" name="Footer Placeholder 4"/>
          <p:cNvSpPr txBox="1">
            <a:spLocks/>
          </p:cNvSpPr>
          <p:nvPr/>
        </p:nvSpPr>
        <p:spPr bwMode="auto">
          <a:xfrm>
            <a:off x="6135189" y="6475413"/>
            <a:ext cx="24087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CA"/>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CA" smtClean="0"/>
              <a:t>Ganesh Venkatesan (Intel Corporation)</a:t>
            </a:r>
            <a:endParaRPr lang="en-CA" dirty="0"/>
          </a:p>
        </p:txBody>
      </p:sp>
      <p:sp>
        <p:nvSpPr>
          <p:cNvPr id="9" name="Date Placeholder 3"/>
          <p:cNvSpPr>
            <a:spLocks noGrp="1"/>
          </p:cNvSpPr>
          <p:nvPr>
            <p:ph type="dt" sz="half" idx="10"/>
          </p:nvPr>
        </p:nvSpPr>
        <p:spPr>
          <a:xfrm>
            <a:off x="696913" y="332601"/>
            <a:ext cx="968214" cy="276999"/>
          </a:xfrm>
        </p:spPr>
        <p:txBody>
          <a:bodyPr/>
          <a:lstStyle/>
          <a:p>
            <a:r>
              <a:rPr lang="en-US" dirty="0" smtClean="0"/>
              <a:t>May </a:t>
            </a:r>
            <a:r>
              <a:rPr lang="en-US" dirty="0"/>
              <a:t>2015</a:t>
            </a:r>
            <a:endParaRPr lang="en-CA" dirty="0"/>
          </a:p>
        </p:txBody>
      </p:sp>
    </p:spTree>
    <p:extLst>
      <p:ext uri="{BB962C8B-B14F-4D97-AF65-F5344CB8AC3E}">
        <p14:creationId xmlns:p14="http://schemas.microsoft.com/office/powerpoint/2010/main" val="297851775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SCEnDecrypt xmlns="http://schemas.microsoft.com/sharepoint/v3">Not Encrypted</SCEnDecrypt>
    <SCEncryptBy xmlns="http://schemas.microsoft.com/sharepoint/v3">
      <UserInfo>
        <DisplayName/>
        <AccountId xsi:nil="true"/>
        <AccountType/>
      </UserInfo>
    </SCEncryptBy>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74A6532D8EFC04BAE1B45E68A1C7708" ma:contentTypeVersion="2" ma:contentTypeDescription="Create a new document." ma:contentTypeScope="" ma:versionID="a760520e3580f23fb2e16ef1aded3f44">
  <xsd:schema xmlns:xsd="http://www.w3.org/2001/XMLSchema" xmlns:p="http://schemas.microsoft.com/office/2006/metadata/properties" xmlns:ns1="http://schemas.microsoft.com/sharepoint/v3" targetNamespace="http://schemas.microsoft.com/office/2006/metadata/properties" ma:root="true" ma:fieldsID="7b2659cdc06552897402ca31c6ff9b07" ns1:_="">
    <xsd:import namespace="http://schemas.microsoft.com/sharepoint/v3"/>
    <xsd:element name="properties">
      <xsd:complexType>
        <xsd:sequence>
          <xsd:element name="documentManagement">
            <xsd:complexType>
              <xsd:all>
                <xsd:element ref="ns1:SCEncryptBy" minOccurs="0"/>
                <xsd:element ref="ns1:SCEnDecrypt"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SCEncryptBy" ma:index="8" nillable="true" ma:displayName="Encrypt By" ma:list="UserInfo" ma:internalName="SCEncryptBy"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CEnDecrypt" ma:index="9" nillable="true" ma:displayName="En/Decrypt" ma:default="Not Encrypted" ma:format="RadioButtons" ma:internalName="SCEnDecrypt">
      <xsd:simpleType>
        <xsd:restriction base="dms:Choice">
          <xsd:enumeration value="Not Encrypted"/>
          <xsd:enumeration value="Encrypted"/>
          <xsd:enumeration value="Queue"/>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59AC9DA-9D82-48CF-B50F-54B18938746C}">
  <ds:schemaRefs>
    <ds:schemaRef ds:uri="http://schemas.microsoft.com/office/2006/metadata/properties"/>
    <ds:schemaRef ds:uri="http://purl.org/dc/elements/1.1/"/>
    <ds:schemaRef ds:uri="http://www.w3.org/XML/1998/namespace"/>
    <ds:schemaRef ds:uri="http://purl.org/dc/terms/"/>
    <ds:schemaRef ds:uri="http://schemas.microsoft.com/sharepoint/v3"/>
    <ds:schemaRef ds:uri="http://purl.org/dc/dcmitype/"/>
    <ds:schemaRef ds:uri="http://schemas.microsoft.com/office/2006/documentManagement/types"/>
    <ds:schemaRef ds:uri="http://schemas.openxmlformats.org/package/2006/metadata/core-properties"/>
  </ds:schemaRefs>
</ds:datastoreItem>
</file>

<file path=customXml/itemProps2.xml><?xml version="1.0" encoding="utf-8"?>
<ds:datastoreItem xmlns:ds="http://schemas.openxmlformats.org/officeDocument/2006/customXml" ds:itemID="{FC992D68-1B72-4FE0-B74F-01FA6B2BE2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DD99E1A7-8408-4725-844F-1FA60413669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15970</TotalTime>
  <Words>1811</Words>
  <Application>Microsoft Office PowerPoint</Application>
  <PresentationFormat>On-screen Show (4:3)</PresentationFormat>
  <Paragraphs>140</Paragraphs>
  <Slides>13</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5" baseType="lpstr">
      <vt:lpstr>802-11-Submission</vt:lpstr>
      <vt:lpstr>Microsoft Word 97 - 2003 Document</vt:lpstr>
      <vt:lpstr>Additional NGP Use Cases (with some updates to the Use Case Template)</vt:lpstr>
      <vt:lpstr>Background</vt:lpstr>
      <vt:lpstr>Definition of Accuracy</vt:lpstr>
      <vt:lpstr>Key Performance Requirement</vt:lpstr>
      <vt:lpstr>Attributes to be identified in Use Case description</vt:lpstr>
      <vt:lpstr>1. Micro location in store</vt:lpstr>
      <vt:lpstr>2. Museum Exhibit Guide</vt:lpstr>
      <vt:lpstr>Museum Exhibit Guide (cont’d)</vt:lpstr>
      <vt:lpstr>3. Grocery list in-store guidance</vt:lpstr>
      <vt:lpstr>3. Grocery list in-store guidance (cont’d)</vt:lpstr>
      <vt:lpstr>4. Toll Booth with Video Kiosk</vt:lpstr>
      <vt:lpstr>4. Toll Booth with Video Kiosk (cont’d)</vt:lpstr>
      <vt:lpstr>References</vt:lpstr>
    </vt:vector>
  </TitlesOfParts>
  <Company>Huawei Technologies Co.,Ltd.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What Comes Next?</dc:title>
  <dc:creator>Osama Aboul-Magd</dc:creator>
  <cp:lastModifiedBy>gvenkate</cp:lastModifiedBy>
  <cp:revision>266</cp:revision>
  <cp:lastPrinted>1998-02-10T13:28:06Z</cp:lastPrinted>
  <dcterms:created xsi:type="dcterms:W3CDTF">2013-01-06T12:40:29Z</dcterms:created>
  <dcterms:modified xsi:type="dcterms:W3CDTF">2015-05-12T15:29:44Z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(2)BSfH+S5WC3H1heJwMcWfGKJnX/NjH0AeZYwuDZi5K3haM3A0/0YlH9v5wdf9IOuqJDAlRV8L_x000d_
eYAIN2P7tgPs/XZRCpRPit7Z2UHGM2asABsMNoloVvEpIt7Ez0TVeG+YZ3gic7Mt6rE0jBpj_x000d_
bxftRYRqOMti1FDI/Wy3SB3GbqjETuS/Wkt/LEAi76Bs9v03Jl5PY2B9q+G6H1qtZID/XtGy_x000d_
Hu5UVOnRAaA+3LjbfA</vt:lpwstr>
  </property>
  <property fmtid="{D5CDD505-2E9C-101B-9397-08002B2CF9AE}" pid="3" name="_ms_pID_7253431">
    <vt:lpwstr>4SRBaKRc3srCDjd0BKYmpigSHEXmAOTFztjbchk3Br9H3Ah8ll+gqa_x000d_
iy+GdRhjURr3xxW5qIKnSLo8IMouZc3kueA3AaIX24oJq0XQwOq3B6Cqjm9asniNVLHLcU7S_x000d_
NO8=</vt:lpwstr>
  </property>
  <property fmtid="{D5CDD505-2E9C-101B-9397-08002B2CF9AE}" pid="4" name="_NewReviewCycle">
    <vt:lpwstr/>
  </property>
  <property fmtid="{D5CDD505-2E9C-101B-9397-08002B2CF9AE}" pid="5" name="ContentTypeId">
    <vt:lpwstr>0x010100A74A6532D8EFC04BAE1B45E68A1C7708</vt:lpwstr>
  </property>
  <property fmtid="{D5CDD505-2E9C-101B-9397-08002B2CF9AE}" pid="6" name="_AdHocReviewCycleID">
    <vt:i4>-1474561345</vt:i4>
  </property>
  <property fmtid="{D5CDD505-2E9C-101B-9397-08002B2CF9AE}" pid="7" name="_EmailSubject">
    <vt:lpwstr>(2nd) Huawei+MediaTek HEW SG discussion</vt:lpwstr>
  </property>
  <property fmtid="{D5CDD505-2E9C-101B-9397-08002B2CF9AE}" pid="8" name="_AuthorEmail">
    <vt:lpwstr>james.yee@mediatek.com</vt:lpwstr>
  </property>
  <property fmtid="{D5CDD505-2E9C-101B-9397-08002B2CF9AE}" pid="9" name="_AuthorEmailDisplayName">
    <vt:lpwstr>James Yee (易志熹)</vt:lpwstr>
  </property>
  <property fmtid="{D5CDD505-2E9C-101B-9397-08002B2CF9AE}" pid="10" name="sflag">
    <vt:lpwstr>1368405942</vt:lpwstr>
  </property>
</Properties>
</file>