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57" r:id="rId3"/>
    <p:sldId id="271" r:id="rId4"/>
    <p:sldId id="275" r:id="rId5"/>
    <p:sldId id="276" r:id="rId6"/>
    <p:sldId id="272" r:id="rId7"/>
    <p:sldId id="278" r:id="rId8"/>
    <p:sldId id="280" r:id="rId9"/>
    <p:sldId id="273" r:id="rId10"/>
    <p:sldId id="281" r:id="rId11"/>
    <p:sldId id="282" r:id="rId12"/>
    <p:sldId id="277" r:id="rId13"/>
    <p:sldId id="274" r:id="rId14"/>
    <p:sldId id="270" r:id="rId15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altLang="en-US" smtClean="0"/>
              <a:t>doc.: IEEE 802.11-15/0630r0</a:t>
            </a: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alt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08D0DB5-E65D-4027-A3D6-A770114E7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smtClean="0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043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altLang="en-US" smtClean="0"/>
              <a:t>doc.: IEEE 802.11-15/0630r0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altLang="en-US"/>
              <a:t>Month Year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141B13C-4ED3-422C-AA6B-C10F79265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645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/>
              <a:t>Month Year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802.11-15/0630r0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9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/>
              <a:t>Month Year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Page </a:t>
            </a:r>
            <a:fld id="{74E849FB-5C5E-4FE0-8B80-56EA7C7FB44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802.11-15/0630r0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57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D672648-7DCA-4661-B892-3BDB8380A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03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EA09825-A2EA-4142-A0E2-E50DC4D3D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28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B24DC951-9CD8-4722-8C76-3302E1A2B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4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71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0F6E6CE-8ABD-4955-BA38-BB3D0CE06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6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35713F2-5C51-482B-BB1A-40C072D1C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95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8EC0A8DC-FA10-4FB7-971C-0E8C528A3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61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42DAC82-9FFB-41F8-B85F-AE5634260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10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C207694-CE22-4B71-AB21-68A1BA661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58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97287725-04B1-4114-BE7C-1DB7341F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62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79514AE6-3789-4BAA-855F-F1D0C197B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44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6CD3B3E-E816-4245-A507-039527FD6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 smtClean="0"/>
              <a:t>doc.: IEEE </a:t>
            </a:r>
            <a:r>
              <a:rPr lang="en-US" altLang="en-US" sz="1800" b="1" dirty="0" smtClean="0"/>
              <a:t>802.11-15/0630r0</a:t>
            </a:r>
            <a:endParaRPr lang="en-US" altLang="en-US" sz="1800" b="1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z="1800" smtClean="0"/>
              <a:t>May 2015</a:t>
            </a:r>
            <a:endParaRPr lang="en-US" altLang="en-US" sz="180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Slide </a:t>
            </a:r>
            <a:fld id="{F53C4008-337E-4BDF-8FF3-BA2CFCA543C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072"/>
            <a:ext cx="7772400" cy="1066800"/>
          </a:xfrm>
          <a:noFill/>
        </p:spPr>
        <p:txBody>
          <a:bodyPr/>
          <a:lstStyle/>
          <a:p>
            <a:r>
              <a:rPr lang="en-US" altLang="en-US" dirty="0" smtClean="0"/>
              <a:t>Verification of IEEE 802.11ad Channel Model for Enterprise Cubical Environment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838921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</a:t>
            </a:r>
            <a:r>
              <a:rPr lang="en-US" altLang="en-US" sz="2000" b="0" dirty="0" smtClean="0"/>
              <a:t>2015-05-11</a:t>
            </a:r>
            <a:endParaRPr lang="en-US" altLang="en-US" sz="2000" b="0" dirty="0" smtClean="0"/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03088"/>
              </p:ext>
            </p:extLst>
          </p:nvPr>
        </p:nvGraphicFramePr>
        <p:xfrm>
          <a:off x="515938" y="3648075"/>
          <a:ext cx="8472487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" name="Document" r:id="rId4" imgW="8755130" imgH="2745764" progId="Word.Document.8">
                  <p:embed/>
                </p:oleObj>
              </mc:Choice>
              <mc:Fallback>
                <p:oleObj name="Document" r:id="rId4" imgW="8755130" imgH="2745764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3648075"/>
                        <a:ext cx="8472487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3254846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42875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77165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Properties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1087760"/>
          </a:xfrm>
        </p:spPr>
        <p:txBody>
          <a:bodyPr/>
          <a:lstStyle/>
          <a:p>
            <a:pPr algn="just"/>
            <a:r>
              <a:rPr lang="en-US" sz="1800" dirty="0" smtClean="0"/>
              <a:t>Figures below show comparison of PTPR and RMS delay spread CDF functions for measured channel realizations and IEEE 802.11ad model for NLOS environment.</a:t>
            </a:r>
            <a:endParaRPr lang="en-US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96952"/>
            <a:ext cx="4628777" cy="34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628777" cy="34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11560" y="2773288"/>
            <a:ext cx="3595936" cy="4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 smtClean="0"/>
              <a:t>Peak to Total Power Ratio</a:t>
            </a:r>
          </a:p>
          <a:p>
            <a:endParaRPr lang="en-US" sz="18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016412" y="2713234"/>
            <a:ext cx="3595936" cy="4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 smtClean="0"/>
              <a:t>RMS delay spread</a:t>
            </a:r>
          </a:p>
          <a:p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0030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Properties </a:t>
            </a:r>
            <a:r>
              <a:rPr lang="en-US" dirty="0" smtClean="0"/>
              <a:t>Comparison (Cont’d)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9478"/>
            <a:ext cx="4628777" cy="34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31255" y="2420888"/>
            <a:ext cx="455676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 smtClean="0"/>
              <a:t>Maximum notch depth in frequency domain</a:t>
            </a:r>
            <a:endParaRPr lang="en-US" sz="180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39478"/>
            <a:ext cx="4320480" cy="3442316"/>
          </a:xfrm>
        </p:spPr>
        <p:txBody>
          <a:bodyPr/>
          <a:lstStyle/>
          <a:p>
            <a:pPr algn="just"/>
            <a:r>
              <a:rPr lang="en-US" sz="1800" dirty="0" smtClean="0"/>
              <a:t>Figure shows </a:t>
            </a:r>
            <a:r>
              <a:rPr lang="en-US" sz="1800" dirty="0"/>
              <a:t>comparison </a:t>
            </a:r>
            <a:r>
              <a:rPr lang="en-US" sz="1800" dirty="0" smtClean="0"/>
              <a:t>of </a:t>
            </a:r>
            <a:r>
              <a:rPr lang="en-US" sz="1800" dirty="0"/>
              <a:t>maximum notch depth CDF functions for measured channel realizations and IEEE 802.11ad model for NLOS environment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97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5800"/>
            <a:ext cx="4628777" cy="347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Error Rate Performance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23" y="2113884"/>
            <a:ext cx="4628777" cy="347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6024" y="1909192"/>
            <a:ext cx="3595936" cy="4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 smtClean="0"/>
              <a:t>LOS channel</a:t>
            </a:r>
          </a:p>
          <a:p>
            <a:endParaRPr lang="en-US" sz="1800" kern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76056" y="1916832"/>
            <a:ext cx="3595936" cy="43968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NLOS channel</a:t>
            </a:r>
          </a:p>
          <a:p>
            <a:endParaRPr lang="en-US" sz="18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5588152"/>
            <a:ext cx="4460775" cy="7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600" kern="0" dirty="0" smtClean="0"/>
              <a:t>Maximum difference for PER = 10</a:t>
            </a:r>
            <a:r>
              <a:rPr lang="en-US" altLang="en-US" sz="1600" kern="0" baseline="30000" dirty="0" smtClean="0"/>
              <a:t>-2</a:t>
            </a:r>
            <a:r>
              <a:rPr lang="en-US" altLang="en-US" sz="1600" kern="0" dirty="0" smtClean="0"/>
              <a:t> level is ~0.2 dB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11075" y="5590473"/>
            <a:ext cx="4460775" cy="7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600" kern="0" dirty="0" smtClean="0"/>
              <a:t>Maximum difference for PER = 10</a:t>
            </a:r>
            <a:r>
              <a:rPr lang="en-US" altLang="en-US" sz="1600" kern="0" baseline="30000" dirty="0" smtClean="0"/>
              <a:t>-2</a:t>
            </a:r>
            <a:r>
              <a:rPr lang="en-US" altLang="en-US" sz="1600" kern="0" dirty="0" smtClean="0"/>
              <a:t> level is ~0.6 dB</a:t>
            </a:r>
          </a:p>
        </p:txBody>
      </p:sp>
    </p:spTree>
    <p:extLst>
      <p:ext uri="{BB962C8B-B14F-4D97-AF65-F5344CB8AC3E}">
        <p14:creationId xmlns:p14="http://schemas.microsoft.com/office/powerpoint/2010/main" val="1418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 smtClean="0"/>
              <a:t>This work presents the results of experimental measurements of the channel in the enterprise cubicle environment using Intel product implementing IEEE 802.11ad standard.</a:t>
            </a:r>
          </a:p>
          <a:p>
            <a:pPr algn="just"/>
            <a:r>
              <a:rPr lang="en-US" sz="1800" dirty="0" smtClean="0"/>
              <a:t>The statistical properties of the measured channel and Packet </a:t>
            </a:r>
            <a:r>
              <a:rPr lang="en-US" sz="1800" dirty="0"/>
              <a:t>Error Rate (PER) performance </a:t>
            </a:r>
            <a:r>
              <a:rPr lang="en-US" sz="1800" dirty="0" smtClean="0"/>
              <a:t>were compared to the IEEE 802.11ad NLOS model in cubicle environment with directional antennas at both ends.</a:t>
            </a:r>
          </a:p>
          <a:p>
            <a:pPr algn="just"/>
            <a:r>
              <a:rPr lang="en-US" sz="1800" dirty="0" smtClean="0"/>
              <a:t>The presented results exhibit good matching between PER performance for the measured channel set with “real life” devices and IEEE 802.11ad model.</a:t>
            </a:r>
          </a:p>
          <a:p>
            <a:pPr algn="just"/>
            <a:r>
              <a:rPr lang="en-US" sz="1800" dirty="0" smtClean="0"/>
              <a:t>The results of this work prove the feasibility of </a:t>
            </a:r>
            <a:r>
              <a:rPr lang="en-US" sz="1800" dirty="0"/>
              <a:t>the IEEE 802.11ad </a:t>
            </a:r>
            <a:r>
              <a:rPr lang="en-US" sz="1800" dirty="0" smtClean="0"/>
              <a:t>model for SISO systems which can be used in the next generation of WLAN standards.</a:t>
            </a:r>
          </a:p>
          <a:p>
            <a:pPr algn="just"/>
            <a:r>
              <a:rPr lang="en-US" sz="1800" dirty="0" smtClean="0"/>
              <a:t>Propose to extend the IEEE 802.11ad for cubicle environment to support MIMO and channel </a:t>
            </a:r>
            <a:r>
              <a:rPr lang="en-US" sz="1800" smtClean="0"/>
              <a:t>bonding for NG60.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8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z="1800" smtClean="0"/>
              <a:t>May 2015</a:t>
            </a:r>
            <a:endParaRPr lang="en-US" altLang="en-US" sz="180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Slide </a:t>
            </a:r>
            <a:fld id="{C6E6ADA7-6ACE-45C4-9475-61B528C605F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References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altLang="en-US" sz="1800" dirty="0" smtClean="0"/>
              <a:t>A. Maltsev </a:t>
            </a:r>
            <a:r>
              <a:rPr lang="en-US" altLang="en-US" sz="1800" i="1" dirty="0" smtClean="0"/>
              <a:t>et al</a:t>
            </a:r>
            <a:r>
              <a:rPr lang="en-US" altLang="en-US" sz="1800" dirty="0" smtClean="0"/>
              <a:t>, “</a:t>
            </a:r>
            <a:r>
              <a:rPr lang="da-DK" altLang="en-US" sz="1800" dirty="0" smtClean="0"/>
              <a:t>Channel Models for 60 GHz WLAN Systems,</a:t>
            </a:r>
            <a:r>
              <a:rPr lang="en-US" altLang="en-US" sz="1800" dirty="0" smtClean="0"/>
              <a:t>” IEEE doc. 11-09/0334r8.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 smtClean="0"/>
              <a:t>R. Maslennikov, </a:t>
            </a:r>
            <a:r>
              <a:rPr lang="en-US" sz="1800" i="1" dirty="0" smtClean="0"/>
              <a:t>et al</a:t>
            </a:r>
            <a:r>
              <a:rPr lang="en-US" sz="1800" dirty="0" smtClean="0"/>
              <a:t>, “</a:t>
            </a:r>
            <a:r>
              <a:rPr lang="en-US" sz="1800" dirty="0"/>
              <a:t>Implementation of 60 GHz WLAN Channel </a:t>
            </a:r>
            <a:r>
              <a:rPr lang="en-US" sz="1800" dirty="0" smtClean="0"/>
              <a:t>Model,” </a:t>
            </a:r>
            <a:r>
              <a:rPr lang="en-US" altLang="en-US" sz="1800" dirty="0"/>
              <a:t>IEEE doc. </a:t>
            </a:r>
            <a:r>
              <a:rPr lang="en-US" altLang="en-US" sz="1800" dirty="0" smtClean="0"/>
              <a:t>11-09/0854r3.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1800" dirty="0" smtClean="0"/>
              <a:t>A</a:t>
            </a:r>
            <a:r>
              <a:rPr lang="en-US" altLang="en-US" sz="1800" dirty="0"/>
              <a:t>. Maltsev </a:t>
            </a:r>
            <a:r>
              <a:rPr lang="en-US" altLang="en-US" sz="1800" i="1" dirty="0"/>
              <a:t>et al</a:t>
            </a:r>
            <a:r>
              <a:rPr lang="en-US" altLang="en-US" sz="1800" dirty="0" smtClean="0"/>
              <a:t>, “</a:t>
            </a:r>
            <a:r>
              <a:rPr lang="en-US" altLang="en-US" sz="1800" dirty="0"/>
              <a:t>PHY Performance Evaluation with 60 GHz WLAN Channel </a:t>
            </a:r>
            <a:r>
              <a:rPr lang="en-US" altLang="en-US" sz="1800" dirty="0" smtClean="0"/>
              <a:t>Models,” IEEE doc. 11-10/0489r1.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z="1800" smtClean="0"/>
              <a:t>May 2015</a:t>
            </a:r>
            <a:endParaRPr lang="en-US" altLang="en-US" sz="180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Slide </a:t>
            </a:r>
            <a:fld id="{47A48EA4-A075-4523-9ADE-5EC53206D38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n-US" altLang="en-US" sz="1800" dirty="0" smtClean="0"/>
              <a:t>The </a:t>
            </a:r>
            <a:r>
              <a:rPr lang="en-US" altLang="en-US" sz="1800" dirty="0"/>
              <a:t>IEEE 802.11ad group </a:t>
            </a:r>
            <a:r>
              <a:rPr lang="en-US" altLang="en-US" sz="1800" dirty="0" smtClean="0"/>
              <a:t>proposed Single Input Single Output (SISO) channel </a:t>
            </a:r>
            <a:r>
              <a:rPr lang="en-US" altLang="en-US" sz="1800" dirty="0"/>
              <a:t>models  in 60 GHz band for WLAN systems based on the results of experimental measurements.</a:t>
            </a:r>
          </a:p>
          <a:p>
            <a:pPr algn="just"/>
            <a:r>
              <a:rPr lang="en-US" altLang="en-US" sz="1800" dirty="0" smtClean="0"/>
              <a:t>The developed models include conference room, living room, and enterprise cubicle environments described in [1].</a:t>
            </a:r>
          </a:p>
          <a:p>
            <a:pPr algn="just"/>
            <a:r>
              <a:rPr lang="en-US" altLang="en-US" sz="1800" dirty="0" smtClean="0"/>
              <a:t>This contribution presents the results of channel model verification for enterprise cubicle environment by means of experimental measurements using Intel product implementing IEEE 802.11ad standard for wireless docking scenario.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Docking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2959968"/>
          </a:xfrm>
        </p:spPr>
        <p:txBody>
          <a:bodyPr/>
          <a:lstStyle/>
          <a:p>
            <a:pPr algn="just"/>
            <a:r>
              <a:rPr lang="en-US" sz="1600" dirty="0" smtClean="0"/>
              <a:t>In the considered wireless docking scenario laptop and docking station placed on the table in the cubicle environment establish LOS or NLOS communication link depending </a:t>
            </a:r>
            <a:r>
              <a:rPr lang="en-US" sz="1600" dirty="0"/>
              <a:t>on their relative placement and orientation in space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smtClean="0"/>
              <a:t>Laptop antenna is mounted in the lid as shown in the picture below. For the open lid configuration antenna is at the height of H = 25 cm above table surface and the angle between laptop base and lid is equal to 110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smtClean="0"/>
              <a:t>At the docking station side antenna was mounted at the height H = 6 cm above the table level.</a:t>
            </a:r>
          </a:p>
          <a:p>
            <a:pPr algn="just"/>
            <a:r>
              <a:rPr lang="en-US" sz="1600" dirty="0"/>
              <a:t>Both devices (laptop and dock) use phased antenna arrays with the same rectangular </a:t>
            </a:r>
            <a:r>
              <a:rPr lang="en-US" sz="1600" dirty="0" smtClean="0"/>
              <a:t>geometry 2 x 8 elements and vertical polarization as shown in the picture </a:t>
            </a:r>
            <a:r>
              <a:rPr lang="en-US" sz="1600" dirty="0"/>
              <a:t>(vector E is parallel to the short edge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69160"/>
            <a:ext cx="511302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1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Cubicle Geometry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252337"/>
              </p:ext>
            </p:extLst>
          </p:nvPr>
        </p:nvGraphicFramePr>
        <p:xfrm>
          <a:off x="54113" y="1916832"/>
          <a:ext cx="4982008" cy="4269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3" name="Visio" r:id="rId3" imgW="12455019" imgH="10672830" progId="Visio.Drawing.11">
                  <p:embed/>
                </p:oleObj>
              </mc:Choice>
              <mc:Fallback>
                <p:oleObj name="Visio" r:id="rId3" imgW="12455019" imgH="106728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3" y="1916832"/>
                        <a:ext cx="4982008" cy="4269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28147"/>
            <a:ext cx="1950476" cy="129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78" y="2728147"/>
            <a:ext cx="1950476" cy="129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13781"/>
            <a:ext cx="1950476" cy="129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78" y="4313782"/>
            <a:ext cx="1950476" cy="129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004048" y="2454372"/>
            <a:ext cx="1950476" cy="27377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400" kern="1200" dirty="0">
                <a:solidFill>
                  <a:srgbClr val="0071C5"/>
                </a:solidFill>
                <a:cs typeface="Intel Clear" panose="020B0604020203020204" pitchFamily="34" charset="0"/>
              </a:rPr>
              <a:t>Area #1</a:t>
            </a:r>
            <a:endParaRPr lang="ru-RU" sz="1400" kern="1200" dirty="0">
              <a:solidFill>
                <a:srgbClr val="0071C5"/>
              </a:solidFill>
              <a:cs typeface="Intel Clear" panose="020B0604020203020204" pitchFamily="34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7044578" y="2454371"/>
            <a:ext cx="1950476" cy="273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Area #2</a:t>
            </a:r>
            <a:endParaRPr lang="ru-RU" sz="1400" b="1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5004048" y="4047445"/>
            <a:ext cx="1950476" cy="273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Area #3</a:t>
            </a:r>
            <a:endParaRPr lang="ru-RU" sz="1400" b="1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7044578" y="4047444"/>
            <a:ext cx="1950476" cy="273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Area #4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161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Cubicle Geometry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2492896"/>
            <a:ext cx="4392488" cy="360310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The cubicle wall has height H = 1.49 m above the floor comparing to the ceiling height equal to H = 2.92 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The table desk is mounted at the height of H = 0.74 m above the floor.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The cubicle wall is composed of plywood boards of width L = 18.0 mm incorporated by metal frames at both ends and spaced by L = 44.0 mm.</a:t>
            </a:r>
            <a:endParaRPr lang="ru-RU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Penetration loss is equal to ~5.0 </a:t>
            </a:r>
            <a:r>
              <a:rPr lang="en-US" sz="1800" dirty="0" err="1"/>
              <a:t>dB</a:t>
            </a:r>
            <a:r>
              <a:rPr lang="en-US" sz="1800" dirty="0" err="1" smtClean="0"/>
              <a:t>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820900"/>
              </p:ext>
            </p:extLst>
          </p:nvPr>
        </p:nvGraphicFramePr>
        <p:xfrm>
          <a:off x="107504" y="2308572"/>
          <a:ext cx="45212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" name="Visio" r:id="rId3" imgW="5650911" imgH="4460670" progId="Visio.Drawing.11">
                  <p:embed/>
                </p:oleObj>
              </mc:Choice>
              <mc:Fallback>
                <p:oleObj name="Visio" r:id="rId3" imgW="5650911" imgH="446067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308572"/>
                        <a:ext cx="4521200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0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747238"/>
            <a:ext cx="4104456" cy="463409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One position of the docking station in the corner with azimuth angle 45</a:t>
            </a:r>
            <a:r>
              <a:rPr lang="en-US" sz="1800" baseline="30000" dirty="0"/>
              <a:t>0</a:t>
            </a:r>
            <a:r>
              <a:rPr lang="en-US" sz="1800" dirty="0"/>
              <a:t> relatively to X axis was considered.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30 positions for the laptop were considered placed with equidistant step equal to 20 cm along X and Y axes.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All positions are limited by the table perimeter and  have ID numbers 1, 2, …, 30. Position 1 is reserved for the docking station.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4 rotations of the laptop 0</a:t>
            </a:r>
            <a:r>
              <a:rPr lang="en-US" sz="1800" baseline="30000" dirty="0"/>
              <a:t>0</a:t>
            </a:r>
            <a:r>
              <a:rPr lang="en-US" sz="1800" dirty="0"/>
              <a:t>, 90</a:t>
            </a:r>
            <a:r>
              <a:rPr lang="en-US" sz="1800" baseline="30000" dirty="0"/>
              <a:t>0</a:t>
            </a:r>
            <a:r>
              <a:rPr lang="en-US" sz="1800" dirty="0"/>
              <a:t>, 180</a:t>
            </a:r>
            <a:r>
              <a:rPr lang="en-US" sz="1800" baseline="30000" dirty="0"/>
              <a:t>0</a:t>
            </a:r>
            <a:r>
              <a:rPr lang="en-US" sz="1800" dirty="0"/>
              <a:t>, and 270</a:t>
            </a:r>
            <a:r>
              <a:rPr lang="en-US" sz="1800" baseline="30000" dirty="0"/>
              <a:t>0</a:t>
            </a:r>
            <a:r>
              <a:rPr lang="en-US" sz="1800" dirty="0"/>
              <a:t> were considered</a:t>
            </a:r>
            <a:r>
              <a:rPr lang="en-US" sz="18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4 space </a:t>
            </a:r>
            <a:r>
              <a:rPr lang="en-US" sz="1800" dirty="0" smtClean="0"/>
              <a:t>orientations </a:t>
            </a:r>
            <a:r>
              <a:rPr lang="en-US" sz="1800" dirty="0"/>
              <a:t>covered </a:t>
            </a:r>
            <a:r>
              <a:rPr lang="en-US" sz="1800" dirty="0" smtClean="0"/>
              <a:t>all space directions (360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full space).</a:t>
            </a:r>
            <a:endParaRPr lang="ru-RU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43564"/>
              </p:ext>
            </p:extLst>
          </p:nvPr>
        </p:nvGraphicFramePr>
        <p:xfrm>
          <a:off x="107504" y="1747238"/>
          <a:ext cx="4841727" cy="456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" name="Visio" r:id="rId3" imgW="5379697" imgH="5068980" progId="Visio.Drawing.11">
                  <p:embed/>
                </p:oleObj>
              </mc:Choice>
              <mc:Fallback>
                <p:oleObj name="Visio" r:id="rId3" imgW="5379697" imgH="506898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747238"/>
                        <a:ext cx="4841727" cy="4562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93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Signal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dirty="0" smtClean="0"/>
              <a:t>Both devices </a:t>
            </a:r>
            <a:r>
              <a:rPr lang="en-US" sz="1600" dirty="0"/>
              <a:t>apply Transmit Sector Sweep (TXSS) beamforming protocol to set up directional link</a:t>
            </a:r>
            <a:r>
              <a:rPr lang="en-US" sz="1600" dirty="0" smtClean="0"/>
              <a:t>. The number of sectors in the sector sweep was equal to 32. Beam Refinement Protocol (BRP) was not applied.</a:t>
            </a:r>
          </a:p>
          <a:p>
            <a:pPr algn="just"/>
            <a:r>
              <a:rPr lang="en-US" sz="1600" dirty="0" smtClean="0"/>
              <a:t>For directional link the following signal characteristics were measured:</a:t>
            </a:r>
          </a:p>
          <a:p>
            <a:pPr lvl="1" algn="just"/>
            <a:r>
              <a:rPr lang="en-US" sz="1200" dirty="0"/>
              <a:t>Signal to Noise Ratio (SNR) per sample in time domain (before equalization);</a:t>
            </a:r>
          </a:p>
          <a:p>
            <a:pPr lvl="1" algn="just"/>
            <a:r>
              <a:rPr lang="en-US" sz="1200" dirty="0"/>
              <a:t>Channel impulse response @ 1.76 GHz sample rate;</a:t>
            </a:r>
          </a:p>
          <a:p>
            <a:pPr algn="just"/>
            <a:r>
              <a:rPr lang="en-US" sz="1600" dirty="0" smtClean="0"/>
              <a:t>The </a:t>
            </a:r>
            <a:r>
              <a:rPr lang="en-US" sz="1600" dirty="0"/>
              <a:t>total number of measured laptop positions is equal to (30-1</a:t>
            </a:r>
            <a:r>
              <a:rPr lang="en-US" sz="1600" dirty="0" smtClean="0"/>
              <a:t>)*4 </a:t>
            </a:r>
            <a:r>
              <a:rPr lang="en-US" sz="1600" dirty="0"/>
              <a:t>= 116.</a:t>
            </a:r>
          </a:p>
          <a:p>
            <a:pPr algn="just"/>
            <a:r>
              <a:rPr lang="en-US" sz="1600" dirty="0" smtClean="0"/>
              <a:t>All channel realizations were divided into two groups corresponding to the LOS and NLOS environments. There are 35 LOS realizations and 81 NLOS realizations.</a:t>
            </a:r>
          </a:p>
          <a:p>
            <a:pPr algn="just"/>
            <a:r>
              <a:rPr lang="en-US" sz="1600" dirty="0" smtClean="0"/>
              <a:t>LOS/NLOS distinguishing</a:t>
            </a:r>
            <a:r>
              <a:rPr lang="en-US" sz="1600" dirty="0"/>
              <a:t> </a:t>
            </a:r>
            <a:r>
              <a:rPr lang="en-US" sz="1600" dirty="0" smtClean="0"/>
              <a:t>was done applying the following procedure:</a:t>
            </a:r>
          </a:p>
          <a:p>
            <a:pPr lvl="1" algn="just"/>
            <a:r>
              <a:rPr lang="en-US" sz="1200" dirty="0" smtClean="0"/>
              <a:t>LOS clusters spatial coordinates (azimuth and elevation angles) for both transmitter and receiver were defined using ray-tracing software;</a:t>
            </a:r>
          </a:p>
          <a:p>
            <a:pPr lvl="1" algn="just"/>
            <a:r>
              <a:rPr lang="en-US" sz="1200" dirty="0" smtClean="0"/>
              <a:t>After application of TXSS beamforming algorithm both devices know the spatial coordinates of the selected sectors and the coordinates of these sectors were compared to ray-tracing ones;</a:t>
            </a:r>
          </a:p>
          <a:p>
            <a:pPr algn="just"/>
            <a:r>
              <a:rPr lang="en-US" sz="1600" dirty="0" smtClean="0"/>
              <a:t>Two LOS and NLOS channels golden set were created containing normalized (to unit power) channel impulse responses.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0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" y="1949171"/>
            <a:ext cx="4272717" cy="320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to Noise Ratio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May 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2204864"/>
            <a:ext cx="4824536" cy="3179384"/>
          </a:xfrm>
        </p:spPr>
        <p:txBody>
          <a:bodyPr/>
          <a:lstStyle/>
          <a:p>
            <a:pPr algn="just"/>
            <a:r>
              <a:rPr lang="en-US" sz="1800" dirty="0" smtClean="0"/>
              <a:t>Figure shows CDF for the SNR distribution in dB scale for the NLOS environment. Mean SNR is equal to ~13.7 </a:t>
            </a:r>
            <a:r>
              <a:rPr lang="en-US" sz="1800" dirty="0" err="1" smtClean="0"/>
              <a:t>dB.</a:t>
            </a:r>
            <a:endParaRPr lang="en-US" sz="1800" dirty="0" smtClean="0"/>
          </a:p>
          <a:p>
            <a:pPr algn="just"/>
            <a:r>
              <a:rPr lang="en-US" sz="1800" dirty="0" smtClean="0"/>
              <a:t>Mean </a:t>
            </a:r>
            <a:r>
              <a:rPr lang="en-US" sz="1800" dirty="0"/>
              <a:t>SNR for </a:t>
            </a:r>
            <a:r>
              <a:rPr lang="en-US" sz="1800" dirty="0" smtClean="0"/>
              <a:t>the LOS environment is equal to ~ 25.6 </a:t>
            </a:r>
            <a:r>
              <a:rPr lang="en-US" sz="1800" dirty="0" err="1" smtClean="0"/>
              <a:t>dB.</a:t>
            </a:r>
            <a:endParaRPr lang="en-US" sz="1800" dirty="0"/>
          </a:p>
          <a:p>
            <a:pPr algn="just"/>
            <a:r>
              <a:rPr lang="en-US" sz="1800" dirty="0" smtClean="0"/>
              <a:t>Hence the </a:t>
            </a:r>
            <a:r>
              <a:rPr lang="en-US" sz="1800" dirty="0"/>
              <a:t>difference between LOS and NLOS environments is about ~11.9 </a:t>
            </a:r>
            <a:r>
              <a:rPr lang="en-US" sz="1800" dirty="0" err="1"/>
              <a:t>dB.</a:t>
            </a:r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17086"/>
              </p:ext>
            </p:extLst>
          </p:nvPr>
        </p:nvGraphicFramePr>
        <p:xfrm>
          <a:off x="683568" y="5661248"/>
          <a:ext cx="7776864" cy="64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Min distance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Mean distance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Maximum distance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29.0 cm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81.0 cm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143.0 cm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3568" y="5384249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n-lt"/>
              </a:rPr>
              <a:t>Table 1: Summary of </a:t>
            </a:r>
            <a:r>
              <a:rPr lang="en-US" b="1" dirty="0">
                <a:latin typeface="+mn-lt"/>
              </a:rPr>
              <a:t>distances between docking station and laptop antennas inside the cubicle for area #1</a:t>
            </a:r>
          </a:p>
        </p:txBody>
      </p:sp>
    </p:spTree>
    <p:extLst>
      <p:ext uri="{BB962C8B-B14F-4D97-AF65-F5344CB8AC3E}">
        <p14:creationId xmlns:p14="http://schemas.microsoft.com/office/powerpoint/2010/main" val="22617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802.11ad Model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algn="just"/>
            <a:r>
              <a:rPr lang="en-US" sz="1600" dirty="0" smtClean="0"/>
              <a:t>IEEE 802.11ad model for cubicle environment was simulated with the following parameters (this model corresponds to the channel golden set #9</a:t>
            </a:r>
            <a:r>
              <a:rPr lang="en-US" sz="1600" dirty="0"/>
              <a:t>) , [2], [3</a:t>
            </a:r>
            <a:r>
              <a:rPr lang="en-US" sz="1600" dirty="0" smtClean="0"/>
              <a:t>]:</a:t>
            </a:r>
          </a:p>
          <a:p>
            <a:pPr lvl="1" algn="just"/>
            <a:r>
              <a:rPr lang="en-US" sz="1600" b="1" dirty="0" smtClean="0">
                <a:ea typeface="+mn-ea"/>
                <a:cs typeface="+mn-cs"/>
              </a:rPr>
              <a:t>Far STA location, NLOS;</a:t>
            </a:r>
          </a:p>
          <a:p>
            <a:pPr lvl="1" algn="just"/>
            <a:r>
              <a:rPr lang="en-US" sz="1600" b="1" dirty="0" smtClean="0">
                <a:ea typeface="+mn-ea"/>
                <a:cs typeface="+mn-cs"/>
              </a:rPr>
              <a:t>Directional </a:t>
            </a:r>
            <a:r>
              <a:rPr lang="en-US" sz="1600" b="1" dirty="0">
                <a:ea typeface="+mn-ea"/>
                <a:cs typeface="+mn-cs"/>
              </a:rPr>
              <a:t>TX </a:t>
            </a:r>
            <a:r>
              <a:rPr lang="en-US" sz="1600" b="1" dirty="0" smtClean="0">
                <a:ea typeface="+mn-ea"/>
                <a:cs typeface="+mn-cs"/>
              </a:rPr>
              <a:t>antenna to </a:t>
            </a:r>
            <a:r>
              <a:rPr lang="en-US" sz="1600" b="1" dirty="0">
                <a:ea typeface="+mn-ea"/>
                <a:cs typeface="+mn-cs"/>
              </a:rPr>
              <a:t>directional </a:t>
            </a:r>
            <a:r>
              <a:rPr lang="en-US" sz="1600" b="1" dirty="0" smtClean="0">
                <a:ea typeface="+mn-ea"/>
                <a:cs typeface="+mn-cs"/>
              </a:rPr>
              <a:t>RX antenna with 30</a:t>
            </a:r>
            <a:r>
              <a:rPr lang="en-US" sz="1600" b="1" baseline="30000" dirty="0" smtClean="0">
                <a:ea typeface="+mn-ea"/>
                <a:cs typeface="+mn-cs"/>
              </a:rPr>
              <a:t>0</a:t>
            </a:r>
            <a:r>
              <a:rPr lang="en-US" sz="1600" b="1" dirty="0" smtClean="0">
                <a:ea typeface="+mn-ea"/>
                <a:cs typeface="+mn-cs"/>
              </a:rPr>
              <a:t> Half power Beam Width (HPBW), </a:t>
            </a:r>
            <a:r>
              <a:rPr lang="en-US" sz="1600" b="1" dirty="0"/>
              <a:t>w/o polarization support</a:t>
            </a:r>
            <a:r>
              <a:rPr lang="en-US" sz="1600" b="1" dirty="0" smtClean="0"/>
              <a:t>;</a:t>
            </a:r>
            <a:endParaRPr lang="en-US" sz="1600" b="1" dirty="0" smtClean="0">
              <a:ea typeface="+mn-ea"/>
              <a:cs typeface="+mn-cs"/>
            </a:endParaRPr>
          </a:p>
          <a:p>
            <a:pPr lvl="1" algn="just"/>
            <a:r>
              <a:rPr lang="en-US" sz="1600" b="1" dirty="0" smtClean="0">
                <a:ea typeface="+mn-ea"/>
                <a:cs typeface="+mn-cs"/>
              </a:rPr>
              <a:t>Max Power Ray (MPR) ideal beamforming with 360</a:t>
            </a:r>
            <a:r>
              <a:rPr lang="en-US" sz="1600" b="1" baseline="30000" dirty="0" smtClean="0">
                <a:ea typeface="+mn-ea"/>
                <a:cs typeface="+mn-cs"/>
              </a:rPr>
              <a:t>0</a:t>
            </a:r>
            <a:r>
              <a:rPr lang="en-US" sz="1600" b="1" dirty="0" smtClean="0">
                <a:ea typeface="+mn-ea"/>
                <a:cs typeface="+mn-cs"/>
              </a:rPr>
              <a:t> beam search (full space);</a:t>
            </a:r>
          </a:p>
          <a:p>
            <a:pPr algn="just"/>
            <a:r>
              <a:rPr lang="en-US" sz="1600" dirty="0" smtClean="0"/>
              <a:t>To compare </a:t>
            </a:r>
            <a:r>
              <a:rPr lang="en-US" sz="1600" dirty="0"/>
              <a:t>statistical properties </a:t>
            </a:r>
            <a:r>
              <a:rPr lang="en-US" sz="1600" dirty="0" smtClean="0"/>
              <a:t>of measured channel to the IEEE 802.11ad model the following signal characteristics were estimated:</a:t>
            </a:r>
          </a:p>
          <a:p>
            <a:pPr lvl="1" algn="just"/>
            <a:r>
              <a:rPr lang="en-US" sz="1600" b="1" dirty="0" smtClean="0">
                <a:ea typeface="+mn-ea"/>
                <a:cs typeface="+mn-cs"/>
              </a:rPr>
              <a:t>Peak to Total Power Ratio (PTPR);</a:t>
            </a:r>
          </a:p>
          <a:p>
            <a:pPr lvl="1" algn="just"/>
            <a:r>
              <a:rPr lang="en-US" sz="1600" b="1" dirty="0" smtClean="0">
                <a:ea typeface="+mn-ea"/>
                <a:cs typeface="+mn-cs"/>
              </a:rPr>
              <a:t>RMS delay spread;</a:t>
            </a:r>
          </a:p>
          <a:p>
            <a:pPr lvl="1" algn="just"/>
            <a:r>
              <a:rPr lang="en-US" sz="1600" b="1" dirty="0" smtClean="0">
                <a:ea typeface="+mn-ea"/>
                <a:cs typeface="+mn-cs"/>
              </a:rPr>
              <a:t>Maximum notch depth in frequency domain;</a:t>
            </a:r>
            <a:endParaRPr lang="en-US" sz="1600" b="1" dirty="0">
              <a:ea typeface="+mn-ea"/>
              <a:cs typeface="+mn-cs"/>
            </a:endParaRPr>
          </a:p>
          <a:p>
            <a:pPr algn="just"/>
            <a:r>
              <a:rPr lang="en-US" sz="1600" dirty="0" smtClean="0"/>
              <a:t>Packet Error Rate (PER) performance was estimated using Link Level Simulation (LLS) platform for the set of measured realizations and IEEE 802.11ad model.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May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0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742</TotalTime>
  <Words>1257</Words>
  <Application>Microsoft Office PowerPoint</Application>
  <PresentationFormat>On-screen Show (4:3)</PresentationFormat>
  <Paragraphs>132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Intel Clear</vt:lpstr>
      <vt:lpstr>Times New Roman</vt:lpstr>
      <vt:lpstr>Wingdings</vt:lpstr>
      <vt:lpstr>802-11-Submission</vt:lpstr>
      <vt:lpstr>Document</vt:lpstr>
      <vt:lpstr>Visio</vt:lpstr>
      <vt:lpstr>Verification of IEEE 802.11ad Channel Model for Enterprise Cubical Environment</vt:lpstr>
      <vt:lpstr>Abstract</vt:lpstr>
      <vt:lpstr>Wireless Docking Scenario</vt:lpstr>
      <vt:lpstr>Cubicle Geometry</vt:lpstr>
      <vt:lpstr>Cubicle Geometry (Cont’d)</vt:lpstr>
      <vt:lpstr>Measurement Methodology</vt:lpstr>
      <vt:lpstr>Measured Signal Characteristics</vt:lpstr>
      <vt:lpstr>Signal to Noise Ratio Measurements</vt:lpstr>
      <vt:lpstr>IEEE 802.11ad Model Verification</vt:lpstr>
      <vt:lpstr>Channel Properties Comparison</vt:lpstr>
      <vt:lpstr>Channel Properties Comparison (Cont’d)</vt:lpstr>
      <vt:lpstr>Packet Error Rate Performance Comparison</vt:lpstr>
      <vt:lpstr>Conclusions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of IEEE 802.11ad Channel Model for Enterprise Cubical Environment</dc:title>
  <dc:creator>Lomayev, Artyom</dc:creator>
  <cp:lastModifiedBy>Lomayev, Artyom</cp:lastModifiedBy>
  <cp:revision>422</cp:revision>
  <cp:lastPrinted>1998-02-10T13:28:06Z</cp:lastPrinted>
  <dcterms:created xsi:type="dcterms:W3CDTF">2015-03-24T14:22:58Z</dcterms:created>
  <dcterms:modified xsi:type="dcterms:W3CDTF">2015-05-11T16:31:00Z</dcterms:modified>
</cp:coreProperties>
</file>