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 id="2147483672" r:id="rId3"/>
    <p:sldMasterId id="2147483685" r:id="rId4"/>
  </p:sldMasterIdLst>
  <p:notesMasterIdLst>
    <p:notesMasterId r:id="rId20"/>
  </p:notesMasterIdLst>
  <p:handoutMasterIdLst>
    <p:handoutMasterId r:id="rId21"/>
  </p:handoutMasterIdLst>
  <p:sldIdLst>
    <p:sldId id="256" r:id="rId5"/>
    <p:sldId id="356" r:id="rId6"/>
    <p:sldId id="357" r:id="rId7"/>
    <p:sldId id="359" r:id="rId8"/>
    <p:sldId id="348" r:id="rId9"/>
    <p:sldId id="351" r:id="rId10"/>
    <p:sldId id="349" r:id="rId11"/>
    <p:sldId id="350" r:id="rId12"/>
    <p:sldId id="329" r:id="rId13"/>
    <p:sldId id="343" r:id="rId14"/>
    <p:sldId id="344" r:id="rId15"/>
    <p:sldId id="358" r:id="rId16"/>
    <p:sldId id="355" r:id="rId17"/>
    <p:sldId id="352" r:id="rId18"/>
    <p:sldId id="312" r:id="rId1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ng Wang" initials="MW" lastIdx="6" clrIdx="0"/>
  <p:cmAuthor id="1" name="Leif Wilhelmsson R" initials="LWR"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8897" autoAdjust="0"/>
    <p:restoredTop sz="98934" autoAdjust="0"/>
  </p:normalViewPr>
  <p:slideViewPr>
    <p:cSldViewPr>
      <p:cViewPr varScale="1">
        <p:scale>
          <a:sx n="78" d="100"/>
          <a:sy n="78" d="100"/>
        </p:scale>
        <p:origin x="-912" y="-102"/>
      </p:cViewPr>
      <p:guideLst>
        <p:guide orient="horz" pos="2160"/>
        <p:guide pos="2880"/>
      </p:guideLst>
    </p:cSldViewPr>
  </p:slideViewPr>
  <p:outlineViewPr>
    <p:cViewPr varScale="1">
      <p:scale>
        <a:sx n="170" d="200"/>
        <a:sy n="170" d="200"/>
      </p:scale>
      <p:origin x="120" y="223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6" d="100"/>
          <a:sy n="66" d="100"/>
        </p:scale>
        <p:origin x="-2496"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slideMaster" Target="slideMasters/slideMaster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commentAuthors" Target="commentAuthor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802.11-15/0627r0</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May 2015</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Hakan Persson, Ericsson</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802.11-15/0627r0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2015</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Hakan Persson, Ericsson</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smtClean="0"/>
              <a:t>May 2015</a:t>
            </a:r>
            <a:endParaRPr lang="en-US" dirty="0"/>
          </a:p>
        </p:txBody>
      </p:sp>
      <p:sp>
        <p:nvSpPr>
          <p:cNvPr id="6" name="Rectangle 6"/>
          <p:cNvSpPr>
            <a:spLocks noGrp="1" noChangeArrowheads="1"/>
          </p:cNvSpPr>
          <p:nvPr>
            <p:ph type="ftr"/>
          </p:nvPr>
        </p:nvSpPr>
        <p:spPr>
          <a:ln/>
        </p:spPr>
        <p:txBody>
          <a:bodyPr/>
          <a:lstStyle/>
          <a:p>
            <a:r>
              <a:rPr lang="en-US" smtClean="0"/>
              <a:t>Hakan Persson, Ericsson</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smtClean="0"/>
              <a:t>doc.: IEEE 802.11-15/0627r0</a:t>
            </a:r>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1"/>
          </p:nvPr>
        </p:nvSpPr>
        <p:spPr/>
        <p:txBody>
          <a:bodyPr/>
          <a:lstStyle/>
          <a:p>
            <a:r>
              <a:rPr lang="en-US" dirty="0" smtClean="0"/>
              <a:t>May 2015</a:t>
            </a:r>
            <a:endParaRPr lang="en-US" dirty="0"/>
          </a:p>
        </p:txBody>
      </p:sp>
      <p:sp>
        <p:nvSpPr>
          <p:cNvPr id="6" name="Footer Placeholder 5"/>
          <p:cNvSpPr>
            <a:spLocks noGrp="1"/>
          </p:cNvSpPr>
          <p:nvPr>
            <p:ph type="ftr" idx="12"/>
          </p:nvPr>
        </p:nvSpPr>
        <p:spPr/>
        <p:txBody>
          <a:bodyPr/>
          <a:lstStyle/>
          <a:p>
            <a:r>
              <a:rPr lang="en-US" smtClean="0"/>
              <a:t>Hakan Persson, Ericsson</a:t>
            </a:r>
            <a:endParaRPr lang="en-US" dirty="0"/>
          </a:p>
        </p:txBody>
      </p:sp>
      <p:sp>
        <p:nvSpPr>
          <p:cNvPr id="7" name="Slide Number Placeholder 6"/>
          <p:cNvSpPr>
            <a:spLocks noGrp="1"/>
          </p:cNvSpPr>
          <p:nvPr>
            <p:ph type="sldNum" idx="13"/>
          </p:nvPr>
        </p:nvSpPr>
        <p:spPr/>
        <p:txBody>
          <a:bodyPr/>
          <a:lstStyle/>
          <a:p>
            <a:r>
              <a:rPr lang="en-US" dirty="0" smtClean="0"/>
              <a:t>Page </a:t>
            </a:r>
            <a:fld id="{47A7FEEB-9CD2-43FE-843C-C5350BEACB45}" type="slidenum">
              <a:rPr lang="en-US" smtClean="0"/>
              <a:pPr/>
              <a:t>2</a:t>
            </a:fld>
            <a:endParaRPr lang="en-US" dirty="0"/>
          </a:p>
        </p:txBody>
      </p:sp>
      <p:sp>
        <p:nvSpPr>
          <p:cNvPr id="4" name="Header Placeholder 3"/>
          <p:cNvSpPr>
            <a:spLocks noGrp="1"/>
          </p:cNvSpPr>
          <p:nvPr>
            <p:ph type="hdr" idx="14"/>
          </p:nvPr>
        </p:nvSpPr>
        <p:spPr/>
        <p:txBody>
          <a:bodyPr/>
          <a:lstStyle/>
          <a:p>
            <a:r>
              <a:rPr lang="en-US" smtClean="0"/>
              <a:t>doc.: IEEE 802.11-15/0627r0</a:t>
            </a:r>
            <a:endParaRPr lang="en-US" dirty="0"/>
          </a:p>
        </p:txBody>
      </p:sp>
    </p:spTree>
    <p:extLst>
      <p:ext uri="{BB962C8B-B14F-4D97-AF65-F5344CB8AC3E}">
        <p14:creationId xmlns:p14="http://schemas.microsoft.com/office/powerpoint/2010/main" val="262529524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smtClean="0"/>
              <a:t>Hakan Persson, Ericsson</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15</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
        <p:nvSpPr>
          <p:cNvPr id="2" name="Header Placeholder 1"/>
          <p:cNvSpPr>
            <a:spLocks noGrp="1"/>
          </p:cNvSpPr>
          <p:nvPr>
            <p:ph type="hdr" idx="10"/>
          </p:nvPr>
        </p:nvSpPr>
        <p:spPr/>
        <p:txBody>
          <a:bodyPr/>
          <a:lstStyle/>
          <a:p>
            <a:r>
              <a:rPr lang="en-US" smtClean="0"/>
              <a:t>doc.: IEEE 802.11-15/0627r0</a:t>
            </a:r>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2015</a:t>
            </a:r>
            <a:endParaRPr lang="en-GB" dirty="0"/>
          </a:p>
        </p:txBody>
      </p:sp>
      <p:sp>
        <p:nvSpPr>
          <p:cNvPr id="5" name="Footer Placeholder 4"/>
          <p:cNvSpPr>
            <a:spLocks noGrp="1"/>
          </p:cNvSpPr>
          <p:nvPr>
            <p:ph type="ftr" idx="11"/>
          </p:nvPr>
        </p:nvSpPr>
        <p:spPr/>
        <p:txBody>
          <a:bodyPr/>
          <a:lstStyle>
            <a:lvl1pPr>
              <a:defRPr/>
            </a:lvl1pPr>
          </a:lstStyle>
          <a:p>
            <a:r>
              <a:rPr lang="fr-FR" smtClean="0"/>
              <a:t>Hakan Persson,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lvl1pPr>
              <a:defRPr/>
            </a:lvl1p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6398295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lvl1pPr>
              <a:defRPr/>
            </a:lvl1p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654531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9102012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825463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May 2015</a:t>
            </a:r>
            <a:endParaRPr lang="en-US" dirty="0"/>
          </a:p>
        </p:txBody>
      </p:sp>
      <p:sp>
        <p:nvSpPr>
          <p:cNvPr id="8" name="Footer Placeholder 7"/>
          <p:cNvSpPr>
            <a:spLocks noGrp="1"/>
          </p:cNvSpPr>
          <p:nvPr>
            <p:ph type="ftr" sz="quarter" idx="11"/>
          </p:nvPr>
        </p:nvSpPr>
        <p:spPr/>
        <p:txBody>
          <a:bodyPr/>
          <a:lstStyle/>
          <a:p>
            <a:r>
              <a:rPr lang="fr-FR" smtClean="0"/>
              <a:t>Hakan Persson, Ericsson</a:t>
            </a:r>
            <a:endParaRPr lang="en-US" dirty="0"/>
          </a:p>
        </p:txBody>
      </p:sp>
      <p:sp>
        <p:nvSpPr>
          <p:cNvPr id="9" name="Slide Number Placeholder 8"/>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5809980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2015</a:t>
            </a:r>
            <a:endParaRPr lang="en-US" dirty="0"/>
          </a:p>
        </p:txBody>
      </p:sp>
      <p:sp>
        <p:nvSpPr>
          <p:cNvPr id="4" name="Footer Placeholder 3"/>
          <p:cNvSpPr>
            <a:spLocks noGrp="1"/>
          </p:cNvSpPr>
          <p:nvPr>
            <p:ph type="ftr" sz="quarter" idx="11"/>
          </p:nvPr>
        </p:nvSpPr>
        <p:spPr/>
        <p:txBody>
          <a:bodyPr/>
          <a:lstStyle/>
          <a:p>
            <a:r>
              <a:rPr lang="fr-FR" smtClean="0"/>
              <a:t>Hakan Persson, Ericsson</a:t>
            </a:r>
            <a:endParaRPr lang="en-US" dirty="0"/>
          </a:p>
        </p:txBody>
      </p:sp>
      <p:sp>
        <p:nvSpPr>
          <p:cNvPr id="5" name="Slide Number Placeholder 4"/>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142915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2015</a:t>
            </a:r>
            <a:endParaRPr lang="en-US" dirty="0"/>
          </a:p>
        </p:txBody>
      </p:sp>
      <p:sp>
        <p:nvSpPr>
          <p:cNvPr id="3" name="Footer Placeholder 2"/>
          <p:cNvSpPr>
            <a:spLocks noGrp="1"/>
          </p:cNvSpPr>
          <p:nvPr>
            <p:ph type="ftr" sz="quarter" idx="11"/>
          </p:nvPr>
        </p:nvSpPr>
        <p:spPr/>
        <p:txBody>
          <a:bodyPr/>
          <a:lstStyle/>
          <a:p>
            <a:r>
              <a:rPr lang="fr-FR" smtClean="0"/>
              <a:t>Hakan Persson, Ericsson</a:t>
            </a:r>
            <a:endParaRPr lang="en-US" dirty="0"/>
          </a:p>
        </p:txBody>
      </p:sp>
      <p:sp>
        <p:nvSpPr>
          <p:cNvPr id="4" name="Slide Number Placeholder 3"/>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34053327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421576974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6803250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32271862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Hakan Persson, Ericsson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2015</a:t>
            </a:r>
            <a:endParaRPr lang="en-GB" dirty="0"/>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56F78B49-0CA6-41D8-944F-3BDA40EE0EB5}" type="slidenum">
              <a:rPr lang="en-US" smtClean="0"/>
              <a:t>‹#›</a:t>
            </a:fld>
            <a:endParaRPr lang="en-US" dirty="0"/>
          </a:p>
        </p:txBody>
      </p:sp>
    </p:spTree>
    <p:extLst>
      <p:ext uri="{BB962C8B-B14F-4D97-AF65-F5344CB8AC3E}">
        <p14:creationId xmlns:p14="http://schemas.microsoft.com/office/powerpoint/2010/main" val="172519434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54490902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8590590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7175939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174167973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2015</a:t>
            </a:r>
            <a:endParaRPr lang="en-US" dirty="0"/>
          </a:p>
        </p:txBody>
      </p:sp>
      <p:sp>
        <p:nvSpPr>
          <p:cNvPr id="8" name="Footer Placeholder 7"/>
          <p:cNvSpPr>
            <a:spLocks noGrp="1"/>
          </p:cNvSpPr>
          <p:nvPr>
            <p:ph type="ftr" sz="quarter" idx="11"/>
          </p:nvPr>
        </p:nvSpPr>
        <p:spPr/>
        <p:txBody>
          <a:bodyPr/>
          <a:lstStyle/>
          <a:p>
            <a:r>
              <a:rPr lang="fr-FR" smtClean="0"/>
              <a:t>Hakan Persson, Ericsson</a:t>
            </a:r>
            <a:endParaRPr lang="en-US" dirty="0"/>
          </a:p>
        </p:txBody>
      </p:sp>
      <p:sp>
        <p:nvSpPr>
          <p:cNvPr id="9" name="Slide Number Placeholder 8"/>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41380921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2015</a:t>
            </a:r>
            <a:endParaRPr lang="en-US" dirty="0"/>
          </a:p>
        </p:txBody>
      </p:sp>
      <p:sp>
        <p:nvSpPr>
          <p:cNvPr id="4" name="Footer Placeholder 3"/>
          <p:cNvSpPr>
            <a:spLocks noGrp="1"/>
          </p:cNvSpPr>
          <p:nvPr>
            <p:ph type="ftr" sz="quarter" idx="11"/>
          </p:nvPr>
        </p:nvSpPr>
        <p:spPr/>
        <p:txBody>
          <a:bodyPr/>
          <a:lstStyle/>
          <a:p>
            <a:r>
              <a:rPr lang="fr-FR" smtClean="0"/>
              <a:t>Hakan Persson, Ericsson</a:t>
            </a:r>
            <a:endParaRPr lang="en-US" dirty="0"/>
          </a:p>
        </p:txBody>
      </p:sp>
      <p:sp>
        <p:nvSpPr>
          <p:cNvPr id="5" name="Slide Number Placeholder 4"/>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11353047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2015</a:t>
            </a:r>
            <a:endParaRPr lang="en-US" dirty="0"/>
          </a:p>
        </p:txBody>
      </p:sp>
      <p:sp>
        <p:nvSpPr>
          <p:cNvPr id="3" name="Footer Placeholder 2"/>
          <p:cNvSpPr>
            <a:spLocks noGrp="1"/>
          </p:cNvSpPr>
          <p:nvPr>
            <p:ph type="ftr" sz="quarter" idx="11"/>
          </p:nvPr>
        </p:nvSpPr>
        <p:spPr/>
        <p:txBody>
          <a:bodyPr/>
          <a:lstStyle/>
          <a:p>
            <a:r>
              <a:rPr lang="fr-FR" smtClean="0"/>
              <a:t>Hakan Persson, Ericsson</a:t>
            </a:r>
            <a:endParaRPr lang="en-US" dirty="0"/>
          </a:p>
        </p:txBody>
      </p:sp>
      <p:sp>
        <p:nvSpPr>
          <p:cNvPr id="4" name="Slide Number Placeholder 3"/>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41914888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1448628702"/>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8602485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2015</a:t>
            </a:r>
            <a:endParaRPr lang="en-GB" dirty="0"/>
          </a:p>
        </p:txBody>
      </p:sp>
      <p:sp>
        <p:nvSpPr>
          <p:cNvPr id="5" name="Footer Placeholder 4"/>
          <p:cNvSpPr>
            <a:spLocks noGrp="1"/>
          </p:cNvSpPr>
          <p:nvPr>
            <p:ph type="ftr" idx="11"/>
          </p:nvPr>
        </p:nvSpPr>
        <p:spPr/>
        <p:txBody>
          <a:bodyPr/>
          <a:lstStyle>
            <a:lvl1pPr>
              <a:defRPr/>
            </a:lvl1pPr>
          </a:lstStyle>
          <a:p>
            <a:r>
              <a:rPr lang="fr-FR" smtClean="0"/>
              <a:t>Hakan Persson,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21526237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398777077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2015</a:t>
            </a:r>
            <a:endParaRPr lang="en-US" dirty="0"/>
          </a:p>
        </p:txBody>
      </p:sp>
      <p:sp>
        <p:nvSpPr>
          <p:cNvPr id="4" name="Footer Placeholder 3"/>
          <p:cNvSpPr>
            <a:spLocks noGrp="1"/>
          </p:cNvSpPr>
          <p:nvPr>
            <p:ph type="ftr" sz="quarter" idx="11"/>
          </p:nvPr>
        </p:nvSpPr>
        <p:spPr/>
        <p:txBody>
          <a:bodyPr/>
          <a:lstStyle/>
          <a:p>
            <a:r>
              <a:rPr lang="fr-FR" smtClean="0"/>
              <a:t>Hakan Persson, Ericsson</a:t>
            </a:r>
            <a:endParaRPr lang="en-US" dirty="0"/>
          </a:p>
        </p:txBody>
      </p:sp>
      <p:sp>
        <p:nvSpPr>
          <p:cNvPr id="5" name="Slide Number Placeholder 4"/>
          <p:cNvSpPr>
            <a:spLocks noGrp="1"/>
          </p:cNvSpPr>
          <p:nvPr>
            <p:ph type="sldNum" sz="quarter" idx="12"/>
          </p:nvPr>
        </p:nvSpPr>
        <p:spPr/>
        <p:txBody>
          <a:bodyPr/>
          <a:lstStyle/>
          <a:p>
            <a:fld id="{1F0F5CF9-D1FB-45C5-B0CA-87CE2B060C50}" type="slidenum">
              <a:rPr lang="en-US" smtClean="0"/>
              <a:t>‹#›</a:t>
            </a:fld>
            <a:endParaRPr lang="en-US" dirty="0"/>
          </a:p>
        </p:txBody>
      </p:sp>
    </p:spTree>
    <p:extLst>
      <p:ext uri="{BB962C8B-B14F-4D97-AF65-F5344CB8AC3E}">
        <p14:creationId xmlns:p14="http://schemas.microsoft.com/office/powerpoint/2010/main" val="573083193"/>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55179293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99546340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297056620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413106614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May 2015</a:t>
            </a:r>
            <a:endParaRPr lang="en-US" dirty="0"/>
          </a:p>
        </p:txBody>
      </p:sp>
      <p:sp>
        <p:nvSpPr>
          <p:cNvPr id="8" name="Footer Placeholder 7"/>
          <p:cNvSpPr>
            <a:spLocks noGrp="1"/>
          </p:cNvSpPr>
          <p:nvPr>
            <p:ph type="ftr" sz="quarter" idx="11"/>
          </p:nvPr>
        </p:nvSpPr>
        <p:spPr/>
        <p:txBody>
          <a:bodyPr/>
          <a:lstStyle/>
          <a:p>
            <a:r>
              <a:rPr lang="fr-FR" smtClean="0"/>
              <a:t>Hakan Persson, Ericsson</a:t>
            </a:r>
            <a:endParaRPr lang="en-US" dirty="0"/>
          </a:p>
        </p:txBody>
      </p:sp>
      <p:sp>
        <p:nvSpPr>
          <p:cNvPr id="9" name="Slide Number Placeholder 8"/>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430373889"/>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May 2015</a:t>
            </a:r>
            <a:endParaRPr lang="en-US" dirty="0"/>
          </a:p>
        </p:txBody>
      </p:sp>
      <p:sp>
        <p:nvSpPr>
          <p:cNvPr id="4" name="Footer Placeholder 3"/>
          <p:cNvSpPr>
            <a:spLocks noGrp="1"/>
          </p:cNvSpPr>
          <p:nvPr>
            <p:ph type="ftr" sz="quarter" idx="11"/>
          </p:nvPr>
        </p:nvSpPr>
        <p:spPr/>
        <p:txBody>
          <a:bodyPr/>
          <a:lstStyle/>
          <a:p>
            <a:r>
              <a:rPr lang="fr-FR" smtClean="0"/>
              <a:t>Hakan Persson, Ericsson</a:t>
            </a:r>
            <a:endParaRPr lang="en-US" dirty="0"/>
          </a:p>
        </p:txBody>
      </p:sp>
      <p:sp>
        <p:nvSpPr>
          <p:cNvPr id="5" name="Slide Number Placeholder 4"/>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3419586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May 2015</a:t>
            </a:r>
            <a:endParaRPr lang="en-US" dirty="0"/>
          </a:p>
        </p:txBody>
      </p:sp>
      <p:sp>
        <p:nvSpPr>
          <p:cNvPr id="3" name="Footer Placeholder 2"/>
          <p:cNvSpPr>
            <a:spLocks noGrp="1"/>
          </p:cNvSpPr>
          <p:nvPr>
            <p:ph type="ftr" sz="quarter" idx="11"/>
          </p:nvPr>
        </p:nvSpPr>
        <p:spPr/>
        <p:txBody>
          <a:bodyPr/>
          <a:lstStyle/>
          <a:p>
            <a:r>
              <a:rPr lang="fr-FR" smtClean="0"/>
              <a:t>Hakan Persson, Ericsson</a:t>
            </a:r>
            <a:endParaRPr lang="en-US" dirty="0"/>
          </a:p>
        </p:txBody>
      </p:sp>
      <p:sp>
        <p:nvSpPr>
          <p:cNvPr id="4" name="Slide Number Placeholder 3"/>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264143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2015</a:t>
            </a:r>
            <a:endParaRPr lang="en-GB" dirty="0"/>
          </a:p>
        </p:txBody>
      </p:sp>
      <p:sp>
        <p:nvSpPr>
          <p:cNvPr id="6" name="Footer Placeholder 5"/>
          <p:cNvSpPr>
            <a:spLocks noGrp="1"/>
          </p:cNvSpPr>
          <p:nvPr>
            <p:ph type="ftr" idx="11"/>
          </p:nvPr>
        </p:nvSpPr>
        <p:spPr/>
        <p:txBody>
          <a:bodyPr/>
          <a:lstStyle>
            <a:lvl1pPr>
              <a:defRPr/>
            </a:lvl1pPr>
          </a:lstStyle>
          <a:p>
            <a:r>
              <a:rPr lang="fr-FR" smtClean="0"/>
              <a:t>Hakan Persson, Ericsson</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767614909"/>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May 2015</a:t>
            </a:r>
            <a:endParaRPr lang="en-US" dirty="0"/>
          </a:p>
        </p:txBody>
      </p:sp>
      <p:sp>
        <p:nvSpPr>
          <p:cNvPr id="6" name="Footer Placeholder 5"/>
          <p:cNvSpPr>
            <a:spLocks noGrp="1"/>
          </p:cNvSpPr>
          <p:nvPr>
            <p:ph type="ftr" sz="quarter" idx="11"/>
          </p:nvPr>
        </p:nvSpPr>
        <p:spPr/>
        <p:txBody>
          <a:bodyPr/>
          <a:lstStyle/>
          <a:p>
            <a:r>
              <a:rPr lang="fr-FR" smtClean="0"/>
              <a:t>Hakan Persson, Ericsson</a:t>
            </a:r>
            <a:endParaRPr lang="en-US" dirty="0"/>
          </a:p>
        </p:txBody>
      </p:sp>
      <p:sp>
        <p:nvSpPr>
          <p:cNvPr id="7" name="Slide Number Placeholder 6"/>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323634435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204795492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May 2015</a:t>
            </a:r>
            <a:endParaRPr lang="en-US" dirty="0"/>
          </a:p>
        </p:txBody>
      </p:sp>
      <p:sp>
        <p:nvSpPr>
          <p:cNvPr id="5" name="Footer Placeholder 4"/>
          <p:cNvSpPr>
            <a:spLocks noGrp="1"/>
          </p:cNvSpPr>
          <p:nvPr>
            <p:ph type="ftr" sz="quarter" idx="11"/>
          </p:nvPr>
        </p:nvSpPr>
        <p:spPr/>
        <p:txBody>
          <a:bodyPr/>
          <a:lstStyle/>
          <a:p>
            <a:r>
              <a:rPr lang="fr-FR" smtClean="0"/>
              <a:t>Hakan Persson, Ericsson</a:t>
            </a:r>
            <a:endParaRPr lang="en-US" dirty="0"/>
          </a:p>
        </p:txBody>
      </p:sp>
      <p:sp>
        <p:nvSpPr>
          <p:cNvPr id="6" name="Slide Number Placeholder 5"/>
          <p:cNvSpPr>
            <a:spLocks noGrp="1"/>
          </p:cNvSpPr>
          <p:nvPr>
            <p:ph type="sldNum" sz="quarter" idx="12"/>
          </p:nvPr>
        </p:nvSpPr>
        <p:spPr/>
        <p:txBody>
          <a:bodyPr/>
          <a:lstStyle/>
          <a:p>
            <a:fld id="{A8664CBD-B3A8-4C1B-AC9E-E1A4AE48E7A0}" type="slidenum">
              <a:rPr lang="en-US" smtClean="0"/>
              <a:t>‹#›</a:t>
            </a:fld>
            <a:endParaRPr lang="en-US" dirty="0"/>
          </a:p>
        </p:txBody>
      </p:sp>
    </p:spTree>
    <p:extLst>
      <p:ext uri="{BB962C8B-B14F-4D97-AF65-F5344CB8AC3E}">
        <p14:creationId xmlns:p14="http://schemas.microsoft.com/office/powerpoint/2010/main" val="1282870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2015</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fr-FR" smtClean="0"/>
              <a:t>Hakan Persson, Ericsson</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2015</a:t>
            </a:r>
            <a:endParaRPr lang="en-GB" dirty="0"/>
          </a:p>
        </p:txBody>
      </p:sp>
      <p:sp>
        <p:nvSpPr>
          <p:cNvPr id="4" name="Footer Placeholder 3"/>
          <p:cNvSpPr>
            <a:spLocks noGrp="1"/>
          </p:cNvSpPr>
          <p:nvPr>
            <p:ph type="ftr" idx="11"/>
          </p:nvPr>
        </p:nvSpPr>
        <p:spPr/>
        <p:txBody>
          <a:bodyPr/>
          <a:lstStyle>
            <a:lvl1pPr>
              <a:defRPr/>
            </a:lvl1pPr>
          </a:lstStyle>
          <a:p>
            <a:r>
              <a:rPr lang="fr-FR" smtClean="0"/>
              <a:t>Hakan Persson, Ericsson</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2015</a:t>
            </a:r>
            <a:endParaRPr lang="en-GB" dirty="0"/>
          </a:p>
        </p:txBody>
      </p:sp>
      <p:sp>
        <p:nvSpPr>
          <p:cNvPr id="3" name="Footer Placeholder 2"/>
          <p:cNvSpPr>
            <a:spLocks noGrp="1"/>
          </p:cNvSpPr>
          <p:nvPr>
            <p:ph type="ftr" idx="11"/>
          </p:nvPr>
        </p:nvSpPr>
        <p:spPr/>
        <p:txBody>
          <a:bodyPr/>
          <a:lstStyle>
            <a:lvl1pPr>
              <a:defRPr/>
            </a:lvl1pPr>
          </a:lstStyle>
          <a:p>
            <a:r>
              <a:rPr lang="fr-FR" smtClean="0"/>
              <a:t>Hakan Persson, Ericsson</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2015</a:t>
            </a:r>
            <a:endParaRPr lang="en-GB" dirty="0"/>
          </a:p>
        </p:txBody>
      </p:sp>
      <p:sp>
        <p:nvSpPr>
          <p:cNvPr id="5" name="Footer Placeholder 4"/>
          <p:cNvSpPr>
            <a:spLocks noGrp="1"/>
          </p:cNvSpPr>
          <p:nvPr>
            <p:ph type="ftr" idx="11"/>
          </p:nvPr>
        </p:nvSpPr>
        <p:spPr/>
        <p:txBody>
          <a:bodyPr/>
          <a:lstStyle>
            <a:lvl1pPr>
              <a:defRPr/>
            </a:lvl1pPr>
          </a:lstStyle>
          <a:p>
            <a:r>
              <a:rPr lang="fr-FR" smtClean="0"/>
              <a:t>Hakan Persson,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2015</a:t>
            </a:r>
            <a:endParaRPr lang="en-GB" dirty="0"/>
          </a:p>
        </p:txBody>
      </p:sp>
      <p:sp>
        <p:nvSpPr>
          <p:cNvPr id="5" name="Footer Placeholder 4"/>
          <p:cNvSpPr>
            <a:spLocks noGrp="1"/>
          </p:cNvSpPr>
          <p:nvPr>
            <p:ph type="ftr" idx="11"/>
          </p:nvPr>
        </p:nvSpPr>
        <p:spPr/>
        <p:txBody>
          <a:bodyPr/>
          <a:lstStyle>
            <a:lvl1pPr>
              <a:defRPr/>
            </a:lvl1pPr>
          </a:lstStyle>
          <a:p>
            <a:r>
              <a:rPr lang="fr-FR" smtClean="0"/>
              <a:t>Hakan Persson, Ericsson</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theme" Target="../theme/theme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a:p>
            <a:pPr lvl="3"/>
            <a:r>
              <a:rPr lang="en-GB" dirty="0" smtClean="0"/>
              <a:t>Fourth Outline Level</a:t>
            </a:r>
          </a:p>
          <a:p>
            <a:pPr lvl="4"/>
            <a:r>
              <a:rPr lang="en-GB" dirty="0" smtClean="0"/>
              <a:t>Fifth Outline Level</a:t>
            </a:r>
          </a:p>
          <a:p>
            <a:pPr lvl="4"/>
            <a:r>
              <a:rPr lang="en-GB" dirty="0" smtClean="0"/>
              <a:t>Sixth Outline Level</a:t>
            </a:r>
          </a:p>
          <a:p>
            <a:pPr lvl="4"/>
            <a:r>
              <a:rPr lang="en-GB" dirty="0" smtClean="0"/>
              <a:t>Seventh Outline Level</a:t>
            </a:r>
          </a:p>
          <a:p>
            <a:pPr lvl="4"/>
            <a:r>
              <a:rPr lang="en-GB" dirty="0" smtClean="0"/>
              <a:t>Eighth Outline Level</a:t>
            </a:r>
          </a:p>
          <a:p>
            <a:pPr lvl="4"/>
            <a:r>
              <a:rPr lang="en-GB" dirty="0"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fr-FR" smtClean="0"/>
              <a:t>Hakan Persson, Ericsson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802.11-15/0627r0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Hakan Persson, Ericsson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6F78B49-0CA6-41D8-944F-3BDA40EE0EB5}" type="slidenum">
              <a:rPr lang="en-US" smtClean="0"/>
              <a:t>‹#›</a:t>
            </a:fld>
            <a:endParaRPr lang="en-US" dirty="0"/>
          </a:p>
        </p:txBody>
      </p:sp>
    </p:spTree>
    <p:extLst>
      <p:ext uri="{BB962C8B-B14F-4D97-AF65-F5344CB8AC3E}">
        <p14:creationId xmlns:p14="http://schemas.microsoft.com/office/powerpoint/2010/main" val="48070780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Hakan Persson, Ericsson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0F5CF9-D1FB-45C5-B0CA-87CE2B060C50}" type="slidenum">
              <a:rPr lang="en-US" smtClean="0"/>
              <a:t>‹#›</a:t>
            </a:fld>
            <a:endParaRPr lang="en-US" dirty="0"/>
          </a:p>
        </p:txBody>
      </p:sp>
    </p:spTree>
    <p:extLst>
      <p:ext uri="{BB962C8B-B14F-4D97-AF65-F5344CB8AC3E}">
        <p14:creationId xmlns:p14="http://schemas.microsoft.com/office/powerpoint/2010/main" val="149479290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May 2015</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Hakan Persson, Ericsson</a:t>
            </a:r>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8664CBD-B3A8-4C1B-AC9E-E1A4AE48E7A0}" type="slidenum">
              <a:rPr lang="en-US" smtClean="0"/>
              <a:t>‹#›</a:t>
            </a:fld>
            <a:endParaRPr lang="en-US" dirty="0"/>
          </a:p>
        </p:txBody>
      </p:sp>
    </p:spTree>
    <p:extLst>
      <p:ext uri="{BB962C8B-B14F-4D97-AF65-F5344CB8AC3E}">
        <p14:creationId xmlns:p14="http://schemas.microsoft.com/office/powerpoint/2010/main" val="1537610962"/>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8.png"/><Relationship Id="rId1" Type="http://schemas.openxmlformats.org/officeDocument/2006/relationships/slideLayout" Target="../slideLayouts/slideLayout2.xml"/><Relationship Id="rId4" Type="http://schemas.openxmlformats.org/officeDocument/2006/relationships/image" Target="../media/image9.png"/></Relationships>
</file>

<file path=ppt/slides/_rels/slide1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6.png"/><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1.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fr-FR" smtClean="0"/>
              <a:t>Hakan Persson, Ericsson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00075" y="1155973"/>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
            </a:r>
            <a:br>
              <a:rPr lang="en-GB" dirty="0" smtClean="0"/>
            </a:br>
            <a:r>
              <a:rPr lang="en-GB" dirty="0" smtClean="0"/>
              <a:t>Beam Selection for Hybrid MIMO Precoding</a:t>
            </a:r>
            <a:br>
              <a:rPr lang="en-GB" dirty="0" smtClean="0"/>
            </a:br>
            <a:r>
              <a:rPr lang="en-GB" dirty="0" smtClean="0"/>
              <a:t/>
            </a:r>
            <a:br>
              <a:rPr lang="en-GB" dirty="0" smtClean="0"/>
            </a:br>
            <a:r>
              <a:rPr lang="en-GB" dirty="0" smtClean="0"/>
              <a:t> </a:t>
            </a:r>
            <a:endParaRPr lang="en-GB" dirty="0"/>
          </a:p>
        </p:txBody>
      </p:sp>
      <p:sp>
        <p:nvSpPr>
          <p:cNvPr id="3074" name="Rectangle 2"/>
          <p:cNvSpPr>
            <a:spLocks noGrp="1" noChangeArrowheads="1"/>
          </p:cNvSpPr>
          <p:nvPr>
            <p:ph type="body" idx="1"/>
          </p:nvPr>
        </p:nvSpPr>
        <p:spPr>
          <a:xfrm>
            <a:off x="683568" y="1879997"/>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2015-05-10</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682844672"/>
              </p:ext>
            </p:extLst>
          </p:nvPr>
        </p:nvGraphicFramePr>
        <p:xfrm>
          <a:off x="531813" y="2998788"/>
          <a:ext cx="8288659" cy="2668587"/>
        </p:xfrm>
        <a:graphic>
          <a:graphicData uri="http://schemas.openxmlformats.org/presentationml/2006/ole">
            <mc:AlternateContent xmlns:mc="http://schemas.openxmlformats.org/markup-compatibility/2006">
              <mc:Choice xmlns:v="urn:schemas-microsoft-com:vml" Requires="v">
                <p:oleObj spid="_x0000_s3536" name="Document" r:id="rId4" imgW="8452564" imgH="2794918" progId="Word.Document.8">
                  <p:embed/>
                </p:oleObj>
              </mc:Choice>
              <mc:Fallback>
                <p:oleObj name="Document" r:id="rId4" imgW="8452564" imgH="2794918" progId="Word.Document.8">
                  <p:embed/>
                  <p:pic>
                    <p:nvPicPr>
                      <p:cNvPr id="0" name="Picture 3"/>
                      <p:cNvPicPr>
                        <a:picLocks noChangeAspect="1" noChangeArrowheads="1"/>
                      </p:cNvPicPr>
                      <p:nvPr/>
                    </p:nvPicPr>
                    <p:blipFill>
                      <a:blip r:embed="rId5"/>
                      <a:srcRect/>
                      <a:stretch>
                        <a:fillRect/>
                      </a:stretch>
                    </p:blipFill>
                    <p:spPr bwMode="auto">
                      <a:xfrm>
                        <a:off x="531813" y="2998788"/>
                        <a:ext cx="8288659" cy="2668587"/>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242088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Details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mc:AlternateContent xmlns:mc="http://schemas.openxmlformats.org/markup-compatibility/2006" xmlns:a14="http://schemas.microsoft.com/office/drawing/2010/main">
        <mc:Choice Requires="a14">
          <p:sp>
            <p:nvSpPr>
              <p:cNvPr id="11" name="TextBox 10"/>
              <p:cNvSpPr txBox="1"/>
              <p:nvPr/>
            </p:nvSpPr>
            <p:spPr>
              <a:xfrm>
                <a:off x="3995936" y="1712651"/>
                <a:ext cx="4824536" cy="4278094"/>
              </a:xfrm>
              <a:prstGeom prst="rect">
                <a:avLst/>
              </a:prstGeom>
              <a:noFill/>
            </p:spPr>
            <p:txBody>
              <a:bodyPr wrap="square" rtlCol="0">
                <a:spAutoFit/>
              </a:bodyPr>
              <a:lstStyle/>
              <a:p>
                <a:pPr marL="285750" indent="-285750">
                  <a:buFont typeface="Arial" panose="020B0604020202020204" pitchFamily="34" charset="0"/>
                  <a:buChar char="•"/>
                </a:pPr>
                <a:r>
                  <a:rPr lang="en-US" sz="1600" dirty="0" smtClean="0">
                    <a:solidFill>
                      <a:schemeClr val="tx1"/>
                    </a:solidFill>
                  </a:rPr>
                  <a:t>Optimal beam indices from the beam codebook (of size 16) are found by exhaustive search for both one-stream and two-stream mode, (i.e., </a:t>
                </a:r>
                <a14:m>
                  <m:oMath xmlns:m="http://schemas.openxmlformats.org/officeDocument/2006/math">
                    <m:sSubSup>
                      <m:sSubSupPr>
                        <m:ctrlPr>
                          <a:rPr lang="en-US" sz="1600" i="1" smtClean="0">
                            <a:solidFill>
                              <a:schemeClr val="tx1"/>
                            </a:solidFill>
                            <a:latin typeface="Cambria Math"/>
                          </a:rPr>
                        </m:ctrlPr>
                      </m:sSubSupPr>
                      <m:e>
                        <m:r>
                          <a:rPr lang="en-US" sz="1600" b="0" i="1" smtClean="0">
                            <a:solidFill>
                              <a:schemeClr val="tx1"/>
                            </a:solidFill>
                            <a:latin typeface="Cambria Math"/>
                          </a:rPr>
                          <m:t>𝑁</m:t>
                        </m:r>
                      </m:e>
                      <m:sub>
                        <m:r>
                          <a:rPr lang="en-US" sz="1600" b="0" i="1" smtClean="0">
                            <a:solidFill>
                              <a:schemeClr val="tx1"/>
                            </a:solidFill>
                            <a:latin typeface="Cambria Math"/>
                          </a:rPr>
                          <m:t>𝑠𝑡𝑟𝑒𝑎𝑚</m:t>
                        </m:r>
                      </m:sub>
                      <m:sup>
                        <m:r>
                          <a:rPr lang="en-US" sz="1600" b="0" i="1" smtClean="0">
                            <a:solidFill>
                              <a:schemeClr val="tx1"/>
                            </a:solidFill>
                            <a:latin typeface="Cambria Math"/>
                          </a:rPr>
                          <m:t>𝑚𝑎𝑥</m:t>
                        </m:r>
                      </m:sup>
                    </m:sSubSup>
                    <m:r>
                      <a:rPr lang="en-US" sz="1600" b="0" i="1" smtClean="0">
                        <a:solidFill>
                          <a:schemeClr val="tx1"/>
                        </a:solidFill>
                        <a:latin typeface="Cambria Math"/>
                      </a:rPr>
                      <m:t>=1</m:t>
                    </m:r>
                  </m:oMath>
                </a14:m>
                <a:r>
                  <a:rPr lang="en-US" sz="1600" dirty="0" smtClean="0">
                    <a:solidFill>
                      <a:schemeClr val="tx1"/>
                    </a:solidFill>
                  </a:rPr>
                  <a:t>, and </a:t>
                </a:r>
                <a:r>
                  <a:rPr lang="en-US" sz="1600" dirty="0">
                    <a:solidFill>
                      <a:schemeClr val="tx1"/>
                    </a:solidFill>
                  </a:rPr>
                  <a:t> </a:t>
                </a:r>
                <a14:m>
                  <m:oMath xmlns:m="http://schemas.openxmlformats.org/officeDocument/2006/math">
                    <m:sSubSup>
                      <m:sSubSupPr>
                        <m:ctrlPr>
                          <a:rPr lang="en-US" sz="1600" i="1">
                            <a:solidFill>
                              <a:schemeClr val="tx1"/>
                            </a:solidFill>
                            <a:latin typeface="Cambria Math"/>
                          </a:rPr>
                        </m:ctrlPr>
                      </m:sSubSupPr>
                      <m:e>
                        <m:r>
                          <a:rPr lang="en-US" sz="1600" i="1">
                            <a:solidFill>
                              <a:schemeClr val="tx1"/>
                            </a:solidFill>
                            <a:latin typeface="Cambria Math"/>
                          </a:rPr>
                          <m:t>𝑁</m:t>
                        </m:r>
                      </m:e>
                      <m:sub>
                        <m:r>
                          <a:rPr lang="en-US" sz="1600" i="1">
                            <a:solidFill>
                              <a:schemeClr val="tx1"/>
                            </a:solidFill>
                            <a:latin typeface="Cambria Math"/>
                          </a:rPr>
                          <m:t>𝑠𝑡𝑟𝑒𝑎𝑚</m:t>
                        </m:r>
                      </m:sub>
                      <m:sup>
                        <m:r>
                          <a:rPr lang="en-US" sz="1600" i="1">
                            <a:solidFill>
                              <a:schemeClr val="tx1"/>
                            </a:solidFill>
                            <a:latin typeface="Cambria Math"/>
                          </a:rPr>
                          <m:t>𝑚𝑎𝑥</m:t>
                        </m:r>
                      </m:sup>
                    </m:sSubSup>
                    <m:r>
                      <a:rPr lang="en-US" sz="1600" b="0" i="1" smtClean="0">
                        <a:solidFill>
                          <a:schemeClr val="tx1"/>
                        </a:solidFill>
                        <a:latin typeface="Cambria Math"/>
                      </a:rPr>
                      <m:t>=2</m:t>
                    </m:r>
                  </m:oMath>
                </a14:m>
                <a:r>
                  <a:rPr lang="en-US" sz="1600" dirty="0" smtClean="0">
                    <a:solidFill>
                      <a:schemeClr val="tx1"/>
                    </a:solidFill>
                  </a:rPr>
                  <a:t>, respectively,</a:t>
                </a:r>
                <a:r>
                  <a:rPr lang="en-US" sz="1600" dirty="0" smtClean="0">
                    <a:solidFill>
                      <a:srgbClr val="000000"/>
                    </a:solidFill>
                  </a:rPr>
                  <a:t> for the constraint in the optimization problem</a:t>
                </a:r>
                <a:r>
                  <a:rPr lang="en-US" sz="1600" dirty="0" smtClean="0">
                    <a:solidFill>
                      <a:schemeClr val="tx1"/>
                    </a:solidFill>
                  </a:rPr>
                  <a:t>.)</a:t>
                </a:r>
              </a:p>
              <a:p>
                <a:pPr marL="285750" indent="-285750">
                  <a:buFont typeface="Arial" panose="020B0604020202020204" pitchFamily="34" charset="0"/>
                  <a:buChar char="•"/>
                </a:pPr>
                <a:endParaRPr lang="en-US" sz="1600" dirty="0">
                  <a:solidFill>
                    <a:schemeClr val="tx1"/>
                  </a:solidFill>
                </a:endParaRPr>
              </a:p>
              <a:p>
                <a:pPr marL="285750" indent="-285750">
                  <a:buFont typeface="Arial" panose="020B0604020202020204" pitchFamily="34" charset="0"/>
                  <a:buChar char="•"/>
                </a:pPr>
                <a:r>
                  <a:rPr lang="en-US" sz="1600" dirty="0" smtClean="0">
                    <a:solidFill>
                      <a:schemeClr val="tx1"/>
                    </a:solidFill>
                  </a:rPr>
                  <a:t>For each location, three rate values are calculated: </a:t>
                </a:r>
              </a:p>
              <a:p>
                <a:pPr marL="1085850" lvl="1" indent="-342900">
                  <a:buAutoNum type="arabicParenR"/>
                </a:pPr>
                <a:r>
                  <a:rPr lang="en-US" sz="1600" dirty="0" smtClean="0">
                    <a:solidFill>
                      <a:schemeClr val="tx1"/>
                    </a:solidFill>
                  </a:rPr>
                  <a:t>Rate achieved with optimal beams for two-stream mode, </a:t>
                </a:r>
              </a:p>
              <a:p>
                <a:pPr marL="1085850" lvl="1" indent="-342900">
                  <a:buAutoNum type="arabicParenR"/>
                </a:pPr>
                <a:r>
                  <a:rPr lang="en-US" sz="1600" dirty="0" smtClean="0">
                    <a:solidFill>
                      <a:schemeClr val="tx1"/>
                    </a:solidFill>
                  </a:rPr>
                  <a:t>Rate achieved with optimal beams for one-stream mode,</a:t>
                </a:r>
              </a:p>
              <a:p>
                <a:pPr marL="1085850" lvl="1" indent="-342900">
                  <a:buAutoNum type="arabicParenR"/>
                </a:pPr>
                <a:r>
                  <a:rPr lang="en-US" sz="1600" dirty="0" smtClean="0">
                    <a:solidFill>
                      <a:schemeClr val="tx1"/>
                    </a:solidFill>
                  </a:rPr>
                  <a:t>Rate achieved with sending one stream over the optimal beams for the two-stream mode.</a:t>
                </a:r>
              </a:p>
              <a:p>
                <a:pPr marL="285750" indent="-285750">
                  <a:buFont typeface="Arial" panose="020B0604020202020204" pitchFamily="34" charset="0"/>
                  <a:buChar char="•"/>
                </a:pPr>
                <a:endParaRPr lang="en-US" sz="1600" dirty="0">
                  <a:solidFill>
                    <a:schemeClr val="tx1"/>
                  </a:solidFill>
                </a:endParaRPr>
              </a:p>
              <a:p>
                <a:pPr marL="285750" indent="-285750">
                  <a:buFont typeface="Arial" panose="020B0604020202020204" pitchFamily="34" charset="0"/>
                  <a:buChar char="•"/>
                </a:pPr>
                <a:r>
                  <a:rPr lang="en-US" sz="1600" dirty="0" smtClean="0">
                    <a:solidFill>
                      <a:schemeClr val="tx1"/>
                    </a:solidFill>
                  </a:rPr>
                  <a:t>Results are generated for varying total transmit power values. </a:t>
                </a:r>
              </a:p>
            </p:txBody>
          </p:sp>
        </mc:Choice>
        <mc:Fallback xmlns="">
          <p:sp>
            <p:nvSpPr>
              <p:cNvPr id="11" name="TextBox 10"/>
              <p:cNvSpPr txBox="1">
                <a:spLocks noRot="1" noChangeAspect="1" noMove="1" noResize="1" noEditPoints="1" noAdjustHandles="1" noChangeArrowheads="1" noChangeShapeType="1" noTextEdit="1"/>
              </p:cNvSpPr>
              <p:nvPr/>
            </p:nvSpPr>
            <p:spPr>
              <a:xfrm>
                <a:off x="3995936" y="1712651"/>
                <a:ext cx="4824536" cy="4278094"/>
              </a:xfrm>
              <a:prstGeom prst="rect">
                <a:avLst/>
              </a:prstGeom>
              <a:blipFill rotWithShape="1">
                <a:blip r:embed="rId2"/>
                <a:stretch>
                  <a:fillRect l="-506" t="-427" r="-1138" b="-855"/>
                </a:stretch>
              </a:blipFill>
            </p:spPr>
            <p:txBody>
              <a:bodyPr/>
              <a:lstStyle/>
              <a:p>
                <a:r>
                  <a:rPr lang="en-US">
                    <a:noFill/>
                  </a:rPr>
                  <a:t> </a:t>
                </a:r>
              </a:p>
            </p:txBody>
          </p:sp>
        </mc:Fallback>
      </mc:AlternateContent>
      <p:grpSp>
        <p:nvGrpSpPr>
          <p:cNvPr id="32" name="Group 31"/>
          <p:cNvGrpSpPr/>
          <p:nvPr/>
        </p:nvGrpSpPr>
        <p:grpSpPr>
          <a:xfrm>
            <a:off x="791579" y="1989737"/>
            <a:ext cx="2884187" cy="4000500"/>
            <a:chOff x="1552968" y="1706940"/>
            <a:chExt cx="2884187" cy="4000500"/>
          </a:xfrm>
        </p:grpSpPr>
        <p:grpSp>
          <p:nvGrpSpPr>
            <p:cNvPr id="33" name="Group 32"/>
            <p:cNvGrpSpPr/>
            <p:nvPr/>
          </p:nvGrpSpPr>
          <p:grpSpPr>
            <a:xfrm>
              <a:off x="1552968" y="1706940"/>
              <a:ext cx="2884187" cy="4000500"/>
              <a:chOff x="1932058" y="1300708"/>
              <a:chExt cx="2884187" cy="4000500"/>
            </a:xfrm>
          </p:grpSpPr>
          <p:pic>
            <p:nvPicPr>
              <p:cNvPr id="41"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399" r="21529"/>
              <a:stretch/>
            </p:blipFill>
            <p:spPr bwMode="auto">
              <a:xfrm>
                <a:off x="1932058" y="1300708"/>
                <a:ext cx="2884187"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2" name="Oval 41"/>
              <p:cNvSpPr/>
              <p:nvPr/>
            </p:nvSpPr>
            <p:spPr bwMode="auto">
              <a:xfrm>
                <a:off x="4222372" y="1791866"/>
                <a:ext cx="72008" cy="720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3" name="Oval 42"/>
              <p:cNvSpPr/>
              <p:nvPr/>
            </p:nvSpPr>
            <p:spPr bwMode="auto">
              <a:xfrm>
                <a:off x="3340407" y="4584775"/>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Oval 43"/>
              <p:cNvSpPr/>
              <p:nvPr/>
            </p:nvSpPr>
            <p:spPr bwMode="auto">
              <a:xfrm>
                <a:off x="2457480" y="3174876"/>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5" name="Oval 44"/>
              <p:cNvSpPr/>
              <p:nvPr/>
            </p:nvSpPr>
            <p:spPr bwMode="auto">
              <a:xfrm>
                <a:off x="2523552" y="2257684"/>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6" name="Oval 45"/>
              <p:cNvSpPr/>
              <p:nvPr/>
            </p:nvSpPr>
            <p:spPr bwMode="auto">
              <a:xfrm>
                <a:off x="4222372" y="2257684"/>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7" name="Oval 46"/>
              <p:cNvSpPr/>
              <p:nvPr/>
            </p:nvSpPr>
            <p:spPr bwMode="auto">
              <a:xfrm>
                <a:off x="4222372" y="3172019"/>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35" name="TextBox 34"/>
            <p:cNvSpPr txBox="1"/>
            <p:nvPr/>
          </p:nvSpPr>
          <p:spPr>
            <a:xfrm>
              <a:off x="3469044" y="2055426"/>
              <a:ext cx="423220" cy="338554"/>
            </a:xfrm>
            <a:prstGeom prst="rect">
              <a:avLst/>
            </a:prstGeom>
            <a:noFill/>
          </p:spPr>
          <p:txBody>
            <a:bodyPr wrap="square" rtlCol="0">
              <a:spAutoFit/>
            </a:bodyPr>
            <a:lstStyle/>
            <a:p>
              <a:r>
                <a:rPr lang="en-US" sz="1600" dirty="0">
                  <a:solidFill>
                    <a:schemeClr val="tx1"/>
                  </a:solidFill>
                </a:rPr>
                <a:t>R</a:t>
              </a:r>
              <a:r>
                <a:rPr lang="en-US" sz="1600" dirty="0" smtClean="0">
                  <a:solidFill>
                    <a:schemeClr val="tx1"/>
                  </a:solidFill>
                </a:rPr>
                <a:t>x</a:t>
              </a:r>
              <a:endParaRPr lang="en-US" sz="1600" dirty="0">
                <a:solidFill>
                  <a:schemeClr val="tx1"/>
                </a:solidFill>
              </a:endParaRPr>
            </a:p>
          </p:txBody>
        </p:sp>
        <p:sp>
          <p:nvSpPr>
            <p:cNvPr id="36" name="TextBox 35"/>
            <p:cNvSpPr txBox="1"/>
            <p:nvPr/>
          </p:nvSpPr>
          <p:spPr>
            <a:xfrm>
              <a:off x="3744661" y="2354115"/>
              <a:ext cx="206826" cy="338554"/>
            </a:xfrm>
            <a:prstGeom prst="rect">
              <a:avLst/>
            </a:prstGeom>
            <a:noFill/>
          </p:spPr>
          <p:txBody>
            <a:bodyPr wrap="square" rtlCol="0">
              <a:spAutoFit/>
            </a:bodyPr>
            <a:lstStyle/>
            <a:p>
              <a:r>
                <a:rPr lang="en-US" sz="1600" dirty="0" smtClean="0">
                  <a:solidFill>
                    <a:schemeClr val="tx1"/>
                  </a:solidFill>
                </a:rPr>
                <a:t>1</a:t>
              </a:r>
              <a:endParaRPr lang="en-US" sz="1600" dirty="0">
                <a:solidFill>
                  <a:schemeClr val="tx1"/>
                </a:solidFill>
              </a:endParaRPr>
            </a:p>
          </p:txBody>
        </p:sp>
        <p:sp>
          <p:nvSpPr>
            <p:cNvPr id="37" name="TextBox 36"/>
            <p:cNvSpPr txBox="1"/>
            <p:nvPr/>
          </p:nvSpPr>
          <p:spPr>
            <a:xfrm>
              <a:off x="3778133" y="3179238"/>
              <a:ext cx="274697" cy="338554"/>
            </a:xfrm>
            <a:prstGeom prst="rect">
              <a:avLst/>
            </a:prstGeom>
            <a:noFill/>
          </p:spPr>
          <p:txBody>
            <a:bodyPr wrap="square" rtlCol="0">
              <a:spAutoFit/>
            </a:bodyPr>
            <a:lstStyle/>
            <a:p>
              <a:r>
                <a:rPr lang="en-US" sz="1600" dirty="0" smtClean="0">
                  <a:solidFill>
                    <a:schemeClr val="tx1"/>
                  </a:solidFill>
                </a:rPr>
                <a:t>2</a:t>
              </a:r>
              <a:endParaRPr lang="en-US" sz="1600" dirty="0">
                <a:solidFill>
                  <a:schemeClr val="tx1"/>
                </a:solidFill>
              </a:endParaRPr>
            </a:p>
          </p:txBody>
        </p:sp>
        <p:sp>
          <p:nvSpPr>
            <p:cNvPr id="38" name="TextBox 37"/>
            <p:cNvSpPr txBox="1"/>
            <p:nvPr/>
          </p:nvSpPr>
          <p:spPr>
            <a:xfrm>
              <a:off x="2021021" y="2354115"/>
              <a:ext cx="274697" cy="338554"/>
            </a:xfrm>
            <a:prstGeom prst="rect">
              <a:avLst/>
            </a:prstGeom>
            <a:noFill/>
          </p:spPr>
          <p:txBody>
            <a:bodyPr wrap="square" rtlCol="0">
              <a:spAutoFit/>
            </a:bodyPr>
            <a:lstStyle/>
            <a:p>
              <a:r>
                <a:rPr lang="en-US" sz="1600" dirty="0" smtClean="0">
                  <a:solidFill>
                    <a:schemeClr val="tx1"/>
                  </a:solidFill>
                </a:rPr>
                <a:t>3</a:t>
              </a:r>
              <a:endParaRPr lang="en-US" sz="1600" dirty="0">
                <a:solidFill>
                  <a:schemeClr val="tx1"/>
                </a:solidFill>
              </a:endParaRPr>
            </a:p>
          </p:txBody>
        </p:sp>
        <p:sp>
          <p:nvSpPr>
            <p:cNvPr id="39" name="TextBox 38"/>
            <p:cNvSpPr txBox="1"/>
            <p:nvPr/>
          </p:nvSpPr>
          <p:spPr>
            <a:xfrm>
              <a:off x="2114394" y="3335170"/>
              <a:ext cx="274697" cy="338554"/>
            </a:xfrm>
            <a:prstGeom prst="rect">
              <a:avLst/>
            </a:prstGeom>
            <a:noFill/>
          </p:spPr>
          <p:txBody>
            <a:bodyPr wrap="square" rtlCol="0">
              <a:spAutoFit/>
            </a:bodyPr>
            <a:lstStyle/>
            <a:p>
              <a:r>
                <a:rPr lang="en-US" sz="1600" dirty="0" smtClean="0">
                  <a:solidFill>
                    <a:schemeClr val="tx1"/>
                  </a:solidFill>
                </a:rPr>
                <a:t>4</a:t>
              </a:r>
              <a:endParaRPr lang="en-US" sz="1600" dirty="0">
                <a:solidFill>
                  <a:schemeClr val="tx1"/>
                </a:solidFill>
              </a:endParaRPr>
            </a:p>
          </p:txBody>
        </p:sp>
        <p:sp>
          <p:nvSpPr>
            <p:cNvPr id="40" name="TextBox 39"/>
            <p:cNvSpPr txBox="1"/>
            <p:nvPr/>
          </p:nvSpPr>
          <p:spPr>
            <a:xfrm>
              <a:off x="2879402" y="4670332"/>
              <a:ext cx="274697" cy="338554"/>
            </a:xfrm>
            <a:prstGeom prst="rect">
              <a:avLst/>
            </a:prstGeom>
            <a:noFill/>
          </p:spPr>
          <p:txBody>
            <a:bodyPr wrap="square" rtlCol="0">
              <a:spAutoFit/>
            </a:bodyPr>
            <a:lstStyle/>
            <a:p>
              <a:r>
                <a:rPr lang="en-US" sz="1600" dirty="0" smtClean="0">
                  <a:solidFill>
                    <a:schemeClr val="tx1"/>
                  </a:solidFill>
                </a:rPr>
                <a:t>5</a:t>
              </a:r>
              <a:endParaRPr lang="en-US" sz="1600" dirty="0">
                <a:solidFill>
                  <a:schemeClr val="tx1"/>
                </a:solidFill>
              </a:endParaRPr>
            </a:p>
          </p:txBody>
        </p:sp>
      </p:grpSp>
      <p:sp>
        <p:nvSpPr>
          <p:cNvPr id="23" name="Rectangle 22"/>
          <p:cNvSpPr/>
          <p:nvPr/>
        </p:nvSpPr>
        <p:spPr>
          <a:xfrm>
            <a:off x="755576" y="1784725"/>
            <a:ext cx="2832827" cy="369332"/>
          </a:xfrm>
          <a:prstGeom prst="rect">
            <a:avLst/>
          </a:prstGeom>
        </p:spPr>
        <p:txBody>
          <a:bodyPr wrap="none">
            <a:spAutoFit/>
          </a:bodyPr>
          <a:lstStyle/>
          <a:p>
            <a:pPr lvl="0"/>
            <a:r>
              <a:rPr lang="en-US" sz="1800" dirty="0">
                <a:solidFill>
                  <a:srgbClr val="000000"/>
                </a:solidFill>
              </a:rPr>
              <a:t>Studio </a:t>
            </a:r>
            <a:r>
              <a:rPr lang="en-US" sz="1800" dirty="0" smtClean="0">
                <a:solidFill>
                  <a:srgbClr val="000000"/>
                </a:solidFill>
              </a:rPr>
              <a:t>apartment </a:t>
            </a:r>
            <a:r>
              <a:rPr lang="en-US" sz="1800" dirty="0">
                <a:solidFill>
                  <a:srgbClr val="000000"/>
                </a:solidFill>
              </a:rPr>
              <a:t>room </a:t>
            </a:r>
            <a:r>
              <a:rPr lang="en-US" sz="1800" dirty="0" smtClean="0">
                <a:solidFill>
                  <a:srgbClr val="000000"/>
                </a:solidFill>
              </a:rPr>
              <a:t>plan:</a:t>
            </a:r>
            <a:endParaRPr lang="en-US" sz="1800" dirty="0">
              <a:solidFill>
                <a:srgbClr val="000000"/>
              </a:solidFill>
            </a:endParaRPr>
          </a:p>
        </p:txBody>
      </p:sp>
    </p:spTree>
    <p:extLst>
      <p:ext uri="{BB962C8B-B14F-4D97-AF65-F5344CB8AC3E}">
        <p14:creationId xmlns:p14="http://schemas.microsoft.com/office/powerpoint/2010/main" val="21765233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5283" y="3381375"/>
            <a:ext cx="4107180" cy="3080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Simulation Results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grpSp>
        <p:nvGrpSpPr>
          <p:cNvPr id="32" name="Group 31"/>
          <p:cNvGrpSpPr>
            <a:grpSpLocks noChangeAspect="1"/>
          </p:cNvGrpSpPr>
          <p:nvPr/>
        </p:nvGrpSpPr>
        <p:grpSpPr>
          <a:xfrm>
            <a:off x="422287" y="1340768"/>
            <a:ext cx="1394771" cy="1919940"/>
            <a:chOff x="6762306" y="304799"/>
            <a:chExt cx="2179675" cy="3000375"/>
          </a:xfrm>
        </p:grpSpPr>
        <p:pic>
          <p:nvPicPr>
            <p:cNvPr id="3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4275" r="21241"/>
            <a:stretch/>
          </p:blipFill>
          <p:spPr bwMode="auto">
            <a:xfrm>
              <a:off x="6762306" y="304799"/>
              <a:ext cx="2179675"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Oval 34"/>
            <p:cNvSpPr>
              <a:spLocks noChangeAspect="1"/>
            </p:cNvSpPr>
            <p:nvPr/>
          </p:nvSpPr>
          <p:spPr>
            <a:xfrm>
              <a:off x="8490581" y="628650"/>
              <a:ext cx="82871" cy="91441"/>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0" name="TextBox 39"/>
          <p:cNvSpPr txBox="1"/>
          <p:nvPr/>
        </p:nvSpPr>
        <p:spPr>
          <a:xfrm>
            <a:off x="4716016" y="4221088"/>
            <a:ext cx="4104456" cy="2554545"/>
          </a:xfrm>
          <a:prstGeom prst="rect">
            <a:avLst/>
          </a:prstGeom>
          <a:noFill/>
          <a:ln>
            <a:noFill/>
          </a:ln>
        </p:spPr>
        <p:txBody>
          <a:bodyPr wrap="square" rtlCol="0">
            <a:spAutoFit/>
          </a:bodyPr>
          <a:lstStyle/>
          <a:p>
            <a:pPr marL="285750" indent="-285750">
              <a:buFont typeface="Arial" panose="020B0604020202020204" pitchFamily="34" charset="0"/>
              <a:buChar char="•"/>
            </a:pPr>
            <a:r>
              <a:rPr lang="en-US" sz="1600" dirty="0" smtClean="0">
                <a:solidFill>
                  <a:schemeClr val="tx1"/>
                </a:solidFill>
              </a:rPr>
              <a:t>Optimal beams for two-stream mode change at a certain point, while </a:t>
            </a:r>
            <a:r>
              <a:rPr lang="en-US" sz="1600" dirty="0">
                <a:solidFill>
                  <a:schemeClr val="tx1"/>
                </a:solidFill>
              </a:rPr>
              <a:t>optimal </a:t>
            </a:r>
            <a:r>
              <a:rPr lang="en-US" sz="1600" dirty="0" smtClean="0">
                <a:solidFill>
                  <a:schemeClr val="tx1"/>
                </a:solidFill>
              </a:rPr>
              <a:t>beams for one-stream mode remain the same.</a:t>
            </a:r>
          </a:p>
          <a:p>
            <a:pPr marL="285750" indent="-285750">
              <a:buFont typeface="Arial" panose="020B0604020202020204" pitchFamily="34" charset="0"/>
              <a:buChar char="•"/>
            </a:pPr>
            <a:r>
              <a:rPr lang="en-US" sz="1600" dirty="0" smtClean="0">
                <a:solidFill>
                  <a:schemeClr val="tx1"/>
                </a:solidFill>
              </a:rPr>
              <a:t>There is a performance penalty for using suboptimal beams.</a:t>
            </a:r>
          </a:p>
          <a:p>
            <a:pPr marL="285750" indent="-285750">
              <a:buFont typeface="Arial" panose="020B0604020202020204" pitchFamily="34" charset="0"/>
              <a:buChar char="•"/>
            </a:pPr>
            <a:r>
              <a:rPr lang="en-US" sz="1600" dirty="0">
                <a:solidFill>
                  <a:schemeClr val="tx1"/>
                </a:solidFill>
              </a:rPr>
              <a:t>In low SNR, the two modes achieve the same rate since the two-stream mode also chooses one stream operation by allocating all power to one of the </a:t>
            </a:r>
            <a:r>
              <a:rPr lang="en-US" sz="1600" dirty="0" err="1">
                <a:solidFill>
                  <a:schemeClr val="tx1"/>
                </a:solidFill>
              </a:rPr>
              <a:t>eigenchannels</a:t>
            </a:r>
            <a:r>
              <a:rPr lang="en-US" sz="1600" dirty="0">
                <a:solidFill>
                  <a:schemeClr val="tx1"/>
                </a:solidFill>
              </a:rPr>
              <a:t>.</a:t>
            </a:r>
          </a:p>
          <a:p>
            <a:endParaRPr lang="en-US" sz="1600" dirty="0" smtClean="0">
              <a:solidFill>
                <a:schemeClr val="tx1"/>
              </a:solidFill>
            </a:endParaRPr>
          </a:p>
        </p:txBody>
      </p:sp>
      <p:sp>
        <p:nvSpPr>
          <p:cNvPr id="17" name="Oval 16"/>
          <p:cNvSpPr/>
          <p:nvPr/>
        </p:nvSpPr>
        <p:spPr bwMode="auto">
          <a:xfrm>
            <a:off x="1529020" y="1774899"/>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mc:AlternateContent xmlns:mc="http://schemas.openxmlformats.org/markup-compatibility/2006" xmlns:a14="http://schemas.microsoft.com/office/drawing/2010/main">
        <mc:Choice Requires="a14">
          <p:graphicFrame>
            <p:nvGraphicFramePr>
              <p:cNvPr id="3" name="Table 2"/>
              <p:cNvGraphicFramePr>
                <a:graphicFrameLocks noGrp="1"/>
              </p:cNvGraphicFramePr>
              <p:nvPr>
                <p:extLst>
                  <p:ext uri="{D42A27DB-BD31-4B8C-83A1-F6EECF244321}">
                    <p14:modId xmlns:p14="http://schemas.microsoft.com/office/powerpoint/2010/main" val="2180302299"/>
                  </p:ext>
                </p:extLst>
              </p:nvPr>
            </p:nvGraphicFramePr>
            <p:xfrm>
              <a:off x="5508104" y="1501329"/>
              <a:ext cx="2664296" cy="2691765"/>
            </p:xfrm>
            <a:graphic>
              <a:graphicData uri="http://schemas.openxmlformats.org/drawingml/2006/table">
                <a:tbl>
                  <a:tblPr>
                    <a:tableStyleId>{5C22544A-7EE6-4342-B048-85BDC9FD1C3A}</a:tableStyleId>
                  </a:tblPr>
                  <a:tblGrid>
                    <a:gridCol w="735168"/>
                    <a:gridCol w="936625"/>
                    <a:gridCol w="992503"/>
                  </a:tblGrid>
                  <a:tr h="247132">
                    <a:tc>
                      <a:txBody>
                        <a:bodyPr/>
                        <a:lstStyle/>
                        <a:p>
                          <a:pPr algn="ctr" fontAlgn="b"/>
                          <a:r>
                            <a:rPr lang="en-US" sz="1100" b="0" i="0" u="none" strike="noStrike" dirty="0" smtClean="0">
                              <a:solidFill>
                                <a:srgbClr val="000000"/>
                              </a:solidFill>
                              <a:effectLst/>
                              <a:latin typeface="Calibri"/>
                            </a:rPr>
                            <a:t>Total Power</a:t>
                          </a:r>
                        </a:p>
                        <a:p>
                          <a:pPr algn="ctr" fontAlgn="b"/>
                          <a:r>
                            <a:rPr lang="en-US" sz="1100" b="0" i="0" u="none" strike="noStrike" dirty="0" smtClean="0">
                              <a:solidFill>
                                <a:srgbClr val="000000"/>
                              </a:solidFill>
                              <a:effectLst/>
                              <a:latin typeface="Calibri"/>
                            </a:rPr>
                            <a:t> (</a:t>
                          </a:r>
                          <a:r>
                            <a:rPr lang="en-US" sz="1100" b="0" i="0" u="none" strike="noStrike" dirty="0" err="1" smtClean="0">
                              <a:solidFill>
                                <a:srgbClr val="000000"/>
                              </a:solidFill>
                              <a:effectLst/>
                              <a:latin typeface="Calibri"/>
                            </a:rPr>
                            <a:t>dBm</a:t>
                          </a:r>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solidFill>
                          <a:schemeClr val="accent2">
                            <a:lumMod val="20000"/>
                            <a:lumOff val="80000"/>
                          </a:schemeClr>
                        </a:solidFill>
                      </a:tcPr>
                    </a:tc>
                    <a:tc>
                      <a:txBody>
                        <a:bodyPr/>
                        <a:lstStyle/>
                        <a:p>
                          <a:pPr algn="ctr" fontAlgn="b"/>
                          <a:r>
                            <a:rPr lang="en-US" sz="1100" b="0" i="0" u="none" strike="noStrike" dirty="0" smtClean="0">
                              <a:solidFill>
                                <a:srgbClr val="000000"/>
                              </a:solidFill>
                              <a:effectLst/>
                              <a:latin typeface="+mj-lt"/>
                            </a:rPr>
                            <a:t>[</a:t>
                          </a:r>
                          <a:r>
                            <a:rPr lang="en-US" sz="1100" b="0" i="1" u="none" strike="noStrike" dirty="0" smtClean="0">
                              <a:solidFill>
                                <a:srgbClr val="000000"/>
                              </a:solidFill>
                              <a:effectLst/>
                              <a:latin typeface="+mj-lt"/>
                            </a:rPr>
                            <a:t>i</a:t>
                          </a:r>
                          <a:r>
                            <a:rPr lang="en-US" sz="1100" b="0" i="0" u="none" strike="noStrike" baseline="-25000" dirty="0" smtClean="0">
                              <a:solidFill>
                                <a:srgbClr val="000000"/>
                              </a:solidFill>
                              <a:effectLst/>
                              <a:latin typeface="+mj-lt"/>
                            </a:rPr>
                            <a:t>1</a:t>
                          </a:r>
                          <a:r>
                            <a:rPr lang="en-US" sz="1100" b="0" i="0" u="none" strike="noStrike" dirty="0" smtClean="0">
                              <a:solidFill>
                                <a:srgbClr val="000000"/>
                              </a:solidFill>
                              <a:effectLst/>
                              <a:latin typeface="+mj-lt"/>
                            </a:rPr>
                            <a:t>*,</a:t>
                          </a:r>
                          <a:r>
                            <a:rPr lang="en-US" sz="1100" b="0" i="0" u="none" strike="noStrike" baseline="0" dirty="0" smtClean="0">
                              <a:solidFill>
                                <a:srgbClr val="000000"/>
                              </a:solidFill>
                              <a:effectLst/>
                              <a:latin typeface="+mj-lt"/>
                            </a:rPr>
                            <a:t> </a:t>
                          </a:r>
                          <a:r>
                            <a:rPr lang="en-US" sz="1100" b="0" i="1" u="none" strike="noStrike" baseline="0" dirty="0" smtClean="0">
                              <a:solidFill>
                                <a:srgbClr val="000000"/>
                              </a:solidFill>
                              <a:effectLst/>
                              <a:latin typeface="+mj-lt"/>
                            </a:rPr>
                            <a:t>i</a:t>
                          </a:r>
                          <a:r>
                            <a:rPr lang="en-US" sz="1100" b="0" i="0" u="none" strike="noStrike" baseline="-25000" dirty="0" smtClean="0">
                              <a:solidFill>
                                <a:srgbClr val="000000"/>
                              </a:solidFill>
                              <a:effectLst/>
                              <a:latin typeface="+mj-lt"/>
                            </a:rPr>
                            <a:t>2</a:t>
                          </a:r>
                          <a:r>
                            <a:rPr lang="en-US" sz="1100" b="0" i="0" u="none" strike="noStrike" baseline="0" dirty="0" smtClean="0">
                              <a:solidFill>
                                <a:srgbClr val="000000"/>
                              </a:solidFill>
                              <a:effectLst/>
                              <a:latin typeface="+mj-lt"/>
                            </a:rPr>
                            <a:t>*, </a:t>
                          </a:r>
                          <a:r>
                            <a:rPr lang="en-US" sz="1100" b="0" i="1" u="none" strike="noStrike" baseline="0" dirty="0" smtClean="0">
                              <a:solidFill>
                                <a:srgbClr val="000000"/>
                              </a:solidFill>
                              <a:effectLst/>
                              <a:latin typeface="+mj-lt"/>
                            </a:rPr>
                            <a:t>j</a:t>
                          </a:r>
                          <a:r>
                            <a:rPr lang="en-US" sz="1100" b="0" i="0" u="none" strike="noStrike" baseline="-25000" dirty="0" smtClean="0">
                              <a:solidFill>
                                <a:srgbClr val="000000"/>
                              </a:solidFill>
                              <a:effectLst/>
                              <a:latin typeface="+mj-lt"/>
                            </a:rPr>
                            <a:t>1</a:t>
                          </a:r>
                          <a:r>
                            <a:rPr lang="en-US" sz="1100" b="0" i="0" u="none" strike="noStrike" baseline="0" dirty="0" smtClean="0">
                              <a:solidFill>
                                <a:srgbClr val="000000"/>
                              </a:solidFill>
                              <a:effectLst/>
                              <a:latin typeface="+mj-lt"/>
                            </a:rPr>
                            <a:t>*, </a:t>
                          </a:r>
                          <a:r>
                            <a:rPr lang="en-US" sz="1100" b="0" i="1" u="none" strike="noStrike" baseline="0" dirty="0" smtClean="0">
                              <a:solidFill>
                                <a:srgbClr val="000000"/>
                              </a:solidFill>
                              <a:effectLst/>
                              <a:latin typeface="+mj-lt"/>
                            </a:rPr>
                            <a:t>j</a:t>
                          </a:r>
                          <a:r>
                            <a:rPr lang="en-US" sz="1100" b="0" i="0" u="none" strike="noStrike" baseline="-25000" dirty="0" smtClean="0">
                              <a:solidFill>
                                <a:srgbClr val="000000"/>
                              </a:solidFill>
                              <a:effectLst/>
                              <a:latin typeface="+mj-lt"/>
                            </a:rPr>
                            <a:t>2</a:t>
                          </a:r>
                          <a:r>
                            <a:rPr lang="en-US" sz="1100" b="0" i="0" u="none" strike="noStrike" baseline="0" dirty="0" smtClean="0">
                              <a:solidFill>
                                <a:srgbClr val="000000"/>
                              </a:solidFill>
                              <a:effectLst/>
                              <a:latin typeface="+mj-lt"/>
                            </a:rPr>
                            <a:t>*]</a:t>
                          </a:r>
                          <a:endParaRPr lang="en-US" sz="1100" b="0" i="0" u="none" strike="noStrike" dirty="0" smtClean="0">
                            <a:solidFill>
                              <a:srgbClr val="000000"/>
                            </a:solidFill>
                            <a:effectLst/>
                            <a:latin typeface="+mj-lt"/>
                          </a:endParaRPr>
                        </a:p>
                        <a:p>
                          <a:pPr algn="ctr" fontAlgn="b"/>
                          <a14:m>
                            <m:oMath xmlns:m="http://schemas.openxmlformats.org/officeDocument/2006/math">
                              <m:sSubSup>
                                <m:sSubSupPr>
                                  <m:ctrlPr>
                                    <a:rPr lang="en-US" sz="1100" i="1" smtClean="0">
                                      <a:solidFill>
                                        <a:schemeClr val="tx1"/>
                                      </a:solidFill>
                                      <a:latin typeface="Cambria Math"/>
                                    </a:rPr>
                                  </m:ctrlPr>
                                </m:sSubSupPr>
                                <m:e>
                                  <m:r>
                                    <a:rPr lang="en-US" sz="1100" i="1">
                                      <a:solidFill>
                                        <a:schemeClr val="tx1"/>
                                      </a:solidFill>
                                      <a:latin typeface="Cambria Math"/>
                                    </a:rPr>
                                    <m:t>𝑁</m:t>
                                  </m:r>
                                </m:e>
                                <m:sub>
                                  <m:r>
                                    <a:rPr lang="en-US" sz="1100" i="1">
                                      <a:solidFill>
                                        <a:schemeClr val="tx1"/>
                                      </a:solidFill>
                                      <a:latin typeface="Cambria Math"/>
                                    </a:rPr>
                                    <m:t>𝑠𝑡𝑟𝑒𝑎𝑚</m:t>
                                  </m:r>
                                </m:sub>
                                <m:sup>
                                  <m:r>
                                    <a:rPr lang="en-US" sz="1100" i="1">
                                      <a:solidFill>
                                        <a:schemeClr val="tx1"/>
                                      </a:solidFill>
                                      <a:latin typeface="Cambria Math"/>
                                    </a:rPr>
                                    <m:t>𝑚𝑎𝑥</m:t>
                                  </m:r>
                                </m:sup>
                              </m:sSubSup>
                            </m:oMath>
                          </a14:m>
                          <a:r>
                            <a:rPr lang="en-US" sz="1100" dirty="0" smtClean="0">
                              <a:solidFill>
                                <a:schemeClr val="tx1"/>
                              </a:solidFill>
                            </a:rPr>
                            <a:t> </a:t>
                          </a:r>
                          <a:r>
                            <a:rPr lang="en-US" sz="1100" dirty="0">
                              <a:solidFill>
                                <a:schemeClr val="tx1"/>
                              </a:solidFill>
                            </a:rPr>
                            <a:t>=</a:t>
                          </a:r>
                          <a:r>
                            <a:rPr lang="en-US" sz="1100" dirty="0" smtClean="0">
                              <a:solidFill>
                                <a:schemeClr val="tx1"/>
                              </a:solidFill>
                            </a:rPr>
                            <a:t> 2</a:t>
                          </a:r>
                          <a:endParaRPr lang="en-US" sz="1100" b="0" i="0" u="none" strike="noStrike" dirty="0">
                            <a:solidFill>
                              <a:srgbClr val="000000"/>
                            </a:solidFill>
                            <a:effectLst/>
                            <a:latin typeface="Calibri"/>
                          </a:endParaRPr>
                        </a:p>
                      </a:txBody>
                      <a:tcPr marL="9525" marR="9525" marT="9525" marB="0" anchor="b">
                        <a:solidFill>
                          <a:schemeClr val="accent2">
                            <a:lumMod val="20000"/>
                            <a:lumOff val="80000"/>
                          </a:schemeClr>
                        </a:solidFill>
                      </a:tcPr>
                    </a:tc>
                    <a:tc>
                      <a:txBody>
                        <a:bodyPr/>
                        <a:lstStyle/>
                        <a:p>
                          <a:pPr algn="ctr" fontAlgn="b"/>
                          <a:r>
                            <a:rPr lang="en-US" sz="1100" b="0" i="0" u="none" strike="noStrike" kern="1200" dirty="0" smtClean="0">
                              <a:solidFill>
                                <a:srgbClr val="000000"/>
                              </a:solidFill>
                              <a:effectLst/>
                              <a:latin typeface="+mn-lt"/>
                              <a:ea typeface="+mn-ea"/>
                              <a:cs typeface="+mn-cs"/>
                            </a:rPr>
                            <a:t>[</a:t>
                          </a:r>
                          <a:r>
                            <a:rPr lang="en-US" sz="1100" b="0" i="1" u="none" strike="noStrike" kern="1200" dirty="0" smtClean="0">
                              <a:solidFill>
                                <a:srgbClr val="000000"/>
                              </a:solidFill>
                              <a:effectLst/>
                              <a:latin typeface="+mn-lt"/>
                              <a:ea typeface="+mn-ea"/>
                              <a:cs typeface="+mn-cs"/>
                            </a:rPr>
                            <a:t>i</a:t>
                          </a:r>
                          <a:r>
                            <a:rPr lang="en-US" sz="1100" b="0" i="0" u="none" strike="noStrike" kern="1200" baseline="-25000" dirty="0" smtClean="0">
                              <a:solidFill>
                                <a:srgbClr val="000000"/>
                              </a:solidFill>
                              <a:effectLst/>
                              <a:latin typeface="+mn-lt"/>
                              <a:ea typeface="+mn-ea"/>
                              <a:cs typeface="+mn-cs"/>
                            </a:rPr>
                            <a:t>1</a:t>
                          </a:r>
                          <a:r>
                            <a:rPr lang="en-US" sz="1100" b="0" i="0" u="none" strike="noStrike" kern="1200" dirty="0" smtClean="0">
                              <a:solidFill>
                                <a:srgbClr val="000000"/>
                              </a:solidFill>
                              <a:effectLst/>
                              <a:latin typeface="+mn-lt"/>
                              <a:ea typeface="+mn-ea"/>
                              <a:cs typeface="+mn-cs"/>
                            </a:rPr>
                            <a:t>*,</a:t>
                          </a:r>
                          <a:r>
                            <a:rPr lang="en-US" sz="1100" b="0" i="0" u="none" strike="noStrike" kern="1200" baseline="0" dirty="0" smtClean="0">
                              <a:solidFill>
                                <a:srgbClr val="000000"/>
                              </a:solidFill>
                              <a:effectLst/>
                              <a:latin typeface="+mn-lt"/>
                              <a:ea typeface="+mn-ea"/>
                              <a:cs typeface="+mn-cs"/>
                            </a:rPr>
                            <a:t> </a:t>
                          </a:r>
                          <a:r>
                            <a:rPr lang="en-US" sz="1100" b="0" i="1" u="none" strike="noStrike" kern="1200" baseline="0" dirty="0" smtClean="0">
                              <a:solidFill>
                                <a:srgbClr val="000000"/>
                              </a:solidFill>
                              <a:effectLst/>
                              <a:latin typeface="+mn-lt"/>
                              <a:ea typeface="+mn-ea"/>
                              <a:cs typeface="+mn-cs"/>
                            </a:rPr>
                            <a:t>i</a:t>
                          </a:r>
                          <a:r>
                            <a:rPr lang="en-US" sz="1100" b="0" i="0" u="none" strike="noStrike" kern="1200" baseline="-25000" dirty="0" smtClean="0">
                              <a:solidFill>
                                <a:srgbClr val="000000"/>
                              </a:solidFill>
                              <a:effectLst/>
                              <a:latin typeface="+mn-lt"/>
                              <a:ea typeface="+mn-ea"/>
                              <a:cs typeface="+mn-cs"/>
                            </a:rPr>
                            <a:t>2</a:t>
                          </a:r>
                          <a:r>
                            <a:rPr lang="en-US" sz="1100" b="0" i="0" u="none" strike="noStrike" kern="1200" baseline="0" dirty="0" smtClean="0">
                              <a:solidFill>
                                <a:srgbClr val="000000"/>
                              </a:solidFill>
                              <a:effectLst/>
                              <a:latin typeface="+mn-lt"/>
                              <a:ea typeface="+mn-ea"/>
                              <a:cs typeface="+mn-cs"/>
                            </a:rPr>
                            <a:t>*, </a:t>
                          </a:r>
                          <a:r>
                            <a:rPr lang="en-US" sz="1100" b="0" i="1" u="none" strike="noStrike" kern="1200" baseline="0" dirty="0" smtClean="0">
                              <a:solidFill>
                                <a:srgbClr val="000000"/>
                              </a:solidFill>
                              <a:effectLst/>
                              <a:latin typeface="+mn-lt"/>
                              <a:ea typeface="+mn-ea"/>
                              <a:cs typeface="+mn-cs"/>
                            </a:rPr>
                            <a:t>j</a:t>
                          </a:r>
                          <a:r>
                            <a:rPr lang="en-US" sz="1100" b="0" i="0" u="none" strike="noStrike" kern="1200" baseline="-25000" dirty="0" smtClean="0">
                              <a:solidFill>
                                <a:srgbClr val="000000"/>
                              </a:solidFill>
                              <a:effectLst/>
                              <a:latin typeface="+mn-lt"/>
                              <a:ea typeface="+mn-ea"/>
                              <a:cs typeface="+mn-cs"/>
                            </a:rPr>
                            <a:t>1</a:t>
                          </a:r>
                          <a:r>
                            <a:rPr lang="en-US" sz="1100" b="0" i="0" u="none" strike="noStrike" kern="1200" baseline="0" dirty="0" smtClean="0">
                              <a:solidFill>
                                <a:srgbClr val="000000"/>
                              </a:solidFill>
                              <a:effectLst/>
                              <a:latin typeface="+mn-lt"/>
                              <a:ea typeface="+mn-ea"/>
                              <a:cs typeface="+mn-cs"/>
                            </a:rPr>
                            <a:t>*, </a:t>
                          </a:r>
                          <a:r>
                            <a:rPr lang="en-US" sz="1100" b="0" i="1" u="none" strike="noStrike" kern="1200" baseline="0" dirty="0" smtClean="0">
                              <a:solidFill>
                                <a:srgbClr val="000000"/>
                              </a:solidFill>
                              <a:effectLst/>
                              <a:latin typeface="+mn-lt"/>
                              <a:ea typeface="+mn-ea"/>
                              <a:cs typeface="+mn-cs"/>
                            </a:rPr>
                            <a:t>j</a:t>
                          </a:r>
                          <a:r>
                            <a:rPr lang="en-US" sz="1100" b="0" i="0" u="none" strike="noStrike" kern="1200" baseline="-25000" dirty="0" smtClean="0">
                              <a:solidFill>
                                <a:srgbClr val="000000"/>
                              </a:solidFill>
                              <a:effectLst/>
                              <a:latin typeface="+mn-lt"/>
                              <a:ea typeface="+mn-ea"/>
                              <a:cs typeface="+mn-cs"/>
                            </a:rPr>
                            <a:t>2</a:t>
                          </a:r>
                          <a:r>
                            <a:rPr lang="en-US" sz="1100" b="0" i="0" u="none" strike="noStrike" kern="1200" baseline="0" dirty="0" smtClean="0">
                              <a:solidFill>
                                <a:srgbClr val="000000"/>
                              </a:solidFill>
                              <a:effectLst/>
                              <a:latin typeface="+mn-lt"/>
                              <a:ea typeface="+mn-ea"/>
                              <a:cs typeface="+mn-cs"/>
                            </a:rPr>
                            <a:t>*]</a:t>
                          </a:r>
                          <a:endParaRPr lang="en-US" sz="1100" b="0" i="0" u="none" strike="noStrike" kern="1200" dirty="0" smtClean="0">
                            <a:solidFill>
                              <a:srgbClr val="000000"/>
                            </a:solidFill>
                            <a:effectLst/>
                            <a:latin typeface="+mn-lt"/>
                            <a:ea typeface="+mn-ea"/>
                            <a:cs typeface="+mn-cs"/>
                          </a:endParaRPr>
                        </a:p>
                        <a:p>
                          <a:pPr algn="ctr" fontAlgn="b"/>
                          <a14:m>
                            <m:oMath xmlns:m="http://schemas.openxmlformats.org/officeDocument/2006/math">
                              <m:sSubSup>
                                <m:sSubSupPr>
                                  <m:ctrlPr>
                                    <a:rPr lang="en-US" sz="1100" i="1" smtClean="0">
                                      <a:solidFill>
                                        <a:schemeClr val="tx1"/>
                                      </a:solidFill>
                                      <a:latin typeface="Cambria Math"/>
                                    </a:rPr>
                                  </m:ctrlPr>
                                </m:sSubSupPr>
                                <m:e>
                                  <m:r>
                                    <a:rPr lang="en-US" sz="1100" i="1">
                                      <a:solidFill>
                                        <a:schemeClr val="tx1"/>
                                      </a:solidFill>
                                      <a:latin typeface="Cambria Math"/>
                                    </a:rPr>
                                    <m:t>𝑁</m:t>
                                  </m:r>
                                </m:e>
                                <m:sub>
                                  <m:r>
                                    <a:rPr lang="en-US" sz="1100" i="1">
                                      <a:solidFill>
                                        <a:schemeClr val="tx1"/>
                                      </a:solidFill>
                                      <a:latin typeface="Cambria Math"/>
                                    </a:rPr>
                                    <m:t>𝑠𝑡𝑟𝑒𝑎𝑚</m:t>
                                  </m:r>
                                </m:sub>
                                <m:sup>
                                  <m:r>
                                    <a:rPr lang="en-US" sz="1100" i="1">
                                      <a:solidFill>
                                        <a:schemeClr val="tx1"/>
                                      </a:solidFill>
                                      <a:latin typeface="Cambria Math"/>
                                    </a:rPr>
                                    <m:t>𝑚𝑎𝑥</m:t>
                                  </m:r>
                                </m:sup>
                              </m:sSubSup>
                            </m:oMath>
                          </a14:m>
                          <a:r>
                            <a:rPr lang="en-US" sz="1100" dirty="0" smtClean="0">
                              <a:solidFill>
                                <a:schemeClr val="tx1"/>
                              </a:solidFill>
                            </a:rPr>
                            <a:t> </a:t>
                          </a:r>
                          <a:r>
                            <a:rPr lang="en-US" sz="1100" dirty="0">
                              <a:solidFill>
                                <a:schemeClr val="tx1"/>
                              </a:solidFill>
                            </a:rPr>
                            <a:t>=</a:t>
                          </a:r>
                          <a:r>
                            <a:rPr lang="en-US" sz="1100" dirty="0" smtClean="0">
                              <a:solidFill>
                                <a:schemeClr val="tx1"/>
                              </a:solidFill>
                            </a:rPr>
                            <a:t> 1</a:t>
                          </a:r>
                          <a:endParaRPr lang="en-US" sz="1100" b="0" i="0" u="none" strike="noStrike" dirty="0">
                            <a:solidFill>
                              <a:srgbClr val="000000"/>
                            </a:solidFill>
                            <a:effectLst/>
                            <a:latin typeface="Calibri"/>
                          </a:endParaRPr>
                        </a:p>
                      </a:txBody>
                      <a:tcPr marL="9525" marR="9525" marT="9525" marB="0" anchor="b">
                        <a:solidFill>
                          <a:schemeClr val="accent2">
                            <a:lumMod val="20000"/>
                            <a:lumOff val="80000"/>
                          </a:schemeClr>
                        </a:solidFill>
                      </a:tcPr>
                    </a:tc>
                  </a:tr>
                  <a:tr h="136537">
                    <a:tc>
                      <a:txBody>
                        <a:bodyPr/>
                        <a:lstStyle/>
                        <a:p>
                          <a:pPr algn="ctr" fontAlgn="b"/>
                          <a:r>
                            <a:rPr lang="en-US" sz="900" u="none" strike="noStrike" dirty="0">
                              <a:effectLst/>
                            </a:rPr>
                            <a:t>-15</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dirty="0">
                              <a:effectLst/>
                            </a:rPr>
                            <a:t>-13</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dirty="0">
                              <a:effectLst/>
                            </a:rPr>
                            <a:t>-11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dirty="0">
                              <a:effectLst/>
                            </a:rPr>
                            <a:t>-9</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-7</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-5</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-3</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-1</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1</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3</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5</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7</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9</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11</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36537">
                    <a:tc>
                      <a:txBody>
                        <a:bodyPr/>
                        <a:lstStyle/>
                        <a:p>
                          <a:pPr algn="ctr" fontAlgn="b"/>
                          <a:r>
                            <a:rPr lang="en-US" sz="900" u="none" strike="noStrike">
                              <a:effectLst/>
                            </a:rPr>
                            <a:t>13</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36537">
                    <a:tc>
                      <a:txBody>
                        <a:bodyPr/>
                        <a:lstStyle/>
                        <a:p>
                          <a:pPr algn="ctr" fontAlgn="b"/>
                          <a:r>
                            <a:rPr lang="en-US" sz="900" u="none" strike="noStrike" dirty="0">
                              <a:effectLst/>
                            </a:rPr>
                            <a:t>15</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bl>
              </a:graphicData>
            </a:graphic>
          </p:graphicFrame>
        </mc:Choice>
        <mc:Fallback xmlns="">
          <p:graphicFrame>
            <p:nvGraphicFramePr>
              <p:cNvPr id="3" name="Table 2"/>
              <p:cNvGraphicFramePr>
                <a:graphicFrameLocks noGrp="1"/>
              </p:cNvGraphicFramePr>
              <p:nvPr>
                <p:extLst>
                  <p:ext uri="{D42A27DB-BD31-4B8C-83A1-F6EECF244321}">
                    <p14:modId xmlns:p14="http://schemas.microsoft.com/office/powerpoint/2010/main" val="2180302299"/>
                  </p:ext>
                </p:extLst>
              </p:nvPr>
            </p:nvGraphicFramePr>
            <p:xfrm>
              <a:off x="5508104" y="1501329"/>
              <a:ext cx="2664296" cy="2691765"/>
            </p:xfrm>
            <a:graphic>
              <a:graphicData uri="http://schemas.openxmlformats.org/drawingml/2006/table">
                <a:tbl>
                  <a:tblPr>
                    <a:tableStyleId>{5C22544A-7EE6-4342-B048-85BDC9FD1C3A}</a:tableStyleId>
                  </a:tblPr>
                  <a:tblGrid>
                    <a:gridCol w="735168"/>
                    <a:gridCol w="936625"/>
                    <a:gridCol w="992503"/>
                  </a:tblGrid>
                  <a:tr h="344805">
                    <a:tc>
                      <a:txBody>
                        <a:bodyPr/>
                        <a:lstStyle/>
                        <a:p>
                          <a:pPr algn="ctr" fontAlgn="b"/>
                          <a:r>
                            <a:rPr lang="en-US" sz="1100" b="0" i="0" u="none" strike="noStrike" dirty="0" smtClean="0">
                              <a:solidFill>
                                <a:srgbClr val="000000"/>
                              </a:solidFill>
                              <a:effectLst/>
                              <a:latin typeface="Calibri"/>
                            </a:rPr>
                            <a:t>Total Power</a:t>
                          </a:r>
                        </a:p>
                        <a:p>
                          <a:pPr algn="ctr" fontAlgn="b"/>
                          <a:r>
                            <a:rPr lang="en-US" sz="1100" b="0" i="0" u="none" strike="noStrike" dirty="0" smtClean="0">
                              <a:solidFill>
                                <a:srgbClr val="000000"/>
                              </a:solidFill>
                              <a:effectLst/>
                              <a:latin typeface="Calibri"/>
                            </a:rPr>
                            <a:t> (</a:t>
                          </a:r>
                          <a:r>
                            <a:rPr lang="en-US" sz="1100" b="0" i="0" u="none" strike="noStrike" dirty="0" err="1" smtClean="0">
                              <a:solidFill>
                                <a:srgbClr val="000000"/>
                              </a:solidFill>
                              <a:effectLst/>
                              <a:latin typeface="Calibri"/>
                            </a:rPr>
                            <a:t>dBm</a:t>
                          </a:r>
                          <a:r>
                            <a:rPr lang="en-US" sz="1100" b="0" i="0" u="none" strike="noStrike" dirty="0" smtClean="0">
                              <a:solidFill>
                                <a:srgbClr val="000000"/>
                              </a:solidFill>
                              <a:effectLst/>
                              <a:latin typeface="Calibri"/>
                            </a:rPr>
                            <a:t>)</a:t>
                          </a:r>
                          <a:endParaRPr lang="en-US" sz="1100" b="0" i="0" u="none" strike="noStrike" dirty="0">
                            <a:solidFill>
                              <a:srgbClr val="000000"/>
                            </a:solidFill>
                            <a:effectLst/>
                            <a:latin typeface="Calibri"/>
                          </a:endParaRPr>
                        </a:p>
                      </a:txBody>
                      <a:tcPr marL="9525" marR="9525" marT="9525" marB="0" anchor="b">
                        <a:solidFill>
                          <a:schemeClr val="accent2">
                            <a:lumMod val="20000"/>
                            <a:lumOff val="80000"/>
                          </a:schemeClr>
                        </a:solidFill>
                      </a:tcPr>
                    </a:tc>
                    <a:tc>
                      <a:txBody>
                        <a:bodyPr/>
                        <a:lstStyle/>
                        <a:p>
                          <a:endParaRPr lang="en-US"/>
                        </a:p>
                      </a:txBody>
                      <a:tcPr marL="9525" marR="9525" marT="9525" marB="0" anchor="b">
                        <a:blipFill rotWithShape="1">
                          <a:blip r:embed="rId4"/>
                          <a:stretch>
                            <a:fillRect l="-79739" t="-12281" r="-106536" b="-694737"/>
                          </a:stretch>
                        </a:blipFill>
                      </a:tcPr>
                    </a:tc>
                    <a:tc>
                      <a:txBody>
                        <a:bodyPr/>
                        <a:lstStyle/>
                        <a:p>
                          <a:endParaRPr lang="en-US"/>
                        </a:p>
                      </a:txBody>
                      <a:tcPr marL="9525" marR="9525" marT="9525" marB="0" anchor="b">
                        <a:blipFill rotWithShape="1">
                          <a:blip r:embed="rId4"/>
                          <a:stretch>
                            <a:fillRect l="-168712" t="-12281" b="-694737"/>
                          </a:stretch>
                        </a:blipFill>
                      </a:tcPr>
                    </a:tc>
                  </a:tr>
                  <a:tr h="146685">
                    <a:tc>
                      <a:txBody>
                        <a:bodyPr/>
                        <a:lstStyle/>
                        <a:p>
                          <a:pPr algn="ctr" fontAlgn="b"/>
                          <a:r>
                            <a:rPr lang="en-US" sz="900" u="none" strike="noStrike" dirty="0">
                              <a:effectLst/>
                            </a:rPr>
                            <a:t>-15</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dirty="0">
                              <a:effectLst/>
                            </a:rPr>
                            <a:t>-13</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dirty="0">
                              <a:effectLst/>
                            </a:rPr>
                            <a:t>-11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dirty="0">
                              <a:effectLst/>
                            </a:rPr>
                            <a:t>-9</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-7</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-5</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-3</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-1</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1</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3</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5</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7</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9</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a:effectLst/>
                            </a:rPr>
                            <a:t>[1,9,1,1]</a:t>
                          </a:r>
                          <a:endParaRPr lang="en-US" sz="900" b="0" i="0" u="none" strike="noStrike">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11</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46685">
                    <a:tc>
                      <a:txBody>
                        <a:bodyPr/>
                        <a:lstStyle/>
                        <a:p>
                          <a:pPr algn="ctr" fontAlgn="b"/>
                          <a:r>
                            <a:rPr lang="en-US" sz="900" u="none" strike="noStrike">
                              <a:effectLst/>
                            </a:rPr>
                            <a:t>13</a:t>
                          </a:r>
                          <a:endParaRPr lang="en-US" sz="900" b="0" i="0" u="none" strike="noStrike">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r h="146685">
                    <a:tc>
                      <a:txBody>
                        <a:bodyPr/>
                        <a:lstStyle/>
                        <a:p>
                          <a:pPr algn="ctr" fontAlgn="b"/>
                          <a:r>
                            <a:rPr lang="en-US" sz="900" u="none" strike="noStrike" dirty="0">
                              <a:effectLst/>
                            </a:rPr>
                            <a:t>15</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[1,7,11,1]</a:t>
                          </a:r>
                          <a:endParaRPr lang="en-US" sz="900" b="0" i="0" u="none" strike="noStrike" dirty="0">
                            <a:solidFill>
                              <a:srgbClr val="000000"/>
                            </a:solidFill>
                            <a:effectLst/>
                            <a:latin typeface="Calibri"/>
                          </a:endParaRPr>
                        </a:p>
                      </a:txBody>
                      <a:tcPr marL="9525" marR="9525" marT="9525" marB="0" anchor="b"/>
                    </a:tc>
                    <a:tc>
                      <a:txBody>
                        <a:bodyPr/>
                        <a:lstStyle/>
                        <a:p>
                          <a:pPr algn="ctr" fontAlgn="b"/>
                          <a:r>
                            <a:rPr lang="en-US" sz="900" u="none" strike="noStrike" dirty="0">
                              <a:effectLst/>
                            </a:rPr>
                            <a:t>[1,9,1,1]</a:t>
                          </a:r>
                          <a:endParaRPr lang="en-US" sz="900" b="0" i="0" u="none" strike="noStrike" dirty="0">
                            <a:solidFill>
                              <a:srgbClr val="000000"/>
                            </a:solidFill>
                            <a:effectLst/>
                            <a:latin typeface="Calibri"/>
                          </a:endParaRPr>
                        </a:p>
                      </a:txBody>
                      <a:tcPr marL="9525" marR="9525" marT="9525" marB="0" anchor="b"/>
                    </a:tc>
                  </a:tr>
                </a:tbl>
              </a:graphicData>
            </a:graphic>
          </p:graphicFrame>
        </mc:Fallback>
      </mc:AlternateContent>
      <p:sp>
        <p:nvSpPr>
          <p:cNvPr id="7" name="Down Arrow 6"/>
          <p:cNvSpPr/>
          <p:nvPr/>
        </p:nvSpPr>
        <p:spPr bwMode="auto">
          <a:xfrm rot="16200000">
            <a:off x="5247136" y="3027288"/>
            <a:ext cx="216024" cy="288032"/>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1" name="Straight Arrow Connector 10"/>
          <p:cNvCxnSpPr/>
          <p:nvPr/>
        </p:nvCxnSpPr>
        <p:spPr bwMode="auto">
          <a:xfrm>
            <a:off x="3112790" y="5032226"/>
            <a:ext cx="504056" cy="0"/>
          </a:xfrm>
          <a:prstGeom prst="straightConnector1">
            <a:avLst/>
          </a:prstGeom>
          <a:solidFill>
            <a:srgbClr val="00B8FF"/>
          </a:solidFill>
          <a:ln w="19050" cap="flat" cmpd="sng" algn="ctr">
            <a:solidFill>
              <a:srgbClr val="00B050"/>
            </a:solidFill>
            <a:prstDash val="solid"/>
            <a:round/>
            <a:headEnd type="arrow"/>
            <a:tailEnd type="arrow"/>
          </a:ln>
          <a:effectLst/>
        </p:spPr>
      </p:cxnSp>
      <p:sp>
        <p:nvSpPr>
          <p:cNvPr id="15" name="Oval 14"/>
          <p:cNvSpPr/>
          <p:nvPr/>
        </p:nvSpPr>
        <p:spPr bwMode="auto">
          <a:xfrm>
            <a:off x="1302548" y="1502280"/>
            <a:ext cx="499270" cy="410156"/>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9" name="TextBox 28"/>
          <p:cNvSpPr txBox="1"/>
          <p:nvPr/>
        </p:nvSpPr>
        <p:spPr>
          <a:xfrm>
            <a:off x="1241671" y="1824322"/>
            <a:ext cx="206826" cy="338554"/>
          </a:xfrm>
          <a:prstGeom prst="rect">
            <a:avLst/>
          </a:prstGeom>
          <a:noFill/>
        </p:spPr>
        <p:txBody>
          <a:bodyPr wrap="square" rtlCol="0">
            <a:spAutoFit/>
          </a:bodyPr>
          <a:lstStyle/>
          <a:p>
            <a:r>
              <a:rPr lang="en-US" sz="1600" dirty="0" smtClean="0">
                <a:solidFill>
                  <a:schemeClr val="tx1"/>
                </a:solidFill>
              </a:rPr>
              <a:t>1</a:t>
            </a:r>
            <a:endParaRPr lang="en-US" sz="1600" dirty="0">
              <a:solidFill>
                <a:schemeClr val="tx1"/>
              </a:solidFill>
            </a:endParaRPr>
          </a:p>
        </p:txBody>
      </p:sp>
      <p:sp>
        <p:nvSpPr>
          <p:cNvPr id="14" name="TextBox 13"/>
          <p:cNvSpPr txBox="1"/>
          <p:nvPr/>
        </p:nvSpPr>
        <p:spPr>
          <a:xfrm>
            <a:off x="3923928" y="2506577"/>
            <a:ext cx="72008" cy="461665"/>
          </a:xfrm>
          <a:prstGeom prst="rect">
            <a:avLst/>
          </a:prstGeom>
          <a:noFill/>
        </p:spPr>
        <p:txBody>
          <a:bodyPr wrap="square" rtlCol="0">
            <a:spAutoFit/>
          </a:bodyPr>
          <a:lstStyle/>
          <a:p>
            <a:endParaRPr lang="en-US" dirty="0"/>
          </a:p>
        </p:txBody>
      </p:sp>
      <p:grpSp>
        <p:nvGrpSpPr>
          <p:cNvPr id="16" name="Group 15"/>
          <p:cNvGrpSpPr/>
          <p:nvPr/>
        </p:nvGrpSpPr>
        <p:grpSpPr>
          <a:xfrm>
            <a:off x="2475425" y="1735107"/>
            <a:ext cx="1232479" cy="1322839"/>
            <a:chOff x="2307853" y="1555139"/>
            <a:chExt cx="1232479" cy="1322839"/>
          </a:xfrm>
        </p:grpSpPr>
        <p:grpSp>
          <p:nvGrpSpPr>
            <p:cNvPr id="18" name="Group 17"/>
            <p:cNvGrpSpPr/>
            <p:nvPr/>
          </p:nvGrpSpPr>
          <p:grpSpPr>
            <a:xfrm>
              <a:off x="2307853" y="1555139"/>
              <a:ext cx="927086" cy="753700"/>
              <a:chOff x="4814608" y="4653136"/>
              <a:chExt cx="395858" cy="340834"/>
            </a:xfrm>
          </p:grpSpPr>
          <p:grpSp>
            <p:nvGrpSpPr>
              <p:cNvPr id="19" name="Group 18"/>
              <p:cNvGrpSpPr>
                <a:grpSpLocks noChangeAspect="1"/>
              </p:cNvGrpSpPr>
              <p:nvPr/>
            </p:nvGrpSpPr>
            <p:grpSpPr>
              <a:xfrm rot="10800000">
                <a:off x="4814608" y="4941337"/>
                <a:ext cx="152084" cy="46435"/>
                <a:chOff x="5447821" y="5013176"/>
                <a:chExt cx="304167" cy="92869"/>
              </a:xfrm>
            </p:grpSpPr>
            <p:grpSp>
              <p:nvGrpSpPr>
                <p:cNvPr id="39" name="Group 38"/>
                <p:cNvGrpSpPr>
                  <a:grpSpLocks noChangeAspect="1"/>
                </p:cNvGrpSpPr>
                <p:nvPr/>
              </p:nvGrpSpPr>
              <p:grpSpPr>
                <a:xfrm>
                  <a:off x="5447821" y="5013176"/>
                  <a:ext cx="55720" cy="92869"/>
                  <a:chOff x="3228953" y="2564904"/>
                  <a:chExt cx="114300" cy="190500"/>
                </a:xfrm>
              </p:grpSpPr>
              <p:cxnSp>
                <p:nvCxnSpPr>
                  <p:cNvPr id="51" name="Straight Connector 50"/>
                  <p:cNvCxnSpPr>
                    <a:endCxn id="52"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52" name="Isosceles Triangle 51"/>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41" name="Group 40"/>
                <p:cNvGrpSpPr>
                  <a:grpSpLocks noChangeAspect="1"/>
                </p:cNvGrpSpPr>
                <p:nvPr/>
              </p:nvGrpSpPr>
              <p:grpSpPr>
                <a:xfrm>
                  <a:off x="5546878" y="5013176"/>
                  <a:ext cx="55720" cy="92869"/>
                  <a:chOff x="3228953" y="2564904"/>
                  <a:chExt cx="114300" cy="190500"/>
                </a:xfrm>
              </p:grpSpPr>
              <p:cxnSp>
                <p:nvCxnSpPr>
                  <p:cNvPr id="49" name="Straight Connector 48"/>
                  <p:cNvCxnSpPr>
                    <a:endCxn id="50"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50" name="Isosceles Triangle 49"/>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42" name="Group 41"/>
                <p:cNvGrpSpPr>
                  <a:grpSpLocks noChangeAspect="1"/>
                </p:cNvGrpSpPr>
                <p:nvPr/>
              </p:nvGrpSpPr>
              <p:grpSpPr>
                <a:xfrm>
                  <a:off x="5696268" y="5013176"/>
                  <a:ext cx="55720" cy="92869"/>
                  <a:chOff x="3228953" y="2564904"/>
                  <a:chExt cx="114300" cy="190500"/>
                </a:xfrm>
              </p:grpSpPr>
              <p:cxnSp>
                <p:nvCxnSpPr>
                  <p:cNvPr id="47" name="Straight Connector 46"/>
                  <p:cNvCxnSpPr>
                    <a:endCxn id="48"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8" name="Isosceles Triangle 47"/>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cxnSp>
              <p:nvCxnSpPr>
                <p:cNvPr id="43" name="Straight Connector 42"/>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4" name="Oval 43"/>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5" name="Oval 44"/>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46" name="Oval 45"/>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sp>
            <p:nvSpPr>
              <p:cNvPr id="20" name="Rectangle 19"/>
              <p:cNvSpPr/>
              <p:nvPr/>
            </p:nvSpPr>
            <p:spPr bwMode="auto">
              <a:xfrm>
                <a:off x="4857218" y="4653136"/>
                <a:ext cx="313887" cy="2880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21" name="Group 20"/>
              <p:cNvGrpSpPr>
                <a:grpSpLocks noChangeAspect="1"/>
              </p:cNvGrpSpPr>
              <p:nvPr/>
            </p:nvGrpSpPr>
            <p:grpSpPr>
              <a:xfrm rot="10800000">
                <a:off x="5058382" y="4947535"/>
                <a:ext cx="152084" cy="46435"/>
                <a:chOff x="5447821" y="5013176"/>
                <a:chExt cx="304167" cy="92869"/>
              </a:xfrm>
            </p:grpSpPr>
            <p:grpSp>
              <p:nvGrpSpPr>
                <p:cNvPr id="22" name="Group 21"/>
                <p:cNvGrpSpPr>
                  <a:grpSpLocks noChangeAspect="1"/>
                </p:cNvGrpSpPr>
                <p:nvPr/>
              </p:nvGrpSpPr>
              <p:grpSpPr>
                <a:xfrm>
                  <a:off x="5447821" y="5013176"/>
                  <a:ext cx="55720" cy="92869"/>
                  <a:chOff x="3228953" y="2564904"/>
                  <a:chExt cx="114300" cy="190500"/>
                </a:xfrm>
              </p:grpSpPr>
              <p:cxnSp>
                <p:nvCxnSpPr>
                  <p:cNvPr id="37" name="Straight Connector 36"/>
                  <p:cNvCxnSpPr>
                    <a:endCxn id="38"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8" name="Isosceles Triangle 37"/>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23" name="Group 22"/>
                <p:cNvGrpSpPr>
                  <a:grpSpLocks noChangeAspect="1"/>
                </p:cNvGrpSpPr>
                <p:nvPr/>
              </p:nvGrpSpPr>
              <p:grpSpPr>
                <a:xfrm>
                  <a:off x="5546878" y="5013176"/>
                  <a:ext cx="55720" cy="92869"/>
                  <a:chOff x="3228953" y="2564904"/>
                  <a:chExt cx="114300" cy="190500"/>
                </a:xfrm>
              </p:grpSpPr>
              <p:cxnSp>
                <p:nvCxnSpPr>
                  <p:cNvPr id="34" name="Straight Connector 33"/>
                  <p:cNvCxnSpPr>
                    <a:endCxn id="36"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6" name="Isosceles Triangle 35"/>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24" name="Group 23"/>
                <p:cNvGrpSpPr>
                  <a:grpSpLocks noChangeAspect="1"/>
                </p:cNvGrpSpPr>
                <p:nvPr/>
              </p:nvGrpSpPr>
              <p:grpSpPr>
                <a:xfrm>
                  <a:off x="5696268" y="5013176"/>
                  <a:ext cx="55720" cy="92869"/>
                  <a:chOff x="3228953" y="2564904"/>
                  <a:chExt cx="114300" cy="190500"/>
                </a:xfrm>
              </p:grpSpPr>
              <p:cxnSp>
                <p:nvCxnSpPr>
                  <p:cNvPr id="30" name="Straight Connector 29"/>
                  <p:cNvCxnSpPr>
                    <a:endCxn id="31"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1" name="Isosceles Triangle 30"/>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cxnSp>
              <p:nvCxnSpPr>
                <p:cNvPr id="25" name="Straight Connector 24"/>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6" name="Oval 25"/>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7" name="Oval 26"/>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8" name="Oval 27"/>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13" name="Freeform 12"/>
            <p:cNvSpPr/>
            <p:nvPr/>
          </p:nvSpPr>
          <p:spPr bwMode="auto">
            <a:xfrm>
              <a:off x="2408687" y="2308839"/>
              <a:ext cx="222719" cy="564698"/>
            </a:xfrm>
            <a:custGeom>
              <a:avLst/>
              <a:gdLst>
                <a:gd name="connsiteX0" fmla="*/ 95499 w 222719"/>
                <a:gd name="connsiteY0" fmla="*/ 15 h 564698"/>
                <a:gd name="connsiteX1" fmla="*/ 83 w 222719"/>
                <a:gd name="connsiteY1" fmla="*/ 421434 h 564698"/>
                <a:gd name="connsiteX2" fmla="*/ 111401 w 222719"/>
                <a:gd name="connsiteY2" fmla="*/ 564558 h 564698"/>
                <a:gd name="connsiteX3" fmla="*/ 222719 w 222719"/>
                <a:gd name="connsiteY3" fmla="*/ 437337 h 564698"/>
                <a:gd name="connsiteX4" fmla="*/ 95499 w 222719"/>
                <a:gd name="connsiteY4" fmla="*/ 15 h 56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719" h="564698">
                  <a:moveTo>
                    <a:pt x="95499" y="15"/>
                  </a:moveTo>
                  <a:cubicBezTo>
                    <a:pt x="58393" y="-2635"/>
                    <a:pt x="-2567" y="327344"/>
                    <a:pt x="83" y="421434"/>
                  </a:cubicBezTo>
                  <a:cubicBezTo>
                    <a:pt x="2733" y="515524"/>
                    <a:pt x="74295" y="561908"/>
                    <a:pt x="111401" y="564558"/>
                  </a:cubicBezTo>
                  <a:cubicBezTo>
                    <a:pt x="148507" y="567208"/>
                    <a:pt x="222719" y="532753"/>
                    <a:pt x="222719" y="437337"/>
                  </a:cubicBezTo>
                  <a:cubicBezTo>
                    <a:pt x="222719" y="341921"/>
                    <a:pt x="132605" y="2665"/>
                    <a:pt x="95499" y="15"/>
                  </a:cubicBezTo>
                  <a:close/>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5" name="Freeform 54"/>
            <p:cNvSpPr/>
            <p:nvPr/>
          </p:nvSpPr>
          <p:spPr bwMode="auto">
            <a:xfrm>
              <a:off x="2933972" y="2313280"/>
              <a:ext cx="222719" cy="564698"/>
            </a:xfrm>
            <a:custGeom>
              <a:avLst/>
              <a:gdLst>
                <a:gd name="connsiteX0" fmla="*/ 95499 w 222719"/>
                <a:gd name="connsiteY0" fmla="*/ 15 h 564698"/>
                <a:gd name="connsiteX1" fmla="*/ 83 w 222719"/>
                <a:gd name="connsiteY1" fmla="*/ 421434 h 564698"/>
                <a:gd name="connsiteX2" fmla="*/ 111401 w 222719"/>
                <a:gd name="connsiteY2" fmla="*/ 564558 h 564698"/>
                <a:gd name="connsiteX3" fmla="*/ 222719 w 222719"/>
                <a:gd name="connsiteY3" fmla="*/ 437337 h 564698"/>
                <a:gd name="connsiteX4" fmla="*/ 95499 w 222719"/>
                <a:gd name="connsiteY4" fmla="*/ 15 h 56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719" h="564698">
                  <a:moveTo>
                    <a:pt x="95499" y="15"/>
                  </a:moveTo>
                  <a:cubicBezTo>
                    <a:pt x="58393" y="-2635"/>
                    <a:pt x="-2567" y="327344"/>
                    <a:pt x="83" y="421434"/>
                  </a:cubicBezTo>
                  <a:cubicBezTo>
                    <a:pt x="2733" y="515524"/>
                    <a:pt x="74295" y="561908"/>
                    <a:pt x="111401" y="564558"/>
                  </a:cubicBezTo>
                  <a:cubicBezTo>
                    <a:pt x="148507" y="567208"/>
                    <a:pt x="222719" y="532753"/>
                    <a:pt x="222719" y="437337"/>
                  </a:cubicBezTo>
                  <a:cubicBezTo>
                    <a:pt x="222719" y="341921"/>
                    <a:pt x="132605" y="2665"/>
                    <a:pt x="95499" y="15"/>
                  </a:cubicBezTo>
                  <a:close/>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6" name="Freeform 55"/>
            <p:cNvSpPr/>
            <p:nvPr/>
          </p:nvSpPr>
          <p:spPr bwMode="auto">
            <a:xfrm rot="18724304">
              <a:off x="3146623" y="2224228"/>
              <a:ext cx="222719" cy="564698"/>
            </a:xfrm>
            <a:custGeom>
              <a:avLst/>
              <a:gdLst>
                <a:gd name="connsiteX0" fmla="*/ 95499 w 222719"/>
                <a:gd name="connsiteY0" fmla="*/ 15 h 564698"/>
                <a:gd name="connsiteX1" fmla="*/ 83 w 222719"/>
                <a:gd name="connsiteY1" fmla="*/ 421434 h 564698"/>
                <a:gd name="connsiteX2" fmla="*/ 111401 w 222719"/>
                <a:gd name="connsiteY2" fmla="*/ 564558 h 564698"/>
                <a:gd name="connsiteX3" fmla="*/ 222719 w 222719"/>
                <a:gd name="connsiteY3" fmla="*/ 437337 h 564698"/>
                <a:gd name="connsiteX4" fmla="*/ 95499 w 222719"/>
                <a:gd name="connsiteY4" fmla="*/ 15 h 56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719" h="564698">
                  <a:moveTo>
                    <a:pt x="95499" y="15"/>
                  </a:moveTo>
                  <a:cubicBezTo>
                    <a:pt x="58393" y="-2635"/>
                    <a:pt x="-2567" y="327344"/>
                    <a:pt x="83" y="421434"/>
                  </a:cubicBezTo>
                  <a:cubicBezTo>
                    <a:pt x="2733" y="515524"/>
                    <a:pt x="74295" y="561908"/>
                    <a:pt x="111401" y="564558"/>
                  </a:cubicBezTo>
                  <a:cubicBezTo>
                    <a:pt x="148507" y="567208"/>
                    <a:pt x="222719" y="532753"/>
                    <a:pt x="222719" y="437337"/>
                  </a:cubicBezTo>
                  <a:cubicBezTo>
                    <a:pt x="222719" y="341921"/>
                    <a:pt x="132605" y="2665"/>
                    <a:pt x="95499" y="15"/>
                  </a:cubicBezTo>
                  <a:close/>
                </a:path>
              </a:pathLst>
            </a:custGeom>
            <a:no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7" name="Freeform 56"/>
            <p:cNvSpPr/>
            <p:nvPr/>
          </p:nvSpPr>
          <p:spPr bwMode="auto">
            <a:xfrm rot="18724304">
              <a:off x="2609359" y="2210720"/>
              <a:ext cx="222719" cy="564698"/>
            </a:xfrm>
            <a:custGeom>
              <a:avLst/>
              <a:gdLst>
                <a:gd name="connsiteX0" fmla="*/ 95499 w 222719"/>
                <a:gd name="connsiteY0" fmla="*/ 15 h 564698"/>
                <a:gd name="connsiteX1" fmla="*/ 83 w 222719"/>
                <a:gd name="connsiteY1" fmla="*/ 421434 h 564698"/>
                <a:gd name="connsiteX2" fmla="*/ 111401 w 222719"/>
                <a:gd name="connsiteY2" fmla="*/ 564558 h 564698"/>
                <a:gd name="connsiteX3" fmla="*/ 222719 w 222719"/>
                <a:gd name="connsiteY3" fmla="*/ 437337 h 564698"/>
                <a:gd name="connsiteX4" fmla="*/ 95499 w 222719"/>
                <a:gd name="connsiteY4" fmla="*/ 15 h 56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719" h="564698">
                  <a:moveTo>
                    <a:pt x="95499" y="15"/>
                  </a:moveTo>
                  <a:cubicBezTo>
                    <a:pt x="58393" y="-2635"/>
                    <a:pt x="-2567" y="327344"/>
                    <a:pt x="83" y="421434"/>
                  </a:cubicBezTo>
                  <a:cubicBezTo>
                    <a:pt x="2733" y="515524"/>
                    <a:pt x="74295" y="561908"/>
                    <a:pt x="111401" y="564558"/>
                  </a:cubicBezTo>
                  <a:cubicBezTo>
                    <a:pt x="148507" y="567208"/>
                    <a:pt x="222719" y="532753"/>
                    <a:pt x="222719" y="437337"/>
                  </a:cubicBezTo>
                  <a:cubicBezTo>
                    <a:pt x="222719" y="341921"/>
                    <a:pt x="132605" y="2665"/>
                    <a:pt x="95499" y="15"/>
                  </a:cubicBezTo>
                  <a:close/>
                </a:path>
              </a:pathLst>
            </a:custGeom>
            <a:no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58" name="TextBox 57"/>
            <p:cNvSpPr txBox="1"/>
            <p:nvPr/>
          </p:nvSpPr>
          <p:spPr>
            <a:xfrm>
              <a:off x="2379956" y="2491276"/>
              <a:ext cx="206826" cy="276999"/>
            </a:xfrm>
            <a:prstGeom prst="rect">
              <a:avLst/>
            </a:prstGeom>
            <a:noFill/>
          </p:spPr>
          <p:txBody>
            <a:bodyPr wrap="square" rtlCol="0">
              <a:spAutoFit/>
            </a:bodyPr>
            <a:lstStyle/>
            <a:p>
              <a:r>
                <a:rPr lang="en-US" sz="1200" dirty="0" smtClean="0">
                  <a:solidFill>
                    <a:schemeClr val="tx1"/>
                  </a:solidFill>
                </a:rPr>
                <a:t>1</a:t>
              </a:r>
              <a:endParaRPr lang="en-US" sz="1200" dirty="0">
                <a:solidFill>
                  <a:schemeClr val="tx1"/>
                </a:solidFill>
              </a:endParaRPr>
            </a:p>
          </p:txBody>
        </p:sp>
        <p:sp>
          <p:nvSpPr>
            <p:cNvPr id="59" name="TextBox 58"/>
            <p:cNvSpPr txBox="1"/>
            <p:nvPr/>
          </p:nvSpPr>
          <p:spPr>
            <a:xfrm>
              <a:off x="2925014" y="2492896"/>
              <a:ext cx="206826" cy="276999"/>
            </a:xfrm>
            <a:prstGeom prst="rect">
              <a:avLst/>
            </a:prstGeom>
            <a:noFill/>
          </p:spPr>
          <p:txBody>
            <a:bodyPr wrap="square" rtlCol="0">
              <a:spAutoFit/>
            </a:bodyPr>
            <a:lstStyle/>
            <a:p>
              <a:r>
                <a:rPr lang="en-US" sz="1200" dirty="0" smtClean="0">
                  <a:solidFill>
                    <a:schemeClr val="tx1"/>
                  </a:solidFill>
                </a:rPr>
                <a:t>1</a:t>
              </a:r>
              <a:endParaRPr lang="en-US" sz="1200" dirty="0">
                <a:solidFill>
                  <a:schemeClr val="tx1"/>
                </a:solidFill>
              </a:endParaRPr>
            </a:p>
          </p:txBody>
        </p:sp>
        <p:sp>
          <p:nvSpPr>
            <p:cNvPr id="60" name="TextBox 59"/>
            <p:cNvSpPr txBox="1"/>
            <p:nvPr/>
          </p:nvSpPr>
          <p:spPr>
            <a:xfrm>
              <a:off x="3142757" y="2420888"/>
              <a:ext cx="339870" cy="276999"/>
            </a:xfrm>
            <a:prstGeom prst="rect">
              <a:avLst/>
            </a:prstGeom>
            <a:noFill/>
          </p:spPr>
          <p:txBody>
            <a:bodyPr wrap="square" rtlCol="0">
              <a:spAutoFit/>
            </a:bodyPr>
            <a:lstStyle/>
            <a:p>
              <a:r>
                <a:rPr lang="en-US" sz="1200" dirty="0" smtClean="0">
                  <a:solidFill>
                    <a:schemeClr val="tx1"/>
                  </a:solidFill>
                </a:rPr>
                <a:t>11</a:t>
              </a:r>
              <a:endParaRPr lang="en-US" sz="1200" dirty="0">
                <a:solidFill>
                  <a:schemeClr val="tx1"/>
                </a:solidFill>
              </a:endParaRPr>
            </a:p>
          </p:txBody>
        </p:sp>
        <p:sp>
          <p:nvSpPr>
            <p:cNvPr id="61" name="TextBox 60"/>
            <p:cNvSpPr txBox="1"/>
            <p:nvPr/>
          </p:nvSpPr>
          <p:spPr>
            <a:xfrm>
              <a:off x="2547618" y="2352776"/>
              <a:ext cx="339870" cy="276999"/>
            </a:xfrm>
            <a:prstGeom prst="rect">
              <a:avLst/>
            </a:prstGeom>
            <a:noFill/>
          </p:spPr>
          <p:txBody>
            <a:bodyPr wrap="square" rtlCol="0">
              <a:spAutoFit/>
            </a:bodyPr>
            <a:lstStyle/>
            <a:p>
              <a:r>
                <a:rPr lang="en-US" sz="1200" dirty="0" smtClean="0">
                  <a:solidFill>
                    <a:schemeClr val="tx1"/>
                  </a:solidFill>
                </a:rPr>
                <a:t>11</a:t>
              </a:r>
              <a:endParaRPr lang="en-US" sz="1200" dirty="0">
                <a:solidFill>
                  <a:schemeClr val="tx1"/>
                </a:solidFill>
              </a:endParaRPr>
            </a:p>
          </p:txBody>
        </p:sp>
      </p:grpSp>
      <p:grpSp>
        <p:nvGrpSpPr>
          <p:cNvPr id="62" name="Group 61"/>
          <p:cNvGrpSpPr/>
          <p:nvPr/>
        </p:nvGrpSpPr>
        <p:grpSpPr>
          <a:xfrm>
            <a:off x="3880602" y="2194156"/>
            <a:ext cx="688260" cy="788534"/>
            <a:chOff x="3833687" y="3282101"/>
            <a:chExt cx="212302" cy="221752"/>
          </a:xfrm>
        </p:grpSpPr>
        <p:grpSp>
          <p:nvGrpSpPr>
            <p:cNvPr id="63" name="Group 62"/>
            <p:cNvGrpSpPr/>
            <p:nvPr/>
          </p:nvGrpSpPr>
          <p:grpSpPr>
            <a:xfrm>
              <a:off x="3833687" y="3282101"/>
              <a:ext cx="162249" cy="218907"/>
              <a:chOff x="2259661" y="3002138"/>
              <a:chExt cx="162249" cy="218907"/>
            </a:xfrm>
          </p:grpSpPr>
          <p:sp>
            <p:nvSpPr>
              <p:cNvPr id="78" name="Rectangle 77"/>
              <p:cNvSpPr/>
              <p:nvPr/>
            </p:nvSpPr>
            <p:spPr bwMode="auto">
              <a:xfrm rot="10800000">
                <a:off x="2259661" y="3060891"/>
                <a:ext cx="162249" cy="16015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nvGrpSpPr>
              <p:cNvPr id="79" name="Group 78"/>
              <p:cNvGrpSpPr>
                <a:grpSpLocks noChangeAspect="1"/>
              </p:cNvGrpSpPr>
              <p:nvPr/>
            </p:nvGrpSpPr>
            <p:grpSpPr>
              <a:xfrm>
                <a:off x="2260328" y="3002138"/>
                <a:ext cx="156254" cy="47708"/>
                <a:chOff x="5447821" y="5013176"/>
                <a:chExt cx="304167" cy="92869"/>
              </a:xfrm>
            </p:grpSpPr>
            <p:grpSp>
              <p:nvGrpSpPr>
                <p:cNvPr id="80" name="Group 79"/>
                <p:cNvGrpSpPr>
                  <a:grpSpLocks noChangeAspect="1"/>
                </p:cNvGrpSpPr>
                <p:nvPr/>
              </p:nvGrpSpPr>
              <p:grpSpPr>
                <a:xfrm>
                  <a:off x="5447821" y="5013176"/>
                  <a:ext cx="55720" cy="92869"/>
                  <a:chOff x="3228953" y="2564904"/>
                  <a:chExt cx="114300" cy="190500"/>
                </a:xfrm>
              </p:grpSpPr>
              <p:cxnSp>
                <p:nvCxnSpPr>
                  <p:cNvPr id="91" name="Straight Connector 90"/>
                  <p:cNvCxnSpPr>
                    <a:endCxn id="92"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92" name="Isosceles Triangle 91"/>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81" name="Group 80"/>
                <p:cNvGrpSpPr>
                  <a:grpSpLocks noChangeAspect="1"/>
                </p:cNvGrpSpPr>
                <p:nvPr/>
              </p:nvGrpSpPr>
              <p:grpSpPr>
                <a:xfrm>
                  <a:off x="5546878" y="5013176"/>
                  <a:ext cx="55720" cy="92869"/>
                  <a:chOff x="3228953" y="2564904"/>
                  <a:chExt cx="114300" cy="190500"/>
                </a:xfrm>
              </p:grpSpPr>
              <p:cxnSp>
                <p:nvCxnSpPr>
                  <p:cNvPr id="89" name="Straight Connector 88"/>
                  <p:cNvCxnSpPr>
                    <a:endCxn id="90"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90" name="Isosceles Triangle 89"/>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82" name="Group 81"/>
                <p:cNvGrpSpPr>
                  <a:grpSpLocks noChangeAspect="1"/>
                </p:cNvGrpSpPr>
                <p:nvPr/>
              </p:nvGrpSpPr>
              <p:grpSpPr>
                <a:xfrm>
                  <a:off x="5696268" y="5013176"/>
                  <a:ext cx="55720" cy="92869"/>
                  <a:chOff x="3228953" y="2564904"/>
                  <a:chExt cx="114300" cy="190500"/>
                </a:xfrm>
              </p:grpSpPr>
              <p:cxnSp>
                <p:nvCxnSpPr>
                  <p:cNvPr id="87" name="Straight Connector 86"/>
                  <p:cNvCxnSpPr>
                    <a:endCxn id="88"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88" name="Isosceles Triangle 87"/>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cxnSp>
              <p:nvCxnSpPr>
                <p:cNvPr id="83" name="Straight Connector 82"/>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84" name="Oval 83"/>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5" name="Oval 84"/>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6" name="Oval 85"/>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grpSp>
        <p:grpSp>
          <p:nvGrpSpPr>
            <p:cNvPr id="64" name="Group 63"/>
            <p:cNvGrpSpPr>
              <a:grpSpLocks noChangeAspect="1"/>
            </p:cNvGrpSpPr>
            <p:nvPr/>
          </p:nvGrpSpPr>
          <p:grpSpPr>
            <a:xfrm rot="5400000">
              <a:off x="3944008" y="3401872"/>
              <a:ext cx="156254" cy="47708"/>
              <a:chOff x="5447821" y="5013176"/>
              <a:chExt cx="304167" cy="92869"/>
            </a:xfrm>
          </p:grpSpPr>
          <p:grpSp>
            <p:nvGrpSpPr>
              <p:cNvPr id="65" name="Group 64"/>
              <p:cNvGrpSpPr>
                <a:grpSpLocks noChangeAspect="1"/>
              </p:cNvGrpSpPr>
              <p:nvPr/>
            </p:nvGrpSpPr>
            <p:grpSpPr>
              <a:xfrm>
                <a:off x="5447821" y="5013176"/>
                <a:ext cx="55720" cy="92869"/>
                <a:chOff x="3228953" y="2564904"/>
                <a:chExt cx="114300" cy="190500"/>
              </a:xfrm>
            </p:grpSpPr>
            <p:cxnSp>
              <p:nvCxnSpPr>
                <p:cNvPr id="76" name="Straight Connector 75"/>
                <p:cNvCxnSpPr>
                  <a:endCxn id="77"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7" name="Isosceles Triangle 76"/>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66" name="Group 65"/>
              <p:cNvGrpSpPr>
                <a:grpSpLocks noChangeAspect="1"/>
              </p:cNvGrpSpPr>
              <p:nvPr/>
            </p:nvGrpSpPr>
            <p:grpSpPr>
              <a:xfrm>
                <a:off x="5546878" y="5013176"/>
                <a:ext cx="55720" cy="92869"/>
                <a:chOff x="3228953" y="2564904"/>
                <a:chExt cx="114300" cy="190500"/>
              </a:xfrm>
            </p:grpSpPr>
            <p:cxnSp>
              <p:nvCxnSpPr>
                <p:cNvPr id="74" name="Straight Connector 73"/>
                <p:cNvCxnSpPr>
                  <a:endCxn id="75"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5" name="Isosceles Triangle 74"/>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grpSp>
            <p:nvGrpSpPr>
              <p:cNvPr id="67" name="Group 66"/>
              <p:cNvGrpSpPr>
                <a:grpSpLocks noChangeAspect="1"/>
              </p:cNvGrpSpPr>
              <p:nvPr/>
            </p:nvGrpSpPr>
            <p:grpSpPr>
              <a:xfrm>
                <a:off x="5696268" y="5013176"/>
                <a:ext cx="55720" cy="92869"/>
                <a:chOff x="3228953" y="2564904"/>
                <a:chExt cx="114300" cy="190500"/>
              </a:xfrm>
            </p:grpSpPr>
            <p:cxnSp>
              <p:nvCxnSpPr>
                <p:cNvPr id="72" name="Straight Connector 71"/>
                <p:cNvCxnSpPr>
                  <a:endCxn id="73"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73" name="Isosceles Triangle 72"/>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smtClean="0">
                    <a:ln>
                      <a:noFill/>
                    </a:ln>
                    <a:solidFill>
                      <a:schemeClr val="tx1"/>
                    </a:solidFill>
                    <a:effectLst/>
                    <a:latin typeface="Arial" charset="0"/>
                  </a:endParaRPr>
                </a:p>
              </p:txBody>
            </p:sp>
          </p:grpSp>
          <p:cxnSp>
            <p:nvCxnSpPr>
              <p:cNvPr id="68" name="Straight Connector 67"/>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69" name="Oval 68"/>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Oval 69"/>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1" name="Oval 70"/>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grpSp>
      </p:grpSp>
      <p:sp>
        <p:nvSpPr>
          <p:cNvPr id="93" name="Freeform 92"/>
          <p:cNvSpPr/>
          <p:nvPr/>
        </p:nvSpPr>
        <p:spPr bwMode="auto">
          <a:xfrm rot="10950867">
            <a:off x="4010570" y="1634245"/>
            <a:ext cx="222719" cy="564698"/>
          </a:xfrm>
          <a:custGeom>
            <a:avLst/>
            <a:gdLst>
              <a:gd name="connsiteX0" fmla="*/ 95499 w 222719"/>
              <a:gd name="connsiteY0" fmla="*/ 15 h 564698"/>
              <a:gd name="connsiteX1" fmla="*/ 83 w 222719"/>
              <a:gd name="connsiteY1" fmla="*/ 421434 h 564698"/>
              <a:gd name="connsiteX2" fmla="*/ 111401 w 222719"/>
              <a:gd name="connsiteY2" fmla="*/ 564558 h 564698"/>
              <a:gd name="connsiteX3" fmla="*/ 222719 w 222719"/>
              <a:gd name="connsiteY3" fmla="*/ 437337 h 564698"/>
              <a:gd name="connsiteX4" fmla="*/ 95499 w 222719"/>
              <a:gd name="connsiteY4" fmla="*/ 15 h 56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719" h="564698">
                <a:moveTo>
                  <a:pt x="95499" y="15"/>
                </a:moveTo>
                <a:cubicBezTo>
                  <a:pt x="58393" y="-2635"/>
                  <a:pt x="-2567" y="327344"/>
                  <a:pt x="83" y="421434"/>
                </a:cubicBezTo>
                <a:cubicBezTo>
                  <a:pt x="2733" y="515524"/>
                  <a:pt x="74295" y="561908"/>
                  <a:pt x="111401" y="564558"/>
                </a:cubicBezTo>
                <a:cubicBezTo>
                  <a:pt x="148507" y="567208"/>
                  <a:pt x="222719" y="532753"/>
                  <a:pt x="222719" y="437337"/>
                </a:cubicBezTo>
                <a:cubicBezTo>
                  <a:pt x="222719" y="341921"/>
                  <a:pt x="132605" y="2665"/>
                  <a:pt x="95499" y="15"/>
                </a:cubicBezTo>
                <a:close/>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4" name="Freeform 93"/>
          <p:cNvSpPr/>
          <p:nvPr/>
        </p:nvSpPr>
        <p:spPr bwMode="auto">
          <a:xfrm rot="13128619">
            <a:off x="4649863" y="2183755"/>
            <a:ext cx="222719" cy="564698"/>
          </a:xfrm>
          <a:custGeom>
            <a:avLst/>
            <a:gdLst>
              <a:gd name="connsiteX0" fmla="*/ 95499 w 222719"/>
              <a:gd name="connsiteY0" fmla="*/ 15 h 564698"/>
              <a:gd name="connsiteX1" fmla="*/ 83 w 222719"/>
              <a:gd name="connsiteY1" fmla="*/ 421434 h 564698"/>
              <a:gd name="connsiteX2" fmla="*/ 111401 w 222719"/>
              <a:gd name="connsiteY2" fmla="*/ 564558 h 564698"/>
              <a:gd name="connsiteX3" fmla="*/ 222719 w 222719"/>
              <a:gd name="connsiteY3" fmla="*/ 437337 h 564698"/>
              <a:gd name="connsiteX4" fmla="*/ 95499 w 222719"/>
              <a:gd name="connsiteY4" fmla="*/ 15 h 56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719" h="564698">
                <a:moveTo>
                  <a:pt x="95499" y="15"/>
                </a:moveTo>
                <a:cubicBezTo>
                  <a:pt x="58393" y="-2635"/>
                  <a:pt x="-2567" y="327344"/>
                  <a:pt x="83" y="421434"/>
                </a:cubicBezTo>
                <a:cubicBezTo>
                  <a:pt x="2733" y="515524"/>
                  <a:pt x="74295" y="561908"/>
                  <a:pt x="111401" y="564558"/>
                </a:cubicBezTo>
                <a:cubicBezTo>
                  <a:pt x="148507" y="567208"/>
                  <a:pt x="222719" y="532753"/>
                  <a:pt x="222719" y="437337"/>
                </a:cubicBezTo>
                <a:cubicBezTo>
                  <a:pt x="222719" y="341921"/>
                  <a:pt x="132605" y="2665"/>
                  <a:pt x="95499" y="15"/>
                </a:cubicBezTo>
                <a:close/>
              </a:path>
            </a:pathLst>
          </a:custGeom>
          <a:noFill/>
          <a:ln w="9525" cap="flat" cmpd="sng" algn="ctr">
            <a:solidFill>
              <a:schemeClr val="tx1"/>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endParaRPr lang="en-US"/>
          </a:p>
        </p:txBody>
      </p:sp>
      <p:sp>
        <p:nvSpPr>
          <p:cNvPr id="95" name="Freeform 94"/>
          <p:cNvSpPr/>
          <p:nvPr/>
        </p:nvSpPr>
        <p:spPr bwMode="auto">
          <a:xfrm rot="10950867">
            <a:off x="4511833" y="2089593"/>
            <a:ext cx="222719" cy="564698"/>
          </a:xfrm>
          <a:custGeom>
            <a:avLst/>
            <a:gdLst>
              <a:gd name="connsiteX0" fmla="*/ 95499 w 222719"/>
              <a:gd name="connsiteY0" fmla="*/ 15 h 564698"/>
              <a:gd name="connsiteX1" fmla="*/ 83 w 222719"/>
              <a:gd name="connsiteY1" fmla="*/ 421434 h 564698"/>
              <a:gd name="connsiteX2" fmla="*/ 111401 w 222719"/>
              <a:gd name="connsiteY2" fmla="*/ 564558 h 564698"/>
              <a:gd name="connsiteX3" fmla="*/ 222719 w 222719"/>
              <a:gd name="connsiteY3" fmla="*/ 437337 h 564698"/>
              <a:gd name="connsiteX4" fmla="*/ 95499 w 222719"/>
              <a:gd name="connsiteY4" fmla="*/ 15 h 5646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22719" h="564698">
                <a:moveTo>
                  <a:pt x="95499" y="15"/>
                </a:moveTo>
                <a:cubicBezTo>
                  <a:pt x="58393" y="-2635"/>
                  <a:pt x="-2567" y="327344"/>
                  <a:pt x="83" y="421434"/>
                </a:cubicBezTo>
                <a:cubicBezTo>
                  <a:pt x="2733" y="515524"/>
                  <a:pt x="74295" y="561908"/>
                  <a:pt x="111401" y="564558"/>
                </a:cubicBezTo>
                <a:cubicBezTo>
                  <a:pt x="148507" y="567208"/>
                  <a:pt x="222719" y="532753"/>
                  <a:pt x="222719" y="437337"/>
                </a:cubicBezTo>
                <a:cubicBezTo>
                  <a:pt x="222719" y="341921"/>
                  <a:pt x="132605" y="2665"/>
                  <a:pt x="95499" y="15"/>
                </a:cubicBezTo>
                <a:close/>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96" name="TextBox 95"/>
          <p:cNvSpPr txBox="1"/>
          <p:nvPr/>
        </p:nvSpPr>
        <p:spPr>
          <a:xfrm>
            <a:off x="4003319" y="1735107"/>
            <a:ext cx="206826" cy="276999"/>
          </a:xfrm>
          <a:prstGeom prst="rect">
            <a:avLst/>
          </a:prstGeom>
          <a:noFill/>
        </p:spPr>
        <p:txBody>
          <a:bodyPr wrap="square" rtlCol="0">
            <a:spAutoFit/>
          </a:bodyPr>
          <a:lstStyle/>
          <a:p>
            <a:r>
              <a:rPr lang="en-US" sz="1200" dirty="0" smtClean="0">
                <a:solidFill>
                  <a:schemeClr val="tx1"/>
                </a:solidFill>
              </a:rPr>
              <a:t>1</a:t>
            </a:r>
            <a:endParaRPr lang="en-US" sz="1200" dirty="0">
              <a:solidFill>
                <a:schemeClr val="tx1"/>
              </a:solidFill>
            </a:endParaRPr>
          </a:p>
        </p:txBody>
      </p:sp>
      <p:sp>
        <p:nvSpPr>
          <p:cNvPr id="97" name="TextBox 96"/>
          <p:cNvSpPr txBox="1"/>
          <p:nvPr/>
        </p:nvSpPr>
        <p:spPr>
          <a:xfrm>
            <a:off x="4509190" y="2143889"/>
            <a:ext cx="206826" cy="276999"/>
          </a:xfrm>
          <a:prstGeom prst="rect">
            <a:avLst/>
          </a:prstGeom>
          <a:noFill/>
        </p:spPr>
        <p:txBody>
          <a:bodyPr wrap="square" rtlCol="0">
            <a:spAutoFit/>
          </a:bodyPr>
          <a:lstStyle/>
          <a:p>
            <a:r>
              <a:rPr lang="en-US" sz="1200" dirty="0" smtClean="0">
                <a:solidFill>
                  <a:schemeClr val="tx1"/>
                </a:solidFill>
              </a:rPr>
              <a:t>9</a:t>
            </a:r>
            <a:endParaRPr lang="en-US" sz="1200" dirty="0">
              <a:solidFill>
                <a:schemeClr val="tx1"/>
              </a:solidFill>
            </a:endParaRPr>
          </a:p>
        </p:txBody>
      </p:sp>
      <p:sp>
        <p:nvSpPr>
          <p:cNvPr id="98" name="TextBox 97"/>
          <p:cNvSpPr txBox="1"/>
          <p:nvPr/>
        </p:nvSpPr>
        <p:spPr>
          <a:xfrm>
            <a:off x="4692961" y="2240648"/>
            <a:ext cx="206826" cy="276999"/>
          </a:xfrm>
          <a:prstGeom prst="rect">
            <a:avLst/>
          </a:prstGeom>
          <a:noFill/>
        </p:spPr>
        <p:txBody>
          <a:bodyPr wrap="square" rtlCol="0">
            <a:spAutoFit/>
          </a:bodyPr>
          <a:lstStyle/>
          <a:p>
            <a:r>
              <a:rPr lang="en-US" sz="1200" dirty="0" smtClean="0">
                <a:solidFill>
                  <a:schemeClr val="tx1"/>
                </a:solidFill>
              </a:rPr>
              <a:t>7</a:t>
            </a:r>
            <a:endParaRPr lang="en-US" sz="1200" dirty="0">
              <a:solidFill>
                <a:schemeClr val="tx1"/>
              </a:solidFill>
            </a:endParaRPr>
          </a:p>
        </p:txBody>
      </p:sp>
      <p:cxnSp>
        <p:nvCxnSpPr>
          <p:cNvPr id="99" name="Straight Connector 98"/>
          <p:cNvCxnSpPr>
            <a:endCxn id="103" idx="0"/>
          </p:cNvCxnSpPr>
          <p:nvPr/>
        </p:nvCxnSpPr>
        <p:spPr bwMode="auto">
          <a:xfrm flipV="1">
            <a:off x="1646925" y="1502281"/>
            <a:ext cx="1774083" cy="2365"/>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00" name="Straight Connector 99"/>
          <p:cNvCxnSpPr>
            <a:stCxn id="15" idx="3"/>
          </p:cNvCxnSpPr>
          <p:nvPr/>
        </p:nvCxnSpPr>
        <p:spPr bwMode="auto">
          <a:xfrm>
            <a:off x="1375664" y="1852370"/>
            <a:ext cx="604048" cy="958993"/>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03" name="Oval 102"/>
          <p:cNvSpPr/>
          <p:nvPr/>
        </p:nvSpPr>
        <p:spPr bwMode="auto">
          <a:xfrm>
            <a:off x="1817058" y="1502281"/>
            <a:ext cx="3207900" cy="1777036"/>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07" name="Oval 106"/>
          <p:cNvSpPr>
            <a:spLocks noChangeAspect="1"/>
          </p:cNvSpPr>
          <p:nvPr/>
        </p:nvSpPr>
        <p:spPr>
          <a:xfrm>
            <a:off x="2933654" y="2016052"/>
            <a:ext cx="53029" cy="58513"/>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8" name="Oval 107"/>
          <p:cNvSpPr/>
          <p:nvPr/>
        </p:nvSpPr>
        <p:spPr bwMode="auto">
          <a:xfrm>
            <a:off x="4130427" y="2636912"/>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3044888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Simulation Results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grpSp>
        <p:nvGrpSpPr>
          <p:cNvPr id="32" name="Group 31"/>
          <p:cNvGrpSpPr>
            <a:grpSpLocks noChangeAspect="1"/>
          </p:cNvGrpSpPr>
          <p:nvPr/>
        </p:nvGrpSpPr>
        <p:grpSpPr>
          <a:xfrm>
            <a:off x="755576" y="1299444"/>
            <a:ext cx="1394771" cy="1919940"/>
            <a:chOff x="6762306" y="304799"/>
            <a:chExt cx="2179675" cy="3000375"/>
          </a:xfrm>
        </p:grpSpPr>
        <p:pic>
          <p:nvPicPr>
            <p:cNvPr id="33"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4275" r="21241"/>
            <a:stretch/>
          </p:blipFill>
          <p:spPr bwMode="auto">
            <a:xfrm>
              <a:off x="6762306" y="304799"/>
              <a:ext cx="2179675"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Oval 34"/>
            <p:cNvSpPr>
              <a:spLocks noChangeAspect="1"/>
            </p:cNvSpPr>
            <p:nvPr/>
          </p:nvSpPr>
          <p:spPr>
            <a:xfrm>
              <a:off x="8490589" y="628651"/>
              <a:ext cx="98341" cy="108509"/>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6" name="Group 35"/>
          <p:cNvGrpSpPr>
            <a:grpSpLocks noChangeAspect="1"/>
          </p:cNvGrpSpPr>
          <p:nvPr/>
        </p:nvGrpSpPr>
        <p:grpSpPr>
          <a:xfrm>
            <a:off x="5148064" y="1378700"/>
            <a:ext cx="1394771" cy="1919940"/>
            <a:chOff x="6762306" y="304799"/>
            <a:chExt cx="2179675" cy="3000375"/>
          </a:xfrm>
        </p:grpSpPr>
        <p:pic>
          <p:nvPicPr>
            <p:cNvPr id="37"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4275" r="21241"/>
            <a:stretch/>
          </p:blipFill>
          <p:spPr bwMode="auto">
            <a:xfrm>
              <a:off x="6762306" y="304799"/>
              <a:ext cx="2179675"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9" name="Oval 38"/>
            <p:cNvSpPr>
              <a:spLocks noChangeAspect="1"/>
            </p:cNvSpPr>
            <p:nvPr/>
          </p:nvSpPr>
          <p:spPr>
            <a:xfrm>
              <a:off x="8490594" y="628651"/>
              <a:ext cx="91711" cy="101194"/>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7" name="Oval 16"/>
          <p:cNvSpPr/>
          <p:nvPr/>
        </p:nvSpPr>
        <p:spPr bwMode="auto">
          <a:xfrm>
            <a:off x="1862309" y="1733575"/>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8" name="TextBox 17"/>
          <p:cNvSpPr txBox="1"/>
          <p:nvPr/>
        </p:nvSpPr>
        <p:spPr>
          <a:xfrm>
            <a:off x="1547664" y="1578278"/>
            <a:ext cx="206826" cy="338554"/>
          </a:xfrm>
          <a:prstGeom prst="rect">
            <a:avLst/>
          </a:prstGeom>
          <a:noFill/>
        </p:spPr>
        <p:txBody>
          <a:bodyPr wrap="square" rtlCol="0">
            <a:spAutoFit/>
          </a:bodyPr>
          <a:lstStyle/>
          <a:p>
            <a:r>
              <a:rPr lang="en-US" sz="1600" dirty="0" smtClean="0">
                <a:solidFill>
                  <a:schemeClr val="tx1"/>
                </a:solidFill>
              </a:rPr>
              <a:t>1</a:t>
            </a:r>
            <a:endParaRPr lang="en-US" sz="1600" dirty="0">
              <a:solidFill>
                <a:schemeClr val="tx1"/>
              </a:solidFill>
            </a:endParaRPr>
          </a:p>
        </p:txBody>
      </p:sp>
      <p:sp>
        <p:nvSpPr>
          <p:cNvPr id="19" name="Oval 18"/>
          <p:cNvSpPr/>
          <p:nvPr/>
        </p:nvSpPr>
        <p:spPr bwMode="auto">
          <a:xfrm>
            <a:off x="6247234" y="2146573"/>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20" name="TextBox 19"/>
          <p:cNvSpPr txBox="1"/>
          <p:nvPr/>
        </p:nvSpPr>
        <p:spPr>
          <a:xfrm>
            <a:off x="5985547" y="2010326"/>
            <a:ext cx="206826" cy="338554"/>
          </a:xfrm>
          <a:prstGeom prst="rect">
            <a:avLst/>
          </a:prstGeom>
          <a:noFill/>
        </p:spPr>
        <p:txBody>
          <a:bodyPr wrap="square" rtlCol="0">
            <a:spAutoFit/>
          </a:bodyPr>
          <a:lstStyle/>
          <a:p>
            <a:r>
              <a:rPr lang="en-US" sz="1600" dirty="0" smtClean="0">
                <a:solidFill>
                  <a:schemeClr val="tx1"/>
                </a:solidFill>
              </a:rPr>
              <a:t>2</a:t>
            </a:r>
            <a:endParaRPr lang="en-US" sz="1600" dirty="0">
              <a:solidFill>
                <a:schemeClr val="tx1"/>
              </a:solidFill>
            </a:endParaRPr>
          </a:p>
        </p:txBody>
      </p:sp>
      <p:pic>
        <p:nvPicPr>
          <p:cNvPr id="2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5283" y="3381375"/>
            <a:ext cx="4107180" cy="3080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1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16016" y="3356992"/>
            <a:ext cx="4107180" cy="3080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16764320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485" y="3391126"/>
            <a:ext cx="4107180" cy="308038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itle 1"/>
          <p:cNvSpPr>
            <a:spLocks noGrp="1"/>
          </p:cNvSpPr>
          <p:nvPr>
            <p:ph type="title"/>
          </p:nvPr>
        </p:nvSpPr>
        <p:spPr/>
        <p:txBody>
          <a:bodyPr/>
          <a:lstStyle/>
          <a:p>
            <a:r>
              <a:rPr lang="en-US" dirty="0" smtClean="0"/>
              <a:t>Simulation Results</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grpSp>
        <p:nvGrpSpPr>
          <p:cNvPr id="32" name="Group 31"/>
          <p:cNvGrpSpPr>
            <a:grpSpLocks noChangeAspect="1"/>
          </p:cNvGrpSpPr>
          <p:nvPr/>
        </p:nvGrpSpPr>
        <p:grpSpPr>
          <a:xfrm>
            <a:off x="2044103" y="1491652"/>
            <a:ext cx="1394771" cy="1919940"/>
            <a:chOff x="6762306" y="304799"/>
            <a:chExt cx="2179675" cy="3000375"/>
          </a:xfrm>
        </p:grpSpPr>
        <p:pic>
          <p:nvPicPr>
            <p:cNvPr id="33"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4275" r="21241"/>
            <a:stretch/>
          </p:blipFill>
          <p:spPr bwMode="auto">
            <a:xfrm>
              <a:off x="6762306" y="304799"/>
              <a:ext cx="2179675" cy="300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5" name="Oval 34"/>
            <p:cNvSpPr>
              <a:spLocks noChangeAspect="1"/>
            </p:cNvSpPr>
            <p:nvPr/>
          </p:nvSpPr>
          <p:spPr>
            <a:xfrm>
              <a:off x="8490581" y="628650"/>
              <a:ext cx="110494" cy="12192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6" name="TextBox 15"/>
          <p:cNvSpPr txBox="1"/>
          <p:nvPr/>
        </p:nvSpPr>
        <p:spPr>
          <a:xfrm>
            <a:off x="4427984" y="4872239"/>
            <a:ext cx="4536504" cy="1600438"/>
          </a:xfrm>
          <a:prstGeom prst="rect">
            <a:avLst/>
          </a:prstGeom>
          <a:noFill/>
        </p:spPr>
        <p:txBody>
          <a:bodyPr wrap="square" rtlCol="0">
            <a:spAutoFit/>
          </a:bodyPr>
          <a:lstStyle/>
          <a:p>
            <a:pPr marL="285750" indent="-285750">
              <a:buFont typeface="Arial" panose="020B0604020202020204" pitchFamily="34" charset="0"/>
              <a:buChar char="•"/>
            </a:pPr>
            <a:r>
              <a:rPr lang="en-US" sz="1400" dirty="0" smtClean="0">
                <a:solidFill>
                  <a:schemeClr val="tx1"/>
                </a:solidFill>
              </a:rPr>
              <a:t>This time, due to poor spatial properties of the channel, both modes pick the same beams for all total transmit power values.</a:t>
            </a:r>
          </a:p>
          <a:p>
            <a:pPr marL="285750" indent="-285750">
              <a:buFont typeface="Arial" panose="020B0604020202020204" pitchFamily="34" charset="0"/>
              <a:buChar char="•"/>
            </a:pPr>
            <a:endParaRPr lang="en-US" sz="1400" dirty="0">
              <a:solidFill>
                <a:schemeClr val="tx1"/>
              </a:solidFill>
            </a:endParaRPr>
          </a:p>
          <a:p>
            <a:pPr marL="285750" indent="-285750">
              <a:buFont typeface="Arial" panose="020B0604020202020204" pitchFamily="34" charset="0"/>
              <a:buChar char="•"/>
            </a:pPr>
            <a:r>
              <a:rPr lang="en-US" sz="1400" dirty="0" smtClean="0">
                <a:solidFill>
                  <a:schemeClr val="tx1"/>
                </a:solidFill>
              </a:rPr>
              <a:t>In low SNR, the two modes achieve the same rate since the two-stream mode also chooses one stream operation by allocating all power to one of the </a:t>
            </a:r>
            <a:r>
              <a:rPr lang="en-US" sz="1400" dirty="0" err="1" smtClean="0">
                <a:solidFill>
                  <a:schemeClr val="tx1"/>
                </a:solidFill>
              </a:rPr>
              <a:t>eigenchannels</a:t>
            </a:r>
            <a:r>
              <a:rPr lang="en-US" sz="1400" dirty="0" smtClean="0">
                <a:solidFill>
                  <a:schemeClr val="tx1"/>
                </a:solidFill>
              </a:rPr>
              <a:t>.</a:t>
            </a:r>
          </a:p>
        </p:txBody>
      </p:sp>
      <p:sp>
        <p:nvSpPr>
          <p:cNvPr id="12" name="Oval 11"/>
          <p:cNvSpPr/>
          <p:nvPr/>
        </p:nvSpPr>
        <p:spPr bwMode="auto">
          <a:xfrm>
            <a:off x="2699792" y="3029719"/>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3" name="TextBox 12"/>
          <p:cNvSpPr txBox="1"/>
          <p:nvPr/>
        </p:nvSpPr>
        <p:spPr>
          <a:xfrm>
            <a:off x="2638075" y="2763173"/>
            <a:ext cx="206826" cy="338554"/>
          </a:xfrm>
          <a:prstGeom prst="rect">
            <a:avLst/>
          </a:prstGeom>
          <a:noFill/>
        </p:spPr>
        <p:txBody>
          <a:bodyPr wrap="square" rtlCol="0">
            <a:spAutoFit/>
          </a:bodyPr>
          <a:lstStyle/>
          <a:p>
            <a:r>
              <a:rPr lang="en-US" sz="1600" dirty="0" smtClean="0">
                <a:solidFill>
                  <a:schemeClr val="tx1"/>
                </a:solidFill>
              </a:rPr>
              <a:t>5</a:t>
            </a:r>
            <a:endParaRPr lang="en-US" sz="1600" dirty="0">
              <a:solidFill>
                <a:schemeClr val="tx1"/>
              </a:solidFill>
            </a:endParaRPr>
          </a:p>
        </p:txBody>
      </p:sp>
      <mc:AlternateContent xmlns:mc="http://schemas.openxmlformats.org/markup-compatibility/2006" xmlns:a14="http://schemas.microsoft.com/office/drawing/2010/main">
        <mc:Choice Requires="a14">
          <p:graphicFrame>
            <p:nvGraphicFramePr>
              <p:cNvPr id="15" name="Table 14"/>
              <p:cNvGraphicFramePr>
                <a:graphicFrameLocks noGrp="1"/>
              </p:cNvGraphicFramePr>
              <p:nvPr>
                <p:extLst>
                  <p:ext uri="{D42A27DB-BD31-4B8C-83A1-F6EECF244321}">
                    <p14:modId xmlns:p14="http://schemas.microsoft.com/office/powerpoint/2010/main" val="366783729"/>
                  </p:ext>
                </p:extLst>
              </p:nvPr>
            </p:nvGraphicFramePr>
            <p:xfrm>
              <a:off x="5508104" y="1501328"/>
              <a:ext cx="2795587" cy="3362325"/>
            </p:xfrm>
            <a:graphic>
              <a:graphicData uri="http://schemas.openxmlformats.org/drawingml/2006/table">
                <a:tbl>
                  <a:tblPr>
                    <a:tableStyleId>{5C22544A-7EE6-4342-B048-85BDC9FD1C3A}</a:tableStyleId>
                  </a:tblPr>
                  <a:tblGrid>
                    <a:gridCol w="731837"/>
                    <a:gridCol w="1031875"/>
                    <a:gridCol w="1031875"/>
                  </a:tblGrid>
                  <a:tr h="190500">
                    <a:tc>
                      <a:txBody>
                        <a:bodyPr/>
                        <a:lstStyle/>
                        <a:p>
                          <a:pPr algn="ctr" fontAlgn="b"/>
                          <a:r>
                            <a:rPr lang="en-US" sz="1000" b="0" i="0" u="none" strike="noStrike" dirty="0" smtClean="0">
                              <a:solidFill>
                                <a:srgbClr val="000000"/>
                              </a:solidFill>
                              <a:effectLst/>
                              <a:latin typeface="Calibri"/>
                            </a:rPr>
                            <a:t>Total Power</a:t>
                          </a:r>
                        </a:p>
                        <a:p>
                          <a:pPr algn="ctr" fontAlgn="b"/>
                          <a:r>
                            <a:rPr lang="en-US" sz="1000" b="0" i="0" u="none" strike="noStrike" dirty="0" smtClean="0">
                              <a:solidFill>
                                <a:srgbClr val="000000"/>
                              </a:solidFill>
                              <a:effectLst/>
                              <a:latin typeface="Calibri"/>
                            </a:rPr>
                            <a:t> (</a:t>
                          </a:r>
                          <a:r>
                            <a:rPr lang="en-US" sz="1000" b="0" i="0" u="none" strike="noStrike" dirty="0" err="1" smtClean="0">
                              <a:solidFill>
                                <a:srgbClr val="000000"/>
                              </a:solidFill>
                              <a:effectLst/>
                              <a:latin typeface="Calibri"/>
                            </a:rPr>
                            <a:t>dBm</a:t>
                          </a:r>
                          <a:r>
                            <a:rPr lang="en-US" sz="1000" b="0" i="0" u="none" strike="noStrike" dirty="0" smtClean="0">
                              <a:solidFill>
                                <a:srgbClr val="000000"/>
                              </a:solidFill>
                              <a:effectLst/>
                              <a:latin typeface="Calibri"/>
                            </a:rPr>
                            <a:t>)</a:t>
                          </a:r>
                          <a:endParaRPr lang="en-US" sz="1000" b="0" i="0" u="none" strike="noStrike" dirty="0">
                            <a:solidFill>
                              <a:srgbClr val="000000"/>
                            </a:solidFill>
                            <a:effectLst/>
                            <a:latin typeface="Calibri"/>
                          </a:endParaRPr>
                        </a:p>
                      </a:txBody>
                      <a:tcPr marL="9525" marR="9525" marT="9525" marB="0" anchor="b">
                        <a:solidFill>
                          <a:schemeClr val="accent2">
                            <a:lumMod val="20000"/>
                            <a:lumOff val="80000"/>
                          </a:schemeClr>
                        </a:solidFill>
                      </a:tcPr>
                    </a:tc>
                    <a:tc>
                      <a:txBody>
                        <a:bodyPr/>
                        <a:lstStyle/>
                        <a:p>
                          <a:pPr algn="ctr" fontAlgn="b"/>
                          <a:r>
                            <a:rPr lang="en-US" sz="1000" b="0" i="0" u="none" strike="noStrike" kern="1200" dirty="0" smtClean="0">
                              <a:solidFill>
                                <a:srgbClr val="000000"/>
                              </a:solidFill>
                              <a:effectLst/>
                              <a:latin typeface="+mn-lt"/>
                              <a:ea typeface="+mn-ea"/>
                              <a:cs typeface="+mn-cs"/>
                            </a:rPr>
                            <a:t>[</a:t>
                          </a:r>
                          <a:r>
                            <a:rPr lang="en-US" sz="1000" b="0" i="1" u="none" strike="noStrike" kern="1200" dirty="0" smtClean="0">
                              <a:solidFill>
                                <a:srgbClr val="000000"/>
                              </a:solidFill>
                              <a:effectLst/>
                              <a:latin typeface="+mn-lt"/>
                              <a:ea typeface="+mn-ea"/>
                              <a:cs typeface="+mn-cs"/>
                            </a:rPr>
                            <a:t>i</a:t>
                          </a:r>
                          <a:r>
                            <a:rPr lang="en-US" sz="1000" b="0" i="0" u="none" strike="noStrike" kern="1200" baseline="-25000" dirty="0" smtClean="0">
                              <a:solidFill>
                                <a:srgbClr val="000000"/>
                              </a:solidFill>
                              <a:effectLst/>
                              <a:latin typeface="+mn-lt"/>
                              <a:ea typeface="+mn-ea"/>
                              <a:cs typeface="+mn-cs"/>
                            </a:rPr>
                            <a:t>1</a:t>
                          </a:r>
                          <a:r>
                            <a:rPr lang="en-US" sz="1000" b="0" i="0" u="none" strike="noStrike" kern="1200" dirty="0" smtClean="0">
                              <a:solidFill>
                                <a:srgbClr val="000000"/>
                              </a:solidFill>
                              <a:effectLst/>
                              <a:latin typeface="+mn-lt"/>
                              <a:ea typeface="+mn-ea"/>
                              <a:cs typeface="+mn-cs"/>
                            </a:rPr>
                            <a:t>*,</a:t>
                          </a:r>
                          <a:r>
                            <a:rPr lang="en-US" sz="1000" b="0" i="0" u="none" strike="noStrike" kern="1200" baseline="0" dirty="0" smtClean="0">
                              <a:solidFill>
                                <a:srgbClr val="000000"/>
                              </a:solidFill>
                              <a:effectLst/>
                              <a:latin typeface="+mn-lt"/>
                              <a:ea typeface="+mn-ea"/>
                              <a:cs typeface="+mn-cs"/>
                            </a:rPr>
                            <a:t> </a:t>
                          </a:r>
                          <a:r>
                            <a:rPr lang="en-US" sz="1000" b="0" i="1" u="none" strike="noStrike" kern="1200" baseline="0" dirty="0" smtClean="0">
                              <a:solidFill>
                                <a:srgbClr val="000000"/>
                              </a:solidFill>
                              <a:effectLst/>
                              <a:latin typeface="+mn-lt"/>
                              <a:ea typeface="+mn-ea"/>
                              <a:cs typeface="+mn-cs"/>
                            </a:rPr>
                            <a:t>i</a:t>
                          </a:r>
                          <a:r>
                            <a:rPr lang="en-US" sz="1000" b="0" i="0" u="none" strike="noStrike" kern="1200" baseline="-25000" dirty="0" smtClean="0">
                              <a:solidFill>
                                <a:srgbClr val="000000"/>
                              </a:solidFill>
                              <a:effectLst/>
                              <a:latin typeface="+mn-lt"/>
                              <a:ea typeface="+mn-ea"/>
                              <a:cs typeface="+mn-cs"/>
                            </a:rPr>
                            <a:t>2</a:t>
                          </a:r>
                          <a:r>
                            <a:rPr lang="en-US" sz="1000" b="0" i="0" u="none" strike="noStrike" kern="1200" baseline="0" dirty="0" smtClean="0">
                              <a:solidFill>
                                <a:srgbClr val="000000"/>
                              </a:solidFill>
                              <a:effectLst/>
                              <a:latin typeface="+mn-lt"/>
                              <a:ea typeface="+mn-ea"/>
                              <a:cs typeface="+mn-cs"/>
                            </a:rPr>
                            <a:t>*, </a:t>
                          </a:r>
                          <a:r>
                            <a:rPr lang="en-US" sz="1000" b="0" i="1" u="none" strike="noStrike" kern="1200" baseline="0" dirty="0" smtClean="0">
                              <a:solidFill>
                                <a:srgbClr val="000000"/>
                              </a:solidFill>
                              <a:effectLst/>
                              <a:latin typeface="+mn-lt"/>
                              <a:ea typeface="+mn-ea"/>
                              <a:cs typeface="+mn-cs"/>
                            </a:rPr>
                            <a:t>j</a:t>
                          </a:r>
                          <a:r>
                            <a:rPr lang="en-US" sz="1000" b="0" i="0" u="none" strike="noStrike" kern="1200" baseline="-25000" dirty="0" smtClean="0">
                              <a:solidFill>
                                <a:srgbClr val="000000"/>
                              </a:solidFill>
                              <a:effectLst/>
                              <a:latin typeface="+mn-lt"/>
                              <a:ea typeface="+mn-ea"/>
                              <a:cs typeface="+mn-cs"/>
                            </a:rPr>
                            <a:t>1</a:t>
                          </a:r>
                          <a:r>
                            <a:rPr lang="en-US" sz="1000" b="0" i="0" u="none" strike="noStrike" kern="1200" baseline="0" dirty="0" smtClean="0">
                              <a:solidFill>
                                <a:srgbClr val="000000"/>
                              </a:solidFill>
                              <a:effectLst/>
                              <a:latin typeface="+mn-lt"/>
                              <a:ea typeface="+mn-ea"/>
                              <a:cs typeface="+mn-cs"/>
                            </a:rPr>
                            <a:t>*, </a:t>
                          </a:r>
                          <a:r>
                            <a:rPr lang="en-US" sz="1000" b="0" i="1" u="none" strike="noStrike" kern="1200" baseline="0" dirty="0" smtClean="0">
                              <a:solidFill>
                                <a:srgbClr val="000000"/>
                              </a:solidFill>
                              <a:effectLst/>
                              <a:latin typeface="+mn-lt"/>
                              <a:ea typeface="+mn-ea"/>
                              <a:cs typeface="+mn-cs"/>
                            </a:rPr>
                            <a:t>j</a:t>
                          </a:r>
                          <a:r>
                            <a:rPr lang="en-US" sz="1000" b="0" i="0" u="none" strike="noStrike" kern="1200" baseline="-25000" dirty="0" smtClean="0">
                              <a:solidFill>
                                <a:srgbClr val="000000"/>
                              </a:solidFill>
                              <a:effectLst/>
                              <a:latin typeface="+mn-lt"/>
                              <a:ea typeface="+mn-ea"/>
                              <a:cs typeface="+mn-cs"/>
                            </a:rPr>
                            <a:t>2</a:t>
                          </a:r>
                          <a:r>
                            <a:rPr lang="en-US" sz="1000" b="0" i="0" u="none" strike="noStrike" kern="1200" baseline="0" dirty="0" smtClean="0">
                              <a:solidFill>
                                <a:srgbClr val="000000"/>
                              </a:solidFill>
                              <a:effectLst/>
                              <a:latin typeface="+mn-lt"/>
                              <a:ea typeface="+mn-ea"/>
                              <a:cs typeface="+mn-cs"/>
                            </a:rPr>
                            <a:t>*]</a:t>
                          </a:r>
                          <a:endParaRPr lang="en-US" sz="1000" b="0" i="0" u="none" strike="noStrike" kern="1200" dirty="0" smtClean="0">
                            <a:solidFill>
                              <a:srgbClr val="000000"/>
                            </a:solidFill>
                            <a:effectLst/>
                            <a:latin typeface="+mn-lt"/>
                            <a:ea typeface="+mn-ea"/>
                            <a:cs typeface="+mn-cs"/>
                          </a:endParaRPr>
                        </a:p>
                        <a:p>
                          <a:pPr algn="ctr" fontAlgn="b"/>
                          <a14:m>
                            <m:oMath xmlns:m="http://schemas.openxmlformats.org/officeDocument/2006/math">
                              <m:sSubSup>
                                <m:sSubSupPr>
                                  <m:ctrlPr>
                                    <a:rPr lang="en-US" sz="1000" i="1" smtClean="0">
                                      <a:solidFill>
                                        <a:schemeClr val="tx1"/>
                                      </a:solidFill>
                                      <a:latin typeface="Cambria Math"/>
                                    </a:rPr>
                                  </m:ctrlPr>
                                </m:sSubSupPr>
                                <m:e>
                                  <m:r>
                                    <a:rPr lang="en-US" sz="1000" i="1">
                                      <a:solidFill>
                                        <a:schemeClr val="tx1"/>
                                      </a:solidFill>
                                      <a:latin typeface="Cambria Math"/>
                                    </a:rPr>
                                    <m:t>𝑁</m:t>
                                  </m:r>
                                </m:e>
                                <m:sub>
                                  <m:r>
                                    <a:rPr lang="en-US" sz="1000" i="1">
                                      <a:solidFill>
                                        <a:schemeClr val="tx1"/>
                                      </a:solidFill>
                                      <a:latin typeface="Cambria Math"/>
                                    </a:rPr>
                                    <m:t>𝑠𝑡𝑟𝑒𝑎𝑚</m:t>
                                  </m:r>
                                </m:sub>
                                <m:sup>
                                  <m:r>
                                    <a:rPr lang="en-US" sz="1000" i="1">
                                      <a:solidFill>
                                        <a:schemeClr val="tx1"/>
                                      </a:solidFill>
                                      <a:latin typeface="Cambria Math"/>
                                    </a:rPr>
                                    <m:t>𝑚𝑎𝑥</m:t>
                                  </m:r>
                                </m:sup>
                              </m:sSubSup>
                            </m:oMath>
                          </a14:m>
                          <a:r>
                            <a:rPr lang="en-US" sz="1000" dirty="0" smtClean="0">
                              <a:solidFill>
                                <a:schemeClr val="tx1"/>
                              </a:solidFill>
                            </a:rPr>
                            <a:t> </a:t>
                          </a:r>
                          <a:r>
                            <a:rPr lang="en-US" sz="1000" dirty="0">
                              <a:solidFill>
                                <a:schemeClr val="tx1"/>
                              </a:solidFill>
                            </a:rPr>
                            <a:t>=</a:t>
                          </a:r>
                          <a:r>
                            <a:rPr lang="en-US" sz="1000" dirty="0" smtClean="0">
                              <a:solidFill>
                                <a:schemeClr val="tx1"/>
                              </a:solidFill>
                            </a:rPr>
                            <a:t> 2</a:t>
                          </a:r>
                          <a:endParaRPr lang="en-US" sz="1000" b="0" i="0" u="none" strike="noStrike" dirty="0">
                            <a:solidFill>
                              <a:srgbClr val="000000"/>
                            </a:solidFill>
                            <a:effectLst/>
                            <a:latin typeface="Calibri"/>
                          </a:endParaRPr>
                        </a:p>
                      </a:txBody>
                      <a:tcPr marL="9525" marR="9525" marT="9525" marB="0" anchor="b">
                        <a:solidFill>
                          <a:schemeClr val="accent2">
                            <a:lumMod val="20000"/>
                            <a:lumOff val="80000"/>
                          </a:schemeClr>
                        </a:solidFill>
                      </a:tcPr>
                    </a:tc>
                    <a:tc>
                      <a:txBody>
                        <a:bodyPr/>
                        <a:lstStyle/>
                        <a:p>
                          <a:pPr algn="ctr" fontAlgn="b"/>
                          <a:r>
                            <a:rPr lang="en-US" sz="1000" b="0" i="0" u="none" strike="noStrike" kern="1200" dirty="0" smtClean="0">
                              <a:solidFill>
                                <a:srgbClr val="000000"/>
                              </a:solidFill>
                              <a:effectLst/>
                              <a:latin typeface="+mn-lt"/>
                              <a:ea typeface="+mn-ea"/>
                              <a:cs typeface="+mn-cs"/>
                            </a:rPr>
                            <a:t>[</a:t>
                          </a:r>
                          <a:r>
                            <a:rPr lang="en-US" sz="1000" b="0" i="1" u="none" strike="noStrike" kern="1200" dirty="0" smtClean="0">
                              <a:solidFill>
                                <a:srgbClr val="000000"/>
                              </a:solidFill>
                              <a:effectLst/>
                              <a:latin typeface="+mn-lt"/>
                              <a:ea typeface="+mn-ea"/>
                              <a:cs typeface="+mn-cs"/>
                            </a:rPr>
                            <a:t>i</a:t>
                          </a:r>
                          <a:r>
                            <a:rPr lang="en-US" sz="1000" b="0" i="0" u="none" strike="noStrike" kern="1200" baseline="-25000" dirty="0" smtClean="0">
                              <a:solidFill>
                                <a:srgbClr val="000000"/>
                              </a:solidFill>
                              <a:effectLst/>
                              <a:latin typeface="+mn-lt"/>
                              <a:ea typeface="+mn-ea"/>
                              <a:cs typeface="+mn-cs"/>
                            </a:rPr>
                            <a:t>1</a:t>
                          </a:r>
                          <a:r>
                            <a:rPr lang="en-US" sz="1000" b="0" i="0" u="none" strike="noStrike" kern="1200" dirty="0" smtClean="0">
                              <a:solidFill>
                                <a:srgbClr val="000000"/>
                              </a:solidFill>
                              <a:effectLst/>
                              <a:latin typeface="+mn-lt"/>
                              <a:ea typeface="+mn-ea"/>
                              <a:cs typeface="+mn-cs"/>
                            </a:rPr>
                            <a:t>*,</a:t>
                          </a:r>
                          <a:r>
                            <a:rPr lang="en-US" sz="1000" b="0" i="0" u="none" strike="noStrike" kern="1200" baseline="0" dirty="0" smtClean="0">
                              <a:solidFill>
                                <a:srgbClr val="000000"/>
                              </a:solidFill>
                              <a:effectLst/>
                              <a:latin typeface="+mn-lt"/>
                              <a:ea typeface="+mn-ea"/>
                              <a:cs typeface="+mn-cs"/>
                            </a:rPr>
                            <a:t> </a:t>
                          </a:r>
                          <a:r>
                            <a:rPr lang="en-US" sz="1000" b="0" i="1" u="none" strike="noStrike" kern="1200" baseline="0" dirty="0" smtClean="0">
                              <a:solidFill>
                                <a:srgbClr val="000000"/>
                              </a:solidFill>
                              <a:effectLst/>
                              <a:latin typeface="+mn-lt"/>
                              <a:ea typeface="+mn-ea"/>
                              <a:cs typeface="+mn-cs"/>
                            </a:rPr>
                            <a:t>i</a:t>
                          </a:r>
                          <a:r>
                            <a:rPr lang="en-US" sz="1000" b="0" i="0" u="none" strike="noStrike" kern="1200" baseline="-25000" dirty="0" smtClean="0">
                              <a:solidFill>
                                <a:srgbClr val="000000"/>
                              </a:solidFill>
                              <a:effectLst/>
                              <a:latin typeface="+mn-lt"/>
                              <a:ea typeface="+mn-ea"/>
                              <a:cs typeface="+mn-cs"/>
                            </a:rPr>
                            <a:t>2</a:t>
                          </a:r>
                          <a:r>
                            <a:rPr lang="en-US" sz="1000" b="0" i="0" u="none" strike="noStrike" kern="1200" baseline="0" dirty="0" smtClean="0">
                              <a:solidFill>
                                <a:srgbClr val="000000"/>
                              </a:solidFill>
                              <a:effectLst/>
                              <a:latin typeface="+mn-lt"/>
                              <a:ea typeface="+mn-ea"/>
                              <a:cs typeface="+mn-cs"/>
                            </a:rPr>
                            <a:t>*, </a:t>
                          </a:r>
                          <a:r>
                            <a:rPr lang="en-US" sz="1000" b="0" i="1" u="none" strike="noStrike" kern="1200" baseline="0" dirty="0" smtClean="0">
                              <a:solidFill>
                                <a:srgbClr val="000000"/>
                              </a:solidFill>
                              <a:effectLst/>
                              <a:latin typeface="+mn-lt"/>
                              <a:ea typeface="+mn-ea"/>
                              <a:cs typeface="+mn-cs"/>
                            </a:rPr>
                            <a:t>j</a:t>
                          </a:r>
                          <a:r>
                            <a:rPr lang="en-US" sz="1000" b="0" i="0" u="none" strike="noStrike" kern="1200" baseline="-25000" dirty="0" smtClean="0">
                              <a:solidFill>
                                <a:srgbClr val="000000"/>
                              </a:solidFill>
                              <a:effectLst/>
                              <a:latin typeface="+mn-lt"/>
                              <a:ea typeface="+mn-ea"/>
                              <a:cs typeface="+mn-cs"/>
                            </a:rPr>
                            <a:t>1</a:t>
                          </a:r>
                          <a:r>
                            <a:rPr lang="en-US" sz="1000" b="0" i="0" u="none" strike="noStrike" kern="1200" baseline="0" dirty="0" smtClean="0">
                              <a:solidFill>
                                <a:srgbClr val="000000"/>
                              </a:solidFill>
                              <a:effectLst/>
                              <a:latin typeface="+mn-lt"/>
                              <a:ea typeface="+mn-ea"/>
                              <a:cs typeface="+mn-cs"/>
                            </a:rPr>
                            <a:t>*, </a:t>
                          </a:r>
                          <a:r>
                            <a:rPr lang="en-US" sz="1000" b="0" i="1" u="none" strike="noStrike" kern="1200" baseline="0" dirty="0" smtClean="0">
                              <a:solidFill>
                                <a:srgbClr val="000000"/>
                              </a:solidFill>
                              <a:effectLst/>
                              <a:latin typeface="+mn-lt"/>
                              <a:ea typeface="+mn-ea"/>
                              <a:cs typeface="+mn-cs"/>
                            </a:rPr>
                            <a:t>j</a:t>
                          </a:r>
                          <a:r>
                            <a:rPr lang="en-US" sz="1000" b="0" i="0" u="none" strike="noStrike" kern="1200" baseline="-25000" dirty="0" smtClean="0">
                              <a:solidFill>
                                <a:srgbClr val="000000"/>
                              </a:solidFill>
                              <a:effectLst/>
                              <a:latin typeface="+mn-lt"/>
                              <a:ea typeface="+mn-ea"/>
                              <a:cs typeface="+mn-cs"/>
                            </a:rPr>
                            <a:t>2</a:t>
                          </a:r>
                          <a:r>
                            <a:rPr lang="en-US" sz="1000" b="0" i="0" u="none" strike="noStrike" kern="1200" baseline="0" dirty="0" smtClean="0">
                              <a:solidFill>
                                <a:srgbClr val="000000"/>
                              </a:solidFill>
                              <a:effectLst/>
                              <a:latin typeface="+mn-lt"/>
                              <a:ea typeface="+mn-ea"/>
                              <a:cs typeface="+mn-cs"/>
                            </a:rPr>
                            <a:t>*]</a:t>
                          </a:r>
                          <a:endParaRPr lang="en-US" sz="1000" b="0" i="0" u="none" strike="noStrike" kern="1200" dirty="0" smtClean="0">
                            <a:solidFill>
                              <a:srgbClr val="000000"/>
                            </a:solidFill>
                            <a:effectLst/>
                            <a:latin typeface="+mn-lt"/>
                            <a:ea typeface="+mn-ea"/>
                            <a:cs typeface="+mn-cs"/>
                          </a:endParaRPr>
                        </a:p>
                        <a:p>
                          <a:pPr algn="ctr" fontAlgn="b"/>
                          <a14:m>
                            <m:oMath xmlns:m="http://schemas.openxmlformats.org/officeDocument/2006/math">
                              <m:sSubSup>
                                <m:sSubSupPr>
                                  <m:ctrlPr>
                                    <a:rPr lang="en-US" sz="1000" i="1" smtClean="0">
                                      <a:solidFill>
                                        <a:schemeClr val="tx1"/>
                                      </a:solidFill>
                                      <a:latin typeface="Cambria Math"/>
                                    </a:rPr>
                                  </m:ctrlPr>
                                </m:sSubSupPr>
                                <m:e>
                                  <m:r>
                                    <a:rPr lang="en-US" sz="1000" i="1">
                                      <a:solidFill>
                                        <a:schemeClr val="tx1"/>
                                      </a:solidFill>
                                      <a:latin typeface="Cambria Math"/>
                                    </a:rPr>
                                    <m:t>𝑁</m:t>
                                  </m:r>
                                </m:e>
                                <m:sub>
                                  <m:r>
                                    <a:rPr lang="en-US" sz="1000" i="1">
                                      <a:solidFill>
                                        <a:schemeClr val="tx1"/>
                                      </a:solidFill>
                                      <a:latin typeface="Cambria Math"/>
                                    </a:rPr>
                                    <m:t>𝑠𝑡𝑟𝑒𝑎𝑚</m:t>
                                  </m:r>
                                  <m:r>
                                    <a:rPr lang="en-US" sz="1000" b="0" i="1" smtClean="0">
                                      <a:solidFill>
                                        <a:schemeClr val="tx1"/>
                                      </a:solidFill>
                                      <a:latin typeface="Cambria Math"/>
                                    </a:rPr>
                                    <m:t> </m:t>
                                  </m:r>
                                </m:sub>
                                <m:sup>
                                  <m:r>
                                    <a:rPr lang="en-US" sz="1000" i="1">
                                      <a:solidFill>
                                        <a:schemeClr val="tx1"/>
                                      </a:solidFill>
                                      <a:latin typeface="Cambria Math"/>
                                    </a:rPr>
                                    <m:t>𝑚𝑎𝑥</m:t>
                                  </m:r>
                                </m:sup>
                              </m:sSubSup>
                            </m:oMath>
                          </a14:m>
                          <a:r>
                            <a:rPr lang="en-US" sz="1000" dirty="0">
                              <a:solidFill>
                                <a:schemeClr val="tx1"/>
                              </a:solidFill>
                            </a:rPr>
                            <a:t>=</a:t>
                          </a:r>
                          <a:r>
                            <a:rPr lang="en-US" sz="1000" dirty="0" smtClean="0">
                              <a:solidFill>
                                <a:schemeClr val="tx1"/>
                              </a:solidFill>
                            </a:rPr>
                            <a:t> 1</a:t>
                          </a:r>
                          <a:endParaRPr lang="en-US" sz="1000" b="0" i="0" u="none" strike="noStrike" dirty="0" smtClean="0">
                            <a:solidFill>
                              <a:srgbClr val="000000"/>
                            </a:solidFill>
                            <a:effectLst/>
                            <a:latin typeface="Calibri"/>
                          </a:endParaRPr>
                        </a:p>
                      </a:txBody>
                      <a:tcPr marL="9525" marR="9525" marT="9525" marB="0" anchor="b">
                        <a:solidFill>
                          <a:schemeClr val="accent2">
                            <a:lumMod val="20000"/>
                            <a:lumOff val="80000"/>
                          </a:schemeClr>
                        </a:solidFill>
                      </a:tcPr>
                    </a:tc>
                  </a:tr>
                  <a:tr h="190500">
                    <a:tc>
                      <a:txBody>
                        <a:bodyPr/>
                        <a:lstStyle/>
                        <a:p>
                          <a:pPr algn="ctr" fontAlgn="b"/>
                          <a:r>
                            <a:rPr lang="en-US" sz="1000" u="none" strike="noStrike" dirty="0">
                              <a:effectLst/>
                            </a:rPr>
                            <a:t>-15</a:t>
                          </a:r>
                          <a:endParaRPr lang="en-US" sz="1000" b="0" i="0" u="none" strike="noStrike" dirty="0">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-9</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-7</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-5</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5</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7</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9</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15</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dirty="0">
                              <a:solidFill>
                                <a:srgbClr val="000000"/>
                              </a:solidFill>
                              <a:effectLst/>
                              <a:latin typeface="Calibri"/>
                            </a:rPr>
                            <a:t>[14,8,4,4]</a:t>
                          </a:r>
                        </a:p>
                      </a:txBody>
                      <a:tcPr marL="9525" marR="9525" marT="9525" marB="0" anchor="b"/>
                    </a:tc>
                    <a:tc>
                      <a:txBody>
                        <a:bodyPr/>
                        <a:lstStyle/>
                        <a:p>
                          <a:pPr algn="ctr" fontAlgn="b"/>
                          <a:r>
                            <a:rPr lang="en-US" sz="1000" b="0" i="0" u="none" strike="noStrike" dirty="0">
                              <a:solidFill>
                                <a:srgbClr val="000000"/>
                              </a:solidFill>
                              <a:effectLst/>
                              <a:latin typeface="Calibri"/>
                            </a:rPr>
                            <a:t>[14,8,4,4]</a:t>
                          </a:r>
                        </a:p>
                      </a:txBody>
                      <a:tcPr marL="9525" marR="9525" marT="9525" marB="0" anchor="b"/>
                    </a:tc>
                  </a:tr>
                </a:tbl>
              </a:graphicData>
            </a:graphic>
          </p:graphicFrame>
        </mc:Choice>
        <mc:Fallback xmlns="">
          <p:graphicFrame>
            <p:nvGraphicFramePr>
              <p:cNvPr id="15" name="Table 14"/>
              <p:cNvGraphicFramePr>
                <a:graphicFrameLocks noGrp="1"/>
              </p:cNvGraphicFramePr>
              <p:nvPr>
                <p:extLst>
                  <p:ext uri="{D42A27DB-BD31-4B8C-83A1-F6EECF244321}">
                    <p14:modId xmlns:p14="http://schemas.microsoft.com/office/powerpoint/2010/main" val="366783729"/>
                  </p:ext>
                </p:extLst>
              </p:nvPr>
            </p:nvGraphicFramePr>
            <p:xfrm>
              <a:off x="5508104" y="1501328"/>
              <a:ext cx="2795587" cy="3362325"/>
            </p:xfrm>
            <a:graphic>
              <a:graphicData uri="http://schemas.openxmlformats.org/drawingml/2006/table">
                <a:tbl>
                  <a:tblPr>
                    <a:tableStyleId>{5C22544A-7EE6-4342-B048-85BDC9FD1C3A}</a:tableStyleId>
                  </a:tblPr>
                  <a:tblGrid>
                    <a:gridCol w="731837"/>
                    <a:gridCol w="1031875"/>
                    <a:gridCol w="1031875"/>
                  </a:tblGrid>
                  <a:tr h="314325">
                    <a:tc>
                      <a:txBody>
                        <a:bodyPr/>
                        <a:lstStyle/>
                        <a:p>
                          <a:pPr algn="ctr" fontAlgn="b"/>
                          <a:r>
                            <a:rPr lang="en-US" sz="1000" b="0" i="0" u="none" strike="noStrike" dirty="0" smtClean="0">
                              <a:solidFill>
                                <a:srgbClr val="000000"/>
                              </a:solidFill>
                              <a:effectLst/>
                              <a:latin typeface="Calibri"/>
                            </a:rPr>
                            <a:t>Total Power</a:t>
                          </a:r>
                        </a:p>
                        <a:p>
                          <a:pPr algn="ctr" fontAlgn="b"/>
                          <a:r>
                            <a:rPr lang="en-US" sz="1000" b="0" i="0" u="none" strike="noStrike" dirty="0" smtClean="0">
                              <a:solidFill>
                                <a:srgbClr val="000000"/>
                              </a:solidFill>
                              <a:effectLst/>
                              <a:latin typeface="Calibri"/>
                            </a:rPr>
                            <a:t> (</a:t>
                          </a:r>
                          <a:r>
                            <a:rPr lang="en-US" sz="1000" b="0" i="0" u="none" strike="noStrike" dirty="0" err="1" smtClean="0">
                              <a:solidFill>
                                <a:srgbClr val="000000"/>
                              </a:solidFill>
                              <a:effectLst/>
                              <a:latin typeface="Calibri"/>
                            </a:rPr>
                            <a:t>dBm</a:t>
                          </a:r>
                          <a:r>
                            <a:rPr lang="en-US" sz="1000" b="0" i="0" u="none" strike="noStrike" dirty="0" smtClean="0">
                              <a:solidFill>
                                <a:srgbClr val="000000"/>
                              </a:solidFill>
                              <a:effectLst/>
                              <a:latin typeface="Calibri"/>
                            </a:rPr>
                            <a:t>)</a:t>
                          </a:r>
                          <a:endParaRPr lang="en-US" sz="1000" b="0" i="0" u="none" strike="noStrike" dirty="0">
                            <a:solidFill>
                              <a:srgbClr val="000000"/>
                            </a:solidFill>
                            <a:effectLst/>
                            <a:latin typeface="Calibri"/>
                          </a:endParaRPr>
                        </a:p>
                      </a:txBody>
                      <a:tcPr marL="9525" marR="9525" marT="9525" marB="0" anchor="b">
                        <a:solidFill>
                          <a:schemeClr val="accent2">
                            <a:lumMod val="20000"/>
                            <a:lumOff val="80000"/>
                          </a:schemeClr>
                        </a:solidFill>
                      </a:tcPr>
                    </a:tc>
                    <a:tc>
                      <a:txBody>
                        <a:bodyPr/>
                        <a:lstStyle/>
                        <a:p>
                          <a:endParaRPr lang="en-US"/>
                        </a:p>
                      </a:txBody>
                      <a:tcPr marL="9525" marR="9525" marT="9525" marB="0" anchor="b">
                        <a:blipFill rotWithShape="1">
                          <a:blip r:embed="rId4"/>
                          <a:stretch>
                            <a:fillRect l="-71598" t="-9615" r="-100592" b="-984615"/>
                          </a:stretch>
                        </a:blipFill>
                      </a:tcPr>
                    </a:tc>
                    <a:tc>
                      <a:txBody>
                        <a:bodyPr/>
                        <a:lstStyle/>
                        <a:p>
                          <a:endParaRPr lang="en-US"/>
                        </a:p>
                      </a:txBody>
                      <a:tcPr marL="9525" marR="9525" marT="9525" marB="0" anchor="b">
                        <a:blipFill rotWithShape="1">
                          <a:blip r:embed="rId4"/>
                          <a:stretch>
                            <a:fillRect l="-171598" t="-9615" r="-592" b="-984615"/>
                          </a:stretch>
                        </a:blipFill>
                      </a:tcPr>
                    </a:tc>
                  </a:tr>
                  <a:tr h="190500">
                    <a:tc>
                      <a:txBody>
                        <a:bodyPr/>
                        <a:lstStyle/>
                        <a:p>
                          <a:pPr algn="ctr" fontAlgn="b"/>
                          <a:r>
                            <a:rPr lang="en-US" sz="1000" u="none" strike="noStrike" dirty="0">
                              <a:effectLst/>
                            </a:rPr>
                            <a:t>-15</a:t>
                          </a:r>
                          <a:endParaRPr lang="en-US" sz="1000" b="0" i="0" u="none" strike="noStrike" dirty="0">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-9</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-7</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-5</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5</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7</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9</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11</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13</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c>
                      <a:txBody>
                        <a:bodyPr/>
                        <a:lstStyle/>
                        <a:p>
                          <a:pPr algn="ctr" fontAlgn="b"/>
                          <a:r>
                            <a:rPr lang="en-US" sz="1000" b="0" i="0" u="none" strike="noStrike">
                              <a:solidFill>
                                <a:srgbClr val="000000"/>
                              </a:solidFill>
                              <a:effectLst/>
                              <a:latin typeface="Calibri"/>
                            </a:rPr>
                            <a:t>[14,8,4,4]</a:t>
                          </a:r>
                        </a:p>
                      </a:txBody>
                      <a:tcPr marL="9525" marR="9525" marT="9525" marB="0" anchor="b"/>
                    </a:tc>
                  </a:tr>
                  <a:tr h="190500">
                    <a:tc>
                      <a:txBody>
                        <a:bodyPr/>
                        <a:lstStyle/>
                        <a:p>
                          <a:pPr algn="ctr" fontAlgn="b"/>
                          <a:r>
                            <a:rPr lang="en-US" sz="1000" u="none" strike="noStrike">
                              <a:effectLst/>
                            </a:rPr>
                            <a:t>15</a:t>
                          </a:r>
                          <a:endParaRPr lang="en-US" sz="1000" b="0" i="0" u="none" strike="noStrike">
                            <a:solidFill>
                              <a:srgbClr val="000000"/>
                            </a:solidFill>
                            <a:effectLst/>
                            <a:latin typeface="Calibri"/>
                          </a:endParaRPr>
                        </a:p>
                      </a:txBody>
                      <a:tcPr marL="9525" marR="9525" marT="9525" marB="0" anchor="b"/>
                    </a:tc>
                    <a:tc>
                      <a:txBody>
                        <a:bodyPr/>
                        <a:lstStyle/>
                        <a:p>
                          <a:pPr algn="ctr" fontAlgn="b"/>
                          <a:r>
                            <a:rPr lang="en-US" sz="1000" b="0" i="0" u="none" strike="noStrike" dirty="0">
                              <a:solidFill>
                                <a:srgbClr val="000000"/>
                              </a:solidFill>
                              <a:effectLst/>
                              <a:latin typeface="Calibri"/>
                            </a:rPr>
                            <a:t>[14,8,4,4]</a:t>
                          </a:r>
                        </a:p>
                      </a:txBody>
                      <a:tcPr marL="9525" marR="9525" marT="9525" marB="0" anchor="b"/>
                    </a:tc>
                    <a:tc>
                      <a:txBody>
                        <a:bodyPr/>
                        <a:lstStyle/>
                        <a:p>
                          <a:pPr algn="ctr" fontAlgn="b"/>
                          <a:r>
                            <a:rPr lang="en-US" sz="1000" b="0" i="0" u="none" strike="noStrike" dirty="0">
                              <a:solidFill>
                                <a:srgbClr val="000000"/>
                              </a:solidFill>
                              <a:effectLst/>
                              <a:latin typeface="Calibri"/>
                            </a:rPr>
                            <a:t>[14,8,4,4]</a:t>
                          </a:r>
                        </a:p>
                      </a:txBody>
                      <a:tcPr marL="9525" marR="9525" marT="9525" marB="0" anchor="b"/>
                    </a:tc>
                  </a:tr>
                </a:tbl>
              </a:graphicData>
            </a:graphic>
          </p:graphicFrame>
        </mc:Fallback>
      </mc:AlternateContent>
    </p:spTree>
    <p:extLst>
      <p:ext uri="{BB962C8B-B14F-4D97-AF65-F5344CB8AC3E}">
        <p14:creationId xmlns:p14="http://schemas.microsoft.com/office/powerpoint/2010/main" val="58565307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and Conclusions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
        <p:nvSpPr>
          <p:cNvPr id="7" name="Content Placeholder 6"/>
          <p:cNvSpPr>
            <a:spLocks noGrp="1"/>
          </p:cNvSpPr>
          <p:nvPr>
            <p:ph idx="1"/>
          </p:nvPr>
        </p:nvSpPr>
        <p:spPr>
          <a:xfrm>
            <a:off x="685800" y="1700808"/>
            <a:ext cx="7918648" cy="4113213"/>
          </a:xfrm>
        </p:spPr>
        <p:txBody>
          <a:bodyPr/>
          <a:lstStyle/>
          <a:p>
            <a:pPr>
              <a:buFont typeface="Arial" panose="020B0604020202020204" pitchFamily="34" charset="0"/>
              <a:buChar char="•"/>
            </a:pPr>
            <a:r>
              <a:rPr lang="en-US" dirty="0" smtClean="0"/>
              <a:t>We observe that optimal beams can be different according to MIMO mode, e.g., maximum number of streams.</a:t>
            </a:r>
          </a:p>
          <a:p>
            <a:pPr>
              <a:buFont typeface="Arial" panose="020B0604020202020204" pitchFamily="34" charset="0"/>
              <a:buChar char="•"/>
            </a:pPr>
            <a:r>
              <a:rPr lang="en-US" dirty="0" smtClean="0"/>
              <a:t>In some situations, it is useful for the transmitter to know the optimal beams for different MIMO modes. </a:t>
            </a:r>
          </a:p>
          <a:p>
            <a:pPr>
              <a:buFont typeface="Arial" panose="020B0604020202020204" pitchFamily="34" charset="0"/>
              <a:buChar char="•"/>
            </a:pPr>
            <a:r>
              <a:rPr lang="en-US" dirty="0" smtClean="0"/>
              <a:t>Hence, receiver may need to feed back </a:t>
            </a:r>
            <a:r>
              <a:rPr lang="en-US" dirty="0" smtClean="0">
                <a:solidFill>
                  <a:schemeClr val="tx1"/>
                </a:solidFill>
              </a:rPr>
              <a:t>multiple sets of beamforming indices </a:t>
            </a:r>
            <a:r>
              <a:rPr lang="en-US" dirty="0" smtClean="0"/>
              <a:t>(each for one MIMO mode).</a:t>
            </a:r>
            <a:endParaRPr lang="en-US" dirty="0" smtClean="0">
              <a:sym typeface="Wingdings" panose="05000000000000000000" pitchFamily="2" charset="2"/>
            </a:endParaRPr>
          </a:p>
          <a:p>
            <a:pPr>
              <a:buFont typeface="Arial" panose="020B0604020202020204" pitchFamily="34" charset="0"/>
              <a:buChar char="•"/>
            </a:pPr>
            <a:r>
              <a:rPr lang="en-US" dirty="0" smtClean="0">
                <a:sym typeface="Wingdings" panose="05000000000000000000" pitchFamily="2" charset="2"/>
              </a:rPr>
              <a:t>Further study may be required for the design of feedback in 11ay. </a:t>
            </a:r>
          </a:p>
        </p:txBody>
      </p:sp>
    </p:spTree>
    <p:extLst>
      <p:ext uri="{BB962C8B-B14F-4D97-AF65-F5344CB8AC3E}">
        <p14:creationId xmlns:p14="http://schemas.microsoft.com/office/powerpoint/2010/main" val="36264918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2015</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fr-FR" smtClean="0"/>
              <a:t>Hakan Persson, Ericsson</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15</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755576" y="1700808"/>
            <a:ext cx="7772400" cy="4208463"/>
          </a:xfrm>
          <a:ln/>
        </p:spPr>
        <p:txBody>
          <a:bodyPr>
            <a:normAutofit/>
          </a:bodyPr>
          <a:lstStyle/>
          <a:p>
            <a:pPr marL="457200" indent="-457200">
              <a:buFont typeface="+mj-lt"/>
              <a:buAutoNum type="arabicPeriod"/>
            </a:pPr>
            <a:r>
              <a:rPr lang="en-US" b="0" dirty="0" smtClean="0"/>
              <a:t>11-14/0606r0, </a:t>
            </a:r>
            <a:r>
              <a:rPr lang="en-US" b="0" dirty="0"/>
              <a:t>“Next Generation </a:t>
            </a:r>
            <a:r>
              <a:rPr lang="en-US" b="0" dirty="0" smtClean="0"/>
              <a:t>802.11ad: 30</a:t>
            </a:r>
            <a:r>
              <a:rPr lang="en-US" b="0" dirty="0"/>
              <a:t>+ </a:t>
            </a:r>
            <a:r>
              <a:rPr lang="en-US" b="0" dirty="0" err="1"/>
              <a:t>Gbps</a:t>
            </a:r>
            <a:r>
              <a:rPr lang="en-US" b="0" dirty="0"/>
              <a:t> WLAN”</a:t>
            </a:r>
          </a:p>
          <a:p>
            <a:pPr marL="457200" indent="-457200">
              <a:buFont typeface="+mj-lt"/>
              <a:buAutoNum type="arabicPeriod"/>
            </a:pPr>
            <a:r>
              <a:rPr lang="en-US" b="0" dirty="0" smtClean="0"/>
              <a:t>11-15/0334r1</a:t>
            </a:r>
            <a:r>
              <a:rPr lang="en-US" b="0" dirty="0"/>
              <a:t>, </a:t>
            </a:r>
            <a:r>
              <a:rPr lang="en-US" b="0" dirty="0" smtClean="0"/>
              <a:t>“MIMO Framework”</a:t>
            </a:r>
          </a:p>
          <a:p>
            <a:pPr marL="457200" indent="-457200">
              <a:buFont typeface="+mj-lt"/>
              <a:buAutoNum type="arabicPeriod"/>
            </a:pPr>
            <a:r>
              <a:rPr lang="en-US" b="0" dirty="0" smtClean="0"/>
              <a:t>11-15/0356r0</a:t>
            </a:r>
            <a:r>
              <a:rPr lang="en-US" b="0" dirty="0"/>
              <a:t>, “MU-MIMO schemes for NG60”</a:t>
            </a:r>
          </a:p>
          <a:p>
            <a:pPr marL="457200" indent="-457200">
              <a:buFont typeface="+mj-lt"/>
              <a:buAutoNum type="arabicPeriod"/>
            </a:pPr>
            <a:endParaRPr lang="en-US" b="0" dirty="0" smtClean="0"/>
          </a:p>
          <a:p>
            <a:pPr marL="457200" indent="-457200">
              <a:buFont typeface="+mj-lt"/>
              <a:buAutoNum type="arabicPeriod"/>
            </a:pPr>
            <a:endParaRPr lang="en-US" b="0" dirty="0" smtClean="0"/>
          </a:p>
          <a:p>
            <a:pPr marL="457200" indent="-457200">
              <a:buFont typeface="+mj-lt"/>
              <a:buAutoNum type="arabicPeriod"/>
            </a:pPr>
            <a:endParaRPr lang="en-US" b="0" dirty="0" smtClean="0"/>
          </a:p>
          <a:p>
            <a:pPr marL="0" indent="0"/>
            <a:endParaRPr lang="en-GB" b="0" dirty="0" smtClean="0"/>
          </a:p>
        </p:txBody>
      </p:sp>
    </p:spTree>
    <p:extLst>
      <p:ext uri="{BB962C8B-B14F-4D97-AF65-F5344CB8AC3E}">
        <p14:creationId xmlns:p14="http://schemas.microsoft.com/office/powerpoint/2010/main" val="266245761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Abstract</a:t>
            </a:r>
            <a:endParaRPr lang="en-US" dirty="0"/>
          </a:p>
        </p:txBody>
      </p:sp>
      <p:sp>
        <p:nvSpPr>
          <p:cNvPr id="3" name="Content Placeholder 2"/>
          <p:cNvSpPr>
            <a:spLocks noGrp="1"/>
          </p:cNvSpPr>
          <p:nvPr>
            <p:ph idx="1"/>
          </p:nvPr>
        </p:nvSpPr>
        <p:spPr>
          <a:xfrm>
            <a:off x="683568" y="1772816"/>
            <a:ext cx="7630616" cy="4113213"/>
          </a:xfrm>
        </p:spPr>
        <p:txBody>
          <a:bodyPr>
            <a:normAutofit lnSpcReduction="10000"/>
          </a:bodyPr>
          <a:lstStyle/>
          <a:p>
            <a:pPr marL="0" indent="0"/>
            <a:r>
              <a:rPr lang="en-US" b="0" dirty="0"/>
              <a:t>In this </a:t>
            </a:r>
            <a:r>
              <a:rPr lang="en-US" b="0" dirty="0" smtClean="0"/>
              <a:t>presentation, </a:t>
            </a:r>
            <a:r>
              <a:rPr lang="en-US" b="0" dirty="0"/>
              <a:t>beam selection for hybrid precoding for 11ay is investigated. Our goal is to see if beams selected are changed according to MIMO modes (e.g., max number of streams). Via simulation results for </a:t>
            </a:r>
            <a:r>
              <a:rPr lang="en-US" b="0" dirty="0" smtClean="0"/>
              <a:t>a living </a:t>
            </a:r>
            <a:r>
              <a:rPr lang="en-US" b="0" dirty="0"/>
              <a:t>room model, we show that optimal beams can be quite different according to the max number of streams. Therefore, it might not be a good approach to select beams independent of MIMO </a:t>
            </a:r>
            <a:r>
              <a:rPr lang="en-US" b="0" dirty="0" smtClean="0"/>
              <a:t>modes. This observation implies that the optimal number of streams may change (e.g., SINR is changed) before retraining,  </a:t>
            </a:r>
            <a:r>
              <a:rPr lang="en-US" b="0" dirty="0"/>
              <a:t>receiver may feed back </a:t>
            </a:r>
            <a:r>
              <a:rPr lang="en-US" b="0" dirty="0" smtClean="0"/>
              <a:t>multiple sets </a:t>
            </a:r>
            <a:r>
              <a:rPr lang="en-US" b="0" dirty="0"/>
              <a:t>of optimal beam indices (each suitable for a particular number of streams). </a:t>
            </a:r>
            <a:endParaRPr lang="en-US" dirty="0" smtClean="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Tree>
    <p:extLst>
      <p:ext uri="{BB962C8B-B14F-4D97-AF65-F5344CB8AC3E}">
        <p14:creationId xmlns:p14="http://schemas.microsoft.com/office/powerpoint/2010/main" val="2535941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a:t>
            </a:r>
            <a:r>
              <a:rPr lang="en-US" dirty="0" smtClean="0"/>
              <a:t>utline</a:t>
            </a:r>
            <a:endParaRPr lang="en-US" dirty="0"/>
          </a:p>
        </p:txBody>
      </p:sp>
      <p:sp>
        <p:nvSpPr>
          <p:cNvPr id="3" name="Content Placeholder 2"/>
          <p:cNvSpPr>
            <a:spLocks noGrp="1"/>
          </p:cNvSpPr>
          <p:nvPr>
            <p:ph idx="1"/>
          </p:nvPr>
        </p:nvSpPr>
        <p:spPr>
          <a:xfrm>
            <a:off x="683568" y="1700808"/>
            <a:ext cx="7770813" cy="4113213"/>
          </a:xfrm>
        </p:spPr>
        <p:txBody>
          <a:bodyPr>
            <a:normAutofit/>
          </a:bodyPr>
          <a:lstStyle/>
          <a:p>
            <a:pPr>
              <a:buFont typeface="Arial" panose="020B0604020202020204" pitchFamily="34" charset="0"/>
              <a:buChar char="•"/>
            </a:pPr>
            <a:r>
              <a:rPr lang="en-US" dirty="0" smtClean="0"/>
              <a:t>Introduction</a:t>
            </a:r>
          </a:p>
          <a:p>
            <a:pPr>
              <a:buFont typeface="Arial" panose="020B0604020202020204" pitchFamily="34" charset="0"/>
              <a:buChar char="•"/>
            </a:pPr>
            <a:r>
              <a:rPr lang="en-US" dirty="0"/>
              <a:t>Hybrid Beamforming</a:t>
            </a:r>
          </a:p>
          <a:p>
            <a:pPr>
              <a:buFont typeface="Arial" panose="020B0604020202020204" pitchFamily="34" charset="0"/>
              <a:buChar char="•"/>
            </a:pPr>
            <a:r>
              <a:rPr lang="en-US" dirty="0" smtClean="0"/>
              <a:t>Motivation</a:t>
            </a:r>
            <a:endParaRPr lang="en-US" dirty="0" smtClean="0"/>
          </a:p>
          <a:p>
            <a:pPr>
              <a:buFont typeface="Arial" panose="020B0604020202020204" pitchFamily="34" charset="0"/>
              <a:buChar char="•"/>
            </a:pPr>
            <a:r>
              <a:rPr lang="en-US" dirty="0" smtClean="0"/>
              <a:t>Optimal </a:t>
            </a:r>
            <a:r>
              <a:rPr lang="en-US" dirty="0" smtClean="0"/>
              <a:t>Beam Selection</a:t>
            </a:r>
          </a:p>
          <a:p>
            <a:pPr>
              <a:buFont typeface="Arial" panose="020B0604020202020204" pitchFamily="34" charset="0"/>
              <a:buChar char="•"/>
            </a:pPr>
            <a:r>
              <a:rPr lang="en-US" dirty="0" smtClean="0"/>
              <a:t>Simulation Results</a:t>
            </a:r>
          </a:p>
          <a:p>
            <a:pPr>
              <a:buFont typeface="Arial" panose="020B0604020202020204" pitchFamily="34" charset="0"/>
              <a:buChar char="•"/>
            </a:pPr>
            <a:r>
              <a:rPr lang="en-US" dirty="0" smtClean="0"/>
              <a:t>Summary and Conclusions</a:t>
            </a:r>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Tree>
    <p:extLst>
      <p:ext uri="{BB962C8B-B14F-4D97-AF65-F5344CB8AC3E}">
        <p14:creationId xmlns:p14="http://schemas.microsoft.com/office/powerpoint/2010/main" val="74699666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683568" y="1988840"/>
            <a:ext cx="7770813" cy="3825181"/>
          </a:xfrm>
        </p:spPr>
        <p:txBody>
          <a:bodyPr>
            <a:normAutofit/>
          </a:bodyPr>
          <a:lstStyle/>
          <a:p>
            <a:pPr>
              <a:buFont typeface="Arial" panose="020B0604020202020204" pitchFamily="34" charset="0"/>
              <a:buChar char="•"/>
            </a:pPr>
            <a:r>
              <a:rPr lang="en-US" dirty="0" smtClean="0"/>
              <a:t>MIMO is considered for 11ay to improve data rates and reliability [1].</a:t>
            </a:r>
          </a:p>
          <a:p>
            <a:pPr>
              <a:buFont typeface="Arial" panose="020B0604020202020204" pitchFamily="34" charset="0"/>
              <a:buChar char="•"/>
            </a:pPr>
            <a:r>
              <a:rPr lang="en-US" dirty="0" smtClean="0"/>
              <a:t>Different MIMO modes can be employed depending on the environment/application [2].</a:t>
            </a:r>
          </a:p>
          <a:p>
            <a:pPr>
              <a:buFont typeface="Arial" panose="020B0604020202020204" pitchFamily="34" charset="0"/>
              <a:buChar char="•"/>
            </a:pPr>
            <a:endParaRPr lang="en-US" dirty="0" smtClean="0"/>
          </a:p>
          <a:p>
            <a:pPr>
              <a:buFont typeface="Arial" panose="020B0604020202020204" pitchFamily="34" charset="0"/>
              <a:buChar char="•"/>
            </a:pPr>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Tree>
    <p:extLst>
      <p:ext uri="{BB962C8B-B14F-4D97-AF65-F5344CB8AC3E}">
        <p14:creationId xmlns:p14="http://schemas.microsoft.com/office/powerpoint/2010/main" val="39575229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33" y="548680"/>
            <a:ext cx="7770813" cy="1065213"/>
          </a:xfrm>
        </p:spPr>
        <p:txBody>
          <a:bodyPr/>
          <a:lstStyle/>
          <a:p>
            <a:r>
              <a:rPr lang="en-US" dirty="0" smtClean="0"/>
              <a:t>Hybrid Beamforming </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
        <p:nvSpPr>
          <p:cNvPr id="457" name="TextBox 456"/>
          <p:cNvSpPr txBox="1"/>
          <p:nvPr/>
        </p:nvSpPr>
        <p:spPr>
          <a:xfrm>
            <a:off x="755576" y="3789040"/>
            <a:ext cx="7992888" cy="2031325"/>
          </a:xfrm>
          <a:prstGeom prst="rect">
            <a:avLst/>
          </a:prstGeom>
          <a:noFill/>
        </p:spPr>
        <p:txBody>
          <a:bodyPr wrap="square" rtlCol="0">
            <a:spAutoFit/>
          </a:bodyPr>
          <a:lstStyle/>
          <a:p>
            <a:pPr marL="342900" indent="-342900">
              <a:buAutoNum type="arabicParenR"/>
            </a:pPr>
            <a:r>
              <a:rPr lang="en-US" sz="1800" b="1" dirty="0" smtClean="0">
                <a:solidFill>
                  <a:schemeClr val="tx1"/>
                </a:solidFill>
              </a:rPr>
              <a:t>Coarse Beamforming: </a:t>
            </a:r>
            <a:r>
              <a:rPr lang="en-US" sz="1800" dirty="0" smtClean="0">
                <a:solidFill>
                  <a:schemeClr val="tx1"/>
                </a:solidFill>
              </a:rPr>
              <a:t>Optimal sectors or antenna weights are selected.</a:t>
            </a:r>
          </a:p>
          <a:p>
            <a:pPr marL="342900" indent="-342900">
              <a:buAutoNum type="arabicParenR"/>
            </a:pPr>
            <a:r>
              <a:rPr lang="en-US" sz="1800" b="1" dirty="0" smtClean="0">
                <a:solidFill>
                  <a:schemeClr val="tx1"/>
                </a:solidFill>
              </a:rPr>
              <a:t>Fine Beamforming: </a:t>
            </a:r>
            <a:r>
              <a:rPr lang="en-US" sz="1800" dirty="0" smtClean="0">
                <a:solidFill>
                  <a:schemeClr val="tx1"/>
                </a:solidFill>
              </a:rPr>
              <a:t>Baseband precoding/combining is done.</a:t>
            </a:r>
          </a:p>
          <a:p>
            <a:endParaRPr lang="en-US" sz="1800" dirty="0">
              <a:solidFill>
                <a:schemeClr val="tx1"/>
              </a:solidFill>
            </a:endParaRPr>
          </a:p>
          <a:p>
            <a:r>
              <a:rPr lang="en-US" sz="1800" i="1" dirty="0" smtClean="0">
                <a:solidFill>
                  <a:schemeClr val="tx1"/>
                </a:solidFill>
              </a:rPr>
              <a:t>Conventional approach:</a:t>
            </a:r>
          </a:p>
          <a:p>
            <a:pPr marL="285750" indent="-285750">
              <a:buFont typeface="Arial" panose="020B0604020202020204" pitchFamily="34" charset="0"/>
              <a:buChar char="•"/>
            </a:pPr>
            <a:r>
              <a:rPr lang="en-US" sz="1800" dirty="0" smtClean="0">
                <a:solidFill>
                  <a:schemeClr val="tx1"/>
                </a:solidFill>
              </a:rPr>
              <a:t>After coarse beamforming, one set of beams are selected to form the </a:t>
            </a:r>
            <a:r>
              <a:rPr lang="en-US" sz="1800" i="1" dirty="0" smtClean="0">
                <a:solidFill>
                  <a:schemeClr val="tx1"/>
                </a:solidFill>
              </a:rPr>
              <a:t>effective (baseband) channel matrix</a:t>
            </a:r>
            <a:r>
              <a:rPr lang="en-US" sz="1800" dirty="0" smtClean="0">
                <a:solidFill>
                  <a:schemeClr val="tx1"/>
                </a:solidFill>
              </a:rPr>
              <a:t> </a:t>
            </a:r>
            <a:r>
              <a:rPr lang="en-US" sz="1800" b="1" dirty="0" smtClean="0">
                <a:solidFill>
                  <a:schemeClr val="tx1"/>
                </a:solidFill>
              </a:rPr>
              <a:t>H </a:t>
            </a:r>
            <a:r>
              <a:rPr lang="en-US" sz="1800" dirty="0" smtClean="0">
                <a:solidFill>
                  <a:schemeClr val="tx1"/>
                </a:solidFill>
              </a:rPr>
              <a:t>to be used for the fine beamforming stage. </a:t>
            </a:r>
          </a:p>
          <a:p>
            <a:pPr marL="285750" indent="-285750">
              <a:buFont typeface="Arial" panose="020B0604020202020204" pitchFamily="34" charset="0"/>
              <a:buChar char="•"/>
            </a:pPr>
            <a:r>
              <a:rPr lang="en-US" sz="1800" dirty="0" smtClean="0">
                <a:solidFill>
                  <a:schemeClr val="tx1"/>
                </a:solidFill>
              </a:rPr>
              <a:t>Once </a:t>
            </a:r>
            <a:r>
              <a:rPr lang="en-US" sz="1800" b="1" dirty="0" smtClean="0">
                <a:solidFill>
                  <a:schemeClr val="tx1"/>
                </a:solidFill>
              </a:rPr>
              <a:t>H</a:t>
            </a:r>
            <a:r>
              <a:rPr lang="en-US" sz="1800" dirty="0" smtClean="0">
                <a:solidFill>
                  <a:schemeClr val="tx1"/>
                </a:solidFill>
              </a:rPr>
              <a:t> is known, traditional MIMO techniques apply.</a:t>
            </a:r>
            <a:endParaRPr lang="en-US" sz="1800" dirty="0">
              <a:solidFill>
                <a:schemeClr val="tx1"/>
              </a:solidFill>
            </a:endParaRPr>
          </a:p>
        </p:txBody>
      </p:sp>
      <p:grpSp>
        <p:nvGrpSpPr>
          <p:cNvPr id="462" name="Group 461"/>
          <p:cNvGrpSpPr/>
          <p:nvPr/>
        </p:nvGrpSpPr>
        <p:grpSpPr>
          <a:xfrm>
            <a:off x="1742889" y="1628800"/>
            <a:ext cx="2232248" cy="2086649"/>
            <a:chOff x="539552" y="1628800"/>
            <a:chExt cx="2232248" cy="2086649"/>
          </a:xfrm>
        </p:grpSpPr>
        <p:grpSp>
          <p:nvGrpSpPr>
            <p:cNvPr id="349" name="Group 348"/>
            <p:cNvGrpSpPr/>
            <p:nvPr/>
          </p:nvGrpSpPr>
          <p:grpSpPr>
            <a:xfrm>
              <a:off x="539552" y="1628800"/>
              <a:ext cx="2232248" cy="2086649"/>
              <a:chOff x="467544" y="1774399"/>
              <a:chExt cx="2232248" cy="2086649"/>
            </a:xfrm>
          </p:grpSpPr>
          <p:grpSp>
            <p:nvGrpSpPr>
              <p:cNvPr id="11" name="Group 10"/>
              <p:cNvGrpSpPr>
                <a:grpSpLocks noChangeAspect="1"/>
              </p:cNvGrpSpPr>
              <p:nvPr/>
            </p:nvGrpSpPr>
            <p:grpSpPr>
              <a:xfrm>
                <a:off x="2150305" y="1774399"/>
                <a:ext cx="546216" cy="976123"/>
                <a:chOff x="3047999" y="1524000"/>
                <a:chExt cx="1114728" cy="1992088"/>
              </a:xfrm>
            </p:grpSpPr>
            <p:sp>
              <p:nvSpPr>
                <p:cNvPr id="14" name="Oval 13"/>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5" name="Oval 14"/>
                <p:cNvSpPr/>
                <p:nvPr/>
              </p:nvSpPr>
              <p:spPr bwMode="auto">
                <a:xfrm rot="2018591">
                  <a:off x="3325301" y="1540630"/>
                  <a:ext cx="157461"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6" name="Oval 15"/>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7" name="Oval 16"/>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8" name="Oval 17"/>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9" name="Oval 18"/>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0" name="Oval 19"/>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1" name="Oval 20"/>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2" name="Group 21"/>
              <p:cNvGrpSpPr>
                <a:grpSpLocks noChangeAspect="1"/>
              </p:cNvGrpSpPr>
              <p:nvPr/>
            </p:nvGrpSpPr>
            <p:grpSpPr>
              <a:xfrm>
                <a:off x="2153576" y="2884925"/>
                <a:ext cx="546216" cy="976123"/>
                <a:chOff x="3047999" y="1524000"/>
                <a:chExt cx="1114728" cy="1992088"/>
              </a:xfrm>
            </p:grpSpPr>
            <p:sp>
              <p:nvSpPr>
                <p:cNvPr id="23" name="Oval 22"/>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4" name="Oval 23"/>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5" name="Oval 24"/>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6" name="Oval 25"/>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7" name="Oval 26"/>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8" name="Oval 27"/>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9" name="Oval 28"/>
                <p:cNvSpPr/>
                <p:nvPr/>
              </p:nvSpPr>
              <p:spPr bwMode="auto">
                <a:xfrm rot="18048921" flipV="1">
                  <a:off x="3522489" y="2297838"/>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30" name="Oval 29"/>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76" name="Group 175"/>
              <p:cNvGrpSpPr/>
              <p:nvPr/>
            </p:nvGrpSpPr>
            <p:grpSpPr>
              <a:xfrm>
                <a:off x="1108143" y="1809603"/>
                <a:ext cx="959765" cy="899317"/>
                <a:chOff x="755576" y="1809603"/>
                <a:chExt cx="959765" cy="899317"/>
              </a:xfrm>
            </p:grpSpPr>
            <p:grpSp>
              <p:nvGrpSpPr>
                <p:cNvPr id="142" name="Group 141"/>
                <p:cNvGrpSpPr/>
                <p:nvPr/>
              </p:nvGrpSpPr>
              <p:grpSpPr>
                <a:xfrm>
                  <a:off x="1259632" y="1809603"/>
                  <a:ext cx="455709" cy="251245"/>
                  <a:chOff x="1259632" y="1805628"/>
                  <a:chExt cx="455709" cy="251245"/>
                </a:xfrm>
              </p:grpSpPr>
              <p:grpSp>
                <p:nvGrpSpPr>
                  <p:cNvPr id="50" name="Group 49"/>
                  <p:cNvGrpSpPr>
                    <a:grpSpLocks noChangeAspect="1"/>
                  </p:cNvGrpSpPr>
                  <p:nvPr/>
                </p:nvGrpSpPr>
                <p:grpSpPr>
                  <a:xfrm>
                    <a:off x="1543891" y="1805628"/>
                    <a:ext cx="171450" cy="190500"/>
                    <a:chOff x="2667000" y="1828800"/>
                    <a:chExt cx="342900" cy="381000"/>
                  </a:xfrm>
                </p:grpSpPr>
                <p:cxnSp>
                  <p:nvCxnSpPr>
                    <p:cNvPr id="51" name="Straight Connector 5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52" name="Straight Connector 51"/>
                    <p:cNvCxnSpPr>
                      <a:endCxn id="5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53" name="Isosceles Triangle 5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28" name="Group 127"/>
                  <p:cNvGrpSpPr/>
                  <p:nvPr/>
                </p:nvGrpSpPr>
                <p:grpSpPr>
                  <a:xfrm>
                    <a:off x="1398611" y="1862778"/>
                    <a:ext cx="184241" cy="194095"/>
                    <a:chOff x="1403648" y="1862778"/>
                    <a:chExt cx="184241" cy="194095"/>
                  </a:xfrm>
                </p:grpSpPr>
                <p:sp>
                  <p:nvSpPr>
                    <p:cNvPr id="118" name="Oval 11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19" name="Straight Arrow Connector 11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39" name="Straight Connector 138"/>
                  <p:cNvCxnSpPr>
                    <a:stCxn id="11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43" name="Group 142"/>
                <p:cNvGrpSpPr/>
                <p:nvPr/>
              </p:nvGrpSpPr>
              <p:grpSpPr>
                <a:xfrm>
                  <a:off x="1259632" y="2025627"/>
                  <a:ext cx="455709" cy="251245"/>
                  <a:chOff x="1259632" y="1805628"/>
                  <a:chExt cx="455709" cy="251245"/>
                </a:xfrm>
              </p:grpSpPr>
              <p:grpSp>
                <p:nvGrpSpPr>
                  <p:cNvPr id="144" name="Group 143"/>
                  <p:cNvGrpSpPr>
                    <a:grpSpLocks noChangeAspect="1"/>
                  </p:cNvGrpSpPr>
                  <p:nvPr/>
                </p:nvGrpSpPr>
                <p:grpSpPr>
                  <a:xfrm>
                    <a:off x="1543891" y="1805628"/>
                    <a:ext cx="171450" cy="190500"/>
                    <a:chOff x="2667000" y="1828800"/>
                    <a:chExt cx="342900" cy="381000"/>
                  </a:xfrm>
                </p:grpSpPr>
                <p:cxnSp>
                  <p:nvCxnSpPr>
                    <p:cNvPr id="149" name="Straight Connector 14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0" name="Straight Connector 149"/>
                    <p:cNvCxnSpPr>
                      <a:endCxn id="15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51" name="Isosceles Triangle 15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45" name="Group 144"/>
                  <p:cNvGrpSpPr/>
                  <p:nvPr/>
                </p:nvGrpSpPr>
                <p:grpSpPr>
                  <a:xfrm>
                    <a:off x="1398611" y="1862778"/>
                    <a:ext cx="184241" cy="194095"/>
                    <a:chOff x="1403648" y="1862778"/>
                    <a:chExt cx="184241" cy="194095"/>
                  </a:xfrm>
                </p:grpSpPr>
                <p:sp>
                  <p:nvSpPr>
                    <p:cNvPr id="147" name="Oval 14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48" name="Straight Arrow Connector 14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46" name="Straight Connector 145"/>
                  <p:cNvCxnSpPr>
                    <a:stCxn id="14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52" name="Group 151"/>
                <p:cNvGrpSpPr/>
                <p:nvPr/>
              </p:nvGrpSpPr>
              <p:grpSpPr>
                <a:xfrm>
                  <a:off x="1259632" y="2241651"/>
                  <a:ext cx="455709" cy="251245"/>
                  <a:chOff x="1259632" y="1805628"/>
                  <a:chExt cx="455709" cy="251245"/>
                </a:xfrm>
              </p:grpSpPr>
              <p:grpSp>
                <p:nvGrpSpPr>
                  <p:cNvPr id="153" name="Group 152"/>
                  <p:cNvGrpSpPr>
                    <a:grpSpLocks noChangeAspect="1"/>
                  </p:cNvGrpSpPr>
                  <p:nvPr/>
                </p:nvGrpSpPr>
                <p:grpSpPr>
                  <a:xfrm>
                    <a:off x="1543891" y="1805628"/>
                    <a:ext cx="171450" cy="190500"/>
                    <a:chOff x="2667000" y="1828800"/>
                    <a:chExt cx="342900" cy="381000"/>
                  </a:xfrm>
                </p:grpSpPr>
                <p:cxnSp>
                  <p:nvCxnSpPr>
                    <p:cNvPr id="158" name="Straight Connector 15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9" name="Straight Connector 158"/>
                    <p:cNvCxnSpPr>
                      <a:endCxn id="16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0" name="Isosceles Triangle 15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54" name="Group 153"/>
                  <p:cNvGrpSpPr/>
                  <p:nvPr/>
                </p:nvGrpSpPr>
                <p:grpSpPr>
                  <a:xfrm>
                    <a:off x="1398611" y="1862778"/>
                    <a:ext cx="184241" cy="194095"/>
                    <a:chOff x="1403648" y="1862778"/>
                    <a:chExt cx="184241" cy="194095"/>
                  </a:xfrm>
                </p:grpSpPr>
                <p:sp>
                  <p:nvSpPr>
                    <p:cNvPr id="156" name="Oval 15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57" name="Straight Arrow Connector 15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55" name="Straight Connector 154"/>
                  <p:cNvCxnSpPr>
                    <a:stCxn id="15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61" name="Group 160"/>
                <p:cNvGrpSpPr/>
                <p:nvPr/>
              </p:nvGrpSpPr>
              <p:grpSpPr>
                <a:xfrm>
                  <a:off x="1259632" y="2457675"/>
                  <a:ext cx="455709" cy="251245"/>
                  <a:chOff x="1259632" y="1805628"/>
                  <a:chExt cx="455709" cy="251245"/>
                </a:xfrm>
              </p:grpSpPr>
              <p:grpSp>
                <p:nvGrpSpPr>
                  <p:cNvPr id="162" name="Group 161"/>
                  <p:cNvGrpSpPr>
                    <a:grpSpLocks noChangeAspect="1"/>
                  </p:cNvGrpSpPr>
                  <p:nvPr/>
                </p:nvGrpSpPr>
                <p:grpSpPr>
                  <a:xfrm>
                    <a:off x="1543891" y="1805628"/>
                    <a:ext cx="171450" cy="190500"/>
                    <a:chOff x="2667000" y="1828800"/>
                    <a:chExt cx="342900" cy="381000"/>
                  </a:xfrm>
                </p:grpSpPr>
                <p:cxnSp>
                  <p:nvCxnSpPr>
                    <p:cNvPr id="167" name="Straight Connector 166"/>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8" name="Straight Connector 167"/>
                    <p:cNvCxnSpPr>
                      <a:endCxn id="169"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9" name="Isosceles Triangle 168"/>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63" name="Group 162"/>
                  <p:cNvGrpSpPr/>
                  <p:nvPr/>
                </p:nvGrpSpPr>
                <p:grpSpPr>
                  <a:xfrm>
                    <a:off x="1398611" y="1862778"/>
                    <a:ext cx="184241" cy="194095"/>
                    <a:chOff x="1403648" y="1862778"/>
                    <a:chExt cx="184241" cy="194095"/>
                  </a:xfrm>
                </p:grpSpPr>
                <p:sp>
                  <p:nvSpPr>
                    <p:cNvPr id="165" name="Oval 164"/>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66" name="Straight Arrow Connector 165"/>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64" name="Straight Connector 163"/>
                  <p:cNvCxnSpPr>
                    <a:stCxn id="165"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71" name="Straight Connector 170"/>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3" name="Straight Connector 17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4" name="Rectangle 17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75" name="Rectangle 174"/>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177" name="Group 176"/>
              <p:cNvGrpSpPr/>
              <p:nvPr/>
            </p:nvGrpSpPr>
            <p:grpSpPr>
              <a:xfrm>
                <a:off x="1108143" y="2910303"/>
                <a:ext cx="959765" cy="899317"/>
                <a:chOff x="755576" y="1809603"/>
                <a:chExt cx="959765" cy="899317"/>
              </a:xfrm>
            </p:grpSpPr>
            <p:grpSp>
              <p:nvGrpSpPr>
                <p:cNvPr id="178" name="Group 177"/>
                <p:cNvGrpSpPr/>
                <p:nvPr/>
              </p:nvGrpSpPr>
              <p:grpSpPr>
                <a:xfrm>
                  <a:off x="1259632" y="1809603"/>
                  <a:ext cx="455709" cy="251245"/>
                  <a:chOff x="1259632" y="1805628"/>
                  <a:chExt cx="455709" cy="251245"/>
                </a:xfrm>
              </p:grpSpPr>
              <p:grpSp>
                <p:nvGrpSpPr>
                  <p:cNvPr id="209" name="Group 208"/>
                  <p:cNvGrpSpPr>
                    <a:grpSpLocks noChangeAspect="1"/>
                  </p:cNvGrpSpPr>
                  <p:nvPr/>
                </p:nvGrpSpPr>
                <p:grpSpPr>
                  <a:xfrm>
                    <a:off x="1543891" y="1805628"/>
                    <a:ext cx="171450" cy="190500"/>
                    <a:chOff x="2667000" y="1828800"/>
                    <a:chExt cx="342900" cy="381000"/>
                  </a:xfrm>
                </p:grpSpPr>
                <p:cxnSp>
                  <p:nvCxnSpPr>
                    <p:cNvPr id="214" name="Straight Connector 2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5" name="Straight Connector 214"/>
                    <p:cNvCxnSpPr>
                      <a:endCxn id="2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16" name="Isosceles Triangle 2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10" name="Group 209"/>
                  <p:cNvGrpSpPr/>
                  <p:nvPr/>
                </p:nvGrpSpPr>
                <p:grpSpPr>
                  <a:xfrm>
                    <a:off x="1398611" y="1862778"/>
                    <a:ext cx="184241" cy="194095"/>
                    <a:chOff x="1403648" y="1862778"/>
                    <a:chExt cx="184241" cy="194095"/>
                  </a:xfrm>
                </p:grpSpPr>
                <p:sp>
                  <p:nvSpPr>
                    <p:cNvPr id="212" name="Oval 2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13" name="Straight Arrow Connector 2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11" name="Straight Connector 210"/>
                  <p:cNvCxnSpPr>
                    <a:stCxn id="2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79" name="Group 178"/>
                <p:cNvGrpSpPr/>
                <p:nvPr/>
              </p:nvGrpSpPr>
              <p:grpSpPr>
                <a:xfrm>
                  <a:off x="1259632" y="2025627"/>
                  <a:ext cx="455709" cy="251245"/>
                  <a:chOff x="1259632" y="1805628"/>
                  <a:chExt cx="455709" cy="251245"/>
                </a:xfrm>
              </p:grpSpPr>
              <p:grpSp>
                <p:nvGrpSpPr>
                  <p:cNvPr id="201" name="Group 200"/>
                  <p:cNvGrpSpPr>
                    <a:grpSpLocks noChangeAspect="1"/>
                  </p:cNvGrpSpPr>
                  <p:nvPr/>
                </p:nvGrpSpPr>
                <p:grpSpPr>
                  <a:xfrm>
                    <a:off x="1543891" y="1805628"/>
                    <a:ext cx="171450" cy="190500"/>
                    <a:chOff x="2667000" y="1828800"/>
                    <a:chExt cx="342900" cy="381000"/>
                  </a:xfrm>
                </p:grpSpPr>
                <p:cxnSp>
                  <p:nvCxnSpPr>
                    <p:cNvPr id="206" name="Straight Connector 205"/>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7" name="Straight Connector 206"/>
                    <p:cNvCxnSpPr>
                      <a:endCxn id="208"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8" name="Isosceles Triangle 207"/>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02" name="Group 201"/>
                  <p:cNvGrpSpPr/>
                  <p:nvPr/>
                </p:nvGrpSpPr>
                <p:grpSpPr>
                  <a:xfrm>
                    <a:off x="1398611" y="1862778"/>
                    <a:ext cx="184241" cy="194095"/>
                    <a:chOff x="1403648" y="1862778"/>
                    <a:chExt cx="184241" cy="194095"/>
                  </a:xfrm>
                </p:grpSpPr>
                <p:sp>
                  <p:nvSpPr>
                    <p:cNvPr id="204" name="Oval 203"/>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05" name="Straight Arrow Connector 204"/>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03" name="Straight Connector 202"/>
                  <p:cNvCxnSpPr>
                    <a:stCxn id="204"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0" name="Group 179"/>
                <p:cNvGrpSpPr/>
                <p:nvPr/>
              </p:nvGrpSpPr>
              <p:grpSpPr>
                <a:xfrm>
                  <a:off x="1259632" y="2241651"/>
                  <a:ext cx="455709" cy="251245"/>
                  <a:chOff x="1259632" y="1805628"/>
                  <a:chExt cx="455709" cy="251245"/>
                </a:xfrm>
              </p:grpSpPr>
              <p:grpSp>
                <p:nvGrpSpPr>
                  <p:cNvPr id="193" name="Group 192"/>
                  <p:cNvGrpSpPr>
                    <a:grpSpLocks noChangeAspect="1"/>
                  </p:cNvGrpSpPr>
                  <p:nvPr/>
                </p:nvGrpSpPr>
                <p:grpSpPr>
                  <a:xfrm>
                    <a:off x="1543891" y="1805628"/>
                    <a:ext cx="171450" cy="190500"/>
                    <a:chOff x="2667000" y="1828800"/>
                    <a:chExt cx="342900" cy="381000"/>
                  </a:xfrm>
                </p:grpSpPr>
                <p:cxnSp>
                  <p:nvCxnSpPr>
                    <p:cNvPr id="198" name="Straight Connector 19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9" name="Straight Connector 198"/>
                    <p:cNvCxnSpPr>
                      <a:endCxn id="20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0" name="Isosceles Triangle 19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94" name="Group 193"/>
                  <p:cNvGrpSpPr/>
                  <p:nvPr/>
                </p:nvGrpSpPr>
                <p:grpSpPr>
                  <a:xfrm>
                    <a:off x="1398611" y="1862778"/>
                    <a:ext cx="184241" cy="194095"/>
                    <a:chOff x="1403648" y="1862778"/>
                    <a:chExt cx="184241" cy="194095"/>
                  </a:xfrm>
                </p:grpSpPr>
                <p:sp>
                  <p:nvSpPr>
                    <p:cNvPr id="196" name="Oval 19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97" name="Straight Arrow Connector 19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95" name="Straight Connector 194"/>
                  <p:cNvCxnSpPr>
                    <a:stCxn id="19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1" name="Group 180"/>
                <p:cNvGrpSpPr/>
                <p:nvPr/>
              </p:nvGrpSpPr>
              <p:grpSpPr>
                <a:xfrm>
                  <a:off x="1259632" y="2457675"/>
                  <a:ext cx="455709" cy="251245"/>
                  <a:chOff x="1259632" y="1805628"/>
                  <a:chExt cx="455709" cy="251245"/>
                </a:xfrm>
              </p:grpSpPr>
              <p:grpSp>
                <p:nvGrpSpPr>
                  <p:cNvPr id="185" name="Group 184"/>
                  <p:cNvGrpSpPr>
                    <a:grpSpLocks noChangeAspect="1"/>
                  </p:cNvGrpSpPr>
                  <p:nvPr/>
                </p:nvGrpSpPr>
                <p:grpSpPr>
                  <a:xfrm>
                    <a:off x="1543891" y="1805628"/>
                    <a:ext cx="171450" cy="190500"/>
                    <a:chOff x="2667000" y="1828800"/>
                    <a:chExt cx="342900" cy="381000"/>
                  </a:xfrm>
                </p:grpSpPr>
                <p:cxnSp>
                  <p:nvCxnSpPr>
                    <p:cNvPr id="190" name="Straight Connector 18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1" name="Straight Connector 190"/>
                    <p:cNvCxnSpPr>
                      <a:endCxn id="19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92" name="Isosceles Triangle 19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86" name="Group 185"/>
                  <p:cNvGrpSpPr/>
                  <p:nvPr/>
                </p:nvGrpSpPr>
                <p:grpSpPr>
                  <a:xfrm>
                    <a:off x="1398611" y="1862778"/>
                    <a:ext cx="184241" cy="194095"/>
                    <a:chOff x="1403648" y="1862778"/>
                    <a:chExt cx="184241" cy="194095"/>
                  </a:xfrm>
                </p:grpSpPr>
                <p:sp>
                  <p:nvSpPr>
                    <p:cNvPr id="188" name="Oval 18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89" name="Straight Arrow Connector 18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87" name="Straight Connector 186"/>
                  <p:cNvCxnSpPr>
                    <a:stCxn id="18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82" name="Straight Connector 181"/>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4" name="Rectangle 18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218" name="Elbow Connector 217"/>
              <p:cNvCxnSpPr>
                <a:stCxn id="174"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27" name="Elbow Connector 226"/>
              <p:cNvCxnSpPr>
                <a:stCxn id="184"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31" name="Straight Connector 230"/>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4" name="Straight Connector 233"/>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8" name="TextBox 237"/>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240" name="Straight Connector 239"/>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58" name="TextBox 457"/>
            <p:cNvSpPr txBox="1"/>
            <p:nvPr/>
          </p:nvSpPr>
          <p:spPr>
            <a:xfrm>
              <a:off x="1178144" y="2017576"/>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59" name="TextBox 458"/>
            <p:cNvSpPr txBox="1"/>
            <p:nvPr/>
          </p:nvSpPr>
          <p:spPr>
            <a:xfrm>
              <a:off x="1157250" y="3128193"/>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grpSp>
        <p:nvGrpSpPr>
          <p:cNvPr id="463" name="Group 462"/>
          <p:cNvGrpSpPr/>
          <p:nvPr/>
        </p:nvGrpSpPr>
        <p:grpSpPr>
          <a:xfrm>
            <a:off x="5076056" y="1628800"/>
            <a:ext cx="2232248" cy="2086649"/>
            <a:chOff x="3872719" y="1628800"/>
            <a:chExt cx="2232248" cy="2086649"/>
          </a:xfrm>
        </p:grpSpPr>
        <p:grpSp>
          <p:nvGrpSpPr>
            <p:cNvPr id="350" name="Group 349"/>
            <p:cNvGrpSpPr/>
            <p:nvPr/>
          </p:nvGrpSpPr>
          <p:grpSpPr>
            <a:xfrm flipH="1">
              <a:off x="3872719" y="1628800"/>
              <a:ext cx="2232248" cy="2086649"/>
              <a:chOff x="467544" y="1774399"/>
              <a:chExt cx="2232248" cy="2086649"/>
            </a:xfrm>
          </p:grpSpPr>
          <p:grpSp>
            <p:nvGrpSpPr>
              <p:cNvPr id="351" name="Group 350"/>
              <p:cNvGrpSpPr>
                <a:grpSpLocks noChangeAspect="1"/>
              </p:cNvGrpSpPr>
              <p:nvPr/>
            </p:nvGrpSpPr>
            <p:grpSpPr>
              <a:xfrm>
                <a:off x="2150305" y="1774399"/>
                <a:ext cx="546216" cy="976123"/>
                <a:chOff x="3047999" y="1524000"/>
                <a:chExt cx="1114728" cy="1992088"/>
              </a:xfrm>
            </p:grpSpPr>
            <p:sp>
              <p:nvSpPr>
                <p:cNvPr id="449" name="Oval 448"/>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0" name="Oval 449"/>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1" name="Oval 450"/>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2" name="Oval 451"/>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3" name="Oval 452"/>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4" name="Oval 453"/>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5" name="Oval 454"/>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6" name="Oval 455"/>
                <p:cNvSpPr/>
                <p:nvPr/>
              </p:nvSpPr>
              <p:spPr bwMode="auto">
                <a:xfrm rot="16674603" flipV="1">
                  <a:off x="3533386" y="2100760"/>
                  <a:ext cx="210024"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2" name="Group 351"/>
              <p:cNvGrpSpPr>
                <a:grpSpLocks noChangeAspect="1"/>
              </p:cNvGrpSpPr>
              <p:nvPr/>
            </p:nvGrpSpPr>
            <p:grpSpPr>
              <a:xfrm>
                <a:off x="2153576" y="2884925"/>
                <a:ext cx="546216" cy="976123"/>
                <a:chOff x="3047999" y="1524000"/>
                <a:chExt cx="1114728" cy="1992088"/>
              </a:xfrm>
            </p:grpSpPr>
            <p:sp>
              <p:nvSpPr>
                <p:cNvPr id="441" name="Oval 440"/>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2" name="Oval 441"/>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3" name="Oval 442"/>
                <p:cNvSpPr/>
                <p:nvPr/>
              </p:nvSpPr>
              <p:spPr bwMode="auto">
                <a:xfrm rot="3551079">
                  <a:off x="3490383" y="1689467"/>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4" name="Oval 443"/>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5" name="Oval 444"/>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6" name="Oval 445"/>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7" name="Oval 446"/>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8" name="Oval 447"/>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3" name="Group 352"/>
              <p:cNvGrpSpPr/>
              <p:nvPr/>
            </p:nvGrpSpPr>
            <p:grpSpPr>
              <a:xfrm>
                <a:off x="1108143" y="1809603"/>
                <a:ext cx="959765" cy="899317"/>
                <a:chOff x="755576" y="1809603"/>
                <a:chExt cx="959765" cy="899317"/>
              </a:xfrm>
            </p:grpSpPr>
            <p:grpSp>
              <p:nvGrpSpPr>
                <p:cNvPr id="402" name="Group 401"/>
                <p:cNvGrpSpPr/>
                <p:nvPr/>
              </p:nvGrpSpPr>
              <p:grpSpPr>
                <a:xfrm>
                  <a:off x="1259632" y="1809603"/>
                  <a:ext cx="455709" cy="251245"/>
                  <a:chOff x="1259632" y="1805628"/>
                  <a:chExt cx="455709" cy="251245"/>
                </a:xfrm>
              </p:grpSpPr>
              <p:grpSp>
                <p:nvGrpSpPr>
                  <p:cNvPr id="433" name="Group 432"/>
                  <p:cNvGrpSpPr>
                    <a:grpSpLocks noChangeAspect="1"/>
                  </p:cNvGrpSpPr>
                  <p:nvPr/>
                </p:nvGrpSpPr>
                <p:grpSpPr>
                  <a:xfrm>
                    <a:off x="1543891" y="1805628"/>
                    <a:ext cx="171450" cy="190500"/>
                    <a:chOff x="2667000" y="1828800"/>
                    <a:chExt cx="342900" cy="381000"/>
                  </a:xfrm>
                </p:grpSpPr>
                <p:cxnSp>
                  <p:nvCxnSpPr>
                    <p:cNvPr id="438" name="Straight Connector 43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9" name="Straight Connector 438"/>
                    <p:cNvCxnSpPr>
                      <a:endCxn id="44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40" name="Isosceles Triangle 43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34" name="Group 433"/>
                  <p:cNvGrpSpPr/>
                  <p:nvPr/>
                </p:nvGrpSpPr>
                <p:grpSpPr>
                  <a:xfrm>
                    <a:off x="1398611" y="1862778"/>
                    <a:ext cx="184241" cy="194095"/>
                    <a:chOff x="1403648" y="1862778"/>
                    <a:chExt cx="184241" cy="194095"/>
                  </a:xfrm>
                </p:grpSpPr>
                <p:sp>
                  <p:nvSpPr>
                    <p:cNvPr id="436" name="Oval 43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37" name="Straight Arrow Connector 43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35" name="Straight Connector 434"/>
                  <p:cNvCxnSpPr>
                    <a:stCxn id="43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3" name="Group 402"/>
                <p:cNvGrpSpPr/>
                <p:nvPr/>
              </p:nvGrpSpPr>
              <p:grpSpPr>
                <a:xfrm>
                  <a:off x="1259632" y="2025627"/>
                  <a:ext cx="455709" cy="251245"/>
                  <a:chOff x="1259632" y="1805628"/>
                  <a:chExt cx="455709" cy="251245"/>
                </a:xfrm>
              </p:grpSpPr>
              <p:grpSp>
                <p:nvGrpSpPr>
                  <p:cNvPr id="425" name="Group 424"/>
                  <p:cNvGrpSpPr>
                    <a:grpSpLocks noChangeAspect="1"/>
                  </p:cNvGrpSpPr>
                  <p:nvPr/>
                </p:nvGrpSpPr>
                <p:grpSpPr>
                  <a:xfrm>
                    <a:off x="1543891" y="1805628"/>
                    <a:ext cx="171450" cy="190500"/>
                    <a:chOff x="2667000" y="1828800"/>
                    <a:chExt cx="342900" cy="381000"/>
                  </a:xfrm>
                </p:grpSpPr>
                <p:cxnSp>
                  <p:nvCxnSpPr>
                    <p:cNvPr id="430" name="Straight Connector 42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1" name="Straight Connector 430"/>
                    <p:cNvCxnSpPr>
                      <a:endCxn id="43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2" name="Isosceles Triangle 43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26" name="Group 425"/>
                  <p:cNvGrpSpPr/>
                  <p:nvPr/>
                </p:nvGrpSpPr>
                <p:grpSpPr>
                  <a:xfrm>
                    <a:off x="1398611" y="1862778"/>
                    <a:ext cx="184241" cy="194095"/>
                    <a:chOff x="1403648" y="1862778"/>
                    <a:chExt cx="184241" cy="194095"/>
                  </a:xfrm>
                </p:grpSpPr>
                <p:sp>
                  <p:nvSpPr>
                    <p:cNvPr id="428" name="Oval 42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9" name="Straight Arrow Connector 42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27" name="Straight Connector 426"/>
                  <p:cNvCxnSpPr>
                    <a:stCxn id="42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4" name="Group 403"/>
                <p:cNvGrpSpPr/>
                <p:nvPr/>
              </p:nvGrpSpPr>
              <p:grpSpPr>
                <a:xfrm>
                  <a:off x="1259632" y="2241651"/>
                  <a:ext cx="455709" cy="251245"/>
                  <a:chOff x="1259632" y="1805628"/>
                  <a:chExt cx="455709" cy="251245"/>
                </a:xfrm>
              </p:grpSpPr>
              <p:grpSp>
                <p:nvGrpSpPr>
                  <p:cNvPr id="417" name="Group 416"/>
                  <p:cNvGrpSpPr>
                    <a:grpSpLocks noChangeAspect="1"/>
                  </p:cNvGrpSpPr>
                  <p:nvPr/>
                </p:nvGrpSpPr>
                <p:grpSpPr>
                  <a:xfrm>
                    <a:off x="1543891" y="1805628"/>
                    <a:ext cx="171450" cy="190500"/>
                    <a:chOff x="2667000" y="1828800"/>
                    <a:chExt cx="342900" cy="381000"/>
                  </a:xfrm>
                </p:grpSpPr>
                <p:cxnSp>
                  <p:nvCxnSpPr>
                    <p:cNvPr id="422" name="Straight Connector 421"/>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3" name="Straight Connector 422"/>
                    <p:cNvCxnSpPr>
                      <a:endCxn id="424"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24" name="Isosceles Triangle 423"/>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8" name="Group 417"/>
                  <p:cNvGrpSpPr/>
                  <p:nvPr/>
                </p:nvGrpSpPr>
                <p:grpSpPr>
                  <a:xfrm>
                    <a:off x="1398611" y="1862778"/>
                    <a:ext cx="184241" cy="194095"/>
                    <a:chOff x="1403648" y="1862778"/>
                    <a:chExt cx="184241" cy="194095"/>
                  </a:xfrm>
                </p:grpSpPr>
                <p:sp>
                  <p:nvSpPr>
                    <p:cNvPr id="420" name="Oval 419"/>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1" name="Straight Arrow Connector 420"/>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9" name="Straight Connector 418"/>
                  <p:cNvCxnSpPr>
                    <a:stCxn id="420"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5" name="Group 404"/>
                <p:cNvGrpSpPr/>
                <p:nvPr/>
              </p:nvGrpSpPr>
              <p:grpSpPr>
                <a:xfrm>
                  <a:off x="1259632" y="2457675"/>
                  <a:ext cx="455709" cy="251245"/>
                  <a:chOff x="1259632" y="1805628"/>
                  <a:chExt cx="455709" cy="251245"/>
                </a:xfrm>
              </p:grpSpPr>
              <p:grpSp>
                <p:nvGrpSpPr>
                  <p:cNvPr id="409" name="Group 408"/>
                  <p:cNvGrpSpPr>
                    <a:grpSpLocks noChangeAspect="1"/>
                  </p:cNvGrpSpPr>
                  <p:nvPr/>
                </p:nvGrpSpPr>
                <p:grpSpPr>
                  <a:xfrm>
                    <a:off x="1543891" y="1805628"/>
                    <a:ext cx="171450" cy="190500"/>
                    <a:chOff x="2667000" y="1828800"/>
                    <a:chExt cx="342900" cy="381000"/>
                  </a:xfrm>
                </p:grpSpPr>
                <p:cxnSp>
                  <p:nvCxnSpPr>
                    <p:cNvPr id="414" name="Straight Connector 4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5" name="Straight Connector 414"/>
                    <p:cNvCxnSpPr>
                      <a:endCxn id="4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16" name="Isosceles Triangle 4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0" name="Group 409"/>
                  <p:cNvGrpSpPr/>
                  <p:nvPr/>
                </p:nvGrpSpPr>
                <p:grpSpPr>
                  <a:xfrm>
                    <a:off x="1398611" y="1862778"/>
                    <a:ext cx="184241" cy="194095"/>
                    <a:chOff x="1403648" y="1862778"/>
                    <a:chExt cx="184241" cy="194095"/>
                  </a:xfrm>
                </p:grpSpPr>
                <p:sp>
                  <p:nvSpPr>
                    <p:cNvPr id="412" name="Oval 4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13" name="Straight Arrow Connector 4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1" name="Straight Connector 410"/>
                  <p:cNvCxnSpPr>
                    <a:stCxn id="4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406" name="Straight Connector 405"/>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7" name="Straight Connector 406"/>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8" name="Rectangle 407"/>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354" name="Rectangle 353"/>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355" name="Group 354"/>
              <p:cNvGrpSpPr/>
              <p:nvPr/>
            </p:nvGrpSpPr>
            <p:grpSpPr>
              <a:xfrm>
                <a:off x="1108143" y="2910303"/>
                <a:ext cx="959765" cy="899317"/>
                <a:chOff x="755576" y="1809603"/>
                <a:chExt cx="959765" cy="899317"/>
              </a:xfrm>
            </p:grpSpPr>
            <p:grpSp>
              <p:nvGrpSpPr>
                <p:cNvPr id="363" name="Group 362"/>
                <p:cNvGrpSpPr/>
                <p:nvPr/>
              </p:nvGrpSpPr>
              <p:grpSpPr>
                <a:xfrm>
                  <a:off x="1259632" y="1809603"/>
                  <a:ext cx="455709" cy="251245"/>
                  <a:chOff x="1259632" y="1805628"/>
                  <a:chExt cx="455709" cy="251245"/>
                </a:xfrm>
              </p:grpSpPr>
              <p:grpSp>
                <p:nvGrpSpPr>
                  <p:cNvPr id="394" name="Group 393"/>
                  <p:cNvGrpSpPr>
                    <a:grpSpLocks noChangeAspect="1"/>
                  </p:cNvGrpSpPr>
                  <p:nvPr/>
                </p:nvGrpSpPr>
                <p:grpSpPr>
                  <a:xfrm>
                    <a:off x="1543891" y="1805628"/>
                    <a:ext cx="171450" cy="190500"/>
                    <a:chOff x="2667000" y="1828800"/>
                    <a:chExt cx="342900" cy="381000"/>
                  </a:xfrm>
                </p:grpSpPr>
                <p:cxnSp>
                  <p:nvCxnSpPr>
                    <p:cNvPr id="399" name="Straight Connector 39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0" name="Straight Connector 399"/>
                    <p:cNvCxnSpPr>
                      <a:endCxn id="40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01" name="Isosceles Triangle 40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95" name="Group 394"/>
                  <p:cNvGrpSpPr/>
                  <p:nvPr/>
                </p:nvGrpSpPr>
                <p:grpSpPr>
                  <a:xfrm>
                    <a:off x="1398611" y="1862778"/>
                    <a:ext cx="184241" cy="194095"/>
                    <a:chOff x="1403648" y="1862778"/>
                    <a:chExt cx="184241" cy="194095"/>
                  </a:xfrm>
                </p:grpSpPr>
                <p:sp>
                  <p:nvSpPr>
                    <p:cNvPr id="397" name="Oval 39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8" name="Straight Arrow Connector 39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96" name="Straight Connector 395"/>
                  <p:cNvCxnSpPr>
                    <a:stCxn id="39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4" name="Group 363"/>
                <p:cNvGrpSpPr/>
                <p:nvPr/>
              </p:nvGrpSpPr>
              <p:grpSpPr>
                <a:xfrm>
                  <a:off x="1259632" y="2025627"/>
                  <a:ext cx="455709" cy="251245"/>
                  <a:chOff x="1259632" y="1805628"/>
                  <a:chExt cx="455709" cy="251245"/>
                </a:xfrm>
              </p:grpSpPr>
              <p:grpSp>
                <p:nvGrpSpPr>
                  <p:cNvPr id="386" name="Group 385"/>
                  <p:cNvGrpSpPr>
                    <a:grpSpLocks noChangeAspect="1"/>
                  </p:cNvGrpSpPr>
                  <p:nvPr/>
                </p:nvGrpSpPr>
                <p:grpSpPr>
                  <a:xfrm>
                    <a:off x="1543891" y="1805628"/>
                    <a:ext cx="171450" cy="190500"/>
                    <a:chOff x="2667000" y="1828800"/>
                    <a:chExt cx="342900" cy="381000"/>
                  </a:xfrm>
                </p:grpSpPr>
                <p:cxnSp>
                  <p:nvCxnSpPr>
                    <p:cNvPr id="391" name="Straight Connector 39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2" name="Straight Connector 391"/>
                    <p:cNvCxnSpPr>
                      <a:endCxn id="39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93" name="Isosceles Triangle 39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87" name="Group 386"/>
                  <p:cNvGrpSpPr/>
                  <p:nvPr/>
                </p:nvGrpSpPr>
                <p:grpSpPr>
                  <a:xfrm>
                    <a:off x="1398611" y="1862778"/>
                    <a:ext cx="184241" cy="194095"/>
                    <a:chOff x="1403648" y="1862778"/>
                    <a:chExt cx="184241" cy="194095"/>
                  </a:xfrm>
                </p:grpSpPr>
                <p:sp>
                  <p:nvSpPr>
                    <p:cNvPr id="389" name="Oval 388"/>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0" name="Straight Arrow Connector 389"/>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8" name="Straight Connector 387"/>
                  <p:cNvCxnSpPr>
                    <a:stCxn id="389"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5" name="Group 364"/>
                <p:cNvGrpSpPr/>
                <p:nvPr/>
              </p:nvGrpSpPr>
              <p:grpSpPr>
                <a:xfrm>
                  <a:off x="1259632" y="2241651"/>
                  <a:ext cx="455709" cy="251245"/>
                  <a:chOff x="1259632" y="1805628"/>
                  <a:chExt cx="455709" cy="251245"/>
                </a:xfrm>
              </p:grpSpPr>
              <p:grpSp>
                <p:nvGrpSpPr>
                  <p:cNvPr id="378" name="Group 377"/>
                  <p:cNvGrpSpPr>
                    <a:grpSpLocks noChangeAspect="1"/>
                  </p:cNvGrpSpPr>
                  <p:nvPr/>
                </p:nvGrpSpPr>
                <p:grpSpPr>
                  <a:xfrm>
                    <a:off x="1543891" y="1805628"/>
                    <a:ext cx="171450" cy="190500"/>
                    <a:chOff x="2667000" y="1828800"/>
                    <a:chExt cx="342900" cy="381000"/>
                  </a:xfrm>
                </p:grpSpPr>
                <p:cxnSp>
                  <p:nvCxnSpPr>
                    <p:cNvPr id="383" name="Straight Connector 382"/>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4" name="Straight Connector 383"/>
                    <p:cNvCxnSpPr>
                      <a:endCxn id="385"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85" name="Isosceles Triangle 384"/>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9" name="Group 378"/>
                  <p:cNvGrpSpPr/>
                  <p:nvPr/>
                </p:nvGrpSpPr>
                <p:grpSpPr>
                  <a:xfrm>
                    <a:off x="1398611" y="1862778"/>
                    <a:ext cx="184241" cy="194095"/>
                    <a:chOff x="1403648" y="1862778"/>
                    <a:chExt cx="184241" cy="194095"/>
                  </a:xfrm>
                </p:grpSpPr>
                <p:sp>
                  <p:nvSpPr>
                    <p:cNvPr id="381" name="Oval 380"/>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82" name="Straight Arrow Connector 381"/>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0" name="Straight Connector 379"/>
                  <p:cNvCxnSpPr>
                    <a:stCxn id="381"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6" name="Group 365"/>
                <p:cNvGrpSpPr/>
                <p:nvPr/>
              </p:nvGrpSpPr>
              <p:grpSpPr>
                <a:xfrm>
                  <a:off x="1259632" y="2457675"/>
                  <a:ext cx="455709" cy="251245"/>
                  <a:chOff x="1259632" y="1805628"/>
                  <a:chExt cx="455709" cy="251245"/>
                </a:xfrm>
              </p:grpSpPr>
              <p:grpSp>
                <p:nvGrpSpPr>
                  <p:cNvPr id="370" name="Group 369"/>
                  <p:cNvGrpSpPr>
                    <a:grpSpLocks noChangeAspect="1"/>
                  </p:cNvGrpSpPr>
                  <p:nvPr/>
                </p:nvGrpSpPr>
                <p:grpSpPr>
                  <a:xfrm>
                    <a:off x="1543891" y="1805628"/>
                    <a:ext cx="171450" cy="190500"/>
                    <a:chOff x="2667000" y="1828800"/>
                    <a:chExt cx="342900" cy="381000"/>
                  </a:xfrm>
                </p:grpSpPr>
                <p:cxnSp>
                  <p:nvCxnSpPr>
                    <p:cNvPr id="375" name="Straight Connector 374"/>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76" name="Straight Connector 375"/>
                    <p:cNvCxnSpPr>
                      <a:endCxn id="377"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77" name="Isosceles Triangle 376"/>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1" name="Group 370"/>
                  <p:cNvGrpSpPr/>
                  <p:nvPr/>
                </p:nvGrpSpPr>
                <p:grpSpPr>
                  <a:xfrm>
                    <a:off x="1398611" y="1862778"/>
                    <a:ext cx="184241" cy="194095"/>
                    <a:chOff x="1403648" y="1862778"/>
                    <a:chExt cx="184241" cy="194095"/>
                  </a:xfrm>
                </p:grpSpPr>
                <p:sp>
                  <p:nvSpPr>
                    <p:cNvPr id="373" name="Oval 372"/>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74" name="Straight Arrow Connector 373"/>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72" name="Straight Connector 371"/>
                  <p:cNvCxnSpPr>
                    <a:stCxn id="373"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67" name="Straight Connector 366"/>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9" name="Rectangle 368"/>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356" name="Elbow Connector 355"/>
              <p:cNvCxnSpPr>
                <a:stCxn id="408"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7" name="Elbow Connector 356"/>
              <p:cNvCxnSpPr>
                <a:stCxn id="369"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0" name="TextBox 359"/>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361" name="Straight Connector 360"/>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60" name="TextBox 459"/>
            <p:cNvSpPr txBox="1"/>
            <p:nvPr/>
          </p:nvSpPr>
          <p:spPr>
            <a:xfrm>
              <a:off x="5097320" y="2020585"/>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61" name="TextBox 460"/>
            <p:cNvSpPr txBox="1"/>
            <p:nvPr/>
          </p:nvSpPr>
          <p:spPr>
            <a:xfrm>
              <a:off x="5096000" y="3126184"/>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sp>
        <p:nvSpPr>
          <p:cNvPr id="465" name="TextBox 464"/>
          <p:cNvSpPr txBox="1"/>
          <p:nvPr/>
        </p:nvSpPr>
        <p:spPr>
          <a:xfrm>
            <a:off x="4224449" y="2273393"/>
            <a:ext cx="792088" cy="769441"/>
          </a:xfrm>
          <a:prstGeom prst="rect">
            <a:avLst/>
          </a:prstGeom>
          <a:noFill/>
        </p:spPr>
        <p:txBody>
          <a:bodyPr wrap="square" rtlCol="0">
            <a:spAutoFit/>
          </a:bodyPr>
          <a:lstStyle/>
          <a:p>
            <a:r>
              <a:rPr lang="en-US" sz="4400" dirty="0" smtClean="0">
                <a:solidFill>
                  <a:schemeClr val="tx1"/>
                </a:solidFill>
              </a:rPr>
              <a:t>H</a:t>
            </a:r>
            <a:endParaRPr lang="en-US" sz="4400" dirty="0">
              <a:solidFill>
                <a:schemeClr val="tx1"/>
              </a:solidFill>
            </a:endParaRPr>
          </a:p>
        </p:txBody>
      </p:sp>
      <p:sp>
        <p:nvSpPr>
          <p:cNvPr id="3" name="Rectangle 2"/>
          <p:cNvSpPr/>
          <p:nvPr/>
        </p:nvSpPr>
        <p:spPr bwMode="auto">
          <a:xfrm>
            <a:off x="2352223" y="1556792"/>
            <a:ext cx="4346746" cy="2232248"/>
          </a:xfrm>
          <a:prstGeom prst="rect">
            <a:avLst/>
          </a:prstGeom>
          <a:noFill/>
          <a:ln w="9525" cap="flat" cmpd="sng" algn="ctr">
            <a:solidFill>
              <a:srgbClr val="0070C0"/>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 name="TextBox 6"/>
          <p:cNvSpPr txBox="1"/>
          <p:nvPr/>
        </p:nvSpPr>
        <p:spPr>
          <a:xfrm>
            <a:off x="989342" y="5835353"/>
            <a:ext cx="7488832" cy="461665"/>
          </a:xfrm>
          <a:prstGeom prst="rect">
            <a:avLst/>
          </a:prstGeom>
          <a:noFill/>
          <a:ln>
            <a:solidFill>
              <a:srgbClr val="FF0000"/>
            </a:solidFill>
          </a:ln>
        </p:spPr>
        <p:txBody>
          <a:bodyPr wrap="square" rtlCol="0">
            <a:spAutoFit/>
          </a:bodyPr>
          <a:lstStyle/>
          <a:p>
            <a:r>
              <a:rPr lang="en-US" dirty="0" smtClean="0">
                <a:solidFill>
                  <a:schemeClr val="tx1"/>
                </a:solidFill>
              </a:rPr>
              <a:t>Will this give the best performance for all MIMO modes?</a:t>
            </a:r>
            <a:endParaRPr lang="en-US" dirty="0">
              <a:solidFill>
                <a:schemeClr val="tx1"/>
              </a:solidFill>
            </a:endParaRPr>
          </a:p>
        </p:txBody>
      </p:sp>
    </p:spTree>
    <p:extLst>
      <p:ext uri="{BB962C8B-B14F-4D97-AF65-F5344CB8AC3E}">
        <p14:creationId xmlns:p14="http://schemas.microsoft.com/office/powerpoint/2010/main" val="3575577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Motivations</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3568" y="1700808"/>
                <a:ext cx="7920880" cy="4680520"/>
              </a:xfrm>
            </p:spPr>
            <p:txBody>
              <a:bodyPr/>
              <a:lstStyle/>
              <a:p>
                <a:pPr>
                  <a:buFont typeface="Arial" panose="020B0604020202020204" pitchFamily="34" charset="0"/>
                  <a:buChar char="•"/>
                </a:pPr>
                <a:r>
                  <a:rPr lang="en-US" dirty="0" smtClean="0"/>
                  <a:t>In some scenarios, it can be advantageous for the transmitter to know the optimal beams for different MIMO modes. </a:t>
                </a:r>
              </a:p>
              <a:p>
                <a:pPr>
                  <a:buFont typeface="Arial" panose="020B0604020202020204" pitchFamily="34" charset="0"/>
                  <a:buChar char="•"/>
                </a:pPr>
                <a:r>
                  <a:rPr lang="en-US" dirty="0" smtClean="0"/>
                  <a:t>For example, when SINR changes abruptly between beam selection sessions, MIMO mode can be switched without retraining, which is time consuming.</a:t>
                </a:r>
              </a:p>
              <a:p>
                <a:pPr>
                  <a:buFont typeface="Arial" panose="020B0604020202020204" pitchFamily="34" charset="0"/>
                  <a:buChar char="•"/>
                </a:pPr>
                <a:r>
                  <a:rPr lang="en-US" dirty="0"/>
                  <a:t>We show that optimal beams can be different according to the MIMO mode.</a:t>
                </a:r>
              </a:p>
              <a:p>
                <a:pPr lvl="1">
                  <a:buFont typeface="Arial" panose="020B0604020202020204" pitchFamily="34" charset="0"/>
                  <a:buChar char="•"/>
                </a:pPr>
                <a:r>
                  <a:rPr lang="en-US" dirty="0"/>
                  <a:t>The MIMO mode we consider here is the max number of streams, </a:t>
                </a:r>
                <a14:m>
                  <m:oMath xmlns:m="http://schemas.openxmlformats.org/officeDocument/2006/math">
                    <m:sSubSup>
                      <m:sSubSupPr>
                        <m:ctrlPr>
                          <a:rPr lang="en-US" i="1">
                            <a:solidFill>
                              <a:schemeClr val="tx1"/>
                            </a:solidFill>
                            <a:latin typeface="Cambria Math"/>
                          </a:rPr>
                        </m:ctrlPr>
                      </m:sSubSupPr>
                      <m:e>
                        <m:r>
                          <a:rPr lang="en-US" i="1">
                            <a:solidFill>
                              <a:schemeClr val="tx1"/>
                            </a:solidFill>
                            <a:latin typeface="Cambria Math"/>
                          </a:rPr>
                          <m:t>𝑵</m:t>
                        </m:r>
                      </m:e>
                      <m:sub>
                        <m:r>
                          <a:rPr lang="en-US" i="1">
                            <a:solidFill>
                              <a:schemeClr val="tx1"/>
                            </a:solidFill>
                            <a:latin typeface="Cambria Math"/>
                          </a:rPr>
                          <m:t>𝒔𝒕𝒓𝒆𝒂𝒎</m:t>
                        </m:r>
                      </m:sub>
                      <m:sup>
                        <m:r>
                          <a:rPr lang="en-US" i="1">
                            <a:solidFill>
                              <a:schemeClr val="tx1"/>
                            </a:solidFill>
                            <a:latin typeface="Cambria Math"/>
                          </a:rPr>
                          <m:t>𝒎𝒂𝒙</m:t>
                        </m:r>
                      </m:sup>
                    </m:sSubSup>
                  </m:oMath>
                </a14:m>
                <a:r>
                  <a:rPr lang="en-US" dirty="0">
                    <a:solidFill>
                      <a:schemeClr val="tx1"/>
                    </a:solidFill>
                  </a:rPr>
                  <a:t>.</a:t>
                </a:r>
              </a:p>
              <a:p>
                <a:pPr>
                  <a:buFont typeface="Arial" panose="020B0604020202020204" pitchFamily="34" charset="0"/>
                  <a:buChar char="•"/>
                </a:pPr>
                <a:endParaRPr lang="en-US" dirty="0" smtClean="0"/>
              </a:p>
              <a:p>
                <a:pPr marL="0" indent="0"/>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3568" y="1700808"/>
                <a:ext cx="7920880" cy="4680520"/>
              </a:xfrm>
              <a:blipFill rotWithShape="1">
                <a:blip r:embed="rId2"/>
                <a:stretch>
                  <a:fillRect l="-1001" t="-1042" r="-308"/>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Tree>
    <p:extLst>
      <p:ext uri="{BB962C8B-B14F-4D97-AF65-F5344CB8AC3E}">
        <p14:creationId xmlns:p14="http://schemas.microsoft.com/office/powerpoint/2010/main" val="751790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2133" y="548680"/>
            <a:ext cx="7770813" cy="1065213"/>
          </a:xfrm>
        </p:spPr>
        <p:txBody>
          <a:bodyPr/>
          <a:lstStyle/>
          <a:p>
            <a:r>
              <a:rPr lang="en-US" dirty="0" smtClean="0"/>
              <a:t>MIMO Mode-specific Beam Selection</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grpSp>
        <p:nvGrpSpPr>
          <p:cNvPr id="462" name="Group 461"/>
          <p:cNvGrpSpPr/>
          <p:nvPr/>
        </p:nvGrpSpPr>
        <p:grpSpPr>
          <a:xfrm>
            <a:off x="1742889" y="1628800"/>
            <a:ext cx="2232248" cy="2086649"/>
            <a:chOff x="539552" y="1628800"/>
            <a:chExt cx="2232248" cy="2086649"/>
          </a:xfrm>
        </p:grpSpPr>
        <p:grpSp>
          <p:nvGrpSpPr>
            <p:cNvPr id="349" name="Group 348"/>
            <p:cNvGrpSpPr/>
            <p:nvPr/>
          </p:nvGrpSpPr>
          <p:grpSpPr>
            <a:xfrm>
              <a:off x="539552" y="1628800"/>
              <a:ext cx="2232248" cy="2086649"/>
              <a:chOff x="467544" y="1774399"/>
              <a:chExt cx="2232248" cy="2086649"/>
            </a:xfrm>
          </p:grpSpPr>
          <p:grpSp>
            <p:nvGrpSpPr>
              <p:cNvPr id="11" name="Group 10"/>
              <p:cNvGrpSpPr>
                <a:grpSpLocks noChangeAspect="1"/>
              </p:cNvGrpSpPr>
              <p:nvPr/>
            </p:nvGrpSpPr>
            <p:grpSpPr>
              <a:xfrm>
                <a:off x="2150305" y="1774399"/>
                <a:ext cx="546216" cy="976123"/>
                <a:chOff x="3047999" y="1524000"/>
                <a:chExt cx="1114728" cy="1992088"/>
              </a:xfrm>
            </p:grpSpPr>
            <p:sp>
              <p:nvSpPr>
                <p:cNvPr id="14" name="Oval 13"/>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5" name="Oval 14"/>
                <p:cNvSpPr/>
                <p:nvPr/>
              </p:nvSpPr>
              <p:spPr bwMode="auto">
                <a:xfrm rot="2018591">
                  <a:off x="3325301" y="1540630"/>
                  <a:ext cx="157461"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6" name="Oval 15"/>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7" name="Oval 16"/>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8" name="Oval 17"/>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19" name="Oval 18"/>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0" name="Oval 19"/>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1" name="Oval 20"/>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2" name="Group 21"/>
              <p:cNvGrpSpPr>
                <a:grpSpLocks noChangeAspect="1"/>
              </p:cNvGrpSpPr>
              <p:nvPr/>
            </p:nvGrpSpPr>
            <p:grpSpPr>
              <a:xfrm>
                <a:off x="2153576" y="2884925"/>
                <a:ext cx="546216" cy="976123"/>
                <a:chOff x="3047999" y="1524000"/>
                <a:chExt cx="1114728" cy="1992088"/>
              </a:xfrm>
            </p:grpSpPr>
            <p:sp>
              <p:nvSpPr>
                <p:cNvPr id="23" name="Oval 22"/>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4" name="Oval 23"/>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5" name="Oval 24"/>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6" name="Oval 25"/>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7" name="Oval 26"/>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8" name="Oval 27"/>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29" name="Oval 28"/>
                <p:cNvSpPr/>
                <p:nvPr/>
              </p:nvSpPr>
              <p:spPr bwMode="auto">
                <a:xfrm rot="18048921" flipV="1">
                  <a:off x="3522489" y="2297838"/>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30" name="Oval 29"/>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76" name="Group 175"/>
              <p:cNvGrpSpPr/>
              <p:nvPr/>
            </p:nvGrpSpPr>
            <p:grpSpPr>
              <a:xfrm>
                <a:off x="1108143" y="1809603"/>
                <a:ext cx="959765" cy="899317"/>
                <a:chOff x="755576" y="1809603"/>
                <a:chExt cx="959765" cy="899317"/>
              </a:xfrm>
            </p:grpSpPr>
            <p:grpSp>
              <p:nvGrpSpPr>
                <p:cNvPr id="142" name="Group 141"/>
                <p:cNvGrpSpPr/>
                <p:nvPr/>
              </p:nvGrpSpPr>
              <p:grpSpPr>
                <a:xfrm>
                  <a:off x="1259632" y="1809603"/>
                  <a:ext cx="455709" cy="251245"/>
                  <a:chOff x="1259632" y="1805628"/>
                  <a:chExt cx="455709" cy="251245"/>
                </a:xfrm>
              </p:grpSpPr>
              <p:grpSp>
                <p:nvGrpSpPr>
                  <p:cNvPr id="50" name="Group 49"/>
                  <p:cNvGrpSpPr>
                    <a:grpSpLocks noChangeAspect="1"/>
                  </p:cNvGrpSpPr>
                  <p:nvPr/>
                </p:nvGrpSpPr>
                <p:grpSpPr>
                  <a:xfrm>
                    <a:off x="1543891" y="1805628"/>
                    <a:ext cx="171450" cy="190500"/>
                    <a:chOff x="2667000" y="1828800"/>
                    <a:chExt cx="342900" cy="381000"/>
                  </a:xfrm>
                </p:grpSpPr>
                <p:cxnSp>
                  <p:nvCxnSpPr>
                    <p:cNvPr id="51" name="Straight Connector 5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52" name="Straight Connector 51"/>
                    <p:cNvCxnSpPr>
                      <a:endCxn id="5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53" name="Isosceles Triangle 5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28" name="Group 127"/>
                  <p:cNvGrpSpPr/>
                  <p:nvPr/>
                </p:nvGrpSpPr>
                <p:grpSpPr>
                  <a:xfrm>
                    <a:off x="1398611" y="1862778"/>
                    <a:ext cx="184241" cy="194095"/>
                    <a:chOff x="1403648" y="1862778"/>
                    <a:chExt cx="184241" cy="194095"/>
                  </a:xfrm>
                </p:grpSpPr>
                <p:sp>
                  <p:nvSpPr>
                    <p:cNvPr id="118" name="Oval 11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19" name="Straight Arrow Connector 11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39" name="Straight Connector 138"/>
                  <p:cNvCxnSpPr>
                    <a:stCxn id="11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43" name="Group 142"/>
                <p:cNvGrpSpPr/>
                <p:nvPr/>
              </p:nvGrpSpPr>
              <p:grpSpPr>
                <a:xfrm>
                  <a:off x="1259632" y="2025627"/>
                  <a:ext cx="455709" cy="251245"/>
                  <a:chOff x="1259632" y="1805628"/>
                  <a:chExt cx="455709" cy="251245"/>
                </a:xfrm>
              </p:grpSpPr>
              <p:grpSp>
                <p:nvGrpSpPr>
                  <p:cNvPr id="144" name="Group 143"/>
                  <p:cNvGrpSpPr>
                    <a:grpSpLocks noChangeAspect="1"/>
                  </p:cNvGrpSpPr>
                  <p:nvPr/>
                </p:nvGrpSpPr>
                <p:grpSpPr>
                  <a:xfrm>
                    <a:off x="1543891" y="1805628"/>
                    <a:ext cx="171450" cy="190500"/>
                    <a:chOff x="2667000" y="1828800"/>
                    <a:chExt cx="342900" cy="381000"/>
                  </a:xfrm>
                </p:grpSpPr>
                <p:cxnSp>
                  <p:nvCxnSpPr>
                    <p:cNvPr id="149" name="Straight Connector 14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0" name="Straight Connector 149"/>
                    <p:cNvCxnSpPr>
                      <a:endCxn id="15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51" name="Isosceles Triangle 15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45" name="Group 144"/>
                  <p:cNvGrpSpPr/>
                  <p:nvPr/>
                </p:nvGrpSpPr>
                <p:grpSpPr>
                  <a:xfrm>
                    <a:off x="1398611" y="1862778"/>
                    <a:ext cx="184241" cy="194095"/>
                    <a:chOff x="1403648" y="1862778"/>
                    <a:chExt cx="184241" cy="194095"/>
                  </a:xfrm>
                </p:grpSpPr>
                <p:sp>
                  <p:nvSpPr>
                    <p:cNvPr id="147" name="Oval 14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48" name="Straight Arrow Connector 14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46" name="Straight Connector 145"/>
                  <p:cNvCxnSpPr>
                    <a:stCxn id="14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52" name="Group 151"/>
                <p:cNvGrpSpPr/>
                <p:nvPr/>
              </p:nvGrpSpPr>
              <p:grpSpPr>
                <a:xfrm>
                  <a:off x="1259632" y="2241651"/>
                  <a:ext cx="455709" cy="251245"/>
                  <a:chOff x="1259632" y="1805628"/>
                  <a:chExt cx="455709" cy="251245"/>
                </a:xfrm>
              </p:grpSpPr>
              <p:grpSp>
                <p:nvGrpSpPr>
                  <p:cNvPr id="153" name="Group 152"/>
                  <p:cNvGrpSpPr>
                    <a:grpSpLocks noChangeAspect="1"/>
                  </p:cNvGrpSpPr>
                  <p:nvPr/>
                </p:nvGrpSpPr>
                <p:grpSpPr>
                  <a:xfrm>
                    <a:off x="1543891" y="1805628"/>
                    <a:ext cx="171450" cy="190500"/>
                    <a:chOff x="2667000" y="1828800"/>
                    <a:chExt cx="342900" cy="381000"/>
                  </a:xfrm>
                </p:grpSpPr>
                <p:cxnSp>
                  <p:nvCxnSpPr>
                    <p:cNvPr id="158" name="Straight Connector 15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9" name="Straight Connector 158"/>
                    <p:cNvCxnSpPr>
                      <a:endCxn id="16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0" name="Isosceles Triangle 15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54" name="Group 153"/>
                  <p:cNvGrpSpPr/>
                  <p:nvPr/>
                </p:nvGrpSpPr>
                <p:grpSpPr>
                  <a:xfrm>
                    <a:off x="1398611" y="1862778"/>
                    <a:ext cx="184241" cy="194095"/>
                    <a:chOff x="1403648" y="1862778"/>
                    <a:chExt cx="184241" cy="194095"/>
                  </a:xfrm>
                </p:grpSpPr>
                <p:sp>
                  <p:nvSpPr>
                    <p:cNvPr id="156" name="Oval 15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57" name="Straight Arrow Connector 15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55" name="Straight Connector 154"/>
                  <p:cNvCxnSpPr>
                    <a:stCxn id="15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61" name="Group 160"/>
                <p:cNvGrpSpPr/>
                <p:nvPr/>
              </p:nvGrpSpPr>
              <p:grpSpPr>
                <a:xfrm>
                  <a:off x="1259632" y="2457675"/>
                  <a:ext cx="455709" cy="251245"/>
                  <a:chOff x="1259632" y="1805628"/>
                  <a:chExt cx="455709" cy="251245"/>
                </a:xfrm>
              </p:grpSpPr>
              <p:grpSp>
                <p:nvGrpSpPr>
                  <p:cNvPr id="162" name="Group 161"/>
                  <p:cNvGrpSpPr>
                    <a:grpSpLocks noChangeAspect="1"/>
                  </p:cNvGrpSpPr>
                  <p:nvPr/>
                </p:nvGrpSpPr>
                <p:grpSpPr>
                  <a:xfrm>
                    <a:off x="1543891" y="1805628"/>
                    <a:ext cx="171450" cy="190500"/>
                    <a:chOff x="2667000" y="1828800"/>
                    <a:chExt cx="342900" cy="381000"/>
                  </a:xfrm>
                </p:grpSpPr>
                <p:cxnSp>
                  <p:nvCxnSpPr>
                    <p:cNvPr id="167" name="Straight Connector 166"/>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8" name="Straight Connector 167"/>
                    <p:cNvCxnSpPr>
                      <a:endCxn id="169"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9" name="Isosceles Triangle 168"/>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63" name="Group 162"/>
                  <p:cNvGrpSpPr/>
                  <p:nvPr/>
                </p:nvGrpSpPr>
                <p:grpSpPr>
                  <a:xfrm>
                    <a:off x="1398611" y="1862778"/>
                    <a:ext cx="184241" cy="194095"/>
                    <a:chOff x="1403648" y="1862778"/>
                    <a:chExt cx="184241" cy="194095"/>
                  </a:xfrm>
                </p:grpSpPr>
                <p:sp>
                  <p:nvSpPr>
                    <p:cNvPr id="165" name="Oval 164"/>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66" name="Straight Arrow Connector 165"/>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64" name="Straight Connector 163"/>
                  <p:cNvCxnSpPr>
                    <a:stCxn id="165"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71" name="Straight Connector 170"/>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73" name="Straight Connector 17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74" name="Rectangle 17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75" name="Rectangle 174"/>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177" name="Group 176"/>
              <p:cNvGrpSpPr/>
              <p:nvPr/>
            </p:nvGrpSpPr>
            <p:grpSpPr>
              <a:xfrm>
                <a:off x="1108143" y="2910303"/>
                <a:ext cx="959765" cy="899317"/>
                <a:chOff x="755576" y="1809603"/>
                <a:chExt cx="959765" cy="899317"/>
              </a:xfrm>
            </p:grpSpPr>
            <p:grpSp>
              <p:nvGrpSpPr>
                <p:cNvPr id="178" name="Group 177"/>
                <p:cNvGrpSpPr/>
                <p:nvPr/>
              </p:nvGrpSpPr>
              <p:grpSpPr>
                <a:xfrm>
                  <a:off x="1259632" y="1809603"/>
                  <a:ext cx="455709" cy="251245"/>
                  <a:chOff x="1259632" y="1805628"/>
                  <a:chExt cx="455709" cy="251245"/>
                </a:xfrm>
              </p:grpSpPr>
              <p:grpSp>
                <p:nvGrpSpPr>
                  <p:cNvPr id="209" name="Group 208"/>
                  <p:cNvGrpSpPr>
                    <a:grpSpLocks noChangeAspect="1"/>
                  </p:cNvGrpSpPr>
                  <p:nvPr/>
                </p:nvGrpSpPr>
                <p:grpSpPr>
                  <a:xfrm>
                    <a:off x="1543891" y="1805628"/>
                    <a:ext cx="171450" cy="190500"/>
                    <a:chOff x="2667000" y="1828800"/>
                    <a:chExt cx="342900" cy="381000"/>
                  </a:xfrm>
                </p:grpSpPr>
                <p:cxnSp>
                  <p:nvCxnSpPr>
                    <p:cNvPr id="214" name="Straight Connector 2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5" name="Straight Connector 214"/>
                    <p:cNvCxnSpPr>
                      <a:endCxn id="2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16" name="Isosceles Triangle 2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10" name="Group 209"/>
                  <p:cNvGrpSpPr/>
                  <p:nvPr/>
                </p:nvGrpSpPr>
                <p:grpSpPr>
                  <a:xfrm>
                    <a:off x="1398611" y="1862778"/>
                    <a:ext cx="184241" cy="194095"/>
                    <a:chOff x="1403648" y="1862778"/>
                    <a:chExt cx="184241" cy="194095"/>
                  </a:xfrm>
                </p:grpSpPr>
                <p:sp>
                  <p:nvSpPr>
                    <p:cNvPr id="212" name="Oval 2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13" name="Straight Arrow Connector 2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11" name="Straight Connector 210"/>
                  <p:cNvCxnSpPr>
                    <a:stCxn id="2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79" name="Group 178"/>
                <p:cNvGrpSpPr/>
                <p:nvPr/>
              </p:nvGrpSpPr>
              <p:grpSpPr>
                <a:xfrm>
                  <a:off x="1259632" y="2025627"/>
                  <a:ext cx="455709" cy="251245"/>
                  <a:chOff x="1259632" y="1805628"/>
                  <a:chExt cx="455709" cy="251245"/>
                </a:xfrm>
              </p:grpSpPr>
              <p:grpSp>
                <p:nvGrpSpPr>
                  <p:cNvPr id="201" name="Group 200"/>
                  <p:cNvGrpSpPr>
                    <a:grpSpLocks noChangeAspect="1"/>
                  </p:cNvGrpSpPr>
                  <p:nvPr/>
                </p:nvGrpSpPr>
                <p:grpSpPr>
                  <a:xfrm>
                    <a:off x="1543891" y="1805628"/>
                    <a:ext cx="171450" cy="190500"/>
                    <a:chOff x="2667000" y="1828800"/>
                    <a:chExt cx="342900" cy="381000"/>
                  </a:xfrm>
                </p:grpSpPr>
                <p:cxnSp>
                  <p:nvCxnSpPr>
                    <p:cNvPr id="206" name="Straight Connector 205"/>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7" name="Straight Connector 206"/>
                    <p:cNvCxnSpPr>
                      <a:endCxn id="208"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8" name="Isosceles Triangle 207"/>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202" name="Group 201"/>
                  <p:cNvGrpSpPr/>
                  <p:nvPr/>
                </p:nvGrpSpPr>
                <p:grpSpPr>
                  <a:xfrm>
                    <a:off x="1398611" y="1862778"/>
                    <a:ext cx="184241" cy="194095"/>
                    <a:chOff x="1403648" y="1862778"/>
                    <a:chExt cx="184241" cy="194095"/>
                  </a:xfrm>
                </p:grpSpPr>
                <p:sp>
                  <p:nvSpPr>
                    <p:cNvPr id="204" name="Oval 203"/>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205" name="Straight Arrow Connector 204"/>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203" name="Straight Connector 202"/>
                  <p:cNvCxnSpPr>
                    <a:stCxn id="204"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0" name="Group 179"/>
                <p:cNvGrpSpPr/>
                <p:nvPr/>
              </p:nvGrpSpPr>
              <p:grpSpPr>
                <a:xfrm>
                  <a:off x="1259632" y="2241651"/>
                  <a:ext cx="455709" cy="251245"/>
                  <a:chOff x="1259632" y="1805628"/>
                  <a:chExt cx="455709" cy="251245"/>
                </a:xfrm>
              </p:grpSpPr>
              <p:grpSp>
                <p:nvGrpSpPr>
                  <p:cNvPr id="193" name="Group 192"/>
                  <p:cNvGrpSpPr>
                    <a:grpSpLocks noChangeAspect="1"/>
                  </p:cNvGrpSpPr>
                  <p:nvPr/>
                </p:nvGrpSpPr>
                <p:grpSpPr>
                  <a:xfrm>
                    <a:off x="1543891" y="1805628"/>
                    <a:ext cx="171450" cy="190500"/>
                    <a:chOff x="2667000" y="1828800"/>
                    <a:chExt cx="342900" cy="381000"/>
                  </a:xfrm>
                </p:grpSpPr>
                <p:cxnSp>
                  <p:nvCxnSpPr>
                    <p:cNvPr id="198" name="Straight Connector 19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9" name="Straight Connector 198"/>
                    <p:cNvCxnSpPr>
                      <a:endCxn id="20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00" name="Isosceles Triangle 19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94" name="Group 193"/>
                  <p:cNvGrpSpPr/>
                  <p:nvPr/>
                </p:nvGrpSpPr>
                <p:grpSpPr>
                  <a:xfrm>
                    <a:off x="1398611" y="1862778"/>
                    <a:ext cx="184241" cy="194095"/>
                    <a:chOff x="1403648" y="1862778"/>
                    <a:chExt cx="184241" cy="194095"/>
                  </a:xfrm>
                </p:grpSpPr>
                <p:sp>
                  <p:nvSpPr>
                    <p:cNvPr id="196" name="Oval 19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97" name="Straight Arrow Connector 19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95" name="Straight Connector 194"/>
                  <p:cNvCxnSpPr>
                    <a:stCxn id="19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181" name="Group 180"/>
                <p:cNvGrpSpPr/>
                <p:nvPr/>
              </p:nvGrpSpPr>
              <p:grpSpPr>
                <a:xfrm>
                  <a:off x="1259632" y="2457675"/>
                  <a:ext cx="455709" cy="251245"/>
                  <a:chOff x="1259632" y="1805628"/>
                  <a:chExt cx="455709" cy="251245"/>
                </a:xfrm>
              </p:grpSpPr>
              <p:grpSp>
                <p:nvGrpSpPr>
                  <p:cNvPr id="185" name="Group 184"/>
                  <p:cNvGrpSpPr>
                    <a:grpSpLocks noChangeAspect="1"/>
                  </p:cNvGrpSpPr>
                  <p:nvPr/>
                </p:nvGrpSpPr>
                <p:grpSpPr>
                  <a:xfrm>
                    <a:off x="1543891" y="1805628"/>
                    <a:ext cx="171450" cy="190500"/>
                    <a:chOff x="2667000" y="1828800"/>
                    <a:chExt cx="342900" cy="381000"/>
                  </a:xfrm>
                </p:grpSpPr>
                <p:cxnSp>
                  <p:nvCxnSpPr>
                    <p:cNvPr id="190" name="Straight Connector 18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1" name="Straight Connector 190"/>
                    <p:cNvCxnSpPr>
                      <a:endCxn id="19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92" name="Isosceles Triangle 19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86" name="Group 185"/>
                  <p:cNvGrpSpPr/>
                  <p:nvPr/>
                </p:nvGrpSpPr>
                <p:grpSpPr>
                  <a:xfrm>
                    <a:off x="1398611" y="1862778"/>
                    <a:ext cx="184241" cy="194095"/>
                    <a:chOff x="1403648" y="1862778"/>
                    <a:chExt cx="184241" cy="194095"/>
                  </a:xfrm>
                </p:grpSpPr>
                <p:sp>
                  <p:nvSpPr>
                    <p:cNvPr id="188" name="Oval 18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189" name="Straight Arrow Connector 18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187" name="Straight Connector 186"/>
                  <p:cNvCxnSpPr>
                    <a:stCxn id="18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182" name="Straight Connector 181"/>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83" name="Straight Connector 182"/>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84" name="Rectangle 183"/>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218" name="Elbow Connector 217"/>
              <p:cNvCxnSpPr>
                <a:stCxn id="174"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27" name="Elbow Connector 226"/>
              <p:cNvCxnSpPr>
                <a:stCxn id="184"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231" name="Straight Connector 230"/>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34" name="Straight Connector 233"/>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238" name="TextBox 237"/>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240" name="Straight Connector 239"/>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242" name="Straight Connector 24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58" name="TextBox 457"/>
            <p:cNvSpPr txBox="1"/>
            <p:nvPr/>
          </p:nvSpPr>
          <p:spPr>
            <a:xfrm>
              <a:off x="1178144" y="2017576"/>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59" name="TextBox 458"/>
            <p:cNvSpPr txBox="1"/>
            <p:nvPr/>
          </p:nvSpPr>
          <p:spPr>
            <a:xfrm>
              <a:off x="1157250" y="3128193"/>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grpSp>
        <p:nvGrpSpPr>
          <p:cNvPr id="463" name="Group 462"/>
          <p:cNvGrpSpPr/>
          <p:nvPr/>
        </p:nvGrpSpPr>
        <p:grpSpPr>
          <a:xfrm>
            <a:off x="5076056" y="1628800"/>
            <a:ext cx="2232248" cy="2086649"/>
            <a:chOff x="3872719" y="1628800"/>
            <a:chExt cx="2232248" cy="2086649"/>
          </a:xfrm>
        </p:grpSpPr>
        <p:grpSp>
          <p:nvGrpSpPr>
            <p:cNvPr id="350" name="Group 349"/>
            <p:cNvGrpSpPr/>
            <p:nvPr/>
          </p:nvGrpSpPr>
          <p:grpSpPr>
            <a:xfrm flipH="1">
              <a:off x="3872719" y="1628800"/>
              <a:ext cx="2232248" cy="2086649"/>
              <a:chOff x="467544" y="1774399"/>
              <a:chExt cx="2232248" cy="2086649"/>
            </a:xfrm>
          </p:grpSpPr>
          <p:grpSp>
            <p:nvGrpSpPr>
              <p:cNvPr id="351" name="Group 350"/>
              <p:cNvGrpSpPr>
                <a:grpSpLocks noChangeAspect="1"/>
              </p:cNvGrpSpPr>
              <p:nvPr/>
            </p:nvGrpSpPr>
            <p:grpSpPr>
              <a:xfrm>
                <a:off x="2150305" y="1774399"/>
                <a:ext cx="546216" cy="976123"/>
                <a:chOff x="3047999" y="1524000"/>
                <a:chExt cx="1114728" cy="1992088"/>
              </a:xfrm>
            </p:grpSpPr>
            <p:sp>
              <p:nvSpPr>
                <p:cNvPr id="449" name="Oval 448"/>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0" name="Oval 449"/>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1" name="Oval 450"/>
                <p:cNvSpPr/>
                <p:nvPr/>
              </p:nvSpPr>
              <p:spPr bwMode="auto">
                <a:xfrm rot="3551079">
                  <a:off x="3490383" y="1689467"/>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2" name="Oval 451"/>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3" name="Oval 452"/>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4" name="Oval 453"/>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5" name="Oval 454"/>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56" name="Oval 455"/>
                <p:cNvSpPr/>
                <p:nvPr/>
              </p:nvSpPr>
              <p:spPr bwMode="auto">
                <a:xfrm rot="16674603" flipV="1">
                  <a:off x="3533386" y="2100760"/>
                  <a:ext cx="210024"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2" name="Group 351"/>
              <p:cNvGrpSpPr>
                <a:grpSpLocks noChangeAspect="1"/>
              </p:cNvGrpSpPr>
              <p:nvPr/>
            </p:nvGrpSpPr>
            <p:grpSpPr>
              <a:xfrm>
                <a:off x="2153576" y="2884925"/>
                <a:ext cx="546216" cy="976123"/>
                <a:chOff x="3047999" y="1524000"/>
                <a:chExt cx="1114728" cy="1992088"/>
              </a:xfrm>
            </p:grpSpPr>
            <p:sp>
              <p:nvSpPr>
                <p:cNvPr id="441" name="Oval 440"/>
                <p:cNvSpPr/>
                <p:nvPr/>
              </p:nvSpPr>
              <p:spPr bwMode="auto">
                <a:xfrm>
                  <a:off x="3048000" y="152400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2" name="Oval 441"/>
                <p:cNvSpPr/>
                <p:nvPr/>
              </p:nvSpPr>
              <p:spPr bwMode="auto">
                <a:xfrm rot="2018591">
                  <a:off x="3325301" y="15406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3" name="Oval 442"/>
                <p:cNvSpPr/>
                <p:nvPr/>
              </p:nvSpPr>
              <p:spPr bwMode="auto">
                <a:xfrm rot="3551079">
                  <a:off x="3490383" y="1689467"/>
                  <a:ext cx="200593" cy="1048658"/>
                </a:xfrm>
                <a:prstGeom prst="ellipse">
                  <a:avLst/>
                </a:prstGeom>
                <a:solidFill>
                  <a:srgbClr val="FF0000"/>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4" name="Oval 443"/>
                <p:cNvSpPr/>
                <p:nvPr/>
              </p:nvSpPr>
              <p:spPr bwMode="auto">
                <a:xfrm rot="4925397">
                  <a:off x="3517773" y="1937117"/>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5" name="Oval 444"/>
                <p:cNvSpPr/>
                <p:nvPr/>
              </p:nvSpPr>
              <p:spPr bwMode="auto">
                <a:xfrm flipV="1">
                  <a:off x="3047999" y="2467430"/>
                  <a:ext cx="152400"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6" name="Oval 445"/>
                <p:cNvSpPr/>
                <p:nvPr/>
              </p:nvSpPr>
              <p:spPr bwMode="auto">
                <a:xfrm rot="19581409" flipV="1">
                  <a:off x="3334050" y="2467430"/>
                  <a:ext cx="157461"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7" name="Oval 446"/>
                <p:cNvSpPr/>
                <p:nvPr/>
              </p:nvSpPr>
              <p:spPr bwMode="auto">
                <a:xfrm rot="18048921" flipV="1">
                  <a:off x="3522489" y="2297838"/>
                  <a:ext cx="200593"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sp>
              <p:nvSpPr>
                <p:cNvPr id="448" name="Oval 447"/>
                <p:cNvSpPr/>
                <p:nvPr/>
              </p:nvSpPr>
              <p:spPr bwMode="auto">
                <a:xfrm rot="16674603" flipV="1">
                  <a:off x="3533386" y="2100760"/>
                  <a:ext cx="210024" cy="1048658"/>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53" name="Group 352"/>
              <p:cNvGrpSpPr/>
              <p:nvPr/>
            </p:nvGrpSpPr>
            <p:grpSpPr>
              <a:xfrm>
                <a:off x="1108143" y="1809603"/>
                <a:ext cx="959765" cy="899317"/>
                <a:chOff x="755576" y="1809603"/>
                <a:chExt cx="959765" cy="899317"/>
              </a:xfrm>
            </p:grpSpPr>
            <p:grpSp>
              <p:nvGrpSpPr>
                <p:cNvPr id="402" name="Group 401"/>
                <p:cNvGrpSpPr/>
                <p:nvPr/>
              </p:nvGrpSpPr>
              <p:grpSpPr>
                <a:xfrm>
                  <a:off x="1259632" y="1809603"/>
                  <a:ext cx="455709" cy="251245"/>
                  <a:chOff x="1259632" y="1805628"/>
                  <a:chExt cx="455709" cy="251245"/>
                </a:xfrm>
              </p:grpSpPr>
              <p:grpSp>
                <p:nvGrpSpPr>
                  <p:cNvPr id="433" name="Group 432"/>
                  <p:cNvGrpSpPr>
                    <a:grpSpLocks noChangeAspect="1"/>
                  </p:cNvGrpSpPr>
                  <p:nvPr/>
                </p:nvGrpSpPr>
                <p:grpSpPr>
                  <a:xfrm>
                    <a:off x="1543891" y="1805628"/>
                    <a:ext cx="171450" cy="190500"/>
                    <a:chOff x="2667000" y="1828800"/>
                    <a:chExt cx="342900" cy="381000"/>
                  </a:xfrm>
                </p:grpSpPr>
                <p:cxnSp>
                  <p:nvCxnSpPr>
                    <p:cNvPr id="438" name="Straight Connector 437"/>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9" name="Straight Connector 438"/>
                    <p:cNvCxnSpPr>
                      <a:endCxn id="440"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40" name="Isosceles Triangle 439"/>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34" name="Group 433"/>
                  <p:cNvGrpSpPr/>
                  <p:nvPr/>
                </p:nvGrpSpPr>
                <p:grpSpPr>
                  <a:xfrm>
                    <a:off x="1398611" y="1862778"/>
                    <a:ext cx="184241" cy="194095"/>
                    <a:chOff x="1403648" y="1862778"/>
                    <a:chExt cx="184241" cy="194095"/>
                  </a:xfrm>
                </p:grpSpPr>
                <p:sp>
                  <p:nvSpPr>
                    <p:cNvPr id="436" name="Oval 435"/>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37" name="Straight Arrow Connector 436"/>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35" name="Straight Connector 434"/>
                  <p:cNvCxnSpPr>
                    <a:stCxn id="436"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3" name="Group 402"/>
                <p:cNvGrpSpPr/>
                <p:nvPr/>
              </p:nvGrpSpPr>
              <p:grpSpPr>
                <a:xfrm>
                  <a:off x="1259632" y="2025627"/>
                  <a:ext cx="455709" cy="251245"/>
                  <a:chOff x="1259632" y="1805628"/>
                  <a:chExt cx="455709" cy="251245"/>
                </a:xfrm>
              </p:grpSpPr>
              <p:grpSp>
                <p:nvGrpSpPr>
                  <p:cNvPr id="425" name="Group 424"/>
                  <p:cNvGrpSpPr>
                    <a:grpSpLocks noChangeAspect="1"/>
                  </p:cNvGrpSpPr>
                  <p:nvPr/>
                </p:nvGrpSpPr>
                <p:grpSpPr>
                  <a:xfrm>
                    <a:off x="1543891" y="1805628"/>
                    <a:ext cx="171450" cy="190500"/>
                    <a:chOff x="2667000" y="1828800"/>
                    <a:chExt cx="342900" cy="381000"/>
                  </a:xfrm>
                </p:grpSpPr>
                <p:cxnSp>
                  <p:nvCxnSpPr>
                    <p:cNvPr id="430" name="Straight Connector 429"/>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31" name="Straight Connector 430"/>
                    <p:cNvCxnSpPr>
                      <a:endCxn id="432"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2" name="Isosceles Triangle 431"/>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26" name="Group 425"/>
                  <p:cNvGrpSpPr/>
                  <p:nvPr/>
                </p:nvGrpSpPr>
                <p:grpSpPr>
                  <a:xfrm>
                    <a:off x="1398611" y="1862778"/>
                    <a:ext cx="184241" cy="194095"/>
                    <a:chOff x="1403648" y="1862778"/>
                    <a:chExt cx="184241" cy="194095"/>
                  </a:xfrm>
                </p:grpSpPr>
                <p:sp>
                  <p:nvSpPr>
                    <p:cNvPr id="428" name="Oval 427"/>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9" name="Straight Arrow Connector 428"/>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27" name="Straight Connector 426"/>
                  <p:cNvCxnSpPr>
                    <a:stCxn id="428"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4" name="Group 403"/>
                <p:cNvGrpSpPr/>
                <p:nvPr/>
              </p:nvGrpSpPr>
              <p:grpSpPr>
                <a:xfrm>
                  <a:off x="1259632" y="2241651"/>
                  <a:ext cx="455709" cy="251245"/>
                  <a:chOff x="1259632" y="1805628"/>
                  <a:chExt cx="455709" cy="251245"/>
                </a:xfrm>
              </p:grpSpPr>
              <p:grpSp>
                <p:nvGrpSpPr>
                  <p:cNvPr id="417" name="Group 416"/>
                  <p:cNvGrpSpPr>
                    <a:grpSpLocks noChangeAspect="1"/>
                  </p:cNvGrpSpPr>
                  <p:nvPr/>
                </p:nvGrpSpPr>
                <p:grpSpPr>
                  <a:xfrm>
                    <a:off x="1543891" y="1805628"/>
                    <a:ext cx="171450" cy="190500"/>
                    <a:chOff x="2667000" y="1828800"/>
                    <a:chExt cx="342900" cy="381000"/>
                  </a:xfrm>
                </p:grpSpPr>
                <p:cxnSp>
                  <p:nvCxnSpPr>
                    <p:cNvPr id="422" name="Straight Connector 421"/>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3" name="Straight Connector 422"/>
                    <p:cNvCxnSpPr>
                      <a:endCxn id="424"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24" name="Isosceles Triangle 423"/>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8" name="Group 417"/>
                  <p:cNvGrpSpPr/>
                  <p:nvPr/>
                </p:nvGrpSpPr>
                <p:grpSpPr>
                  <a:xfrm>
                    <a:off x="1398611" y="1862778"/>
                    <a:ext cx="184241" cy="194095"/>
                    <a:chOff x="1403648" y="1862778"/>
                    <a:chExt cx="184241" cy="194095"/>
                  </a:xfrm>
                </p:grpSpPr>
                <p:sp>
                  <p:nvSpPr>
                    <p:cNvPr id="420" name="Oval 419"/>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21" name="Straight Arrow Connector 420"/>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9" name="Straight Connector 418"/>
                  <p:cNvCxnSpPr>
                    <a:stCxn id="420"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405" name="Group 404"/>
                <p:cNvGrpSpPr/>
                <p:nvPr/>
              </p:nvGrpSpPr>
              <p:grpSpPr>
                <a:xfrm>
                  <a:off x="1259632" y="2457675"/>
                  <a:ext cx="455709" cy="251245"/>
                  <a:chOff x="1259632" y="1805628"/>
                  <a:chExt cx="455709" cy="251245"/>
                </a:xfrm>
              </p:grpSpPr>
              <p:grpSp>
                <p:nvGrpSpPr>
                  <p:cNvPr id="409" name="Group 408"/>
                  <p:cNvGrpSpPr>
                    <a:grpSpLocks noChangeAspect="1"/>
                  </p:cNvGrpSpPr>
                  <p:nvPr/>
                </p:nvGrpSpPr>
                <p:grpSpPr>
                  <a:xfrm>
                    <a:off x="1543891" y="1805628"/>
                    <a:ext cx="171450" cy="190500"/>
                    <a:chOff x="2667000" y="1828800"/>
                    <a:chExt cx="342900" cy="381000"/>
                  </a:xfrm>
                </p:grpSpPr>
                <p:cxnSp>
                  <p:nvCxnSpPr>
                    <p:cNvPr id="414" name="Straight Connector 413"/>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5" name="Straight Connector 414"/>
                    <p:cNvCxnSpPr>
                      <a:endCxn id="416"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16" name="Isosceles Triangle 415"/>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410" name="Group 409"/>
                  <p:cNvGrpSpPr/>
                  <p:nvPr/>
                </p:nvGrpSpPr>
                <p:grpSpPr>
                  <a:xfrm>
                    <a:off x="1398611" y="1862778"/>
                    <a:ext cx="184241" cy="194095"/>
                    <a:chOff x="1403648" y="1862778"/>
                    <a:chExt cx="184241" cy="194095"/>
                  </a:xfrm>
                </p:grpSpPr>
                <p:sp>
                  <p:nvSpPr>
                    <p:cNvPr id="412" name="Oval 411"/>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413" name="Straight Arrow Connector 412"/>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411" name="Straight Connector 410"/>
                  <p:cNvCxnSpPr>
                    <a:stCxn id="412"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406" name="Straight Connector 405"/>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407" name="Straight Connector 406"/>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408" name="Rectangle 407"/>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354" name="Rectangle 353"/>
              <p:cNvSpPr/>
              <p:nvPr/>
            </p:nvSpPr>
            <p:spPr bwMode="auto">
              <a:xfrm>
                <a:off x="551037" y="2634812"/>
                <a:ext cx="432048" cy="449468"/>
              </a:xfrm>
              <a:prstGeom prst="rect">
                <a:avLst/>
              </a:prstGeom>
              <a:solidFill>
                <a:srgbClr val="FFC0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355" name="Group 354"/>
              <p:cNvGrpSpPr/>
              <p:nvPr/>
            </p:nvGrpSpPr>
            <p:grpSpPr>
              <a:xfrm>
                <a:off x="1108143" y="2910303"/>
                <a:ext cx="959765" cy="899317"/>
                <a:chOff x="755576" y="1809603"/>
                <a:chExt cx="959765" cy="899317"/>
              </a:xfrm>
            </p:grpSpPr>
            <p:grpSp>
              <p:nvGrpSpPr>
                <p:cNvPr id="363" name="Group 362"/>
                <p:cNvGrpSpPr/>
                <p:nvPr/>
              </p:nvGrpSpPr>
              <p:grpSpPr>
                <a:xfrm>
                  <a:off x="1259632" y="1809603"/>
                  <a:ext cx="455709" cy="251245"/>
                  <a:chOff x="1259632" y="1805628"/>
                  <a:chExt cx="455709" cy="251245"/>
                </a:xfrm>
              </p:grpSpPr>
              <p:grpSp>
                <p:nvGrpSpPr>
                  <p:cNvPr id="394" name="Group 393"/>
                  <p:cNvGrpSpPr>
                    <a:grpSpLocks noChangeAspect="1"/>
                  </p:cNvGrpSpPr>
                  <p:nvPr/>
                </p:nvGrpSpPr>
                <p:grpSpPr>
                  <a:xfrm>
                    <a:off x="1543891" y="1805628"/>
                    <a:ext cx="171450" cy="190500"/>
                    <a:chOff x="2667000" y="1828800"/>
                    <a:chExt cx="342900" cy="381000"/>
                  </a:xfrm>
                </p:grpSpPr>
                <p:cxnSp>
                  <p:nvCxnSpPr>
                    <p:cNvPr id="399" name="Straight Connector 398"/>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0" name="Straight Connector 399"/>
                    <p:cNvCxnSpPr>
                      <a:endCxn id="401"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01" name="Isosceles Triangle 400"/>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95" name="Group 394"/>
                  <p:cNvGrpSpPr/>
                  <p:nvPr/>
                </p:nvGrpSpPr>
                <p:grpSpPr>
                  <a:xfrm>
                    <a:off x="1398611" y="1862778"/>
                    <a:ext cx="184241" cy="194095"/>
                    <a:chOff x="1403648" y="1862778"/>
                    <a:chExt cx="184241" cy="194095"/>
                  </a:xfrm>
                </p:grpSpPr>
                <p:sp>
                  <p:nvSpPr>
                    <p:cNvPr id="397" name="Oval 396"/>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8" name="Straight Arrow Connector 397"/>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96" name="Straight Connector 395"/>
                  <p:cNvCxnSpPr>
                    <a:stCxn id="397"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4" name="Group 363"/>
                <p:cNvGrpSpPr/>
                <p:nvPr/>
              </p:nvGrpSpPr>
              <p:grpSpPr>
                <a:xfrm>
                  <a:off x="1259632" y="2025627"/>
                  <a:ext cx="455709" cy="251245"/>
                  <a:chOff x="1259632" y="1805628"/>
                  <a:chExt cx="455709" cy="251245"/>
                </a:xfrm>
              </p:grpSpPr>
              <p:grpSp>
                <p:nvGrpSpPr>
                  <p:cNvPr id="386" name="Group 385"/>
                  <p:cNvGrpSpPr>
                    <a:grpSpLocks noChangeAspect="1"/>
                  </p:cNvGrpSpPr>
                  <p:nvPr/>
                </p:nvGrpSpPr>
                <p:grpSpPr>
                  <a:xfrm>
                    <a:off x="1543891" y="1805628"/>
                    <a:ext cx="171450" cy="190500"/>
                    <a:chOff x="2667000" y="1828800"/>
                    <a:chExt cx="342900" cy="381000"/>
                  </a:xfrm>
                </p:grpSpPr>
                <p:cxnSp>
                  <p:nvCxnSpPr>
                    <p:cNvPr id="391" name="Straight Connector 390"/>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2" name="Straight Connector 391"/>
                    <p:cNvCxnSpPr>
                      <a:endCxn id="393"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93" name="Isosceles Triangle 392"/>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87" name="Group 386"/>
                  <p:cNvGrpSpPr/>
                  <p:nvPr/>
                </p:nvGrpSpPr>
                <p:grpSpPr>
                  <a:xfrm>
                    <a:off x="1398611" y="1862778"/>
                    <a:ext cx="184241" cy="194095"/>
                    <a:chOff x="1403648" y="1862778"/>
                    <a:chExt cx="184241" cy="194095"/>
                  </a:xfrm>
                </p:grpSpPr>
                <p:sp>
                  <p:nvSpPr>
                    <p:cNvPr id="389" name="Oval 388"/>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90" name="Straight Arrow Connector 389"/>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8" name="Straight Connector 387"/>
                  <p:cNvCxnSpPr>
                    <a:stCxn id="389"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5" name="Group 364"/>
                <p:cNvGrpSpPr/>
                <p:nvPr/>
              </p:nvGrpSpPr>
              <p:grpSpPr>
                <a:xfrm>
                  <a:off x="1259632" y="2241651"/>
                  <a:ext cx="455709" cy="251245"/>
                  <a:chOff x="1259632" y="1805628"/>
                  <a:chExt cx="455709" cy="251245"/>
                </a:xfrm>
              </p:grpSpPr>
              <p:grpSp>
                <p:nvGrpSpPr>
                  <p:cNvPr id="378" name="Group 377"/>
                  <p:cNvGrpSpPr>
                    <a:grpSpLocks noChangeAspect="1"/>
                  </p:cNvGrpSpPr>
                  <p:nvPr/>
                </p:nvGrpSpPr>
                <p:grpSpPr>
                  <a:xfrm>
                    <a:off x="1543891" y="1805628"/>
                    <a:ext cx="171450" cy="190500"/>
                    <a:chOff x="2667000" y="1828800"/>
                    <a:chExt cx="342900" cy="381000"/>
                  </a:xfrm>
                </p:grpSpPr>
                <p:cxnSp>
                  <p:nvCxnSpPr>
                    <p:cNvPr id="383" name="Straight Connector 382"/>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4" name="Straight Connector 383"/>
                    <p:cNvCxnSpPr>
                      <a:endCxn id="385"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85" name="Isosceles Triangle 384"/>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9" name="Group 378"/>
                  <p:cNvGrpSpPr/>
                  <p:nvPr/>
                </p:nvGrpSpPr>
                <p:grpSpPr>
                  <a:xfrm>
                    <a:off x="1398611" y="1862778"/>
                    <a:ext cx="184241" cy="194095"/>
                    <a:chOff x="1403648" y="1862778"/>
                    <a:chExt cx="184241" cy="194095"/>
                  </a:xfrm>
                </p:grpSpPr>
                <p:sp>
                  <p:nvSpPr>
                    <p:cNvPr id="381" name="Oval 380"/>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82" name="Straight Arrow Connector 381"/>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80" name="Straight Connector 379"/>
                  <p:cNvCxnSpPr>
                    <a:stCxn id="381"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grpSp>
              <p:nvGrpSpPr>
                <p:cNvPr id="366" name="Group 365"/>
                <p:cNvGrpSpPr/>
                <p:nvPr/>
              </p:nvGrpSpPr>
              <p:grpSpPr>
                <a:xfrm>
                  <a:off x="1259632" y="2457675"/>
                  <a:ext cx="455709" cy="251245"/>
                  <a:chOff x="1259632" y="1805628"/>
                  <a:chExt cx="455709" cy="251245"/>
                </a:xfrm>
              </p:grpSpPr>
              <p:grpSp>
                <p:nvGrpSpPr>
                  <p:cNvPr id="370" name="Group 369"/>
                  <p:cNvGrpSpPr>
                    <a:grpSpLocks noChangeAspect="1"/>
                  </p:cNvGrpSpPr>
                  <p:nvPr/>
                </p:nvGrpSpPr>
                <p:grpSpPr>
                  <a:xfrm>
                    <a:off x="1543891" y="1805628"/>
                    <a:ext cx="171450" cy="190500"/>
                    <a:chOff x="2667000" y="1828800"/>
                    <a:chExt cx="342900" cy="381000"/>
                  </a:xfrm>
                </p:grpSpPr>
                <p:cxnSp>
                  <p:nvCxnSpPr>
                    <p:cNvPr id="375" name="Straight Connector 374"/>
                    <p:cNvCxnSpPr/>
                    <p:nvPr/>
                  </p:nvCxnSpPr>
                  <p:spPr bwMode="auto">
                    <a:xfrm>
                      <a:off x="2667000" y="2209800"/>
                      <a:ext cx="228600" cy="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76" name="Straight Connector 375"/>
                    <p:cNvCxnSpPr>
                      <a:endCxn id="377" idx="0"/>
                    </p:cNvCxnSpPr>
                    <p:nvPr/>
                  </p:nvCxnSpPr>
                  <p:spPr bwMode="auto">
                    <a:xfrm flipV="1">
                      <a:off x="2895600" y="2057400"/>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77" name="Isosceles Triangle 376"/>
                    <p:cNvSpPr/>
                    <p:nvPr/>
                  </p:nvSpPr>
                  <p:spPr bwMode="auto">
                    <a:xfrm rot="10800000">
                      <a:off x="2781300" y="1828800"/>
                      <a:ext cx="228600" cy="2286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371" name="Group 370"/>
                  <p:cNvGrpSpPr/>
                  <p:nvPr/>
                </p:nvGrpSpPr>
                <p:grpSpPr>
                  <a:xfrm>
                    <a:off x="1398611" y="1862778"/>
                    <a:ext cx="184241" cy="194095"/>
                    <a:chOff x="1403648" y="1862778"/>
                    <a:chExt cx="184241" cy="194095"/>
                  </a:xfrm>
                </p:grpSpPr>
                <p:sp>
                  <p:nvSpPr>
                    <p:cNvPr id="373" name="Oval 372"/>
                    <p:cNvSpPr>
                      <a:spLocks noChangeAspect="1"/>
                    </p:cNvSpPr>
                    <p:nvPr/>
                  </p:nvSpPr>
                  <p:spPr bwMode="auto">
                    <a:xfrm>
                      <a:off x="1420064" y="1931659"/>
                      <a:ext cx="123827" cy="113683"/>
                    </a:xfrm>
                    <a:prstGeom prst="ellipse">
                      <a:avLst/>
                    </a:prstGeom>
                    <a:no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cxnSp>
                  <p:nvCxnSpPr>
                    <p:cNvPr id="374" name="Straight Arrow Connector 373"/>
                    <p:cNvCxnSpPr>
                      <a:cxnSpLocks noChangeAspect="1"/>
                    </p:cNvCxnSpPr>
                    <p:nvPr/>
                  </p:nvCxnSpPr>
                  <p:spPr bwMode="auto">
                    <a:xfrm flipV="1">
                      <a:off x="1403648" y="1862778"/>
                      <a:ext cx="184241" cy="194095"/>
                    </a:xfrm>
                    <a:prstGeom prst="straightConnector1">
                      <a:avLst/>
                    </a:prstGeom>
                    <a:solidFill>
                      <a:schemeClr val="accent1"/>
                    </a:solidFill>
                    <a:ln w="12700" cap="flat" cmpd="sng" algn="ctr">
                      <a:solidFill>
                        <a:schemeClr val="tx1"/>
                      </a:solidFill>
                      <a:prstDash val="solid"/>
                      <a:round/>
                      <a:headEnd type="none" w="med" len="med"/>
                      <a:tailEnd type="arrow"/>
                    </a:ln>
                    <a:effectLst/>
                  </p:spPr>
                </p:cxnSp>
              </p:grpSp>
              <p:cxnSp>
                <p:nvCxnSpPr>
                  <p:cNvPr id="372" name="Straight Connector 371"/>
                  <p:cNvCxnSpPr>
                    <a:stCxn id="373" idx="2"/>
                  </p:cNvCxnSpPr>
                  <p:nvPr/>
                </p:nvCxnSpPr>
                <p:spPr bwMode="auto">
                  <a:xfrm flipH="1" flipV="1">
                    <a:off x="1259632" y="1988500"/>
                    <a:ext cx="155395" cy="1"/>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cxnSp>
              <p:nvCxnSpPr>
                <p:cNvPr id="367" name="Straight Connector 366"/>
                <p:cNvCxnSpPr/>
                <p:nvPr/>
              </p:nvCxnSpPr>
              <p:spPr bwMode="auto">
                <a:xfrm>
                  <a:off x="1259632" y="1992476"/>
                  <a:ext cx="0" cy="64807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8" name="Straight Connector 367"/>
                <p:cNvCxnSpPr/>
                <p:nvPr/>
              </p:nvCxnSpPr>
              <p:spPr bwMode="auto">
                <a:xfrm flipH="1">
                  <a:off x="1115616" y="2304684"/>
                  <a:ext cx="144016"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9" name="Rectangle 368"/>
                <p:cNvSpPr/>
                <p:nvPr/>
              </p:nvSpPr>
              <p:spPr bwMode="auto">
                <a:xfrm>
                  <a:off x="755576" y="2236680"/>
                  <a:ext cx="360040" cy="1440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cxnSp>
            <p:nvCxnSpPr>
              <p:cNvPr id="356" name="Elbow Connector 355"/>
              <p:cNvCxnSpPr>
                <a:stCxn id="408" idx="1"/>
              </p:cNvCxnSpPr>
              <p:nvPr/>
            </p:nvCxnSpPr>
            <p:spPr bwMode="auto">
              <a:xfrm rot="10800000" flipV="1">
                <a:off x="1045615" y="2308712"/>
                <a:ext cx="62529" cy="400207"/>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7" name="Elbow Connector 356"/>
              <p:cNvCxnSpPr>
                <a:stCxn id="369" idx="1"/>
              </p:cNvCxnSpPr>
              <p:nvPr/>
            </p:nvCxnSpPr>
            <p:spPr bwMode="auto">
              <a:xfrm rot="10800000">
                <a:off x="1045615" y="2967453"/>
                <a:ext cx="62528" cy="441960"/>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cxnSp>
            <p:nvCxnSpPr>
              <p:cNvPr id="358" name="Straight Connector 357"/>
              <p:cNvCxnSpPr/>
              <p:nvPr/>
            </p:nvCxnSpPr>
            <p:spPr bwMode="auto">
              <a:xfrm flipH="1">
                <a:off x="983085" y="2708919"/>
                <a:ext cx="62530" cy="1"/>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59" name="Straight Connector 358"/>
              <p:cNvCxnSpPr/>
              <p:nvPr/>
            </p:nvCxnSpPr>
            <p:spPr bwMode="auto">
              <a:xfrm flipH="1">
                <a:off x="983085" y="2967453"/>
                <a:ext cx="62530"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360" name="TextBox 359"/>
              <p:cNvSpPr txBox="1"/>
              <p:nvPr/>
            </p:nvSpPr>
            <p:spPr>
              <a:xfrm>
                <a:off x="546640" y="2719662"/>
                <a:ext cx="434055" cy="307777"/>
              </a:xfrm>
              <a:prstGeom prst="rect">
                <a:avLst/>
              </a:prstGeom>
              <a:noFill/>
            </p:spPr>
            <p:txBody>
              <a:bodyPr wrap="square" rtlCol="0">
                <a:spAutoFit/>
              </a:bodyPr>
              <a:lstStyle/>
              <a:p>
                <a:r>
                  <a:rPr lang="en-US" sz="1400" dirty="0" smtClean="0">
                    <a:solidFill>
                      <a:schemeClr val="tx1"/>
                    </a:solidFill>
                  </a:rPr>
                  <a:t>BB</a:t>
                </a:r>
                <a:endParaRPr lang="en-US" sz="1400" dirty="0">
                  <a:solidFill>
                    <a:schemeClr val="tx1"/>
                  </a:solidFill>
                </a:endParaRPr>
              </a:p>
            </p:txBody>
          </p:sp>
          <p:cxnSp>
            <p:nvCxnSpPr>
              <p:cNvPr id="361" name="Straight Connector 360"/>
              <p:cNvCxnSpPr/>
              <p:nvPr/>
            </p:nvCxnSpPr>
            <p:spPr bwMode="auto">
              <a:xfrm>
                <a:off x="467544" y="2741582"/>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362" name="Straight Connector 361"/>
              <p:cNvCxnSpPr/>
              <p:nvPr/>
            </p:nvCxnSpPr>
            <p:spPr bwMode="auto">
              <a:xfrm>
                <a:off x="467544" y="2967453"/>
                <a:ext cx="81486" cy="0"/>
              </a:xfrm>
              <a:prstGeom prst="line">
                <a:avLst/>
              </a:prstGeom>
              <a:solidFill>
                <a:srgbClr val="00B8FF"/>
              </a:solidFill>
              <a:ln w="9525" cap="flat" cmpd="sng" algn="ctr">
                <a:solidFill>
                  <a:schemeClr val="tx1"/>
                </a:solidFill>
                <a:prstDash val="solid"/>
                <a:round/>
                <a:headEnd type="none" w="med" len="med"/>
                <a:tailEnd type="none" w="med" len="med"/>
              </a:ln>
              <a:effectLst/>
            </p:spPr>
          </p:cxnSp>
        </p:grpSp>
        <p:sp>
          <p:nvSpPr>
            <p:cNvPr id="460" name="TextBox 459"/>
            <p:cNvSpPr txBox="1"/>
            <p:nvPr/>
          </p:nvSpPr>
          <p:spPr>
            <a:xfrm>
              <a:off x="5097320" y="2020585"/>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sp>
          <p:nvSpPr>
            <p:cNvPr id="461" name="TextBox 460"/>
            <p:cNvSpPr txBox="1"/>
            <p:nvPr/>
          </p:nvSpPr>
          <p:spPr>
            <a:xfrm>
              <a:off x="5096000" y="3126184"/>
              <a:ext cx="434055" cy="276999"/>
            </a:xfrm>
            <a:prstGeom prst="rect">
              <a:avLst/>
            </a:prstGeom>
            <a:noFill/>
          </p:spPr>
          <p:txBody>
            <a:bodyPr wrap="square" rtlCol="0">
              <a:spAutoFit/>
            </a:bodyPr>
            <a:lstStyle/>
            <a:p>
              <a:r>
                <a:rPr lang="en-US" sz="1200" dirty="0" smtClean="0">
                  <a:solidFill>
                    <a:schemeClr val="tx1"/>
                  </a:solidFill>
                </a:rPr>
                <a:t>RF</a:t>
              </a:r>
              <a:endParaRPr lang="en-US" sz="1200" dirty="0">
                <a:solidFill>
                  <a:schemeClr val="tx1"/>
                </a:solidFill>
              </a:endParaRPr>
            </a:p>
          </p:txBody>
        </p:sp>
      </p:grpSp>
      <p:sp>
        <p:nvSpPr>
          <p:cNvPr id="465" name="TextBox 464"/>
          <p:cNvSpPr txBox="1"/>
          <p:nvPr/>
        </p:nvSpPr>
        <p:spPr>
          <a:xfrm>
            <a:off x="4224449" y="2273393"/>
            <a:ext cx="792088" cy="769441"/>
          </a:xfrm>
          <a:prstGeom prst="rect">
            <a:avLst/>
          </a:prstGeom>
          <a:noFill/>
        </p:spPr>
        <p:txBody>
          <a:bodyPr wrap="square" rtlCol="0">
            <a:spAutoFit/>
          </a:bodyPr>
          <a:lstStyle/>
          <a:p>
            <a:r>
              <a:rPr lang="en-US" sz="4400" dirty="0" smtClean="0">
                <a:solidFill>
                  <a:schemeClr val="tx1"/>
                </a:solidFill>
              </a:rPr>
              <a:t>H</a:t>
            </a:r>
            <a:endParaRPr lang="en-US" sz="4400" dirty="0">
              <a:solidFill>
                <a:schemeClr val="tx1"/>
              </a:solidFill>
            </a:endParaRPr>
          </a:p>
        </p:txBody>
      </p:sp>
      <p:sp>
        <p:nvSpPr>
          <p:cNvPr id="3" name="Rectangle 2"/>
          <p:cNvSpPr/>
          <p:nvPr/>
        </p:nvSpPr>
        <p:spPr>
          <a:xfrm>
            <a:off x="575718" y="3933056"/>
            <a:ext cx="3648731" cy="1723549"/>
          </a:xfrm>
          <a:prstGeom prst="rect">
            <a:avLst/>
          </a:prstGeom>
        </p:spPr>
        <p:txBody>
          <a:bodyPr wrap="square">
            <a:spAutoFit/>
          </a:bodyPr>
          <a:lstStyle/>
          <a:p>
            <a:r>
              <a:rPr lang="en-US" sz="1800" dirty="0">
                <a:solidFill>
                  <a:schemeClr val="tx1"/>
                </a:solidFill>
              </a:rPr>
              <a:t>2x2 MIMO example: </a:t>
            </a:r>
            <a:endParaRPr lang="en-US" sz="1800" dirty="0" smtClean="0">
              <a:solidFill>
                <a:schemeClr val="tx1"/>
              </a:solidFill>
            </a:endParaRPr>
          </a:p>
          <a:p>
            <a:r>
              <a:rPr lang="en-US" sz="1400" dirty="0">
                <a:solidFill>
                  <a:schemeClr val="tx1"/>
                </a:solidFill>
              </a:rPr>
              <a:t>Beams are selected from a </a:t>
            </a:r>
            <a:r>
              <a:rPr lang="en-US" sz="1400" dirty="0" smtClean="0">
                <a:solidFill>
                  <a:schemeClr val="tx1"/>
                </a:solidFill>
              </a:rPr>
              <a:t>codebook.</a:t>
            </a:r>
            <a:endParaRPr lang="en-US" sz="1400" dirty="0">
              <a:solidFill>
                <a:schemeClr val="tx1"/>
              </a:solidFill>
            </a:endParaRPr>
          </a:p>
          <a:p>
            <a:pPr marL="285750" indent="-285750">
              <a:buFont typeface="Arial" panose="020B0604020202020204" pitchFamily="34" charset="0"/>
              <a:buChar char="•"/>
            </a:pPr>
            <a:r>
              <a:rPr lang="en-US" sz="1400" i="1" dirty="0" smtClean="0">
                <a:solidFill>
                  <a:schemeClr val="tx1"/>
                </a:solidFill>
              </a:rPr>
              <a:t>i</a:t>
            </a:r>
            <a:r>
              <a:rPr lang="en-US" sz="1400" baseline="-25000" dirty="0" smtClean="0">
                <a:solidFill>
                  <a:schemeClr val="tx1"/>
                </a:solidFill>
              </a:rPr>
              <a:t>1 </a:t>
            </a:r>
            <a:r>
              <a:rPr lang="en-US" sz="1400" dirty="0" smtClean="0">
                <a:solidFill>
                  <a:schemeClr val="tx1"/>
                </a:solidFill>
              </a:rPr>
              <a:t>: beam </a:t>
            </a:r>
            <a:r>
              <a:rPr lang="en-US" sz="1400" dirty="0">
                <a:solidFill>
                  <a:schemeClr val="tx1"/>
                </a:solidFill>
              </a:rPr>
              <a:t>index for the first transmit </a:t>
            </a:r>
            <a:r>
              <a:rPr lang="en-US" sz="1400" dirty="0" smtClean="0">
                <a:solidFill>
                  <a:schemeClr val="tx1"/>
                </a:solidFill>
              </a:rPr>
              <a:t>array</a:t>
            </a:r>
          </a:p>
          <a:p>
            <a:pPr marL="285750" indent="-285750">
              <a:buFont typeface="Arial" panose="020B0604020202020204" pitchFamily="34" charset="0"/>
              <a:buChar char="•"/>
            </a:pPr>
            <a:r>
              <a:rPr lang="en-US" sz="1400" i="1" dirty="0" smtClean="0">
                <a:solidFill>
                  <a:schemeClr val="tx1"/>
                </a:solidFill>
              </a:rPr>
              <a:t>i</a:t>
            </a:r>
            <a:r>
              <a:rPr lang="en-US" sz="1400" baseline="-25000" dirty="0" smtClean="0">
                <a:solidFill>
                  <a:schemeClr val="tx1"/>
                </a:solidFill>
              </a:rPr>
              <a:t>2 </a:t>
            </a:r>
            <a:r>
              <a:rPr lang="en-US" sz="1400" dirty="0">
                <a:solidFill>
                  <a:schemeClr val="tx1"/>
                </a:solidFill>
              </a:rPr>
              <a:t>: beam index for the </a:t>
            </a:r>
            <a:r>
              <a:rPr lang="en-US" sz="1400" dirty="0" smtClean="0">
                <a:solidFill>
                  <a:schemeClr val="tx1"/>
                </a:solidFill>
              </a:rPr>
              <a:t>second </a:t>
            </a:r>
            <a:r>
              <a:rPr lang="en-US" sz="1400" dirty="0">
                <a:solidFill>
                  <a:schemeClr val="tx1"/>
                </a:solidFill>
              </a:rPr>
              <a:t>transmit array</a:t>
            </a:r>
          </a:p>
          <a:p>
            <a:pPr marL="285750" indent="-285750">
              <a:buFont typeface="Arial" panose="020B0604020202020204" pitchFamily="34" charset="0"/>
              <a:buChar char="•"/>
            </a:pPr>
            <a:r>
              <a:rPr lang="en-US" sz="1400" i="1" dirty="0" smtClean="0">
                <a:solidFill>
                  <a:schemeClr val="tx1"/>
                </a:solidFill>
              </a:rPr>
              <a:t>j</a:t>
            </a:r>
            <a:r>
              <a:rPr lang="en-US" sz="1400" baseline="-25000" dirty="0" smtClean="0">
                <a:solidFill>
                  <a:schemeClr val="tx1"/>
                </a:solidFill>
              </a:rPr>
              <a:t>1 </a:t>
            </a:r>
            <a:r>
              <a:rPr lang="en-US" sz="1400" dirty="0">
                <a:solidFill>
                  <a:schemeClr val="tx1"/>
                </a:solidFill>
              </a:rPr>
              <a:t>: beam index for the first </a:t>
            </a:r>
            <a:r>
              <a:rPr lang="en-US" sz="1400" dirty="0" smtClean="0">
                <a:solidFill>
                  <a:schemeClr val="tx1"/>
                </a:solidFill>
              </a:rPr>
              <a:t>receive </a:t>
            </a:r>
            <a:r>
              <a:rPr lang="en-US" sz="1400" dirty="0">
                <a:solidFill>
                  <a:schemeClr val="tx1"/>
                </a:solidFill>
              </a:rPr>
              <a:t>array</a:t>
            </a:r>
          </a:p>
          <a:p>
            <a:pPr marL="285750" indent="-285750">
              <a:buFont typeface="Arial" panose="020B0604020202020204" pitchFamily="34" charset="0"/>
              <a:buChar char="•"/>
            </a:pPr>
            <a:r>
              <a:rPr lang="en-US" sz="1400" i="1" dirty="0" smtClean="0">
                <a:solidFill>
                  <a:schemeClr val="tx1"/>
                </a:solidFill>
              </a:rPr>
              <a:t>j</a:t>
            </a:r>
            <a:r>
              <a:rPr lang="en-US" sz="1400" baseline="-25000" dirty="0" smtClean="0">
                <a:solidFill>
                  <a:schemeClr val="tx1"/>
                </a:solidFill>
              </a:rPr>
              <a:t>2 </a:t>
            </a:r>
            <a:r>
              <a:rPr lang="en-US" sz="1400" dirty="0">
                <a:solidFill>
                  <a:schemeClr val="tx1"/>
                </a:solidFill>
              </a:rPr>
              <a:t>: beam index for the </a:t>
            </a:r>
            <a:r>
              <a:rPr lang="en-US" sz="1400" dirty="0" smtClean="0">
                <a:solidFill>
                  <a:schemeClr val="tx1"/>
                </a:solidFill>
              </a:rPr>
              <a:t>second receive </a:t>
            </a:r>
            <a:r>
              <a:rPr lang="en-US" sz="1400" dirty="0">
                <a:solidFill>
                  <a:schemeClr val="tx1"/>
                </a:solidFill>
              </a:rPr>
              <a:t>array</a:t>
            </a:r>
          </a:p>
          <a:p>
            <a:pPr marL="285750" indent="-285750">
              <a:buFont typeface="Arial" panose="020B0604020202020204" pitchFamily="34" charset="0"/>
              <a:buChar char="•"/>
            </a:pPr>
            <a:endParaRPr lang="en-US" sz="1400" dirty="0">
              <a:solidFill>
                <a:schemeClr val="tx1"/>
              </a:solidFill>
            </a:endParaRPr>
          </a:p>
        </p:txBody>
      </p:sp>
      <p:sp>
        <p:nvSpPr>
          <p:cNvPr id="230" name="TextBox 229"/>
          <p:cNvSpPr txBox="1">
            <a:spLocks noChangeAspect="1"/>
          </p:cNvSpPr>
          <p:nvPr/>
        </p:nvSpPr>
        <p:spPr>
          <a:xfrm>
            <a:off x="4924008" y="4344612"/>
            <a:ext cx="2240280" cy="461665"/>
          </a:xfrm>
          <a:prstGeom prst="rect">
            <a:avLst/>
          </a:prstGeom>
          <a:noFill/>
          <a:ln w="28575">
            <a:solidFill>
              <a:schemeClr val="accent2">
                <a:lumMod val="75000"/>
              </a:schemeClr>
            </a:solidFill>
          </a:ln>
        </p:spPr>
        <p:txBody>
          <a:bodyPr wrap="square" rtlCol="0">
            <a:spAutoFit/>
          </a:bodyPr>
          <a:lstStyle/>
          <a:p>
            <a:r>
              <a:rPr lang="en-US" dirty="0" smtClean="0">
                <a:solidFill>
                  <a:schemeClr val="tx1"/>
                </a:solidFill>
              </a:rPr>
              <a:t>H=H(</a:t>
            </a:r>
            <a:r>
              <a:rPr lang="en-US" i="1" dirty="0" smtClean="0">
                <a:solidFill>
                  <a:schemeClr val="tx1"/>
                </a:solidFill>
              </a:rPr>
              <a:t>i</a:t>
            </a:r>
            <a:r>
              <a:rPr lang="en-US" baseline="-25000" dirty="0" smtClean="0">
                <a:solidFill>
                  <a:schemeClr val="tx1"/>
                </a:solidFill>
              </a:rPr>
              <a:t>1</a:t>
            </a:r>
            <a:r>
              <a:rPr lang="en-US" dirty="0" smtClean="0">
                <a:solidFill>
                  <a:schemeClr val="tx1"/>
                </a:solidFill>
              </a:rPr>
              <a:t>, </a:t>
            </a:r>
            <a:r>
              <a:rPr lang="en-US" i="1" dirty="0" smtClean="0">
                <a:solidFill>
                  <a:schemeClr val="tx1"/>
                </a:solidFill>
              </a:rPr>
              <a:t>i</a:t>
            </a:r>
            <a:r>
              <a:rPr lang="en-US" baseline="-25000" dirty="0" smtClean="0">
                <a:solidFill>
                  <a:schemeClr val="tx1"/>
                </a:solidFill>
              </a:rPr>
              <a:t>2</a:t>
            </a:r>
            <a:r>
              <a:rPr lang="en-US" dirty="0" smtClean="0">
                <a:solidFill>
                  <a:schemeClr val="tx1"/>
                </a:solidFill>
              </a:rPr>
              <a:t>, </a:t>
            </a:r>
            <a:r>
              <a:rPr lang="en-US" i="1" dirty="0" smtClean="0">
                <a:solidFill>
                  <a:schemeClr val="tx1"/>
                </a:solidFill>
              </a:rPr>
              <a:t>j</a:t>
            </a:r>
            <a:r>
              <a:rPr lang="en-US" baseline="-25000" dirty="0" smtClean="0">
                <a:solidFill>
                  <a:schemeClr val="tx1"/>
                </a:solidFill>
              </a:rPr>
              <a:t>1</a:t>
            </a:r>
            <a:r>
              <a:rPr lang="en-US" dirty="0" smtClean="0">
                <a:solidFill>
                  <a:schemeClr val="tx1"/>
                </a:solidFill>
              </a:rPr>
              <a:t>, </a:t>
            </a:r>
            <a:r>
              <a:rPr lang="en-US" i="1" dirty="0" smtClean="0">
                <a:solidFill>
                  <a:schemeClr val="tx1"/>
                </a:solidFill>
              </a:rPr>
              <a:t>j</a:t>
            </a:r>
            <a:r>
              <a:rPr lang="en-US" baseline="-25000" dirty="0" smtClean="0">
                <a:solidFill>
                  <a:schemeClr val="tx1"/>
                </a:solidFill>
              </a:rPr>
              <a:t>2</a:t>
            </a:r>
            <a:r>
              <a:rPr lang="en-US" dirty="0" smtClean="0">
                <a:solidFill>
                  <a:schemeClr val="tx1"/>
                </a:solidFill>
              </a:rPr>
              <a:t>)</a:t>
            </a:r>
            <a:endParaRPr lang="en-US" dirty="0">
              <a:solidFill>
                <a:schemeClr val="tx1"/>
              </a:solidFill>
            </a:endParaRPr>
          </a:p>
        </p:txBody>
      </p:sp>
      <p:sp>
        <p:nvSpPr>
          <p:cNvPr id="8" name="Rectangle 7"/>
          <p:cNvSpPr/>
          <p:nvPr/>
        </p:nvSpPr>
        <p:spPr>
          <a:xfrm>
            <a:off x="548441" y="5518973"/>
            <a:ext cx="8093544" cy="646331"/>
          </a:xfrm>
          <a:prstGeom prst="rect">
            <a:avLst/>
          </a:prstGeom>
        </p:spPr>
        <p:txBody>
          <a:bodyPr wrap="square">
            <a:spAutoFit/>
          </a:bodyPr>
          <a:lstStyle/>
          <a:p>
            <a:r>
              <a:rPr lang="en-US" sz="1800" dirty="0" smtClean="0">
                <a:solidFill>
                  <a:srgbClr val="FF0000"/>
                </a:solidFill>
              </a:rPr>
              <a:t>- Ideally</a:t>
            </a:r>
            <a:r>
              <a:rPr lang="en-US" sz="1800" dirty="0">
                <a:solidFill>
                  <a:srgbClr val="FF0000"/>
                </a:solidFill>
              </a:rPr>
              <a:t>, the set of all possible </a:t>
            </a:r>
            <a:r>
              <a:rPr lang="en-US" sz="1800" b="1" dirty="0">
                <a:solidFill>
                  <a:srgbClr val="FF0000"/>
                </a:solidFill>
              </a:rPr>
              <a:t>H</a:t>
            </a:r>
            <a:r>
              <a:rPr lang="en-US" sz="1800" dirty="0">
                <a:solidFill>
                  <a:srgbClr val="FF0000"/>
                </a:solidFill>
              </a:rPr>
              <a:t>’s should be checked </a:t>
            </a:r>
            <a:r>
              <a:rPr lang="en-US" sz="1800" dirty="0" smtClean="0">
                <a:solidFill>
                  <a:srgbClr val="FF0000"/>
                </a:solidFill>
              </a:rPr>
              <a:t>to find the optimal beams for a considered MIMO mode.</a:t>
            </a:r>
          </a:p>
        </p:txBody>
      </p:sp>
      <p:sp>
        <p:nvSpPr>
          <p:cNvPr id="9" name="Right Arrow 8"/>
          <p:cNvSpPr/>
          <p:nvPr/>
        </p:nvSpPr>
        <p:spPr bwMode="auto">
          <a:xfrm>
            <a:off x="4355976" y="4437112"/>
            <a:ext cx="360040" cy="288032"/>
          </a:xfrm>
          <a:prstGeom prst="rightArrow">
            <a:avLst/>
          </a:prstGeom>
          <a:solidFill>
            <a:srgbClr val="92D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181308768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Optimization Problem</a:t>
            </a:r>
            <a:endParaRPr lang="en-US"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683568" y="1519616"/>
                <a:ext cx="7770813" cy="4680520"/>
              </a:xfrm>
            </p:spPr>
            <p:txBody>
              <a:bodyPr/>
              <a:lstStyle/>
              <a:p>
                <a:pPr>
                  <a:buFont typeface="Arial" panose="020B0604020202020204" pitchFamily="34" charset="0"/>
                  <a:buChar char="•"/>
                </a:pPr>
                <a:r>
                  <a:rPr lang="en-US" dirty="0" smtClean="0"/>
                  <a:t>Finding optimal beam indices to maximize sum-throughput as</a:t>
                </a:r>
              </a:p>
              <a:p>
                <a:pPr>
                  <a:buFont typeface="Arial" panose="020B0604020202020204" pitchFamily="34" charset="0"/>
                  <a:buChar char="•"/>
                </a:pPr>
                <a:endParaRPr lang="en-US" dirty="0" smtClean="0"/>
              </a:p>
              <a:p>
                <a:pPr>
                  <a:buFont typeface="Arial" panose="020B0604020202020204" pitchFamily="34" charset="0"/>
                  <a:buChar char="•"/>
                </a:pPr>
                <a:endParaRPr lang="en-US" dirty="0"/>
              </a:p>
              <a:p>
                <a:pPr marL="0" indent="0"/>
                <a:endParaRPr lang="en-US" dirty="0" smtClean="0"/>
              </a:p>
              <a:p>
                <a:pPr>
                  <a:buFont typeface="Arial" panose="020B0604020202020204" pitchFamily="34" charset="0"/>
                  <a:buChar char="•"/>
                </a:pPr>
                <a:endParaRPr lang="en-US" sz="2000" dirty="0" smtClean="0"/>
              </a:p>
              <a:p>
                <a:pPr marL="0" indent="0"/>
                <a:r>
                  <a:rPr lang="en-US" sz="2000" dirty="0" smtClean="0"/>
                  <a:t>		</a:t>
                </a:r>
                <a:endParaRPr lang="en-US" sz="800" dirty="0" smtClean="0"/>
              </a:p>
              <a:p>
                <a:pPr lvl="1">
                  <a:buFont typeface="Arial" panose="020B0604020202020204" pitchFamily="34" charset="0"/>
                  <a:buChar char="•"/>
                </a:pPr>
                <a14:m>
                  <m:oMath xmlns:m="http://schemas.openxmlformats.org/officeDocument/2006/math">
                    <m:sSub>
                      <m:sSubPr>
                        <m:ctrlPr>
                          <a:rPr lang="en-US" i="1" smtClean="0">
                            <a:latin typeface="Cambria Math"/>
                          </a:rPr>
                        </m:ctrlPr>
                      </m:sSubPr>
                      <m:e>
                        <m:r>
                          <a:rPr lang="en-US" b="0" i="1" smtClean="0">
                            <a:latin typeface="Cambria Math"/>
                          </a:rPr>
                          <m:t>𝑁</m:t>
                        </m:r>
                      </m:e>
                      <m:sub>
                        <m:r>
                          <a:rPr lang="en-US" b="0" i="1" smtClean="0">
                            <a:latin typeface="Cambria Math"/>
                          </a:rPr>
                          <m:t>𝑓</m:t>
                        </m:r>
                      </m:sub>
                    </m:sSub>
                  </m:oMath>
                </a14:m>
                <a:r>
                  <a:rPr lang="en-US" dirty="0" smtClean="0"/>
                  <a:t> subcarriers are used and </a:t>
                </a:r>
                <a14:m>
                  <m:oMath xmlns:m="http://schemas.openxmlformats.org/officeDocument/2006/math">
                    <m:sSub>
                      <m:sSubPr>
                        <m:ctrlPr>
                          <a:rPr lang="en-US" i="1" smtClean="0">
                            <a:latin typeface="Cambria Math"/>
                          </a:rPr>
                        </m:ctrlPr>
                      </m:sSubPr>
                      <m:e>
                        <m:r>
                          <a:rPr lang="en-US" b="0" i="1" smtClean="0">
                            <a:latin typeface="Cambria Math"/>
                          </a:rPr>
                          <m:t>𝐻</m:t>
                        </m:r>
                      </m:e>
                      <m:sub>
                        <m:r>
                          <a:rPr lang="en-US" b="0" i="1" smtClean="0">
                            <a:latin typeface="Cambria Math"/>
                          </a:rPr>
                          <m:t>𝑓</m:t>
                        </m:r>
                      </m:sub>
                    </m:sSub>
                    <m:d>
                      <m:dPr>
                        <m:ctrlPr>
                          <a:rPr lang="en-US" b="0" i="1" smtClean="0">
                            <a:latin typeface="Cambria Math"/>
                          </a:rPr>
                        </m:ctrlPr>
                      </m:dPr>
                      <m:e>
                        <m:sSub>
                          <m:sSubPr>
                            <m:ctrlPr>
                              <a:rPr lang="en-US" b="0" i="1" smtClean="0">
                                <a:latin typeface="Cambria Math"/>
                              </a:rPr>
                            </m:ctrlPr>
                          </m:sSubPr>
                          <m:e>
                            <m:r>
                              <a:rPr lang="en-US" b="0" i="1" smtClean="0">
                                <a:latin typeface="Cambria Math"/>
                              </a:rPr>
                              <m:t>𝑖</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𝑖</m:t>
                            </m:r>
                          </m:e>
                          <m:sub>
                            <m:r>
                              <a:rPr lang="en-US" b="0" i="1" smtClean="0">
                                <a:latin typeface="Cambria Math"/>
                              </a:rPr>
                              <m:t>2</m:t>
                            </m:r>
                          </m:sub>
                        </m:sSub>
                        <m:r>
                          <a:rPr lang="en-US" b="0" i="1" smtClean="0">
                            <a:latin typeface="Cambria Math"/>
                          </a:rPr>
                          <m:t>,</m:t>
                        </m:r>
                        <m:sSub>
                          <m:sSubPr>
                            <m:ctrlPr>
                              <a:rPr lang="en-US" b="0" i="1" smtClean="0">
                                <a:latin typeface="Cambria Math"/>
                              </a:rPr>
                            </m:ctrlPr>
                          </m:sSubPr>
                          <m:e>
                            <m:r>
                              <a:rPr lang="en-US" b="0" i="1" smtClean="0">
                                <a:latin typeface="Cambria Math"/>
                              </a:rPr>
                              <m:t>𝑗</m:t>
                            </m:r>
                          </m:e>
                          <m:sub>
                            <m:r>
                              <a:rPr lang="en-US" b="0" i="1" smtClean="0">
                                <a:latin typeface="Cambria Math"/>
                              </a:rPr>
                              <m:t>1</m:t>
                            </m:r>
                          </m:sub>
                        </m:sSub>
                        <m:r>
                          <a:rPr lang="en-US" b="0" i="1" smtClean="0">
                            <a:latin typeface="Cambria Math"/>
                          </a:rPr>
                          <m:t>,</m:t>
                        </m:r>
                        <m:sSub>
                          <m:sSubPr>
                            <m:ctrlPr>
                              <a:rPr lang="en-US" b="0" i="1" smtClean="0">
                                <a:latin typeface="Cambria Math"/>
                              </a:rPr>
                            </m:ctrlPr>
                          </m:sSubPr>
                          <m:e>
                            <m:r>
                              <a:rPr lang="en-US" b="0" i="1" smtClean="0">
                                <a:latin typeface="Cambria Math"/>
                              </a:rPr>
                              <m:t>𝑗</m:t>
                            </m:r>
                          </m:e>
                          <m:sub>
                            <m:r>
                              <a:rPr lang="en-US" b="0" i="1" smtClean="0">
                                <a:latin typeface="Cambria Math"/>
                              </a:rPr>
                              <m:t>2</m:t>
                            </m:r>
                          </m:sub>
                        </m:sSub>
                      </m:e>
                    </m:d>
                  </m:oMath>
                </a14:m>
                <a:r>
                  <a:rPr lang="en-US" dirty="0" smtClean="0"/>
                  <a:t> denotes the effective baseband channel matrix at subcarrier</a:t>
                </a:r>
                <a:r>
                  <a:rPr lang="en-US" i="1" dirty="0" smtClean="0"/>
                  <a:t> f  </a:t>
                </a:r>
                <a:r>
                  <a:rPr lang="en-US" dirty="0" smtClean="0"/>
                  <a:t>for beam indices</a:t>
                </a:r>
                <a:r>
                  <a:rPr lang="en-US" i="1" dirty="0" smtClean="0"/>
                  <a:t> </a:t>
                </a:r>
                <a14:m>
                  <m:oMath xmlns:m="http://schemas.openxmlformats.org/officeDocument/2006/math">
                    <m:sSub>
                      <m:sSubPr>
                        <m:ctrlPr>
                          <a:rPr lang="en-US" i="1">
                            <a:latin typeface="Cambria Math"/>
                          </a:rPr>
                        </m:ctrlPr>
                      </m:sSubPr>
                      <m:e>
                        <m:r>
                          <a:rPr lang="en-US" i="1">
                            <a:latin typeface="Cambria Math"/>
                          </a:rPr>
                          <m:t>𝑖</m:t>
                        </m:r>
                      </m:e>
                      <m:sub>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𝑖</m:t>
                        </m:r>
                      </m:e>
                      <m:sub>
                        <m:r>
                          <a:rPr lang="en-US" i="1">
                            <a:latin typeface="Cambria Math"/>
                          </a:rPr>
                          <m:t>2</m:t>
                        </m:r>
                      </m:sub>
                    </m:sSub>
                    <m:r>
                      <a:rPr lang="en-US" i="1">
                        <a:latin typeface="Cambria Math"/>
                      </a:rPr>
                      <m:t>,</m:t>
                    </m:r>
                    <m:sSub>
                      <m:sSubPr>
                        <m:ctrlPr>
                          <a:rPr lang="en-US" i="1">
                            <a:latin typeface="Cambria Math"/>
                          </a:rPr>
                        </m:ctrlPr>
                      </m:sSubPr>
                      <m:e>
                        <m:r>
                          <a:rPr lang="en-US" i="1">
                            <a:latin typeface="Cambria Math"/>
                          </a:rPr>
                          <m:t>𝑗</m:t>
                        </m:r>
                      </m:e>
                      <m:sub>
                        <m:r>
                          <a:rPr lang="en-US" i="1">
                            <a:latin typeface="Cambria Math"/>
                          </a:rPr>
                          <m:t>1</m:t>
                        </m:r>
                      </m:sub>
                    </m:sSub>
                    <m:r>
                      <a:rPr lang="en-US" i="1">
                        <a:latin typeface="Cambria Math"/>
                      </a:rPr>
                      <m:t>,</m:t>
                    </m:r>
                    <m:sSub>
                      <m:sSubPr>
                        <m:ctrlPr>
                          <a:rPr lang="en-US" i="1">
                            <a:latin typeface="Cambria Math"/>
                          </a:rPr>
                        </m:ctrlPr>
                      </m:sSubPr>
                      <m:e>
                        <m:r>
                          <a:rPr lang="en-US" i="1">
                            <a:latin typeface="Cambria Math"/>
                          </a:rPr>
                          <m:t>𝑗</m:t>
                        </m:r>
                      </m:e>
                      <m:sub>
                        <m:r>
                          <a:rPr lang="en-US" i="1">
                            <a:latin typeface="Cambria Math"/>
                          </a:rPr>
                          <m:t>2</m:t>
                        </m:r>
                      </m:sub>
                    </m:sSub>
                  </m:oMath>
                </a14:m>
                <a:r>
                  <a:rPr lang="en-US" i="1" dirty="0" smtClean="0"/>
                  <a:t>.</a:t>
                </a:r>
              </a:p>
              <a:p>
                <a:pPr lvl="1">
                  <a:buFont typeface="Arial" panose="020B0604020202020204" pitchFamily="34" charset="0"/>
                  <a:buChar char="•"/>
                </a:pPr>
                <a:r>
                  <a:rPr lang="en-US" dirty="0" smtClean="0"/>
                  <a:t>Optimal baseband precoding (using SVD) is applied with joint water filling across subcarriers and layers subject to total power constraint </a:t>
                </a:r>
                <a14:m>
                  <m:oMath xmlns:m="http://schemas.openxmlformats.org/officeDocument/2006/math">
                    <m:sSub>
                      <m:sSubPr>
                        <m:ctrlPr>
                          <a:rPr lang="en-US" i="1" smtClean="0">
                            <a:latin typeface="Cambria Math"/>
                          </a:rPr>
                        </m:ctrlPr>
                      </m:sSubPr>
                      <m:e>
                        <m:r>
                          <a:rPr lang="en-US" b="0" i="1" smtClean="0">
                            <a:latin typeface="Cambria Math"/>
                          </a:rPr>
                          <m:t>𝑃</m:t>
                        </m:r>
                      </m:e>
                      <m:sub>
                        <m:r>
                          <a:rPr lang="en-US" b="0" i="1" smtClean="0">
                            <a:latin typeface="Cambria Math"/>
                          </a:rPr>
                          <m:t>𝑡𝑜𝑡𝑎𝑙</m:t>
                        </m:r>
                      </m:sub>
                    </m:sSub>
                  </m:oMath>
                </a14:m>
                <a:r>
                  <a:rPr lang="en-US" dirty="0" smtClean="0"/>
                  <a:t>. Baseband precoding is done per subcarrier.</a:t>
                </a:r>
              </a:p>
              <a:p>
                <a:pPr lvl="1">
                  <a:buFont typeface="Arial" panose="020B0604020202020204" pitchFamily="34" charset="0"/>
                  <a:buChar char="•"/>
                </a:pPr>
                <a:endParaRPr lang="en-US" dirty="0"/>
              </a:p>
              <a:p>
                <a:endParaRPr lang="en-US"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683568" y="1519616"/>
                <a:ext cx="7770813" cy="4680520"/>
              </a:xfrm>
              <a:blipFill rotWithShape="1">
                <a:blip r:embed="rId2"/>
                <a:stretch>
                  <a:fillRect l="-1020" t="-1042" b="-6901"/>
                </a:stretch>
              </a:blipFill>
            </p:spPr>
            <p:txBody>
              <a:bodyPr/>
              <a:lstStyle/>
              <a:p>
                <a:r>
                  <a:rPr lang="en-US">
                    <a:noFill/>
                  </a:rPr>
                  <a:t> </a:t>
                </a:r>
              </a:p>
            </p:txBody>
          </p:sp>
        </mc:Fallback>
      </mc:AlternateContent>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pic>
        <p:nvPicPr>
          <p:cNvPr id="4100"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584" y="2344664"/>
            <a:ext cx="7848872" cy="1948432"/>
          </a:xfrm>
          <a:prstGeom prst="rect">
            <a:avLst/>
          </a:prstGeom>
          <a:noFill/>
          <a:ln w="9525">
            <a:solidFill>
              <a:schemeClr val="tx1"/>
            </a:solidFill>
            <a:miter lim="800000"/>
            <a:headEnd/>
            <a:tailEnd/>
          </a:ln>
          <a:extLst>
            <a:ext uri="{909E8E84-426E-40DD-AFC4-6F175D3DCCD1}">
              <a14:hiddenFill xmlns:a14="http://schemas.microsoft.com/office/drawing/2010/main">
                <a:solidFill>
                  <a:schemeClr val="accent1"/>
                </a:solidFill>
              </a14:hiddenFill>
            </a:ext>
          </a:extLst>
        </p:spPr>
      </p:pic>
    </p:spTree>
    <p:extLst>
      <p:ext uri="{BB962C8B-B14F-4D97-AF65-F5344CB8AC3E}">
        <p14:creationId xmlns:p14="http://schemas.microsoft.com/office/powerpoint/2010/main" val="1793181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3"/>
          <p:cNvPicPr>
            <a:picLocks noChangeAspect="1" noChangeArrowheads="1"/>
          </p:cNvPicPr>
          <p:nvPr/>
        </p:nvPicPr>
        <p:blipFill rotWithShape="1">
          <a:blip r:embed="rId2">
            <a:extLst>
              <a:ext uri="{28A0092B-C50C-407E-A947-70E740481C1C}">
                <a14:useLocalDpi xmlns:a14="http://schemas.microsoft.com/office/drawing/2010/main" val="0"/>
              </a:ext>
            </a:extLst>
          </a:blip>
          <a:srcRect l="25266" r="22432"/>
          <a:stretch/>
        </p:blipFill>
        <p:spPr bwMode="auto">
          <a:xfrm>
            <a:off x="5151064" y="3561257"/>
            <a:ext cx="3402581" cy="2881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3" name="Group 12"/>
          <p:cNvGrpSpPr/>
          <p:nvPr/>
        </p:nvGrpSpPr>
        <p:grpSpPr>
          <a:xfrm>
            <a:off x="435840" y="1989737"/>
            <a:ext cx="2884187" cy="4000500"/>
            <a:chOff x="1552968" y="1706940"/>
            <a:chExt cx="2884187" cy="4000500"/>
          </a:xfrm>
        </p:grpSpPr>
        <p:grpSp>
          <p:nvGrpSpPr>
            <p:cNvPr id="14" name="Group 13"/>
            <p:cNvGrpSpPr/>
            <p:nvPr/>
          </p:nvGrpSpPr>
          <p:grpSpPr>
            <a:xfrm>
              <a:off x="1552968" y="1706940"/>
              <a:ext cx="2884187" cy="4000500"/>
              <a:chOff x="1932058" y="1300708"/>
              <a:chExt cx="2884187" cy="4000500"/>
            </a:xfrm>
          </p:grpSpPr>
          <p:pic>
            <p:nvPicPr>
              <p:cNvPr id="23"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l="24399" r="21529"/>
              <a:stretch/>
            </p:blipFill>
            <p:spPr bwMode="auto">
              <a:xfrm>
                <a:off x="1932058" y="1300708"/>
                <a:ext cx="2884187" cy="400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4" name="Oval 23"/>
              <p:cNvSpPr/>
              <p:nvPr/>
            </p:nvSpPr>
            <p:spPr bwMode="auto">
              <a:xfrm>
                <a:off x="4258568" y="1791866"/>
                <a:ext cx="72008" cy="720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6" name="Oval 25"/>
              <p:cNvSpPr/>
              <p:nvPr/>
            </p:nvSpPr>
            <p:spPr bwMode="auto">
              <a:xfrm>
                <a:off x="3340407" y="4584775"/>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8" name="Oval 27"/>
              <p:cNvSpPr/>
              <p:nvPr/>
            </p:nvSpPr>
            <p:spPr bwMode="auto">
              <a:xfrm>
                <a:off x="2457480" y="3174876"/>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9" name="Oval 28"/>
              <p:cNvSpPr/>
              <p:nvPr/>
            </p:nvSpPr>
            <p:spPr bwMode="auto">
              <a:xfrm>
                <a:off x="2523552" y="2257684"/>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0" name="Oval 29"/>
              <p:cNvSpPr/>
              <p:nvPr/>
            </p:nvSpPr>
            <p:spPr bwMode="auto">
              <a:xfrm>
                <a:off x="4222372" y="2257684"/>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1" name="Oval 30"/>
              <p:cNvSpPr/>
              <p:nvPr/>
            </p:nvSpPr>
            <p:spPr bwMode="auto">
              <a:xfrm>
                <a:off x="4231426" y="3172019"/>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15" name="TextBox 14"/>
            <p:cNvSpPr txBox="1"/>
            <p:nvPr/>
          </p:nvSpPr>
          <p:spPr>
            <a:xfrm>
              <a:off x="3341732" y="2049167"/>
              <a:ext cx="470512" cy="338554"/>
            </a:xfrm>
            <a:prstGeom prst="rect">
              <a:avLst/>
            </a:prstGeom>
            <a:noFill/>
          </p:spPr>
          <p:txBody>
            <a:bodyPr wrap="square" rtlCol="0">
              <a:spAutoFit/>
            </a:bodyPr>
            <a:lstStyle/>
            <a:p>
              <a:r>
                <a:rPr lang="en-US" sz="1600" dirty="0">
                  <a:solidFill>
                    <a:schemeClr val="tx1"/>
                  </a:solidFill>
                </a:rPr>
                <a:t>R</a:t>
              </a:r>
              <a:r>
                <a:rPr lang="en-US" sz="1600" dirty="0" smtClean="0">
                  <a:solidFill>
                    <a:schemeClr val="tx1"/>
                  </a:solidFill>
                </a:rPr>
                <a:t>x</a:t>
              </a:r>
              <a:endParaRPr lang="en-US" sz="1600" dirty="0">
                <a:solidFill>
                  <a:schemeClr val="tx1"/>
                </a:solidFill>
              </a:endParaRPr>
            </a:p>
          </p:txBody>
        </p:sp>
        <p:sp>
          <p:nvSpPr>
            <p:cNvPr id="16" name="TextBox 15"/>
            <p:cNvSpPr txBox="1"/>
            <p:nvPr/>
          </p:nvSpPr>
          <p:spPr>
            <a:xfrm>
              <a:off x="3830255" y="2492076"/>
              <a:ext cx="274697" cy="338554"/>
            </a:xfrm>
            <a:prstGeom prst="rect">
              <a:avLst/>
            </a:prstGeom>
            <a:noFill/>
          </p:spPr>
          <p:txBody>
            <a:bodyPr wrap="square" rtlCol="0">
              <a:spAutoFit/>
            </a:bodyPr>
            <a:lstStyle/>
            <a:p>
              <a:r>
                <a:rPr lang="en-US" sz="1600" dirty="0" smtClean="0">
                  <a:solidFill>
                    <a:schemeClr val="tx1"/>
                  </a:solidFill>
                </a:rPr>
                <a:t>1</a:t>
              </a:r>
              <a:endParaRPr lang="en-US" sz="1600" dirty="0">
                <a:solidFill>
                  <a:schemeClr val="tx1"/>
                </a:solidFill>
              </a:endParaRPr>
            </a:p>
          </p:txBody>
        </p:sp>
        <p:sp>
          <p:nvSpPr>
            <p:cNvPr id="17" name="TextBox 16"/>
            <p:cNvSpPr txBox="1"/>
            <p:nvPr/>
          </p:nvSpPr>
          <p:spPr>
            <a:xfrm>
              <a:off x="3778133" y="3179238"/>
              <a:ext cx="274697" cy="338554"/>
            </a:xfrm>
            <a:prstGeom prst="rect">
              <a:avLst/>
            </a:prstGeom>
            <a:noFill/>
          </p:spPr>
          <p:txBody>
            <a:bodyPr wrap="square" rtlCol="0">
              <a:spAutoFit/>
            </a:bodyPr>
            <a:lstStyle/>
            <a:p>
              <a:r>
                <a:rPr lang="en-US" sz="1600" dirty="0" smtClean="0">
                  <a:solidFill>
                    <a:schemeClr val="tx1"/>
                  </a:solidFill>
                </a:rPr>
                <a:t>2</a:t>
              </a:r>
              <a:endParaRPr lang="en-US" sz="1600" dirty="0">
                <a:solidFill>
                  <a:schemeClr val="tx1"/>
                </a:solidFill>
              </a:endParaRPr>
            </a:p>
          </p:txBody>
        </p:sp>
        <p:sp>
          <p:nvSpPr>
            <p:cNvPr id="18" name="TextBox 17"/>
            <p:cNvSpPr txBox="1"/>
            <p:nvPr/>
          </p:nvSpPr>
          <p:spPr>
            <a:xfrm>
              <a:off x="2021021" y="2354115"/>
              <a:ext cx="274697" cy="338554"/>
            </a:xfrm>
            <a:prstGeom prst="rect">
              <a:avLst/>
            </a:prstGeom>
            <a:noFill/>
          </p:spPr>
          <p:txBody>
            <a:bodyPr wrap="square" rtlCol="0">
              <a:spAutoFit/>
            </a:bodyPr>
            <a:lstStyle/>
            <a:p>
              <a:r>
                <a:rPr lang="en-US" sz="1600" dirty="0" smtClean="0">
                  <a:solidFill>
                    <a:schemeClr val="tx1"/>
                  </a:solidFill>
                </a:rPr>
                <a:t>3</a:t>
              </a:r>
              <a:endParaRPr lang="en-US" sz="1600" dirty="0">
                <a:solidFill>
                  <a:schemeClr val="tx1"/>
                </a:solidFill>
              </a:endParaRPr>
            </a:p>
          </p:txBody>
        </p:sp>
        <p:sp>
          <p:nvSpPr>
            <p:cNvPr id="19" name="TextBox 18"/>
            <p:cNvSpPr txBox="1"/>
            <p:nvPr/>
          </p:nvSpPr>
          <p:spPr>
            <a:xfrm>
              <a:off x="2114394" y="3335170"/>
              <a:ext cx="274697" cy="338554"/>
            </a:xfrm>
            <a:prstGeom prst="rect">
              <a:avLst/>
            </a:prstGeom>
            <a:noFill/>
          </p:spPr>
          <p:txBody>
            <a:bodyPr wrap="square" rtlCol="0">
              <a:spAutoFit/>
            </a:bodyPr>
            <a:lstStyle/>
            <a:p>
              <a:r>
                <a:rPr lang="en-US" sz="1600" dirty="0" smtClean="0">
                  <a:solidFill>
                    <a:schemeClr val="tx1"/>
                  </a:solidFill>
                </a:rPr>
                <a:t>4</a:t>
              </a:r>
              <a:endParaRPr lang="en-US" sz="1600" dirty="0">
                <a:solidFill>
                  <a:schemeClr val="tx1"/>
                </a:solidFill>
              </a:endParaRPr>
            </a:p>
          </p:txBody>
        </p:sp>
        <p:sp>
          <p:nvSpPr>
            <p:cNvPr id="20" name="TextBox 19"/>
            <p:cNvSpPr txBox="1"/>
            <p:nvPr/>
          </p:nvSpPr>
          <p:spPr>
            <a:xfrm>
              <a:off x="2879402" y="4670332"/>
              <a:ext cx="274697" cy="338554"/>
            </a:xfrm>
            <a:prstGeom prst="rect">
              <a:avLst/>
            </a:prstGeom>
            <a:noFill/>
          </p:spPr>
          <p:txBody>
            <a:bodyPr wrap="square" rtlCol="0">
              <a:spAutoFit/>
            </a:bodyPr>
            <a:lstStyle/>
            <a:p>
              <a:r>
                <a:rPr lang="en-US" sz="1600" dirty="0" smtClean="0">
                  <a:solidFill>
                    <a:schemeClr val="tx1"/>
                  </a:solidFill>
                </a:rPr>
                <a:t>5</a:t>
              </a:r>
              <a:endParaRPr lang="en-US" sz="1600" dirty="0">
                <a:solidFill>
                  <a:schemeClr val="tx1"/>
                </a:solidFill>
              </a:endParaRPr>
            </a:p>
          </p:txBody>
        </p:sp>
      </p:grpSp>
      <p:sp>
        <p:nvSpPr>
          <p:cNvPr id="2" name="Title 1"/>
          <p:cNvSpPr>
            <a:spLocks noGrp="1"/>
          </p:cNvSpPr>
          <p:nvPr>
            <p:ph type="title"/>
          </p:nvPr>
        </p:nvSpPr>
        <p:spPr/>
        <p:txBody>
          <a:bodyPr/>
          <a:lstStyle/>
          <a:p>
            <a:r>
              <a:rPr lang="en-US" dirty="0" smtClean="0"/>
              <a:t>Simulation Details</a:t>
            </a:r>
            <a:endParaRPr lang="en-US" dirty="0"/>
          </a:p>
        </p:txBody>
      </p:sp>
      <p:sp>
        <p:nvSpPr>
          <p:cNvPr id="4" name="Slide Number Placeholder 3"/>
          <p:cNvSpPr>
            <a:spLocks noGrp="1"/>
          </p:cNvSpPr>
          <p:nvPr>
            <p:ph type="sldNum" idx="12"/>
          </p:nvPr>
        </p:nvSpPr>
        <p:spPr/>
        <p:txBody>
          <a:bodyPr/>
          <a:lstStyle/>
          <a:p>
            <a:r>
              <a:rPr lang="en-GB" dirty="0"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fr-FR" smtClean="0"/>
              <a:t>Hakan Persson, Ericsson</a:t>
            </a:r>
            <a:endParaRPr lang="en-GB" dirty="0"/>
          </a:p>
        </p:txBody>
      </p:sp>
      <p:sp>
        <p:nvSpPr>
          <p:cNvPr id="6" name="Date Placeholder 5"/>
          <p:cNvSpPr>
            <a:spLocks noGrp="1"/>
          </p:cNvSpPr>
          <p:nvPr>
            <p:ph type="dt" idx="15"/>
          </p:nvPr>
        </p:nvSpPr>
        <p:spPr/>
        <p:txBody>
          <a:bodyPr/>
          <a:lstStyle/>
          <a:p>
            <a:r>
              <a:rPr lang="en-US" smtClean="0"/>
              <a:t>May 2015</a:t>
            </a:r>
            <a:endParaRPr lang="en-GB" dirty="0"/>
          </a:p>
        </p:txBody>
      </p:sp>
      <p:sp>
        <p:nvSpPr>
          <p:cNvPr id="11" name="TextBox 10"/>
          <p:cNvSpPr txBox="1"/>
          <p:nvPr/>
        </p:nvSpPr>
        <p:spPr>
          <a:xfrm>
            <a:off x="4733925" y="1510761"/>
            <a:ext cx="4320480" cy="2585323"/>
          </a:xfrm>
          <a:prstGeom prst="rect">
            <a:avLst/>
          </a:prstGeom>
          <a:noFill/>
        </p:spPr>
        <p:txBody>
          <a:bodyPr wrap="square" rtlCol="0">
            <a:spAutoFit/>
          </a:bodyPr>
          <a:lstStyle/>
          <a:p>
            <a:pPr marL="285750" indent="-285750">
              <a:buFont typeface="Arial" panose="020B0604020202020204" pitchFamily="34" charset="0"/>
              <a:buChar char="•"/>
            </a:pPr>
            <a:r>
              <a:rPr lang="en-US" sz="1800" dirty="0" smtClean="0">
                <a:solidFill>
                  <a:schemeClr val="tx1"/>
                </a:solidFill>
              </a:rPr>
              <a:t>Receiver fixed at one location.</a:t>
            </a:r>
            <a:endParaRPr lang="en-US" sz="1800" dirty="0">
              <a:solidFill>
                <a:schemeClr val="tx1"/>
              </a:solidFill>
            </a:endParaRPr>
          </a:p>
          <a:p>
            <a:pPr marL="285750" indent="-285750">
              <a:buFont typeface="Arial" panose="020B0604020202020204" pitchFamily="34" charset="0"/>
              <a:buChar char="•"/>
            </a:pPr>
            <a:r>
              <a:rPr lang="en-US" sz="1800" dirty="0" smtClean="0">
                <a:solidFill>
                  <a:schemeClr val="tx1"/>
                </a:solidFill>
              </a:rPr>
              <a:t>Several transmitter locations tested.</a:t>
            </a:r>
            <a:r>
              <a:rPr lang="en-US" sz="1800" dirty="0">
                <a:solidFill>
                  <a:schemeClr val="tx1"/>
                </a:solidFill>
              </a:rPr>
              <a:t> </a:t>
            </a:r>
            <a:endParaRPr lang="en-US" sz="1800" dirty="0" smtClean="0">
              <a:solidFill>
                <a:schemeClr val="tx1"/>
              </a:solidFill>
            </a:endParaRPr>
          </a:p>
          <a:p>
            <a:pPr marL="285750" indent="-285750">
              <a:buFont typeface="Arial" panose="020B0604020202020204" pitchFamily="34" charset="0"/>
              <a:buChar char="•"/>
            </a:pPr>
            <a:r>
              <a:rPr lang="en-US" sz="1800" dirty="0" smtClean="0">
                <a:solidFill>
                  <a:schemeClr val="tx1"/>
                </a:solidFill>
              </a:rPr>
              <a:t>Both </a:t>
            </a:r>
            <a:r>
              <a:rPr lang="en-US" sz="1800" dirty="0">
                <a:solidFill>
                  <a:schemeClr val="tx1"/>
                </a:solidFill>
              </a:rPr>
              <a:t>transmitter and receiver have two antenna </a:t>
            </a:r>
            <a:r>
              <a:rPr lang="en-US" sz="1800" dirty="0" smtClean="0">
                <a:solidFill>
                  <a:schemeClr val="tx1"/>
                </a:solidFill>
              </a:rPr>
              <a:t>arrays </a:t>
            </a:r>
            <a:r>
              <a:rPr lang="en-US" sz="1800" dirty="0" smtClean="0">
                <a:solidFill>
                  <a:schemeClr val="tx1"/>
                </a:solidFill>
                <a:sym typeface="Wingdings" panose="05000000000000000000" pitchFamily="2" charset="2"/>
              </a:rPr>
              <a:t> </a:t>
            </a:r>
            <a:r>
              <a:rPr lang="en-US" sz="1800" dirty="0" smtClean="0">
                <a:solidFill>
                  <a:schemeClr val="tx1"/>
                </a:solidFill>
              </a:rPr>
              <a:t>2x2 </a:t>
            </a:r>
            <a:r>
              <a:rPr lang="en-US" sz="1800" dirty="0">
                <a:solidFill>
                  <a:schemeClr val="tx1"/>
                </a:solidFill>
              </a:rPr>
              <a:t>MIMO</a:t>
            </a:r>
            <a:r>
              <a:rPr lang="en-US" sz="1800" dirty="0" smtClean="0">
                <a:solidFill>
                  <a:schemeClr val="tx1"/>
                </a:solidFill>
              </a:rPr>
              <a:t>.</a:t>
            </a:r>
          </a:p>
          <a:p>
            <a:pPr marL="285750" indent="-285750">
              <a:buFont typeface="Arial" panose="020B0604020202020204" pitchFamily="34" charset="0"/>
              <a:buChar char="•"/>
            </a:pPr>
            <a:r>
              <a:rPr lang="en-US" sz="1800" dirty="0" smtClean="0">
                <a:solidFill>
                  <a:schemeClr val="tx1"/>
                </a:solidFill>
              </a:rPr>
              <a:t>Antenna arrays are 1x8 linear arrays.</a:t>
            </a:r>
          </a:p>
          <a:p>
            <a:pPr marL="285750" indent="-285750">
              <a:buFont typeface="Arial" panose="020B0604020202020204" pitchFamily="34" charset="0"/>
              <a:buChar char="•"/>
            </a:pPr>
            <a:r>
              <a:rPr lang="en-US" sz="1800" dirty="0" smtClean="0">
                <a:solidFill>
                  <a:schemeClr val="tx1"/>
                </a:solidFill>
              </a:rPr>
              <a:t>For each transmitter location, full </a:t>
            </a:r>
            <a:r>
              <a:rPr lang="en-US" sz="1800" dirty="0">
                <a:solidFill>
                  <a:schemeClr val="tx1"/>
                </a:solidFill>
              </a:rPr>
              <a:t>channel matrix </a:t>
            </a:r>
            <a:r>
              <a:rPr lang="en-US" sz="1800" dirty="0" smtClean="0">
                <a:solidFill>
                  <a:schemeClr val="tx1"/>
                </a:solidFill>
              </a:rPr>
              <a:t>(16x16) is </a:t>
            </a:r>
            <a:r>
              <a:rPr lang="en-US" sz="1800" dirty="0">
                <a:solidFill>
                  <a:schemeClr val="tx1"/>
                </a:solidFill>
              </a:rPr>
              <a:t>generated by ray tracing</a:t>
            </a:r>
            <a:r>
              <a:rPr lang="en-US" sz="1800" dirty="0" smtClean="0">
                <a:solidFill>
                  <a:schemeClr val="tx1"/>
                </a:solidFill>
              </a:rPr>
              <a:t>.</a:t>
            </a:r>
          </a:p>
          <a:p>
            <a:pPr marL="285750" indent="-285750">
              <a:buFont typeface="Arial" panose="020B0604020202020204" pitchFamily="34" charset="0"/>
              <a:buChar char="•"/>
            </a:pPr>
            <a:endParaRPr lang="en-US" sz="1800" dirty="0" smtClean="0">
              <a:solidFill>
                <a:schemeClr val="tx1"/>
              </a:solidFill>
            </a:endParaRPr>
          </a:p>
        </p:txBody>
      </p:sp>
      <p:sp>
        <p:nvSpPr>
          <p:cNvPr id="10" name="Rectangle 9"/>
          <p:cNvSpPr/>
          <p:nvPr/>
        </p:nvSpPr>
        <p:spPr>
          <a:xfrm>
            <a:off x="395536" y="1784725"/>
            <a:ext cx="2832827" cy="369332"/>
          </a:xfrm>
          <a:prstGeom prst="rect">
            <a:avLst/>
          </a:prstGeom>
        </p:spPr>
        <p:txBody>
          <a:bodyPr wrap="none">
            <a:spAutoFit/>
          </a:bodyPr>
          <a:lstStyle/>
          <a:p>
            <a:pPr lvl="0"/>
            <a:r>
              <a:rPr lang="en-US" sz="1800" dirty="0">
                <a:solidFill>
                  <a:srgbClr val="000000"/>
                </a:solidFill>
              </a:rPr>
              <a:t>Studio </a:t>
            </a:r>
            <a:r>
              <a:rPr lang="en-US" sz="1800" dirty="0" smtClean="0">
                <a:solidFill>
                  <a:srgbClr val="000000"/>
                </a:solidFill>
              </a:rPr>
              <a:t>apartment </a:t>
            </a:r>
            <a:r>
              <a:rPr lang="en-US" sz="1800" dirty="0">
                <a:solidFill>
                  <a:srgbClr val="000000"/>
                </a:solidFill>
              </a:rPr>
              <a:t>room </a:t>
            </a:r>
            <a:r>
              <a:rPr lang="en-US" sz="1800" dirty="0" smtClean="0">
                <a:solidFill>
                  <a:srgbClr val="000000"/>
                </a:solidFill>
              </a:rPr>
              <a:t>plan:</a:t>
            </a:r>
            <a:endParaRPr lang="en-US" sz="1800" dirty="0">
              <a:solidFill>
                <a:srgbClr val="000000"/>
              </a:solidFill>
            </a:endParaRPr>
          </a:p>
        </p:txBody>
      </p:sp>
      <p:grpSp>
        <p:nvGrpSpPr>
          <p:cNvPr id="92" name="Group 91"/>
          <p:cNvGrpSpPr/>
          <p:nvPr/>
        </p:nvGrpSpPr>
        <p:grpSpPr>
          <a:xfrm>
            <a:off x="3540950" y="2903409"/>
            <a:ext cx="927086" cy="753700"/>
            <a:chOff x="4814608" y="4653136"/>
            <a:chExt cx="395858" cy="340834"/>
          </a:xfrm>
        </p:grpSpPr>
        <p:grpSp>
          <p:nvGrpSpPr>
            <p:cNvPr id="93" name="Group 92"/>
            <p:cNvGrpSpPr>
              <a:grpSpLocks noChangeAspect="1"/>
            </p:cNvGrpSpPr>
            <p:nvPr/>
          </p:nvGrpSpPr>
          <p:grpSpPr>
            <a:xfrm rot="10800000">
              <a:off x="4814608" y="4941337"/>
              <a:ext cx="152084" cy="46435"/>
              <a:chOff x="5447821" y="5013176"/>
              <a:chExt cx="304167" cy="92869"/>
            </a:xfrm>
          </p:grpSpPr>
          <p:grpSp>
            <p:nvGrpSpPr>
              <p:cNvPr id="109" name="Group 108"/>
              <p:cNvGrpSpPr>
                <a:grpSpLocks noChangeAspect="1"/>
              </p:cNvGrpSpPr>
              <p:nvPr/>
            </p:nvGrpSpPr>
            <p:grpSpPr>
              <a:xfrm>
                <a:off x="5447821" y="5013176"/>
                <a:ext cx="55720" cy="92869"/>
                <a:chOff x="3228953" y="2564904"/>
                <a:chExt cx="114300" cy="190500"/>
              </a:xfrm>
            </p:grpSpPr>
            <p:cxnSp>
              <p:nvCxnSpPr>
                <p:cNvPr id="120" name="Straight Connector 119"/>
                <p:cNvCxnSpPr>
                  <a:endCxn id="121"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21" name="Isosceles Triangle 120"/>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10" name="Group 109"/>
              <p:cNvGrpSpPr>
                <a:grpSpLocks noChangeAspect="1"/>
              </p:cNvGrpSpPr>
              <p:nvPr/>
            </p:nvGrpSpPr>
            <p:grpSpPr>
              <a:xfrm>
                <a:off x="5546878" y="5013176"/>
                <a:ext cx="55720" cy="92869"/>
                <a:chOff x="3228953" y="2564904"/>
                <a:chExt cx="114300" cy="190500"/>
              </a:xfrm>
            </p:grpSpPr>
            <p:cxnSp>
              <p:nvCxnSpPr>
                <p:cNvPr id="118" name="Straight Connector 117"/>
                <p:cNvCxnSpPr>
                  <a:endCxn id="119"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19" name="Isosceles Triangle 118"/>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11" name="Group 110"/>
              <p:cNvGrpSpPr>
                <a:grpSpLocks noChangeAspect="1"/>
              </p:cNvGrpSpPr>
              <p:nvPr/>
            </p:nvGrpSpPr>
            <p:grpSpPr>
              <a:xfrm>
                <a:off x="5696268" y="5013176"/>
                <a:ext cx="55720" cy="92869"/>
                <a:chOff x="3228953" y="2564904"/>
                <a:chExt cx="114300" cy="190500"/>
              </a:xfrm>
            </p:grpSpPr>
            <p:cxnSp>
              <p:nvCxnSpPr>
                <p:cNvPr id="116" name="Straight Connector 115"/>
                <p:cNvCxnSpPr>
                  <a:endCxn id="117"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17" name="Isosceles Triangle 116"/>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cxnSp>
            <p:nvCxnSpPr>
              <p:cNvPr id="112" name="Straight Connector 111"/>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3" name="Oval 112"/>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4" name="Oval 113"/>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15" name="Oval 114"/>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sp>
          <p:nvSpPr>
            <p:cNvPr id="94" name="Rectangle 93"/>
            <p:cNvSpPr/>
            <p:nvPr/>
          </p:nvSpPr>
          <p:spPr bwMode="auto">
            <a:xfrm>
              <a:off x="4857218" y="4653136"/>
              <a:ext cx="313887" cy="288032"/>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95" name="Group 94"/>
            <p:cNvGrpSpPr>
              <a:grpSpLocks noChangeAspect="1"/>
            </p:cNvGrpSpPr>
            <p:nvPr/>
          </p:nvGrpSpPr>
          <p:grpSpPr>
            <a:xfrm rot="10800000">
              <a:off x="5058382" y="4947535"/>
              <a:ext cx="152084" cy="46435"/>
              <a:chOff x="5447821" y="5013176"/>
              <a:chExt cx="304167" cy="92869"/>
            </a:xfrm>
          </p:grpSpPr>
          <p:grpSp>
            <p:nvGrpSpPr>
              <p:cNvPr id="96" name="Group 95"/>
              <p:cNvGrpSpPr>
                <a:grpSpLocks noChangeAspect="1"/>
              </p:cNvGrpSpPr>
              <p:nvPr/>
            </p:nvGrpSpPr>
            <p:grpSpPr>
              <a:xfrm>
                <a:off x="5447821" y="5013176"/>
                <a:ext cx="55720" cy="92869"/>
                <a:chOff x="3228953" y="2564904"/>
                <a:chExt cx="114300" cy="190500"/>
              </a:xfrm>
            </p:grpSpPr>
            <p:cxnSp>
              <p:nvCxnSpPr>
                <p:cNvPr id="107" name="Straight Connector 106"/>
                <p:cNvCxnSpPr>
                  <a:endCxn id="108"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8" name="Isosceles Triangle 107"/>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97" name="Group 96"/>
              <p:cNvGrpSpPr>
                <a:grpSpLocks noChangeAspect="1"/>
              </p:cNvGrpSpPr>
              <p:nvPr/>
            </p:nvGrpSpPr>
            <p:grpSpPr>
              <a:xfrm>
                <a:off x="5546878" y="5013176"/>
                <a:ext cx="55720" cy="92869"/>
                <a:chOff x="3228953" y="2564904"/>
                <a:chExt cx="114300" cy="190500"/>
              </a:xfrm>
            </p:grpSpPr>
            <p:cxnSp>
              <p:nvCxnSpPr>
                <p:cNvPr id="105" name="Straight Connector 104"/>
                <p:cNvCxnSpPr>
                  <a:endCxn id="106"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6" name="Isosceles Triangle 105"/>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98" name="Group 97"/>
              <p:cNvGrpSpPr>
                <a:grpSpLocks noChangeAspect="1"/>
              </p:cNvGrpSpPr>
              <p:nvPr/>
            </p:nvGrpSpPr>
            <p:grpSpPr>
              <a:xfrm>
                <a:off x="5696268" y="5013176"/>
                <a:ext cx="55720" cy="92869"/>
                <a:chOff x="3228953" y="2564904"/>
                <a:chExt cx="114300" cy="190500"/>
              </a:xfrm>
            </p:grpSpPr>
            <p:cxnSp>
              <p:nvCxnSpPr>
                <p:cNvPr id="103" name="Straight Connector 102"/>
                <p:cNvCxnSpPr>
                  <a:endCxn id="104"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04" name="Isosceles Triangle 103"/>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cxnSp>
            <p:nvCxnSpPr>
              <p:cNvPr id="99" name="Straight Connector 98"/>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00" name="Oval 99"/>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1" name="Oval 100"/>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2" name="Oval 101"/>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grpSp>
      <p:sp>
        <p:nvSpPr>
          <p:cNvPr id="152" name="TextBox 151"/>
          <p:cNvSpPr txBox="1"/>
          <p:nvPr/>
        </p:nvSpPr>
        <p:spPr>
          <a:xfrm>
            <a:off x="1453001" y="2979111"/>
            <a:ext cx="470512" cy="338554"/>
          </a:xfrm>
          <a:prstGeom prst="rect">
            <a:avLst/>
          </a:prstGeom>
          <a:noFill/>
        </p:spPr>
        <p:txBody>
          <a:bodyPr wrap="square" rtlCol="0">
            <a:spAutoFit/>
          </a:bodyPr>
          <a:lstStyle/>
          <a:p>
            <a:r>
              <a:rPr lang="en-US" sz="1600" dirty="0" smtClean="0">
                <a:solidFill>
                  <a:schemeClr val="tx1"/>
                </a:solidFill>
              </a:rPr>
              <a:t>Tx</a:t>
            </a:r>
            <a:endParaRPr lang="en-US" sz="1600" dirty="0">
              <a:solidFill>
                <a:schemeClr val="tx1"/>
              </a:solidFill>
            </a:endParaRPr>
          </a:p>
        </p:txBody>
      </p:sp>
      <p:grpSp>
        <p:nvGrpSpPr>
          <p:cNvPr id="3" name="Group 2"/>
          <p:cNvGrpSpPr/>
          <p:nvPr/>
        </p:nvGrpSpPr>
        <p:grpSpPr>
          <a:xfrm>
            <a:off x="3959315" y="5000182"/>
            <a:ext cx="688260" cy="788534"/>
            <a:chOff x="3833687" y="3282101"/>
            <a:chExt cx="212302" cy="221752"/>
          </a:xfrm>
        </p:grpSpPr>
        <p:grpSp>
          <p:nvGrpSpPr>
            <p:cNvPr id="21" name="Group 20"/>
            <p:cNvGrpSpPr/>
            <p:nvPr/>
          </p:nvGrpSpPr>
          <p:grpSpPr>
            <a:xfrm>
              <a:off x="3833687" y="3282101"/>
              <a:ext cx="162249" cy="218907"/>
              <a:chOff x="2259661" y="3002138"/>
              <a:chExt cx="162249" cy="218907"/>
            </a:xfrm>
          </p:grpSpPr>
          <p:sp>
            <p:nvSpPr>
              <p:cNvPr id="124" name="Rectangle 123"/>
              <p:cNvSpPr/>
              <p:nvPr/>
            </p:nvSpPr>
            <p:spPr bwMode="auto">
              <a:xfrm rot="10800000">
                <a:off x="2259661" y="3060891"/>
                <a:ext cx="162249" cy="160154"/>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nvGrpSpPr>
              <p:cNvPr id="125" name="Group 124"/>
              <p:cNvGrpSpPr>
                <a:grpSpLocks noChangeAspect="1"/>
              </p:cNvGrpSpPr>
              <p:nvPr/>
            </p:nvGrpSpPr>
            <p:grpSpPr>
              <a:xfrm>
                <a:off x="2260328" y="3002138"/>
                <a:ext cx="156254" cy="47708"/>
                <a:chOff x="5447821" y="5013176"/>
                <a:chExt cx="304167" cy="92869"/>
              </a:xfrm>
            </p:grpSpPr>
            <p:grpSp>
              <p:nvGrpSpPr>
                <p:cNvPr id="126" name="Group 125"/>
                <p:cNvGrpSpPr>
                  <a:grpSpLocks noChangeAspect="1"/>
                </p:cNvGrpSpPr>
                <p:nvPr/>
              </p:nvGrpSpPr>
              <p:grpSpPr>
                <a:xfrm>
                  <a:off x="5447821" y="5013176"/>
                  <a:ext cx="55720" cy="92869"/>
                  <a:chOff x="3228953" y="2564904"/>
                  <a:chExt cx="114300" cy="190500"/>
                </a:xfrm>
              </p:grpSpPr>
              <p:cxnSp>
                <p:nvCxnSpPr>
                  <p:cNvPr id="137" name="Straight Connector 136"/>
                  <p:cNvCxnSpPr>
                    <a:endCxn id="138"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38" name="Isosceles Triangle 137"/>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27" name="Group 126"/>
                <p:cNvGrpSpPr>
                  <a:grpSpLocks noChangeAspect="1"/>
                </p:cNvGrpSpPr>
                <p:nvPr/>
              </p:nvGrpSpPr>
              <p:grpSpPr>
                <a:xfrm>
                  <a:off x="5546878" y="5013176"/>
                  <a:ext cx="55720" cy="92869"/>
                  <a:chOff x="3228953" y="2564904"/>
                  <a:chExt cx="114300" cy="190500"/>
                </a:xfrm>
              </p:grpSpPr>
              <p:cxnSp>
                <p:nvCxnSpPr>
                  <p:cNvPr id="135" name="Straight Connector 134"/>
                  <p:cNvCxnSpPr>
                    <a:endCxn id="136"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36" name="Isosceles Triangle 135"/>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28" name="Group 127"/>
                <p:cNvGrpSpPr>
                  <a:grpSpLocks noChangeAspect="1"/>
                </p:cNvGrpSpPr>
                <p:nvPr/>
              </p:nvGrpSpPr>
              <p:grpSpPr>
                <a:xfrm>
                  <a:off x="5696268" y="5013176"/>
                  <a:ext cx="55720" cy="92869"/>
                  <a:chOff x="3228953" y="2564904"/>
                  <a:chExt cx="114300" cy="190500"/>
                </a:xfrm>
              </p:grpSpPr>
              <p:cxnSp>
                <p:nvCxnSpPr>
                  <p:cNvPr id="133" name="Straight Connector 132"/>
                  <p:cNvCxnSpPr>
                    <a:endCxn id="134"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34" name="Isosceles Triangle 133"/>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cxnSp>
              <p:nvCxnSpPr>
                <p:cNvPr id="129" name="Straight Connector 128"/>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30" name="Oval 129"/>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31" name="Oval 130"/>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32" name="Oval 131"/>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grpSp>
        <p:grpSp>
          <p:nvGrpSpPr>
            <p:cNvPr id="159" name="Group 158"/>
            <p:cNvGrpSpPr>
              <a:grpSpLocks noChangeAspect="1"/>
            </p:cNvGrpSpPr>
            <p:nvPr/>
          </p:nvGrpSpPr>
          <p:grpSpPr>
            <a:xfrm rot="5400000">
              <a:off x="3944008" y="3401872"/>
              <a:ext cx="156254" cy="47708"/>
              <a:chOff x="5447821" y="5013176"/>
              <a:chExt cx="304167" cy="92869"/>
            </a:xfrm>
          </p:grpSpPr>
          <p:grpSp>
            <p:nvGrpSpPr>
              <p:cNvPr id="160" name="Group 159"/>
              <p:cNvGrpSpPr>
                <a:grpSpLocks noChangeAspect="1"/>
              </p:cNvGrpSpPr>
              <p:nvPr/>
            </p:nvGrpSpPr>
            <p:grpSpPr>
              <a:xfrm>
                <a:off x="5447821" y="5013176"/>
                <a:ext cx="55720" cy="92869"/>
                <a:chOff x="3228953" y="2564904"/>
                <a:chExt cx="114300" cy="190500"/>
              </a:xfrm>
            </p:grpSpPr>
            <p:cxnSp>
              <p:nvCxnSpPr>
                <p:cNvPr id="171" name="Straight Connector 170"/>
                <p:cNvCxnSpPr>
                  <a:endCxn id="172"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72" name="Isosceles Triangle 171"/>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61" name="Group 160"/>
              <p:cNvGrpSpPr>
                <a:grpSpLocks noChangeAspect="1"/>
              </p:cNvGrpSpPr>
              <p:nvPr/>
            </p:nvGrpSpPr>
            <p:grpSpPr>
              <a:xfrm>
                <a:off x="5546878" y="5013176"/>
                <a:ext cx="55720" cy="92869"/>
                <a:chOff x="3228953" y="2564904"/>
                <a:chExt cx="114300" cy="190500"/>
              </a:xfrm>
            </p:grpSpPr>
            <p:cxnSp>
              <p:nvCxnSpPr>
                <p:cNvPr id="169" name="Straight Connector 168"/>
                <p:cNvCxnSpPr>
                  <a:endCxn id="170"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70" name="Isosceles Triangle 169"/>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grpSp>
            <p:nvGrpSpPr>
              <p:cNvPr id="162" name="Group 161"/>
              <p:cNvGrpSpPr>
                <a:grpSpLocks noChangeAspect="1"/>
              </p:cNvGrpSpPr>
              <p:nvPr/>
            </p:nvGrpSpPr>
            <p:grpSpPr>
              <a:xfrm>
                <a:off x="5696268" y="5013176"/>
                <a:ext cx="55720" cy="92869"/>
                <a:chOff x="3228953" y="2564904"/>
                <a:chExt cx="114300" cy="190500"/>
              </a:xfrm>
            </p:grpSpPr>
            <p:cxnSp>
              <p:nvCxnSpPr>
                <p:cNvPr id="167" name="Straight Connector 166"/>
                <p:cNvCxnSpPr>
                  <a:endCxn id="168" idx="0"/>
                </p:cNvCxnSpPr>
                <p:nvPr/>
              </p:nvCxnSpPr>
              <p:spPr bwMode="auto">
                <a:xfrm flipV="1">
                  <a:off x="3286103" y="2679204"/>
                  <a:ext cx="0" cy="762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168" name="Isosceles Triangle 167"/>
                <p:cNvSpPr/>
                <p:nvPr/>
              </p:nvSpPr>
              <p:spPr bwMode="auto">
                <a:xfrm rot="10800000">
                  <a:off x="3228953" y="2564904"/>
                  <a:ext cx="114300" cy="114300"/>
                </a:xfrm>
                <a:prstGeom prst="triangle">
                  <a:avLst/>
                </a:prstGeom>
                <a:solidFill>
                  <a:schemeClr val="accent1"/>
                </a:solidFill>
                <a:ln w="12700" cap="flat" cmpd="sng" algn="ctr">
                  <a:solidFill>
                    <a:schemeClr val="tx1"/>
                  </a:solidFill>
                  <a:prstDash val="solid"/>
                  <a:round/>
                  <a:headEnd type="none" w="med" len="med"/>
                  <a:tailEnd type="none" w="med" len="med"/>
                </a:ln>
                <a:effectLst/>
              </p:spPr>
              <p:txBody>
                <a:bodyPr vert="horz" wrap="none" lIns="72000" tIns="45720" rIns="72000" bIns="45720" numCol="1" rtlCol="0" anchor="t" anchorCtr="0" compatLnSpc="1">
                  <a:prstTxWarp prst="textNoShape">
                    <a:avLst/>
                  </a:prstTxWarp>
                </a:bodyPr>
                <a:lstStyle/>
                <a:p>
                  <a:pPr marL="0" marR="0" indent="0" algn="l" defTabSz="914400" rtl="0" eaLnBrk="1" fontAlgn="base" latinLnBrk="0" hangingPunct="1">
                    <a:lnSpc>
                      <a:spcPct val="100000"/>
                    </a:lnSpc>
                    <a:spcBef>
                      <a:spcPct val="50000"/>
                    </a:spcBef>
                    <a:spcAft>
                      <a:spcPct val="0"/>
                    </a:spcAft>
                    <a:buClrTx/>
                    <a:buSzTx/>
                    <a:buFontTx/>
                    <a:buNone/>
                    <a:tabLst/>
                  </a:pPr>
                  <a:endParaRPr kumimoji="0" lang="en-US" sz="2000" b="0" i="0" u="none" strike="noStrike" cap="none" normalizeH="0" baseline="0" dirty="0" smtClean="0">
                    <a:ln>
                      <a:noFill/>
                    </a:ln>
                    <a:solidFill>
                      <a:schemeClr val="tx1"/>
                    </a:solidFill>
                    <a:effectLst/>
                    <a:latin typeface="Arial" charset="0"/>
                  </a:endParaRPr>
                </a:p>
              </p:txBody>
            </p:sp>
          </p:grpSp>
          <p:cxnSp>
            <p:nvCxnSpPr>
              <p:cNvPr id="163" name="Straight Connector 162"/>
              <p:cNvCxnSpPr/>
              <p:nvPr/>
            </p:nvCxnSpPr>
            <p:spPr bwMode="auto">
              <a:xfrm>
                <a:off x="5475681" y="5106045"/>
                <a:ext cx="248447" cy="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64" name="Oval 163"/>
              <p:cNvSpPr>
                <a:spLocks noChangeAspect="1"/>
              </p:cNvSpPr>
              <p:nvPr/>
            </p:nvSpPr>
            <p:spPr bwMode="auto">
              <a:xfrm>
                <a:off x="5609741"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5" name="Oval 164"/>
              <p:cNvSpPr>
                <a:spLocks noChangeAspect="1"/>
              </p:cNvSpPr>
              <p:nvPr/>
            </p:nvSpPr>
            <p:spPr bwMode="auto">
              <a:xfrm>
                <a:off x="5644399"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66" name="Oval 165"/>
              <p:cNvSpPr>
                <a:spLocks noChangeAspect="1"/>
              </p:cNvSpPr>
              <p:nvPr/>
            </p:nvSpPr>
            <p:spPr bwMode="auto">
              <a:xfrm>
                <a:off x="5675930" y="5056034"/>
                <a:ext cx="11430" cy="1143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grpSp>
      </p:grpSp>
      <p:cxnSp>
        <p:nvCxnSpPr>
          <p:cNvPr id="8" name="Straight Connector 7"/>
          <p:cNvCxnSpPr>
            <a:stCxn id="140" idx="3"/>
            <a:endCxn id="123" idx="3"/>
          </p:cNvCxnSpPr>
          <p:nvPr/>
        </p:nvCxnSpPr>
        <p:spPr bwMode="auto">
          <a:xfrm>
            <a:off x="1833698" y="3278074"/>
            <a:ext cx="2022191" cy="250420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 name="Straight Connector 11"/>
          <p:cNvCxnSpPr>
            <a:stCxn id="140" idx="7"/>
          </p:cNvCxnSpPr>
          <p:nvPr/>
        </p:nvCxnSpPr>
        <p:spPr bwMode="auto">
          <a:xfrm>
            <a:off x="2022204" y="3080986"/>
            <a:ext cx="2625372" cy="1852521"/>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88" name="Oval 87"/>
          <p:cNvSpPr/>
          <p:nvPr/>
        </p:nvSpPr>
        <p:spPr bwMode="auto">
          <a:xfrm>
            <a:off x="1891170" y="3151510"/>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91" name="Straight Connector 90"/>
          <p:cNvCxnSpPr>
            <a:stCxn id="139" idx="7"/>
          </p:cNvCxnSpPr>
          <p:nvPr/>
        </p:nvCxnSpPr>
        <p:spPr bwMode="auto">
          <a:xfrm>
            <a:off x="2888552" y="2432612"/>
            <a:ext cx="1305678" cy="342261"/>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122" name="Straight Connector 121"/>
          <p:cNvCxnSpPr>
            <a:stCxn id="139" idx="3"/>
          </p:cNvCxnSpPr>
          <p:nvPr/>
        </p:nvCxnSpPr>
        <p:spPr bwMode="auto">
          <a:xfrm>
            <a:off x="2700046" y="2629700"/>
            <a:ext cx="719826" cy="857779"/>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34" name="Oval 33"/>
          <p:cNvSpPr/>
          <p:nvPr/>
        </p:nvSpPr>
        <p:spPr bwMode="auto">
          <a:xfrm>
            <a:off x="3419872" y="2774873"/>
            <a:ext cx="1227704" cy="1086175"/>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3" name="Oval 122"/>
          <p:cNvSpPr/>
          <p:nvPr/>
        </p:nvSpPr>
        <p:spPr bwMode="auto">
          <a:xfrm>
            <a:off x="3676096" y="4855167"/>
            <a:ext cx="1227704" cy="1086175"/>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39" name="Oval 138"/>
          <p:cNvSpPr/>
          <p:nvPr/>
        </p:nvSpPr>
        <p:spPr bwMode="auto">
          <a:xfrm>
            <a:off x="2661005" y="2391794"/>
            <a:ext cx="266588" cy="278724"/>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40" name="Oval 139"/>
          <p:cNvSpPr/>
          <p:nvPr/>
        </p:nvSpPr>
        <p:spPr bwMode="auto">
          <a:xfrm>
            <a:off x="1794657" y="3040168"/>
            <a:ext cx="266588" cy="278724"/>
          </a:xfrm>
          <a:prstGeom prst="ellipse">
            <a:avLst/>
          </a:prstGeom>
          <a:noFill/>
          <a:ln w="9525" cap="flat" cmpd="sng" algn="ctr">
            <a:solidFill>
              <a:schemeClr val="tx1"/>
            </a:solidFill>
            <a:prstDash val="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41" name="Oval 140"/>
          <p:cNvSpPr/>
          <p:nvPr/>
        </p:nvSpPr>
        <p:spPr bwMode="auto">
          <a:xfrm>
            <a:off x="3991173" y="3189161"/>
            <a:ext cx="72008" cy="720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42" name="Oval 141"/>
          <p:cNvSpPr/>
          <p:nvPr/>
        </p:nvSpPr>
        <p:spPr bwMode="auto">
          <a:xfrm>
            <a:off x="4201871" y="5445224"/>
            <a:ext cx="72008" cy="72008"/>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628811469"/>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29469</TotalTime>
  <Words>1326</Words>
  <Application>Microsoft Office PowerPoint</Application>
  <PresentationFormat>On-screen Show (4:3)</PresentationFormat>
  <Paragraphs>288</Paragraphs>
  <Slides>15</Slides>
  <Notes>3</Notes>
  <HiddenSlides>0</HiddenSlides>
  <MMClips>0</MMClips>
  <ScaleCrop>false</ScaleCrop>
  <HeadingPairs>
    <vt:vector size="6" baseType="variant">
      <vt:variant>
        <vt:lpstr>Theme</vt:lpstr>
      </vt:variant>
      <vt:variant>
        <vt:i4>4</vt:i4>
      </vt:variant>
      <vt:variant>
        <vt:lpstr>Embedded OLE Servers</vt:lpstr>
      </vt:variant>
      <vt:variant>
        <vt:i4>1</vt:i4>
      </vt:variant>
      <vt:variant>
        <vt:lpstr>Slide Titles</vt:lpstr>
      </vt:variant>
      <vt:variant>
        <vt:i4>15</vt:i4>
      </vt:variant>
    </vt:vector>
  </HeadingPairs>
  <TitlesOfParts>
    <vt:vector size="20" baseType="lpstr">
      <vt:lpstr>802-11-Submission</vt:lpstr>
      <vt:lpstr>Custom Design</vt:lpstr>
      <vt:lpstr>1_Custom Design</vt:lpstr>
      <vt:lpstr>2_Custom Design</vt:lpstr>
      <vt:lpstr>Microsoft Word 97 - 2003 Document</vt:lpstr>
      <vt:lpstr> Beam Selection for Hybrid MIMO Precoding   </vt:lpstr>
      <vt:lpstr>Abstract</vt:lpstr>
      <vt:lpstr>Outline</vt:lpstr>
      <vt:lpstr>Introduction</vt:lpstr>
      <vt:lpstr>Hybrid Beamforming </vt:lpstr>
      <vt:lpstr>Motivations</vt:lpstr>
      <vt:lpstr>MIMO Mode-specific Beam Selection</vt:lpstr>
      <vt:lpstr>Optimization Problem</vt:lpstr>
      <vt:lpstr>Simulation Details</vt:lpstr>
      <vt:lpstr>Simulation Details</vt:lpstr>
      <vt:lpstr>Simulation Results</vt:lpstr>
      <vt:lpstr>Simulation Results</vt:lpstr>
      <vt:lpstr>Simulation Results</vt:lpstr>
      <vt:lpstr>Summary and Conclusions</vt:lpstr>
      <vt:lpstr>References</vt:lpstr>
    </vt:vector>
  </TitlesOfParts>
  <Company>Ericsson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Beam Selection for Hybrid MIMO Precoding</dc:title>
  <dc:creator>Hakan Persson</dc:creator>
  <cp:lastModifiedBy>Håkan Persson</cp:lastModifiedBy>
  <cp:revision>463</cp:revision>
  <cp:lastPrinted>1601-01-01T00:00:00Z</cp:lastPrinted>
  <dcterms:created xsi:type="dcterms:W3CDTF">2014-09-04T15:30:18Z</dcterms:created>
  <dcterms:modified xsi:type="dcterms:W3CDTF">2015-05-11T16:47:27Z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UpdateProcess">
    <vt:lpwstr>End</vt:lpwstr>
  </property>
</Properties>
</file>