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91" r:id="rId3"/>
    <p:sldId id="392" r:id="rId4"/>
    <p:sldId id="393" r:id="rId5"/>
    <p:sldId id="394" r:id="rId6"/>
    <p:sldId id="395" r:id="rId7"/>
    <p:sldId id="396" r:id="rId8"/>
    <p:sldId id="397" r:id="rId9"/>
    <p:sldId id="377" r:id="rId10"/>
    <p:sldId id="375" r:id="rId11"/>
    <p:sldId id="380" r:id="rId12"/>
    <p:sldId id="381" r:id="rId13"/>
    <p:sldId id="384" r:id="rId14"/>
    <p:sldId id="382" r:id="rId15"/>
    <p:sldId id="376" r:id="rId16"/>
    <p:sldId id="383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4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%20&#50629;&#47924;\0%20IEEE%20&amp;%20Alliances\0%20IEEE%20802.11\0%20TGs%20&amp;%20SGs\0-1%20DF\3%20&#51456;&#48708;\201503&#54924;&#51032;%20&#51456;&#48708;\ACK%20for%20UL%20MU%20TXs\BA%20overhead_r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%20&#50629;&#47924;\0%20IEEE%20&amp;%20Alliances\0%20IEEE%20802.11\0%20TGs%20&amp;%20SGs\0-1%20DF\3%20&#51456;&#48708;\201503&#54924;&#51032;%20&#51456;&#48708;\ACK%20for%20UL%20MU%20TXs\BA%20overhead_r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lineChart>
        <c:grouping val="standard"/>
        <c:ser>
          <c:idx val="0"/>
          <c:order val="0"/>
          <c:tx>
            <c:strRef>
              <c:f>'11a'!$D$75:$G$75</c:f>
              <c:strCache>
                <c:ptCount val="1"/>
                <c:pt idx="0">
                  <c:v>M-BA (BA for all 8 STAs)</c:v>
                </c:pt>
              </c:strCache>
            </c:strRef>
          </c:tx>
          <c:dLbls>
            <c:dLbl>
              <c:idx val="3"/>
              <c:layout/>
              <c:showVal val="1"/>
            </c:dLbl>
            <c:delete val="1"/>
          </c:dLbls>
          <c:cat>
            <c:numRef>
              <c:f>('11a'!$C$79,'11a'!$C$81,'11a'!$C$83,'11a'!$C$85)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('11a'!$F$79,'11a'!$F$81,'11a'!$F$83,'11a'!$F$85)</c:f>
              <c:numCache>
                <c:formatCode>General</c:formatCode>
                <c:ptCount val="4"/>
                <c:pt idx="0">
                  <c:v>184</c:v>
                </c:pt>
                <c:pt idx="1">
                  <c:v>184</c:v>
                </c:pt>
                <c:pt idx="2">
                  <c:v>184</c:v>
                </c:pt>
                <c:pt idx="3">
                  <c:v>184</c:v>
                </c:pt>
              </c:numCache>
            </c:numRef>
          </c:val>
        </c:ser>
        <c:ser>
          <c:idx val="1"/>
          <c:order val="1"/>
          <c:tx>
            <c:strRef>
              <c:f>'11a'!$H$75:$K$75</c:f>
              <c:strCache>
                <c:ptCount val="1"/>
                <c:pt idx="0">
                  <c:v>M-BA (BA for some STAs)</c:v>
                </c:pt>
              </c:strCache>
            </c:strRef>
          </c:tx>
          <c:dLbls>
            <c:showVal val="1"/>
          </c:dLbls>
          <c:cat>
            <c:numRef>
              <c:f>('11a'!$C$79,'11a'!$C$81,'11a'!$C$83,'11a'!$C$85)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('11a'!$J$79,'11a'!$J$81,'11a'!$J$83,'11a'!$J$85)</c:f>
              <c:numCache>
                <c:formatCode>General</c:formatCode>
                <c:ptCount val="4"/>
                <c:pt idx="0">
                  <c:v>156</c:v>
                </c:pt>
                <c:pt idx="1">
                  <c:v>128</c:v>
                </c:pt>
                <c:pt idx="2">
                  <c:v>104</c:v>
                </c:pt>
                <c:pt idx="3">
                  <c:v>76</c:v>
                </c:pt>
              </c:numCache>
            </c:numRef>
          </c:val>
        </c:ser>
        <c:marker val="1"/>
        <c:axId val="93765632"/>
        <c:axId val="93775360"/>
      </c:lineChart>
      <c:catAx>
        <c:axId val="93765632"/>
        <c:scaling>
          <c:orientation val="minMax"/>
        </c:scaling>
        <c:axPos val="b"/>
        <c:numFmt formatCode="General" sourceLinked="1"/>
        <c:majorTickMark val="none"/>
        <c:tickLblPos val="nextTo"/>
        <c:crossAx val="93775360"/>
        <c:crosses val="autoZero"/>
        <c:auto val="1"/>
        <c:lblAlgn val="ctr"/>
        <c:lblOffset val="100"/>
      </c:catAx>
      <c:valAx>
        <c:axId val="93775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Duration of M-BA frame(us)</a:t>
                </a:r>
                <a:endParaRPr lang="ko-KR" altLang="en-US"/>
              </a:p>
            </c:rich>
          </c:tx>
          <c:layout/>
        </c:title>
        <c:numFmt formatCode="General" sourceLinked="1"/>
        <c:majorTickMark val="none"/>
        <c:tickLblPos val="nextTo"/>
        <c:crossAx val="93765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lineChart>
        <c:grouping val="standard"/>
        <c:ser>
          <c:idx val="0"/>
          <c:order val="0"/>
          <c:tx>
            <c:strRef>
              <c:f>'11a'!$D$92:$G$92</c:f>
              <c:strCache>
                <c:ptCount val="1"/>
                <c:pt idx="0">
                  <c:v>M-BA (BA for all 16 STAs)</c:v>
                </c:pt>
              </c:strCache>
            </c:strRef>
          </c:tx>
          <c:dLbls>
            <c:dLbl>
              <c:idx val="3"/>
              <c:layout/>
              <c:showVal val="1"/>
            </c:dLbl>
            <c:delete val="1"/>
          </c:dLbls>
          <c:cat>
            <c:numRef>
              <c:f>('11a'!$C$100,'11a'!$C$103,'11a'!$C$105,'11a'!$C$106)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</c:numCache>
            </c:numRef>
          </c:cat>
          <c:val>
            <c:numRef>
              <c:f>('11a'!$F$100,'11a'!$F$103,'11a'!$F$105,'11a'!$F$106)</c:f>
              <c:numCache>
                <c:formatCode>General</c:formatCode>
                <c:ptCount val="4"/>
                <c:pt idx="0">
                  <c:v>312</c:v>
                </c:pt>
                <c:pt idx="1">
                  <c:v>312</c:v>
                </c:pt>
                <c:pt idx="2">
                  <c:v>312</c:v>
                </c:pt>
                <c:pt idx="3">
                  <c:v>312</c:v>
                </c:pt>
              </c:numCache>
            </c:numRef>
          </c:val>
        </c:ser>
        <c:ser>
          <c:idx val="1"/>
          <c:order val="1"/>
          <c:tx>
            <c:strRef>
              <c:f>'11a'!$H$92:$K$92</c:f>
              <c:strCache>
                <c:ptCount val="1"/>
                <c:pt idx="0">
                  <c:v>M-BA (BA for some STAs)</c:v>
                </c:pt>
              </c:strCache>
            </c:strRef>
          </c:tx>
          <c:dLbls>
            <c:showVal val="1"/>
          </c:dLbls>
          <c:cat>
            <c:numRef>
              <c:f>('11a'!$C$100,'11a'!$C$103,'11a'!$C$105,'11a'!$C$106)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</c:numCache>
            </c:numRef>
          </c:cat>
          <c:val>
            <c:numRef>
              <c:f>('11a'!$J$100,'11a'!$J$103,'11a'!$J$105,'11a'!$J$106)</c:f>
              <c:numCache>
                <c:formatCode>General</c:formatCode>
                <c:ptCount val="4"/>
                <c:pt idx="0">
                  <c:v>232</c:v>
                </c:pt>
                <c:pt idx="1">
                  <c:v>176</c:v>
                </c:pt>
                <c:pt idx="2">
                  <c:v>124</c:v>
                </c:pt>
                <c:pt idx="3">
                  <c:v>96</c:v>
                </c:pt>
              </c:numCache>
            </c:numRef>
          </c:val>
        </c:ser>
        <c:marker val="1"/>
        <c:axId val="161954816"/>
        <c:axId val="165867904"/>
      </c:lineChart>
      <c:catAx>
        <c:axId val="161954816"/>
        <c:scaling>
          <c:orientation val="minMax"/>
        </c:scaling>
        <c:axPos val="b"/>
        <c:numFmt formatCode="General" sourceLinked="1"/>
        <c:majorTickMark val="none"/>
        <c:tickLblPos val="nextTo"/>
        <c:crossAx val="165867904"/>
        <c:crosses val="autoZero"/>
        <c:auto val="1"/>
        <c:lblAlgn val="ctr"/>
        <c:lblOffset val="100"/>
      </c:catAx>
      <c:valAx>
        <c:axId val="1658679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Duration of M-BA frame(us)</a:t>
                </a:r>
                <a:endParaRPr lang="ko-KR" altLang="en-US"/>
              </a:p>
            </c:rich>
          </c:tx>
          <c:layout/>
        </c:title>
        <c:numFmt formatCode="General" sourceLinked="1"/>
        <c:majorTickMark val="none"/>
        <c:tickLblPos val="nextTo"/>
        <c:crossAx val="1619548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5763" y="6475413"/>
            <a:ext cx="18081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802.11-15/0626r1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chartman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ricwong@apple.com" TargetMode="External"/><Relationship Id="rId5" Type="http://schemas.openxmlformats.org/officeDocument/2006/relationships/hyperlink" Target="mailto:guoqing_li@apple.com" TargetMode="External"/><Relationship Id="rId4" Type="http://schemas.openxmlformats.org/officeDocument/2006/relationships/hyperlink" Target="mailto:mujtaba@apple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Jeongki Kim,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Further consideration on Multi-STA Block ACK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2015-05-11</a:t>
            </a:r>
          </a:p>
        </p:txBody>
      </p:sp>
      <p:sp>
        <p:nvSpPr>
          <p:cNvPr id="13319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/>
              <a:t>Authors:</a:t>
            </a:r>
            <a:endParaRPr kumimoji="0" lang="en-US" altLang="ko-KR" sz="200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7331848"/>
              </p:ext>
            </p:extLst>
          </p:nvPr>
        </p:nvGraphicFramePr>
        <p:xfrm>
          <a:off x="762000" y="2649496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altLang="ko-KR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Motivation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1536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The current M-BA frame is used to convey the Block ACKs of multiple STAs in response to UL MU frames</a:t>
            </a:r>
          </a:p>
          <a:p>
            <a:r>
              <a:rPr lang="en-US" altLang="ko-KR" sz="2000" dirty="0" smtClean="0">
                <a:ea typeface="굴림" pitchFamily="50" charset="-127"/>
              </a:rPr>
              <a:t>M-BA overhead will be increased according to increasing the number of STAs which sent UL MU frames</a:t>
            </a:r>
          </a:p>
          <a:p>
            <a:r>
              <a:rPr lang="en-US" altLang="ko-KR" sz="2000" dirty="0" smtClean="0">
                <a:ea typeface="굴림" pitchFamily="50" charset="-127"/>
              </a:rPr>
              <a:t>Duration of M-BA frame will exceed the EIFS duration very often and long M-BA frame will degrade the UL MU performance</a:t>
            </a:r>
          </a:p>
          <a:p>
            <a:r>
              <a:rPr lang="en-US" altLang="ko-KR" sz="2000" dirty="0" smtClean="0">
                <a:ea typeface="굴림" pitchFamily="50" charset="-127"/>
              </a:rPr>
              <a:t>This contribution  propose an approach to reduce the M-BA frame overhead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666809" y="6475413"/>
            <a:ext cx="187711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Kim, LG Electronics</a:t>
            </a:r>
            <a:endParaRPr lang="en-US" altLang="ko-KR" dirty="0"/>
          </a:p>
        </p:txBody>
      </p:sp>
      <p:sp>
        <p:nvSpPr>
          <p:cNvPr id="1536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Slide </a:t>
            </a:r>
            <a:fld id="{1EEA1B62-C0EE-44AE-9D99-E2E5AB2AD38D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10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914400" y="4538246"/>
          <a:ext cx="6604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066800"/>
                <a:gridCol w="1066800"/>
                <a:gridCol w="1066800"/>
                <a:gridCol w="1346200"/>
              </a:tblGrid>
              <a:tr h="1363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#</a:t>
                      </a:r>
                      <a:r>
                        <a:rPr lang="en-US" altLang="ko-KR" baseline="0" dirty="0" smtClean="0"/>
                        <a:t> of STAs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16</a:t>
                      </a:r>
                      <a:endParaRPr lang="ko-KR" altLang="en-US" dirty="0"/>
                    </a:p>
                  </a:txBody>
                  <a:tcPr/>
                </a:tc>
              </a:tr>
              <a:tr h="2446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M-BA duration (us)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312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5376446"/>
            <a:ext cx="7694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Assumptions: </a:t>
            </a:r>
            <a:r>
              <a:rPr lang="en-US" altLang="ko-KR" sz="1600" dirty="0" smtClean="0">
                <a:ea typeface="굴림" charset="-127"/>
              </a:rPr>
              <a:t>11a PPDU format(20us preamble), MCS0, Service field (2bytes), Tail (6bits)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>
                <a:ea typeface="굴림" charset="-127"/>
              </a:rPr>
              <a:t>AP can correctly receive all MPDUs in an A-MPDU sent by a STA among UL MU PPDUs</a:t>
            </a: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r>
              <a:rPr lang="en-US" altLang="ko-KR" sz="1400" dirty="0" smtClean="0"/>
              <a:t>In this case (i.e., STA2), B11 bit in the Per TID Info field is set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to 1 to </a:t>
            </a:r>
            <a:r>
              <a:rPr lang="en-US" altLang="ko-KR" sz="1400" dirty="0" smtClean="0"/>
              <a:t>indicate it </a:t>
            </a:r>
          </a:p>
          <a:p>
            <a:pPr lvl="1"/>
            <a:r>
              <a:rPr lang="en-US" altLang="ko-KR" sz="1400" dirty="0" smtClean="0"/>
              <a:t>SC subfield </a:t>
            </a:r>
            <a:r>
              <a:rPr lang="en-US" altLang="ko-KR" sz="1400" dirty="0" smtClean="0"/>
              <a:t>and </a:t>
            </a:r>
            <a:r>
              <a:rPr lang="en-US" altLang="ko-KR" sz="1400" dirty="0" smtClean="0"/>
              <a:t>BA bitmap </a:t>
            </a:r>
            <a:r>
              <a:rPr lang="en-US" altLang="ko-KR" sz="1400" dirty="0" smtClean="0"/>
              <a:t>are not present. </a:t>
            </a:r>
          </a:p>
          <a:p>
            <a:pPr lvl="0"/>
            <a:r>
              <a:rPr lang="en-US" altLang="ko-KR" sz="1600" dirty="0" smtClean="0"/>
              <a:t>If a STA that sent an A-MPDU receives an M-BA with B11 set to 1 in the BA Information pertaining to it, the STA operates as if it had received an immediate BA acknowledging all the MPDUs sent in the A-MPDU</a:t>
            </a:r>
          </a:p>
          <a:p>
            <a:r>
              <a:rPr lang="en-US" altLang="ko-KR" sz="1600" dirty="0" smtClean="0"/>
              <a:t>Such an M-BA can be used if there are any other unacknowledged MPDUs from an earlier A-MPDU, but does not acknowledge those.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371600" y="29718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371600" y="3505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371600" y="40386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직사각형 9"/>
          <p:cNvSpPr/>
          <p:nvPr/>
        </p:nvSpPr>
        <p:spPr bwMode="auto">
          <a:xfrm>
            <a:off x="1600200" y="2514600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1368" y="2694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5168" y="32004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37616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2743200" y="3048000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(SN =3)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dirty="0" err="1" smtClean="0"/>
              <a:t>Ack_Policy</a:t>
            </a:r>
            <a:r>
              <a:rPr kumimoji="0" lang="en-US" altLang="ko-KR" sz="1000" dirty="0" smtClean="0"/>
              <a:t>=00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4572000" y="30480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=5)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2743200" y="3581400"/>
            <a:ext cx="10668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(SN =7)</a:t>
            </a:r>
          </a:p>
          <a:p>
            <a:pPr eaLnBrk="0" latinLnBrk="0" hangingPunct="0"/>
            <a:r>
              <a:rPr kumimoji="0" lang="en-US" altLang="ko-KR" sz="1000" dirty="0" err="1" smtClean="0"/>
              <a:t>Ack_Policy</a:t>
            </a:r>
            <a:r>
              <a:rPr kumimoji="0" lang="en-US" altLang="ko-KR" sz="1000" dirty="0" smtClean="0"/>
              <a:t>=00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810000" y="3581400"/>
            <a:ext cx="7620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=8)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572000" y="3581400"/>
            <a:ext cx="7620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=9)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5562600" y="2514600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M-BA</a:t>
            </a:r>
          </a:p>
          <a:p>
            <a:pPr eaLnBrk="0" latinLnBrk="0" hangingPunct="0"/>
            <a:r>
              <a:rPr kumimoji="0" lang="en-US" altLang="ko-KR" sz="800" dirty="0" smtClean="0"/>
              <a:t>(STA1:  B11=0, AID, SSC, bitmap) </a:t>
            </a:r>
          </a:p>
          <a:p>
            <a:pPr eaLnBrk="0" latinLnBrk="0" hangingPunct="0"/>
            <a:r>
              <a:rPr kumimoji="0" lang="en-US" altLang="ko-KR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(STA2:  </a:t>
            </a:r>
            <a:r>
              <a:rPr kumimoji="0" lang="en-US" altLang="ko-KR" sz="800" dirty="0" smtClean="0">
                <a:solidFill>
                  <a:srgbClr val="FF0000"/>
                </a:solidFill>
              </a:rPr>
              <a:t>B11=1, AID</a:t>
            </a:r>
            <a:r>
              <a:rPr kumimoji="0" lang="en-US" altLang="ko-KR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)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2743200" y="4142601"/>
            <a:ext cx="2590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505200" y="4142601"/>
            <a:ext cx="1127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UL MU frames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 flipH="1">
            <a:off x="3962400" y="2954216"/>
            <a:ext cx="3810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3962400" y="2954216"/>
            <a:ext cx="3810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Overhead comparison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>
                <a:ea typeface="굴림" charset="-127"/>
              </a:rPr>
              <a:t>How much gain? </a:t>
            </a:r>
          </a:p>
          <a:p>
            <a:r>
              <a:rPr lang="en-US" altLang="ko-KR" sz="1600" dirty="0" smtClean="0">
                <a:ea typeface="굴림" charset="-127"/>
              </a:rPr>
              <a:t>Assumptions: 11a PPDU format(20us preamble), MCS0, Service field (2bytes), Tail (6bits)</a:t>
            </a:r>
            <a:endParaRPr lang="ko-KR" altLang="en-US" sz="1200" dirty="0" smtClean="0">
              <a:ea typeface="굴림" charset="-127"/>
            </a:endParaRPr>
          </a:p>
          <a:p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638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Overhead reduction gain: 58.7%  (108us) for 8 ACK STAs among 8 STAs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60718" y="3152001"/>
            <a:ext cx="1406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 smtClean="0"/>
              <a:t>Total # of STAs (8)</a:t>
            </a:r>
            <a:endParaRPr kumimoji="0" lang="ko-KR" altLang="en-US" b="1" dirty="0"/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838201" y="5867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/>
              <a:t>Number of </a:t>
            </a:r>
            <a:r>
              <a:rPr kumimoji="0" lang="en-US" altLang="ko-KR" dirty="0" smtClean="0"/>
              <a:t>STAs with ACK among 8 STAs</a:t>
            </a:r>
            <a:endParaRPr kumimoji="0" lang="ko-KR" altLang="en-US" dirty="0"/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5486400" y="59436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/>
              <a:t>Number of </a:t>
            </a:r>
            <a:r>
              <a:rPr kumimoji="0" lang="en-US" altLang="ko-KR" dirty="0" smtClean="0"/>
              <a:t>STAs with ACK among 16 STAs</a:t>
            </a:r>
            <a:endParaRPr kumimoji="0"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5638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Overhead reduction gain: 69.2%  (216us) for 16 ACK STAs among 16 STAs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15000" y="3200400"/>
            <a:ext cx="14832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 smtClean="0"/>
              <a:t>Total # of STAs (16)</a:t>
            </a:r>
            <a:endParaRPr kumimoji="0" lang="ko-KR" altLang="en-US" b="1" dirty="0"/>
          </a:p>
        </p:txBody>
      </p:sp>
      <p:graphicFrame>
        <p:nvGraphicFramePr>
          <p:cNvPr id="13" name="차트 12"/>
          <p:cNvGraphicFramePr/>
          <p:nvPr/>
        </p:nvGraphicFramePr>
        <p:xfrm>
          <a:off x="76200" y="3352800"/>
          <a:ext cx="4343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차트 13"/>
          <p:cNvGraphicFramePr/>
          <p:nvPr/>
        </p:nvGraphicFramePr>
        <p:xfrm>
          <a:off x="4572000" y="3429000"/>
          <a:ext cx="4191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72804" y="2618601"/>
            <a:ext cx="5613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The number of STAs with ACK A-MPDU depends on  the channel environment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UL MU TXs are initiated by trigger frame (AP) and will be protected by trigger frame </a:t>
            </a:r>
          </a:p>
          <a:p>
            <a:pPr lvl="1"/>
            <a:r>
              <a:rPr lang="en-US" altLang="ko-KR" sz="1800" dirty="0" smtClean="0"/>
              <a:t>i.e., A-MPDU TXs with partial error (i.e., BA) will hardly happen in UL MU and the probability for ACK A-MPDUs will be much more than that </a:t>
            </a:r>
            <a:r>
              <a:rPr lang="en-US" altLang="ko-KR" sz="1800" dirty="0" smtClean="0"/>
              <a:t>of partial ACK A-MPDUs, </a:t>
            </a:r>
            <a:r>
              <a:rPr lang="en-US" altLang="ko-KR" sz="1800" dirty="0" smtClean="0"/>
              <a:t>especially in RTS/CTS exchange for UL MU</a:t>
            </a:r>
          </a:p>
          <a:p>
            <a:r>
              <a:rPr lang="en-US" altLang="ko-KR" sz="1800" dirty="0" smtClean="0"/>
              <a:t>In case of multiple UL MU frames in a TXOP, multiple M-BA frames are sent and we can save more M-BA duration </a:t>
            </a:r>
          </a:p>
          <a:p>
            <a:pPr lvl="1"/>
            <a:r>
              <a:rPr lang="en-US" altLang="ko-KR" sz="1400" dirty="0" smtClean="0"/>
              <a:t>E.g.,) If 108/216us (8/16 STAs, MCS0) per a M-BA is saved, we can save up to 648/1296  us totally for 6 M-BA frames</a:t>
            </a:r>
          </a:p>
          <a:p>
            <a:r>
              <a:rPr lang="en-US" altLang="ko-KR" sz="1800" dirty="0" smtClean="0"/>
              <a:t>The saved time duration by reduced M-BA frame will be used for triggering other UL frame (e.g., buffer status request (BSR) , additional UL data, etc.) or for DL frame transmission (e.g., data, management, etc.)</a:t>
            </a:r>
            <a:endParaRPr lang="ko-KR" altLang="en-US" sz="1800" dirty="0" smtClean="0"/>
          </a:p>
          <a:p>
            <a:endParaRPr lang="ko-KR" altLang="en-US" sz="3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Multi- STA Block ACK(M-BA) </a:t>
            </a:r>
            <a:r>
              <a:rPr lang="en-US" altLang="ko-KR" b="1" dirty="0" smtClean="0"/>
              <a:t>frame size needs to be minimized because the long M-BA will decrease the UL MU performance and the long M-BA duration can exceed the EIFS duration often</a:t>
            </a:r>
            <a:endParaRPr lang="en-US" altLang="ko-KR" sz="1800" dirty="0" smtClean="0"/>
          </a:p>
          <a:p>
            <a:r>
              <a:rPr lang="en-US" altLang="ko-KR" sz="2000" dirty="0" smtClean="0"/>
              <a:t>In UL MU procedure, the number of A-MPDUs with all ACK MPDUs will be much more than that of A-MPDU with partial ACK MPDUs</a:t>
            </a:r>
          </a:p>
          <a:p>
            <a:pPr lvl="1"/>
            <a:r>
              <a:rPr lang="en-US" altLang="ko-KR" sz="1800" dirty="0" smtClean="0"/>
              <a:t>because most of A-MPDUs sent by STAs can be protected by trigger frame</a:t>
            </a:r>
          </a:p>
          <a:p>
            <a:r>
              <a:rPr lang="en-US" altLang="ko-KR" sz="2000" dirty="0" smtClean="0"/>
              <a:t>We propose to use B11 bit in per-TID Info field in order to indicate the ACK of an A-MPDU sent by a STA during UL MU procedure (i.e., M-BA overhead reduction)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References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204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[1] 11-15-0132-04-00ax-spec-framework</a:t>
            </a:r>
          </a:p>
          <a:p>
            <a:r>
              <a:rPr lang="en-US" altLang="ko-KR" dirty="0" smtClean="0">
                <a:ea typeface="굴림" charset="-127"/>
              </a:rPr>
              <a:t>[2] 11-15-0366-02-00ax-multi-sta-ba</a:t>
            </a:r>
          </a:p>
          <a:p>
            <a:r>
              <a:rPr lang="en-US" altLang="ko-KR" dirty="0" smtClean="0">
                <a:ea typeface="굴림" charset="-127"/>
              </a:rPr>
              <a:t>[3] P802.11 REVmc_D4.0</a:t>
            </a:r>
          </a:p>
          <a:p>
            <a:endParaRPr lang="ko-KR" altLang="en-US" sz="18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2048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Slide </a:t>
            </a:r>
            <a:fld id="{2402CC28-1818-43AA-98C9-0DEFE8412CA7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15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sub-clause 7.2 in 11ax SFD as follows?</a:t>
            </a:r>
          </a:p>
          <a:p>
            <a:pPr lvl="1"/>
            <a:r>
              <a:rPr lang="en-GB" altLang="ko-KR" b="1" u="sng" dirty="0" smtClean="0"/>
              <a:t>7.2 Multi-STA BA</a:t>
            </a:r>
            <a:endParaRPr lang="ko-KR" altLang="ko-KR" b="1" u="sng" dirty="0" smtClean="0"/>
          </a:p>
          <a:p>
            <a:pPr lvl="1"/>
            <a:r>
              <a:rPr lang="en-GB" altLang="ko-KR" dirty="0" smtClean="0"/>
              <a:t>…..</a:t>
            </a:r>
          </a:p>
          <a:p>
            <a:pPr lvl="1"/>
            <a:r>
              <a:rPr lang="en-GB" altLang="ko-KR" dirty="0" smtClean="0"/>
              <a:t>If B11 in the per-TID info field is set, then the </a:t>
            </a:r>
            <a:r>
              <a:rPr lang="en-GB" altLang="ko-KR" dirty="0" err="1" smtClean="0"/>
              <a:t>BlockAck</a:t>
            </a:r>
            <a:r>
              <a:rPr lang="en-GB" altLang="ko-KR" dirty="0" smtClean="0"/>
              <a:t> bitmap and the SC subfields in the BA Info field are not present and this BA Info field indicates an ACK </a:t>
            </a:r>
            <a:r>
              <a:rPr lang="en-GB" altLang="ko-KR" strike="sngStrike" dirty="0" smtClean="0"/>
              <a:t>for </a:t>
            </a:r>
            <a:r>
              <a:rPr lang="en-GB" altLang="ko-KR" u="sng" dirty="0" smtClean="0">
                <a:solidFill>
                  <a:srgbClr val="0070C0"/>
                </a:solidFill>
              </a:rPr>
              <a:t>of either single MPDU </a:t>
            </a:r>
            <a:r>
              <a:rPr lang="en-US" altLang="ko-KR" u="sng" dirty="0" smtClean="0">
                <a:solidFill>
                  <a:srgbClr val="0070C0"/>
                </a:solidFill>
              </a:rPr>
              <a:t>or </a:t>
            </a:r>
            <a:r>
              <a:rPr lang="en-GB" altLang="ko-KR" u="sng" dirty="0" smtClean="0">
                <a:solidFill>
                  <a:srgbClr val="0070C0"/>
                </a:solidFill>
              </a:rPr>
              <a:t>all MPDUs carried in the eliciting PPDU that was transmitted by the STA whose </a:t>
            </a:r>
            <a:r>
              <a:rPr lang="en-GB" altLang="ko-KR" strike="sngStrike" dirty="0" smtClean="0"/>
              <a:t>the STA with</a:t>
            </a:r>
            <a:r>
              <a:rPr lang="en-GB" altLang="ko-KR" dirty="0" smtClean="0"/>
              <a:t> AID</a:t>
            </a:r>
            <a:r>
              <a:rPr lang="en-GB" altLang="ko-KR" u="sng" dirty="0" smtClean="0"/>
              <a:t> </a:t>
            </a:r>
            <a:r>
              <a:rPr lang="en-GB" altLang="ko-KR" u="sng" dirty="0" smtClean="0">
                <a:solidFill>
                  <a:srgbClr val="0070C0"/>
                </a:solidFill>
              </a:rPr>
              <a:t>is</a:t>
            </a:r>
            <a:r>
              <a:rPr lang="en-GB" altLang="ko-KR" dirty="0" smtClean="0"/>
              <a:t> indicated in the per-TID info field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43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6255549"/>
              </p:ext>
            </p:extLst>
          </p:nvPr>
        </p:nvGraphicFramePr>
        <p:xfrm>
          <a:off x="9906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altLang="ko-KR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altLang="ko-KR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8940815"/>
              </p:ext>
            </p:extLst>
          </p:nvPr>
        </p:nvGraphicFramePr>
        <p:xfrm>
          <a:off x="762000" y="1193248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58370" y="4587235"/>
          <a:ext cx="7242630" cy="1479737"/>
        </p:xfrm>
        <a:graphic>
          <a:graphicData uri="http://schemas.openxmlformats.org/drawingml/2006/table">
            <a:tbl>
              <a:tblPr/>
              <a:tblGrid>
                <a:gridCol w="1451430"/>
                <a:gridCol w="1143000"/>
                <a:gridCol w="1600200"/>
                <a:gridCol w="1295400"/>
                <a:gridCol w="17526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8940815"/>
              </p:ext>
            </p:extLst>
          </p:nvPr>
        </p:nvGraphicFramePr>
        <p:xfrm>
          <a:off x="762000" y="1193248"/>
          <a:ext cx="7239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Joonsuk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Kim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joonsuk@apple.com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 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mujtaba@apple.com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Guoqing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guoqing_li@apple.com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Eric Wong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ericwong@apple.com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Chris Hartman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chartman@apple.com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>
                <a:ea typeface="굴림" charset="-127"/>
              </a:rPr>
              <a:t>In legacy system[3], ACK is sent for single MPDU and BA is sent for A-MPDU with multiple MPDUs</a:t>
            </a:r>
          </a:p>
          <a:p>
            <a:r>
              <a:rPr lang="en-US" altLang="ko-KR" sz="1800" dirty="0" smtClean="0">
                <a:ea typeface="굴림" charset="-127"/>
              </a:rPr>
              <a:t>Multi-STA Block </a:t>
            </a:r>
            <a:r>
              <a:rPr lang="en-US" altLang="ko-KR" sz="1800" dirty="0" err="1" smtClean="0">
                <a:ea typeface="굴림" charset="-127"/>
              </a:rPr>
              <a:t>Ack</a:t>
            </a:r>
            <a:r>
              <a:rPr lang="en-US" altLang="ko-KR" sz="1800" dirty="0" smtClean="0">
                <a:ea typeface="굴림" charset="-127"/>
              </a:rPr>
              <a:t> (M-BA) frame can be used for </a:t>
            </a:r>
            <a:r>
              <a:rPr lang="en-US" altLang="ko-KR" sz="1800" dirty="0" smtClean="0">
                <a:ea typeface="굴림" charset="-127"/>
              </a:rPr>
              <a:t>acknowledging </a:t>
            </a:r>
            <a:r>
              <a:rPr lang="en-US" altLang="ko-KR" sz="1800" dirty="0" smtClean="0">
                <a:ea typeface="굴림" charset="-127"/>
              </a:rPr>
              <a:t>for UL MU frames [1][2]</a:t>
            </a:r>
          </a:p>
          <a:p>
            <a:pPr lvl="1"/>
            <a:r>
              <a:rPr lang="en-US" altLang="ko-KR" sz="1400" dirty="0" smtClean="0"/>
              <a:t>Add an indication that the frame is a multi-STA BA (TBD)</a:t>
            </a:r>
            <a:endParaRPr lang="ko-KR" altLang="ko-KR" sz="1400" dirty="0" smtClean="0"/>
          </a:p>
          <a:p>
            <a:pPr lvl="1"/>
            <a:r>
              <a:rPr lang="en-US" altLang="ko-KR" sz="1400" dirty="0" smtClean="0"/>
              <a:t>……</a:t>
            </a:r>
            <a:endParaRPr lang="ko-KR" altLang="ko-KR" sz="1400" dirty="0" smtClean="0"/>
          </a:p>
          <a:p>
            <a:pPr lvl="1"/>
            <a:r>
              <a:rPr lang="en-GB" altLang="ko-KR" sz="1400" dirty="0" smtClean="0"/>
              <a:t>If B11 in the per-TID info field is set, then the </a:t>
            </a:r>
            <a:r>
              <a:rPr lang="en-GB" altLang="ko-KR" sz="1400" dirty="0" err="1" smtClean="0"/>
              <a:t>BlockAck</a:t>
            </a:r>
            <a:r>
              <a:rPr lang="en-GB" altLang="ko-KR" sz="1400" dirty="0" smtClean="0"/>
              <a:t> bitmap and the SC subfields in the BA Info field are not present and this BA Info field indicates an ACK for the STA with AID indicated in the per-TID info field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13" name="Oval 23"/>
          <p:cNvSpPr/>
          <p:nvPr/>
        </p:nvSpPr>
        <p:spPr bwMode="auto">
          <a:xfrm>
            <a:off x="4736085" y="5817103"/>
            <a:ext cx="640670" cy="3938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24"/>
          <p:cNvCxnSpPr/>
          <p:nvPr/>
        </p:nvCxnSpPr>
        <p:spPr bwMode="auto">
          <a:xfrm flipV="1">
            <a:off x="4174385" y="6039818"/>
            <a:ext cx="561700" cy="65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39355" y="5983374"/>
            <a:ext cx="10278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B0-B10= AID</a:t>
            </a:r>
          </a:p>
          <a:p>
            <a:r>
              <a:rPr lang="en-US" sz="1050" dirty="0" smtClean="0">
                <a:solidFill>
                  <a:srgbClr val="FF0000"/>
                </a:solidFill>
              </a:rPr>
              <a:t>B11= ACK/BA</a:t>
            </a:r>
            <a:endParaRPr lang="en-US" sz="1050" dirty="0">
              <a:solidFill>
                <a:srgbClr val="FF0000"/>
              </a:solidFill>
            </a:endParaRPr>
          </a:p>
        </p:txBody>
      </p:sp>
      <p:grpSp>
        <p:nvGrpSpPr>
          <p:cNvPr id="16" name="Group 9"/>
          <p:cNvGrpSpPr/>
          <p:nvPr/>
        </p:nvGrpSpPr>
        <p:grpSpPr>
          <a:xfrm>
            <a:off x="1524000" y="4420393"/>
            <a:ext cx="6131535" cy="1980407"/>
            <a:chOff x="574065" y="3280333"/>
            <a:chExt cx="8252435" cy="2891074"/>
          </a:xfrm>
        </p:grpSpPr>
        <p:pic>
          <p:nvPicPr>
            <p:cNvPr id="17" name="Picture 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6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8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2882762" y="5562033"/>
              <a:ext cx="1383377" cy="60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B0-B10= AID</a:t>
              </a:r>
            </a:p>
            <a:p>
              <a:r>
                <a:rPr lang="en-US" sz="1050" dirty="0" smtClean="0"/>
                <a:t>B11= ACK/BA</a:t>
              </a:r>
              <a:endParaRPr lang="en-US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61983</TotalTime>
  <Words>1868</Words>
  <Application>Microsoft Office PowerPoint</Application>
  <PresentationFormat>화면 슬라이드 쇼(4:3)</PresentationFormat>
  <Paragraphs>557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Further consideration on Multi-STA Block ACK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Motivation</vt:lpstr>
      <vt:lpstr>Proposal</vt:lpstr>
      <vt:lpstr>Overhead comparison</vt:lpstr>
      <vt:lpstr>Discussions</vt:lpstr>
      <vt:lpstr>Conclusion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1346</cp:revision>
  <cp:lastPrinted>1998-02-10T13:28:06Z</cp:lastPrinted>
  <dcterms:created xsi:type="dcterms:W3CDTF">2007-05-21T21:00:37Z</dcterms:created>
  <dcterms:modified xsi:type="dcterms:W3CDTF">2015-05-11T20:50:08Z</dcterms:modified>
</cp:coreProperties>
</file>