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83" r:id="rId2"/>
    <p:sldId id="391" r:id="rId3"/>
    <p:sldId id="392" r:id="rId4"/>
    <p:sldId id="393" r:id="rId5"/>
    <p:sldId id="394" r:id="rId6"/>
    <p:sldId id="395" r:id="rId7"/>
    <p:sldId id="396" r:id="rId8"/>
    <p:sldId id="397" r:id="rId9"/>
    <p:sldId id="377" r:id="rId10"/>
    <p:sldId id="375" r:id="rId11"/>
    <p:sldId id="380" r:id="rId12"/>
    <p:sldId id="381" r:id="rId13"/>
    <p:sldId id="384" r:id="rId14"/>
    <p:sldId id="382" r:id="rId15"/>
    <p:sldId id="376" r:id="rId16"/>
    <p:sldId id="383" r:id="rId17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FF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8005" autoAdjust="0"/>
  </p:normalViewPr>
  <p:slideViewPr>
    <p:cSldViewPr>
      <p:cViewPr>
        <p:scale>
          <a:sx n="66" d="100"/>
          <a:sy n="66" d="100"/>
        </p:scale>
        <p:origin x="-1494" y="-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%20&#50629;&#47924;\0%20IEEE%20&amp;%20Alliances\0%20IEEE%20802.11\0%20TGs%20&amp;%20SGs\0-1%20DF\3%20&#51456;&#48708;\201503&#54924;&#51032;%20&#51456;&#48708;\ACK%20for%20UL%20MU%20TXs\BA%20overhead_r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0%20&#50629;&#47924;\0%20IEEE%20&amp;%20Alliances\0%20IEEE%20802.11\0%20TGs%20&amp;%20SGs\0-1%20DF\3%20&#51456;&#48708;\201503&#54924;&#51032;%20&#51456;&#48708;\ACK%20for%20UL%20MU%20TXs\BA%20overhead_r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lineChart>
        <c:grouping val="standard"/>
        <c:ser>
          <c:idx val="0"/>
          <c:order val="0"/>
          <c:tx>
            <c:strRef>
              <c:f>'11a'!$D$75:$G$75</c:f>
              <c:strCache>
                <c:ptCount val="1"/>
                <c:pt idx="0">
                  <c:v>M-BA (BA for all 8 STAs)</c:v>
                </c:pt>
              </c:strCache>
            </c:strRef>
          </c:tx>
          <c:dLbls>
            <c:dLbl>
              <c:idx val="3"/>
              <c:layout/>
              <c:showVal val="1"/>
            </c:dLbl>
            <c:delete val="1"/>
          </c:dLbls>
          <c:cat>
            <c:numRef>
              <c:f>('11a'!$C$79,'11a'!$C$81,'11a'!$C$83,'11a'!$C$85)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('11a'!$F$79,'11a'!$F$81,'11a'!$F$83,'11a'!$F$85)</c:f>
              <c:numCache>
                <c:formatCode>General</c:formatCode>
                <c:ptCount val="4"/>
                <c:pt idx="0">
                  <c:v>184</c:v>
                </c:pt>
                <c:pt idx="1">
                  <c:v>184</c:v>
                </c:pt>
                <c:pt idx="2">
                  <c:v>184</c:v>
                </c:pt>
                <c:pt idx="3">
                  <c:v>184</c:v>
                </c:pt>
              </c:numCache>
            </c:numRef>
          </c:val>
        </c:ser>
        <c:ser>
          <c:idx val="1"/>
          <c:order val="1"/>
          <c:tx>
            <c:strRef>
              <c:f>'11a'!$H$75:$K$75</c:f>
              <c:strCache>
                <c:ptCount val="1"/>
                <c:pt idx="0">
                  <c:v>M-BA (BA for some STAs)</c:v>
                </c:pt>
              </c:strCache>
            </c:strRef>
          </c:tx>
          <c:dLbls>
            <c:showVal val="1"/>
          </c:dLbls>
          <c:cat>
            <c:numRef>
              <c:f>('11a'!$C$79,'11a'!$C$81,'11a'!$C$83,'11a'!$C$85)</c:f>
              <c:numCache>
                <c:formatCode>General</c:formatCode>
                <c:ptCount val="4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</c:numCache>
            </c:numRef>
          </c:cat>
          <c:val>
            <c:numRef>
              <c:f>('11a'!$J$79,'11a'!$J$81,'11a'!$J$83,'11a'!$J$85)</c:f>
              <c:numCache>
                <c:formatCode>General</c:formatCode>
                <c:ptCount val="4"/>
                <c:pt idx="0">
                  <c:v>156</c:v>
                </c:pt>
                <c:pt idx="1">
                  <c:v>128</c:v>
                </c:pt>
                <c:pt idx="2">
                  <c:v>104</c:v>
                </c:pt>
                <c:pt idx="3">
                  <c:v>76</c:v>
                </c:pt>
              </c:numCache>
            </c:numRef>
          </c:val>
        </c:ser>
        <c:marker val="1"/>
        <c:axId val="67845120"/>
        <c:axId val="67871488"/>
      </c:lineChart>
      <c:catAx>
        <c:axId val="67845120"/>
        <c:scaling>
          <c:orientation val="minMax"/>
        </c:scaling>
        <c:axPos val="b"/>
        <c:numFmt formatCode="General" sourceLinked="1"/>
        <c:majorTickMark val="none"/>
        <c:tickLblPos val="nextTo"/>
        <c:crossAx val="67871488"/>
        <c:crosses val="autoZero"/>
        <c:auto val="1"/>
        <c:lblAlgn val="ctr"/>
        <c:lblOffset val="100"/>
      </c:catAx>
      <c:valAx>
        <c:axId val="678714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ko-KR"/>
                  <a:t>Duration of M-BA frame(us)</a:t>
                </a:r>
                <a:endParaRPr lang="ko-KR" altLang="en-US"/>
              </a:p>
            </c:rich>
          </c:tx>
          <c:layout/>
        </c:title>
        <c:numFmt formatCode="General" sourceLinked="1"/>
        <c:majorTickMark val="none"/>
        <c:tickLblPos val="nextTo"/>
        <c:crossAx val="6784512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ko-KR"/>
  <c:chart>
    <c:plotArea>
      <c:layout/>
      <c:lineChart>
        <c:grouping val="standard"/>
        <c:ser>
          <c:idx val="0"/>
          <c:order val="0"/>
          <c:tx>
            <c:strRef>
              <c:f>'11a'!$D$92:$G$92</c:f>
              <c:strCache>
                <c:ptCount val="1"/>
                <c:pt idx="0">
                  <c:v>M-BA (BA for all 16 STAs)</c:v>
                </c:pt>
              </c:strCache>
            </c:strRef>
          </c:tx>
          <c:dLbls>
            <c:dLbl>
              <c:idx val="3"/>
              <c:layout/>
              <c:showVal val="1"/>
            </c:dLbl>
            <c:delete val="1"/>
          </c:dLbls>
          <c:cat>
            <c:numRef>
              <c:f>('11a'!$C$100,'11a'!$C$103,'11a'!$C$105,'11a'!$C$106)</c:f>
              <c:numCache>
                <c:formatCode>General</c:formatCode>
                <c:ptCount val="4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16</c:v>
                </c:pt>
              </c:numCache>
            </c:numRef>
          </c:cat>
          <c:val>
            <c:numRef>
              <c:f>('11a'!$F$100,'11a'!$F$103,'11a'!$F$105,'11a'!$F$106)</c:f>
              <c:numCache>
                <c:formatCode>General</c:formatCode>
                <c:ptCount val="4"/>
                <c:pt idx="0">
                  <c:v>312</c:v>
                </c:pt>
                <c:pt idx="1">
                  <c:v>312</c:v>
                </c:pt>
                <c:pt idx="2">
                  <c:v>312</c:v>
                </c:pt>
                <c:pt idx="3">
                  <c:v>312</c:v>
                </c:pt>
              </c:numCache>
            </c:numRef>
          </c:val>
        </c:ser>
        <c:ser>
          <c:idx val="1"/>
          <c:order val="1"/>
          <c:tx>
            <c:strRef>
              <c:f>'11a'!$H$92:$K$92</c:f>
              <c:strCache>
                <c:ptCount val="1"/>
                <c:pt idx="0">
                  <c:v>M-BA (BA for some STAs)</c:v>
                </c:pt>
              </c:strCache>
            </c:strRef>
          </c:tx>
          <c:dLbls>
            <c:showVal val="1"/>
          </c:dLbls>
          <c:cat>
            <c:numRef>
              <c:f>('11a'!$C$100,'11a'!$C$103,'11a'!$C$105,'11a'!$C$106)</c:f>
              <c:numCache>
                <c:formatCode>General</c:formatCode>
                <c:ptCount val="4"/>
                <c:pt idx="0">
                  <c:v>6</c:v>
                </c:pt>
                <c:pt idx="1">
                  <c:v>10</c:v>
                </c:pt>
                <c:pt idx="2">
                  <c:v>14</c:v>
                </c:pt>
                <c:pt idx="3">
                  <c:v>16</c:v>
                </c:pt>
              </c:numCache>
            </c:numRef>
          </c:cat>
          <c:val>
            <c:numRef>
              <c:f>('11a'!$J$100,'11a'!$J$103,'11a'!$J$105,'11a'!$J$106)</c:f>
              <c:numCache>
                <c:formatCode>General</c:formatCode>
                <c:ptCount val="4"/>
                <c:pt idx="0">
                  <c:v>232</c:v>
                </c:pt>
                <c:pt idx="1">
                  <c:v>176</c:v>
                </c:pt>
                <c:pt idx="2">
                  <c:v>124</c:v>
                </c:pt>
                <c:pt idx="3">
                  <c:v>96</c:v>
                </c:pt>
              </c:numCache>
            </c:numRef>
          </c:val>
        </c:ser>
        <c:marker val="1"/>
        <c:axId val="95496064"/>
        <c:axId val="95497600"/>
      </c:lineChart>
      <c:catAx>
        <c:axId val="95496064"/>
        <c:scaling>
          <c:orientation val="minMax"/>
        </c:scaling>
        <c:axPos val="b"/>
        <c:numFmt formatCode="General" sourceLinked="1"/>
        <c:majorTickMark val="none"/>
        <c:tickLblPos val="nextTo"/>
        <c:crossAx val="95497600"/>
        <c:crosses val="autoZero"/>
        <c:auto val="1"/>
        <c:lblAlgn val="ctr"/>
        <c:lblOffset val="100"/>
      </c:catAx>
      <c:valAx>
        <c:axId val="954976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altLang="ko-KR"/>
                  <a:t>Duration of M-BA frame(us)</a:t>
                </a:r>
                <a:endParaRPr lang="ko-KR" altLang="en-US"/>
              </a:p>
            </c:rich>
          </c:tx>
          <c:layout/>
        </c:title>
        <c:numFmt formatCode="General" sourceLinked="1"/>
        <c:majorTickMark val="none"/>
        <c:tickLblPos val="nextTo"/>
        <c:crossAx val="95496064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Page </a:t>
            </a:r>
            <a:fld id="{49C78061-A45C-4860-82E6-9B4C2FD18A4B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/>
          </a:p>
        </p:txBody>
      </p:sp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5763" y="6475413"/>
            <a:ext cx="18081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Jeongki Kim,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802.11-15/0626r0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pmonajem@cisco.com" TargetMode="External"/><Relationship Id="rId7" Type="http://schemas.openxmlformats.org/officeDocument/2006/relationships/hyperlink" Target="mailto:chartman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ricwong@apple.com" TargetMode="External"/><Relationship Id="rId5" Type="http://schemas.openxmlformats.org/officeDocument/2006/relationships/hyperlink" Target="mailto:guoqing_li@apple.com" TargetMode="External"/><Relationship Id="rId4" Type="http://schemas.openxmlformats.org/officeDocument/2006/relationships/hyperlink" Target="mailto:mujtaba@apple.com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Jeongki Kim, LG </a:t>
            </a:r>
            <a:r>
              <a:rPr lang="en-US" altLang="ko-KR" dirty="0"/>
              <a:t>Electronics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ea typeface="굴림" pitchFamily="50" charset="-127"/>
                <a:cs typeface="Arial" pitchFamily="34" charset="0"/>
              </a:rPr>
              <a:t>Slide </a:t>
            </a:r>
            <a:fld id="{24D3EC7B-1F2A-4493-880A-297072A77AD1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</a:t>
            </a:fld>
            <a:endParaRPr lang="en-US" altLang="ko-KR" dirty="0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altLang="ko-KR" sz="2800" dirty="0" smtClean="0">
                <a:solidFill>
                  <a:schemeClr val="tx1"/>
                </a:solidFill>
                <a:ea typeface="굴림" pitchFamily="50" charset="-127"/>
              </a:rPr>
              <a:t>Further consideration on Multi-STA Block ACK</a:t>
            </a:r>
            <a:endParaRPr lang="en-US" altLang="ko-KR" sz="2800" dirty="0" smtClean="0">
              <a:ea typeface="굴림" pitchFamily="50" charset="-127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itchFamily="50" charset="-127"/>
              </a:rPr>
              <a:t>Date:</a:t>
            </a:r>
            <a:r>
              <a:rPr lang="en-US" altLang="ko-KR" sz="2000" b="0" dirty="0" smtClean="0">
                <a:ea typeface="굴림" pitchFamily="50" charset="-127"/>
              </a:rPr>
              <a:t> 2015-05-11</a:t>
            </a:r>
          </a:p>
        </p:txBody>
      </p:sp>
      <p:sp>
        <p:nvSpPr>
          <p:cNvPr id="13319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latinLnBrk="0" hangingPunct="0">
              <a:spcBef>
                <a:spcPct val="20000"/>
              </a:spcBef>
            </a:pPr>
            <a:r>
              <a:rPr kumimoji="0" lang="en-US" altLang="ko-KR" sz="2000" b="1"/>
              <a:t>Authors:</a:t>
            </a:r>
            <a:endParaRPr kumimoji="0" lang="en-US" altLang="ko-KR" sz="2000"/>
          </a:p>
        </p:txBody>
      </p:sp>
      <p:graphicFrame>
        <p:nvGraphicFramePr>
          <p:cNvPr id="10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17331848"/>
              </p:ext>
            </p:extLst>
          </p:nvPr>
        </p:nvGraphicFramePr>
        <p:xfrm>
          <a:off x="762000" y="2649496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altLang="ko-KR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altLang="ko-KR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altLang="ko-KR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Hyeyoung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Choi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hy0117.choi@lge.com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altLang="ko-KR" sz="11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altLang="ko-KR" sz="1200" dirty="0" smtClean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Motivation</a:t>
            </a:r>
            <a:endParaRPr lang="ko-KR" altLang="en-US" smtClean="0">
              <a:ea typeface="굴림" pitchFamily="50" charset="-127"/>
            </a:endParaRPr>
          </a:p>
        </p:txBody>
      </p:sp>
      <p:sp>
        <p:nvSpPr>
          <p:cNvPr id="1536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altLang="ko-KR" sz="2000" dirty="0" smtClean="0">
                <a:ea typeface="굴림" pitchFamily="50" charset="-127"/>
              </a:rPr>
              <a:t>The current M-BA frame is used to convey the Block ACKs of multiple STAs in response to UL MU frames</a:t>
            </a:r>
          </a:p>
          <a:p>
            <a:r>
              <a:rPr lang="en-US" altLang="ko-KR" sz="2000" dirty="0" smtClean="0">
                <a:ea typeface="굴림" pitchFamily="50" charset="-127"/>
              </a:rPr>
              <a:t>M-BA overhead will be increased according to increasing the number of STAs which sent UL MU frames</a:t>
            </a:r>
          </a:p>
          <a:p>
            <a:r>
              <a:rPr lang="en-US" altLang="ko-KR" sz="2000" dirty="0" smtClean="0">
                <a:ea typeface="굴림" pitchFamily="50" charset="-127"/>
              </a:rPr>
              <a:t>Duration of M-BA frame will exceed the EIFS duration very often and long M-BA frame will degrade the UL MU performance</a:t>
            </a:r>
          </a:p>
          <a:p>
            <a:r>
              <a:rPr lang="en-US" altLang="ko-KR" sz="2000" dirty="0" smtClean="0">
                <a:ea typeface="굴림" pitchFamily="50" charset="-127"/>
              </a:rPr>
              <a:t>This contribution  propose an approach to reduce the M-BA frame overhead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>
          <a:xfrm>
            <a:off x="6666809" y="6475413"/>
            <a:ext cx="1877116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Jeongki Kim, LG Electronics</a:t>
            </a:r>
            <a:endParaRPr lang="en-US" altLang="ko-KR" dirty="0"/>
          </a:p>
        </p:txBody>
      </p:sp>
      <p:sp>
        <p:nvSpPr>
          <p:cNvPr id="1536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Slide </a:t>
            </a:r>
            <a:fld id="{1EEA1B62-C0EE-44AE-9D99-E2E5AB2AD38D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10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914400" y="4538246"/>
          <a:ext cx="66040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1066800"/>
                <a:gridCol w="1066800"/>
                <a:gridCol w="1066800"/>
                <a:gridCol w="1346200"/>
              </a:tblGrid>
              <a:tr h="13636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#</a:t>
                      </a:r>
                      <a:r>
                        <a:rPr lang="en-US" altLang="ko-KR" baseline="0" dirty="0" smtClean="0"/>
                        <a:t> of STAs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2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16</a:t>
                      </a:r>
                      <a:endParaRPr lang="ko-KR" altLang="en-US" dirty="0"/>
                    </a:p>
                  </a:txBody>
                  <a:tcPr/>
                </a:tc>
              </a:tr>
              <a:tr h="244632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M-BA duration (us)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88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120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184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dirty="0" smtClean="0"/>
                        <a:t>312</a:t>
                      </a:r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990600" y="5376446"/>
            <a:ext cx="76947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smtClean="0"/>
              <a:t>Assumptions: </a:t>
            </a:r>
            <a:r>
              <a:rPr lang="en-US" altLang="ko-KR" sz="1600" dirty="0" smtClean="0">
                <a:ea typeface="굴림" charset="-127"/>
              </a:rPr>
              <a:t>11a PPDU format(20us preamble), MCS0, Service field (2bytes), Tail (6bits)</a:t>
            </a:r>
            <a:endParaRPr lang="ko-KR" alt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>
                <a:ea typeface="굴림" charset="-127"/>
              </a:rPr>
              <a:t>AP can correctly receive all MPDUs in an A-MPDU sent by a STA among UL MU PPDUs</a:t>
            </a: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endParaRPr lang="en-US" altLang="ko-KR" sz="1200" dirty="0" smtClean="0">
              <a:ea typeface="굴림" charset="-127"/>
            </a:endParaRPr>
          </a:p>
          <a:p>
            <a:pPr lvl="1"/>
            <a:r>
              <a:rPr lang="en-US" altLang="ko-KR" sz="1400" dirty="0" smtClean="0"/>
              <a:t>In </a:t>
            </a:r>
            <a:r>
              <a:rPr lang="en-US" altLang="ko-KR" sz="1400" dirty="0" smtClean="0"/>
              <a:t>this case (i.e., STA2), B11 bit in the Per TID Info field is set</a:t>
            </a:r>
            <a:r>
              <a:rPr lang="ko-KR" altLang="en-US" sz="1400" dirty="0" smtClean="0"/>
              <a:t> </a:t>
            </a:r>
            <a:r>
              <a:rPr lang="en-US" altLang="ko-KR" sz="1400" dirty="0" smtClean="0"/>
              <a:t>to 1 to indicate that SSC and bitmap are not present. </a:t>
            </a:r>
          </a:p>
          <a:p>
            <a:pPr lvl="0"/>
            <a:r>
              <a:rPr lang="en-US" altLang="ko-KR" sz="1600" dirty="0" smtClean="0"/>
              <a:t>If a STA that sent an A-MPDU receives an M-BA with B11 set to 1 in the BA Information pertaining to it, the STA operates as if it had received an immediate BA acknowledging all the MPDUs sent in the </a:t>
            </a:r>
            <a:r>
              <a:rPr lang="en-US" altLang="ko-KR" sz="1600" dirty="0" smtClean="0"/>
              <a:t>A-MPDU</a:t>
            </a:r>
          </a:p>
          <a:p>
            <a:r>
              <a:rPr lang="en-US" altLang="ko-KR" sz="1600" dirty="0" smtClean="0"/>
              <a:t>Such an M-BA can be used if there are any other unacknowledged MPDUs from an earlier A-MPDU, but does not acknowledge those</a:t>
            </a:r>
            <a:r>
              <a:rPr lang="en-US" altLang="ko-KR" sz="1600" dirty="0" smtClean="0"/>
              <a:t>.</a:t>
            </a:r>
            <a:endParaRPr lang="ko-KR" altLang="en-US" sz="2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371600" y="29718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371600" y="35052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371600" y="4038600"/>
            <a:ext cx="62484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0" name="직사각형 9"/>
          <p:cNvSpPr/>
          <p:nvPr/>
        </p:nvSpPr>
        <p:spPr bwMode="auto">
          <a:xfrm>
            <a:off x="1600200" y="2514600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Trigger frame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91368" y="26948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15168" y="32004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14400" y="37616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 bwMode="auto">
          <a:xfrm>
            <a:off x="2743200" y="3048000"/>
            <a:ext cx="10668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(SN =3)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dirty="0" err="1" smtClean="0"/>
              <a:t>Ack_Policy</a:t>
            </a:r>
            <a:r>
              <a:rPr kumimoji="0" lang="en-US" altLang="ko-KR" sz="1000" dirty="0" smtClean="0"/>
              <a:t>=00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직사각형 14"/>
          <p:cNvSpPr/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=4)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직사각형 15"/>
          <p:cNvSpPr/>
          <p:nvPr/>
        </p:nvSpPr>
        <p:spPr bwMode="auto">
          <a:xfrm>
            <a:off x="4572000" y="3048000"/>
            <a:ext cx="7620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=5)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2743200" y="3581400"/>
            <a:ext cx="10668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 (SN =7)</a:t>
            </a:r>
          </a:p>
          <a:p>
            <a:pPr eaLnBrk="0" latinLnBrk="0" hangingPunct="0"/>
            <a:r>
              <a:rPr kumimoji="0" lang="en-US" altLang="ko-KR" sz="1000" dirty="0" err="1" smtClean="0"/>
              <a:t>Ack_Policy</a:t>
            </a:r>
            <a:r>
              <a:rPr kumimoji="0" lang="en-US" altLang="ko-KR" sz="1000" dirty="0" smtClean="0"/>
              <a:t>=00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3810000" y="3581400"/>
            <a:ext cx="7620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=8)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4572000" y="3581400"/>
            <a:ext cx="762000" cy="4572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=9)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5562600" y="2514600"/>
            <a:ext cx="1676400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800" dirty="0" smtClean="0"/>
              <a:t>M-BA</a:t>
            </a:r>
          </a:p>
          <a:p>
            <a:pPr eaLnBrk="0" latinLnBrk="0" hangingPunct="0"/>
            <a:r>
              <a:rPr kumimoji="0" lang="en-US" altLang="ko-KR" sz="800" dirty="0" smtClean="0"/>
              <a:t>(STA1:  B11=0, AID, SSC, bitmap) </a:t>
            </a:r>
          </a:p>
          <a:p>
            <a:pPr eaLnBrk="0" latinLnBrk="0" hangingPunct="0"/>
            <a:r>
              <a:rPr kumimoji="0" lang="en-US" altLang="ko-KR" sz="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(STA2:  </a:t>
            </a:r>
            <a:r>
              <a:rPr kumimoji="0" lang="en-US" altLang="ko-KR" sz="800" dirty="0" smtClean="0">
                <a:solidFill>
                  <a:srgbClr val="FF0000"/>
                </a:solidFill>
              </a:rPr>
              <a:t>B11=1, AID</a:t>
            </a:r>
            <a:r>
              <a:rPr kumimoji="0" lang="en-US" altLang="ko-KR" sz="8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</a:rPr>
              <a:t>)</a:t>
            </a:r>
            <a:endParaRPr kumimoji="0" lang="ko-KR" altLang="en-US" sz="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1" name="직선 화살표 연결선 20"/>
          <p:cNvCxnSpPr/>
          <p:nvPr/>
        </p:nvCxnSpPr>
        <p:spPr bwMode="auto">
          <a:xfrm>
            <a:off x="2743200" y="4142601"/>
            <a:ext cx="2590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arrow"/>
            <a:tailEnd type="arrow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3505200" y="4142601"/>
            <a:ext cx="11279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UL MU frames</a:t>
            </a:r>
            <a:endParaRPr lang="ko-KR" altLang="en-US" dirty="0"/>
          </a:p>
        </p:txBody>
      </p:sp>
      <p:sp>
        <p:nvSpPr>
          <p:cNvPr id="23" name="직사각형 22"/>
          <p:cNvSpPr/>
          <p:nvPr/>
        </p:nvSpPr>
        <p:spPr bwMode="auto">
          <a:xfrm>
            <a:off x="3810000" y="3048000"/>
            <a:ext cx="7620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MPDU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(SN =4)</a:t>
            </a:r>
            <a:endParaRPr kumimoji="0" lang="ko-KR" alt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 flipH="1">
            <a:off x="3962400" y="2954216"/>
            <a:ext cx="3810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3962400" y="2954216"/>
            <a:ext cx="381000" cy="609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Overhead comparison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>
                <a:ea typeface="굴림" charset="-127"/>
              </a:rPr>
              <a:t>How much gain? </a:t>
            </a:r>
          </a:p>
          <a:p>
            <a:r>
              <a:rPr lang="en-US" altLang="ko-KR" sz="1600" dirty="0" smtClean="0">
                <a:ea typeface="굴림" charset="-127"/>
              </a:rPr>
              <a:t>Assumptions: 11a PPDU format(20us preamble), MCS0, Service field (2bytes), Tail (6bits)</a:t>
            </a:r>
            <a:endParaRPr lang="ko-KR" altLang="en-US" sz="1200" dirty="0" smtClean="0">
              <a:ea typeface="굴림" charset="-127"/>
            </a:endParaRPr>
          </a:p>
          <a:p>
            <a:endParaRPr lang="ko-KR" altLang="en-US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00400" y="5638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Overhead reduction gain: 58.7%  (108us) for 8 ACK STAs among 8 STAs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260718" y="3152001"/>
            <a:ext cx="1406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 smtClean="0"/>
              <a:t>Total # of STAs (8)</a:t>
            </a:r>
            <a:endParaRPr kumimoji="0" lang="ko-KR" altLang="en-US" b="1" dirty="0"/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838201" y="58674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latinLnBrk="0" hangingPunct="0"/>
            <a:r>
              <a:rPr kumimoji="0" lang="en-US" altLang="ko-KR" dirty="0"/>
              <a:t>Number of </a:t>
            </a:r>
            <a:r>
              <a:rPr kumimoji="0" lang="en-US" altLang="ko-KR" dirty="0" smtClean="0"/>
              <a:t>STAs with ACK among 8 STAs</a:t>
            </a:r>
            <a:endParaRPr kumimoji="0" lang="ko-KR" altLang="en-US" dirty="0"/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5486400" y="5943600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latinLnBrk="0" hangingPunct="0"/>
            <a:r>
              <a:rPr kumimoji="0" lang="en-US" altLang="ko-KR" dirty="0"/>
              <a:t>Number of </a:t>
            </a:r>
            <a:r>
              <a:rPr kumimoji="0" lang="en-US" altLang="ko-KR" dirty="0" smtClean="0"/>
              <a:t>STAs with ACK among 16 STAs</a:t>
            </a:r>
            <a:endParaRPr kumimoji="0"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391400" y="56388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Overhead reduction gain: 69.2%  (216us) for 16 ACK STAs among 16 STAs</a:t>
            </a:r>
            <a:endParaRPr lang="ko-KR" altLang="en-US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715000" y="3200400"/>
            <a:ext cx="148322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latinLnBrk="0" hangingPunct="0"/>
            <a:r>
              <a:rPr kumimoji="0" lang="en-US" altLang="ko-KR" b="1" dirty="0" smtClean="0"/>
              <a:t>Total # of STAs (16)</a:t>
            </a:r>
            <a:endParaRPr kumimoji="0" lang="ko-KR" altLang="en-US" b="1" dirty="0"/>
          </a:p>
        </p:txBody>
      </p:sp>
      <p:graphicFrame>
        <p:nvGraphicFramePr>
          <p:cNvPr id="13" name="차트 12"/>
          <p:cNvGraphicFramePr/>
          <p:nvPr/>
        </p:nvGraphicFramePr>
        <p:xfrm>
          <a:off x="76200" y="3352800"/>
          <a:ext cx="4343400" cy="251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차트 13"/>
          <p:cNvGraphicFramePr/>
          <p:nvPr/>
        </p:nvGraphicFramePr>
        <p:xfrm>
          <a:off x="4572000" y="3429000"/>
          <a:ext cx="4191000" cy="259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3072804" y="2618601"/>
            <a:ext cx="56139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The number of STAs with ACK A-MPDU depends on  the channel environment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UL MU TXs are initiated by trigger frame (AP) and will be protected by trigger frame </a:t>
            </a:r>
          </a:p>
          <a:p>
            <a:pPr lvl="1"/>
            <a:r>
              <a:rPr lang="en-US" altLang="ko-KR" sz="1800" dirty="0" smtClean="0"/>
              <a:t>i.e., A-MPDU TXs with partial error (i.e., BA) will hardly happen in UL MU and the probability for ACK A-MPDUs will be much </a:t>
            </a:r>
            <a:r>
              <a:rPr lang="en-US" altLang="ko-KR" sz="1800" dirty="0" smtClean="0"/>
              <a:t>more than </a:t>
            </a:r>
            <a:r>
              <a:rPr lang="en-US" altLang="ko-KR" sz="1800" dirty="0" smtClean="0"/>
              <a:t>that at numerical analysis, especially in RTS/CTS exchange for UL MU</a:t>
            </a:r>
          </a:p>
          <a:p>
            <a:r>
              <a:rPr lang="en-US" altLang="ko-KR" sz="1800" dirty="0" smtClean="0"/>
              <a:t>In case of multiple UL MU frames in a TXOP, multiple M-BA frames are sent and we can save more M-BA duration </a:t>
            </a:r>
          </a:p>
          <a:p>
            <a:pPr lvl="1"/>
            <a:r>
              <a:rPr lang="en-US" altLang="ko-KR" sz="1400" dirty="0" smtClean="0"/>
              <a:t>E.g.,) If 108/216us (8/16 STAs, MCS0) per a M-BA is saved, we can save up to 648/1296  us totally for 6 M-BA frames</a:t>
            </a:r>
          </a:p>
          <a:p>
            <a:r>
              <a:rPr lang="en-US" altLang="ko-KR" sz="1800" dirty="0" smtClean="0"/>
              <a:t>The saved time duration by reduced M-BA frame will be used for triggering other UL frame (e.g., buffer status request (BSR) , additional UL data, etc.) or for DL frame transmission (e.g., data, management, etc.)</a:t>
            </a:r>
            <a:endParaRPr lang="ko-KR" altLang="en-US" sz="1800" dirty="0" smtClean="0"/>
          </a:p>
          <a:p>
            <a:endParaRPr lang="ko-KR" altLang="en-US" sz="3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ko-KR" b="1" dirty="0" smtClean="0"/>
              <a:t>M-BA frame size needs to be minimized because the long M-BA will decrease the UL MU performance and the long M-BA duration can exceed the EIFS duration often</a:t>
            </a:r>
            <a:endParaRPr lang="en-US" altLang="ko-KR" sz="1800" dirty="0" smtClean="0"/>
          </a:p>
          <a:p>
            <a:r>
              <a:rPr lang="en-US" altLang="ko-KR" sz="2000" dirty="0" smtClean="0"/>
              <a:t>In UL MU procedure, the number of A-MPDUs with all ACK MPDUs will be much more than that of A-MPDU with partial ACK MPDUs</a:t>
            </a:r>
          </a:p>
          <a:p>
            <a:pPr lvl="1"/>
            <a:r>
              <a:rPr lang="en-US" altLang="ko-KR" sz="1800" dirty="0" smtClean="0"/>
              <a:t>because most of A-MPDUs sent by STAs can be protected by trigger frame</a:t>
            </a:r>
          </a:p>
          <a:p>
            <a:r>
              <a:rPr lang="en-US" altLang="ko-KR" sz="2000" dirty="0" smtClean="0"/>
              <a:t>We </a:t>
            </a:r>
            <a:r>
              <a:rPr lang="en-US" altLang="ko-KR" sz="2000" dirty="0" smtClean="0"/>
              <a:t>propose to use B11 bit in per-TID Info field in order to indicate the ACK of an A-MPDU sent by a STA during UL MU procedure (i.e., M-BA overhead reduction</a:t>
            </a:r>
            <a:r>
              <a:rPr lang="en-US" altLang="ko-KR" sz="2000" dirty="0" smtClean="0"/>
              <a:t>)</a:t>
            </a:r>
            <a:endParaRPr lang="en-US" altLang="ko-KR" sz="20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itchFamily="50" charset="-127"/>
              </a:rPr>
              <a:t>References</a:t>
            </a:r>
            <a:endParaRPr lang="ko-KR" altLang="en-US" smtClean="0">
              <a:ea typeface="굴림" pitchFamily="50" charset="-127"/>
            </a:endParaRPr>
          </a:p>
        </p:txBody>
      </p:sp>
      <p:sp>
        <p:nvSpPr>
          <p:cNvPr id="2048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ea typeface="굴림" charset="-127"/>
              </a:rPr>
              <a:t>[1] </a:t>
            </a:r>
            <a:r>
              <a:rPr lang="en-US" altLang="ko-KR" dirty="0" smtClean="0">
                <a:ea typeface="굴림" charset="-127"/>
              </a:rPr>
              <a:t>11-15-0132-04-00ax-spec-framework</a:t>
            </a:r>
            <a:endParaRPr lang="en-US" altLang="ko-KR" dirty="0" smtClean="0">
              <a:ea typeface="굴림" charset="-127"/>
            </a:endParaRPr>
          </a:p>
          <a:p>
            <a:r>
              <a:rPr lang="en-US" altLang="ko-KR" dirty="0" smtClean="0">
                <a:ea typeface="굴림" charset="-127"/>
              </a:rPr>
              <a:t>[2] 11-15-0366-02-00ax-multi-sta-ba</a:t>
            </a:r>
          </a:p>
          <a:p>
            <a:r>
              <a:rPr lang="en-US" altLang="ko-KR" dirty="0" smtClean="0">
                <a:ea typeface="굴림" charset="-127"/>
              </a:rPr>
              <a:t>[3] P802.11 </a:t>
            </a:r>
            <a:r>
              <a:rPr lang="en-US" altLang="ko-KR" dirty="0" smtClean="0">
                <a:ea typeface="굴림" charset="-127"/>
              </a:rPr>
              <a:t>REVmc_D4.0</a:t>
            </a:r>
            <a:endParaRPr lang="en-US" altLang="ko-KR" dirty="0" smtClean="0">
              <a:ea typeface="굴림" charset="-127"/>
            </a:endParaRPr>
          </a:p>
          <a:p>
            <a:endParaRPr lang="ko-KR" altLang="en-US" sz="1800" dirty="0" smtClean="0">
              <a:ea typeface="굴림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20485" name="슬라이드 번호 개체 틀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50" charset="-127"/>
                <a:cs typeface="Arial" pitchFamily="34" charset="0"/>
              </a:rPr>
              <a:t>Slide </a:t>
            </a:r>
            <a:fld id="{2402CC28-1818-43AA-98C9-0DEFE8412CA7}" type="slidenum">
              <a:rPr lang="en-US" altLang="ko-KR" smtClean="0">
                <a:ea typeface="굴림" pitchFamily="50" charset="-127"/>
                <a:cs typeface="Arial" pitchFamily="34" charset="0"/>
              </a:rPr>
              <a:pPr/>
              <a:t>15</a:t>
            </a:fld>
            <a:endParaRPr lang="en-US" altLang="ko-KR" smtClean="0">
              <a:ea typeface="굴림" pitchFamily="50" charset="-127"/>
              <a:cs typeface="Arial" pitchFamily="34" charset="0"/>
            </a:endParaRPr>
          </a:p>
        </p:txBody>
      </p:sp>
      <p:sp>
        <p:nvSpPr>
          <p:cNvPr id="6" name="날짜 개체 틀 5"/>
          <p:cNvSpPr>
            <a:spLocks noGrp="1"/>
          </p:cNvSpPr>
          <p:nvPr>
            <p:ph type="dt" sz="quarter" idx="12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agree to modify the </a:t>
            </a:r>
            <a:r>
              <a:rPr lang="en-US" altLang="ko-KR" dirty="0" smtClean="0"/>
              <a:t>sub-clause 7.2 in 11ax SFD </a:t>
            </a:r>
            <a:r>
              <a:rPr lang="en-US" altLang="ko-KR" dirty="0" smtClean="0"/>
              <a:t>as follows?</a:t>
            </a:r>
          </a:p>
          <a:p>
            <a:pPr lvl="1"/>
            <a:r>
              <a:rPr lang="en-GB" altLang="ko-KR" b="1" u="sng" dirty="0" smtClean="0"/>
              <a:t>7.2 Multi-STA BA</a:t>
            </a:r>
            <a:endParaRPr lang="ko-KR" altLang="ko-KR" b="1" u="sng" dirty="0" smtClean="0"/>
          </a:p>
          <a:p>
            <a:pPr lvl="1"/>
            <a:r>
              <a:rPr lang="en-GB" altLang="ko-KR" dirty="0" smtClean="0"/>
              <a:t>…..</a:t>
            </a:r>
          </a:p>
          <a:p>
            <a:pPr lvl="1"/>
            <a:r>
              <a:rPr lang="en-GB" altLang="ko-KR" dirty="0" smtClean="0"/>
              <a:t>If </a:t>
            </a:r>
            <a:r>
              <a:rPr lang="en-GB" altLang="ko-KR" dirty="0" smtClean="0"/>
              <a:t>B11 in the per-TID info field is set, then the </a:t>
            </a:r>
            <a:r>
              <a:rPr lang="en-GB" altLang="ko-KR" dirty="0" err="1" smtClean="0"/>
              <a:t>BlockAck</a:t>
            </a:r>
            <a:r>
              <a:rPr lang="en-GB" altLang="ko-KR" dirty="0" smtClean="0"/>
              <a:t> bitmap and the SC subfields in the BA Info field are not present and this BA Info field indicates an ACK </a:t>
            </a:r>
            <a:r>
              <a:rPr lang="en-GB" altLang="ko-KR" strike="sngStrike" dirty="0" smtClean="0"/>
              <a:t>for </a:t>
            </a:r>
            <a:r>
              <a:rPr lang="en-GB" altLang="ko-KR" u="sng" dirty="0" smtClean="0">
                <a:solidFill>
                  <a:srgbClr val="0070C0"/>
                </a:solidFill>
              </a:rPr>
              <a:t>of either single MPDU </a:t>
            </a:r>
            <a:r>
              <a:rPr lang="en-US" altLang="ko-KR" u="sng" dirty="0" smtClean="0">
                <a:solidFill>
                  <a:srgbClr val="0070C0"/>
                </a:solidFill>
              </a:rPr>
              <a:t>or </a:t>
            </a:r>
            <a:r>
              <a:rPr lang="en-GB" altLang="ko-KR" u="sng" dirty="0" smtClean="0">
                <a:solidFill>
                  <a:srgbClr val="0070C0"/>
                </a:solidFill>
              </a:rPr>
              <a:t>all MPDUs carried in the eliciting PPDU that was transmitted by the STA whose </a:t>
            </a:r>
            <a:r>
              <a:rPr lang="en-GB" altLang="ko-KR" strike="sngStrike" dirty="0" smtClean="0"/>
              <a:t>the STA with</a:t>
            </a:r>
            <a:r>
              <a:rPr lang="en-GB" altLang="ko-KR" dirty="0" smtClean="0"/>
              <a:t> AID</a:t>
            </a:r>
            <a:r>
              <a:rPr lang="en-GB" altLang="ko-KR" u="sng" dirty="0" smtClean="0"/>
              <a:t> </a:t>
            </a:r>
            <a:r>
              <a:rPr lang="en-GB" altLang="ko-KR" u="sng" dirty="0" smtClean="0">
                <a:solidFill>
                  <a:srgbClr val="0070C0"/>
                </a:solidFill>
              </a:rPr>
              <a:t>is</a:t>
            </a:r>
            <a:r>
              <a:rPr lang="en-GB" altLang="ko-KR" dirty="0" smtClean="0"/>
              <a:t> indicated in the per-TID info field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1603806"/>
              </p:ext>
            </p:extLst>
          </p:nvPr>
        </p:nvGraphicFramePr>
        <p:xfrm>
          <a:off x="762000" y="1219200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43000"/>
          <a:ext cx="7239000" cy="42107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65534061"/>
              </p:ext>
            </p:extLst>
          </p:nvPr>
        </p:nvGraphicFramePr>
        <p:xfrm>
          <a:off x="762000" y="1182536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76255549"/>
              </p:ext>
            </p:extLst>
          </p:nvPr>
        </p:nvGraphicFramePr>
        <p:xfrm>
          <a:off x="9906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19200"/>
                <a:gridCol w="18288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Mingguan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Xu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mxu@marvell.com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altLang="ko-KR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altLang="ko-KR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Orange</a:t>
                      </a:r>
                      <a:endParaRPr lang="en-US" altLang="ko-KR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altLang="ko-KR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22055968"/>
              </p:ext>
            </p:extLst>
          </p:nvPr>
        </p:nvGraphicFramePr>
        <p:xfrm>
          <a:off x="457200" y="13456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8940815"/>
              </p:ext>
            </p:extLst>
          </p:nvPr>
        </p:nvGraphicFramePr>
        <p:xfrm>
          <a:off x="762000" y="1193248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58370" y="4587235"/>
          <a:ext cx="7242630" cy="1479737"/>
        </p:xfrm>
        <a:graphic>
          <a:graphicData uri="http://schemas.openxmlformats.org/drawingml/2006/table">
            <a:tbl>
              <a:tblPr/>
              <a:tblGrid>
                <a:gridCol w="1451430"/>
                <a:gridCol w="1143000"/>
                <a:gridCol w="1600200"/>
                <a:gridCol w="1295400"/>
                <a:gridCol w="1752600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May 2015</a:t>
            </a:r>
            <a:endParaRPr lang="en-US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360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8940815"/>
              </p:ext>
            </p:extLst>
          </p:nvPr>
        </p:nvGraphicFramePr>
        <p:xfrm>
          <a:off x="762000" y="1193248"/>
          <a:ext cx="7239000" cy="16413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Joonsuk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Kim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joonsuk@apple.com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altLang="ko-KR" sz="1000" b="0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  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4"/>
                        </a:rPr>
                        <a:t>mujtaba@apple.com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Guoqing</a:t>
                      </a: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 Li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5"/>
                        </a:rPr>
                        <a:t>guoqing_li@apple.com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Eric Wong</a:t>
                      </a:r>
                      <a:endParaRPr lang="en-US" sz="1000" b="0" i="0" u="none" strike="noStrike" kern="1200" dirty="0">
                        <a:solidFill>
                          <a:srgbClr val="000000"/>
                        </a:solidFill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6"/>
                        </a:rPr>
                        <a:t>ericwong@apple.com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0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Chris Hartman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  <a:hlinkClick r:id="rId7"/>
                        </a:rPr>
                        <a:t>chartman@apple.com</a:t>
                      </a: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  <a:hlinkClick r:id="rId3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>
                <a:ea typeface="굴림" charset="-127"/>
              </a:rPr>
              <a:t>In legacy system[3], ACK is sent for single MPDU and BA is sent for A-MPDU with multiple MPDUs</a:t>
            </a:r>
          </a:p>
          <a:p>
            <a:r>
              <a:rPr lang="en-US" altLang="ko-KR" sz="1800" dirty="0" smtClean="0">
                <a:ea typeface="굴림" charset="-127"/>
              </a:rPr>
              <a:t>Multi-STA Block </a:t>
            </a:r>
            <a:r>
              <a:rPr lang="en-US" altLang="ko-KR" sz="1800" dirty="0" err="1" smtClean="0">
                <a:ea typeface="굴림" charset="-127"/>
              </a:rPr>
              <a:t>Ack</a:t>
            </a:r>
            <a:r>
              <a:rPr lang="en-US" altLang="ko-KR" sz="1800" dirty="0" smtClean="0">
                <a:ea typeface="굴림" charset="-127"/>
              </a:rPr>
              <a:t> (M-BA) frame can be used for acknowledge for UL MU frames [1][2]</a:t>
            </a:r>
          </a:p>
          <a:p>
            <a:pPr lvl="1"/>
            <a:r>
              <a:rPr lang="en-US" altLang="ko-KR" sz="1400" dirty="0" smtClean="0"/>
              <a:t>Add an indication that the frame is a multi-STA BA (TBD)</a:t>
            </a:r>
            <a:endParaRPr lang="ko-KR" altLang="ko-KR" sz="1400" dirty="0" smtClean="0"/>
          </a:p>
          <a:p>
            <a:pPr lvl="1"/>
            <a:r>
              <a:rPr lang="en-US" altLang="ko-KR" sz="1400" dirty="0" smtClean="0"/>
              <a:t>……</a:t>
            </a:r>
            <a:endParaRPr lang="ko-KR" altLang="ko-KR" sz="1400" dirty="0" smtClean="0"/>
          </a:p>
          <a:p>
            <a:pPr lvl="1"/>
            <a:r>
              <a:rPr lang="en-GB" altLang="ko-KR" sz="1400" dirty="0" smtClean="0"/>
              <a:t>If B11 in the per-TID info field is set, then the </a:t>
            </a:r>
            <a:r>
              <a:rPr lang="en-GB" altLang="ko-KR" sz="1400" dirty="0" err="1" smtClean="0"/>
              <a:t>BlockAck</a:t>
            </a:r>
            <a:r>
              <a:rPr lang="en-GB" altLang="ko-KR" sz="1400" dirty="0" smtClean="0"/>
              <a:t> bitmap and the SC subfields in the BA Info field are not present and this BA Info field indicates an ACK for the STA with AID indicated in the per-TID info field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2015</a:t>
            </a:r>
            <a:endParaRPr lang="en-US" altLang="ko-KR" dirty="0"/>
          </a:p>
        </p:txBody>
      </p:sp>
      <p:sp>
        <p:nvSpPr>
          <p:cNvPr id="13" name="Oval 23"/>
          <p:cNvSpPr/>
          <p:nvPr/>
        </p:nvSpPr>
        <p:spPr bwMode="auto">
          <a:xfrm>
            <a:off x="4736085" y="5817103"/>
            <a:ext cx="640670" cy="393834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4" name="Straight Arrow Connector 24"/>
          <p:cNvCxnSpPr/>
          <p:nvPr/>
        </p:nvCxnSpPr>
        <p:spPr bwMode="auto">
          <a:xfrm flipV="1">
            <a:off x="4174385" y="6039818"/>
            <a:ext cx="561700" cy="6536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3239355" y="5983374"/>
            <a:ext cx="102784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B0-B10= AID</a:t>
            </a:r>
          </a:p>
          <a:p>
            <a:r>
              <a:rPr lang="en-US" sz="1050" dirty="0" smtClean="0">
                <a:solidFill>
                  <a:srgbClr val="FF0000"/>
                </a:solidFill>
              </a:rPr>
              <a:t>B11= ACK/BA</a:t>
            </a:r>
            <a:endParaRPr lang="en-US" sz="1050" dirty="0">
              <a:solidFill>
                <a:srgbClr val="FF0000"/>
              </a:solidFill>
            </a:endParaRPr>
          </a:p>
        </p:txBody>
      </p:sp>
      <p:grpSp>
        <p:nvGrpSpPr>
          <p:cNvPr id="16" name="Group 9"/>
          <p:cNvGrpSpPr/>
          <p:nvPr/>
        </p:nvGrpSpPr>
        <p:grpSpPr>
          <a:xfrm>
            <a:off x="1524000" y="4420393"/>
            <a:ext cx="6131535" cy="1980407"/>
            <a:chOff x="574065" y="3280333"/>
            <a:chExt cx="8252435" cy="2891074"/>
          </a:xfrm>
        </p:grpSpPr>
        <p:pic>
          <p:nvPicPr>
            <p:cNvPr id="17" name="Picture 7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4065" y="4388571"/>
              <a:ext cx="3784849" cy="711336"/>
            </a:xfrm>
            <a:prstGeom prst="rect">
              <a:avLst/>
            </a:prstGeom>
          </p:spPr>
        </p:pic>
        <p:pic>
          <p:nvPicPr>
            <p:cNvPr id="18" name="Picture 18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2291" y="4327129"/>
              <a:ext cx="4084209" cy="7679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1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81283" y="5235741"/>
              <a:ext cx="2234756" cy="9356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6"/>
            <p:cNvPicPr/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815507" y="3280333"/>
              <a:ext cx="4954993" cy="999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21" name="Straight Connector 17"/>
            <p:cNvCxnSpPr/>
            <p:nvPr/>
          </p:nvCxnSpPr>
          <p:spPr bwMode="auto">
            <a:xfrm flipV="1">
              <a:off x="1105439" y="3705218"/>
              <a:ext cx="3189901" cy="694931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Straight Connector 18"/>
            <p:cNvCxnSpPr/>
            <p:nvPr/>
          </p:nvCxnSpPr>
          <p:spPr bwMode="auto">
            <a:xfrm flipV="1">
              <a:off x="4141219" y="3704648"/>
              <a:ext cx="89775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19"/>
            <p:cNvCxnSpPr/>
            <p:nvPr/>
          </p:nvCxnSpPr>
          <p:spPr bwMode="auto">
            <a:xfrm flipH="1" flipV="1">
              <a:off x="5027415" y="3703731"/>
              <a:ext cx="192651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0"/>
            <p:cNvCxnSpPr/>
            <p:nvPr/>
          </p:nvCxnSpPr>
          <p:spPr bwMode="auto">
            <a:xfrm flipH="1" flipV="1">
              <a:off x="6375975" y="3682354"/>
              <a:ext cx="2157695" cy="82632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5" name="Straight Connector 21"/>
            <p:cNvCxnSpPr/>
            <p:nvPr/>
          </p:nvCxnSpPr>
          <p:spPr bwMode="auto">
            <a:xfrm flipV="1">
              <a:off x="5038974" y="4711104"/>
              <a:ext cx="178840" cy="75780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6" name="Straight Connector 22"/>
            <p:cNvCxnSpPr/>
            <p:nvPr/>
          </p:nvCxnSpPr>
          <p:spPr bwMode="auto">
            <a:xfrm flipH="1" flipV="1">
              <a:off x="5836551" y="4729226"/>
              <a:ext cx="385303" cy="7396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Oval 23"/>
            <p:cNvSpPr/>
            <p:nvPr/>
          </p:nvSpPr>
          <p:spPr bwMode="auto">
            <a:xfrm>
              <a:off x="4897211" y="5319304"/>
              <a:ext cx="862278" cy="574934"/>
            </a:xfrm>
            <a:prstGeom prst="ellipse">
              <a:avLst/>
            </a:prstGeom>
            <a:noFill/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8" name="Straight Arrow Connector 24"/>
            <p:cNvCxnSpPr/>
            <p:nvPr/>
          </p:nvCxnSpPr>
          <p:spPr bwMode="auto">
            <a:xfrm flipV="1">
              <a:off x="4141219" y="5644432"/>
              <a:ext cx="755992" cy="9542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  <p:sp>
          <p:nvSpPr>
            <p:cNvPr id="29" name="TextBox 28"/>
            <p:cNvSpPr txBox="1"/>
            <p:nvPr/>
          </p:nvSpPr>
          <p:spPr>
            <a:xfrm>
              <a:off x="2882762" y="5562033"/>
              <a:ext cx="1383377" cy="60656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dirty="0" smtClean="0"/>
                <a:t>B0-B10= AID</a:t>
              </a:r>
            </a:p>
            <a:p>
              <a:r>
                <a:rPr lang="en-US" sz="1050" dirty="0" smtClean="0"/>
                <a:t>B11= ACK/BA</a:t>
              </a:r>
              <a:endParaRPr lang="en-US" sz="1050" dirty="0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61847</TotalTime>
  <Words>1861</Words>
  <Application>Microsoft Office PowerPoint</Application>
  <PresentationFormat>화면 슬라이드 쇼(4:3)</PresentationFormat>
  <Paragraphs>556</Paragraphs>
  <Slides>16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802-11-Submission</vt:lpstr>
      <vt:lpstr>Further consideration on Multi-STA Block ACK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Motivation</vt:lpstr>
      <vt:lpstr>Proposal</vt:lpstr>
      <vt:lpstr>Overhead comparison</vt:lpstr>
      <vt:lpstr>Discussions</vt:lpstr>
      <vt:lpstr>Conclusion</vt:lpstr>
      <vt:lpstr>References</vt:lpstr>
      <vt:lpstr>Straw Poll</vt:lpstr>
    </vt:vector>
  </TitlesOfParts>
  <Company>LG Electronics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Jeongki Kim</cp:lastModifiedBy>
  <cp:revision>1343</cp:revision>
  <cp:lastPrinted>1998-02-10T13:28:06Z</cp:lastPrinted>
  <dcterms:created xsi:type="dcterms:W3CDTF">2007-05-21T21:00:37Z</dcterms:created>
  <dcterms:modified xsi:type="dcterms:W3CDTF">2015-05-11T17:18:49Z</dcterms:modified>
</cp:coreProperties>
</file>