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32"/>
  </p:notesMasterIdLst>
  <p:sldIdLst>
    <p:sldId id="256" r:id="rId2"/>
    <p:sldId id="306" r:id="rId3"/>
    <p:sldId id="257" r:id="rId4"/>
    <p:sldId id="284" r:id="rId5"/>
    <p:sldId id="289" r:id="rId6"/>
    <p:sldId id="297" r:id="rId7"/>
    <p:sldId id="298" r:id="rId8"/>
    <p:sldId id="301" r:id="rId9"/>
    <p:sldId id="302" r:id="rId10"/>
    <p:sldId id="258" r:id="rId11"/>
    <p:sldId id="259" r:id="rId12"/>
    <p:sldId id="286" r:id="rId13"/>
    <p:sldId id="287" r:id="rId14"/>
    <p:sldId id="262" r:id="rId15"/>
    <p:sldId id="263" r:id="rId16"/>
    <p:sldId id="295" r:id="rId17"/>
    <p:sldId id="296" r:id="rId18"/>
    <p:sldId id="264" r:id="rId19"/>
    <p:sldId id="265" r:id="rId20"/>
    <p:sldId id="307" r:id="rId21"/>
    <p:sldId id="305" r:id="rId22"/>
    <p:sldId id="308" r:id="rId23"/>
    <p:sldId id="309" r:id="rId24"/>
    <p:sldId id="310" r:id="rId25"/>
    <p:sldId id="312" r:id="rId26"/>
    <p:sldId id="313" r:id="rId27"/>
    <p:sldId id="311" r:id="rId28"/>
    <p:sldId id="272" r:id="rId29"/>
    <p:sldId id="293" r:id="rId30"/>
    <p:sldId id="294" r:id="rId31"/>
  </p:sldIdLst>
  <p:sldSz cx="9144000" cy="6858000" type="screen4x3"/>
  <p:notesSz cx="6934200" cy="928052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797083-F9EE-4C0E-ABDD-26BC668D070A}">
  <a:tblStyle styleId="{7C797083-F9EE-4C0E-ABDD-26BC668D070A}" styleName="Table_0">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DEFE1F0-23D1-467C-B1D0-CCCE52E34E7B}" styleName="Table_1">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6D8E0FC-F2F0-4C2D-AB19-AB96CCA464D3}" styleName="Table_2">
    <a:wholeTbl>
      <a:tcTxStyle b="off" i="off">
        <a:font>
          <a:latin typeface="Times New Roman"/>
          <a:ea typeface="Times New Roman"/>
          <a:cs typeface="Times New Roman"/>
        </a:font>
        <a:schemeClr val="dk1"/>
      </a:tcTxStyle>
      <a:tcStyle>
        <a:tcBdr>
          <a:left>
            <a:ln w="12700" cap="flat">
              <a:solidFill>
                <a:schemeClr val="dk1"/>
              </a:solidFill>
              <a:prstDash val="solid"/>
              <a:round/>
              <a:headEnd type="none" w="med" len="med"/>
              <a:tailEnd type="none" w="med" len="med"/>
            </a:ln>
          </a:left>
          <a:right>
            <a:ln w="12700" cap="flat">
              <a:solidFill>
                <a:schemeClr val="dk1"/>
              </a:solidFill>
              <a:prstDash val="solid"/>
              <a:round/>
              <a:headEnd type="none" w="med" len="med"/>
              <a:tailEnd type="none" w="med" len="med"/>
            </a:ln>
          </a:right>
          <a:top>
            <a:ln w="12700" cap="flat">
              <a:solidFill>
                <a:schemeClr val="dk1"/>
              </a:solidFill>
              <a:prstDash val="solid"/>
              <a:round/>
              <a:headEnd type="none" w="med" len="med"/>
              <a:tailEnd type="none" w="med" len="med"/>
            </a:ln>
          </a:top>
          <a:bottom>
            <a:ln w="12700" cap="flat">
              <a:solidFill>
                <a:schemeClr val="dk1"/>
              </a:solidFill>
              <a:prstDash val="solid"/>
              <a:round/>
              <a:headEnd type="none" w="med" len="med"/>
              <a:tailEnd type="none" w="med" len="med"/>
            </a:ln>
          </a:bottom>
          <a:insideH>
            <a:ln w="12700" cap="flat">
              <a:solidFill>
                <a:schemeClr val="dk1"/>
              </a:solidFill>
              <a:prstDash val="solid"/>
              <a:round/>
              <a:headEnd type="none" w="med" len="med"/>
              <a:tailEnd type="none" w="med" len="med"/>
            </a:ln>
          </a:insideH>
          <a:insideV>
            <a:ln w="12700" cap="flat">
              <a:solidFill>
                <a:schemeClr val="dk1"/>
              </a:solidFill>
              <a:prstDash val="solid"/>
              <a:round/>
              <a:headEnd type="none" w="med" len="med"/>
              <a:tailEnd type="none" w="med" len="med"/>
            </a:ln>
          </a:insideV>
        </a:tcBdr>
        <a:fill>
          <a:solidFill>
            <a:srgbClr val="FFFFFF">
              <a:alpha val="0"/>
            </a:srgbClr>
          </a:solidFill>
        </a:fill>
      </a:tcStyle>
    </a:wholeTbl>
  </a:tblStyle>
  <a:tblStyle styleId="{03C6F5E2-FF9E-4968-86D7-54FDBC47BEC5}" styleName="Table_3"/>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3728" autoAdjust="0"/>
  </p:normalViewPr>
  <p:slideViewPr>
    <p:cSldViewPr>
      <p:cViewPr>
        <p:scale>
          <a:sx n="84" d="100"/>
          <a:sy n="84" d="100"/>
        </p:scale>
        <p:origin x="984" y="-234"/>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3264" y="-78"/>
      </p:cViewPr>
      <p:guideLst>
        <p:guide orient="horz" pos="2923"/>
        <p:guide pos="218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5640387" y="98425"/>
            <a:ext cx="641350" cy="212724"/>
          </a:xfrm>
          <a:prstGeom prst="rect">
            <a:avLst/>
          </a:prstGeom>
          <a:noFill/>
          <a:ln>
            <a:noFill/>
          </a:ln>
        </p:spPr>
        <p:txBody>
          <a:bodyPr lIns="91425" tIns="91425" rIns="91425" bIns="91425" anchor="b"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 name="Shape 3"/>
          <p:cNvSpPr txBox="1">
            <a:spLocks noGrp="1"/>
          </p:cNvSpPr>
          <p:nvPr>
            <p:ph type="dt" idx="10"/>
          </p:nvPr>
        </p:nvSpPr>
        <p:spPr>
          <a:xfrm>
            <a:off x="654050" y="98425"/>
            <a:ext cx="827088" cy="212724"/>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 name="Shape 4"/>
          <p:cNvSpPr>
            <a:spLocks noGrp="1" noRot="1" noChangeAspect="1"/>
          </p:cNvSpPr>
          <p:nvPr>
            <p:ph type="sldImg" idx="3"/>
          </p:nvPr>
        </p:nvSpPr>
        <p:spPr>
          <a:xfrm>
            <a:off x="1152525" y="701675"/>
            <a:ext cx="4629150" cy="34686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chemeClr val="dk1"/>
            </a:solidFill>
            <a:prstDash val="solid"/>
            <a:miter/>
            <a:headEnd type="none" w="med" len="med"/>
            <a:tailEnd type="none" w="med" len="med"/>
          </a:ln>
        </p:spPr>
      </p:sp>
      <p:sp>
        <p:nvSpPr>
          <p:cNvPr id="5" name="Shape 5"/>
          <p:cNvSpPr txBox="1">
            <a:spLocks noGrp="1"/>
          </p:cNvSpPr>
          <p:nvPr>
            <p:ph type="body" idx="1"/>
          </p:nvPr>
        </p:nvSpPr>
        <p:spPr>
          <a:xfrm>
            <a:off x="923925" y="4408487"/>
            <a:ext cx="5086349" cy="4176711"/>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114300" marR="0" indent="0" algn="l" rtl="0">
              <a:spcBef>
                <a:spcPts val="360"/>
              </a:spcBef>
              <a:spcAft>
                <a:spcPts val="0"/>
              </a:spcAft>
              <a:defRPr/>
            </a:lvl2pPr>
            <a:lvl3pPr marL="228600" marR="0" indent="0" algn="l" rtl="0">
              <a:spcBef>
                <a:spcPts val="360"/>
              </a:spcBef>
              <a:spcAft>
                <a:spcPts val="0"/>
              </a:spcAft>
              <a:defRPr/>
            </a:lvl3pPr>
            <a:lvl4pPr marL="342900" marR="0" indent="0" algn="l" rtl="0">
              <a:spcBef>
                <a:spcPts val="360"/>
              </a:spcBef>
              <a:spcAft>
                <a:spcPts val="0"/>
              </a:spcAft>
              <a:defRPr/>
            </a:lvl4pPr>
            <a:lvl5pPr marL="4572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5357812" y="8985250"/>
            <a:ext cx="923924" cy="182563"/>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457200" marR="0" indent="0" algn="r"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 name="Shape 7"/>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lvl1pPr marL="0" marR="0" indent="0" algn="r" rtl="0">
              <a:spcBef>
                <a:spcPts val="0"/>
              </a:spcBef>
              <a:spcAft>
                <a:spcPts val="0"/>
              </a:spcAft>
              <a:buNone/>
              <a:defRPr sz="12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Page </a:t>
            </a:r>
            <a:fld id="{00000000-1234-1234-1234-123412341234}" type="slidenum">
              <a:rPr lang="en-US"/>
              <a:pPr marL="0" lvl="0" indent="0">
                <a:spcBef>
                  <a:spcPts val="0"/>
                </a:spcBef>
                <a:buSzPct val="25000"/>
                <a:buNone/>
              </a:pPr>
              <a:t>‹#›</a:t>
            </a:fld>
            <a:endParaRPr lang="en-US" dirty="0"/>
          </a:p>
        </p:txBody>
      </p:sp>
      <p:sp>
        <p:nvSpPr>
          <p:cNvPr id="8" name="Shape 8"/>
          <p:cNvSpPr/>
          <p:nvPr/>
        </p:nvSpPr>
        <p:spPr>
          <a:xfrm>
            <a:off x="723900" y="8985250"/>
            <a:ext cx="711200" cy="18256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Submission</a:t>
            </a:r>
          </a:p>
        </p:txBody>
      </p:sp>
      <p:cxnSp>
        <p:nvCxnSpPr>
          <p:cNvPr id="9" name="Shape 9"/>
          <p:cNvCxnSpPr/>
          <p:nvPr/>
        </p:nvCxnSpPr>
        <p:spPr>
          <a:xfrm>
            <a:off x="723900" y="8983663"/>
            <a:ext cx="5486399" cy="0"/>
          </a:xfrm>
          <a:prstGeom prst="straightConnector1">
            <a:avLst/>
          </a:prstGeom>
          <a:noFill/>
          <a:ln w="12700" cap="flat">
            <a:solidFill>
              <a:schemeClr val="dk1"/>
            </a:solidFill>
            <a:prstDash val="solid"/>
            <a:round/>
            <a:headEnd type="none" w="med" len="med"/>
            <a:tailEnd type="none" w="med" len="med"/>
          </a:ln>
        </p:spPr>
      </p:cxnSp>
      <p:cxnSp>
        <p:nvCxnSpPr>
          <p:cNvPr id="10" name="Shape 10"/>
          <p:cNvCxnSpPr/>
          <p:nvPr/>
        </p:nvCxnSpPr>
        <p:spPr>
          <a:xfrm>
            <a:off x="647700" y="296862"/>
            <a:ext cx="5638800" cy="0"/>
          </a:xfrm>
          <a:prstGeom prst="straightConnector1">
            <a:avLst/>
          </a:prstGeom>
          <a:noFill/>
          <a:ln w="12700" cap="flat">
            <a:solidFill>
              <a:schemeClr val="dk1"/>
            </a:solidFill>
            <a:prstDash val="solid"/>
            <a:round/>
            <a:headEnd type="none" w="med" len="med"/>
            <a:tailEnd type="none" w="med" len="med"/>
          </a:ln>
        </p:spPr>
      </p:cxnSp>
    </p:spTree>
    <p:extLst>
      <p:ext uri="{BB962C8B-B14F-4D97-AF65-F5344CB8AC3E}">
        <p14:creationId xmlns:p14="http://schemas.microsoft.com/office/powerpoint/2010/main" val="14458869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802.11-09/0840r0</a:t>
            </a:r>
          </a:p>
        </p:txBody>
      </p:sp>
      <p:sp>
        <p:nvSpPr>
          <p:cNvPr id="82" name="Shape 82"/>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July 2009</a:t>
            </a:r>
          </a:p>
        </p:txBody>
      </p:sp>
      <p:sp>
        <p:nvSpPr>
          <p:cNvPr id="83" name="Shape 83"/>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84" name="Shape 84"/>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85" name="Shape 85"/>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23925" y="4408487"/>
            <a:ext cx="5086349" cy="4176711"/>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44184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281" name="Shape 281"/>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282" name="Shape 282"/>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283" name="Shape 283"/>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12</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284" name="Shape 284"/>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5" name="Shape 285"/>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8602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7" name="Shape 307"/>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308" name="Shape 308"/>
          <p:cNvSpPr txBox="1">
            <a:spLocks noGrp="1"/>
          </p:cNvSpPr>
          <p:nvPr>
            <p:ph type="sldNum" idx="12"/>
          </p:nvPr>
        </p:nvSpPr>
        <p:spPr>
          <a:xfrm>
            <a:off x="3659187" y="8985250"/>
            <a:ext cx="76199" cy="184149"/>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13</a:t>
            </a:fld>
            <a:endParaRPr lang="en-US"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60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14</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67436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208" name="Shape 20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97277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6"/>
            <a:ext cx="641350" cy="212724"/>
          </a:xfrm>
          <a:prstGeom prst="rect">
            <a:avLst/>
          </a:prstGeom>
          <a:noFill/>
          <a:ln>
            <a:noFill/>
          </a:ln>
        </p:spPr>
        <p:txBody>
          <a:bodyPr lIns="0" tIns="0" rIns="0" bIns="0" anchor="b" anchorCtr="0">
            <a:noAutofit/>
          </a:bodyPr>
          <a:lstStyle/>
          <a:p>
            <a:pPr algn="r">
              <a:buSzPct val="25000"/>
            </a:pPr>
            <a:r>
              <a:rPr lang="en-US" b="1" dirty="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1" y="98426"/>
            <a:ext cx="827088" cy="212724"/>
          </a:xfrm>
          <a:prstGeom prst="rect">
            <a:avLst/>
          </a:prstGeom>
          <a:noFill/>
          <a:ln>
            <a:noFill/>
          </a:ln>
        </p:spPr>
        <p:txBody>
          <a:bodyPr lIns="0" tIns="0" rIns="0" bIns="0" anchor="b" anchorCtr="0">
            <a:noAutofit/>
          </a:bodyPr>
          <a:lstStyle/>
          <a:p>
            <a:pPr algn="l">
              <a:buSzPct val="25000"/>
            </a:pPr>
            <a:r>
              <a:rPr lang="en-US" b="1" dirty="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3" y="8985251"/>
            <a:ext cx="923924" cy="182563"/>
          </a:xfrm>
          <a:prstGeom prst="rect">
            <a:avLst/>
          </a:prstGeom>
          <a:noFill/>
          <a:ln>
            <a:noFill/>
          </a:ln>
        </p:spPr>
        <p:txBody>
          <a:bodyPr lIns="0" tIns="0" rIns="0" bIns="0" anchor="t" anchorCtr="0">
            <a:noAutofit/>
          </a:bodyPr>
          <a:lstStyle/>
          <a:p>
            <a:pPr marL="457120" lvl="4">
              <a:buSzPct val="25000"/>
            </a:pPr>
            <a:r>
              <a:rPr lang="en-US" sz="1200" dirty="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6" y="8985251"/>
            <a:ext cx="512762" cy="182563"/>
          </a:xfrm>
          <a:prstGeom prst="rect">
            <a:avLst/>
          </a:prstGeom>
          <a:noFill/>
          <a:ln>
            <a:noFill/>
          </a:ln>
        </p:spPr>
        <p:txBody>
          <a:bodyPr lIns="0" tIns="0" rIns="0" bIns="0" anchor="t" anchorCtr="0">
            <a:noAutofit/>
          </a:bodyPr>
          <a:lstStyle/>
          <a:p>
            <a:pPr>
              <a:buSzPct val="25000"/>
            </a:pPr>
            <a:r>
              <a:rPr lang="en-US" dirty="0">
                <a:solidFill>
                  <a:schemeClr val="dk1"/>
                </a:solidFill>
                <a:latin typeface="Times New Roman"/>
                <a:ea typeface="Times New Roman"/>
                <a:cs typeface="Times New Roman"/>
                <a:sym typeface="Times New Roman"/>
              </a:rPr>
              <a:t>Page </a:t>
            </a:r>
            <a:fld id="{00000000-1234-1234-1234-123412341234}" type="slidenum">
              <a:rPr lang="en-US">
                <a:solidFill>
                  <a:schemeClr val="dk1"/>
                </a:solidFill>
                <a:latin typeface="Times New Roman"/>
                <a:ea typeface="Times New Roman"/>
                <a:cs typeface="Times New Roman"/>
                <a:sym typeface="Times New Roman"/>
              </a:rPr>
              <a:pPr>
                <a:buSzPct val="25000"/>
              </a:pPr>
              <a:t>16</a:t>
            </a:fld>
            <a:endParaRPr lang="en-US" dirty="0">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8" y="4408488"/>
            <a:ext cx="5546724" cy="4175125"/>
          </a:xfrm>
          <a:prstGeom prst="rect">
            <a:avLst/>
          </a:prstGeom>
          <a:noFill/>
          <a:ln>
            <a:noFill/>
          </a:ln>
        </p:spPr>
        <p:txBody>
          <a:bodyPr lIns="93634" tIns="46017" rIns="93634" bIns="46017" anchor="t" anchorCtr="0">
            <a:noAutofit/>
          </a:bodyPr>
          <a:lstStyle/>
          <a:p>
            <a:endParaRPr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501209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7C8D3E-FBB8-48F0-A2CA-72A7A4D5B6B9}" type="slidenum">
              <a:rPr kumimoji="1" lang="ja-JP" altLang="en-US" smtClean="0"/>
              <a:pPr/>
              <a:t>17</a:t>
            </a:fld>
            <a:endParaRPr kumimoji="1" lang="ja-JP" altLang="en-US"/>
          </a:p>
        </p:txBody>
      </p:sp>
    </p:spTree>
    <p:extLst>
      <p:ext uri="{BB962C8B-B14F-4D97-AF65-F5344CB8AC3E}">
        <p14:creationId xmlns:p14="http://schemas.microsoft.com/office/powerpoint/2010/main" val="1844295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217" name="Shape 21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218" name="Shape 21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219" name="Shape 21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18</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220" name="Shape 22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34725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48763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923925" y="750888"/>
            <a:ext cx="4945063" cy="3709987"/>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smtClean="0">
              <a:ea typeface="굴림" panose="020B0600000101010101" pitchFamily="34" charset="-127"/>
            </a:endParaRPr>
          </a:p>
        </p:txBody>
      </p:sp>
      <p:sp>
        <p:nvSpPr>
          <p:cNvPr id="53252" name="Header Placeholder 3"/>
          <p:cNvSpPr>
            <a:spLocks noGrp="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ko-KR" sz="1400" smtClean="0">
                <a:ea typeface="굴림" panose="020B0600000101010101" pitchFamily="34" charset="-127"/>
              </a:rPr>
              <a:t>doc.: IEEE 802.11-15/0830r0</a:t>
            </a:r>
          </a:p>
        </p:txBody>
      </p:sp>
      <p:sp>
        <p:nvSpPr>
          <p:cNvPr id="53253" name="Date Placeholder 4"/>
          <p:cNvSpPr>
            <a:spLocks noGrp="1"/>
          </p:cNvSpPr>
          <p:nvPr>
            <p:ph type="dt" sz="quarter" idx="1"/>
          </p:nvPr>
        </p:nvSpPr>
        <p:spPr>
          <a:xfrm>
            <a:off x="641350" y="117475"/>
            <a:ext cx="9159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ko-KR" sz="1400" smtClean="0">
                <a:ea typeface="굴림" panose="020B0600000101010101" pitchFamily="34" charset="-127"/>
              </a:rPr>
              <a:t>Month Year</a:t>
            </a:r>
          </a:p>
        </p:txBody>
      </p:sp>
      <p:sp>
        <p:nvSpPr>
          <p:cNvPr id="53254" name="Footer Placeholder 5"/>
          <p:cNvSpPr>
            <a:spLocks noGrp="1"/>
          </p:cNvSpPr>
          <p:nvPr>
            <p:ph type="ftr" sz="quarter" idx="4"/>
          </p:nvPr>
        </p:nvSpPr>
        <p:spPr>
          <a:xfrm>
            <a:off x="3286125" y="9615488"/>
            <a:ext cx="170338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fr-FR" altLang="ko-KR">
                <a:ea typeface="굴림" panose="020B0600000101010101" pitchFamily="34" charset="-127"/>
              </a:rPr>
              <a:t>Solomon Trainin et al, Intel</a:t>
            </a:r>
            <a:endParaRPr lang="en-US" altLang="ko-KR">
              <a:ea typeface="굴림" panose="020B0600000101010101" pitchFamily="34" charset="-127"/>
            </a:endParaRPr>
          </a:p>
        </p:txBody>
      </p:sp>
      <p:sp>
        <p:nvSpPr>
          <p:cNvPr id="53255" name="Slide Number Placeholder 6"/>
          <p:cNvSpPr>
            <a:spLocks noGrp="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ko-KR">
                <a:ea typeface="굴림" panose="020B0600000101010101" pitchFamily="34" charset="-127"/>
              </a:rPr>
              <a:t>Page </a:t>
            </a:r>
            <a:fld id="{FFAB3A06-683D-41AB-B938-9865BAF505C4}" type="slidenum">
              <a:rPr lang="en-US" altLang="ko-KR">
                <a:ea typeface="굴림" panose="020B0600000101010101" pitchFamily="34" charset="-127"/>
              </a:rPr>
              <a:pPr>
                <a:spcBef>
                  <a:spcPct val="0"/>
                </a:spcBef>
              </a:pPr>
              <a:t>20</a:t>
            </a:fld>
            <a:endParaRPr lang="en-US" altLang="ko-KR">
              <a:ea typeface="굴림" panose="020B0600000101010101" pitchFamily="34" charset="-127"/>
            </a:endParaRPr>
          </a:p>
        </p:txBody>
      </p:sp>
    </p:spTree>
    <p:extLst>
      <p:ext uri="{BB962C8B-B14F-4D97-AF65-F5344CB8AC3E}">
        <p14:creationId xmlns:p14="http://schemas.microsoft.com/office/powerpoint/2010/main" val="2003561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802.11-15/0830r0</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fr-FR" smtClean="0"/>
              <a:t>Solomon Trainin et al, Intel</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21</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802.11-08/1455r0</a:t>
            </a:r>
          </a:p>
        </p:txBody>
      </p:sp>
      <p:sp>
        <p:nvSpPr>
          <p:cNvPr id="94" name="Shape 94"/>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Jan 2009</a:t>
            </a:r>
          </a:p>
        </p:txBody>
      </p:sp>
      <p:sp>
        <p:nvSpPr>
          <p:cNvPr id="95" name="Shape 95"/>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96" name="Shape 96"/>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3</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97" name="Shape 97"/>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923925" y="4408487"/>
            <a:ext cx="5086349" cy="4176711"/>
          </a:xfrm>
          <a:prstGeom prst="rect">
            <a:avLst/>
          </a:prstGeom>
          <a:noFill/>
          <a:ln>
            <a:noFill/>
          </a:ln>
        </p:spPr>
        <p:txBody>
          <a:bodyPr lIns="95250" tIns="46025" rIns="952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6278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802.11-yy/xxxt0</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de-DE" smtClean="0"/>
              <a:t>Michael Grigat, Deutsche Telekom AG</a:t>
            </a:r>
            <a:endParaRPr lang="en-US"/>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24</a:t>
            </a:fld>
            <a:endParaRPr lang="en-US"/>
          </a:p>
        </p:txBody>
      </p:sp>
      <p:sp>
        <p:nvSpPr>
          <p:cNvPr id="15361" name="Text Box 1"/>
          <p:cNvSpPr txBox="1">
            <a:spLocks noChangeArrowheads="1"/>
          </p:cNvSpPr>
          <p:nvPr/>
        </p:nvSpPr>
        <p:spPr bwMode="auto">
          <a:xfrm>
            <a:off x="1131390" y="750646"/>
            <a:ext cx="4534896" cy="3710772"/>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05734" y="4716163"/>
            <a:ext cx="4986207" cy="456841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128005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endParaRPr lang="en-GB" altLang="en-US" sz="1400" smtClean="0"/>
          </a:p>
        </p:txBody>
      </p:sp>
      <p:sp>
        <p:nvSpPr>
          <p:cNvPr id="49155" name="Rectangle 2"/>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smtClean="0"/>
              <a:t>doc.: IEEE 802.11-12/0866r0</a:t>
            </a:r>
          </a:p>
        </p:txBody>
      </p:sp>
      <p:sp>
        <p:nvSpPr>
          <p:cNvPr id="49156" name="Rectangle 3"/>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49157" name="Rectangle 6"/>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smtClean="0"/>
              <a:t>Clint Chaplin, Chair (Samsung)</a:t>
            </a:r>
          </a:p>
        </p:txBody>
      </p:sp>
      <p:sp>
        <p:nvSpPr>
          <p:cNvPr id="491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5FF6CBDB-3FC6-4C06-A058-303150F78CDF}" type="slidenum">
              <a:rPr lang="en-GB" altLang="en-US"/>
              <a:pPr>
                <a:spcBef>
                  <a:spcPct val="0"/>
                </a:spcBef>
              </a:pPr>
              <a:t>26</a:t>
            </a:fld>
            <a:endParaRPr lang="en-GB" altLang="en-US"/>
          </a:p>
        </p:txBody>
      </p:sp>
      <p:sp>
        <p:nvSpPr>
          <p:cNvPr id="49159" name="Rectangle 2"/>
          <p:cNvSpPr txBox="1">
            <a:spLocks noGrp="1" noChangeArrowheads="1"/>
          </p:cNvSpPr>
          <p:nvPr/>
        </p:nvSpPr>
        <p:spPr bwMode="auto">
          <a:xfrm>
            <a:off x="5513388" y="120650"/>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sz="1400" b="1"/>
              <a:t>doc.: IEEE 802.11-09/0301r1</a:t>
            </a:r>
          </a:p>
        </p:txBody>
      </p:sp>
      <p:sp>
        <p:nvSpPr>
          <p:cNvPr id="49160" name="Rectangle 3"/>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March 2009</a:t>
            </a:r>
          </a:p>
        </p:txBody>
      </p:sp>
      <p:sp>
        <p:nvSpPr>
          <p:cNvPr id="49161" name="Rectangle 6"/>
          <p:cNvSpPr txBox="1">
            <a:spLocks noGrp="1" noChangeArrowheads="1"/>
          </p:cNvSpPr>
          <p:nvPr/>
        </p:nvSpPr>
        <p:spPr bwMode="auto">
          <a:xfrm>
            <a:off x="5230813" y="9615488"/>
            <a:ext cx="9239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GB" altLang="en-US"/>
              <a:t>Stephen McCann, RIM</a:t>
            </a:r>
          </a:p>
        </p:txBody>
      </p:sp>
      <p:sp>
        <p:nvSpPr>
          <p:cNvPr id="49162" name="Rectangle 7"/>
          <p:cNvSpPr txBox="1">
            <a:spLocks noGrp="1" noChangeArrowheads="1"/>
          </p:cNvSpPr>
          <p:nvPr/>
        </p:nvSpPr>
        <p:spPr bwMode="auto">
          <a:xfrm>
            <a:off x="3146425" y="9615488"/>
            <a:ext cx="5127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a:t>Page </a:t>
            </a:r>
            <a:fld id="{53DE9F1C-28E9-4363-AF3C-CC4D30A1478B}" type="slidenum">
              <a:rPr lang="en-GB" altLang="en-US"/>
              <a:pPr algn="r">
                <a:spcBef>
                  <a:spcPct val="0"/>
                </a:spcBef>
              </a:pPr>
              <a:t>26</a:t>
            </a:fld>
            <a:endParaRPr lang="en-GB" altLang="en-US"/>
          </a:p>
        </p:txBody>
      </p:sp>
      <p:sp>
        <p:nvSpPr>
          <p:cNvPr id="49163" name="Rectangle 2"/>
          <p:cNvSpPr>
            <a:spLocks noGrp="1" noRot="1" noChangeAspect="1" noChangeArrowheads="1" noTextEdit="1"/>
          </p:cNvSpPr>
          <p:nvPr>
            <p:ph type="sldImg"/>
          </p:nvPr>
        </p:nvSpPr>
        <p:spPr>
          <a:xfrm>
            <a:off x="922338" y="750888"/>
            <a:ext cx="4949825" cy="3711575"/>
          </a:xfrm>
          <a:ln cap="flat"/>
        </p:spPr>
      </p:sp>
      <p:sp>
        <p:nvSpPr>
          <p:cNvPr id="49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smtClean="0"/>
          </a:p>
        </p:txBody>
      </p:sp>
    </p:spTree>
    <p:extLst>
      <p:ext uri="{BB962C8B-B14F-4D97-AF65-F5344CB8AC3E}">
        <p14:creationId xmlns:p14="http://schemas.microsoft.com/office/powerpoint/2010/main" val="3145294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396" name="Shape 39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69765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396" name="Shape 39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28849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hdr" idx="2"/>
          </p:nvPr>
        </p:nvSpPr>
        <p:spPr>
          <a:xfrm>
            <a:off x="4085880" y="95705"/>
            <a:ext cx="2195858" cy="215443"/>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449" name="Shape 449"/>
          <p:cNvSpPr txBox="1">
            <a:spLocks noGrp="1"/>
          </p:cNvSpPr>
          <p:nvPr>
            <p:ph type="dt" idx="10"/>
          </p:nvPr>
        </p:nvSpPr>
        <p:spPr>
          <a:xfrm>
            <a:off x="654050" y="95705"/>
            <a:ext cx="916019" cy="215443"/>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450" name="Shape 450"/>
          <p:cNvSpPr txBox="1">
            <a:spLocks noGrp="1"/>
          </p:cNvSpPr>
          <p:nvPr>
            <p:ph type="ftr" idx="11"/>
          </p:nvPr>
        </p:nvSpPr>
        <p:spPr>
          <a:xfrm>
            <a:off x="4168980" y="8985250"/>
            <a:ext cx="2112757" cy="184666"/>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451" name="Shape 451"/>
          <p:cNvSpPr txBox="1">
            <a:spLocks noGrp="1"/>
          </p:cNvSpPr>
          <p:nvPr>
            <p:ph type="sldNum" idx="12"/>
          </p:nvPr>
        </p:nvSpPr>
        <p:spPr>
          <a:xfrm>
            <a:off x="3320210" y="8985250"/>
            <a:ext cx="415176" cy="184666"/>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29</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452" name="Shape 452"/>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3" name="Shape 453"/>
          <p:cNvSpPr txBox="1">
            <a:spLocks noGrp="1"/>
          </p:cNvSpPr>
          <p:nvPr>
            <p:ph type="body" idx="1"/>
          </p:nvPr>
        </p:nvSpPr>
        <p:spPr>
          <a:xfrm>
            <a:off x="693739" y="4408489"/>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93909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p:txBody>
          <a:bodyPr/>
          <a:lstStyle/>
          <a:p>
            <a:pPr>
              <a:defRPr/>
            </a:pPr>
            <a:r>
              <a:rPr lang="en-US" altLang="zh-CN" dirty="0" smtClean="0"/>
              <a:t>doc.: IEEE 802.11-yy/xxxxr0</a:t>
            </a:r>
          </a:p>
        </p:txBody>
      </p:sp>
      <p:sp>
        <p:nvSpPr>
          <p:cNvPr id="40963" name="Rectangle 3"/>
          <p:cNvSpPr>
            <a:spLocks noGrp="1" noChangeArrowheads="1"/>
          </p:cNvSpPr>
          <p:nvPr>
            <p:ph type="dt" sz="quarter" idx="1"/>
          </p:nvPr>
        </p:nvSpPr>
        <p:spPr/>
        <p:txBody>
          <a:bodyPr/>
          <a:lstStyle/>
          <a:p>
            <a:pPr>
              <a:defRPr/>
            </a:pPr>
            <a:r>
              <a:rPr lang="en-US" altLang="zh-CN" dirty="0" smtClean="0"/>
              <a:t>Month Year</a:t>
            </a:r>
          </a:p>
        </p:txBody>
      </p:sp>
      <p:sp>
        <p:nvSpPr>
          <p:cNvPr id="40964" name="Rectangle 6"/>
          <p:cNvSpPr>
            <a:spLocks noGrp="1" noChangeArrowheads="1"/>
          </p:cNvSpPr>
          <p:nvPr>
            <p:ph type="ftr" sz="quarter" idx="4"/>
          </p:nvPr>
        </p:nvSpPr>
        <p:spPr/>
        <p:txBody>
          <a:bodyPr/>
          <a:lstStyle/>
          <a:p>
            <a:pPr lvl="4">
              <a:defRPr/>
            </a:pPr>
            <a:r>
              <a:rPr lang="en-US" altLang="zh-CN" dirty="0" smtClean="0"/>
              <a:t>John Doe, Some Company</a:t>
            </a:r>
          </a:p>
        </p:txBody>
      </p:sp>
      <p:sp>
        <p:nvSpPr>
          <p:cNvPr id="40965" name="Rectangle 7"/>
          <p:cNvSpPr>
            <a:spLocks noGrp="1" noChangeArrowheads="1"/>
          </p:cNvSpPr>
          <p:nvPr>
            <p:ph type="sldNum" sz="quarter" idx="5"/>
          </p:nvPr>
        </p:nvSpPr>
        <p:spPr/>
        <p:txBody>
          <a:bodyPr/>
          <a:lstStyle/>
          <a:p>
            <a:pPr>
              <a:defRPr/>
            </a:pPr>
            <a:r>
              <a:rPr lang="en-US" altLang="zh-CN" dirty="0" smtClean="0"/>
              <a:t>Page </a:t>
            </a:r>
            <a:fld id="{B408998E-9D16-466B-958D-144785F6A917}" type="slidenum">
              <a:rPr lang="en-US" altLang="zh-CN" smtClean="0"/>
              <a:pPr>
                <a:defRPr/>
              </a:pPr>
              <a:t>4</a:t>
            </a:fld>
            <a:endParaRPr lang="en-US" altLang="zh-CN" dirty="0" smtClean="0"/>
          </a:p>
        </p:txBody>
      </p:sp>
      <p:sp>
        <p:nvSpPr>
          <p:cNvPr id="109574" name="Rectangle 2"/>
          <p:cNvSpPr>
            <a:spLocks noGrp="1" noRot="1" noChangeAspect="1" noChangeArrowheads="1" noTextEdit="1"/>
          </p:cNvSpPr>
          <p:nvPr>
            <p:ph type="sldImg"/>
          </p:nvPr>
        </p:nvSpPr>
        <p:spPr>
          <a:xfrm>
            <a:off x="1147763" y="696913"/>
            <a:ext cx="4640262" cy="3479800"/>
          </a:xfrm>
          <a:ln/>
        </p:spPr>
      </p:sp>
      <p:sp>
        <p:nvSpPr>
          <p:cNvPr id="109575" name="Rectangle 3"/>
          <p:cNvSpPr>
            <a:spLocks noGrp="1" noChangeArrowheads="1"/>
          </p:cNvSpPr>
          <p:nvPr>
            <p:ph type="body" idx="1"/>
          </p:nvPr>
        </p:nvSpPr>
        <p:spPr bwMode="auto">
          <a:xfrm>
            <a:off x="693739" y="4408489"/>
            <a:ext cx="5546725" cy="417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CN" dirty="0" smtClean="0"/>
          </a:p>
        </p:txBody>
      </p:sp>
    </p:spTree>
    <p:extLst>
      <p:ext uri="{BB962C8B-B14F-4D97-AF65-F5344CB8AC3E}">
        <p14:creationId xmlns:p14="http://schemas.microsoft.com/office/powerpoint/2010/main" val="2948253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6</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17379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5189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147" name="Shape 14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148" name="Shape 14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149" name="Shape 14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8</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150" name="Shape 15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 name="Shape 15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01659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161" name="Shape 16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7027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107" name="Shape 10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108" name="Shape 10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109" name="Shape 10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10</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110" name="Shape 11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170112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138" name="Shape 13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427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23" name="Shape 23"/>
          <p:cNvSpPr txBox="1">
            <a:spLocks noGrp="1"/>
          </p:cNvSpPr>
          <p:nvPr>
            <p:ph type="ftr" idx="11"/>
          </p:nvPr>
        </p:nvSpPr>
        <p:spPr>
          <a:xfrm>
            <a:off x="7453817" y="6475412"/>
            <a:ext cx="1090106" cy="369332"/>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24" name="Shape 2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0" name="Shape 70"/>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71" name="Shape 71"/>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72" name="Shape 72"/>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5"/>
        <p:cNvGrpSpPr/>
        <p:nvPr/>
      </p:nvGrpSpPr>
      <p:grpSpPr>
        <a:xfrm>
          <a:off x="0" y="0"/>
          <a:ext cx="0" cy="0"/>
          <a:chOff x="0" y="0"/>
          <a:chExt cx="0" cy="0"/>
        </a:xfrm>
      </p:grpSpPr>
      <p:sp>
        <p:nvSpPr>
          <p:cNvPr id="26" name="Shape 2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27" name="Shape 2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 name="Shape 3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31" name="Shape 3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4" name="Shape 34"/>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37" name="Shape 3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0" name="Shape 4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480"/>
              </a:spcBef>
              <a:spcAft>
                <a:spcPts val="0"/>
              </a:spcAft>
              <a:buClr>
                <a:schemeClr val="dk1"/>
              </a:buClr>
              <a:buFont typeface="Times New Roman"/>
              <a:buNone/>
              <a:defRPr/>
            </a:lvl1pPr>
            <a:lvl2pPr marL="457200" marR="0" indent="0" algn="ctr" rtl="0">
              <a:spcBef>
                <a:spcPts val="400"/>
              </a:spcBef>
              <a:spcAft>
                <a:spcPts val="0"/>
              </a:spcAft>
              <a:buClr>
                <a:schemeClr val="dk1"/>
              </a:buClr>
              <a:buFont typeface="Times New Roman"/>
              <a:buNone/>
              <a:defRPr/>
            </a:lvl2pPr>
            <a:lvl3pPr marL="914400" marR="0" indent="0" algn="ctr" rtl="0">
              <a:spcBef>
                <a:spcPts val="360"/>
              </a:spcBef>
              <a:spcAft>
                <a:spcPts val="0"/>
              </a:spcAft>
              <a:buClr>
                <a:schemeClr val="dk1"/>
              </a:buClr>
              <a:buFont typeface="Times New Roman"/>
              <a:buNone/>
              <a:defRPr/>
            </a:lvl3pPr>
            <a:lvl4pPr marL="1371600" marR="0" indent="0" algn="ctr" rtl="0">
              <a:spcBef>
                <a:spcPts val="320"/>
              </a:spcBef>
              <a:spcAft>
                <a:spcPts val="0"/>
              </a:spcAft>
              <a:buClr>
                <a:schemeClr val="dk1"/>
              </a:buClr>
              <a:buFont typeface="Times New Roman"/>
              <a:buNone/>
              <a:defRPr/>
            </a:lvl4pPr>
            <a:lvl5pPr marL="1828800" marR="0" indent="0" algn="ctr" rtl="0">
              <a:spcBef>
                <a:spcPts val="320"/>
              </a:spcBef>
              <a:spcAft>
                <a:spcPts val="0"/>
              </a:spcAft>
              <a:buClr>
                <a:schemeClr val="dk1"/>
              </a:buClr>
              <a:buFont typeface="Times New Roman"/>
              <a:buNone/>
              <a:defRPr/>
            </a:lvl5pPr>
            <a:lvl6pPr marL="2286000" marR="0" indent="0" algn="ctr" rtl="0">
              <a:spcBef>
                <a:spcPts val="320"/>
              </a:spcBef>
              <a:spcAft>
                <a:spcPts val="0"/>
              </a:spcAft>
              <a:buClr>
                <a:schemeClr val="dk1"/>
              </a:buClr>
              <a:buFont typeface="Times New Roman"/>
              <a:buNone/>
              <a:defRPr/>
            </a:lvl6pPr>
            <a:lvl7pPr marL="2743200" marR="0" indent="0" algn="ctr" rtl="0">
              <a:spcBef>
                <a:spcPts val="320"/>
              </a:spcBef>
              <a:spcAft>
                <a:spcPts val="0"/>
              </a:spcAft>
              <a:buClr>
                <a:schemeClr val="dk1"/>
              </a:buClr>
              <a:buFont typeface="Times New Roman"/>
              <a:buNone/>
              <a:defRPr/>
            </a:lvl7pPr>
            <a:lvl8pPr marL="3200400" marR="0" indent="0" algn="ctr" rtl="0">
              <a:spcBef>
                <a:spcPts val="320"/>
              </a:spcBef>
              <a:spcAft>
                <a:spcPts val="0"/>
              </a:spcAft>
              <a:buClr>
                <a:schemeClr val="dk1"/>
              </a:buClr>
              <a:buFont typeface="Times New Roman"/>
              <a:buNone/>
              <a:defRPr/>
            </a:lvl8pPr>
            <a:lvl9pPr marL="3657600" marR="0" indent="0" algn="ctr" rtl="0">
              <a:spcBef>
                <a:spcPts val="320"/>
              </a:spcBef>
              <a:spcAft>
                <a:spcPts val="0"/>
              </a:spcAft>
              <a:buClr>
                <a:schemeClr val="dk1"/>
              </a:buClr>
              <a:buFont typeface="Times New Roman"/>
              <a:buNone/>
              <a:defRPr/>
            </a:lvl9pPr>
          </a:lstStyle>
          <a:p>
            <a:endParaRPr/>
          </a:p>
        </p:txBody>
      </p:sp>
      <p:sp>
        <p:nvSpPr>
          <p:cNvPr id="41" name="Shape 41"/>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2" name="Shape 42"/>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46" name="Shape 46"/>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7" name="Shape 47"/>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1" name="Shape 5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3" name="Shape 5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55" name="Shape 55"/>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0" name="Shape 6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61" name="Shape 6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6" name="Shape 6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67" name="Shape 6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dirty="0"/>
          </a:p>
        </p:txBody>
      </p:sp>
      <p:sp>
        <p:nvSpPr>
          <p:cNvPr id="13" name="Shape 13"/>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190500" algn="l" rtl="0">
              <a:spcBef>
                <a:spcPts val="480"/>
              </a:spcBef>
              <a:spcAft>
                <a:spcPts val="0"/>
              </a:spcAft>
              <a:buClr>
                <a:schemeClr val="dk1"/>
              </a:buClr>
              <a:buFont typeface="Times New Roman"/>
              <a:buChar char="•"/>
              <a:defRPr/>
            </a:lvl1pPr>
            <a:lvl2pPr marL="742950" marR="0" indent="-158750" algn="l" rtl="0">
              <a:spcBef>
                <a:spcPts val="400"/>
              </a:spcBef>
              <a:spcAft>
                <a:spcPts val="0"/>
              </a:spcAft>
              <a:buClr>
                <a:schemeClr val="dk1"/>
              </a:buClr>
              <a:buFont typeface="Times New Roman"/>
              <a:buChar char="–"/>
              <a:defRPr/>
            </a:lvl2pPr>
            <a:lvl3pPr marL="1085850" marR="0" indent="-120650" algn="l" rtl="0">
              <a:spcBef>
                <a:spcPts val="360"/>
              </a:spcBef>
              <a:spcAft>
                <a:spcPts val="0"/>
              </a:spcAft>
              <a:buClr>
                <a:schemeClr val="dk1"/>
              </a:buClr>
              <a:buFont typeface="Times New Roman"/>
              <a:buChar char="•"/>
              <a:defRPr/>
            </a:lvl3pPr>
            <a:lvl4pPr marL="1428750" marR="0" indent="-133350" algn="l" rtl="0">
              <a:spcBef>
                <a:spcPts val="320"/>
              </a:spcBef>
              <a:spcAft>
                <a:spcPts val="0"/>
              </a:spcAft>
              <a:buClr>
                <a:schemeClr val="dk1"/>
              </a:buClr>
              <a:buFont typeface="Times New Roman"/>
              <a:buChar char="–"/>
              <a:defRPr/>
            </a:lvl4pPr>
            <a:lvl5pPr marL="1771650" marR="0" indent="-133350" algn="l" rtl="0">
              <a:spcBef>
                <a:spcPts val="320"/>
              </a:spcBef>
              <a:spcAft>
                <a:spcPts val="0"/>
              </a:spcAft>
              <a:buClr>
                <a:schemeClr val="dk1"/>
              </a:buClr>
              <a:buFont typeface="Times New Roman"/>
              <a:buChar char="•"/>
              <a:defRPr/>
            </a:lvl5pPr>
            <a:lvl6pPr marL="2228850" marR="0" indent="-133350" algn="l" rtl="0">
              <a:spcBef>
                <a:spcPts val="320"/>
              </a:spcBef>
              <a:spcAft>
                <a:spcPts val="0"/>
              </a:spcAft>
              <a:buClr>
                <a:schemeClr val="dk1"/>
              </a:buClr>
              <a:buFont typeface="Times New Roman"/>
              <a:buChar char="•"/>
              <a:defRPr/>
            </a:lvl6pPr>
            <a:lvl7pPr marL="2686050" marR="0" indent="-133350" algn="l" rtl="0">
              <a:spcBef>
                <a:spcPts val="320"/>
              </a:spcBef>
              <a:spcAft>
                <a:spcPts val="0"/>
              </a:spcAft>
              <a:buClr>
                <a:schemeClr val="dk1"/>
              </a:buClr>
              <a:buFont typeface="Times New Roman"/>
              <a:buChar char="•"/>
              <a:defRPr/>
            </a:lvl7pPr>
            <a:lvl8pPr marL="3143250" marR="0" indent="-133350" algn="l" rtl="0">
              <a:spcBef>
                <a:spcPts val="320"/>
              </a:spcBef>
              <a:spcAft>
                <a:spcPts val="0"/>
              </a:spcAft>
              <a:buClr>
                <a:schemeClr val="dk1"/>
              </a:buClr>
              <a:buFont typeface="Times New Roman"/>
              <a:buChar char="•"/>
              <a:defRPr/>
            </a:lvl8pPr>
            <a:lvl9pPr marL="3600450" marR="0" indent="-133350" algn="l" rtl="0">
              <a:spcBef>
                <a:spcPts val="320"/>
              </a:spcBef>
              <a:spcAft>
                <a:spcPts val="0"/>
              </a:spcAft>
              <a:buClr>
                <a:schemeClr val="dk1"/>
              </a:buClr>
              <a:buFont typeface="Times New Roman"/>
              <a:buChar char="•"/>
              <a:defRPr/>
            </a:lvl9pPr>
          </a:lstStyle>
          <a:p>
            <a:endParaRPr/>
          </a:p>
        </p:txBody>
      </p:sp>
      <p:sp>
        <p:nvSpPr>
          <p:cNvPr id="14" name="Shape 14"/>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5" name="Shape 15"/>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16" name="Shape 16"/>
          <p:cNvSpPr/>
          <p:nvPr/>
        </p:nvSpPr>
        <p:spPr>
          <a:xfrm>
            <a:off x="685800" y="332601"/>
            <a:ext cx="7759700" cy="276998"/>
          </a:xfrm>
          <a:prstGeom prst="rect">
            <a:avLst/>
          </a:prstGeom>
          <a:noFill/>
          <a:ln>
            <a:noFill/>
          </a:ln>
        </p:spPr>
        <p:txBody>
          <a:bodyPr lIns="0" tIns="0" rIns="0" bIns="0" anchor="t" anchorCtr="0">
            <a:noAutofit/>
          </a:bodyPr>
          <a:lstStyle/>
          <a:p>
            <a:pPr marL="0" marR="0" lvl="4" indent="0" algn="just" rtl="0">
              <a:spcBef>
                <a:spcPts val="0"/>
              </a:spcBef>
              <a:spcAft>
                <a:spcPts val="0"/>
              </a:spcAft>
              <a:buSzPct val="25000"/>
              <a:buNone/>
            </a:pPr>
            <a:r>
              <a:rPr lang="en-US" sz="1800" b="1" i="0" u="none" strike="noStrike" cap="none" baseline="0" dirty="0" smtClean="0">
                <a:solidFill>
                  <a:schemeClr val="dk1"/>
                </a:solidFill>
                <a:latin typeface="Times New Roman"/>
                <a:ea typeface="Times New Roman"/>
                <a:cs typeface="Times New Roman"/>
                <a:sym typeface="Times New Roman"/>
              </a:rPr>
              <a:t>Aug, 2017                                                                doc.: IEEE </a:t>
            </a:r>
            <a:r>
              <a:rPr lang="en-US" sz="1800" b="1" i="0" u="none" strike="noStrike" cap="none" baseline="0" dirty="0" smtClean="0">
                <a:solidFill>
                  <a:schemeClr val="dk1"/>
                </a:solidFill>
                <a:latin typeface="Times New Roman"/>
                <a:ea typeface="Times New Roman"/>
                <a:cs typeface="Times New Roman"/>
                <a:sym typeface="Times New Roman"/>
              </a:rPr>
              <a:t>802.11-2015/0625r7</a:t>
            </a:r>
            <a:endParaRPr lang="en-US" sz="1800" b="1" i="0" u="none" strike="noStrike" cap="none" baseline="0" dirty="0">
              <a:solidFill>
                <a:schemeClr val="dk1"/>
              </a:solidFill>
              <a:latin typeface="Times New Roman"/>
              <a:ea typeface="Times New Roman"/>
              <a:cs typeface="Times New Roman"/>
              <a:sym typeface="Times New Roman"/>
            </a:endParaRPr>
          </a:p>
        </p:txBody>
      </p:sp>
      <p:cxnSp>
        <p:nvCxnSpPr>
          <p:cNvPr id="17" name="Shape 17"/>
          <p:cNvCxnSpPr/>
          <p:nvPr/>
        </p:nvCxnSpPr>
        <p:spPr>
          <a:xfrm>
            <a:off x="685800" y="609600"/>
            <a:ext cx="7772400" cy="0"/>
          </a:xfrm>
          <a:prstGeom prst="straightConnector1">
            <a:avLst/>
          </a:prstGeom>
          <a:noFill/>
          <a:ln w="12700" cap="flat">
            <a:solidFill>
              <a:schemeClr val="dk1"/>
            </a:solidFill>
            <a:prstDash val="solid"/>
            <a:round/>
            <a:headEnd type="none" w="med" len="med"/>
            <a:tailEnd type="none" w="med" len="med"/>
          </a:ln>
        </p:spPr>
      </p:cxnSp>
      <p:sp>
        <p:nvSpPr>
          <p:cNvPr id="18" name="Shape 18"/>
          <p:cNvSpPr/>
          <p:nvPr/>
        </p:nvSpPr>
        <p:spPr>
          <a:xfrm>
            <a:off x="685800" y="6475412"/>
            <a:ext cx="711200" cy="182561"/>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Submission</a:t>
            </a:r>
          </a:p>
        </p:txBody>
      </p:sp>
      <p:cxnSp>
        <p:nvCxnSpPr>
          <p:cNvPr id="19" name="Shape 19"/>
          <p:cNvCxnSpPr/>
          <p:nvPr/>
        </p:nvCxnSpPr>
        <p:spPr>
          <a:xfrm>
            <a:off x="685800" y="6477000"/>
            <a:ext cx="7848599" cy="0"/>
          </a:xfrm>
          <a:prstGeom prst="straightConnector1">
            <a:avLst/>
          </a:prstGeom>
          <a:noFill/>
          <a:ln w="12700" cap="flat">
            <a:solidFill>
              <a:schemeClr val="dk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iming>
    <p:tnLst>
      <p:par>
        <p:cTn id="1" dur="indefinite" restart="never" nodeType="tmRoot"/>
      </p:par>
    </p:tnLst>
  </p:timing>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15.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44.png"/><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image" Target="../media/image45.wmf"/><Relationship Id="rId9" Type="http://schemas.openxmlformats.org/officeDocument/2006/relationships/image" Target="../media/image4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1.wmf"/><Relationship Id="rId5" Type="http://schemas.openxmlformats.org/officeDocument/2006/relationships/image" Target="../media/image50.jpe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google.co.il/url?sa=i&amp;rct=j&amp;q=&amp;esrc=s&amp;frm=1&amp;source=images&amp;cd=&amp;cad=rja&amp;docid=BzwH6mOVrsDMgM&amp;tbnid=lRjoJVUx6Q_AAM:&amp;ved=0CAUQjRw&amp;url=http://dryicons.com/icon/travel-and-tourism-part-2/wifi/&amp;ei=08v_Uq78DOn40gXHw4HoBA&amp;bvm=bv.61535280,d.bGE&amp;psig=AFQjCNEHrn6xJviz-xVMN_J-Hb2UqLvbTg&amp;ust=1392581961268583" TargetMode="External"/><Relationship Id="rId13" Type="http://schemas.openxmlformats.org/officeDocument/2006/relationships/image" Target="../media/image61.jpe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0.jpeg"/><Relationship Id="rId2" Type="http://schemas.openxmlformats.org/officeDocument/2006/relationships/notesSlide" Target="../notesSlides/notesSlide19.xml"/><Relationship Id="rId16"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55.jpeg"/><Relationship Id="rId11" Type="http://schemas.openxmlformats.org/officeDocument/2006/relationships/image" Target="../media/image59.png"/><Relationship Id="rId5" Type="http://schemas.openxmlformats.org/officeDocument/2006/relationships/image" Target="../media/image54.jpe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png"/><Relationship Id="rId14" Type="http://schemas.openxmlformats.org/officeDocument/2006/relationships/image" Target="../media/image6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1.xml"/><Relationship Id="rId7" Type="http://schemas.openxmlformats.org/officeDocument/2006/relationships/image" Target="../media/image66.png"/><Relationship Id="rId2" Type="http://schemas.openxmlformats.org/officeDocument/2006/relationships/tags" Target="../tags/tag1.xml"/><Relationship Id="rId1" Type="http://schemas.openxmlformats.org/officeDocument/2006/relationships/vmlDrawing" Target="../drawings/vmlDrawing4.vml"/><Relationship Id="rId6" Type="http://schemas.openxmlformats.org/officeDocument/2006/relationships/image" Target="../media/image65.emf"/><Relationship Id="rId5" Type="http://schemas.openxmlformats.org/officeDocument/2006/relationships/oleObject" Target="../embeddings/oleObject4.bin"/><Relationship Id="rId4" Type="http://schemas.openxmlformats.org/officeDocument/2006/relationships/notesSlide" Target="../notesSlides/notesSlide20.xml"/><Relationship Id="rId9" Type="http://schemas.openxmlformats.org/officeDocument/2006/relationships/image" Target="../media/image68.tiff"/></Relationships>
</file>

<file path=ppt/slides/_rels/slide25.xml.rels><?xml version="1.0" encoding="UTF-8" standalone="yes"?>
<Relationships xmlns="http://schemas.openxmlformats.org/package/2006/relationships"><Relationship Id="rId8" Type="http://schemas.openxmlformats.org/officeDocument/2006/relationships/hyperlink" Target="http://www.google.co.kr/url?sa=i&amp;rct=j&amp;q=&amp;esrc=s&amp;source=images&amp;cd=&amp;cad=rja&amp;uact=8&amp;ved=0ahUKEwiN-Iz4r6rJAhWm4qYKHTQpBw8QjRwIBw&amp;url=http://www.logitech.com/ko-kr/keyboards/keyboard-mice-combos&amp;bvm=bv.108538919,d.dGY&amp;psig=AFQjCNEyDi-itE2LV_1rTIwZIKTj4p6O5A&amp;ust=1448499669679788" TargetMode="External"/><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8.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jpeg"/><Relationship Id="rId11" Type="http://schemas.openxmlformats.org/officeDocument/2006/relationships/image" Target="../media/image77.jpeg"/><Relationship Id="rId5" Type="http://schemas.openxmlformats.org/officeDocument/2006/relationships/image" Target="../media/image72.jpeg"/><Relationship Id="rId10" Type="http://schemas.openxmlformats.org/officeDocument/2006/relationships/image" Target="../media/image76.png"/><Relationship Id="rId4" Type="http://schemas.openxmlformats.org/officeDocument/2006/relationships/image" Target="../media/image71.png"/><Relationship Id="rId9" Type="http://schemas.openxmlformats.org/officeDocument/2006/relationships/image" Target="../media/image75.png"/></Relationships>
</file>

<file path=ppt/slides/_rels/slide2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wpi.edu/Pubs/ETD/Available/etd-050112-072212/unrestricted/Fitzpatrick.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businessinsider.com/smartphone-and-tablet-penetration-2013-10" TargetMode="External"/><Relationship Id="rId5" Type="http://schemas.openxmlformats.org/officeDocument/2006/relationships/hyperlink" Target="https://mentor.ieee.org/802.11/dcn/14/11-14-0606-00-0wng-next-generation-802-11ad.pptx" TargetMode="External"/><Relationship Id="rId4" Type="http://schemas.openxmlformats.org/officeDocument/2006/relationships/hyperlink" Target="http://www.cisco.com/c/en/us/products/collateral/switches/catalyst-6500-series-switches/prod_white_paper0900aecd801c5cd7.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image" Target="../media/image4.jpeg"/><Relationship Id="rId21" Type="http://schemas.openxmlformats.org/officeDocument/2006/relationships/image" Target="../media/image22.wmf"/><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3.jpeg"/><Relationship Id="rId16" Type="http://schemas.openxmlformats.org/officeDocument/2006/relationships/image" Target="../media/image17.jpe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jpeg"/><Relationship Id="rId23" Type="http://schemas.openxmlformats.org/officeDocument/2006/relationships/image" Target="../media/image24.png"/><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wmf"/><Relationship Id="rId9" Type="http://schemas.openxmlformats.org/officeDocument/2006/relationships/image" Target="../media/image10.png"/><Relationship Id="rId14" Type="http://schemas.openxmlformats.org/officeDocument/2006/relationships/image" Target="../media/image15.jpeg"/><Relationship Id="rId22"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www.google.com/url?url=http://phandroid.com/lg-g3/&amp;rct=j&amp;frm=1&amp;q=&amp;esrc=s&amp;sa=U&amp;ei=xSz5VPS2BcehmQXY1YLoCQ&amp;ved=0CBYQ9QEwAA&amp;sig2=BOmsxcGia2M_gDccDvS0_A&amp;usg=AFQjCNH40QFEZqF7sxbyaXvJxxAiAQ1Ecg" TargetMode="External"/><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google.com/url?url=http://tweakers.net/pricewatch/237038/lg-bd370.html&amp;rct=j&amp;frm=1&amp;q=&amp;esrc=s&amp;sa=U&amp;ei=QSz5VKGBHYLEmAX7qoLwAQ&amp;ved=0CBYQ9QEwAA&amp;sig2=cKSiXaMCzXiDuH2s2EJk_Q&amp;usg=AFQjCNGE6FerZGH_Pk4rtX4GPv9mfNYUgQ" TargetMode="External"/><Relationship Id="rId5" Type="http://schemas.openxmlformats.org/officeDocument/2006/relationships/image" Target="../media/image27.jpeg"/><Relationship Id="rId4" Type="http://schemas.openxmlformats.org/officeDocument/2006/relationships/hyperlink" Target="http://www.google.com/url?url=http://www.lg.com/de/blu-ray-dvd-player/lg-TN530V&amp;rct=j&amp;frm=1&amp;q=&amp;esrc=s&amp;sa=U&amp;ei=kCv5VOjhOqa7mwX0xIHoCA&amp;ved=0CBgQ9QEwAQ&amp;sig2=SLwctNKmpkUDioWOS4dxhw&amp;usg=AFQjCNHEzi6NUYJr8qK5qbeApVArWBCLCw" TargetMode="Externa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title"/>
          </p:nvPr>
        </p:nvSpPr>
        <p:spPr>
          <a:xfrm>
            <a:off x="685800" y="7620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dirty="0" smtClean="0">
                <a:solidFill>
                  <a:schemeClr val="dk2"/>
                </a:solidFill>
                <a:latin typeface="Times New Roman"/>
                <a:ea typeface="Times New Roman"/>
                <a:cs typeface="Times New Roman"/>
                <a:sym typeface="Times New Roman"/>
              </a:rPr>
              <a:t>IEEE 802.11 </a:t>
            </a:r>
            <a:r>
              <a:rPr lang="en-US" sz="3200" b="1" dirty="0" err="1" smtClean="0">
                <a:solidFill>
                  <a:schemeClr val="dk2"/>
                </a:solidFill>
                <a:latin typeface="Times New Roman"/>
                <a:ea typeface="Times New Roman"/>
                <a:cs typeface="Times New Roman"/>
                <a:sym typeface="Times New Roman"/>
              </a:rPr>
              <a:t>TGay</a:t>
            </a:r>
            <a:r>
              <a:rPr lang="en-US" sz="3200" b="1" i="0" u="none" strike="noStrike" cap="none" baseline="0" dirty="0" smtClean="0">
                <a:solidFill>
                  <a:schemeClr val="dk2"/>
                </a:solidFill>
                <a:latin typeface="Times New Roman"/>
                <a:ea typeface="Times New Roman"/>
                <a:cs typeface="Times New Roman"/>
                <a:sym typeface="Times New Roman"/>
              </a:rPr>
              <a:t> Use </a:t>
            </a:r>
            <a:r>
              <a:rPr lang="en-US" sz="3200" b="1" i="0" u="none" strike="noStrike" cap="none" baseline="0" dirty="0">
                <a:solidFill>
                  <a:schemeClr val="dk2"/>
                </a:solidFill>
                <a:latin typeface="Times New Roman"/>
                <a:ea typeface="Times New Roman"/>
                <a:cs typeface="Times New Roman"/>
                <a:sym typeface="Times New Roman"/>
              </a:rPr>
              <a:t>Cases</a:t>
            </a:r>
          </a:p>
        </p:txBody>
      </p:sp>
      <p:sp>
        <p:nvSpPr>
          <p:cNvPr id="76" name="Shape 76"/>
          <p:cNvSpPr txBox="1">
            <a:spLocks noGrp="1"/>
          </p:cNvSpPr>
          <p:nvPr>
            <p:ph type="body" idx="1"/>
          </p:nvPr>
        </p:nvSpPr>
        <p:spPr>
          <a:xfrm>
            <a:off x="685800" y="1524000"/>
            <a:ext cx="7772400" cy="381000"/>
          </a:xfrm>
          <a:prstGeom prst="rect">
            <a:avLst/>
          </a:prstGeom>
          <a:noFill/>
          <a:ln>
            <a:noFill/>
          </a:ln>
        </p:spPr>
        <p:txBody>
          <a:bodyPr lIns="92075" tIns="46025" rIns="92075" bIns="46025" anchor="t" anchorCtr="0">
            <a:noAutofit/>
          </a:bodyPr>
          <a:lstStyle/>
          <a:p>
            <a:pPr marL="342900" marR="0" lvl="0" indent="-342900" algn="ctr" rtl="0">
              <a:spcBef>
                <a:spcPts val="0"/>
              </a:spcBef>
              <a:spcAft>
                <a:spcPts val="0"/>
              </a:spcAft>
              <a:buClr>
                <a:schemeClr val="dk1"/>
              </a:buClr>
              <a:buSzPct val="25000"/>
              <a:buFont typeface="Times New Roman"/>
              <a:buNone/>
            </a:pPr>
            <a:r>
              <a:rPr lang="en-US" sz="2000" b="1" i="0" u="none" strike="noStrike" cap="none" baseline="0" dirty="0">
                <a:solidFill>
                  <a:schemeClr val="dk1"/>
                </a:solidFill>
                <a:latin typeface="Times New Roman"/>
                <a:ea typeface="Times New Roman"/>
                <a:cs typeface="Times New Roman"/>
                <a:sym typeface="Times New Roman"/>
              </a:rPr>
              <a:t>Date:</a:t>
            </a:r>
            <a:r>
              <a:rPr lang="en-US" sz="2000" b="0" i="0" u="none" strike="noStrike" cap="none" baseline="0" dirty="0">
                <a:solidFill>
                  <a:schemeClr val="dk1"/>
                </a:solidFill>
                <a:latin typeface="Times New Roman"/>
                <a:ea typeface="Times New Roman"/>
                <a:cs typeface="Times New Roman"/>
                <a:sym typeface="Times New Roman"/>
              </a:rPr>
              <a:t> </a:t>
            </a:r>
            <a:r>
              <a:rPr lang="en-US" sz="2000" b="0" i="0" u="none" strike="noStrike" cap="none" baseline="0" dirty="0" smtClean="0">
                <a:solidFill>
                  <a:schemeClr val="dk1"/>
                </a:solidFill>
                <a:latin typeface="Times New Roman"/>
                <a:ea typeface="Times New Roman"/>
                <a:cs typeface="Times New Roman"/>
                <a:sym typeface="Times New Roman"/>
              </a:rPr>
              <a:t>2017-07</a:t>
            </a:r>
            <a:endParaRPr lang="en-US" sz="2000" b="0" i="0" u="none" strike="noStrike" cap="none" baseline="0" dirty="0">
              <a:solidFill>
                <a:schemeClr val="dk1"/>
              </a:solidFill>
              <a:latin typeface="Times New Roman"/>
              <a:ea typeface="Times New Roman"/>
              <a:cs typeface="Times New Roman"/>
              <a:sym typeface="Times New Roman"/>
            </a:endParaRPr>
          </a:p>
        </p:txBody>
      </p:sp>
      <p:sp>
        <p:nvSpPr>
          <p:cNvPr id="78" name="Shape 78"/>
          <p:cNvSpPr/>
          <p:nvPr/>
        </p:nvSpPr>
        <p:spPr>
          <a:xfrm>
            <a:off x="539552" y="1859891"/>
            <a:ext cx="1447800" cy="381000"/>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SzPct val="25000"/>
              <a:buNone/>
            </a:pPr>
            <a:r>
              <a:rPr lang="en-US" sz="2000" b="1" i="0" u="none" strike="noStrike" cap="none" baseline="0" dirty="0">
                <a:solidFill>
                  <a:schemeClr val="dk1"/>
                </a:solidFill>
                <a:latin typeface="Times New Roman"/>
                <a:ea typeface="Times New Roman"/>
                <a:cs typeface="Times New Roman"/>
                <a:sym typeface="Times New Roman"/>
              </a:rPr>
              <a:t>Authors:</a:t>
            </a:r>
          </a:p>
        </p:txBody>
      </p:sp>
      <p:graphicFrame>
        <p:nvGraphicFramePr>
          <p:cNvPr id="2050" name="Object 2"/>
          <p:cNvGraphicFramePr>
            <a:graphicFrameLocks noChangeAspect="1"/>
          </p:cNvGraphicFramePr>
          <p:nvPr>
            <p:extLst>
              <p:ext uri="{D42A27DB-BD31-4B8C-83A1-F6EECF244321}">
                <p14:modId xmlns:p14="http://schemas.microsoft.com/office/powerpoint/2010/main" val="2219645445"/>
              </p:ext>
            </p:extLst>
          </p:nvPr>
        </p:nvGraphicFramePr>
        <p:xfrm>
          <a:off x="1011237" y="2420888"/>
          <a:ext cx="7446963" cy="5006975"/>
        </p:xfrm>
        <a:graphic>
          <a:graphicData uri="http://schemas.openxmlformats.org/presentationml/2006/ole">
            <mc:AlternateContent xmlns:mc="http://schemas.openxmlformats.org/markup-compatibility/2006">
              <mc:Choice xmlns:v="urn:schemas-microsoft-com:vml" Requires="v">
                <p:oleObj spid="_x0000_s2071" name="Document" r:id="rId4" imgW="6500146" imgH="4376228" progId="Word.Document.8">
                  <p:embed/>
                </p:oleObj>
              </mc:Choice>
              <mc:Fallback>
                <p:oleObj name="Document" r:id="rId4" imgW="6500146" imgH="4376228" progId="Word.Document.8">
                  <p:embed/>
                  <p:pic>
                    <p:nvPicPr>
                      <p:cNvPr id="0" name="Picture 5"/>
                      <p:cNvPicPr>
                        <a:picLocks noChangeAspect="1" noChangeArrowheads="1"/>
                      </p:cNvPicPr>
                      <p:nvPr/>
                    </p:nvPicPr>
                    <p:blipFill>
                      <a:blip r:embed="rId5"/>
                      <a:srcRect/>
                      <a:stretch>
                        <a:fillRect/>
                      </a:stretch>
                    </p:blipFill>
                    <p:spPr bwMode="auto">
                      <a:xfrm>
                        <a:off x="1011237" y="2420888"/>
                        <a:ext cx="7446963" cy="500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Shape 10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i="0" u="none" strike="noStrike" cap="none" baseline="0" dirty="0" smtClean="0">
                <a:solidFill>
                  <a:schemeClr val="dk2"/>
                </a:solidFill>
                <a:latin typeface="Times New Roman"/>
                <a:ea typeface="Times New Roman"/>
                <a:cs typeface="Times New Roman"/>
                <a:sym typeface="Times New Roman"/>
              </a:rPr>
              <a:t>4: </a:t>
            </a:r>
            <a:r>
              <a:rPr lang="en-US" sz="2800" b="1" i="0" u="none" strike="noStrike" cap="none" baseline="0" dirty="0">
                <a:solidFill>
                  <a:schemeClr val="dk2"/>
                </a:solidFill>
                <a:latin typeface="Times New Roman"/>
                <a:ea typeface="Times New Roman"/>
                <a:cs typeface="Times New Roman"/>
                <a:sym typeface="Times New Roman"/>
              </a:rPr>
              <a:t>Data Center </a:t>
            </a:r>
            <a:r>
              <a:rPr lang="en-US" sz="2800" b="1" i="0" u="none" strike="noStrike" cap="none" baseline="0" dirty="0" smtClean="0">
                <a:solidFill>
                  <a:schemeClr val="dk2"/>
                </a:solidFill>
                <a:latin typeface="Times New Roman"/>
                <a:ea typeface="Times New Roman"/>
                <a:cs typeface="Times New Roman"/>
                <a:sym typeface="Times New Roman"/>
              </a:rPr>
              <a:t>11ay </a:t>
            </a:r>
            <a:r>
              <a:rPr lang="en-US" sz="2800" b="1" i="0" u="none" strike="noStrike" cap="none" baseline="0" dirty="0">
                <a:solidFill>
                  <a:schemeClr val="dk2"/>
                </a:solidFill>
                <a:latin typeface="Times New Roman"/>
                <a:ea typeface="Times New Roman"/>
                <a:cs typeface="Times New Roman"/>
                <a:sym typeface="Times New Roman"/>
              </a:rPr>
              <a:t>Inter-Rack Connectivity</a:t>
            </a:r>
          </a:p>
        </p:txBody>
      </p:sp>
      <p:sp>
        <p:nvSpPr>
          <p:cNvPr id="102" name="Shape 102"/>
          <p:cNvSpPr txBox="1"/>
          <p:nvPr/>
        </p:nvSpPr>
        <p:spPr>
          <a:xfrm>
            <a:off x="5016500" y="1682750"/>
            <a:ext cx="3697288" cy="34470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Potential interference from environmental factors and noise.</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The main fiber 10GEthernet interface is down </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The ToR switch quickly detects the failure and wakes up the dormant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ASAP</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Data continuously flows over the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to the next EoR switch within 100ms</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No administrator’s intervention to restore the Network</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03" name="Shape 103"/>
          <p:cNvSpPr txBox="1"/>
          <p:nvPr/>
        </p:nvSpPr>
        <p:spPr>
          <a:xfrm>
            <a:off x="366712" y="1682750"/>
            <a:ext cx="4546599" cy="452431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Data Center employs the </a:t>
            </a:r>
            <a:r>
              <a:rPr lang="en-US" sz="1400" b="0" i="0" u="none" strike="noStrike" cap="none" baseline="0" dirty="0" smtClean="0">
                <a:solidFill>
                  <a:schemeClr val="dk1"/>
                </a:solidFill>
                <a:latin typeface="Arial"/>
                <a:ea typeface="Arial"/>
                <a:cs typeface="Arial"/>
                <a:sym typeface="Arial"/>
              </a:rPr>
              <a:t>11ay interfaces </a:t>
            </a:r>
            <a:r>
              <a:rPr lang="en-US" sz="1400" b="0" i="0" u="none" strike="noStrike" cap="none" baseline="0" dirty="0">
                <a:solidFill>
                  <a:schemeClr val="dk1"/>
                </a:solidFill>
                <a:latin typeface="Arial"/>
                <a:ea typeface="Arial"/>
                <a:cs typeface="Arial"/>
                <a:sym typeface="Arial"/>
              </a:rPr>
              <a:t>as the secondary/tertiary interfaces in lieu of fiber optics failure. </a:t>
            </a:r>
            <a:r>
              <a:rPr lang="en-US" sz="1400" b="0" i="0" u="none" strike="noStrike" cap="none" baseline="0" dirty="0">
                <a:solidFill>
                  <a:srgbClr val="FF0000"/>
                </a:solidFill>
                <a:latin typeface="Arial"/>
                <a:ea typeface="Arial"/>
                <a:cs typeface="Arial"/>
                <a:sym typeface="Arial"/>
              </a:rPr>
              <a:t>The Data Center is fully operational with high demands of </a:t>
            </a:r>
            <a:r>
              <a:rPr lang="en-US" sz="1400" b="0" i="0" u="none" strike="noStrike" cap="none" baseline="0" dirty="0" smtClean="0">
                <a:solidFill>
                  <a:srgbClr val="FF0000"/>
                </a:solidFill>
                <a:latin typeface="Arial"/>
                <a:ea typeface="Arial"/>
                <a:cs typeface="Arial"/>
                <a:sym typeface="Arial"/>
              </a:rPr>
              <a:t>99.99% </a:t>
            </a:r>
            <a:r>
              <a:rPr lang="en-US" sz="1400" b="0" i="0" u="none" strike="noStrike" cap="none" baseline="0" dirty="0">
                <a:solidFill>
                  <a:srgbClr val="FF0000"/>
                </a:solidFill>
                <a:latin typeface="Arial"/>
                <a:ea typeface="Arial"/>
                <a:cs typeface="Arial"/>
                <a:sym typeface="Arial"/>
              </a:rPr>
              <a:t>of reliability and availability</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ToR switch can transmit /receive via the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to reach the EoR switch </a:t>
            </a:r>
            <a:r>
              <a:rPr lang="en-US" sz="1400" b="0" i="0" u="none" strike="noStrike" cap="none" baseline="0" dirty="0" smtClean="0">
                <a:solidFill>
                  <a:schemeClr val="dk1"/>
                </a:solidFill>
                <a:latin typeface="Arial"/>
                <a:ea typeface="Arial"/>
                <a:cs typeface="Arial"/>
                <a:sym typeface="Arial"/>
              </a:rPr>
              <a:t>through multiple hops. </a:t>
            </a:r>
            <a:r>
              <a:rPr lang="en-US" sz="1400" b="0" i="0" u="none" strike="noStrike" cap="none" baseline="0" dirty="0">
                <a:solidFill>
                  <a:srgbClr val="FF0000"/>
                </a:solidFill>
                <a:latin typeface="Arial"/>
                <a:ea typeface="Arial"/>
                <a:cs typeface="Arial"/>
                <a:sym typeface="Arial"/>
              </a:rPr>
              <a:t>The EoR switch can reach the hub switch through the </a:t>
            </a:r>
            <a:r>
              <a:rPr lang="en-US" sz="1400" b="0" i="0" u="none" strike="noStrike" cap="none" baseline="0" dirty="0" smtClean="0">
                <a:solidFill>
                  <a:srgbClr val="FF0000"/>
                </a:solidFill>
                <a:latin typeface="Arial"/>
                <a:ea typeface="Arial"/>
                <a:cs typeface="Arial"/>
                <a:sym typeface="Arial"/>
              </a:rPr>
              <a:t>11ay </a:t>
            </a:r>
            <a:r>
              <a:rPr lang="en-US" sz="1400" b="0" i="0" u="none" strike="noStrike" cap="none" baseline="0" dirty="0">
                <a:solidFill>
                  <a:srgbClr val="FF0000"/>
                </a:solidFill>
                <a:latin typeface="Arial"/>
                <a:ea typeface="Arial"/>
                <a:cs typeface="Arial"/>
                <a:sym typeface="Arial"/>
              </a:rPr>
              <a:t>interfaces.  The data being stored transfers at ~40 Gbps, disruption tolerance  is &lt;100msec, PER&lt;10E-2 [1]</a:t>
            </a:r>
            <a:r>
              <a:rPr lang="en-US" sz="1400" b="0" i="0" u="none" strike="noStrike" cap="none" baseline="0" dirty="0">
                <a:solidFill>
                  <a:schemeClr val="dk1"/>
                </a:solidFill>
                <a:latin typeface="Arial"/>
                <a:ea typeface="Arial"/>
                <a:cs typeface="Arial"/>
                <a:sym typeface="Arial"/>
              </a:rPr>
              <a:t>. </a:t>
            </a:r>
            <a:r>
              <a:rPr lang="en-US" sz="1400" b="0" i="0" u="none" strike="noStrike" cap="none" baseline="0" dirty="0" smtClean="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dirty="0" smtClean="0">
                <a:solidFill>
                  <a:srgbClr val="FF0000"/>
                </a:solidFill>
              </a:rPr>
              <a:t>The data could traversal multiple hops (&lt;=5) in order to reach the </a:t>
            </a:r>
            <a:r>
              <a:rPr lang="en-US" dirty="0" err="1" smtClean="0">
                <a:solidFill>
                  <a:srgbClr val="FF0000"/>
                </a:solidFill>
              </a:rPr>
              <a:t>EoR</a:t>
            </a:r>
            <a:r>
              <a:rPr lang="en-US" dirty="0" smtClean="0">
                <a:solidFill>
                  <a:srgbClr val="FF0000"/>
                </a:solidFill>
              </a:rPr>
              <a:t> switches, and the end to end Latency&lt;50ms </a:t>
            </a:r>
            <a:endParaRPr lang="en-US" sz="140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specialized environments with sustainable temperature, humidity and other physical quality of air flow. Transmissions are mostly LOS. Distances between adjacent racks are standard rack width and distance between adjacent rows are ~4’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24762"/>
            <a:ext cx="8229600" cy="1143000"/>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Usage Model </a:t>
            </a:r>
            <a:r>
              <a:rPr lang="en-US" sz="3200" b="1" dirty="0" smtClean="0">
                <a:solidFill>
                  <a:schemeClr val="dk2"/>
                </a:solidFill>
                <a:latin typeface="Times New Roman"/>
                <a:ea typeface="Times New Roman"/>
                <a:cs typeface="Times New Roman"/>
                <a:sym typeface="Times New Roman"/>
              </a:rPr>
              <a:t>4</a:t>
            </a:r>
            <a:r>
              <a:rPr lang="en-US" sz="3200" b="1" i="0" u="none" strike="noStrike" cap="none" baseline="0" dirty="0" smtClean="0">
                <a:solidFill>
                  <a:schemeClr val="dk2"/>
                </a:solidFill>
                <a:latin typeface="Times New Roman"/>
                <a:ea typeface="Times New Roman"/>
                <a:cs typeface="Times New Roman"/>
                <a:sym typeface="Times New Roman"/>
              </a:rPr>
              <a:t>: </a:t>
            </a:r>
            <a:r>
              <a:rPr lang="en-US" sz="3200" b="1" i="0" u="none" strike="noStrike" cap="none" baseline="0" dirty="0">
                <a:solidFill>
                  <a:schemeClr val="dk2"/>
                </a:solidFill>
                <a:latin typeface="Times New Roman"/>
                <a:ea typeface="Times New Roman"/>
                <a:cs typeface="Times New Roman"/>
                <a:sym typeface="Times New Roman"/>
              </a:rPr>
              <a:t>Data Center</a:t>
            </a:r>
          </a:p>
        </p:txBody>
      </p:sp>
      <p:pic>
        <p:nvPicPr>
          <p:cNvPr id="114" name="Shape 114"/>
          <p:cNvPicPr preferRelativeResize="0"/>
          <p:nvPr/>
        </p:nvPicPr>
        <p:blipFill rotWithShape="1">
          <a:blip r:embed="rId3">
            <a:alphaModFix/>
          </a:blip>
          <a:srcRect/>
          <a:stretch/>
        </p:blipFill>
        <p:spPr>
          <a:xfrm>
            <a:off x="0" y="1095333"/>
            <a:ext cx="4847169" cy="2952964"/>
          </a:xfrm>
          <a:prstGeom prst="rect">
            <a:avLst/>
          </a:prstGeom>
          <a:noFill/>
          <a:ln>
            <a:noFill/>
          </a:ln>
        </p:spPr>
      </p:pic>
      <p:sp>
        <p:nvSpPr>
          <p:cNvPr id="115" name="Shape 115"/>
          <p:cNvSpPr/>
          <p:nvPr/>
        </p:nvSpPr>
        <p:spPr>
          <a:xfrm>
            <a:off x="896546" y="167361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6" name="Shape 116"/>
          <p:cNvSpPr/>
          <p:nvPr/>
        </p:nvSpPr>
        <p:spPr>
          <a:xfrm>
            <a:off x="1456283" y="1676381"/>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7" name="Shape 117"/>
          <p:cNvSpPr/>
          <p:nvPr/>
        </p:nvSpPr>
        <p:spPr>
          <a:xfrm>
            <a:off x="1966142" y="1687459"/>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8" name="Shape 118"/>
          <p:cNvSpPr/>
          <p:nvPr/>
        </p:nvSpPr>
        <p:spPr>
          <a:xfrm>
            <a:off x="2492627" y="169022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9" name="Shape 119"/>
          <p:cNvSpPr/>
          <p:nvPr/>
        </p:nvSpPr>
        <p:spPr>
          <a:xfrm>
            <a:off x="3459701" y="1377098"/>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20" name="Shape 120"/>
          <p:cNvSpPr/>
          <p:nvPr/>
        </p:nvSpPr>
        <p:spPr>
          <a:xfrm>
            <a:off x="4002812" y="1379863"/>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21" name="Shape 121"/>
          <p:cNvSpPr/>
          <p:nvPr/>
        </p:nvSpPr>
        <p:spPr>
          <a:xfrm>
            <a:off x="3329385" y="1271848"/>
            <a:ext cx="881149" cy="357446"/>
          </a:xfrm>
          <a:prstGeom prst="ellipse">
            <a:avLst/>
          </a:prstGeom>
          <a:noFill/>
          <a:ln w="12700" cap="flat">
            <a:solidFill>
              <a:srgbClr val="2C957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2" name="Shape 122"/>
          <p:cNvSpPr/>
          <p:nvPr/>
        </p:nvSpPr>
        <p:spPr>
          <a:xfrm>
            <a:off x="805087" y="1565563"/>
            <a:ext cx="881149" cy="357446"/>
          </a:xfrm>
          <a:prstGeom prst="ellipse">
            <a:avLst/>
          </a:prstGeom>
          <a:noFill/>
          <a:ln w="12700" cap="flat">
            <a:solidFill>
              <a:srgbClr val="FF000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3" name="Shape 123"/>
          <p:cNvSpPr/>
          <p:nvPr/>
        </p:nvSpPr>
        <p:spPr>
          <a:xfrm>
            <a:off x="782920" y="1438101"/>
            <a:ext cx="1432559" cy="462741"/>
          </a:xfrm>
          <a:prstGeom prst="ellipse">
            <a:avLst/>
          </a:prstGeom>
          <a:noFill/>
          <a:ln w="12700" cap="flat">
            <a:solidFill>
              <a:schemeClr val="dk2"/>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4" name="Shape 124"/>
          <p:cNvSpPr/>
          <p:nvPr/>
        </p:nvSpPr>
        <p:spPr>
          <a:xfrm>
            <a:off x="785691" y="1330037"/>
            <a:ext cx="2061556" cy="581890"/>
          </a:xfrm>
          <a:prstGeom prst="ellipse">
            <a:avLst/>
          </a:prstGeom>
          <a:noFill/>
          <a:ln w="12700" cap="flat">
            <a:solidFill>
              <a:srgbClr val="00B0F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5" name="Shape 125"/>
          <p:cNvSpPr/>
          <p:nvPr/>
        </p:nvSpPr>
        <p:spPr>
          <a:xfrm rot="-1386888">
            <a:off x="2402377" y="1446415"/>
            <a:ext cx="1205346" cy="365760"/>
          </a:xfrm>
          <a:prstGeom prst="ellipse">
            <a:avLst/>
          </a:prstGeom>
          <a:noFill/>
          <a:ln w="25400" cap="flat">
            <a:solidFill>
              <a:srgbClr val="2C957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6" name="Shape 126"/>
          <p:cNvSpPr txBox="1"/>
          <p:nvPr/>
        </p:nvSpPr>
        <p:spPr>
          <a:xfrm>
            <a:off x="2468878" y="3923607"/>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A</a:t>
            </a:r>
          </a:p>
        </p:txBody>
      </p:sp>
      <p:sp>
        <p:nvSpPr>
          <p:cNvPr id="127" name="Shape 127"/>
          <p:cNvSpPr txBox="1"/>
          <p:nvPr/>
        </p:nvSpPr>
        <p:spPr>
          <a:xfrm>
            <a:off x="1947925" y="3926373"/>
            <a:ext cx="26160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B</a:t>
            </a:r>
          </a:p>
        </p:txBody>
      </p:sp>
      <p:sp>
        <p:nvSpPr>
          <p:cNvPr id="128" name="Shape 128"/>
          <p:cNvSpPr txBox="1"/>
          <p:nvPr/>
        </p:nvSpPr>
        <p:spPr>
          <a:xfrm>
            <a:off x="1432520" y="3926373"/>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C</a:t>
            </a:r>
          </a:p>
        </p:txBody>
      </p:sp>
      <p:sp>
        <p:nvSpPr>
          <p:cNvPr id="129" name="Shape 129"/>
          <p:cNvSpPr txBox="1"/>
          <p:nvPr/>
        </p:nvSpPr>
        <p:spPr>
          <a:xfrm>
            <a:off x="853375" y="3929139"/>
            <a:ext cx="271227"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D</a:t>
            </a:r>
          </a:p>
        </p:txBody>
      </p:sp>
      <p:sp>
        <p:nvSpPr>
          <p:cNvPr id="130" name="Shape 130"/>
          <p:cNvSpPr txBox="1"/>
          <p:nvPr/>
        </p:nvSpPr>
        <p:spPr>
          <a:xfrm>
            <a:off x="3372173" y="2948242"/>
            <a:ext cx="253596"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E</a:t>
            </a:r>
          </a:p>
        </p:txBody>
      </p:sp>
      <p:sp>
        <p:nvSpPr>
          <p:cNvPr id="131" name="Shape 131"/>
          <p:cNvSpPr txBox="1"/>
          <p:nvPr/>
        </p:nvSpPr>
        <p:spPr>
          <a:xfrm>
            <a:off x="3857082" y="2951014"/>
            <a:ext cx="248785"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F</a:t>
            </a:r>
          </a:p>
        </p:txBody>
      </p:sp>
      <p:graphicFrame>
        <p:nvGraphicFramePr>
          <p:cNvPr id="132" name="Shape 132"/>
          <p:cNvGraphicFramePr/>
          <p:nvPr/>
        </p:nvGraphicFramePr>
        <p:xfrm>
          <a:off x="4572000" y="1400695"/>
          <a:ext cx="4164650" cy="4312980"/>
        </p:xfrm>
        <a:graphic>
          <a:graphicData uri="http://schemas.openxmlformats.org/drawingml/2006/table">
            <a:tbl>
              <a:tblPr firstRow="1" bandRow="1">
                <a:noFill/>
                <a:tableStyleId>{7C797083-F9EE-4C0E-ABDD-26BC668D070A}</a:tableStyleId>
              </a:tblPr>
              <a:tblGrid>
                <a:gridCol w="421150"/>
                <a:gridCol w="436950"/>
                <a:gridCol w="710925"/>
                <a:gridCol w="462875"/>
                <a:gridCol w="462875"/>
                <a:gridCol w="716725"/>
                <a:gridCol w="953150"/>
              </a:tblGrid>
              <a:tr h="370850">
                <a:tc>
                  <a:txBody>
                    <a:bodyPr/>
                    <a:lstStyle/>
                    <a:p>
                      <a:pPr marL="0" marR="0" lvl="0" indent="0" algn="l" rtl="0">
                        <a:spcBef>
                          <a:spcPts val="0"/>
                        </a:spcBef>
                        <a:buSzPct val="25000"/>
                        <a:buNone/>
                      </a:pPr>
                      <a:r>
                        <a:rPr lang="en-US" sz="900" u="none" strike="noStrike" cap="none" baseline="0" dirty="0"/>
                        <a:t>       Links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 Link Capacity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Link Description</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PER&lt;</a:t>
                      </a:r>
                    </a:p>
                    <a:p>
                      <a:pPr marL="0" marR="0" lvl="0" indent="0" algn="l" rtl="0">
                        <a:spcBef>
                          <a:spcPts val="0"/>
                        </a:spcBef>
                        <a:buSzPct val="25000"/>
                        <a:buNone/>
                      </a:pPr>
                      <a:r>
                        <a:rPr lang="en-US" sz="900" u="none" strike="noStrike" cap="none" baseline="0" dirty="0" smtClean="0">
                          <a:solidFill>
                            <a:srgbClr val="3F3F3F"/>
                          </a:solidFill>
                        </a:rPr>
                        <a:t>[3]</a:t>
                      </a:r>
                      <a:endParaRPr lang="en-US" sz="90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solidFill>
                            <a:srgbClr val="F2F2F2"/>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Link Setup time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Security</a:t>
                      </a:r>
                    </a:p>
                    <a:p>
                      <a:pPr marL="0" marR="0" lvl="0" indent="0" algn="l" rtl="0">
                        <a:spcBef>
                          <a:spcPts val="0"/>
                        </a:spcBef>
                        <a:buSzPct val="25000"/>
                        <a:buNone/>
                      </a:pPr>
                      <a:r>
                        <a:rPr lang="en-US" sz="900" u="none" strike="noStrike" cap="none" baseline="0" dirty="0">
                          <a:solidFill>
                            <a:srgbClr val="3F3F3F"/>
                          </a:solidFill>
                        </a:rPr>
                        <a:t>(Confidentiality/Integrity</a:t>
                      </a:r>
                      <a:r>
                        <a:rPr lang="en-US" sz="900" u="none" strike="noStrike" cap="none" baseline="0" dirty="0"/>
                        <a:t>)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r>
              <a:tr h="370850">
                <a:tc>
                  <a:txBody>
                    <a:bodyPr/>
                    <a:lstStyle/>
                    <a:p>
                      <a:pPr marL="0" marR="0" lvl="0" indent="0" algn="l" rtl="0">
                        <a:spcBef>
                          <a:spcPts val="0"/>
                        </a:spcBef>
                        <a:buSzPct val="25000"/>
                        <a:buNone/>
                      </a:pPr>
                      <a:r>
                        <a:rPr lang="en-US" sz="800" u="none" strike="noStrike" cap="none" baseline="0" dirty="0"/>
                        <a:t>A&lt;-&gt;B</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20’’ </a:t>
                      </a:r>
                      <a:r>
                        <a:rPr lang="en-US" sz="1050" u="none" strike="noStrike" cap="none" baseline="0" dirty="0" smtClean="0">
                          <a:solidFill>
                            <a:srgbClr val="3F3F3F"/>
                          </a:solidFill>
                        </a:rPr>
                        <a:t>[5]</a:t>
                      </a:r>
                      <a:endParaRPr lang="en-US" sz="105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A&lt;-&gt;C</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40’’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A&lt;-&gt;D</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60’’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A&lt;-&gt;E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&gt;20Gbps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EoR to Aggregated Switch</a:t>
                      </a:r>
                    </a:p>
                    <a:p>
                      <a:pPr marL="0" marR="0" lvl="0" indent="0" algn="l" rtl="0">
                        <a:spcBef>
                          <a:spcPts val="0"/>
                        </a:spcBef>
                        <a:buSzPct val="25000"/>
                        <a:buNone/>
                      </a:pPr>
                      <a:r>
                        <a:rPr lang="en-US" sz="1100" b="1" u="none" strike="noStrike" cap="none" baseline="0" dirty="0" smtClean="0">
                          <a:solidFill>
                            <a:srgbClr val="3F3F3F"/>
                          </a:solidFill>
                        </a:rPr>
                        <a:t>(Multi-hop)</a:t>
                      </a:r>
                      <a:endParaRPr lang="en-US" sz="1100" b="1"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4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E&lt;-&gt;F</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&gt;20Gpbs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Aggregated Switch to SAN switch</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4’</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
        <p:nvSpPr>
          <p:cNvPr id="133" name="Shape 133"/>
          <p:cNvSpPr txBox="1"/>
          <p:nvPr/>
        </p:nvSpPr>
        <p:spPr>
          <a:xfrm>
            <a:off x="371455" y="4239489"/>
            <a:ext cx="4084167" cy="1928552"/>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38888"/>
              <a:buFont typeface="Arial"/>
              <a:buChar char="•"/>
            </a:pPr>
            <a:r>
              <a:rPr lang="en-US" sz="8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11ay </a:t>
            </a:r>
            <a:r>
              <a:rPr lang="en-US" sz="1250" b="0" i="0" u="none" strike="noStrike" cap="none" baseline="0" dirty="0">
                <a:solidFill>
                  <a:schemeClr val="dk1"/>
                </a:solidFill>
                <a:latin typeface="Times New Roman"/>
                <a:ea typeface="Times New Roman"/>
                <a:cs typeface="Times New Roman"/>
                <a:sym typeface="Times New Roman"/>
              </a:rPr>
              <a:t>interfaces are best suit for backup interfaces when the fiber links are failed during emergency or network devices maintenances,</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As back up interfaces, no active link up are needed all the time but when the failure is occurred, the backup links are required to be quickly setup (&lt;100 msec </a:t>
            </a:r>
            <a:r>
              <a:rPr lang="en-US" sz="1250" b="0" i="0" u="none" strike="noStrike" cap="none" baseline="0" dirty="0" smtClean="0">
                <a:solidFill>
                  <a:schemeClr val="dk1"/>
                </a:solidFill>
                <a:latin typeface="Times New Roman"/>
                <a:ea typeface="Times New Roman"/>
                <a:cs typeface="Times New Roman"/>
                <a:sym typeface="Times New Roman"/>
              </a:rPr>
              <a:t>[4] </a:t>
            </a:r>
            <a:r>
              <a:rPr lang="en-US" sz="1250" b="0" i="0" u="none" strike="noStrike" cap="none" baseline="0" dirty="0">
                <a:solidFill>
                  <a:schemeClr val="dk1"/>
                </a:solidFill>
                <a:latin typeface="Times New Roman"/>
                <a:ea typeface="Times New Roman"/>
                <a:cs typeface="Times New Roman"/>
                <a:sym typeface="Times New Roman"/>
              </a:rPr>
              <a:t>setup time)</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Some of </a:t>
            </a:r>
            <a:r>
              <a:rPr lang="en-US" sz="1250" b="0" i="0" u="none" strike="noStrike" cap="none" baseline="0" dirty="0" smtClean="0">
                <a:solidFill>
                  <a:schemeClr val="dk1"/>
                </a:solidFill>
                <a:latin typeface="Times New Roman"/>
                <a:ea typeface="Times New Roman"/>
                <a:cs typeface="Times New Roman"/>
                <a:sym typeface="Times New Roman"/>
              </a:rPr>
              <a:t>11ay </a:t>
            </a:r>
            <a:r>
              <a:rPr lang="en-US" sz="1250" b="0" i="0" u="none" strike="noStrike" cap="none" baseline="0" dirty="0">
                <a:solidFill>
                  <a:schemeClr val="dk1"/>
                </a:solidFill>
                <a:latin typeface="Times New Roman"/>
                <a:ea typeface="Times New Roman"/>
                <a:cs typeface="Times New Roman"/>
                <a:sym typeface="Times New Roman"/>
              </a:rPr>
              <a:t>interfaces function as </a:t>
            </a:r>
            <a:r>
              <a:rPr lang="en-US" sz="1250" b="0" i="0" u="none" strike="noStrike" cap="none" baseline="0" dirty="0" smtClean="0">
                <a:solidFill>
                  <a:schemeClr val="dk1"/>
                </a:solidFill>
                <a:latin typeface="Times New Roman"/>
                <a:ea typeface="Times New Roman"/>
                <a:cs typeface="Times New Roman"/>
                <a:sym typeface="Times New Roman"/>
              </a:rPr>
              <a:t>multi-hop</a:t>
            </a:r>
            <a:r>
              <a:rPr lang="en-US" sz="1250" b="0" i="0" u="none" strike="noStrike" cap="none" dirty="0" smtClean="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links</a:t>
            </a:r>
            <a:r>
              <a:rPr lang="en-US" sz="1250" b="0" i="0" u="none" strike="noStrike" cap="none" baseline="0" dirty="0">
                <a:solidFill>
                  <a:schemeClr val="dk1"/>
                </a:solidFill>
                <a:latin typeface="Times New Roman"/>
                <a:ea typeface="Times New Roman"/>
                <a:cs typeface="Times New Roman"/>
                <a:sym typeface="Times New Roman"/>
              </a:rPr>
              <a:t>, i.e A&lt;-&gt;</a:t>
            </a:r>
            <a:r>
              <a:rPr lang="en-US" sz="1250" b="0" i="0" u="none" strike="noStrike" cap="none" baseline="0" dirty="0" smtClean="0">
                <a:solidFill>
                  <a:schemeClr val="dk1"/>
                </a:solidFill>
                <a:latin typeface="Times New Roman"/>
                <a:ea typeface="Times New Roman"/>
                <a:cs typeface="Times New Roman"/>
                <a:sym typeface="Times New Roman"/>
              </a:rPr>
              <a:t>E, Maximum #</a:t>
            </a:r>
            <a:r>
              <a:rPr lang="en-US" sz="1250" b="0" i="0" u="none" strike="noStrike" cap="none" dirty="0" smtClean="0">
                <a:solidFill>
                  <a:schemeClr val="dk1"/>
                </a:solidFill>
                <a:latin typeface="Times New Roman"/>
                <a:ea typeface="Times New Roman"/>
                <a:cs typeface="Times New Roman"/>
                <a:sym typeface="Times New Roman"/>
              </a:rPr>
              <a:t> of hops &lt;=5</a:t>
            </a:r>
            <a:endParaRPr lang="en-US"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45"/>
              </a:spcBef>
              <a:spcAft>
                <a:spcPts val="0"/>
              </a:spcAft>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265112" algn="l" rtl="0">
              <a:lnSpc>
                <a:spcPct val="80000"/>
              </a:lnSpc>
              <a:spcBef>
                <a:spcPts val="245"/>
              </a:spcBef>
              <a:spcAft>
                <a:spcPts val="0"/>
              </a:spcAft>
              <a:buClr>
                <a:schemeClr val="dk1"/>
              </a:buClr>
              <a:buFont typeface="Arial"/>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05"/>
              </a:spcBef>
              <a:spcAft>
                <a:spcPts val="0"/>
              </a:spcAft>
              <a:buClr>
                <a:schemeClr val="dk1"/>
              </a:buClr>
              <a:buFont typeface="Arial"/>
              <a:buNone/>
            </a:pPr>
            <a:endParaRPr sz="5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60"/>
              </a:spcBef>
              <a:spcAft>
                <a:spcPts val="0"/>
              </a:spcAft>
              <a:buClr>
                <a:schemeClr val="dk1"/>
              </a:buClr>
              <a:buSzPct val="25000"/>
              <a:buFont typeface="Arial"/>
              <a:buNone/>
            </a:pPr>
            <a:r>
              <a:rPr lang="en-US" sz="800" b="0" i="0" u="none" strike="noStrike" cap="none" baseline="0" dirty="0">
                <a:solidFill>
                  <a:schemeClr val="dk1"/>
                </a:solidFill>
                <a:latin typeface="Times New Roman"/>
                <a:ea typeface="Times New Roman"/>
                <a:cs typeface="Times New Roman"/>
                <a:sym typeface="Times New Roman"/>
              </a:rPr>
              <a:t>             </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Shape 275"/>
          <p:cNvSpPr txBox="1">
            <a:spLocks noGrp="1"/>
          </p:cNvSpPr>
          <p:nvPr>
            <p:ph type="title" idx="4294967295"/>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76" name="Shape 276"/>
          <p:cNvSpPr txBox="1"/>
          <p:nvPr/>
        </p:nvSpPr>
        <p:spPr>
          <a:xfrm>
            <a:off x="4800600" y="1585912"/>
            <a:ext cx="3962399" cy="3576637"/>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lnSpc>
                <a:spcPct val="95000"/>
              </a:lnSpc>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One or more devices can access to a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 to form a service set. Multiple links and data streams have varying QoS, reliability, and throughput requirements, some with simply best-effort rates (downloading), others with a certain data rate and QoS requirements(video, VoIP,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Data steam can be broadcast (one point to multiple point).</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devices might be stationary or might be used with low-mobility during usage. </a:t>
            </a: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Char char="•"/>
            </a:pPr>
            <a:r>
              <a:rPr lang="en-US" sz="1200" dirty="0" smtClean="0">
                <a:solidFill>
                  <a:schemeClr val="dk1"/>
                </a:solidFill>
              </a:rPr>
              <a:t>The traffic could be transmitted in the point to multipoint fashion. </a:t>
            </a:r>
            <a:endParaRPr lang="en-US" sz="1200" b="0" i="0" u="none" strike="noStrike" cap="none" baseline="0" dirty="0">
              <a:solidFill>
                <a:schemeClr val="dk1"/>
              </a:solidFill>
              <a:latin typeface="Arial"/>
              <a:ea typeface="Arial"/>
              <a:cs typeface="Arial"/>
              <a:sym typeface="Arial"/>
            </a:endParaRPr>
          </a:p>
          <a:p>
            <a:pPr marL="0" marR="0" lvl="0" indent="76200" algn="l" rtl="0">
              <a:spcBef>
                <a:spcPts val="0"/>
              </a:spcBef>
              <a:spcAft>
                <a:spcPts val="0"/>
              </a:spcAft>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 One or more communication links are set up between  user devices and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Users receive the same video/massive-data in broadcast mode or request video/video gaming/audio via VOD system respectively.</a:t>
            </a:r>
          </a:p>
        </p:txBody>
      </p:sp>
      <p:sp>
        <p:nvSpPr>
          <p:cNvPr id="277" name="Shape 277"/>
          <p:cNvSpPr txBox="1"/>
          <p:nvPr/>
        </p:nvSpPr>
        <p:spPr>
          <a:xfrm>
            <a:off x="265112" y="1524000"/>
            <a:ext cx="4546599" cy="5032374"/>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Pre-Conditions:</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 are deployed in ceilings of large room/space.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Multiple users have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connectivity between user-devices (fixed or portable) and The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a:t>
            </a: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0" i="0" u="none" strike="noStrike" cap="none" baseline="0" dirty="0">
                <a:solidFill>
                  <a:schemeClr val="dk1"/>
                </a:solidFill>
                <a:latin typeface="Arial"/>
                <a:ea typeface="Arial"/>
                <a:cs typeface="Arial"/>
                <a:sym typeface="Arial"/>
              </a:rPr>
              <a:t> </a:t>
            </a:r>
            <a:r>
              <a:rPr lang="en-US" sz="1200" b="1" i="0" u="sng" strike="noStrike" cap="none" baseline="0" dirty="0">
                <a:solidFill>
                  <a:schemeClr val="dk1"/>
                </a:solidFill>
                <a:latin typeface="Arial"/>
                <a:ea typeface="Arial"/>
                <a:cs typeface="Arial"/>
                <a:sym typeface="Arial"/>
              </a:rPr>
              <a:t>Application:</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HD video/mass-data information can be distributed to the individual users simultaneously (broadcast). For example, there are multiple screens that show the same video in a exhibition or  gymnasium. Students watch the same courseware on the screen of their own device.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Users can use VOD system to watch moves/videos in which they are interested.</a:t>
            </a:r>
          </a:p>
          <a:p>
            <a:pPr marL="0" marR="0" lvl="0" indent="0" algn="l" rtl="0">
              <a:lnSpc>
                <a:spcPct val="95000"/>
              </a:lnSpc>
              <a:spcBef>
                <a:spcPts val="0"/>
              </a:spcBef>
              <a:spcAft>
                <a:spcPts val="0"/>
              </a:spcAft>
              <a:buNone/>
            </a:pPr>
            <a:endParaRPr sz="1200" b="1" i="0" u="sng"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Environment:</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Environment can be highly variable, e.g. crowded public place, classroom, waiting room at train station/airport, in flight, train, ship, bus, exhibition, gymnasium, etc.</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A ceiling installation for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AP is recommended because the mm-wave links might be easily blocked by obstacles such as furniture, human body on the floor.</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 can be a potable or mobile device, or can be fixed deployed such as large-screen TV, touch screens in the back of the seat in flight/train,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Transmissions can be LOS or NLOS. Distance between far corners of the room are </a:t>
            </a:r>
            <a:r>
              <a:rPr lang="en-US" sz="1200" b="0" i="0" u="none" strike="noStrike" cap="none" baseline="0" dirty="0">
                <a:solidFill>
                  <a:srgbClr val="FF0000"/>
                </a:solidFill>
                <a:latin typeface="Arial"/>
                <a:ea typeface="Arial"/>
                <a:cs typeface="Arial"/>
                <a:sym typeface="Arial"/>
              </a:rPr>
              <a:t>&lt;100m</a:t>
            </a:r>
            <a:r>
              <a:rPr lang="en-US" sz="1200" b="0" i="0" u="none" strike="noStrike" cap="none" baseline="0" dirty="0">
                <a:solidFill>
                  <a:schemeClr val="dk1"/>
                </a:solidFill>
                <a:latin typeface="Arial"/>
                <a:ea typeface="Arial"/>
                <a:cs typeface="Arial"/>
                <a:sym typeface="Arial"/>
              </a:rPr>
              <a:t>.</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368300" y="1906586"/>
            <a:ext cx="3213100" cy="4494212"/>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APs are located in ceilings and seats.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Users interact with AP through touch screens in front of them or wireless controllers.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Video streaming, VOD, video gaming, audio, downloading courseware in classroom, etc.</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HD-Video distribution in dining-hall, exhibition etc.; in-Flight/Train/Ship/Bus entertainment</a:t>
            </a:r>
            <a:r>
              <a:rPr lang="en-US" sz="1600" b="1" i="0" u="none" strike="noStrike" cap="none" baseline="0" dirty="0" smtClean="0">
                <a:solidFill>
                  <a:schemeClr val="dk1"/>
                </a:solidFill>
                <a:latin typeface="Times New Roman"/>
                <a:ea typeface="Times New Roman"/>
                <a:cs typeface="Times New Roman"/>
                <a:sym typeface="Times New Roman"/>
              </a:rPr>
              <a:t>.</a:t>
            </a:r>
            <a:r>
              <a:rPr lang="en-US" sz="1200" b="0" i="0" u="none" strike="noStrike" cap="none" baseline="0" dirty="0" smtClean="0">
                <a:solidFill>
                  <a:schemeClr val="dk1"/>
                </a:solidFill>
                <a:latin typeface="Times New Roman"/>
                <a:ea typeface="Times New Roman"/>
                <a:cs typeface="Times New Roman"/>
                <a:sym typeface="Times New Roman"/>
              </a:rPr>
              <a:t>[6]</a:t>
            </a:r>
            <a:endParaRPr lang="en-US" sz="1200" b="0" i="0" u="none" strike="noStrike" cap="none" baseline="0" dirty="0">
              <a:solidFill>
                <a:schemeClr val="dk1"/>
              </a:solidFill>
              <a:latin typeface="Times New Roman"/>
              <a:ea typeface="Times New Roman"/>
              <a:cs typeface="Times New Roman"/>
              <a:sym typeface="Times New Roman"/>
            </a:endParaRPr>
          </a:p>
          <a:p>
            <a:pPr marL="342900" marR="0" lvl="0" indent="-215900" algn="l" rtl="0">
              <a:spcBef>
                <a:spcPts val="400"/>
              </a:spcBef>
              <a:spcAft>
                <a:spcPts val="0"/>
              </a:spcAft>
              <a:buClr>
                <a:schemeClr val="dk1"/>
              </a:buClr>
              <a:buFont typeface="Times New Roman"/>
              <a:buNone/>
            </a:pPr>
            <a:endParaRPr sz="2000" b="0" i="0" u="none" strike="noStrike" cap="none" baseline="0" dirty="0">
              <a:solidFill>
                <a:schemeClr val="dk1"/>
              </a:solidFill>
              <a:latin typeface="Times New Roman"/>
              <a:ea typeface="Times New Roman"/>
              <a:cs typeface="Times New Roman"/>
              <a:sym typeface="Times New Roman"/>
            </a:endParaRPr>
          </a:p>
          <a:p>
            <a:pPr marL="342900" marR="0" lvl="0" indent="-228600" algn="l" rtl="0">
              <a:spcBef>
                <a:spcPts val="360"/>
              </a:spcBef>
              <a:spcAft>
                <a:spcPts val="0"/>
              </a:spcAft>
              <a:buClr>
                <a:schemeClr val="dk1"/>
              </a:buClr>
              <a:buFont typeface="Times New Roman"/>
              <a:buNone/>
            </a:pPr>
            <a:endParaRPr sz="1800" b="1" i="0" u="none" strike="noStrike" cap="none" baseline="0" dirty="0">
              <a:solidFill>
                <a:schemeClr val="dk1"/>
              </a:solidFill>
              <a:latin typeface="Times New Roman"/>
              <a:ea typeface="Times New Roman"/>
              <a:cs typeface="Times New Roman"/>
              <a:sym typeface="Times New Roman"/>
            </a:endParaRPr>
          </a:p>
        </p:txBody>
      </p:sp>
      <p:sp>
        <p:nvSpPr>
          <p:cNvPr id="288" name="Shape 288"/>
          <p:cNvSpPr txBox="1">
            <a:spLocks noGrp="1"/>
          </p:cNvSpPr>
          <p:nvPr>
            <p:ph type="dt" idx="4294967295"/>
          </p:nvPr>
        </p:nvSpPr>
        <p:spPr>
          <a:xfrm>
            <a:off x="665162" y="301625"/>
            <a:ext cx="1874836" cy="27304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dirty="0">
                <a:solidFill>
                  <a:schemeClr val="dk1"/>
                </a:solidFill>
                <a:latin typeface="Times New Roman"/>
                <a:ea typeface="Times New Roman"/>
                <a:cs typeface="Times New Roman"/>
                <a:sym typeface="Times New Roman"/>
              </a:rPr>
              <a:t> </a:t>
            </a:r>
          </a:p>
        </p:txBody>
      </p:sp>
      <p:sp>
        <p:nvSpPr>
          <p:cNvPr id="290" name="Shape 290"/>
          <p:cNvSpPr txBox="1">
            <a:spLocks noGrp="1"/>
          </p:cNvSpPr>
          <p:nvPr>
            <p:ph type="ftr" idx="11"/>
          </p:nvPr>
        </p:nvSpPr>
        <p:spPr>
          <a:xfrm>
            <a:off x="5419725" y="6467475"/>
            <a:ext cx="3184524" cy="180975"/>
          </a:xfrm>
          <a:prstGeom prst="rect">
            <a:avLst/>
          </a:prstGeom>
          <a:noFill/>
          <a:ln>
            <a:noFill/>
          </a:ln>
        </p:spPr>
        <p:txBody>
          <a:bodyPr lIns="0" tIns="0" rIns="0" bIns="0" anchor="t" anchorCtr="0">
            <a:noAutofit/>
          </a:bodyPr>
          <a:lstStyle/>
          <a:p>
            <a:pPr marL="0" marR="0" lvl="0" indent="0" algn="r" rtl="0">
              <a:spcBef>
                <a:spcPts val="0"/>
              </a:spcBef>
              <a:buSzPct val="25000"/>
              <a:buNone/>
            </a:pPr>
            <a:r>
              <a:rPr lang="en-US" sz="1800" b="0" i="0" u="none" strike="noStrike" cap="none" baseline="0" dirty="0">
                <a:solidFill>
                  <a:schemeClr val="dk1"/>
                </a:solidFill>
                <a:latin typeface="Times New Roman"/>
                <a:ea typeface="Times New Roman"/>
                <a:cs typeface="Times New Roman"/>
                <a:sym typeface="Times New Roman"/>
              </a:rPr>
              <a:t> </a:t>
            </a:r>
          </a:p>
        </p:txBody>
      </p:sp>
      <p:sp>
        <p:nvSpPr>
          <p:cNvPr id="291" name="Shape 291"/>
          <p:cNvSpPr txBox="1"/>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92" name="Shape 292"/>
          <p:cNvSpPr txBox="1">
            <a:spLocks noGrp="1"/>
          </p:cNvSpPr>
          <p:nvPr>
            <p:ph type="body" idx="2"/>
          </p:nvPr>
        </p:nvSpPr>
        <p:spPr>
          <a:xfrm>
            <a:off x="40386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Dining-Hall</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pic>
        <p:nvPicPr>
          <p:cNvPr id="293" name="Shape 293"/>
          <p:cNvPicPr preferRelativeResize="0"/>
          <p:nvPr/>
        </p:nvPicPr>
        <p:blipFill rotWithShape="1">
          <a:blip r:embed="rId3">
            <a:alphaModFix/>
          </a:blip>
          <a:srcRect/>
          <a:stretch/>
        </p:blipFill>
        <p:spPr>
          <a:xfrm>
            <a:off x="3733800" y="1676400"/>
            <a:ext cx="2023418" cy="1371599"/>
          </a:xfrm>
          <a:prstGeom prst="rect">
            <a:avLst/>
          </a:prstGeom>
          <a:noFill/>
          <a:ln>
            <a:noFill/>
          </a:ln>
        </p:spPr>
      </p:pic>
      <p:pic>
        <p:nvPicPr>
          <p:cNvPr id="294" name="Shape 294"/>
          <p:cNvPicPr preferRelativeResize="0"/>
          <p:nvPr/>
        </p:nvPicPr>
        <p:blipFill rotWithShape="1">
          <a:blip r:embed="rId4">
            <a:alphaModFix/>
          </a:blip>
          <a:srcRect/>
          <a:stretch/>
        </p:blipFill>
        <p:spPr>
          <a:xfrm>
            <a:off x="6096000" y="1676400"/>
            <a:ext cx="2065663" cy="1371599"/>
          </a:xfrm>
          <a:prstGeom prst="rect">
            <a:avLst/>
          </a:prstGeom>
          <a:noFill/>
          <a:ln>
            <a:noFill/>
          </a:ln>
        </p:spPr>
      </p:pic>
      <p:pic>
        <p:nvPicPr>
          <p:cNvPr id="295" name="Shape 295"/>
          <p:cNvPicPr preferRelativeResize="0"/>
          <p:nvPr/>
        </p:nvPicPr>
        <p:blipFill rotWithShape="1">
          <a:blip r:embed="rId5">
            <a:alphaModFix/>
          </a:blip>
          <a:srcRect/>
          <a:stretch/>
        </p:blipFill>
        <p:spPr>
          <a:xfrm>
            <a:off x="3733800" y="3276600"/>
            <a:ext cx="2057400" cy="1378458"/>
          </a:xfrm>
          <a:prstGeom prst="rect">
            <a:avLst/>
          </a:prstGeom>
          <a:noFill/>
          <a:ln>
            <a:noFill/>
          </a:ln>
        </p:spPr>
      </p:pic>
      <p:pic>
        <p:nvPicPr>
          <p:cNvPr id="296" name="Shape 296"/>
          <p:cNvPicPr preferRelativeResize="0"/>
          <p:nvPr/>
        </p:nvPicPr>
        <p:blipFill rotWithShape="1">
          <a:blip r:embed="rId6">
            <a:alphaModFix/>
          </a:blip>
          <a:srcRect/>
          <a:stretch/>
        </p:blipFill>
        <p:spPr>
          <a:xfrm>
            <a:off x="6096000" y="3276600"/>
            <a:ext cx="2060592" cy="1460381"/>
          </a:xfrm>
          <a:prstGeom prst="rect">
            <a:avLst/>
          </a:prstGeom>
          <a:noFill/>
          <a:ln>
            <a:noFill/>
          </a:ln>
        </p:spPr>
      </p:pic>
      <p:pic>
        <p:nvPicPr>
          <p:cNvPr id="297" name="Shape 297"/>
          <p:cNvPicPr preferRelativeResize="0"/>
          <p:nvPr/>
        </p:nvPicPr>
        <p:blipFill rotWithShape="1">
          <a:blip r:embed="rId7">
            <a:alphaModFix/>
          </a:blip>
          <a:srcRect/>
          <a:stretch/>
        </p:blipFill>
        <p:spPr>
          <a:xfrm>
            <a:off x="3810000" y="4953000"/>
            <a:ext cx="2133599" cy="1224686"/>
          </a:xfrm>
          <a:prstGeom prst="rect">
            <a:avLst/>
          </a:prstGeom>
          <a:noFill/>
          <a:ln>
            <a:noFill/>
          </a:ln>
        </p:spPr>
      </p:pic>
      <p:pic>
        <p:nvPicPr>
          <p:cNvPr id="298" name="Shape 298"/>
          <p:cNvPicPr preferRelativeResize="0"/>
          <p:nvPr/>
        </p:nvPicPr>
        <p:blipFill rotWithShape="1">
          <a:blip r:embed="rId8">
            <a:alphaModFix/>
          </a:blip>
          <a:srcRect/>
          <a:stretch/>
        </p:blipFill>
        <p:spPr>
          <a:xfrm>
            <a:off x="6172200" y="4953000"/>
            <a:ext cx="1981199" cy="1164115"/>
          </a:xfrm>
          <a:prstGeom prst="rect">
            <a:avLst/>
          </a:prstGeom>
          <a:noFill/>
          <a:ln>
            <a:noFill/>
          </a:ln>
        </p:spPr>
      </p:pic>
      <p:sp>
        <p:nvSpPr>
          <p:cNvPr id="299" name="Shape 299"/>
          <p:cNvSpPr txBox="1">
            <a:spLocks noGrp="1"/>
          </p:cNvSpPr>
          <p:nvPr>
            <p:ph type="body" idx="4294967295"/>
          </p:nvPr>
        </p:nvSpPr>
        <p:spPr>
          <a:xfrm>
            <a:off x="65532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Exhibition</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0" name="Shape 300"/>
          <p:cNvSpPr txBox="1">
            <a:spLocks noGrp="1"/>
          </p:cNvSpPr>
          <p:nvPr>
            <p:ph type="body" idx="4294967295"/>
          </p:nvPr>
        </p:nvSpPr>
        <p:spPr>
          <a:xfrm>
            <a:off x="4038600" y="46482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Classroom</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1" name="Shape 301"/>
          <p:cNvSpPr txBox="1">
            <a:spLocks noGrp="1"/>
          </p:cNvSpPr>
          <p:nvPr>
            <p:ph type="body" idx="4294967295"/>
          </p:nvPr>
        </p:nvSpPr>
        <p:spPr>
          <a:xfrm>
            <a:off x="6629400" y="4648200"/>
            <a:ext cx="9144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Flight</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2" name="Shape 302"/>
          <p:cNvSpPr txBox="1">
            <a:spLocks noGrp="1"/>
          </p:cNvSpPr>
          <p:nvPr>
            <p:ph type="body" idx="4294967295"/>
          </p:nvPr>
        </p:nvSpPr>
        <p:spPr>
          <a:xfrm>
            <a:off x="3962400" y="6096000"/>
            <a:ext cx="22860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High-Speed Rail</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3" name="Shape 303"/>
          <p:cNvSpPr txBox="1">
            <a:spLocks noGrp="1"/>
          </p:cNvSpPr>
          <p:nvPr>
            <p:ph type="body" idx="4294967295"/>
          </p:nvPr>
        </p:nvSpPr>
        <p:spPr>
          <a:xfrm>
            <a:off x="6934200" y="6096000"/>
            <a:ext cx="6857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Bus</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t>
            </a:r>
            <a:r>
              <a:rPr lang="en-US" sz="2800" b="1" i="0" u="none" strike="noStrike" cap="none" baseline="0" dirty="0" smtClean="0">
                <a:solidFill>
                  <a:schemeClr val="dk2"/>
                </a:solidFill>
                <a:latin typeface="Times New Roman"/>
                <a:ea typeface="Times New Roman"/>
                <a:cs typeface="Times New Roman"/>
                <a:sym typeface="Times New Roman"/>
              </a:rPr>
              <a:t>and Multi-Band</a:t>
            </a:r>
            <a:r>
              <a:rPr lang="en-US" sz="2800" b="1" i="0" u="none" strike="noStrike" cap="none" dirty="0" smtClean="0">
                <a:solidFill>
                  <a:schemeClr val="dk2"/>
                </a:solidFill>
                <a:latin typeface="Times New Roman"/>
                <a:ea typeface="Times New Roman"/>
                <a:cs typeface="Times New Roman"/>
                <a:sym typeface="Times New Roman"/>
              </a:rPr>
              <a:t> Operation (MBO)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48064" y="1412776"/>
            <a:ext cx="3697288"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Potential interference from environmental factors and obstruction of the LOS.</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The devices might be stationary or might be used with low-mobility during usage.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User is using his smart phone to join a video conference over the cellular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He walks into an Mobile Hotspot which has the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By auto-detecting the mobile hotspot in proximity, his smart phone automatically initiate the offloading.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Without even noticing the smooth transition, user is able to keep his video conference going without any disruption.</a:t>
            </a:r>
          </a:p>
          <a:p>
            <a:pPr marL="0" marR="0" lvl="0" indent="0" algn="l" rtl="0">
              <a:spcBef>
                <a:spcPts val="0"/>
              </a:spcBef>
              <a:spcAft>
                <a:spcPts val="0"/>
              </a:spcAft>
              <a:buSzPct val="25000"/>
              <a:buNone/>
            </a:pPr>
            <a:r>
              <a:rPr lang="en-US" sz="1100" b="0" i="0" u="none" strike="noStrike" cap="none" baseline="0" dirty="0">
                <a:solidFill>
                  <a:schemeClr val="dk1"/>
                </a:solidFill>
                <a:latin typeface="Arial"/>
                <a:ea typeface="Arial"/>
                <a:cs typeface="Arial"/>
                <a:sym typeface="Arial"/>
              </a:rPr>
              <a:t>-----</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User is using his tablet within office building to retrieve some large documents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is equipped with tri-band wifi chips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initiates the SFTP connectivity through the 11ac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But the device automatically switch to the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at the best range to speed up the file downloading.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When file downloading is finished,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interface is put as idle state.</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Cellular interface and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interfaces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multiple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bands (2.4Ghz,5Ghz and 60Ghz</a:t>
            </a:r>
            <a:r>
              <a:rPr lang="en-US" sz="1400" b="0" i="0" u="none" strike="noStrike" cap="none" baseline="0" dirty="0" smtClean="0">
                <a:solidFill>
                  <a:schemeClr val="dk1"/>
                </a:solidFill>
                <a:latin typeface="Arial"/>
                <a:ea typeface="Arial"/>
                <a:cs typeface="Arial"/>
                <a:sym typeface="Arial"/>
              </a:rPr>
              <a:t>)</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Mobile device is capable of off-load the video traffic from cellular interface to the high throughput 60Ghz  interface. In tri-band scenario, offloading can also occur with traffic being switched to higher throughput 60Ghz band for band efficiency.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FF0000"/>
                </a:solidFill>
                <a:latin typeface="Arial"/>
                <a:ea typeface="Arial"/>
                <a:cs typeface="Arial"/>
                <a:sym typeface="Arial"/>
              </a:rPr>
              <a:t>The data transfers at </a:t>
            </a:r>
            <a:r>
              <a:rPr lang="en-US" sz="1400" b="0" i="0" u="none" strike="noStrike" cap="none" baseline="0" dirty="0" smtClean="0">
                <a:solidFill>
                  <a:srgbClr val="FF0000"/>
                </a:solidFill>
                <a:latin typeface="Arial"/>
                <a:ea typeface="Arial"/>
                <a:cs typeface="Arial"/>
                <a:sym typeface="Arial"/>
              </a:rPr>
              <a:t>~20 </a:t>
            </a:r>
            <a:r>
              <a:rPr lang="en-US" sz="1400" b="0" i="0" u="none" strike="noStrike" cap="none" baseline="0" dirty="0">
                <a:solidFill>
                  <a:srgbClr val="FF0000"/>
                </a:solidFill>
                <a:latin typeface="Arial"/>
                <a:ea typeface="Arial"/>
                <a:cs typeface="Arial"/>
                <a:sym typeface="Arial"/>
              </a:rPr>
              <a:t>Gbps, with some low mobility (5km/h etc)  Handoff disconnection &lt;100ms, PER&lt;10E-2.</a:t>
            </a: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both outdoor and indoor environment with some potential LOS obstruction objects or interference from other sources.  Transmissions are mostly LOS. Distance between far corners of the room are </a:t>
            </a:r>
            <a:r>
              <a:rPr lang="en-US" sz="1400" b="0" i="0" u="none" strike="noStrike" cap="none" baseline="0" dirty="0">
                <a:solidFill>
                  <a:srgbClr val="FF0000"/>
                </a:solidFill>
                <a:latin typeface="Arial"/>
                <a:ea typeface="Arial"/>
                <a:cs typeface="Arial"/>
                <a:sym typeface="Arial"/>
              </a:rPr>
              <a:t>&lt;100m</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683568" y="620688"/>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and </a:t>
            </a:r>
            <a:r>
              <a:rPr lang="en-US" sz="2800" b="1" dirty="0" smtClean="0">
                <a:solidFill>
                  <a:schemeClr val="dk2"/>
                </a:solidFill>
                <a:latin typeface="Times New Roman"/>
                <a:ea typeface="Times New Roman"/>
                <a:cs typeface="Times New Roman"/>
                <a:sym typeface="Times New Roman"/>
              </a:rPr>
              <a:t>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77" name="Shape 177"/>
          <p:cNvSpPr/>
          <p:nvPr/>
        </p:nvSpPr>
        <p:spPr>
          <a:xfrm>
            <a:off x="457200" y="1676400"/>
            <a:ext cx="4419599" cy="36871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Based on an analysis </a:t>
            </a:r>
            <a:r>
              <a:rPr lang="en-US" sz="1600" b="0" i="0" u="none" strike="noStrike" cap="none" baseline="0" dirty="0" smtClean="0">
                <a:solidFill>
                  <a:schemeClr val="dk1"/>
                </a:solidFill>
                <a:latin typeface="Times New Roman"/>
                <a:ea typeface="Times New Roman"/>
                <a:cs typeface="Times New Roman"/>
                <a:sym typeface="Times New Roman"/>
              </a:rPr>
              <a:t>[7], </a:t>
            </a:r>
            <a:r>
              <a:rPr lang="en-US" sz="1600" b="0" i="0" u="none" strike="noStrike" cap="none" baseline="0" dirty="0">
                <a:solidFill>
                  <a:schemeClr val="dk1"/>
                </a:solidFill>
                <a:latin typeface="Times New Roman"/>
                <a:ea typeface="Times New Roman"/>
                <a:cs typeface="Times New Roman"/>
                <a:sym typeface="Times New Roman"/>
              </a:rPr>
              <a:t>by the end of 2013 there exist about 1.4-billion smart phones and 420-million tablets used worldwide.</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Mobile devices like smart phones and tablets may operate multiple functions (call, internet access, data transfer and/or video streaming etc.) simultaneously, some of which require very high data rate transmission.</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WiFi  can offload high-speed data through the 60 GHz band and relatively low-speed data through the 2.4/5 GHz bands.</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Individual mobile users require good user experience with low mobility and/or a change of gesture.   </a:t>
            </a:r>
          </a:p>
        </p:txBody>
      </p:sp>
      <p:pic>
        <p:nvPicPr>
          <p:cNvPr id="179" name="Shape 179"/>
          <p:cNvPicPr preferRelativeResize="0"/>
          <p:nvPr/>
        </p:nvPicPr>
        <p:blipFill rotWithShape="1">
          <a:blip r:embed="rId3">
            <a:alphaModFix/>
          </a:blip>
          <a:srcRect/>
          <a:stretch/>
        </p:blipFill>
        <p:spPr>
          <a:xfrm>
            <a:off x="6098666" y="2734996"/>
            <a:ext cx="883395" cy="521872"/>
          </a:xfrm>
          <a:prstGeom prst="rect">
            <a:avLst/>
          </a:prstGeom>
          <a:noFill/>
          <a:ln>
            <a:noFill/>
          </a:ln>
        </p:spPr>
      </p:pic>
      <p:pic>
        <p:nvPicPr>
          <p:cNvPr id="180" name="Shape 180"/>
          <p:cNvPicPr preferRelativeResize="0"/>
          <p:nvPr/>
        </p:nvPicPr>
        <p:blipFill rotWithShape="1">
          <a:blip r:embed="rId4">
            <a:alphaModFix/>
          </a:blip>
          <a:srcRect/>
          <a:stretch/>
        </p:blipFill>
        <p:spPr>
          <a:xfrm>
            <a:off x="7257410" y="2064202"/>
            <a:ext cx="304799" cy="714450"/>
          </a:xfrm>
          <a:prstGeom prst="rect">
            <a:avLst/>
          </a:prstGeom>
          <a:noFill/>
          <a:ln>
            <a:noFill/>
          </a:ln>
        </p:spPr>
      </p:pic>
      <p:grpSp>
        <p:nvGrpSpPr>
          <p:cNvPr id="181" name="Shape 181"/>
          <p:cNvGrpSpPr/>
          <p:nvPr/>
        </p:nvGrpSpPr>
        <p:grpSpPr>
          <a:xfrm>
            <a:off x="6693558" y="2135636"/>
            <a:ext cx="768724" cy="574106"/>
            <a:chOff x="6124846" y="2169091"/>
            <a:chExt cx="768724" cy="574106"/>
          </a:xfrm>
        </p:grpSpPr>
        <p:sp>
          <p:nvSpPr>
            <p:cNvPr id="182" name="Shape 182"/>
            <p:cNvSpPr/>
            <p:nvPr/>
          </p:nvSpPr>
          <p:spPr>
            <a:xfrm rot="-9814658">
              <a:off x="6648090" y="2198296"/>
              <a:ext cx="228599" cy="15239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83" name="Shape 183"/>
            <p:cNvSpPr/>
            <p:nvPr/>
          </p:nvSpPr>
          <p:spPr>
            <a:xfrm rot="-9814658">
              <a:off x="6505244" y="2251707"/>
              <a:ext cx="274190" cy="197976"/>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grpSp>
          <p:nvGrpSpPr>
            <p:cNvPr id="184" name="Shape 184"/>
            <p:cNvGrpSpPr/>
            <p:nvPr/>
          </p:nvGrpSpPr>
          <p:grpSpPr>
            <a:xfrm>
              <a:off x="6124846" y="2234240"/>
              <a:ext cx="613273" cy="508957"/>
              <a:chOff x="6124846" y="2234240"/>
              <a:chExt cx="613273" cy="508957"/>
            </a:xfrm>
          </p:grpSpPr>
          <p:sp>
            <p:nvSpPr>
              <p:cNvPr id="185" name="Shape 185"/>
              <p:cNvSpPr/>
              <p:nvPr/>
            </p:nvSpPr>
            <p:spPr>
              <a:xfrm rot="-9814657">
                <a:off x="6336741" y="2280828"/>
                <a:ext cx="369655" cy="27775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86" name="Shape 186"/>
              <p:cNvSpPr/>
              <p:nvPr/>
            </p:nvSpPr>
            <p:spPr>
              <a:xfrm rot="-9814657">
                <a:off x="6167020" y="2318749"/>
                <a:ext cx="467554" cy="365818"/>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grpSp>
      </p:grpSp>
      <p:sp>
        <p:nvSpPr>
          <p:cNvPr id="187" name="Shape 187"/>
          <p:cNvSpPr txBox="1"/>
          <p:nvPr/>
        </p:nvSpPr>
        <p:spPr>
          <a:xfrm>
            <a:off x="7418717" y="1889184"/>
            <a:ext cx="655949"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Cellular</a:t>
            </a:r>
          </a:p>
        </p:txBody>
      </p:sp>
      <p:sp>
        <p:nvSpPr>
          <p:cNvPr id="188" name="Shape 188"/>
          <p:cNvSpPr/>
          <p:nvPr/>
        </p:nvSpPr>
        <p:spPr>
          <a:xfrm>
            <a:off x="4873926" y="1811548"/>
            <a:ext cx="3950897" cy="1595885"/>
          </a:xfrm>
          <a:prstGeom prst="ellipse">
            <a:avLst/>
          </a:prstGeom>
          <a:noFill/>
          <a:ln w="1905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pic>
        <p:nvPicPr>
          <p:cNvPr id="189" name="Shape 189"/>
          <p:cNvPicPr preferRelativeResize="0"/>
          <p:nvPr/>
        </p:nvPicPr>
        <p:blipFill rotWithShape="1">
          <a:blip r:embed="rId5">
            <a:alphaModFix/>
          </a:blip>
          <a:srcRect/>
          <a:stretch/>
        </p:blipFill>
        <p:spPr>
          <a:xfrm>
            <a:off x="6187205" y="2301448"/>
            <a:ext cx="179819" cy="232193"/>
          </a:xfrm>
          <a:prstGeom prst="rect">
            <a:avLst/>
          </a:prstGeom>
          <a:noFill/>
          <a:ln>
            <a:noFill/>
          </a:ln>
        </p:spPr>
      </p:pic>
      <p:sp>
        <p:nvSpPr>
          <p:cNvPr id="190" name="Shape 190"/>
          <p:cNvSpPr/>
          <p:nvPr/>
        </p:nvSpPr>
        <p:spPr>
          <a:xfrm rot="2742521">
            <a:off x="6326699" y="2559546"/>
            <a:ext cx="233566" cy="78342"/>
          </a:xfrm>
          <a:prstGeom prst="ellipse">
            <a:avLst/>
          </a:prstGeom>
          <a:noFill/>
          <a:ln w="9525" cap="flat">
            <a:solidFill>
              <a:srgbClr val="0070C0"/>
            </a:solidFill>
            <a:prstDash val="solid"/>
            <a:round/>
            <a:headEnd type="none" w="med" len="med"/>
            <a:tailEnd type="none" w="med" len="med"/>
          </a:ln>
        </p:spPr>
        <p:txBody>
          <a:bodyPr lIns="91425" tIns="45700" rIns="91425" bIns="45700" anchor="t" anchorCtr="0">
            <a:noAutofit/>
          </a:bodyPr>
          <a:lstStyle/>
          <a:p>
            <a:pPr marL="0" marR="0" lvl="0" indent="114300" algn="l" rtl="0">
              <a:lnSpc>
                <a:spcPct val="100000"/>
              </a:lnSpc>
              <a:spcBef>
                <a:spcPts val="0"/>
              </a:spcBef>
              <a:spcAft>
                <a:spcPts val="0"/>
              </a:spcAft>
              <a:buClr>
                <a:srgbClr val="CC9900"/>
              </a:buClr>
              <a:buFont typeface="Noto Symbol"/>
              <a:buNone/>
            </a:pPr>
            <a:endParaRPr sz="1800" b="0" i="0" u="none" strike="noStrike" cap="none" baseline="0" dirty="0">
              <a:solidFill>
                <a:schemeClr val="dk1"/>
              </a:solidFill>
              <a:latin typeface="Arial"/>
              <a:ea typeface="Arial"/>
              <a:cs typeface="Arial"/>
              <a:sym typeface="Arial"/>
            </a:endParaRPr>
          </a:p>
        </p:txBody>
      </p:sp>
      <p:sp>
        <p:nvSpPr>
          <p:cNvPr id="191" name="Shape 191"/>
          <p:cNvSpPr txBox="1"/>
          <p:nvPr/>
        </p:nvSpPr>
        <p:spPr>
          <a:xfrm>
            <a:off x="5872678" y="2040461"/>
            <a:ext cx="1079142"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Offloading (60GHz)</a:t>
            </a:r>
          </a:p>
        </p:txBody>
      </p:sp>
      <p:sp>
        <p:nvSpPr>
          <p:cNvPr id="192" name="Shape 192"/>
          <p:cNvSpPr txBox="1"/>
          <p:nvPr/>
        </p:nvSpPr>
        <p:spPr>
          <a:xfrm>
            <a:off x="6114655" y="1380225"/>
            <a:ext cx="1354730"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dirty="0">
                <a:solidFill>
                  <a:srgbClr val="00B050"/>
                </a:solidFill>
                <a:latin typeface="Times New Roman"/>
                <a:ea typeface="Times New Roman"/>
                <a:cs typeface="Times New Roman"/>
                <a:sym typeface="Times New Roman"/>
              </a:rPr>
              <a:t>WiFi Offloading </a:t>
            </a:r>
          </a:p>
        </p:txBody>
      </p:sp>
      <p:pic>
        <p:nvPicPr>
          <p:cNvPr id="193" name="Shape 193"/>
          <p:cNvPicPr preferRelativeResize="0"/>
          <p:nvPr/>
        </p:nvPicPr>
        <p:blipFill rotWithShape="1">
          <a:blip r:embed="rId5">
            <a:alphaModFix/>
          </a:blip>
          <a:srcRect/>
          <a:stretch/>
        </p:blipFill>
        <p:spPr>
          <a:xfrm>
            <a:off x="5217048" y="2680591"/>
            <a:ext cx="179819" cy="232193"/>
          </a:xfrm>
          <a:prstGeom prst="rect">
            <a:avLst/>
          </a:prstGeom>
          <a:noFill/>
          <a:ln>
            <a:noFill/>
          </a:ln>
        </p:spPr>
      </p:pic>
      <p:grpSp>
        <p:nvGrpSpPr>
          <p:cNvPr id="194" name="Shape 194"/>
          <p:cNvGrpSpPr/>
          <p:nvPr/>
        </p:nvGrpSpPr>
        <p:grpSpPr>
          <a:xfrm>
            <a:off x="5367062" y="2584304"/>
            <a:ext cx="623641" cy="461769"/>
            <a:chOff x="5199794" y="3599066"/>
            <a:chExt cx="623641" cy="461769"/>
          </a:xfrm>
        </p:grpSpPr>
        <p:sp>
          <p:nvSpPr>
            <p:cNvPr id="195" name="Shape 195"/>
            <p:cNvSpPr/>
            <p:nvPr/>
          </p:nvSpPr>
          <p:spPr>
            <a:xfrm rot="3361391">
              <a:off x="5212562" y="3712127"/>
              <a:ext cx="228599" cy="15239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rgbClr val="0070C0"/>
                </a:solidFill>
                <a:latin typeface="Times New Roman"/>
                <a:ea typeface="Times New Roman"/>
                <a:cs typeface="Times New Roman"/>
                <a:sym typeface="Times New Roman"/>
              </a:endParaRPr>
            </a:p>
          </p:txBody>
        </p:sp>
        <p:sp>
          <p:nvSpPr>
            <p:cNvPr id="196" name="Shape 196"/>
            <p:cNvSpPr/>
            <p:nvPr/>
          </p:nvSpPr>
          <p:spPr>
            <a:xfrm rot="3361392">
              <a:off x="5330836" y="3707151"/>
              <a:ext cx="274191" cy="197977"/>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rgbClr val="0070C0"/>
                </a:solidFill>
                <a:latin typeface="Times New Roman"/>
                <a:ea typeface="Times New Roman"/>
                <a:cs typeface="Times New Roman"/>
                <a:sym typeface="Times New Roman"/>
              </a:endParaRPr>
            </a:p>
          </p:txBody>
        </p:sp>
        <p:sp>
          <p:nvSpPr>
            <p:cNvPr id="197" name="Shape 197"/>
            <p:cNvSpPr/>
            <p:nvPr/>
          </p:nvSpPr>
          <p:spPr>
            <a:xfrm rot="3361392">
              <a:off x="5420148" y="3691071"/>
              <a:ext cx="369654" cy="27775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rgbClr val="0070C0"/>
                </a:solidFill>
                <a:latin typeface="Times New Roman"/>
                <a:ea typeface="Times New Roman"/>
                <a:cs typeface="Times New Roman"/>
                <a:sym typeface="Times New Roman"/>
              </a:endParaRPr>
            </a:p>
          </p:txBody>
        </p:sp>
      </p:grpSp>
      <p:sp>
        <p:nvSpPr>
          <p:cNvPr id="198" name="Shape 198"/>
          <p:cNvSpPr txBox="1"/>
          <p:nvPr/>
        </p:nvSpPr>
        <p:spPr>
          <a:xfrm>
            <a:off x="4868582" y="2408450"/>
            <a:ext cx="1231134"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Offloading (2.4/5GHz) </a:t>
            </a:r>
          </a:p>
        </p:txBody>
      </p:sp>
      <p:grpSp>
        <p:nvGrpSpPr>
          <p:cNvPr id="199" name="Shape 199"/>
          <p:cNvGrpSpPr/>
          <p:nvPr/>
        </p:nvGrpSpPr>
        <p:grpSpPr>
          <a:xfrm>
            <a:off x="5472848" y="4278701"/>
            <a:ext cx="3227789" cy="1069675"/>
            <a:chOff x="5472848" y="4278701"/>
            <a:chExt cx="3227789" cy="1069675"/>
          </a:xfrm>
        </p:grpSpPr>
        <p:pic>
          <p:nvPicPr>
            <p:cNvPr id="200" name="Shape 200"/>
            <p:cNvPicPr preferRelativeResize="0"/>
            <p:nvPr/>
          </p:nvPicPr>
          <p:blipFill rotWithShape="1">
            <a:blip r:embed="rId6">
              <a:alphaModFix/>
            </a:blip>
            <a:srcRect/>
            <a:stretch/>
          </p:blipFill>
          <p:spPr>
            <a:xfrm>
              <a:off x="5472848" y="4584941"/>
              <a:ext cx="979710" cy="685798"/>
            </a:xfrm>
            <a:prstGeom prst="rect">
              <a:avLst/>
            </a:prstGeom>
            <a:noFill/>
            <a:ln>
              <a:noFill/>
            </a:ln>
          </p:spPr>
        </p:pic>
        <p:pic>
          <p:nvPicPr>
            <p:cNvPr id="201" name="Shape 201"/>
            <p:cNvPicPr preferRelativeResize="0"/>
            <p:nvPr/>
          </p:nvPicPr>
          <p:blipFill rotWithShape="1">
            <a:blip r:embed="rId7">
              <a:alphaModFix/>
            </a:blip>
            <a:srcRect/>
            <a:stretch/>
          </p:blipFill>
          <p:spPr>
            <a:xfrm>
              <a:off x="7533410" y="4595185"/>
              <a:ext cx="1167226" cy="753192"/>
            </a:xfrm>
            <a:prstGeom prst="rect">
              <a:avLst/>
            </a:prstGeom>
            <a:noFill/>
            <a:ln>
              <a:noFill/>
            </a:ln>
          </p:spPr>
        </p:pic>
        <p:cxnSp>
          <p:nvCxnSpPr>
            <p:cNvPr id="202" name="Shape 202"/>
            <p:cNvCxnSpPr/>
            <p:nvPr/>
          </p:nvCxnSpPr>
          <p:spPr>
            <a:xfrm>
              <a:off x="6668218" y="4917057"/>
              <a:ext cx="586595" cy="1587"/>
            </a:xfrm>
            <a:prstGeom prst="straightConnector1">
              <a:avLst/>
            </a:prstGeom>
            <a:noFill/>
            <a:ln w="28575" cap="flat">
              <a:solidFill>
                <a:srgbClr val="36CB97"/>
              </a:solidFill>
              <a:prstDash val="solid"/>
              <a:round/>
              <a:headEnd type="none" w="med" len="med"/>
              <a:tailEnd type="stealth" w="lg" len="lg"/>
            </a:ln>
          </p:spPr>
        </p:cxnSp>
        <p:sp>
          <p:nvSpPr>
            <p:cNvPr id="203" name="Shape 203"/>
            <p:cNvSpPr txBox="1"/>
            <p:nvPr/>
          </p:nvSpPr>
          <p:spPr>
            <a:xfrm>
              <a:off x="6314535" y="4278701"/>
              <a:ext cx="1264961"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dirty="0">
                  <a:solidFill>
                    <a:srgbClr val="00B050"/>
                  </a:solidFill>
                  <a:latin typeface="Times New Roman"/>
                  <a:ea typeface="Times New Roman"/>
                  <a:cs typeface="Times New Roman"/>
                  <a:sym typeface="Times New Roman"/>
                </a:rPr>
                <a:t>Mobile Display</a:t>
              </a:r>
            </a:p>
          </p:txBody>
        </p:sp>
        <p:sp>
          <p:nvSpPr>
            <p:cNvPr id="204" name="Shape 204"/>
            <p:cNvSpPr txBox="1"/>
            <p:nvPr/>
          </p:nvSpPr>
          <p:spPr>
            <a:xfrm>
              <a:off x="6327198" y="4973230"/>
              <a:ext cx="1173719"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3D, HD</a:t>
              </a:r>
            </a:p>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Uncompressed video</a:t>
              </a:r>
            </a:p>
          </p:txBody>
        </p:sp>
      </p:gr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idx="4294967295"/>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a:t>
            </a:r>
            <a:r>
              <a:rPr lang="en-US" sz="2800" b="1" i="0" u="none" strike="noStrike" cap="none" baseline="0" dirty="0" smtClean="0">
                <a:solidFill>
                  <a:schemeClr val="dk2"/>
                </a:solidFill>
                <a:latin typeface="Times New Roman"/>
                <a:ea typeface="Times New Roman"/>
                <a:cs typeface="Times New Roman"/>
                <a:sym typeface="Times New Roman"/>
              </a:rPr>
              <a:t>Model</a:t>
            </a:r>
            <a:r>
              <a:rPr lang="en-US" sz="2800" b="1" i="0" u="none" strike="noStrike" cap="none" dirty="0" smtClean="0">
                <a:solidFill>
                  <a:schemeClr val="dk2"/>
                </a:solidFill>
                <a:latin typeface="Times New Roman"/>
                <a:ea typeface="Times New Roman"/>
                <a:cs typeface="Times New Roman"/>
                <a:sym typeface="Times New Roman"/>
              </a:rPr>
              <a:t> 7</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a:t>
            </a:r>
            <a:r>
              <a:rPr lang="en-US" sz="2800" b="1" i="0" u="none" strike="noStrike" cap="none" baseline="0" dirty="0" smtClean="0">
                <a:solidFill>
                  <a:schemeClr val="dk2"/>
                </a:solidFill>
                <a:latin typeface="Times New Roman"/>
                <a:ea typeface="Times New Roman"/>
                <a:cs typeface="Times New Roman"/>
                <a:sym typeface="Times New Roman"/>
              </a:rPr>
              <a:t>Fronthauling</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52628" y="1412776"/>
            <a:ext cx="3816424"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285750" lvl="0" indent="-285750">
              <a:buClr>
                <a:schemeClr val="dk1"/>
              </a:buClr>
              <a:buSzPct val="100000"/>
              <a:buFont typeface="Arial" panose="020B0604020202020204" pitchFamily="34" charset="0"/>
              <a:buChar char="•"/>
            </a:pPr>
            <a:r>
              <a:rPr lang="en-US" sz="1400" dirty="0">
                <a:solidFill>
                  <a:schemeClr val="dk1"/>
                </a:solidFill>
                <a:ea typeface="Arial"/>
                <a:cs typeface="Arial"/>
                <a:sym typeface="Arial"/>
              </a:rPr>
              <a:t>RRHs and </a:t>
            </a:r>
            <a:r>
              <a:rPr lang="en-US" sz="1400" dirty="0" smtClean="0">
                <a:solidFill>
                  <a:schemeClr val="dk1"/>
                </a:solidFill>
                <a:ea typeface="Arial"/>
                <a:cs typeface="Arial"/>
                <a:sym typeface="Arial"/>
              </a:rPr>
              <a:t>BBU </a:t>
            </a:r>
            <a:r>
              <a:rPr lang="en-US" sz="1400" dirty="0">
                <a:solidFill>
                  <a:schemeClr val="dk1"/>
                </a:solidFill>
                <a:ea typeface="Arial"/>
                <a:cs typeface="Arial"/>
                <a:sym typeface="Arial"/>
              </a:rPr>
              <a:t>are static. </a:t>
            </a:r>
            <a:endParaRPr lang="en-US" sz="1400" dirty="0" smtClean="0">
              <a:solidFill>
                <a:schemeClr val="dk1"/>
              </a:solidFill>
              <a:ea typeface="Arial"/>
              <a:cs typeface="Arial"/>
              <a:sym typeface="Arial"/>
            </a:endParaRPr>
          </a:p>
          <a:p>
            <a:pPr marL="285750" lvl="0" indent="-285750">
              <a:buClr>
                <a:schemeClr val="dk1"/>
              </a:buClr>
              <a:buSzPct val="100000"/>
              <a:buFont typeface="Arial" panose="020B0604020202020204" pitchFamily="34" charset="0"/>
              <a:buChar char="•"/>
            </a:pPr>
            <a:r>
              <a:rPr lang="en-US" sz="1400" dirty="0" smtClean="0">
                <a:solidFill>
                  <a:schemeClr val="dk1"/>
                </a:solidFill>
                <a:ea typeface="Arial"/>
                <a:cs typeface="Arial"/>
                <a:sym typeface="Arial"/>
              </a:rPr>
              <a:t>Number </a:t>
            </a:r>
            <a:r>
              <a:rPr lang="en-US" sz="1400" dirty="0">
                <a:solidFill>
                  <a:schemeClr val="dk1"/>
                </a:solidFill>
                <a:ea typeface="Arial"/>
                <a:cs typeface="Arial"/>
                <a:sym typeface="Arial"/>
              </a:rPr>
              <a:t>of RRHs may be increased due to traffic load increasing</a:t>
            </a:r>
            <a:r>
              <a:rPr lang="en-US" sz="1400" dirty="0" smtClean="0">
                <a:solidFill>
                  <a:schemeClr val="dk1"/>
                </a:solidFill>
                <a:ea typeface="Arial"/>
                <a:cs typeface="Arial"/>
                <a:sym typeface="Arial"/>
              </a:rPr>
              <a:t>.</a:t>
            </a:r>
          </a:p>
          <a:p>
            <a:pPr marL="285750" lvl="0" indent="-285750">
              <a:buClr>
                <a:schemeClr val="dk1"/>
              </a:buClr>
              <a:buSzPct val="100000"/>
              <a:buFont typeface="Arial" panose="020B0604020202020204" pitchFamily="34" charset="0"/>
              <a:buChar char="•"/>
            </a:pPr>
            <a:r>
              <a:rPr lang="en-US" sz="1400" dirty="0">
                <a:solidFill>
                  <a:schemeClr val="dk1"/>
                </a:solidFill>
                <a:ea typeface="Arial"/>
                <a:cs typeface="Arial"/>
                <a:sym typeface="Arial"/>
              </a:rPr>
              <a:t>QoS support is necessary for cellular traffic to carry real-time traffic such as voice and video.</a:t>
            </a: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operators deploy BBU/RRHs with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I/Fs to expand 5G/4G coverages</a:t>
            </a:r>
            <a:r>
              <a:rPr lang="en-US" sz="1400" dirty="0" smtClean="0">
                <a:solidFill>
                  <a:schemeClr val="dk1"/>
                </a:solidFill>
                <a:ea typeface="Arial"/>
                <a:cs typeface="Arial"/>
                <a:sym typeface="Arial"/>
              </a:rPr>
              <a:t>,  </a:t>
            </a:r>
            <a:r>
              <a:rPr lang="en-US" sz="1400" dirty="0">
                <a:solidFill>
                  <a:schemeClr val="dk1"/>
                </a:solidFill>
                <a:ea typeface="Arial"/>
                <a:cs typeface="Arial"/>
                <a:sym typeface="Arial"/>
              </a:rPr>
              <a:t>especially in an area without optical fiber.</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phone users can access to mobile core NW </a:t>
            </a:r>
            <a:r>
              <a:rPr lang="en-US" sz="1400" dirty="0" smtClean="0">
                <a:solidFill>
                  <a:schemeClr val="dk1"/>
                </a:solidFill>
                <a:ea typeface="Arial"/>
                <a:cs typeface="Arial"/>
                <a:sym typeface="Arial"/>
              </a:rPr>
              <a:t>by </a:t>
            </a:r>
            <a:r>
              <a:rPr lang="en-US" sz="1400" dirty="0">
                <a:solidFill>
                  <a:schemeClr val="dk1"/>
                </a:solidFill>
                <a:ea typeface="Arial"/>
                <a:cs typeface="Arial"/>
                <a:sym typeface="Arial"/>
              </a:rPr>
              <a:t>RRH with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I/Fs.</a:t>
            </a:r>
            <a:endParaRPr sz="10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lvl="0" indent="-342900">
              <a:buClr>
                <a:schemeClr val="dk1"/>
              </a:buClr>
              <a:buSzPct val="100000"/>
              <a:buFont typeface="Arial"/>
              <a:buAutoNum type="arabicParenR"/>
            </a:pPr>
            <a:r>
              <a:rPr lang="en-US" sz="1400" dirty="0">
                <a:solidFill>
                  <a:schemeClr val="dk1"/>
                </a:solidFill>
                <a:ea typeface="Arial"/>
                <a:cs typeface="Arial"/>
                <a:sym typeface="Arial"/>
              </a:rPr>
              <a:t>RRHs (Remote Radio Heads) are located around Base Band Unit (BBU) which is connected to mobile core network.</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a:buSzPct val="25000"/>
            </a:pPr>
            <a:r>
              <a:rPr lang="en-US" sz="1400" dirty="0">
                <a:solidFill>
                  <a:schemeClr val="dk1"/>
                </a:solidFill>
                <a:ea typeface="Arial"/>
                <a:cs typeface="Arial"/>
                <a:sym typeface="Arial"/>
              </a:rPr>
              <a:t>Generally BBU and RRHs are connected by optical fibers. However</a:t>
            </a:r>
            <a:r>
              <a:rPr lang="en-US" sz="1400" dirty="0" smtClean="0">
                <a:solidFill>
                  <a:schemeClr val="dk1"/>
                </a:solidFill>
                <a:ea typeface="Arial"/>
                <a:cs typeface="Arial"/>
                <a:sym typeface="Arial"/>
              </a:rPr>
              <a:t>, </a:t>
            </a:r>
            <a:r>
              <a:rPr lang="en-US" altLang="ja-JP" sz="1400" dirty="0">
                <a:solidFill>
                  <a:schemeClr val="dk1"/>
                </a:solidFill>
                <a:ea typeface="Arial"/>
                <a:cs typeface="Arial"/>
                <a:sym typeface="Arial"/>
              </a:rPr>
              <a:t>especially in rural areas or in disaster </a:t>
            </a:r>
            <a:r>
              <a:rPr lang="en-US" altLang="ja-JP" sz="1400" dirty="0" smtClean="0">
                <a:solidFill>
                  <a:schemeClr val="dk1"/>
                </a:solidFill>
                <a:ea typeface="Arial"/>
                <a:cs typeface="Arial"/>
                <a:sym typeface="Arial"/>
              </a:rPr>
              <a:t>areas, </a:t>
            </a:r>
            <a:r>
              <a:rPr lang="en-US" sz="1400" dirty="0" smtClean="0">
                <a:solidFill>
                  <a:schemeClr val="dk1"/>
                </a:solidFill>
                <a:ea typeface="Arial"/>
                <a:cs typeface="Arial"/>
                <a:sym typeface="Arial"/>
              </a:rPr>
              <a:t>optical </a:t>
            </a:r>
            <a:r>
              <a:rPr lang="en-US" sz="1400" dirty="0">
                <a:solidFill>
                  <a:schemeClr val="dk1"/>
                </a:solidFill>
                <a:ea typeface="Arial"/>
                <a:cs typeface="Arial"/>
                <a:sym typeface="Arial"/>
              </a:rPr>
              <a:t>fibers are </a:t>
            </a:r>
            <a:r>
              <a:rPr lang="en-US" sz="1400" dirty="0" smtClean="0">
                <a:solidFill>
                  <a:schemeClr val="dk1"/>
                </a:solidFill>
                <a:ea typeface="Arial"/>
                <a:cs typeface="Arial"/>
                <a:sym typeface="Arial"/>
              </a:rPr>
              <a:t>unavailable. In </a:t>
            </a:r>
            <a:r>
              <a:rPr lang="en-US" sz="1400" dirty="0">
                <a:solidFill>
                  <a:schemeClr val="dk1"/>
                </a:solidFill>
                <a:ea typeface="Arial"/>
                <a:cs typeface="Arial"/>
                <a:sym typeface="Arial"/>
              </a:rPr>
              <a:t>such areas, cellular areas can be easily expanded by using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links</a:t>
            </a:r>
            <a:r>
              <a:rPr lang="en-US" sz="1400" dirty="0" smtClean="0">
                <a:solidFill>
                  <a:schemeClr val="dk1"/>
                </a:solidFill>
                <a:ea typeface="Arial"/>
                <a:cs typeface="Arial"/>
                <a:sym typeface="Arial"/>
              </a:rPr>
              <a:t>.</a:t>
            </a:r>
          </a:p>
          <a:p>
            <a:pPr lvl="0">
              <a:buSzPct val="25000"/>
            </a:pPr>
            <a:endParaRPr sz="1400" b="0" i="0" u="none" strike="noStrike" cap="none" baseline="0" dirty="0">
              <a:solidFill>
                <a:schemeClr val="dk1"/>
              </a:solidFill>
              <a:latin typeface="Arial"/>
              <a:ea typeface="Arial"/>
              <a:cs typeface="Arial"/>
              <a:sym typeface="Arial"/>
            </a:endParaRPr>
          </a:p>
          <a:p>
            <a:pPr lvl="0">
              <a:buSzPct val="25000"/>
            </a:pPr>
            <a:r>
              <a:rPr lang="en-US" sz="1400" b="0" i="0" u="none" strike="noStrike" cap="none" baseline="0" dirty="0">
                <a:latin typeface="Arial"/>
                <a:ea typeface="Arial"/>
                <a:cs typeface="Arial"/>
                <a:sym typeface="Arial"/>
              </a:rPr>
              <a:t>The data transfers at </a:t>
            </a:r>
            <a:r>
              <a:rPr lang="en-US" sz="1400" b="0" i="0" u="none" strike="noStrike" cap="none" baseline="0" dirty="0" smtClean="0">
                <a:latin typeface="Arial"/>
                <a:ea typeface="Arial"/>
                <a:cs typeface="Arial"/>
                <a:sym typeface="Arial"/>
              </a:rPr>
              <a:t>~20 Gbps</a:t>
            </a:r>
            <a:r>
              <a:rPr lang="en-US" sz="1400" dirty="0">
                <a:ea typeface="Arial"/>
                <a:cs typeface="Arial"/>
                <a:sym typeface="Arial"/>
              </a:rPr>
              <a:t>. High reliability and availability (99.99</a:t>
            </a:r>
            <a:r>
              <a:rPr lang="en-US" sz="1400" dirty="0" smtClean="0">
                <a:ea typeface="Arial"/>
                <a:cs typeface="Arial"/>
                <a:sym typeface="Arial"/>
              </a:rPr>
              <a:t>%).</a:t>
            </a:r>
            <a:endParaRPr lang="en-US" sz="1400" b="0" i="0" u="none" strike="noStrike" cap="none" baseline="0" dirty="0">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lvl="0">
              <a:buSzPct val="25000"/>
            </a:pPr>
            <a:r>
              <a:rPr lang="en-US" sz="1400" dirty="0">
                <a:solidFill>
                  <a:schemeClr val="dk1"/>
                </a:solidFill>
                <a:ea typeface="Arial"/>
                <a:cs typeface="Arial"/>
                <a:sym typeface="Arial"/>
              </a:rPr>
              <a:t>Devices are </a:t>
            </a:r>
            <a:r>
              <a:rPr lang="en-US" sz="1400" dirty="0" smtClean="0">
                <a:solidFill>
                  <a:schemeClr val="dk1"/>
                </a:solidFill>
                <a:ea typeface="Arial"/>
                <a:cs typeface="Arial"/>
                <a:sym typeface="Arial"/>
              </a:rPr>
              <a:t>operating </a:t>
            </a:r>
            <a:r>
              <a:rPr lang="en-US" sz="1400" dirty="0">
                <a:solidFill>
                  <a:schemeClr val="dk1"/>
                </a:solidFill>
                <a:ea typeface="Arial"/>
                <a:cs typeface="Arial"/>
                <a:sym typeface="Arial"/>
              </a:rPr>
              <a:t>in outdoor environment with LOS. Distance is &lt;200m. </a:t>
            </a:r>
            <a:endParaRPr lang="en-US" sz="14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10830548"/>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226"/>
          <p:cNvSpPr txBox="1">
            <a:spLocks/>
          </p:cNvSpPr>
          <p:nvPr/>
        </p:nvSpPr>
        <p:spPr>
          <a:xfrm>
            <a:off x="413791" y="2028270"/>
            <a:ext cx="4258817" cy="2994616"/>
          </a:xfrm>
          <a:prstGeom prst="rect">
            <a:avLst/>
          </a:prstGeom>
          <a:noFill/>
          <a:ln>
            <a:noFill/>
          </a:ln>
        </p:spPr>
        <p:txBody>
          <a:bodyPr lIns="92075" tIns="46025" rIns="92075" bIns="46025" anchor="t" anchorCtr="0">
            <a:noAutofit/>
          </a:bodyPr>
          <a:lstStyle>
            <a:defPPr marR="0" algn="l" rtl="0">
              <a:lnSpc>
                <a:spcPct val="100000"/>
              </a:lnSpc>
              <a:spcBef>
                <a:spcPts val="0"/>
              </a:spcBef>
              <a:spcAft>
                <a:spcPts val="0"/>
              </a:spcAft>
            </a:defPPr>
            <a:lvl1pPr marL="342900" marR="0" indent="-190500" algn="l" rtl="0">
              <a:lnSpc>
                <a:spcPct val="100000"/>
              </a:lnSpc>
              <a:spcBef>
                <a:spcPts val="48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40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2pPr>
            <a:lvl3pPr marL="1085850" marR="0" indent="-120650" algn="l" rtl="0">
              <a:lnSpc>
                <a:spcPct val="100000"/>
              </a:lnSpc>
              <a:spcBef>
                <a:spcPts val="36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3pPr>
            <a:lvl4pPr marL="14287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4pPr>
            <a:lvl5pPr marL="17716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5pPr>
            <a:lvl6pPr marL="22288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6pPr>
            <a:lvl7pPr marL="26860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7pPr>
            <a:lvl8pPr marL="31432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8pPr>
            <a:lvl9pPr marL="36004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9pPr>
          </a:lstStyle>
          <a:p>
            <a:pPr indent="-342900">
              <a:lnSpc>
                <a:spcPct val="80000"/>
              </a:lnSpc>
              <a:spcBef>
                <a:spcPts val="270"/>
              </a:spcBef>
              <a:buSzPct val="96428"/>
            </a:pPr>
            <a:r>
              <a:rPr kumimoji="0" lang="en-US" sz="1600" b="1" kern="0" dirty="0" smtClean="0">
                <a:solidFill>
                  <a:schemeClr val="tx1"/>
                </a:solidFill>
                <a:latin typeface="+mn-lt"/>
                <a:ea typeface="Times New Roman"/>
                <a:cs typeface="Times New Roman"/>
                <a:sym typeface="Times New Roman"/>
              </a:rPr>
              <a:t>Requirements</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Provides full rate  ~20 Gbps , </a:t>
            </a:r>
          </a:p>
          <a:p>
            <a:pPr indent="-342900">
              <a:lnSpc>
                <a:spcPct val="80000"/>
              </a:lnSpc>
              <a:spcBef>
                <a:spcPts val="270"/>
              </a:spcBef>
              <a:buSzPct val="25000"/>
              <a:buFont typeface="Times New Roman"/>
              <a:buNone/>
            </a:pPr>
            <a:r>
              <a:rPr kumimoji="0" lang="en-US" sz="1600" b="1" kern="0" dirty="0">
                <a:solidFill>
                  <a:schemeClr val="tx1"/>
                </a:solidFill>
                <a:latin typeface="+mn-lt"/>
                <a:ea typeface="Times New Roman"/>
                <a:cs typeface="Times New Roman"/>
                <a:sym typeface="Times New Roman"/>
              </a:rPr>
              <a:t> </a:t>
            </a:r>
            <a:r>
              <a:rPr kumimoji="0" lang="en-US" sz="1600" b="1" kern="0" dirty="0" smtClean="0">
                <a:solidFill>
                  <a:schemeClr val="tx1"/>
                </a:solidFill>
                <a:latin typeface="+mn-lt"/>
                <a:ea typeface="Times New Roman"/>
                <a:cs typeface="Times New Roman"/>
                <a:sym typeface="Times New Roman"/>
              </a:rPr>
              <a:t>         less than 200m LOS @60GHz band </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QoS</a:t>
            </a:r>
            <a:endParaRPr kumimoji="0" lang="en-US" sz="1600" b="1" kern="0" dirty="0">
              <a:solidFill>
                <a:schemeClr val="tx1"/>
              </a:solidFill>
              <a:latin typeface="+mn-lt"/>
              <a:ea typeface="Times New Roman"/>
              <a:cs typeface="Times New Roman"/>
              <a:sym typeface="Times New Roman"/>
            </a:endParaRP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- 99.99% of availability</a:t>
            </a:r>
          </a:p>
          <a:p>
            <a:pPr marL="0" lvl="0" indent="-342900">
              <a:lnSpc>
                <a:spcPct val="80000"/>
              </a:lnSpc>
              <a:spcBef>
                <a:spcPts val="270"/>
              </a:spcBef>
              <a:buClrTx/>
              <a:buSzPct val="96428"/>
              <a:buFont typeface="Arial" panose="020B0604020202020204" pitchFamily="34" charset="0"/>
              <a:buChar char="•"/>
            </a:pPr>
            <a:r>
              <a:rPr lang="en-US" altLang="ja-JP" sz="1600" b="1" dirty="0" smtClean="0">
                <a:solidFill>
                  <a:schemeClr val="tx1"/>
                </a:solidFill>
                <a:latin typeface="+mn-lt"/>
                <a:cs typeface="Times New Roman" panose="02020603050405020304" pitchFamily="18" charset="0"/>
              </a:rPr>
              <a:t>Similar </a:t>
            </a:r>
            <a:r>
              <a:rPr lang="en-US" altLang="ja-JP" sz="1600" b="1" dirty="0">
                <a:solidFill>
                  <a:schemeClr val="tx1"/>
                </a:solidFill>
                <a:latin typeface="+mn-lt"/>
                <a:cs typeface="Times New Roman" panose="02020603050405020304" pitchFamily="18" charset="0"/>
              </a:rPr>
              <a:t>use-case discussed </a:t>
            </a:r>
            <a:r>
              <a:rPr lang="en-US" altLang="ja-JP" sz="1600" b="1" dirty="0" smtClean="0">
                <a:solidFill>
                  <a:schemeClr val="tx1"/>
                </a:solidFill>
                <a:latin typeface="+mn-lt"/>
                <a:cs typeface="Times New Roman" panose="02020603050405020304" pitchFamily="18" charset="0"/>
              </a:rPr>
              <a:t>in [8]</a:t>
            </a:r>
            <a:endParaRPr lang="en-US" altLang="ja-JP" sz="1600" b="1" dirty="0">
              <a:solidFill>
                <a:schemeClr val="tx1"/>
              </a:solidFill>
              <a:latin typeface="+mn-lt"/>
              <a:cs typeface="Times New Roman" panose="02020603050405020304" pitchFamily="18" charset="0"/>
            </a:endParaRPr>
          </a:p>
          <a:p>
            <a:pPr indent="-342900">
              <a:lnSpc>
                <a:spcPct val="80000"/>
              </a:lnSpc>
              <a:spcBef>
                <a:spcPts val="270"/>
              </a:spcBef>
              <a:buSzPct val="25000"/>
              <a:buFont typeface="Times New Roman"/>
              <a:buNone/>
            </a:pPr>
            <a:endParaRPr kumimoji="0" lang="en-US" b="1" kern="0" dirty="0" smtClean="0">
              <a:solidFill>
                <a:schemeClr val="tx1"/>
              </a:solidFill>
              <a:latin typeface="+mn-lt"/>
              <a:ea typeface="Times New Roman"/>
              <a:cs typeface="Times New Roman"/>
              <a:sym typeface="Times New Roman"/>
            </a:endParaRPr>
          </a:p>
        </p:txBody>
      </p:sp>
      <p:pic>
        <p:nvPicPr>
          <p:cNvPr id="6" name="Picture 124" descr="MCj040415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0928" y="3726294"/>
            <a:ext cx="1074272" cy="1077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40"/>
          <p:cNvGrpSpPr/>
          <p:nvPr/>
        </p:nvGrpSpPr>
        <p:grpSpPr>
          <a:xfrm>
            <a:off x="3613992" y="3941798"/>
            <a:ext cx="1368152" cy="1332882"/>
            <a:chOff x="10527197" y="5068548"/>
            <a:chExt cx="1368152" cy="1332882"/>
          </a:xfrm>
        </p:grpSpPr>
        <p:sp>
          <p:nvSpPr>
            <p:cNvPr id="19"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0"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1"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2"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3" name="Oval 112"/>
            <p:cNvSpPr>
              <a:spLocks noChangeArrowheads="1"/>
            </p:cNvSpPr>
            <p:nvPr/>
          </p:nvSpPr>
          <p:spPr bwMode="auto">
            <a:xfrm>
              <a:off x="10527197" y="5969333"/>
              <a:ext cx="1368152" cy="432097"/>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2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2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26" name="Object 2"/>
            <p:cNvGraphicFramePr>
              <a:graphicFrameLocks noChangeAspect="1"/>
            </p:cNvGraphicFramePr>
            <p:nvPr>
              <p:extLst>
                <p:ext uri="{D42A27DB-BD31-4B8C-83A1-F6EECF244321}">
                  <p14:modId xmlns:p14="http://schemas.microsoft.com/office/powerpoint/2010/main" val="2350481667"/>
                </p:ext>
              </p:extLst>
            </p:nvPr>
          </p:nvGraphicFramePr>
          <p:xfrm>
            <a:off x="11035060" y="5536861"/>
            <a:ext cx="360363" cy="333375"/>
          </p:xfrm>
          <a:graphic>
            <a:graphicData uri="http://schemas.openxmlformats.org/presentationml/2006/ole">
              <mc:AlternateContent xmlns:mc="http://schemas.openxmlformats.org/markup-compatibility/2006">
                <mc:Choice xmlns:v="urn:schemas-microsoft-com:vml" Requires="v">
                  <p:oleObj spid="_x0000_s15416" name="Image" r:id="rId5" imgW="3060317" imgH="2831746" progId="">
                    <p:embed/>
                  </p:oleObj>
                </mc:Choice>
                <mc:Fallback>
                  <p:oleObj name="Image" r:id="rId5" imgW="3060317" imgH="2831746"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5060" y="5536861"/>
                          <a:ext cx="360363" cy="333375"/>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35" name="テキスト ボックス 34"/>
          <p:cNvSpPr txBox="1"/>
          <p:nvPr/>
        </p:nvSpPr>
        <p:spPr>
          <a:xfrm>
            <a:off x="-3746428" y="4890256"/>
            <a:ext cx="763241" cy="369332"/>
          </a:xfrm>
          <a:prstGeom prst="rect">
            <a:avLst/>
          </a:prstGeom>
          <a:noFill/>
        </p:spPr>
        <p:txBody>
          <a:bodyPr wrap="square" rtlCol="0">
            <a:spAutoFit/>
          </a:bodyPr>
          <a:lstStyle/>
          <a:p>
            <a:r>
              <a:rPr kumimoji="1" lang="en-US" altLang="ja-JP" dirty="0" smtClean="0"/>
              <a:t>EPC</a:t>
            </a:r>
            <a:endParaRPr kumimoji="1" lang="ja-JP" altLang="en-US" dirty="0"/>
          </a:p>
        </p:txBody>
      </p:sp>
      <p:sp>
        <p:nvSpPr>
          <p:cNvPr id="39" name="正方形/長方形 38"/>
          <p:cNvSpPr/>
          <p:nvPr/>
        </p:nvSpPr>
        <p:spPr>
          <a:xfrm>
            <a:off x="1091351" y="5991492"/>
            <a:ext cx="7685806" cy="338554"/>
          </a:xfrm>
          <a:prstGeom prst="rect">
            <a:avLst/>
          </a:prstGeom>
        </p:spPr>
        <p:txBody>
          <a:bodyPr wrap="square">
            <a:spAutoFit/>
          </a:bodyPr>
          <a:lstStyle/>
          <a:p>
            <a:r>
              <a:rPr lang="en-US" altLang="ja-JP" sz="1600" b="1" dirty="0" smtClean="0">
                <a:latin typeface="Times New Roman" panose="02020603050405020304" pitchFamily="18" charset="0"/>
                <a:cs typeface="Times New Roman" panose="02020603050405020304" pitchFamily="18" charset="0"/>
              </a:rPr>
              <a:t>[</a:t>
            </a:r>
            <a:r>
              <a:rPr lang="en-US" altLang="ja-JP" sz="1600" b="1" dirty="0">
                <a:latin typeface="Times New Roman" panose="02020603050405020304" pitchFamily="18" charset="0"/>
                <a:cs typeface="Times New Roman" panose="02020603050405020304" pitchFamily="18" charset="0"/>
              </a:rPr>
              <a:t>1</a:t>
            </a:r>
            <a:r>
              <a:rPr lang="en-US" altLang="ja-JP" sz="1600" b="1" dirty="0" smtClean="0">
                <a:latin typeface="Times New Roman" panose="02020603050405020304" pitchFamily="18" charset="0"/>
                <a:cs typeface="Times New Roman" panose="02020603050405020304" pitchFamily="18" charset="0"/>
              </a:rPr>
              <a:t>]</a:t>
            </a:r>
          </a:p>
        </p:txBody>
      </p:sp>
      <p:sp>
        <p:nvSpPr>
          <p:cNvPr id="40" name="テキスト ボックス 39"/>
          <p:cNvSpPr txBox="1"/>
          <p:nvPr/>
        </p:nvSpPr>
        <p:spPr>
          <a:xfrm>
            <a:off x="5508104" y="3665448"/>
            <a:ext cx="659155" cy="369332"/>
          </a:xfrm>
          <a:prstGeom prst="rect">
            <a:avLst/>
          </a:prstGeom>
          <a:noFill/>
        </p:spPr>
        <p:txBody>
          <a:bodyPr wrap="none" rtlCol="0">
            <a:spAutoFit/>
          </a:bodyPr>
          <a:lstStyle/>
          <a:p>
            <a:r>
              <a:rPr kumimoji="1" lang="en-US" altLang="ja-JP" dirty="0" smtClean="0"/>
              <a:t>BBU</a:t>
            </a:r>
          </a:p>
        </p:txBody>
      </p:sp>
      <p:grpSp>
        <p:nvGrpSpPr>
          <p:cNvPr id="3" name="グループ化 51"/>
          <p:cNvGrpSpPr/>
          <p:nvPr/>
        </p:nvGrpSpPr>
        <p:grpSpPr>
          <a:xfrm>
            <a:off x="7187399" y="1888953"/>
            <a:ext cx="1365846" cy="1396031"/>
            <a:chOff x="10567765" y="5068548"/>
            <a:chExt cx="1365846" cy="1396031"/>
          </a:xfrm>
        </p:grpSpPr>
        <p:sp>
          <p:nvSpPr>
            <p:cNvPr id="53"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4"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5"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6"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7"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58"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59"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0" name="Object 2"/>
            <p:cNvGraphicFramePr>
              <a:graphicFrameLocks noChangeAspect="1"/>
            </p:cNvGraphicFramePr>
            <p:nvPr>
              <p:extLst>
                <p:ext uri="{D42A27DB-BD31-4B8C-83A1-F6EECF244321}">
                  <p14:modId xmlns:p14="http://schemas.microsoft.com/office/powerpoint/2010/main" val="1916775518"/>
                </p:ext>
              </p:extLst>
            </p:nvPr>
          </p:nvGraphicFramePr>
          <p:xfrm>
            <a:off x="11035060" y="5536861"/>
            <a:ext cx="360363" cy="333375"/>
          </p:xfrm>
          <a:graphic>
            <a:graphicData uri="http://schemas.openxmlformats.org/presentationml/2006/ole">
              <mc:AlternateContent xmlns:mc="http://schemas.openxmlformats.org/markup-compatibility/2006">
                <mc:Choice xmlns:v="urn:schemas-microsoft-com:vml" Requires="v">
                  <p:oleObj spid="_x0000_s15417" name="Image" r:id="rId7" imgW="3060317" imgH="2831746" progId="">
                    <p:embed/>
                  </p:oleObj>
                </mc:Choice>
                <mc:Fallback>
                  <p:oleObj name="Image" r:id="rId7" imgW="3060317" imgH="2831746"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5060" y="5536861"/>
                          <a:ext cx="360363" cy="333375"/>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61" name="テキスト ボックス 60"/>
          <p:cNvSpPr txBox="1"/>
          <p:nvPr/>
        </p:nvSpPr>
        <p:spPr>
          <a:xfrm>
            <a:off x="3449796" y="4360884"/>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sp>
        <p:nvSpPr>
          <p:cNvPr id="62" name="テキスト ボックス 61"/>
          <p:cNvSpPr txBox="1"/>
          <p:nvPr/>
        </p:nvSpPr>
        <p:spPr>
          <a:xfrm>
            <a:off x="8008558" y="2376151"/>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5" name="Picture 72" descr="j04348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088" y="264423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上下矢印 8"/>
          <p:cNvSpPr/>
          <p:nvPr/>
        </p:nvSpPr>
        <p:spPr>
          <a:xfrm rot="3302600">
            <a:off x="4738319" y="3239985"/>
            <a:ext cx="228581" cy="97261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上下矢印 43"/>
          <p:cNvSpPr/>
          <p:nvPr/>
        </p:nvSpPr>
        <p:spPr>
          <a:xfrm rot="3837923">
            <a:off x="6827804" y="1916107"/>
            <a:ext cx="228581" cy="134347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42" name="Picture 18" descr="C:\Users\5962046\OUT\スマホ.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52441">
            <a:off x="4495024" y="4867376"/>
            <a:ext cx="163854" cy="31101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8" descr="C:\Users\5962046\OUT\スマホ.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52441">
            <a:off x="8044988" y="2894885"/>
            <a:ext cx="163854" cy="31101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46"/>
          <p:cNvGrpSpPr/>
          <p:nvPr/>
        </p:nvGrpSpPr>
        <p:grpSpPr>
          <a:xfrm>
            <a:off x="6707948" y="3808932"/>
            <a:ext cx="1365846" cy="1396031"/>
            <a:chOff x="10567765" y="5068548"/>
            <a:chExt cx="1365846" cy="1396031"/>
          </a:xfrm>
        </p:grpSpPr>
        <p:sp>
          <p:nvSpPr>
            <p:cNvPr id="48"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49"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0"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1"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63"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6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6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6" name="Object 2"/>
            <p:cNvGraphicFramePr>
              <a:graphicFrameLocks noChangeAspect="1"/>
            </p:cNvGraphicFramePr>
            <p:nvPr>
              <p:extLst>
                <p:ext uri="{D42A27DB-BD31-4B8C-83A1-F6EECF244321}">
                  <p14:modId xmlns:p14="http://schemas.microsoft.com/office/powerpoint/2010/main" val="3257282060"/>
                </p:ext>
              </p:extLst>
            </p:nvPr>
          </p:nvGraphicFramePr>
          <p:xfrm>
            <a:off x="11035060" y="5536861"/>
            <a:ext cx="360363" cy="333375"/>
          </p:xfrm>
          <a:graphic>
            <a:graphicData uri="http://schemas.openxmlformats.org/presentationml/2006/ole">
              <mc:AlternateContent xmlns:mc="http://schemas.openxmlformats.org/markup-compatibility/2006">
                <mc:Choice xmlns:v="urn:schemas-microsoft-com:vml" Requires="v">
                  <p:oleObj spid="_x0000_s15418" name="Image" r:id="rId10" imgW="3060317" imgH="2831746" progId="">
                    <p:embed/>
                  </p:oleObj>
                </mc:Choice>
                <mc:Fallback>
                  <p:oleObj name="Image" r:id="rId10" imgW="3060317" imgH="2831746"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5060" y="5536861"/>
                          <a:ext cx="360363" cy="333375"/>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73" name="テキスト ボックス 72"/>
          <p:cNvSpPr txBox="1"/>
          <p:nvPr/>
        </p:nvSpPr>
        <p:spPr>
          <a:xfrm>
            <a:off x="7529107" y="4296130"/>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74" name="Picture 18" descr="C:\Users\5962046\OUT\スマホ.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52441">
            <a:off x="7565537" y="4814864"/>
            <a:ext cx="163854" cy="311019"/>
          </a:xfrm>
          <a:prstGeom prst="rect">
            <a:avLst/>
          </a:prstGeom>
          <a:noFill/>
          <a:extLst>
            <a:ext uri="{909E8E84-426E-40DD-AFC4-6F175D3DCCD1}">
              <a14:hiddenFill xmlns:a14="http://schemas.microsoft.com/office/drawing/2010/main">
                <a:solidFill>
                  <a:srgbClr val="FFFFFF"/>
                </a:solidFill>
              </a14:hiddenFill>
            </a:ext>
          </a:extLst>
        </p:spPr>
      </p:pic>
      <p:sp>
        <p:nvSpPr>
          <p:cNvPr id="75" name="上下矢印 74"/>
          <p:cNvSpPr/>
          <p:nvPr/>
        </p:nvSpPr>
        <p:spPr>
          <a:xfrm rot="7419678">
            <a:off x="6660568" y="3240321"/>
            <a:ext cx="228581" cy="83907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Shape 164"/>
          <p:cNvSpPr txBox="1">
            <a:spLocks/>
          </p:cNvSpPr>
          <p:nvPr/>
        </p:nvSpPr>
        <p:spPr>
          <a:xfrm>
            <a:off x="683568" y="476672"/>
            <a:ext cx="7772400" cy="106679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pPr>
              <a:buSzPct val="25000"/>
            </a:pPr>
            <a:r>
              <a:rPr kumimoji="0" lang="en-US" sz="2800" b="1" kern="0" dirty="0" smtClean="0">
                <a:solidFill>
                  <a:schemeClr val="dk2"/>
                </a:solidFill>
                <a:latin typeface="Times New Roman"/>
                <a:ea typeface="Times New Roman"/>
                <a:cs typeface="Times New Roman"/>
                <a:sym typeface="Times New Roman"/>
              </a:rPr>
              <a:t>Usage Model 7: Mobile Fronthauling</a:t>
            </a:r>
            <a:endParaRPr kumimoji="0" lang="en-US" sz="2800" b="1" kern="0" dirty="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14854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title"/>
          </p:nvPr>
        </p:nvSpPr>
        <p:spPr>
          <a:xfrm>
            <a:off x="683568" y="204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Wireless</a:t>
            </a:r>
            <a:r>
              <a:rPr lang="en-US" sz="2400" b="1" i="0" u="none" strike="noStrike" cap="none" dirty="0" smtClean="0">
                <a:solidFill>
                  <a:schemeClr val="dk2"/>
                </a:solidFill>
                <a:latin typeface="Times New Roman"/>
                <a:ea typeface="Times New Roman"/>
                <a:cs typeface="Times New Roman"/>
                <a:sym typeface="Times New Roman"/>
              </a:rPr>
              <a:t> Backhauling </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12" name="Shape 212"/>
          <p:cNvSpPr txBox="1"/>
          <p:nvPr/>
        </p:nvSpPr>
        <p:spPr>
          <a:xfrm>
            <a:off x="4932040" y="980728"/>
            <a:ext cx="3697288" cy="40934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1" i="0" u="sng" strike="noStrike" cap="none" baseline="0" dirty="0">
                <a:solidFill>
                  <a:schemeClr val="dk1"/>
                </a:solidFill>
                <a:latin typeface="Arial"/>
                <a:ea typeface="Arial"/>
                <a:cs typeface="Arial"/>
                <a:sym typeface="Arial"/>
              </a:rPr>
              <a:t>Traffic Conditions:</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pPr>
            <a:r>
              <a:rPr lang="en-US" sz="1200" b="0" i="0" u="none" strike="noStrike" cap="none" baseline="0" dirty="0" smtClean="0">
                <a:solidFill>
                  <a:schemeClr val="dk1"/>
                </a:solidFill>
                <a:latin typeface="Arial"/>
                <a:ea typeface="Arial"/>
                <a:cs typeface="Arial"/>
                <a:sym typeface="Arial"/>
              </a:rPr>
              <a:t>-Potential </a:t>
            </a:r>
            <a:r>
              <a:rPr lang="en-US" sz="1200" b="0" i="0" u="none" strike="noStrike" cap="none" baseline="0" dirty="0">
                <a:solidFill>
                  <a:schemeClr val="dk1"/>
                </a:solidFill>
                <a:latin typeface="Arial"/>
                <a:ea typeface="Arial"/>
                <a:cs typeface="Arial"/>
                <a:sym typeface="Arial"/>
              </a:rPr>
              <a:t>interference from environmental factors and obstruction of the LOS, beam </a:t>
            </a:r>
            <a:r>
              <a:rPr lang="en-US" sz="1200" b="0" i="0" u="none" strike="noStrike" cap="none" baseline="0" dirty="0" smtClean="0">
                <a:solidFill>
                  <a:schemeClr val="dk1"/>
                </a:solidFill>
                <a:latin typeface="Arial"/>
                <a:ea typeface="Arial"/>
                <a:cs typeface="Arial"/>
                <a:sym typeface="Arial"/>
              </a:rPr>
              <a:t>un-alignment.</a:t>
            </a:r>
          </a:p>
          <a:p>
            <a:pPr marL="0" marR="0" lvl="0" indent="0" algn="l" rtl="0">
              <a:spcBef>
                <a:spcPts val="0"/>
              </a:spcBef>
              <a:spcAft>
                <a:spcPts val="0"/>
              </a:spcAft>
              <a:buSzPct val="25000"/>
            </a:pPr>
            <a:r>
              <a:rPr lang="en-US" sz="1200" dirty="0" smtClean="0">
                <a:solidFill>
                  <a:schemeClr val="dk1"/>
                </a:solidFill>
              </a:rPr>
              <a:t>- Street canyon effect</a:t>
            </a: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pP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FontTx/>
              <a:buChar char="-"/>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 </a:t>
            </a:r>
            <a:r>
              <a:rPr lang="en-US" sz="1200" dirty="0" smtClean="0">
                <a:solidFill>
                  <a:schemeClr val="dk1"/>
                </a:solidFill>
              </a:rPr>
              <a:t>  Alice fire up her laptop at the bus stop to download some UHD movie while waiting</a:t>
            </a:r>
          </a:p>
          <a:p>
            <a:pPr marL="0" marR="0" lvl="0" indent="0" algn="l" rtl="0">
              <a:spcBef>
                <a:spcPts val="0"/>
              </a:spcBef>
              <a:spcAft>
                <a:spcPts val="0"/>
              </a:spcAft>
              <a:buClr>
                <a:schemeClr val="dk1"/>
              </a:buClr>
              <a:buSzPct val="100000"/>
              <a:buFont typeface="Arial"/>
              <a:buAutoNum type="arabicPeriod"/>
            </a:pPr>
            <a:r>
              <a:rPr lang="en-US" sz="1200" b="0" i="0" u="none" strike="noStrike" cap="none" dirty="0" smtClean="0">
                <a:solidFill>
                  <a:schemeClr val="dk1"/>
                </a:solidFill>
                <a:latin typeface="Arial"/>
                <a:ea typeface="Arial"/>
                <a:cs typeface="Arial"/>
                <a:sym typeface="Arial"/>
              </a:rPr>
              <a:t>  The bus stop mounted the 11ay AP and connected wirelessly to another 11ay Portal AP mounted on the outside curb light-pole. </a:t>
            </a:r>
          </a:p>
          <a:p>
            <a:pPr marL="0" marR="0" lvl="0" indent="0" algn="l" rtl="0">
              <a:spcBef>
                <a:spcPts val="0"/>
              </a:spcBef>
              <a:spcAft>
                <a:spcPts val="0"/>
              </a:spcAft>
              <a:buClr>
                <a:schemeClr val="dk1"/>
              </a:buClr>
              <a:buSzPct val="100000"/>
              <a:buFont typeface="Arial"/>
              <a:buAutoNum type="arabicPeriod"/>
            </a:pPr>
            <a:r>
              <a:rPr lang="en-US" sz="1200" dirty="0" smtClean="0">
                <a:solidFill>
                  <a:schemeClr val="dk1"/>
                </a:solidFill>
              </a:rPr>
              <a:t>  The internet connectivity are transmitted over the </a:t>
            </a:r>
            <a:endParaRPr lang="en-US" sz="12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AutoNum type="arabicPeriod"/>
            </a:pPr>
            <a:r>
              <a:rPr lang="en-US" sz="1200" baseline="0" dirty="0" smtClean="0">
                <a:solidFill>
                  <a:schemeClr val="dk1"/>
                </a:solidFill>
              </a:rPr>
              <a:t>   The</a:t>
            </a:r>
            <a:r>
              <a:rPr lang="en-US" sz="1200" dirty="0" smtClean="0">
                <a:solidFill>
                  <a:schemeClr val="dk1"/>
                </a:solidFill>
              </a:rPr>
              <a:t> QoS/QoE are met with the user’s applications.</a:t>
            </a: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213" name="Shape 213"/>
          <p:cNvSpPr txBox="1"/>
          <p:nvPr/>
        </p:nvSpPr>
        <p:spPr>
          <a:xfrm>
            <a:off x="251520" y="1052736"/>
            <a:ext cx="4680520" cy="482453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50" b="1" i="0" u="sng" strike="noStrike" cap="none" baseline="0" dirty="0">
                <a:solidFill>
                  <a:schemeClr val="dk1"/>
                </a:solidFill>
                <a:latin typeface="Arial"/>
                <a:ea typeface="Arial"/>
                <a:cs typeface="Arial"/>
                <a:sym typeface="Arial"/>
              </a:rPr>
              <a:t>Pre-Conditions:</a:t>
            </a:r>
            <a:r>
              <a:rPr lang="en-US" sz="1050" b="0" i="0" u="none" strike="noStrike" cap="none" baseline="0" dirty="0">
                <a:solidFill>
                  <a:schemeClr val="dk1"/>
                </a:solidFill>
                <a:latin typeface="Arial"/>
                <a:ea typeface="Arial"/>
                <a:cs typeface="Arial"/>
                <a:sym typeface="Arial"/>
              </a:rPr>
              <a:t>  </a:t>
            </a:r>
          </a:p>
          <a:p>
            <a:pPr lvl="0">
              <a:buSzPct val="25000"/>
            </a:pPr>
            <a:r>
              <a:rPr lang="en-US" sz="1050" dirty="0" smtClean="0"/>
              <a:t>A number of 11ay APs forms a point-to-point or point-to-multiple-point wireless outdoor backhaul connectivity. The communications between APs may be over single hop or multiple hops.</a:t>
            </a:r>
          </a:p>
          <a:p>
            <a:pPr marL="0" marR="0" lvl="0" indent="0" algn="l" rtl="0">
              <a:spcBef>
                <a:spcPts val="0"/>
              </a:spcBef>
              <a:spcAft>
                <a:spcPts val="0"/>
              </a:spcAft>
              <a:buNone/>
            </a:pPr>
            <a:endParaRPr sz="105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050" b="1" i="0" u="sng" strike="noStrike" cap="none" baseline="0" dirty="0">
                <a:solidFill>
                  <a:schemeClr val="dk1"/>
                </a:solidFill>
                <a:latin typeface="Arial"/>
                <a:ea typeface="Arial"/>
                <a:cs typeface="Arial"/>
                <a:sym typeface="Arial"/>
              </a:rPr>
              <a:t>Application:</a:t>
            </a:r>
            <a:r>
              <a:rPr lang="en-US" sz="105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050" b="0" i="0" u="none" strike="noStrike" cap="none" baseline="0" dirty="0">
                <a:solidFill>
                  <a:schemeClr val="dk1"/>
                </a:solidFill>
                <a:latin typeface="Arial"/>
                <a:ea typeface="Arial"/>
                <a:cs typeface="Arial"/>
                <a:sym typeface="Arial"/>
              </a:rPr>
              <a:t>The Wireless Backhaul </a:t>
            </a:r>
            <a:r>
              <a:rPr lang="en-US" sz="1050" b="0" i="0" u="none" strike="noStrike" cap="none" baseline="0" dirty="0" smtClean="0">
                <a:solidFill>
                  <a:schemeClr val="dk1"/>
                </a:solidFill>
                <a:latin typeface="Arial"/>
                <a:ea typeface="Arial"/>
                <a:cs typeface="Arial"/>
                <a:sym typeface="Arial"/>
              </a:rPr>
              <a:t>may be used </a:t>
            </a:r>
            <a:r>
              <a:rPr lang="en-US" sz="1050" b="0" i="0" u="none" strike="noStrike" cap="none" baseline="0" dirty="0">
                <a:solidFill>
                  <a:schemeClr val="dk1"/>
                </a:solidFill>
                <a:latin typeface="Arial"/>
                <a:ea typeface="Arial"/>
                <a:cs typeface="Arial"/>
                <a:sym typeface="Arial"/>
              </a:rPr>
              <a:t>for </a:t>
            </a:r>
            <a:r>
              <a:rPr lang="en-US" sz="1050" b="0" i="0" u="none" strike="noStrike" cap="none" baseline="0" dirty="0" smtClean="0">
                <a:solidFill>
                  <a:schemeClr val="dk1"/>
                </a:solidFill>
                <a:latin typeface="Arial"/>
                <a:ea typeface="Arial"/>
                <a:cs typeface="Arial"/>
                <a:sym typeface="Arial"/>
              </a:rPr>
              <a:t>small cell backhauling </a:t>
            </a:r>
            <a:r>
              <a:rPr lang="en-US" sz="1050" b="0" i="0" u="none" strike="noStrike" cap="none" baseline="0" dirty="0">
                <a:solidFill>
                  <a:schemeClr val="dk1"/>
                </a:solidFill>
                <a:latin typeface="Arial"/>
                <a:ea typeface="Arial"/>
                <a:cs typeface="Arial"/>
                <a:sym typeface="Arial"/>
              </a:rPr>
              <a:t>deployment in lieu of expensive fiber networks to </a:t>
            </a:r>
            <a:r>
              <a:rPr lang="en-US" sz="1050" b="0" i="0" u="none" strike="noStrike" cap="none" baseline="0" dirty="0" smtClean="0">
                <a:solidFill>
                  <a:schemeClr val="dk1"/>
                </a:solidFill>
                <a:latin typeface="Arial"/>
                <a:ea typeface="Arial"/>
                <a:cs typeface="Arial"/>
                <a:sym typeface="Arial"/>
              </a:rPr>
              <a:t>access networks, inter</a:t>
            </a:r>
            <a:r>
              <a:rPr lang="en-US" sz="1050" b="0" i="0" u="none" strike="noStrike" cap="none" dirty="0" smtClean="0">
                <a:solidFill>
                  <a:schemeClr val="dk1"/>
                </a:solidFill>
                <a:latin typeface="Arial"/>
                <a:ea typeface="Arial"/>
                <a:cs typeface="Arial"/>
                <a:sym typeface="Arial"/>
              </a:rPr>
              <a:t> buildings or so.</a:t>
            </a:r>
          </a:p>
          <a:p>
            <a:pPr marL="0" marR="0" lvl="0" indent="0" algn="l" rtl="0">
              <a:spcBef>
                <a:spcPts val="0"/>
              </a:spcBef>
              <a:spcAft>
                <a:spcPts val="0"/>
              </a:spcAft>
              <a:buSzPct val="25000"/>
              <a:buNone/>
            </a:pPr>
            <a:endParaRPr lang="en-US" sz="1050" baseline="0" dirty="0" smtClean="0">
              <a:solidFill>
                <a:schemeClr val="dk1"/>
              </a:solidFill>
            </a:endParaRPr>
          </a:p>
          <a:p>
            <a:pPr marL="0" marR="0" lvl="0" indent="0" algn="l" rtl="0">
              <a:spcBef>
                <a:spcPts val="0"/>
              </a:spcBef>
              <a:spcAft>
                <a:spcPts val="0"/>
              </a:spcAft>
              <a:buSzPct val="25000"/>
              <a:buNone/>
            </a:pPr>
            <a:r>
              <a:rPr lang="en-US" sz="1050" b="0" i="0" u="none" strike="noStrike" cap="none" dirty="0" smtClean="0">
                <a:solidFill>
                  <a:srgbClr val="FF0000"/>
                </a:solidFill>
                <a:latin typeface="Arial"/>
                <a:ea typeface="Arial"/>
                <a:cs typeface="Arial"/>
                <a:sym typeface="Arial"/>
              </a:rPr>
              <a:t>Configuration 1: Single hop with distance &lt;1km</a:t>
            </a:r>
            <a:endParaRPr lang="en-US" sz="1050" b="0" i="0" u="none" strike="noStrike" cap="none" baseline="0" dirty="0" smtClean="0">
              <a:solidFill>
                <a:srgbClr val="FF0000"/>
              </a:solidFill>
              <a:latin typeface="Arial"/>
              <a:ea typeface="Arial"/>
              <a:cs typeface="Arial"/>
              <a:sym typeface="Arial"/>
            </a:endParaRPr>
          </a:p>
          <a:p>
            <a:pPr marL="0" marR="0" lvl="0" indent="0" algn="l" rtl="0">
              <a:spcBef>
                <a:spcPts val="0"/>
              </a:spcBef>
              <a:spcAft>
                <a:spcPts val="0"/>
              </a:spcAft>
              <a:buNone/>
            </a:pPr>
            <a:endParaRPr sz="1050" b="0" i="0" u="none" strike="noStrike" cap="none" baseline="0" dirty="0">
              <a:solidFill>
                <a:srgbClr val="FF0000"/>
              </a:solidFill>
              <a:latin typeface="Arial"/>
              <a:ea typeface="Arial"/>
              <a:cs typeface="Arial"/>
              <a:sym typeface="Arial"/>
            </a:endParaRPr>
          </a:p>
          <a:p>
            <a:pPr lvl="0">
              <a:buSzPct val="25000"/>
            </a:pPr>
            <a:r>
              <a:rPr lang="en-US" altLang="zh-CN" sz="1050" dirty="0" smtClean="0">
                <a:solidFill>
                  <a:srgbClr val="FF0000"/>
                </a:solidFill>
              </a:rPr>
              <a:t>       Data rate is &gt;2 </a:t>
            </a:r>
            <a:r>
              <a:rPr lang="en-US" altLang="zh-CN" sz="1050" dirty="0" err="1" smtClean="0">
                <a:solidFill>
                  <a:srgbClr val="FF0000"/>
                </a:solidFill>
              </a:rPr>
              <a:t>Gbs</a:t>
            </a:r>
            <a:r>
              <a:rPr lang="en-US" altLang="zh-CN" sz="1050" dirty="0" smtClean="0">
                <a:solidFill>
                  <a:srgbClr val="FF0000"/>
                </a:solidFill>
              </a:rPr>
              <a:t> per STA, aggregated data rate &gt;20 </a:t>
            </a:r>
            <a:r>
              <a:rPr lang="en-US" altLang="zh-CN" sz="1050" dirty="0" err="1" smtClean="0">
                <a:solidFill>
                  <a:srgbClr val="FF0000"/>
                </a:solidFill>
              </a:rPr>
              <a:t>Gbs</a:t>
            </a:r>
            <a:endParaRPr lang="en-US" sz="1050" dirty="0" smtClean="0">
              <a:solidFill>
                <a:srgbClr val="FF0000"/>
              </a:solidFill>
            </a:endParaRPr>
          </a:p>
          <a:p>
            <a:pPr lvl="0">
              <a:buSzPct val="25000"/>
            </a:pPr>
            <a:endParaRPr lang="en-US" sz="1050" baseline="0" dirty="0" smtClean="0">
              <a:solidFill>
                <a:srgbClr val="FF0000"/>
              </a:solidFill>
            </a:endParaRPr>
          </a:p>
          <a:p>
            <a:pPr lvl="0">
              <a:buSzPct val="25000"/>
            </a:pPr>
            <a:r>
              <a:rPr lang="en-US" sz="1050" dirty="0" smtClean="0">
                <a:solidFill>
                  <a:srgbClr val="FF0000"/>
                </a:solidFill>
              </a:rPr>
              <a:t>Configuration 2: Multiple hop with each link distance &lt;150m , with up to 5 hops</a:t>
            </a:r>
          </a:p>
          <a:p>
            <a:pPr lvl="0">
              <a:buSzPct val="25000"/>
            </a:pPr>
            <a:endParaRPr lang="en-US" sz="1050" baseline="0" dirty="0" smtClean="0">
              <a:solidFill>
                <a:srgbClr val="FF0000"/>
              </a:solidFill>
            </a:endParaRPr>
          </a:p>
          <a:p>
            <a:pPr lvl="0">
              <a:buSzPct val="25000"/>
            </a:pPr>
            <a:r>
              <a:rPr lang="en-US" sz="1050" baseline="0" dirty="0" smtClean="0">
                <a:solidFill>
                  <a:srgbClr val="FF0000"/>
                </a:solidFill>
              </a:rPr>
              <a:t>       Data</a:t>
            </a:r>
            <a:r>
              <a:rPr lang="en-US" sz="1050" dirty="0" smtClean="0">
                <a:solidFill>
                  <a:srgbClr val="FF0000"/>
                </a:solidFill>
              </a:rPr>
              <a:t> rate is &gt;2Gbps per STA, aggregated data rate &gt;20Gbps</a:t>
            </a:r>
            <a:endParaRPr lang="en-US" sz="1050" baseline="0" dirty="0" smtClean="0">
              <a:solidFill>
                <a:srgbClr val="FF0000"/>
              </a:solidFill>
            </a:endParaRPr>
          </a:p>
          <a:p>
            <a:pPr lvl="0">
              <a:buSzPct val="25000"/>
            </a:pPr>
            <a:endParaRPr lang="en-US" sz="1050" b="0" i="0" u="none" strike="noStrike" cap="none" baseline="0" dirty="0" smtClean="0">
              <a:solidFill>
                <a:srgbClr val="FF0000"/>
              </a:solidFill>
              <a:latin typeface="Arial"/>
              <a:ea typeface="Arial"/>
              <a:cs typeface="Arial"/>
              <a:sym typeface="Arial"/>
            </a:endParaRPr>
          </a:p>
          <a:p>
            <a:pPr lvl="0">
              <a:buSzPct val="25000"/>
            </a:pPr>
            <a:r>
              <a:rPr lang="en-US" sz="1050" dirty="0" smtClean="0">
                <a:solidFill>
                  <a:srgbClr val="FF0000"/>
                </a:solidFill>
              </a:rPr>
              <a:t>Both configurations support h</a:t>
            </a:r>
            <a:r>
              <a:rPr lang="en-US" sz="1050" b="0" i="0" u="none" strike="noStrike" cap="none" baseline="0" dirty="0" smtClean="0">
                <a:solidFill>
                  <a:srgbClr val="FF0000"/>
                </a:solidFill>
                <a:latin typeface="Arial"/>
                <a:ea typeface="Arial"/>
                <a:cs typeface="Arial"/>
                <a:sym typeface="Arial"/>
              </a:rPr>
              <a:t>igh </a:t>
            </a:r>
            <a:r>
              <a:rPr lang="en-US" sz="1050" dirty="0" smtClean="0">
                <a:solidFill>
                  <a:srgbClr val="FF0000"/>
                </a:solidFill>
              </a:rPr>
              <a:t>availability (99.99%) . </a:t>
            </a:r>
          </a:p>
          <a:p>
            <a:pPr lvl="0">
              <a:buSzPct val="25000"/>
            </a:pPr>
            <a:endParaRPr lang="en-US" sz="1050" b="0" i="0" u="none" strike="noStrike" cap="none" baseline="0" dirty="0" smtClean="0">
              <a:solidFill>
                <a:srgbClr val="FF0000"/>
              </a:solidFill>
              <a:latin typeface="Arial"/>
              <a:ea typeface="Arial"/>
              <a:cs typeface="Arial"/>
              <a:sym typeface="Arial"/>
            </a:endParaRPr>
          </a:p>
          <a:p>
            <a:pPr lvl="0">
              <a:buSzPct val="25000"/>
            </a:pPr>
            <a:r>
              <a:rPr lang="en-US" sz="1050" dirty="0" smtClean="0">
                <a:solidFill>
                  <a:srgbClr val="FF0000"/>
                </a:solidFill>
              </a:rPr>
              <a:t>High requirements for QoS/QoE [9], where the overall latency over the wireless backhaul links is less than 35ms for both configurations.</a:t>
            </a:r>
            <a:endParaRPr lang="en-US" sz="105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6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050" b="1" i="0" u="sng" strike="noStrike" cap="none" baseline="0" dirty="0">
                <a:solidFill>
                  <a:schemeClr val="dk1"/>
                </a:solidFill>
                <a:latin typeface="Arial"/>
                <a:ea typeface="Arial"/>
                <a:cs typeface="Arial"/>
                <a:sym typeface="Arial"/>
              </a:rPr>
              <a:t>Environment:</a:t>
            </a:r>
            <a:r>
              <a:rPr lang="en-US" sz="105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050" b="0" i="0" u="none" strike="noStrike" cap="none" baseline="0" dirty="0">
                <a:solidFill>
                  <a:schemeClr val="dk1"/>
                </a:solidFill>
                <a:latin typeface="Arial"/>
                <a:ea typeface="Arial"/>
                <a:cs typeface="Arial"/>
                <a:sym typeface="Arial"/>
              </a:rPr>
              <a:t>Devices </a:t>
            </a:r>
            <a:r>
              <a:rPr lang="en-US" sz="1050" b="0" i="0" u="none" strike="noStrike" cap="none" baseline="0" dirty="0" smtClean="0">
                <a:solidFill>
                  <a:schemeClr val="dk1"/>
                </a:solidFill>
                <a:latin typeface="Arial"/>
                <a:ea typeface="Arial"/>
                <a:cs typeface="Arial"/>
                <a:sym typeface="Arial"/>
              </a:rPr>
              <a:t>operate in </a:t>
            </a:r>
            <a:r>
              <a:rPr lang="en-US" sz="1050" b="0" i="0" u="none" strike="noStrike" cap="none" baseline="0" dirty="0">
                <a:solidFill>
                  <a:schemeClr val="dk1"/>
                </a:solidFill>
                <a:latin typeface="Arial"/>
                <a:ea typeface="Arial"/>
                <a:cs typeface="Arial"/>
                <a:sym typeface="Arial"/>
              </a:rPr>
              <a:t>outdoor environment with </a:t>
            </a:r>
            <a:r>
              <a:rPr lang="en-US" sz="1050" b="0" i="0" u="none" strike="noStrike" cap="none" baseline="0" dirty="0" smtClean="0">
                <a:solidFill>
                  <a:schemeClr val="dk1"/>
                </a:solidFill>
                <a:latin typeface="Arial"/>
                <a:ea typeface="Arial"/>
                <a:cs typeface="Arial"/>
                <a:sym typeface="Arial"/>
              </a:rPr>
              <a:t>LOS under most conditions.  For</a:t>
            </a:r>
            <a:r>
              <a:rPr lang="en-US" sz="1050" b="0" i="0" u="none" strike="noStrike" cap="none" dirty="0" smtClean="0">
                <a:solidFill>
                  <a:schemeClr val="dk1"/>
                </a:solidFill>
                <a:latin typeface="Arial"/>
                <a:ea typeface="Arial"/>
                <a:cs typeface="Arial"/>
                <a:sym typeface="Arial"/>
              </a:rPr>
              <a:t>  single hop wireless backhauling devices </a:t>
            </a:r>
            <a:r>
              <a:rPr lang="en-US" sz="1050" dirty="0" smtClean="0">
                <a:solidFill>
                  <a:schemeClr val="dk1"/>
                </a:solidFill>
              </a:rPr>
              <a:t>, </a:t>
            </a:r>
            <a:r>
              <a:rPr lang="en-US" sz="1050" b="0" i="0" u="none" strike="noStrike" cap="none" baseline="0" dirty="0" smtClean="0">
                <a:solidFill>
                  <a:schemeClr val="dk1"/>
                </a:solidFill>
                <a:latin typeface="Arial"/>
                <a:ea typeface="Arial"/>
                <a:cs typeface="Arial"/>
                <a:sym typeface="Arial"/>
              </a:rPr>
              <a:t>distance </a:t>
            </a:r>
            <a:r>
              <a:rPr lang="en-US" sz="1050" dirty="0" smtClean="0">
                <a:solidFill>
                  <a:schemeClr val="dk1"/>
                </a:solidFill>
              </a:rPr>
              <a:t>between the APs </a:t>
            </a:r>
            <a:r>
              <a:rPr lang="en-US" sz="1050" b="0" i="0" u="none" strike="noStrike" cap="none" baseline="0" dirty="0" smtClean="0">
                <a:solidFill>
                  <a:schemeClr val="dk1"/>
                </a:solidFill>
                <a:latin typeface="Arial"/>
                <a:ea typeface="Arial"/>
                <a:cs typeface="Arial"/>
                <a:sym typeface="Arial"/>
              </a:rPr>
              <a:t>is &lt;1000m.</a:t>
            </a:r>
            <a:r>
              <a:rPr lang="en-US" sz="1050" b="0" i="0" u="none" strike="noStrike" cap="none" dirty="0" smtClean="0">
                <a:solidFill>
                  <a:schemeClr val="dk1"/>
                </a:solidFill>
                <a:latin typeface="Arial"/>
                <a:ea typeface="Arial"/>
                <a:cs typeface="Arial"/>
                <a:sym typeface="Arial"/>
              </a:rPr>
              <a:t> For multiple hop wireless backhauling devices,  distance per hop between the p</a:t>
            </a:r>
            <a:r>
              <a:rPr lang="en-US" sz="1200" b="0" i="0" u="none" strike="noStrike" cap="none" dirty="0" smtClean="0">
                <a:solidFill>
                  <a:schemeClr val="dk1"/>
                </a:solidFill>
                <a:latin typeface="Arial"/>
                <a:ea typeface="Arial"/>
                <a:cs typeface="Arial"/>
                <a:sym typeface="Arial"/>
              </a:rPr>
              <a:t>aired APs is 150m</a:t>
            </a: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755576" y="332656"/>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a:t>
            </a:r>
            <a:r>
              <a:rPr lang="en-US" sz="2400" b="1" i="0" u="none" strike="noStrike" cap="none" baseline="0" dirty="0">
                <a:solidFill>
                  <a:schemeClr val="dk2"/>
                </a:solidFill>
                <a:latin typeface="Times New Roman"/>
                <a:ea typeface="Times New Roman"/>
                <a:cs typeface="Times New Roman"/>
                <a:sym typeface="Times New Roman"/>
              </a:rPr>
              <a:t>Wireless </a:t>
            </a:r>
            <a:r>
              <a:rPr lang="en-US" sz="2400" b="1" i="0" u="none" strike="noStrike" cap="none" baseline="0" dirty="0" smtClean="0">
                <a:solidFill>
                  <a:schemeClr val="dk2"/>
                </a:solidFill>
                <a:latin typeface="Times New Roman"/>
                <a:ea typeface="Times New Roman"/>
                <a:cs typeface="Times New Roman"/>
                <a:sym typeface="Times New Roman"/>
              </a:rPr>
              <a:t>Backhaul</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26" name="Shape 226"/>
          <p:cNvSpPr txBox="1">
            <a:spLocks noGrp="1"/>
          </p:cNvSpPr>
          <p:nvPr>
            <p:ph type="body" idx="1"/>
          </p:nvPr>
        </p:nvSpPr>
        <p:spPr>
          <a:xfrm>
            <a:off x="179512" y="1052736"/>
            <a:ext cx="4258817" cy="720080"/>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dirty="0" smtClean="0">
              <a:solidFill>
                <a:schemeClr val="dk1"/>
              </a:solidFill>
              <a:latin typeface="Times New Roman"/>
              <a:ea typeface="Times New Roman"/>
              <a:cs typeface="Times New Roman"/>
              <a:sym typeface="Times New Roman"/>
            </a:endParaRPr>
          </a:p>
        </p:txBody>
      </p:sp>
      <p:grpSp>
        <p:nvGrpSpPr>
          <p:cNvPr id="18" name="Shape 341"/>
          <p:cNvGrpSpPr/>
          <p:nvPr/>
        </p:nvGrpSpPr>
        <p:grpSpPr>
          <a:xfrm>
            <a:off x="4211960" y="1196752"/>
            <a:ext cx="3960440" cy="2160240"/>
            <a:chOff x="899591" y="2555032"/>
            <a:chExt cx="5256584" cy="2530150"/>
          </a:xfrm>
        </p:grpSpPr>
        <p:grpSp>
          <p:nvGrpSpPr>
            <p:cNvPr id="19" name="Shape 342"/>
            <p:cNvGrpSpPr/>
            <p:nvPr/>
          </p:nvGrpSpPr>
          <p:grpSpPr>
            <a:xfrm>
              <a:off x="971600" y="2555032"/>
              <a:ext cx="5184576" cy="2530150"/>
              <a:chOff x="1691680" y="3027015"/>
              <a:chExt cx="3816424" cy="1626120"/>
            </a:xfrm>
          </p:grpSpPr>
          <p:grpSp>
            <p:nvGrpSpPr>
              <p:cNvPr id="29" name="Shape 343"/>
              <p:cNvGrpSpPr/>
              <p:nvPr/>
            </p:nvGrpSpPr>
            <p:grpSpPr>
              <a:xfrm>
                <a:off x="1758545" y="3573015"/>
                <a:ext cx="1939072" cy="1080119"/>
                <a:chOff x="5724128" y="404663"/>
                <a:chExt cx="1656183" cy="942045"/>
              </a:xfrm>
            </p:grpSpPr>
            <p:sp>
              <p:nvSpPr>
                <p:cNvPr id="59"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60"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30" name="Shape 346"/>
              <p:cNvGrpSpPr/>
              <p:nvPr/>
            </p:nvGrpSpPr>
            <p:grpSpPr>
              <a:xfrm>
                <a:off x="3430159" y="3501006"/>
                <a:ext cx="2005937" cy="1152129"/>
                <a:chOff x="5724128" y="404663"/>
                <a:chExt cx="1656183" cy="942045"/>
              </a:xfrm>
            </p:grpSpPr>
            <p:sp>
              <p:nvSpPr>
                <p:cNvPr id="57"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58"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31" name="Shape 349"/>
              <p:cNvGrpSpPr/>
              <p:nvPr/>
            </p:nvGrpSpPr>
            <p:grpSpPr>
              <a:xfrm>
                <a:off x="4098792" y="3212976"/>
                <a:ext cx="404838" cy="1141141"/>
                <a:chOff x="5148064" y="4190325"/>
                <a:chExt cx="435980" cy="937142"/>
              </a:xfrm>
            </p:grpSpPr>
            <p:cxnSp>
              <p:nvCxnSpPr>
                <p:cNvPr id="53"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4"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55"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56"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32"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33"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cxnSp>
            <p:nvCxnSpPr>
              <p:cNvPr id="34" name="Shape 356"/>
              <p:cNvCxnSpPr>
                <a:stCxn id="40" idx="2"/>
              </p:cNvCxnSpPr>
              <p:nvPr/>
            </p:nvCxnSpPr>
            <p:spPr>
              <a:xfrm flipH="1">
                <a:off x="4076840" y="3785358"/>
                <a:ext cx="991500" cy="173700"/>
              </a:xfrm>
              <a:prstGeom prst="straightConnector1">
                <a:avLst/>
              </a:prstGeom>
              <a:noFill/>
              <a:ln w="19050" cap="flat">
                <a:solidFill>
                  <a:srgbClr val="00B050"/>
                </a:solidFill>
                <a:prstDash val="solid"/>
                <a:round/>
                <a:headEnd type="none" w="med" len="med"/>
                <a:tailEnd type="stealth" w="lg" len="lg"/>
              </a:ln>
            </p:spPr>
          </p:cxnSp>
          <p:pic>
            <p:nvPicPr>
              <p:cNvPr id="3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3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cxnSp>
            <p:nvCxnSpPr>
              <p:cNvPr id="37" name="Shape 360"/>
              <p:cNvCxnSpPr>
                <a:stCxn id="56" idx="2"/>
              </p:cNvCxnSpPr>
              <p:nvPr/>
            </p:nvCxnSpPr>
            <p:spPr>
              <a:xfrm>
                <a:off x="4475916" y="3587427"/>
                <a:ext cx="450900" cy="583800"/>
              </a:xfrm>
              <a:prstGeom prst="straightConnector1">
                <a:avLst/>
              </a:prstGeom>
              <a:noFill/>
              <a:ln w="9525" cap="flat">
                <a:solidFill>
                  <a:schemeClr val="dk1"/>
                </a:solidFill>
                <a:prstDash val="solid"/>
                <a:round/>
                <a:headEnd type="stealth" w="lg" len="lg"/>
                <a:tailEnd type="stealth" w="lg" len="lg"/>
              </a:ln>
            </p:spPr>
          </p:cxnSp>
          <p:pic>
            <p:nvPicPr>
              <p:cNvPr id="38" name="Shape 361"/>
              <p:cNvPicPr preferRelativeResize="0"/>
              <p:nvPr/>
            </p:nvPicPr>
            <p:blipFill rotWithShape="1">
              <a:blip r:embed="rId4">
                <a:alphaModFix/>
              </a:blip>
              <a:srcRect/>
              <a:stretch/>
            </p:blipFill>
            <p:spPr>
              <a:xfrm>
                <a:off x="3705903" y="4188667"/>
                <a:ext cx="192306" cy="186791"/>
              </a:xfrm>
              <a:prstGeom prst="rect">
                <a:avLst/>
              </a:prstGeom>
              <a:noFill/>
              <a:ln>
                <a:noFill/>
              </a:ln>
            </p:spPr>
          </p:pic>
          <p:cxnSp>
            <p:nvCxnSpPr>
              <p:cNvPr id="39" name="Shape 362"/>
              <p:cNvCxnSpPr>
                <a:stCxn id="56" idx="2"/>
                <a:endCxn id="38" idx="0"/>
              </p:cNvCxnSpPr>
              <p:nvPr/>
            </p:nvCxnSpPr>
            <p:spPr>
              <a:xfrm flipH="1">
                <a:off x="3802116" y="3587427"/>
                <a:ext cx="673800" cy="601200"/>
              </a:xfrm>
              <a:prstGeom prst="straightConnector1">
                <a:avLst/>
              </a:prstGeom>
              <a:noFill/>
              <a:ln w="9525" cap="flat">
                <a:solidFill>
                  <a:schemeClr val="dk1"/>
                </a:solidFill>
                <a:prstDash val="solid"/>
                <a:round/>
                <a:headEnd type="stealth" w="lg" len="lg"/>
                <a:tailEnd type="stealth" w="lg" len="lg"/>
              </a:ln>
            </p:spPr>
          </p:cxnSp>
          <p:sp>
            <p:nvSpPr>
              <p:cNvPr id="40" name="Shape 357"/>
              <p:cNvSpPr txBox="1"/>
              <p:nvPr/>
            </p:nvSpPr>
            <p:spPr>
              <a:xfrm>
                <a:off x="4700585" y="3686455"/>
                <a:ext cx="73550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LOS Access</a:t>
                </a:r>
              </a:p>
            </p:txBody>
          </p:sp>
          <p:sp>
            <p:nvSpPr>
              <p:cNvPr id="41"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N-LOS Access</a:t>
                </a:r>
              </a:p>
            </p:txBody>
          </p:sp>
          <p:cxnSp>
            <p:nvCxnSpPr>
              <p:cNvPr id="42" name="Shape 364"/>
              <p:cNvCxnSpPr/>
              <p:nvPr/>
            </p:nvCxnSpPr>
            <p:spPr>
              <a:xfrm flipH="1">
                <a:off x="4872033" y="3773828"/>
                <a:ext cx="159018" cy="277676"/>
              </a:xfrm>
              <a:prstGeom prst="straightConnector1">
                <a:avLst/>
              </a:prstGeom>
              <a:noFill/>
              <a:ln w="19050" cap="flat">
                <a:solidFill>
                  <a:srgbClr val="00B050"/>
                </a:solidFill>
                <a:prstDash val="solid"/>
                <a:round/>
                <a:headEnd type="none" w="med" len="med"/>
                <a:tailEnd type="stealth" w="lg" len="lg"/>
              </a:ln>
            </p:spPr>
          </p:cxnSp>
          <p:sp>
            <p:nvSpPr>
              <p:cNvPr id="43"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44"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45" name="Shape 367"/>
              <p:cNvGrpSpPr/>
              <p:nvPr/>
            </p:nvGrpSpPr>
            <p:grpSpPr>
              <a:xfrm>
                <a:off x="2360326" y="3212975"/>
                <a:ext cx="404839" cy="1168888"/>
                <a:chOff x="5148064" y="4190325"/>
                <a:chExt cx="435980" cy="937142"/>
              </a:xfrm>
            </p:grpSpPr>
            <p:cxnSp>
              <p:nvCxnSpPr>
                <p:cNvPr id="49"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0"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51"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52"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46"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47" name="Shape 373"/>
              <p:cNvCxnSpPr>
                <a:stCxn id="60"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48" name="Shape 374"/>
              <p:cNvCxnSpPr>
                <a:stCxn id="41"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20" name="Shape 375"/>
            <p:cNvPicPr preferRelativeResize="0"/>
            <p:nvPr/>
          </p:nvPicPr>
          <p:blipFill rotWithShape="1">
            <a:blip r:embed="rId5">
              <a:alphaModFix/>
            </a:blip>
            <a:srcRect/>
            <a:stretch/>
          </p:blipFill>
          <p:spPr>
            <a:xfrm>
              <a:off x="1259632" y="4149078"/>
              <a:ext cx="792087" cy="460292"/>
            </a:xfrm>
            <a:prstGeom prst="rect">
              <a:avLst/>
            </a:prstGeom>
            <a:noFill/>
            <a:ln>
              <a:noFill/>
            </a:ln>
          </p:spPr>
        </p:pic>
        <p:pic>
          <p:nvPicPr>
            <p:cNvPr id="21" name="Shape 376"/>
            <p:cNvPicPr preferRelativeResize="0"/>
            <p:nvPr/>
          </p:nvPicPr>
          <p:blipFill rotWithShape="1">
            <a:blip r:embed="rId4">
              <a:alphaModFix/>
            </a:blip>
            <a:srcRect/>
            <a:stretch/>
          </p:blipFill>
          <p:spPr>
            <a:xfrm>
              <a:off x="1403648" y="4356596"/>
              <a:ext cx="266552" cy="296539"/>
            </a:xfrm>
            <a:prstGeom prst="rect">
              <a:avLst/>
            </a:prstGeom>
            <a:noFill/>
            <a:ln>
              <a:noFill/>
            </a:ln>
          </p:spPr>
        </p:pic>
        <p:grpSp>
          <p:nvGrpSpPr>
            <p:cNvPr id="22" name="Shape 377"/>
            <p:cNvGrpSpPr/>
            <p:nvPr/>
          </p:nvGrpSpPr>
          <p:grpSpPr>
            <a:xfrm>
              <a:off x="899591" y="3933056"/>
              <a:ext cx="504056" cy="720080"/>
              <a:chOff x="467543" y="3717032"/>
              <a:chExt cx="504056" cy="720080"/>
            </a:xfrm>
          </p:grpSpPr>
          <p:sp>
            <p:nvSpPr>
              <p:cNvPr id="27"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dirty="0">
                    <a:solidFill>
                      <a:srgbClr val="000000"/>
                    </a:solidFill>
                    <a:latin typeface="Tahoma"/>
                    <a:ea typeface="Tahoma"/>
                    <a:cs typeface="Tahoma"/>
                    <a:sym typeface="Tahoma"/>
                  </a:rPr>
                  <a:t>BUS STOP</a:t>
                </a:r>
              </a:p>
            </p:txBody>
          </p:sp>
          <p:cxnSp>
            <p:nvCxnSpPr>
              <p:cNvPr id="28"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23" name="Shape 380"/>
            <p:cNvCxnSpPr>
              <a:stCxn id="52" idx="2"/>
              <a:endCxn id="21" idx="3"/>
            </p:cNvCxnSpPr>
            <p:nvPr/>
          </p:nvCxnSpPr>
          <p:spPr>
            <a:xfrm flipH="1">
              <a:off x="1670169" y="3441167"/>
              <a:ext cx="722100" cy="1063800"/>
            </a:xfrm>
            <a:prstGeom prst="straightConnector1">
              <a:avLst/>
            </a:prstGeom>
            <a:noFill/>
            <a:ln w="9525" cap="flat">
              <a:solidFill>
                <a:schemeClr val="dk1"/>
              </a:solidFill>
              <a:prstDash val="dash"/>
              <a:round/>
              <a:headEnd type="stealth" w="lg" len="lg"/>
              <a:tailEnd type="stealth" w="lg" len="lg"/>
            </a:ln>
          </p:spPr>
        </p:cxnSp>
        <p:cxnSp>
          <p:nvCxnSpPr>
            <p:cNvPr id="24" name="Shape 381"/>
            <p:cNvCxnSpPr/>
            <p:nvPr/>
          </p:nvCxnSpPr>
          <p:spPr>
            <a:xfrm flipH="1">
              <a:off x="1979712" y="3573016"/>
              <a:ext cx="1433949" cy="432047"/>
            </a:xfrm>
            <a:prstGeom prst="straightConnector1">
              <a:avLst/>
            </a:prstGeom>
            <a:noFill/>
            <a:ln w="19050" cap="flat">
              <a:solidFill>
                <a:srgbClr val="00B050"/>
              </a:solidFill>
              <a:prstDash val="solid"/>
              <a:round/>
              <a:headEnd type="none" w="med" len="med"/>
              <a:tailEnd type="stealth" w="lg" len="lg"/>
            </a:ln>
          </p:spPr>
        </p:cxnSp>
        <p:pic>
          <p:nvPicPr>
            <p:cNvPr id="25" name="Shape 382"/>
            <p:cNvPicPr preferRelativeResize="0"/>
            <p:nvPr/>
          </p:nvPicPr>
          <p:blipFill rotWithShape="1">
            <a:blip r:embed="rId4">
              <a:alphaModFix/>
            </a:blip>
            <a:srcRect/>
            <a:stretch/>
          </p:blipFill>
          <p:spPr>
            <a:xfrm>
              <a:off x="3158625" y="4365103"/>
              <a:ext cx="261245" cy="290636"/>
            </a:xfrm>
            <a:prstGeom prst="rect">
              <a:avLst/>
            </a:prstGeom>
            <a:noFill/>
            <a:ln>
              <a:noFill/>
            </a:ln>
          </p:spPr>
        </p:pic>
        <p:pic>
          <p:nvPicPr>
            <p:cNvPr id="26" name="Shape 383"/>
            <p:cNvPicPr preferRelativeResize="0"/>
            <p:nvPr/>
          </p:nvPicPr>
          <p:blipFill rotWithShape="1">
            <a:blip r:embed="rId4">
              <a:alphaModFix/>
            </a:blip>
            <a:srcRect/>
            <a:stretch/>
          </p:blipFill>
          <p:spPr>
            <a:xfrm>
              <a:off x="5292080" y="4362498"/>
              <a:ext cx="261245" cy="290636"/>
            </a:xfrm>
            <a:prstGeom prst="rect">
              <a:avLst/>
            </a:prstGeom>
            <a:noFill/>
            <a:ln>
              <a:noFill/>
            </a:ln>
          </p:spPr>
        </p:pic>
      </p:grpSp>
      <p:graphicFrame>
        <p:nvGraphicFramePr>
          <p:cNvPr id="61" name="Table 60"/>
          <p:cNvGraphicFramePr>
            <a:graphicFrameLocks noGrp="1"/>
          </p:cNvGraphicFramePr>
          <p:nvPr/>
        </p:nvGraphicFramePr>
        <p:xfrm>
          <a:off x="611560" y="1412776"/>
          <a:ext cx="3024336" cy="2679162"/>
        </p:xfrm>
        <a:graphic>
          <a:graphicData uri="http://schemas.openxmlformats.org/drawingml/2006/table">
            <a:tbl>
              <a:tblPr firstRow="1" bandRow="1">
                <a:tableStyleId>{76D8E0FC-F2F0-4C2D-AB19-AB96CCA464D3}</a:tableStyleId>
              </a:tblPr>
              <a:tblGrid>
                <a:gridCol w="1008112"/>
                <a:gridCol w="1008112"/>
                <a:gridCol w="1008112"/>
              </a:tblGrid>
              <a:tr h="332616">
                <a:tc>
                  <a:txBody>
                    <a:bodyPr/>
                    <a:lstStyle/>
                    <a:p>
                      <a:endParaRPr lang="zh-CN" altLang="en-US" sz="800" dirty="0"/>
                    </a:p>
                  </a:txBody>
                  <a:tcPr>
                    <a:solidFill>
                      <a:schemeClr val="accent1">
                        <a:alpha val="0"/>
                      </a:schemeClr>
                    </a:solidFill>
                  </a:tcPr>
                </a:tc>
                <a:tc>
                  <a:txBody>
                    <a:bodyPr/>
                    <a:lstStyle/>
                    <a:p>
                      <a:r>
                        <a:rPr lang="en-US" altLang="zh-CN" sz="800" dirty="0" smtClean="0"/>
                        <a:t>Single</a:t>
                      </a:r>
                      <a:r>
                        <a:rPr lang="en-US" altLang="zh-CN" sz="800" baseline="0" dirty="0" smtClean="0"/>
                        <a:t> Hop Wireless Backhauling </a:t>
                      </a:r>
                      <a:endParaRPr lang="zh-CN" altLang="en-US" sz="800" dirty="0"/>
                    </a:p>
                  </a:txBody>
                  <a:tcPr>
                    <a:solidFill>
                      <a:schemeClr val="accent1">
                        <a:alpha val="0"/>
                      </a:schemeClr>
                    </a:solidFill>
                  </a:tcPr>
                </a:tc>
                <a:tc>
                  <a:txBody>
                    <a:bodyPr/>
                    <a:lstStyle/>
                    <a:p>
                      <a:r>
                        <a:rPr lang="en-US" altLang="zh-CN" sz="800" dirty="0" smtClean="0"/>
                        <a:t>Multiple Hop Wireless Backhauling</a:t>
                      </a:r>
                      <a:endParaRPr lang="zh-CN" altLang="en-US" sz="800" dirty="0"/>
                    </a:p>
                  </a:txBody>
                  <a:tcPr>
                    <a:solidFill>
                      <a:schemeClr val="accent1">
                        <a:alpha val="0"/>
                      </a:schemeClr>
                    </a:solidFill>
                  </a:tcPr>
                </a:tc>
              </a:tr>
              <a:tr h="370327">
                <a:tc>
                  <a:txBody>
                    <a:bodyPr/>
                    <a:lstStyle/>
                    <a:p>
                      <a:r>
                        <a:rPr lang="en-US" altLang="zh-CN" sz="800" dirty="0" smtClean="0"/>
                        <a:t># of</a:t>
                      </a:r>
                      <a:r>
                        <a:rPr lang="en-US" altLang="zh-CN" sz="800" baseline="0" dirty="0" smtClean="0"/>
                        <a:t> hops</a:t>
                      </a:r>
                      <a:endParaRPr lang="zh-CN" altLang="en-US" sz="800" dirty="0"/>
                    </a:p>
                  </a:txBody>
                  <a:tcPr/>
                </a:tc>
                <a:tc>
                  <a:txBody>
                    <a:bodyPr/>
                    <a:lstStyle/>
                    <a:p>
                      <a:r>
                        <a:rPr lang="en-US" altLang="zh-CN" sz="800" dirty="0" smtClean="0"/>
                        <a:t> 1</a:t>
                      </a:r>
                      <a:endParaRPr lang="zh-CN" altLang="en-US" sz="800" dirty="0"/>
                    </a:p>
                  </a:txBody>
                  <a:tcPr/>
                </a:tc>
                <a:tc>
                  <a:txBody>
                    <a:bodyPr/>
                    <a:lstStyle/>
                    <a:p>
                      <a:r>
                        <a:rPr lang="en-US" altLang="zh-CN" sz="800" dirty="0" smtClean="0"/>
                        <a:t>&lt;5</a:t>
                      </a:r>
                      <a:endParaRPr lang="zh-CN" altLang="en-US" sz="800" dirty="0"/>
                    </a:p>
                  </a:txBody>
                  <a:tcPr/>
                </a:tc>
              </a:tr>
              <a:tr h="370327">
                <a:tc>
                  <a:txBody>
                    <a:bodyPr/>
                    <a:lstStyle/>
                    <a:p>
                      <a:r>
                        <a:rPr lang="en-US" altLang="zh-CN" sz="800" dirty="0" smtClean="0"/>
                        <a:t>Distance</a:t>
                      </a:r>
                      <a:r>
                        <a:rPr lang="en-US" altLang="zh-CN" sz="800" baseline="0" dirty="0" smtClean="0"/>
                        <a:t> per link</a:t>
                      </a:r>
                      <a:endParaRPr lang="zh-CN" altLang="en-US" sz="800" dirty="0"/>
                    </a:p>
                  </a:txBody>
                  <a:tcPr/>
                </a:tc>
                <a:tc>
                  <a:txBody>
                    <a:bodyPr/>
                    <a:lstStyle/>
                    <a:p>
                      <a:r>
                        <a:rPr lang="en-US" altLang="zh-CN" sz="800" dirty="0" smtClean="0"/>
                        <a:t>&lt;1km</a:t>
                      </a:r>
                      <a:endParaRPr lang="zh-CN" altLang="en-US" sz="800" dirty="0"/>
                    </a:p>
                  </a:txBody>
                  <a:tcPr/>
                </a:tc>
                <a:tc>
                  <a:txBody>
                    <a:bodyPr/>
                    <a:lstStyle/>
                    <a:p>
                      <a:r>
                        <a:rPr lang="en-US" altLang="zh-CN" sz="800" dirty="0" smtClean="0"/>
                        <a:t>&lt;150m</a:t>
                      </a:r>
                      <a:endParaRPr lang="zh-CN" altLang="en-US" sz="800" dirty="0"/>
                    </a:p>
                  </a:txBody>
                  <a:tcPr/>
                </a:tc>
              </a:tr>
              <a:tr h="370327">
                <a:tc>
                  <a:txBody>
                    <a:bodyPr/>
                    <a:lstStyle/>
                    <a:p>
                      <a:r>
                        <a:rPr lang="en-US" altLang="zh-CN" sz="800" dirty="0" smtClean="0"/>
                        <a:t>Dat</a:t>
                      </a:r>
                      <a:r>
                        <a:rPr lang="en-US" altLang="zh-CN" sz="800" baseline="0" dirty="0" smtClean="0"/>
                        <a:t>a Rate</a:t>
                      </a:r>
                      <a:endParaRPr lang="zh-CN" altLang="en-US" sz="800" dirty="0"/>
                    </a:p>
                  </a:txBody>
                  <a:tcPr/>
                </a:tc>
                <a:tc>
                  <a:txBody>
                    <a:bodyPr/>
                    <a:lstStyle/>
                    <a:p>
                      <a:r>
                        <a:rPr lang="en-US" altLang="zh-CN" sz="800" dirty="0" smtClean="0"/>
                        <a:t>~2-20Gbps</a:t>
                      </a:r>
                      <a:endParaRPr lang="zh-CN" altLang="en-US" sz="800" dirty="0"/>
                    </a:p>
                  </a:txBody>
                  <a:tcPr/>
                </a:tc>
                <a:tc>
                  <a:txBody>
                    <a:bodyPr/>
                    <a:lstStyle/>
                    <a:p>
                      <a:r>
                        <a:rPr lang="en-US" altLang="zh-CN" sz="800" dirty="0" smtClean="0"/>
                        <a:t>~2-20Gbps</a:t>
                      </a:r>
                      <a:endParaRPr lang="zh-CN" altLang="en-US" sz="800" dirty="0"/>
                    </a:p>
                  </a:txBody>
                  <a:tcPr/>
                </a:tc>
              </a:tr>
              <a:tr h="370327">
                <a:tc>
                  <a:txBody>
                    <a:bodyPr/>
                    <a:lstStyle/>
                    <a:p>
                      <a:r>
                        <a:rPr lang="en-US" altLang="zh-CN" sz="800" dirty="0" smtClean="0"/>
                        <a:t>Latency </a:t>
                      </a:r>
                      <a:endParaRPr lang="zh-CN" altLang="en-US" sz="800" dirty="0"/>
                    </a:p>
                  </a:txBody>
                  <a:tcPr/>
                </a:tc>
                <a:tc>
                  <a:txBody>
                    <a:bodyPr/>
                    <a:lstStyle/>
                    <a:p>
                      <a:r>
                        <a:rPr lang="en-US" altLang="zh-CN" sz="800" dirty="0" smtClean="0"/>
                        <a:t>&lt;35ms</a:t>
                      </a:r>
                      <a:endParaRPr lang="zh-CN" altLang="en-US" sz="800" dirty="0"/>
                    </a:p>
                  </a:txBody>
                  <a:tcPr/>
                </a:tc>
                <a:tc>
                  <a:txBody>
                    <a:bodyPr/>
                    <a:lstStyle/>
                    <a:p>
                      <a:r>
                        <a:rPr lang="en-US" altLang="zh-CN" sz="800" dirty="0" smtClean="0"/>
                        <a:t>&lt;35ms (total</a:t>
                      </a:r>
                      <a:r>
                        <a:rPr lang="en-US" altLang="zh-CN" sz="800" baseline="0" dirty="0" smtClean="0"/>
                        <a:t> )</a:t>
                      </a:r>
                      <a:endParaRPr lang="zh-CN" altLang="en-US" sz="800" dirty="0"/>
                    </a:p>
                  </a:txBody>
                  <a:tcPr/>
                </a:tc>
              </a:tr>
              <a:tr h="370327">
                <a:tc>
                  <a:txBody>
                    <a:bodyPr/>
                    <a:lstStyle/>
                    <a:p>
                      <a:r>
                        <a:rPr lang="en-US" altLang="zh-CN" sz="800" dirty="0" smtClean="0"/>
                        <a:t>QoS/QoE</a:t>
                      </a:r>
                      <a:endParaRPr lang="zh-CN" altLang="en-US" sz="800" dirty="0"/>
                    </a:p>
                  </a:txBody>
                  <a:tcPr/>
                </a:tc>
                <a:tc>
                  <a:txBody>
                    <a:bodyPr/>
                    <a:lstStyle/>
                    <a:p>
                      <a:r>
                        <a:rPr lang="en-US" altLang="zh-CN" sz="800" dirty="0" smtClean="0"/>
                        <a:t>Yes</a:t>
                      </a:r>
                      <a:endParaRPr lang="zh-CN" altLang="en-US" sz="800" dirty="0"/>
                    </a:p>
                  </a:txBody>
                  <a:tcPr/>
                </a:tc>
                <a:tc>
                  <a:txBody>
                    <a:bodyPr/>
                    <a:lstStyle/>
                    <a:p>
                      <a:r>
                        <a:rPr lang="en-US" altLang="zh-CN" sz="800" dirty="0" smtClean="0"/>
                        <a:t>Yes</a:t>
                      </a:r>
                      <a:endParaRPr lang="zh-CN" altLang="en-US" sz="800" dirty="0"/>
                    </a:p>
                  </a:txBody>
                  <a:tcPr/>
                </a:tc>
              </a:tr>
              <a:tr h="370327">
                <a:tc>
                  <a:txBody>
                    <a:bodyPr/>
                    <a:lstStyle/>
                    <a:p>
                      <a:r>
                        <a:rPr lang="en-US" altLang="zh-CN" sz="800" dirty="0" smtClean="0"/>
                        <a:t>Availability</a:t>
                      </a:r>
                      <a:endParaRPr lang="zh-CN" altLang="en-US" sz="800" dirty="0"/>
                    </a:p>
                  </a:txBody>
                  <a:tcPr/>
                </a:tc>
                <a:tc>
                  <a:txBody>
                    <a:bodyPr/>
                    <a:lstStyle/>
                    <a:p>
                      <a:r>
                        <a:rPr lang="en-US" altLang="zh-CN" sz="800" dirty="0" smtClean="0"/>
                        <a:t>99.99%</a:t>
                      </a:r>
                      <a:endParaRPr lang="zh-CN" altLang="en-US" sz="800" dirty="0"/>
                    </a:p>
                  </a:txBody>
                  <a:tcPr/>
                </a:tc>
                <a:tc>
                  <a:txBody>
                    <a:bodyPr/>
                    <a:lstStyle/>
                    <a:p>
                      <a:r>
                        <a:rPr lang="en-US" altLang="zh-CN" sz="800" dirty="0" smtClean="0"/>
                        <a:t>99.99%</a:t>
                      </a:r>
                      <a:endParaRPr lang="zh-CN" altLang="en-US" sz="800" dirty="0"/>
                    </a:p>
                  </a:txBody>
                  <a:tcPr/>
                </a:tc>
              </a:tr>
            </a:tbl>
          </a:graphicData>
        </a:graphic>
      </p:graphicFrame>
      <p:grpSp>
        <p:nvGrpSpPr>
          <p:cNvPr id="62" name="Group 61"/>
          <p:cNvGrpSpPr/>
          <p:nvPr/>
        </p:nvGrpSpPr>
        <p:grpSpPr>
          <a:xfrm>
            <a:off x="1835696" y="4581128"/>
            <a:ext cx="6984776" cy="1872208"/>
            <a:chOff x="899592" y="4149080"/>
            <a:chExt cx="7776864" cy="2160240"/>
          </a:xfrm>
        </p:grpSpPr>
        <p:grpSp>
          <p:nvGrpSpPr>
            <p:cNvPr id="63" name="Shape 342"/>
            <p:cNvGrpSpPr/>
            <p:nvPr/>
          </p:nvGrpSpPr>
          <p:grpSpPr>
            <a:xfrm>
              <a:off x="953845" y="4149080"/>
              <a:ext cx="3906187" cy="2160240"/>
              <a:chOff x="1691680" y="3027015"/>
              <a:chExt cx="3816424" cy="1626120"/>
            </a:xfrm>
          </p:grpSpPr>
          <p:grpSp>
            <p:nvGrpSpPr>
              <p:cNvPr id="110" name="Shape 343"/>
              <p:cNvGrpSpPr/>
              <p:nvPr/>
            </p:nvGrpSpPr>
            <p:grpSpPr>
              <a:xfrm>
                <a:off x="1758545" y="3573015"/>
                <a:ext cx="1939072" cy="1080119"/>
                <a:chOff x="5724128" y="404663"/>
                <a:chExt cx="1656183" cy="942045"/>
              </a:xfrm>
            </p:grpSpPr>
            <p:sp>
              <p:nvSpPr>
                <p:cNvPr id="134"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35"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111" name="Shape 346"/>
              <p:cNvGrpSpPr/>
              <p:nvPr/>
            </p:nvGrpSpPr>
            <p:grpSpPr>
              <a:xfrm>
                <a:off x="3430159" y="3501006"/>
                <a:ext cx="2005937" cy="1152129"/>
                <a:chOff x="5724128" y="404663"/>
                <a:chExt cx="1656183" cy="942045"/>
              </a:xfrm>
            </p:grpSpPr>
            <p:sp>
              <p:nvSpPr>
                <p:cNvPr id="132"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33"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112" name="Shape 349"/>
              <p:cNvGrpSpPr/>
              <p:nvPr/>
            </p:nvGrpSpPr>
            <p:grpSpPr>
              <a:xfrm>
                <a:off x="4098792" y="3212976"/>
                <a:ext cx="404838" cy="1141141"/>
                <a:chOff x="5148064" y="4190325"/>
                <a:chExt cx="435980" cy="937142"/>
              </a:xfrm>
            </p:grpSpPr>
            <p:cxnSp>
              <p:nvCxnSpPr>
                <p:cNvPr id="128"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129"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130"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31"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113"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114"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11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11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sp>
            <p:nvSpPr>
              <p:cNvPr id="117"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N-LOS Access</a:t>
                </a:r>
              </a:p>
            </p:txBody>
          </p:sp>
          <p:sp>
            <p:nvSpPr>
              <p:cNvPr id="118"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119"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120" name="Shape 367"/>
              <p:cNvGrpSpPr/>
              <p:nvPr/>
            </p:nvGrpSpPr>
            <p:grpSpPr>
              <a:xfrm>
                <a:off x="2360326" y="3212975"/>
                <a:ext cx="404839" cy="1168888"/>
                <a:chOff x="5148064" y="4190325"/>
                <a:chExt cx="435980" cy="937142"/>
              </a:xfrm>
            </p:grpSpPr>
            <p:cxnSp>
              <p:nvCxnSpPr>
                <p:cNvPr id="124"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125"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126"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27"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121"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122" name="Shape 373"/>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123" name="Shape 374"/>
              <p:cNvCxnSpPr>
                <a:stCxn id="117"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64" name="Shape 375"/>
            <p:cNvPicPr preferRelativeResize="0"/>
            <p:nvPr/>
          </p:nvPicPr>
          <p:blipFill rotWithShape="1">
            <a:blip r:embed="rId5">
              <a:alphaModFix/>
            </a:blip>
            <a:srcRect/>
            <a:stretch/>
          </p:blipFill>
          <p:spPr>
            <a:xfrm>
              <a:off x="1170856" y="5510075"/>
              <a:ext cx="596778" cy="392997"/>
            </a:xfrm>
            <a:prstGeom prst="rect">
              <a:avLst/>
            </a:prstGeom>
            <a:noFill/>
            <a:ln>
              <a:noFill/>
            </a:ln>
          </p:spPr>
        </p:pic>
        <p:pic>
          <p:nvPicPr>
            <p:cNvPr id="65" name="Shape 376"/>
            <p:cNvPicPr preferRelativeResize="0"/>
            <p:nvPr/>
          </p:nvPicPr>
          <p:blipFill rotWithShape="1">
            <a:blip r:embed="rId4">
              <a:alphaModFix/>
            </a:blip>
            <a:srcRect/>
            <a:stretch/>
          </p:blipFill>
          <p:spPr>
            <a:xfrm>
              <a:off x="1279361" y="5687254"/>
              <a:ext cx="200827" cy="253185"/>
            </a:xfrm>
            <a:prstGeom prst="rect">
              <a:avLst/>
            </a:prstGeom>
            <a:noFill/>
            <a:ln>
              <a:noFill/>
            </a:ln>
          </p:spPr>
        </p:pic>
        <p:grpSp>
          <p:nvGrpSpPr>
            <p:cNvPr id="66" name="Shape 377"/>
            <p:cNvGrpSpPr/>
            <p:nvPr/>
          </p:nvGrpSpPr>
          <p:grpSpPr>
            <a:xfrm>
              <a:off x="899592" y="5325636"/>
              <a:ext cx="379768" cy="614804"/>
              <a:chOff x="467543" y="3717032"/>
              <a:chExt cx="504056" cy="720080"/>
            </a:xfrm>
          </p:grpSpPr>
          <p:sp>
            <p:nvSpPr>
              <p:cNvPr id="108"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dirty="0">
                    <a:solidFill>
                      <a:srgbClr val="000000"/>
                    </a:solidFill>
                    <a:latin typeface="Tahoma"/>
                    <a:ea typeface="Tahoma"/>
                    <a:cs typeface="Tahoma"/>
                    <a:sym typeface="Tahoma"/>
                  </a:rPr>
                  <a:t>BUS STOP</a:t>
                </a:r>
              </a:p>
            </p:txBody>
          </p:sp>
          <p:cxnSp>
            <p:nvCxnSpPr>
              <p:cNvPr id="109"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67" name="Shape 380"/>
            <p:cNvCxnSpPr>
              <a:endCxn id="65" idx="3"/>
            </p:cNvCxnSpPr>
            <p:nvPr/>
          </p:nvCxnSpPr>
          <p:spPr>
            <a:xfrm flipH="1">
              <a:off x="1480164" y="4905661"/>
              <a:ext cx="544048" cy="908272"/>
            </a:xfrm>
            <a:prstGeom prst="straightConnector1">
              <a:avLst/>
            </a:prstGeom>
            <a:noFill/>
            <a:ln w="9525" cap="flat">
              <a:solidFill>
                <a:schemeClr val="dk1"/>
              </a:solidFill>
              <a:prstDash val="dash"/>
              <a:round/>
              <a:headEnd type="stealth" w="lg" len="lg"/>
              <a:tailEnd type="stealth" w="lg" len="lg"/>
            </a:ln>
          </p:spPr>
        </p:cxnSp>
        <p:cxnSp>
          <p:nvCxnSpPr>
            <p:cNvPr id="68" name="Shape 381"/>
            <p:cNvCxnSpPr/>
            <p:nvPr/>
          </p:nvCxnSpPr>
          <p:spPr>
            <a:xfrm flipH="1">
              <a:off x="1713382"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69" name="Shape 382"/>
            <p:cNvPicPr preferRelativeResize="0"/>
            <p:nvPr/>
          </p:nvPicPr>
          <p:blipFill rotWithShape="1">
            <a:blip r:embed="rId4">
              <a:alphaModFix/>
            </a:blip>
            <a:srcRect/>
            <a:stretch/>
          </p:blipFill>
          <p:spPr>
            <a:xfrm>
              <a:off x="2601604" y="5694517"/>
              <a:ext cx="196828" cy="248145"/>
            </a:xfrm>
            <a:prstGeom prst="rect">
              <a:avLst/>
            </a:prstGeom>
            <a:noFill/>
            <a:ln>
              <a:noFill/>
            </a:ln>
          </p:spPr>
        </p:pic>
        <p:grpSp>
          <p:nvGrpSpPr>
            <p:cNvPr id="70" name="Shape 342"/>
            <p:cNvGrpSpPr/>
            <p:nvPr/>
          </p:nvGrpSpPr>
          <p:grpSpPr>
            <a:xfrm>
              <a:off x="4770269" y="4149080"/>
              <a:ext cx="3906187" cy="2160240"/>
              <a:chOff x="1691680" y="3027015"/>
              <a:chExt cx="3816424" cy="1626120"/>
            </a:xfrm>
          </p:grpSpPr>
          <p:grpSp>
            <p:nvGrpSpPr>
              <p:cNvPr id="81" name="Shape 343"/>
              <p:cNvGrpSpPr/>
              <p:nvPr/>
            </p:nvGrpSpPr>
            <p:grpSpPr>
              <a:xfrm>
                <a:off x="1758545" y="3573015"/>
                <a:ext cx="1939072" cy="1080119"/>
                <a:chOff x="5724128" y="404663"/>
                <a:chExt cx="1656183" cy="942045"/>
              </a:xfrm>
            </p:grpSpPr>
            <p:sp>
              <p:nvSpPr>
                <p:cNvPr id="106"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07"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82" name="Shape 346"/>
              <p:cNvGrpSpPr/>
              <p:nvPr/>
            </p:nvGrpSpPr>
            <p:grpSpPr>
              <a:xfrm>
                <a:off x="3430159" y="3501006"/>
                <a:ext cx="2005937" cy="1152129"/>
                <a:chOff x="5724128" y="404663"/>
                <a:chExt cx="1656183" cy="942045"/>
              </a:xfrm>
            </p:grpSpPr>
            <p:sp>
              <p:nvSpPr>
                <p:cNvPr id="104"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05"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83" name="Shape 349"/>
              <p:cNvGrpSpPr/>
              <p:nvPr/>
            </p:nvGrpSpPr>
            <p:grpSpPr>
              <a:xfrm>
                <a:off x="4098792" y="3212976"/>
                <a:ext cx="404838" cy="1141141"/>
                <a:chOff x="5148064" y="4190325"/>
                <a:chExt cx="435980" cy="937142"/>
              </a:xfrm>
            </p:grpSpPr>
            <p:cxnSp>
              <p:nvCxnSpPr>
                <p:cNvPr id="100"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101"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102"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03"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84"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85"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pic>
            <p:nvPicPr>
              <p:cNvPr id="86"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87"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88" name="Shape 361"/>
              <p:cNvPicPr preferRelativeResize="0"/>
              <p:nvPr/>
            </p:nvPicPr>
            <p:blipFill rotWithShape="1">
              <a:blip r:embed="rId4">
                <a:alphaModFix/>
              </a:blip>
              <a:srcRect/>
              <a:stretch/>
            </p:blipFill>
            <p:spPr>
              <a:xfrm>
                <a:off x="3705903" y="4188667"/>
                <a:ext cx="192306" cy="186791"/>
              </a:xfrm>
              <a:prstGeom prst="rect">
                <a:avLst/>
              </a:prstGeom>
              <a:noFill/>
              <a:ln>
                <a:noFill/>
              </a:ln>
            </p:spPr>
          </p:pic>
          <p:sp>
            <p:nvSpPr>
              <p:cNvPr id="89"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N-LOS Access</a:t>
                </a:r>
              </a:p>
            </p:txBody>
          </p:sp>
          <p:sp>
            <p:nvSpPr>
              <p:cNvPr id="90"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91"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92" name="Shape 367"/>
              <p:cNvGrpSpPr/>
              <p:nvPr/>
            </p:nvGrpSpPr>
            <p:grpSpPr>
              <a:xfrm>
                <a:off x="2360326" y="3212975"/>
                <a:ext cx="404839" cy="1168888"/>
                <a:chOff x="5148064" y="4190325"/>
                <a:chExt cx="435980" cy="937142"/>
              </a:xfrm>
            </p:grpSpPr>
            <p:cxnSp>
              <p:nvCxnSpPr>
                <p:cNvPr id="96"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97"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98"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99"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93"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94" name="Shape 373"/>
              <p:cNvCxnSpPr>
                <a:stCxn id="107"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95" name="Shape 374"/>
              <p:cNvCxnSpPr>
                <a:stCxn id="89"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grpSp>
          <p:nvGrpSpPr>
            <p:cNvPr id="71" name="Shape 377"/>
            <p:cNvGrpSpPr/>
            <p:nvPr/>
          </p:nvGrpSpPr>
          <p:grpSpPr>
            <a:xfrm>
              <a:off x="4716016" y="5325636"/>
              <a:ext cx="379768" cy="614804"/>
              <a:chOff x="467543" y="3717032"/>
              <a:chExt cx="504056" cy="720080"/>
            </a:xfrm>
          </p:grpSpPr>
          <p:sp>
            <p:nvSpPr>
              <p:cNvPr id="79"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dirty="0">
                    <a:solidFill>
                      <a:srgbClr val="000000"/>
                    </a:solidFill>
                    <a:latin typeface="Tahoma"/>
                    <a:ea typeface="Tahoma"/>
                    <a:cs typeface="Tahoma"/>
                    <a:sym typeface="Tahoma"/>
                  </a:rPr>
                  <a:t>BUS STOP</a:t>
                </a:r>
              </a:p>
            </p:txBody>
          </p:sp>
          <p:cxnSp>
            <p:nvCxnSpPr>
              <p:cNvPr id="80"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72" name="Shape 381"/>
            <p:cNvCxnSpPr/>
            <p:nvPr/>
          </p:nvCxnSpPr>
          <p:spPr>
            <a:xfrm flipH="1">
              <a:off x="5529806"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73" name="Shape 382"/>
            <p:cNvPicPr preferRelativeResize="0"/>
            <p:nvPr/>
          </p:nvPicPr>
          <p:blipFill rotWithShape="1">
            <a:blip r:embed="rId4">
              <a:alphaModFix/>
            </a:blip>
            <a:srcRect/>
            <a:stretch/>
          </p:blipFill>
          <p:spPr>
            <a:xfrm>
              <a:off x="6418028" y="5694517"/>
              <a:ext cx="196828" cy="248145"/>
            </a:xfrm>
            <a:prstGeom prst="rect">
              <a:avLst/>
            </a:prstGeom>
            <a:noFill/>
            <a:ln>
              <a:noFill/>
            </a:ln>
          </p:spPr>
        </p:pic>
        <p:cxnSp>
          <p:nvCxnSpPr>
            <p:cNvPr id="74" name="Shape 372"/>
            <p:cNvCxnSpPr/>
            <p:nvPr/>
          </p:nvCxnSpPr>
          <p:spPr>
            <a:xfrm>
              <a:off x="3923928" y="4797152"/>
              <a:ext cx="1621435" cy="0"/>
            </a:xfrm>
            <a:prstGeom prst="straightConnector1">
              <a:avLst/>
            </a:prstGeom>
            <a:noFill/>
            <a:ln w="25400" cap="flat">
              <a:solidFill>
                <a:srgbClr val="A5A5A5"/>
              </a:solidFill>
              <a:prstDash val="dash"/>
              <a:round/>
              <a:headEnd type="stealth" w="med" len="med"/>
              <a:tailEnd type="stealth" w="med" len="med"/>
            </a:ln>
          </p:spPr>
        </p:cxnSp>
        <p:cxnSp>
          <p:nvCxnSpPr>
            <p:cNvPr id="75" name="Shape 366"/>
            <p:cNvCxnSpPr/>
            <p:nvPr/>
          </p:nvCxnSpPr>
          <p:spPr>
            <a:xfrm>
              <a:off x="4716016" y="4365104"/>
              <a:ext cx="0" cy="478300"/>
            </a:xfrm>
            <a:prstGeom prst="straightConnector1">
              <a:avLst/>
            </a:prstGeom>
            <a:noFill/>
            <a:ln w="19050" cap="flat">
              <a:solidFill>
                <a:srgbClr val="00B050"/>
              </a:solidFill>
              <a:prstDash val="solid"/>
              <a:round/>
              <a:headEnd type="none" w="med" len="med"/>
              <a:tailEnd type="stealth" w="lg" len="lg"/>
            </a:ln>
          </p:spPr>
        </p:cxnSp>
        <p:sp>
          <p:nvSpPr>
            <p:cNvPr id="76" name="Shape 365"/>
            <p:cNvSpPr txBox="1"/>
            <p:nvPr/>
          </p:nvSpPr>
          <p:spPr>
            <a:xfrm>
              <a:off x="4139952" y="4149080"/>
              <a:ext cx="1094996" cy="131389"/>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pic>
          <p:nvPicPr>
            <p:cNvPr id="77" name="Picture 4" descr="C:\Program Files\Microsoft Office\MEDIA\CAGCAT10\j0205462.wmf"/>
            <p:cNvPicPr>
              <a:picLocks noChangeAspect="1" noChangeArrowheads="1"/>
            </p:cNvPicPr>
            <p:nvPr/>
          </p:nvPicPr>
          <p:blipFill>
            <a:blip r:embed="rId6"/>
            <a:srcRect/>
            <a:stretch>
              <a:fillRect/>
            </a:stretch>
          </p:blipFill>
          <p:spPr bwMode="auto">
            <a:xfrm>
              <a:off x="4932040" y="5229200"/>
              <a:ext cx="936104" cy="931398"/>
            </a:xfrm>
            <a:prstGeom prst="rect">
              <a:avLst/>
            </a:prstGeom>
            <a:noFill/>
          </p:spPr>
        </p:pic>
        <p:sp>
          <p:nvSpPr>
            <p:cNvPr id="78" name="TextBox 77"/>
            <p:cNvSpPr txBox="1"/>
            <p:nvPr/>
          </p:nvSpPr>
          <p:spPr>
            <a:xfrm>
              <a:off x="5148064" y="5949280"/>
              <a:ext cx="482824" cy="261610"/>
            </a:xfrm>
            <a:prstGeom prst="rect">
              <a:avLst/>
            </a:prstGeom>
            <a:noFill/>
          </p:spPr>
          <p:txBody>
            <a:bodyPr wrap="none" rtlCol="0">
              <a:spAutoFit/>
            </a:bodyPr>
            <a:lstStyle/>
            <a:p>
              <a:r>
                <a:rPr lang="en-US" sz="1050" b="1" dirty="0" smtClean="0"/>
                <a:t>POP</a:t>
              </a:r>
              <a:endParaRPr lang="en-US" sz="1050" b="1" dirty="0"/>
            </a:p>
          </p:txBody>
        </p:sp>
      </p:grpSp>
      <p:sp>
        <p:nvSpPr>
          <p:cNvPr id="136" name="TextBox 135"/>
          <p:cNvSpPr txBox="1"/>
          <p:nvPr/>
        </p:nvSpPr>
        <p:spPr>
          <a:xfrm>
            <a:off x="5076056" y="3356992"/>
            <a:ext cx="2571538" cy="253916"/>
          </a:xfrm>
          <a:prstGeom prst="rect">
            <a:avLst/>
          </a:prstGeom>
          <a:noFill/>
        </p:spPr>
        <p:txBody>
          <a:bodyPr wrap="none" rtlCol="0">
            <a:spAutoFit/>
          </a:bodyPr>
          <a:lstStyle/>
          <a:p>
            <a:r>
              <a:rPr lang="en-US" altLang="zh-CN" sz="1050" b="1" dirty="0" smtClean="0"/>
              <a:t>Wireless backhauling with single hop</a:t>
            </a:r>
            <a:endParaRPr lang="zh-CN" altLang="en-US" sz="1050" b="1" dirty="0"/>
          </a:p>
        </p:txBody>
      </p:sp>
      <p:sp>
        <p:nvSpPr>
          <p:cNvPr id="137" name="TextBox 136"/>
          <p:cNvSpPr txBox="1"/>
          <p:nvPr/>
        </p:nvSpPr>
        <p:spPr>
          <a:xfrm>
            <a:off x="3851920" y="6309320"/>
            <a:ext cx="2765501" cy="253916"/>
          </a:xfrm>
          <a:prstGeom prst="rect">
            <a:avLst/>
          </a:prstGeom>
          <a:noFill/>
        </p:spPr>
        <p:txBody>
          <a:bodyPr wrap="none" rtlCol="0">
            <a:spAutoFit/>
          </a:bodyPr>
          <a:lstStyle/>
          <a:p>
            <a:r>
              <a:rPr lang="en-US" altLang="zh-CN" sz="1050" b="1" dirty="0" smtClean="0"/>
              <a:t>Wireless backhauling with Multiple hops</a:t>
            </a:r>
            <a:endParaRPr lang="zh-CN" altLang="en-US" sz="1050" b="1" dirty="0"/>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78"/>
          <p:cNvSpPr/>
          <p:nvPr/>
        </p:nvSpPr>
        <p:spPr>
          <a:xfrm>
            <a:off x="683568" y="934863"/>
            <a:ext cx="2880320" cy="381000"/>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SzPct val="25000"/>
              <a:buNone/>
            </a:pPr>
            <a:r>
              <a:rPr lang="en-US" sz="2000" b="1" i="0" u="none" strike="noStrike" cap="none" baseline="0" dirty="0" smtClean="0">
                <a:solidFill>
                  <a:schemeClr val="dk1"/>
                </a:solidFill>
                <a:latin typeface="Times New Roman"/>
                <a:ea typeface="Times New Roman"/>
                <a:cs typeface="Times New Roman"/>
                <a:sym typeface="Times New Roman"/>
              </a:rPr>
              <a:t>Authors (Continued):</a:t>
            </a:r>
            <a:endParaRPr lang="en-US" sz="2000" b="1" i="0" u="none" strike="noStrike" cap="none" baseline="0" dirty="0">
              <a:solidFill>
                <a:schemeClr val="dk1"/>
              </a:solidFill>
              <a:latin typeface="Times New Roman"/>
              <a:ea typeface="Times New Roman"/>
              <a:cs typeface="Times New Roman"/>
              <a:sym typeface="Times New Roman"/>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106350985"/>
              </p:ext>
            </p:extLst>
          </p:nvPr>
        </p:nvGraphicFramePr>
        <p:xfrm>
          <a:off x="1115616" y="1772816"/>
          <a:ext cx="8244408" cy="4657187"/>
        </p:xfrm>
        <a:graphic>
          <a:graphicData uri="http://schemas.openxmlformats.org/presentationml/2006/ole">
            <mc:AlternateContent xmlns:mc="http://schemas.openxmlformats.org/markup-compatibility/2006">
              <mc:Choice xmlns:v="urn:schemas-microsoft-com:vml" Requires="v">
                <p:oleObj spid="_x0000_s16404" name="Document" r:id="rId3" imgW="6500146" imgH="4390642" progId="Word.Document.8">
                  <p:embed/>
                </p:oleObj>
              </mc:Choice>
              <mc:Fallback>
                <p:oleObj name="Document" r:id="rId3" imgW="6500146" imgH="4390642" progId="Word.Document.8">
                  <p:embed/>
                  <p:pic>
                    <p:nvPicPr>
                      <p:cNvPr id="0" name=""/>
                      <p:cNvPicPr>
                        <a:picLocks noChangeAspect="1" noChangeArrowheads="1"/>
                      </p:cNvPicPr>
                      <p:nvPr/>
                    </p:nvPicPr>
                    <p:blipFill>
                      <a:blip r:embed="rId4"/>
                      <a:srcRect/>
                      <a:stretch>
                        <a:fillRect/>
                      </a:stretch>
                    </p:blipFill>
                    <p:spPr bwMode="auto">
                      <a:xfrm>
                        <a:off x="1115616" y="1772816"/>
                        <a:ext cx="8244408" cy="4657187"/>
                      </a:xfrm>
                      <a:prstGeom prst="rect">
                        <a:avLst/>
                      </a:prstGeom>
                      <a:noFill/>
                    </p:spPr>
                  </p:pic>
                </p:oleObj>
              </mc:Fallback>
            </mc:AlternateContent>
          </a:graphicData>
        </a:graphic>
      </p:graphicFrame>
    </p:spTree>
    <p:extLst>
      <p:ext uri="{BB962C8B-B14F-4D97-AF65-F5344CB8AC3E}">
        <p14:creationId xmlns:p14="http://schemas.microsoft.com/office/powerpoint/2010/main" val="2386692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ChangeArrowheads="1"/>
          </p:cNvSpPr>
          <p:nvPr/>
        </p:nvSpPr>
        <p:spPr bwMode="auto">
          <a:xfrm>
            <a:off x="950913" y="590550"/>
            <a:ext cx="73152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49263">
              <a:defRPr sz="1200">
                <a:solidFill>
                  <a:schemeClr val="tx1"/>
                </a:solidFill>
                <a:latin typeface="Times New Roman" panose="02020603050405020304" pitchFamily="18" charset="0"/>
              </a:defRPr>
            </a:lvl1pPr>
            <a:lvl2pPr marL="742950" indent="-285750" defTabSz="449263">
              <a:defRPr sz="1200">
                <a:solidFill>
                  <a:schemeClr val="tx1"/>
                </a:solidFill>
                <a:latin typeface="Times New Roman" panose="02020603050405020304" pitchFamily="18" charset="0"/>
              </a:defRPr>
            </a:lvl2pPr>
            <a:lvl3pPr marL="1143000" indent="-228600" defTabSz="449263">
              <a:defRPr sz="1200">
                <a:solidFill>
                  <a:schemeClr val="tx1"/>
                </a:solidFill>
                <a:latin typeface="Times New Roman" panose="02020603050405020304" pitchFamily="18" charset="0"/>
              </a:defRPr>
            </a:lvl3pPr>
            <a:lvl4pPr marL="1600200" indent="-228600" defTabSz="449263">
              <a:defRPr sz="1200">
                <a:solidFill>
                  <a:schemeClr val="tx1"/>
                </a:solidFill>
                <a:latin typeface="Times New Roman" panose="02020603050405020304" pitchFamily="18" charset="0"/>
              </a:defRPr>
            </a:lvl4pPr>
            <a:lvl5pPr marL="2057400" indent="-228600" defTabSz="449263">
              <a:defRPr sz="1200">
                <a:solidFill>
                  <a:schemeClr val="tx1"/>
                </a:solidFill>
                <a:latin typeface="Times New Roman" panose="02020603050405020304" pitchFamily="18" charset="0"/>
              </a:defRPr>
            </a:lvl5pPr>
            <a:lvl6pPr marL="2514600" indent="-228600" defTabSz="449263"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449263"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449263"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449263"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buClr>
                <a:srgbClr val="000000"/>
              </a:buClr>
              <a:buFont typeface="Times New Roman" panose="02020603050405020304" pitchFamily="18" charset="0"/>
              <a:buNone/>
            </a:pPr>
            <a:r>
              <a:rPr lang="en-US" altLang="zh-CN" sz="2400" b="1">
                <a:solidFill>
                  <a:srgbClr val="000000"/>
                </a:solidFill>
                <a:latin typeface="Arial" panose="020B0604020202020204" pitchFamily="34" charset="0"/>
                <a:cs typeface="Arial" panose="020B0604020202020204" pitchFamily="34" charset="0"/>
                <a:sym typeface="Arial" panose="020B0604020202020204" pitchFamily="34" charset="0"/>
              </a:rPr>
              <a:t>Usage Model 9: Office docking </a:t>
            </a:r>
          </a:p>
        </p:txBody>
      </p:sp>
      <p:sp>
        <p:nvSpPr>
          <p:cNvPr id="44035" name="Text Box 5"/>
          <p:cNvSpPr txBox="1">
            <a:spLocks noChangeArrowheads="1"/>
          </p:cNvSpPr>
          <p:nvPr/>
        </p:nvSpPr>
        <p:spPr bwMode="auto">
          <a:xfrm>
            <a:off x="417513" y="1065213"/>
            <a:ext cx="4191000"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nSpc>
                <a:spcPct val="95000"/>
              </a:lnSpc>
            </a:pPr>
            <a:r>
              <a:rPr lang="en-US" altLang="zh-CN" sz="1100" b="1" u="sng">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Pre-Conditions:</a:t>
            </a:r>
            <a:r>
              <a:rPr lang="en-US" altLang="zh-CN"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p>
          <a:p>
            <a:pPr>
              <a:lnSpc>
                <a:spcPct val="95000"/>
              </a:lnSpc>
            </a:pPr>
            <a:r>
              <a:rPr lang="en-GB" altLang="ko-KR"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Office docking enables a wireless docking experience for office and home. Mobile device (Notebook, tablet, smartphone, small form factor) may communicate wirelessly with multiple peripheral devices - monitors, camcorders, web cameras, hard drives, printers, Internet AP/Router, etc. and/or another mobile device, </a:t>
            </a:r>
          </a:p>
          <a:p>
            <a:pPr>
              <a:lnSpc>
                <a:spcPct val="95000"/>
              </a:lnSpc>
            </a:pPr>
            <a:r>
              <a:rPr lang="en-GB" altLang="ko-KR"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Scenarios include a single device in a home scenario as well as in a dense office environment with multiple mobile devices where each mobile device has its own or shared dock/peripherals, or multiple mobile devices sharing a dock. A single wireless link that connects a mobile device with its dock, where the dock is wire-connected  to multiple other devices,  as well as multiple wireless links to connect the mobile with many devices should be supported. </a:t>
            </a:r>
          </a:p>
          <a:p>
            <a:pPr>
              <a:lnSpc>
                <a:spcPct val="95000"/>
              </a:lnSpc>
            </a:pPr>
            <a:endParaRPr lang="en-US" altLang="zh-CN"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a:lnSpc>
                <a:spcPct val="95000"/>
              </a:lnSpc>
            </a:pPr>
            <a:r>
              <a:rPr lang="en-US" altLang="zh-CN" sz="1100" b="1" u="sng">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Application:</a:t>
            </a:r>
            <a:r>
              <a:rPr lang="en-US" altLang="zh-CN"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Productivity applications</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Support of two monitors of 8K resolution </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Wireless support of USB devices with different traffic characteristics: isochronous, human interface and others </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Gigabit Ethernet</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Mass storage devices</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3D webcams</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Dynamic composition</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Connecting mobile to 2-5 peripheral devices</a:t>
            </a:r>
          </a:p>
          <a:p>
            <a:pPr>
              <a:buFontTx/>
              <a:buChar char="-"/>
            </a:pPr>
            <a:r>
              <a:rPr lang="en-GB" altLang="en-US"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Mobile device should be able to sustain full working day w/o recharging battery</a:t>
            </a:r>
          </a:p>
          <a:p>
            <a:pPr>
              <a:buFontTx/>
              <a:buChar char="-"/>
            </a:pPr>
            <a:r>
              <a:rPr lang="en-GB" altLang="ko-KR"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Connecting multiple mobile source devices to dock</a:t>
            </a:r>
            <a:endPar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a:p>
            <a:pPr>
              <a:lnSpc>
                <a:spcPct val="95000"/>
              </a:lnSpc>
            </a:pPr>
            <a:r>
              <a:rPr lang="en-US" altLang="zh-CN" sz="1100" b="1" u="sng">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Environment:</a:t>
            </a:r>
            <a:r>
              <a:rPr lang="en-US" altLang="zh-CN"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p>
          <a:p>
            <a:pPr>
              <a:lnSpc>
                <a:spcPct val="95000"/>
              </a:lnSpc>
            </a:pPr>
            <a:r>
              <a:rPr lang="en-US" altLang="ko-KR"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Typical office scenarios - open space, cubicles, meeting room, </a:t>
            </a: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and standalone home office usage.  Range between mobile and dock and peripherals will typically be &lt; 3m. Dense environment with multiple docking may or may not be wall isolated. Most of the devices are semi-static that may be moved intentionally or unintentionally.</a:t>
            </a:r>
          </a:p>
        </p:txBody>
      </p:sp>
      <p:sp>
        <p:nvSpPr>
          <p:cNvPr id="44036" name="TextBox 19"/>
          <p:cNvSpPr txBox="1">
            <a:spLocks noChangeArrowheads="1"/>
          </p:cNvSpPr>
          <p:nvPr/>
        </p:nvSpPr>
        <p:spPr bwMode="auto">
          <a:xfrm>
            <a:off x="5148263" y="1173163"/>
            <a:ext cx="3746500"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nSpc>
                <a:spcPct val="95000"/>
              </a:lnSpc>
            </a:pPr>
            <a:r>
              <a:rPr lang="en-US" altLang="zh-CN" b="1" u="sng">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Traffic Conditions:</a:t>
            </a:r>
            <a:r>
              <a:rPr lang="en-US" altLang="zh-CN">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p>
          <a:p>
            <a:pPr>
              <a:buFont typeface="Arial" panose="020B0604020202020204" pitchFamily="34" charset="0"/>
              <a:buChar char="‒"/>
            </a:pPr>
            <a:r>
              <a:rPr lang="en-US" altLang="zh-CN"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Typically one to one and one to many links, many to one links (multiple source devices to one dock with shared peripheral devices)</a:t>
            </a:r>
          </a:p>
          <a:p>
            <a:pPr>
              <a:buFont typeface="Arial" panose="020B0604020202020204" pitchFamily="34" charset="0"/>
              <a:buChar char="‒"/>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Multiple simultaneous high performance links, some with low latency requirements, others with best-effort rates.</a:t>
            </a:r>
          </a:p>
          <a:p>
            <a:pPr>
              <a:buFont typeface="Arial" panose="020B0604020202020204" pitchFamily="34" charset="0"/>
              <a:buChar char="‒"/>
            </a:pPr>
            <a:r>
              <a:rPr lang="en-US" altLang="zh-CN" sz="1100">
                <a:solidFill>
                  <a:srgbClr val="000000"/>
                </a:solidFill>
                <a:latin typeface="Arial" panose="020B0604020202020204" pitchFamily="34" charset="0"/>
                <a:cs typeface="Arial" panose="020B0604020202020204" pitchFamily="34" charset="0"/>
                <a:sym typeface="Arial" panose="020B0604020202020204" pitchFamily="34" charset="0"/>
              </a:rPr>
              <a:t>Some flows are unidirectional and others are bidirectional.</a:t>
            </a:r>
          </a:p>
          <a:p>
            <a:pPr>
              <a:lnSpc>
                <a:spcPct val="95000"/>
              </a:lnSpc>
            </a:pPr>
            <a:r>
              <a:rPr lang="en-US" altLang="zh-CN"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Multiple uncoordinated ad hoc networks</a:t>
            </a:r>
          </a:p>
          <a:p>
            <a:pPr>
              <a:lnSpc>
                <a:spcPct val="95000"/>
              </a:lnSpc>
            </a:pPr>
            <a:r>
              <a:rPr lang="en-US" altLang="zh-CN" b="1" u="sng">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Use Case:</a:t>
            </a:r>
          </a:p>
          <a:p>
            <a:pPr>
              <a:lnSpc>
                <a:spcPct val="95000"/>
              </a:lnSpc>
              <a:buFontTx/>
              <a:buAutoNum type="arabicPeriod"/>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Mobile device is wirelessly connected to a docking station, and/or wirelessly connected to multiple wireless peripherals directly  </a:t>
            </a:r>
          </a:p>
          <a:p>
            <a:pPr>
              <a:lnSpc>
                <a:spcPct val="95000"/>
              </a:lnSpc>
              <a:buFontTx/>
              <a:buAutoNum type="arabicPeriod"/>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Mobile device may be wirelessly connected to other mobile devices separately or simultaneously with (1)</a:t>
            </a:r>
          </a:p>
          <a:p>
            <a:pPr>
              <a:lnSpc>
                <a:spcPct val="95000"/>
              </a:lnSpc>
              <a:buFontTx/>
              <a:buAutoNum type="arabicPeriod"/>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Mobile device may be simultaneously connected  to wireless LAN</a:t>
            </a:r>
          </a:p>
          <a:p>
            <a:pPr>
              <a:lnSpc>
                <a:spcPct val="95000"/>
              </a:lnSpc>
              <a:buFontTx/>
              <a:buAutoNum type="arabicPeriod"/>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Devices may be simultaneously connected to Bluetooth and other radio </a:t>
            </a:r>
          </a:p>
          <a:p>
            <a:pPr>
              <a:lnSpc>
                <a:spcPct val="95000"/>
              </a:lnSpc>
              <a:buFontTx/>
              <a:buAutoNum type="arabicPeriod"/>
            </a:pPr>
            <a:r>
              <a:rPr lang="en-GB"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D</a:t>
            </a:r>
            <a:r>
              <a:rPr lang="en-GB" altLang="ko-KR"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ense office environment with multiple mobile devices where each one may be docked </a:t>
            </a:r>
            <a:r>
              <a:rPr lang="en-GB"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simultaneously with different docks</a:t>
            </a:r>
          </a:p>
          <a:p>
            <a:pPr>
              <a:lnSpc>
                <a:spcPct val="95000"/>
              </a:lnSpc>
              <a:buFontTx/>
              <a:buAutoNum type="arabicPeriod"/>
            </a:pPr>
            <a:r>
              <a:rPr lang="en-GB"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Some data flows have significant latency, throughput and QoS requirements (monitors under productivity applications, Dynamic composition, HID)</a:t>
            </a:r>
          </a:p>
          <a:p>
            <a:pPr>
              <a:lnSpc>
                <a:spcPct val="95000"/>
              </a:lnSpc>
              <a:buFontTx/>
              <a:buAutoNum type="arabicPeriod"/>
            </a:pPr>
            <a:r>
              <a:rPr lang="en-GB"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Multiple mobile devices (for example a PC and a smartphone) wirelessly connected to a docking station and sharing the peripherals that are connected to dock. </a:t>
            </a:r>
          </a:p>
        </p:txBody>
      </p:sp>
    </p:spTree>
    <p:extLst>
      <p:ext uri="{BB962C8B-B14F-4D97-AF65-F5344CB8AC3E}">
        <p14:creationId xmlns:p14="http://schemas.microsoft.com/office/powerpoint/2010/main" val="1283066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85800" y="684214"/>
            <a:ext cx="7772400" cy="470090"/>
          </a:xfrm>
          <a:ln/>
        </p:spPr>
        <p:txBody>
          <a:bodyPr lIns="90000" tIns="46800" rIns="90000" bIns="46800"/>
          <a:lstStyle/>
          <a:p>
            <a:r>
              <a:rPr lang="en-US" altLang="zh-CN" dirty="0">
                <a:ea typeface="宋体" pitchFamily="2" charset="-122"/>
              </a:rPr>
              <a:t>Usage Model </a:t>
            </a:r>
            <a:r>
              <a:rPr lang="en-US" altLang="zh-CN" dirty="0" smtClean="0">
                <a:ea typeface="宋体" pitchFamily="2" charset="-122"/>
              </a:rPr>
              <a:t>9: </a:t>
            </a:r>
            <a:r>
              <a:rPr lang="en-US" altLang="zh-CN" dirty="0">
                <a:ea typeface="宋体" pitchFamily="2" charset="-122"/>
              </a:rPr>
              <a:t>Office </a:t>
            </a:r>
            <a:r>
              <a:rPr lang="en-US" altLang="zh-CN" dirty="0" smtClean="0">
                <a:ea typeface="宋体" pitchFamily="2" charset="-122"/>
              </a:rPr>
              <a:t>docking </a:t>
            </a:r>
            <a:r>
              <a:rPr lang="en-US" altLang="zh-CN" dirty="0" err="1" smtClean="0">
                <a:ea typeface="宋体" pitchFamily="2" charset="-122"/>
              </a:rPr>
              <a:t>exmples</a:t>
            </a:r>
            <a:r>
              <a:rPr lang="en-US" altLang="zh-CN" dirty="0" smtClean="0">
                <a:ea typeface="宋体" pitchFamily="2" charset="-122"/>
              </a:rPr>
              <a:t> </a:t>
            </a:r>
            <a:endParaRPr lang="en-US" altLang="zh-CN" dirty="0">
              <a:ea typeface="宋体" pitchFamily="2" charset="-122"/>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49397"/>
            <a:ext cx="2133600" cy="208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9194" y="1182812"/>
            <a:ext cx="3962400" cy="280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3394480"/>
            <a:ext cx="2209800" cy="307777"/>
          </a:xfrm>
          <a:prstGeom prst="rect">
            <a:avLst/>
          </a:prstGeom>
          <a:noFill/>
        </p:spPr>
        <p:txBody>
          <a:bodyPr wrap="square" rtlCol="0">
            <a:spAutoFit/>
          </a:bodyPr>
          <a:lstStyle/>
          <a:p>
            <a:r>
              <a:rPr lang="en-US" sz="1400" dirty="0" smtClean="0">
                <a:solidFill>
                  <a:schemeClr val="tx1"/>
                </a:solidFill>
              </a:rPr>
              <a:t>Open space example 1</a:t>
            </a:r>
            <a:endParaRPr lang="en-US" sz="1400" dirty="0">
              <a:solidFill>
                <a:schemeClr val="tx1"/>
              </a:solidFill>
            </a:endParaRPr>
          </a:p>
        </p:txBody>
      </p:sp>
      <p:sp>
        <p:nvSpPr>
          <p:cNvPr id="14" name="TextBox 13"/>
          <p:cNvSpPr txBox="1"/>
          <p:nvPr/>
        </p:nvSpPr>
        <p:spPr>
          <a:xfrm>
            <a:off x="7342158" y="1349397"/>
            <a:ext cx="1374775" cy="523220"/>
          </a:xfrm>
          <a:prstGeom prst="rect">
            <a:avLst/>
          </a:prstGeom>
          <a:noFill/>
        </p:spPr>
        <p:txBody>
          <a:bodyPr wrap="square" rtlCol="0">
            <a:spAutoFit/>
          </a:bodyPr>
          <a:lstStyle/>
          <a:p>
            <a:r>
              <a:rPr lang="en-US" sz="1400" dirty="0" smtClean="0">
                <a:solidFill>
                  <a:schemeClr val="tx1"/>
                </a:solidFill>
              </a:rPr>
              <a:t>Open space example 2</a:t>
            </a:r>
            <a:endParaRPr lang="en-US" sz="1400" dirty="0">
              <a:solidFill>
                <a:schemeClr val="tx1"/>
              </a:solidFill>
            </a:endParaRPr>
          </a:p>
        </p:txBody>
      </p:sp>
      <p:grpSp>
        <p:nvGrpSpPr>
          <p:cNvPr id="2" name="Group 14"/>
          <p:cNvGrpSpPr/>
          <p:nvPr/>
        </p:nvGrpSpPr>
        <p:grpSpPr>
          <a:xfrm>
            <a:off x="714348" y="3797422"/>
            <a:ext cx="2285015" cy="2084935"/>
            <a:chOff x="2918343" y="828643"/>
            <a:chExt cx="2434278" cy="2672062"/>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6276" y="2212114"/>
              <a:ext cx="986556" cy="986556"/>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4968" y="927666"/>
              <a:ext cx="1178115" cy="954073"/>
            </a:xfrm>
            <a:prstGeom prst="rect">
              <a:avLst/>
            </a:prstGeom>
          </p:spPr>
        </p:pic>
        <p:grpSp>
          <p:nvGrpSpPr>
            <p:cNvPr id="7" name="Group 17"/>
            <p:cNvGrpSpPr/>
            <p:nvPr/>
          </p:nvGrpSpPr>
          <p:grpSpPr>
            <a:xfrm>
              <a:off x="2918343" y="828643"/>
              <a:ext cx="2434278" cy="2672062"/>
              <a:chOff x="3424928" y="942141"/>
              <a:chExt cx="2434278" cy="2672062"/>
            </a:xfrm>
          </p:grpSpPr>
          <p:grpSp>
            <p:nvGrpSpPr>
              <p:cNvPr id="9" name="Group 21"/>
              <p:cNvGrpSpPr/>
              <p:nvPr/>
            </p:nvGrpSpPr>
            <p:grpSpPr>
              <a:xfrm>
                <a:off x="3424928" y="942141"/>
                <a:ext cx="2434278" cy="2672062"/>
                <a:chOff x="2082800" y="736600"/>
                <a:chExt cx="2641600" cy="2680549"/>
              </a:xfrm>
            </p:grpSpPr>
            <p:pic>
              <p:nvPicPr>
                <p:cNvPr id="25" name="Picture 2" descr="http://www.clker.com/cliparts/8/a/3/1/1197107206400036309metalmarious_Laptop.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9482" y="1480706"/>
                  <a:ext cx="779463" cy="77683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2082800" y="736600"/>
                  <a:ext cx="2641600" cy="2680549"/>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TextBox 22"/>
              <p:cNvSpPr txBox="1"/>
              <p:nvPr/>
            </p:nvSpPr>
            <p:spPr>
              <a:xfrm>
                <a:off x="3533579" y="1049759"/>
                <a:ext cx="358017" cy="276999"/>
              </a:xfrm>
              <a:prstGeom prst="rect">
                <a:avLst/>
              </a:prstGeom>
              <a:noFill/>
            </p:spPr>
            <p:txBody>
              <a:bodyPr wrap="square" rtlCol="0">
                <a:spAutoFit/>
              </a:bodyPr>
              <a:lstStyle/>
              <a:p>
                <a:r>
                  <a:rPr lang="en-US" sz="1200" b="1" dirty="0" smtClean="0">
                    <a:solidFill>
                      <a:schemeClr val="tx2"/>
                    </a:solidFill>
                    <a:latin typeface="Neo Sans Intel"/>
                    <a:cs typeface="Neo Sans Intel"/>
                  </a:rPr>
                  <a:t> </a:t>
                </a:r>
              </a:p>
            </p:txBody>
          </p:sp>
          <p:pic>
            <p:nvPicPr>
              <p:cNvPr id="24" name="Picture 4" descr="http://c.dryicons.com/images/icon_sets/travel_and_tourism_part_2/png/512x512/wifi.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4260925">
                <a:off x="4270411" y="1625416"/>
                <a:ext cx="264919" cy="698850"/>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4" descr="http://c.dryicons.com/images/icon_sets/travel_and_tourism_part_2/png/512x512/wifi.png">
              <a:hlinkClick r:id="rId8"/>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8147477">
              <a:off x="3656957" y="1917182"/>
              <a:ext cx="321339" cy="11249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c.dryicons.com/images/icon_sets/travel_and_tourism_part_2/png/512x512/wifi.png">
              <a:hlinkClick r:id="rId8"/>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0800000">
              <a:off x="3092185" y="2101081"/>
              <a:ext cx="314337" cy="8292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gigaom2.files.wordpress.com/2013/01/image_-_pantech_discover_-_front_angled_201301041144093_verge_super_wide.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41893" y="2726224"/>
              <a:ext cx="536825" cy="72260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661983" y="5907480"/>
            <a:ext cx="2614617" cy="584775"/>
          </a:xfrm>
          <a:prstGeom prst="rect">
            <a:avLst/>
          </a:prstGeom>
          <a:noFill/>
        </p:spPr>
        <p:txBody>
          <a:bodyPr wrap="square" rtlCol="0">
            <a:spAutoFit/>
          </a:bodyPr>
          <a:lstStyle/>
          <a:p>
            <a:r>
              <a:rPr lang="en-US" sz="1600" dirty="0" smtClean="0">
                <a:solidFill>
                  <a:schemeClr val="tx1"/>
                </a:solidFill>
              </a:rPr>
              <a:t>Office docking with multiple wireless links</a:t>
            </a:r>
            <a:endParaRPr lang="en-US" sz="1600" dirty="0">
              <a:solidFill>
                <a:schemeClr val="tx1"/>
              </a:solidFill>
            </a:endParaRPr>
          </a:p>
        </p:txBody>
      </p:sp>
      <p:grpSp>
        <p:nvGrpSpPr>
          <p:cNvPr id="10" name="Group 26"/>
          <p:cNvGrpSpPr/>
          <p:nvPr/>
        </p:nvGrpSpPr>
        <p:grpSpPr>
          <a:xfrm>
            <a:off x="3876119" y="4097528"/>
            <a:ext cx="3164084" cy="2175928"/>
            <a:chOff x="5639251" y="875713"/>
            <a:chExt cx="3164084" cy="2213051"/>
          </a:xfrm>
        </p:grpSpPr>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44824" y="2006444"/>
              <a:ext cx="986556" cy="986556"/>
            </a:xfrm>
            <a:prstGeom prst="rect">
              <a:avLst/>
            </a:prstGeom>
          </p:spPr>
        </p:pic>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25220" y="875713"/>
              <a:ext cx="1178115" cy="954073"/>
            </a:xfrm>
            <a:prstGeom prst="rect">
              <a:avLst/>
            </a:prstGeom>
          </p:spPr>
        </p:pic>
        <p:grpSp>
          <p:nvGrpSpPr>
            <p:cNvPr id="11" name="Group 29"/>
            <p:cNvGrpSpPr/>
            <p:nvPr/>
          </p:nvGrpSpPr>
          <p:grpSpPr>
            <a:xfrm>
              <a:off x="5639251" y="941273"/>
              <a:ext cx="3045822" cy="2147491"/>
              <a:chOff x="5968697" y="1032133"/>
              <a:chExt cx="3045822" cy="2147491"/>
            </a:xfrm>
          </p:grpSpPr>
          <p:grpSp>
            <p:nvGrpSpPr>
              <p:cNvPr id="13" name="Group 30"/>
              <p:cNvGrpSpPr/>
              <p:nvPr/>
            </p:nvGrpSpPr>
            <p:grpSpPr>
              <a:xfrm>
                <a:off x="5968697" y="1032133"/>
                <a:ext cx="3045822" cy="2147491"/>
                <a:chOff x="5075783" y="75319"/>
                <a:chExt cx="3596232" cy="2209697"/>
              </a:xfrm>
            </p:grpSpPr>
            <p:grpSp>
              <p:nvGrpSpPr>
                <p:cNvPr id="15" name="Group 32"/>
                <p:cNvGrpSpPr/>
                <p:nvPr/>
              </p:nvGrpSpPr>
              <p:grpSpPr>
                <a:xfrm>
                  <a:off x="5178028" y="844094"/>
                  <a:ext cx="2897981" cy="878978"/>
                  <a:chOff x="3866356" y="1162050"/>
                  <a:chExt cx="2897981" cy="878978"/>
                </a:xfrm>
              </p:grpSpPr>
              <p:pic>
                <p:nvPicPr>
                  <p:cNvPr id="35" name="Picture 2" descr="http://www.clker.com/cliparts/8/a/3/1/1197107206400036309metalmarious_Laptop.svg.me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66356" y="1204975"/>
                    <a:ext cx="779463" cy="77683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4988719" y="1162050"/>
                    <a:ext cx="685800"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smtClean="0"/>
                      <a:t>Dock</a:t>
                    </a:r>
                    <a:endParaRPr lang="en-US" sz="1400" dirty="0"/>
                  </a:p>
                </p:txBody>
              </p:sp>
              <p:cxnSp>
                <p:nvCxnSpPr>
                  <p:cNvPr id="37" name="Elbow Connector 36"/>
                  <p:cNvCxnSpPr>
                    <a:stCxn id="36" idx="0"/>
                  </p:cNvCxnSpPr>
                  <p:nvPr/>
                </p:nvCxnSpPr>
                <p:spPr>
                  <a:xfrm rot="16200000" flipH="1">
                    <a:off x="6026516" y="467153"/>
                    <a:ext cx="42924" cy="1432719"/>
                  </a:xfrm>
                  <a:prstGeom prst="bentConnector5">
                    <a:avLst>
                      <a:gd name="adj1" fmla="val -532569"/>
                      <a:gd name="adj2" fmla="val 47618"/>
                      <a:gd name="adj3" fmla="val 632569"/>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a:stCxn id="36" idx="2"/>
                  </p:cNvCxnSpPr>
                  <p:nvPr/>
                </p:nvCxnSpPr>
                <p:spPr>
                  <a:xfrm rot="16200000" flipH="1">
                    <a:off x="5746775" y="1318394"/>
                    <a:ext cx="307479" cy="1137789"/>
                  </a:xfrm>
                  <a:prstGeom prst="bentConnector2">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34" name="Rectangle 33"/>
                <p:cNvSpPr/>
                <p:nvPr/>
              </p:nvSpPr>
              <p:spPr>
                <a:xfrm>
                  <a:off x="5075783" y="75319"/>
                  <a:ext cx="3596232" cy="2209697"/>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2" name="Picture 4" descr="http://c.dryicons.com/images/icon_sets/travel_and_tourism_part_2/png/512x512/wifi.png">
                <a:hlinkClick r:id="rId8"/>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4750304">
                <a:off x="6541723" y="1921034"/>
                <a:ext cx="316965" cy="55408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9" name="TextBox 38"/>
          <p:cNvSpPr txBox="1"/>
          <p:nvPr/>
        </p:nvSpPr>
        <p:spPr>
          <a:xfrm>
            <a:off x="7018338" y="4196444"/>
            <a:ext cx="1889572" cy="584775"/>
          </a:xfrm>
          <a:prstGeom prst="rect">
            <a:avLst/>
          </a:prstGeom>
          <a:noFill/>
        </p:spPr>
        <p:txBody>
          <a:bodyPr wrap="square" rtlCol="0">
            <a:spAutoFit/>
          </a:bodyPr>
          <a:lstStyle/>
          <a:p>
            <a:r>
              <a:rPr lang="en-US" sz="1600" dirty="0" smtClean="0">
                <a:solidFill>
                  <a:schemeClr val="tx1"/>
                </a:solidFill>
              </a:rPr>
              <a:t>Office docking with </a:t>
            </a:r>
          </a:p>
          <a:p>
            <a:r>
              <a:rPr lang="en-US" sz="1600" dirty="0" smtClean="0">
                <a:solidFill>
                  <a:schemeClr val="tx1"/>
                </a:solidFill>
              </a:rPr>
              <a:t>single wireless link</a:t>
            </a:r>
            <a:endParaRPr lang="en-US" sz="1600"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85801"/>
            <a:ext cx="8449816" cy="726975"/>
          </a:xfrm>
        </p:spPr>
        <p:txBody>
          <a:bodyPr/>
          <a:lstStyle/>
          <a:p>
            <a:r>
              <a:rPr lang="en-US" sz="1800" b="1" dirty="0" smtClean="0"/>
              <a:t>Usage Model 10: </a:t>
            </a:r>
            <a:r>
              <a:rPr lang="en-US" sz="1800" b="1" dirty="0" err="1" smtClean="0"/>
              <a:t>mmWave</a:t>
            </a:r>
            <a:r>
              <a:rPr lang="en-US" sz="1800" b="1" dirty="0" smtClean="0"/>
              <a:t> Distribution Network</a:t>
            </a:r>
            <a:endParaRPr lang="en-US" sz="1800" b="1"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
        <p:nvSpPr>
          <p:cNvPr id="8" name="Shape 212"/>
          <p:cNvSpPr txBox="1"/>
          <p:nvPr/>
        </p:nvSpPr>
        <p:spPr>
          <a:xfrm>
            <a:off x="5148064" y="1556792"/>
            <a:ext cx="3697288" cy="4824536"/>
          </a:xfrm>
          <a:prstGeom prst="rect">
            <a:avLst/>
          </a:prstGeom>
          <a:noFill/>
          <a:ln>
            <a:noFill/>
          </a:ln>
        </p:spPr>
        <p:txBody>
          <a:bodyPr lIns="91425" tIns="45700" rIns="36000" bIns="45700" anchor="t" anchorCtr="0">
            <a:noAutofit/>
          </a:bodyPr>
          <a:lstStyle/>
          <a:p>
            <a:pPr defTabSz="914400" eaLnBrk="1" fontAlgn="auto" hangingPunct="1">
              <a:spcBef>
                <a:spcPts val="0"/>
              </a:spcBef>
              <a:spcAft>
                <a:spcPts val="0"/>
              </a:spcAft>
              <a:buClrTx/>
              <a:buSzPct val="25000"/>
              <a:buFontTx/>
              <a:buNone/>
            </a:pPr>
            <a:r>
              <a:rPr lang="en-US" sz="1200" b="1" kern="0" dirty="0" smtClean="0">
                <a:solidFill>
                  <a:srgbClr val="000000"/>
                </a:solidFill>
                <a:latin typeface="Arial"/>
                <a:ea typeface="Arial"/>
                <a:cs typeface="Arial"/>
                <a:sym typeface="Arial"/>
              </a:rPr>
              <a:t>Environment:</a:t>
            </a:r>
            <a:r>
              <a:rPr lang="en-US" sz="1200" kern="0" dirty="0" smtClean="0">
                <a:solidFill>
                  <a:srgbClr val="000000"/>
                </a:solidFill>
                <a:latin typeface="Arial"/>
                <a:ea typeface="Arial"/>
                <a:cs typeface="Arial"/>
                <a:sym typeface="Arial"/>
              </a:rPr>
              <a:t> </a:t>
            </a:r>
          </a:p>
          <a:p>
            <a:pPr defTabSz="914400" eaLnBrk="1" fontAlgn="auto" hangingPunct="1">
              <a:spcBef>
                <a:spcPts val="0"/>
              </a:spcBef>
              <a:spcAft>
                <a:spcPts val="0"/>
              </a:spcAft>
              <a:buClrTx/>
              <a:buSzPct val="25000"/>
              <a:buFontTx/>
              <a:buNone/>
            </a:pPr>
            <a:r>
              <a:rPr lang="en-US" sz="1200" kern="0" dirty="0" smtClean="0">
                <a:solidFill>
                  <a:srgbClr val="000000"/>
                </a:solidFill>
                <a:latin typeface="Arial"/>
                <a:ea typeface="Arial"/>
                <a:cs typeface="Arial"/>
                <a:sym typeface="Arial"/>
              </a:rPr>
              <a:t>Devices operate in outdoor environment with LOS under most conditions.  For  multiple hop wireless backhauling devices</a:t>
            </a:r>
            <a:r>
              <a:rPr lang="en-US" sz="1200" kern="0" dirty="0" smtClean="0">
                <a:solidFill>
                  <a:srgbClr val="000000"/>
                </a:solidFill>
                <a:latin typeface="Arial"/>
                <a:cs typeface="Arial"/>
                <a:sym typeface="Arial"/>
              </a:rPr>
              <a:t>, </a:t>
            </a:r>
            <a:r>
              <a:rPr lang="en-US" sz="1200" kern="0" dirty="0" smtClean="0">
                <a:solidFill>
                  <a:srgbClr val="000000"/>
                </a:solidFill>
                <a:latin typeface="Arial"/>
                <a:ea typeface="Arial"/>
                <a:cs typeface="Arial"/>
                <a:sym typeface="Arial"/>
              </a:rPr>
              <a:t>distance per hop between the paired DNs is &lt; </a:t>
            </a:r>
            <a:r>
              <a:rPr lang="en-US" sz="1200" kern="0" dirty="0">
                <a:solidFill>
                  <a:schemeClr val="tx1"/>
                </a:solidFill>
                <a:latin typeface="Arial"/>
                <a:ea typeface="Arial"/>
                <a:cs typeface="Arial"/>
                <a:sym typeface="Arial"/>
              </a:rPr>
              <a:t>3</a:t>
            </a:r>
            <a:r>
              <a:rPr lang="en-US" sz="1200" kern="0" dirty="0" smtClean="0">
                <a:solidFill>
                  <a:schemeClr val="tx1"/>
                </a:solidFill>
                <a:latin typeface="Arial"/>
                <a:ea typeface="Arial"/>
                <a:cs typeface="Arial"/>
                <a:sym typeface="Arial"/>
              </a:rPr>
              <a:t>00 </a:t>
            </a:r>
            <a:r>
              <a:rPr lang="en-US" sz="1200" kern="0" dirty="0" smtClean="0">
                <a:solidFill>
                  <a:srgbClr val="000000"/>
                </a:solidFill>
                <a:latin typeface="Arial"/>
                <a:ea typeface="Arial"/>
                <a:cs typeface="Arial"/>
                <a:sym typeface="Arial"/>
              </a:rPr>
              <a:t>m (street-poles</a:t>
            </a:r>
            <a:r>
              <a:rPr lang="en-US" sz="1200" kern="0" dirty="0">
                <a:solidFill>
                  <a:srgbClr val="000000"/>
                </a:solidFill>
                <a:latin typeface="Arial"/>
                <a:ea typeface="Arial"/>
                <a:cs typeface="Arial"/>
                <a:sym typeface="Arial"/>
              </a:rPr>
              <a:t>), &lt; </a:t>
            </a:r>
            <a:r>
              <a:rPr lang="en-US" sz="1200" kern="0" dirty="0" smtClean="0">
                <a:solidFill>
                  <a:schemeClr val="tx1"/>
                </a:solidFill>
                <a:latin typeface="Arial"/>
                <a:ea typeface="Arial"/>
                <a:cs typeface="Arial"/>
                <a:sym typeface="Arial"/>
              </a:rPr>
              <a:t>1000 </a:t>
            </a:r>
            <a:r>
              <a:rPr lang="en-US" sz="1200" kern="0" dirty="0">
                <a:solidFill>
                  <a:srgbClr val="000000"/>
                </a:solidFill>
                <a:latin typeface="Arial"/>
                <a:ea typeface="Arial"/>
                <a:cs typeface="Arial"/>
                <a:sym typeface="Arial"/>
              </a:rPr>
              <a:t>m </a:t>
            </a:r>
            <a:r>
              <a:rPr lang="en-US" sz="1200" kern="0" dirty="0" smtClean="0">
                <a:solidFill>
                  <a:srgbClr val="000000"/>
                </a:solidFill>
                <a:latin typeface="Arial"/>
                <a:ea typeface="Arial"/>
                <a:cs typeface="Arial"/>
                <a:sym typeface="Arial"/>
              </a:rPr>
              <a:t>(rooftop)</a:t>
            </a:r>
            <a:r>
              <a:rPr lang="en-US" sz="1200" kern="0" dirty="0" smtClean="0">
                <a:solidFill>
                  <a:schemeClr val="tx1"/>
                </a:solidFill>
                <a:latin typeface="Arial"/>
                <a:ea typeface="Arial"/>
                <a:cs typeface="Arial"/>
                <a:sym typeface="Arial"/>
              </a:rPr>
              <a:t>, </a:t>
            </a:r>
            <a:r>
              <a:rPr lang="en-US" sz="1200" kern="0" dirty="0" smtClean="0">
                <a:solidFill>
                  <a:srgbClr val="000000"/>
                </a:solidFill>
                <a:latin typeface="Arial"/>
                <a:ea typeface="Arial"/>
                <a:cs typeface="Arial"/>
                <a:sym typeface="Arial"/>
              </a:rPr>
              <a:t>and the distance between DNs and </a:t>
            </a:r>
            <a:r>
              <a:rPr lang="en-US" sz="1200" kern="0" dirty="0">
                <a:solidFill>
                  <a:srgbClr val="000000"/>
                </a:solidFill>
                <a:latin typeface="Arial"/>
                <a:ea typeface="Arial"/>
                <a:cs typeface="Arial"/>
                <a:sym typeface="Arial"/>
              </a:rPr>
              <a:t>WTTH/B </a:t>
            </a:r>
            <a:r>
              <a:rPr lang="en-US" sz="1200" kern="0" dirty="0" smtClean="0">
                <a:solidFill>
                  <a:srgbClr val="000000"/>
                </a:solidFill>
                <a:latin typeface="Arial"/>
                <a:ea typeface="Arial"/>
                <a:cs typeface="Arial"/>
                <a:sym typeface="Arial"/>
              </a:rPr>
              <a:t>Home/Building APs is &lt; 100 m.</a:t>
            </a:r>
            <a:endParaRPr lang="en-US" sz="1200" b="1" u="sng" kern="0" dirty="0" smtClean="0">
              <a:solidFill>
                <a:srgbClr val="000000"/>
              </a:solidFill>
              <a:latin typeface="Arial"/>
              <a:ea typeface="Arial"/>
              <a:cs typeface="Arial"/>
              <a:sym typeface="Arial"/>
            </a:endParaRPr>
          </a:p>
          <a:p>
            <a:pPr defTabSz="914400" eaLnBrk="1" fontAlgn="auto" hangingPunct="1">
              <a:spcBef>
                <a:spcPts val="600"/>
              </a:spcBef>
              <a:spcAft>
                <a:spcPts val="0"/>
              </a:spcAft>
              <a:buSzPct val="25000"/>
              <a:buFont typeface="Arial"/>
              <a:buNone/>
            </a:pPr>
            <a:r>
              <a:rPr lang="en-US" sz="1200" b="1" kern="0" dirty="0" smtClean="0">
                <a:solidFill>
                  <a:srgbClr val="000000"/>
                </a:solidFill>
                <a:latin typeface="Arial"/>
                <a:ea typeface="Arial"/>
                <a:cs typeface="Arial"/>
                <a:sym typeface="Arial"/>
              </a:rPr>
              <a:t>Interference Conditions</a:t>
            </a:r>
            <a:r>
              <a:rPr lang="en-US" sz="1200" b="1" kern="0" dirty="0">
                <a:solidFill>
                  <a:srgbClr val="000000"/>
                </a:solidFill>
                <a:latin typeface="Arial"/>
                <a:ea typeface="Arial"/>
                <a:cs typeface="Arial"/>
                <a:sym typeface="Arial"/>
              </a:rPr>
              <a:t>:</a:t>
            </a:r>
            <a:r>
              <a:rPr lang="en-US" sz="1200" kern="0" dirty="0">
                <a:solidFill>
                  <a:srgbClr val="000000"/>
                </a:solidFill>
                <a:latin typeface="Arial"/>
                <a:ea typeface="Arial"/>
                <a:cs typeface="Arial"/>
                <a:sym typeface="Arial"/>
              </a:rPr>
              <a:t> </a:t>
            </a:r>
          </a:p>
          <a:p>
            <a:pPr marL="85725" indent="-85725" defTabSz="914400" eaLnBrk="1" fontAlgn="auto" hangingPunct="1">
              <a:spcBef>
                <a:spcPts val="0"/>
              </a:spcBef>
              <a:spcAft>
                <a:spcPts val="0"/>
              </a:spcAft>
              <a:buClrTx/>
              <a:buFont typeface="Arial" panose="020B0604020202020204" pitchFamily="34" charset="0"/>
              <a:buChar char="•"/>
            </a:pPr>
            <a:r>
              <a:rPr lang="en-US" sz="1200" kern="0" dirty="0">
                <a:solidFill>
                  <a:srgbClr val="000000"/>
                </a:solidFill>
                <a:latin typeface="Arial"/>
                <a:ea typeface="Arial"/>
                <a:cs typeface="Arial"/>
                <a:sym typeface="Arial"/>
              </a:rPr>
              <a:t>Interference from environmental conditions or other </a:t>
            </a:r>
            <a:r>
              <a:rPr lang="en-US" sz="1200" kern="0" dirty="0" err="1">
                <a:solidFill>
                  <a:srgbClr val="000000"/>
                </a:solidFill>
                <a:latin typeface="Arial"/>
                <a:ea typeface="Arial"/>
                <a:cs typeface="Arial"/>
                <a:sym typeface="Arial"/>
              </a:rPr>
              <a:t>mmWave</a:t>
            </a:r>
            <a:r>
              <a:rPr lang="en-US" sz="1200" kern="0" dirty="0">
                <a:solidFill>
                  <a:srgbClr val="000000"/>
                </a:solidFill>
                <a:latin typeface="Arial"/>
                <a:ea typeface="Arial"/>
                <a:cs typeface="Arial"/>
                <a:sym typeface="Arial"/>
              </a:rPr>
              <a:t> operations in the same </a:t>
            </a:r>
            <a:r>
              <a:rPr lang="en-US" sz="1200" kern="0" dirty="0" smtClean="0">
                <a:solidFill>
                  <a:srgbClr val="000000"/>
                </a:solidFill>
                <a:latin typeface="Arial"/>
                <a:ea typeface="Arial"/>
                <a:cs typeface="Arial"/>
                <a:sym typeface="Arial"/>
              </a:rPr>
              <a:t>area.</a:t>
            </a:r>
            <a:endParaRPr lang="en-US" sz="1200" kern="0" dirty="0">
              <a:solidFill>
                <a:srgbClr val="000000"/>
              </a:solidFill>
              <a:latin typeface="Arial"/>
              <a:ea typeface="Arial"/>
              <a:cs typeface="Arial"/>
              <a:sym typeface="Arial"/>
            </a:endParaRPr>
          </a:p>
          <a:p>
            <a:pPr marL="85725" indent="-85725" defTabSz="914400" eaLnBrk="1" fontAlgn="auto" hangingPunct="1">
              <a:spcBef>
                <a:spcPts val="0"/>
              </a:spcBef>
              <a:spcAft>
                <a:spcPts val="0"/>
              </a:spcAft>
              <a:buClrTx/>
              <a:buFont typeface="Arial" panose="020B0604020202020204" pitchFamily="34" charset="0"/>
              <a:buChar char="•"/>
            </a:pPr>
            <a:r>
              <a:rPr lang="en-US" sz="1200" kern="0" dirty="0">
                <a:solidFill>
                  <a:srgbClr val="000000"/>
                </a:solidFill>
                <a:latin typeface="Arial"/>
                <a:ea typeface="Arial"/>
                <a:cs typeface="Arial"/>
                <a:sym typeface="Arial"/>
              </a:rPr>
              <a:t>Obstructions of the </a:t>
            </a:r>
            <a:r>
              <a:rPr lang="en-US" sz="1200" kern="0" dirty="0" smtClean="0">
                <a:solidFill>
                  <a:srgbClr val="000000"/>
                </a:solidFill>
                <a:latin typeface="Arial"/>
                <a:ea typeface="Arial"/>
                <a:cs typeface="Arial"/>
                <a:sym typeface="Arial"/>
              </a:rPr>
              <a:t>LOS </a:t>
            </a:r>
            <a:r>
              <a:rPr lang="en-US" sz="1200" kern="0" dirty="0">
                <a:solidFill>
                  <a:srgbClr val="000000"/>
                </a:solidFill>
                <a:latin typeface="Arial"/>
                <a:ea typeface="Arial"/>
                <a:cs typeface="Arial"/>
                <a:sym typeface="Arial"/>
              </a:rPr>
              <a:t>and beam un-alignments</a:t>
            </a:r>
            <a:r>
              <a:rPr lang="en-US" sz="1200" kern="0" dirty="0" smtClean="0">
                <a:solidFill>
                  <a:srgbClr val="000000"/>
                </a:solidFill>
                <a:latin typeface="Arial"/>
                <a:ea typeface="Arial"/>
                <a:cs typeface="Arial"/>
                <a:sym typeface="Arial"/>
              </a:rPr>
              <a:t>.</a:t>
            </a:r>
            <a:endParaRPr sz="1200" kern="0" dirty="0" smtClean="0">
              <a:solidFill>
                <a:srgbClr val="000000"/>
              </a:solidFill>
              <a:latin typeface="Arial"/>
              <a:ea typeface="Arial"/>
              <a:cs typeface="Arial"/>
              <a:sym typeface="Arial"/>
            </a:endParaRPr>
          </a:p>
          <a:p>
            <a:pPr defTabSz="914400" eaLnBrk="1" fontAlgn="auto" hangingPunct="1">
              <a:spcBef>
                <a:spcPts val="600"/>
              </a:spcBef>
              <a:spcAft>
                <a:spcPts val="0"/>
              </a:spcAft>
              <a:buSzPct val="25000"/>
              <a:buFont typeface="Arial"/>
              <a:buNone/>
            </a:pPr>
            <a:r>
              <a:rPr lang="en-US" sz="1200" b="1" kern="0" dirty="0" smtClean="0">
                <a:solidFill>
                  <a:srgbClr val="000000"/>
                </a:solidFill>
                <a:latin typeface="Arial"/>
                <a:ea typeface="Arial"/>
                <a:cs typeface="Arial"/>
                <a:sym typeface="Arial"/>
              </a:rPr>
              <a:t>Use Case:</a:t>
            </a:r>
            <a:endParaRPr lang="en-US" sz="1200" b="1" kern="0" dirty="0">
              <a:solidFill>
                <a:srgbClr val="000000"/>
              </a:solidFill>
              <a:latin typeface="Arial"/>
              <a:ea typeface="Arial"/>
              <a:cs typeface="Arial"/>
              <a:sym typeface="Arial"/>
            </a:endParaRPr>
          </a:p>
          <a:p>
            <a:pPr defTabSz="914400" eaLnBrk="1" fontAlgn="auto" hangingPunct="1">
              <a:spcBef>
                <a:spcPts val="0"/>
              </a:spcBef>
              <a:spcAft>
                <a:spcPts val="0"/>
              </a:spcAft>
              <a:buFont typeface="Arial"/>
              <a:buAutoNum type="arabicPeriod"/>
            </a:pPr>
            <a:r>
              <a:rPr lang="en-US" sz="1200" kern="0" dirty="0" smtClean="0">
                <a:solidFill>
                  <a:srgbClr val="000000"/>
                </a:solidFill>
                <a:latin typeface="Arial"/>
                <a:ea typeface="Arial"/>
                <a:cs typeface="Arial"/>
                <a:sym typeface="Arial"/>
              </a:rPr>
              <a:t> </a:t>
            </a:r>
            <a:r>
              <a:rPr lang="en-US" sz="1200" kern="0" dirty="0">
                <a:solidFill>
                  <a:srgbClr val="000000"/>
                </a:solidFill>
                <a:latin typeface="Arial"/>
                <a:cs typeface="Arial"/>
                <a:sym typeface="Arial"/>
              </a:rPr>
              <a:t> </a:t>
            </a:r>
            <a:r>
              <a:rPr lang="en-US" sz="1200" kern="0" dirty="0" smtClean="0">
                <a:solidFill>
                  <a:srgbClr val="000000"/>
                </a:solidFill>
                <a:latin typeface="Arial"/>
                <a:cs typeface="Arial"/>
                <a:sym typeface="Arial"/>
              </a:rPr>
              <a:t>The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WTTH/B DNs, which offer FTTH-like broadband access for residential customers as well as </a:t>
            </a:r>
            <a:r>
              <a:rPr lang="en-US" sz="1200" kern="0" dirty="0" smtClean="0">
                <a:solidFill>
                  <a:schemeClr val="tx1"/>
                </a:solidFill>
                <a:latin typeface="Arial"/>
                <a:cs typeface="Arial"/>
                <a:sym typeface="Arial"/>
              </a:rPr>
              <a:t>Small cells and </a:t>
            </a:r>
            <a:r>
              <a:rPr lang="en-US" sz="1200" kern="0" dirty="0" err="1" smtClean="0">
                <a:solidFill>
                  <a:schemeClr val="tx1"/>
                </a:solidFill>
                <a:latin typeface="Arial"/>
                <a:cs typeface="Arial"/>
                <a:sym typeface="Arial"/>
              </a:rPr>
              <a:t>WiFi</a:t>
            </a:r>
            <a:r>
              <a:rPr lang="en-US" sz="1200" kern="0" dirty="0" smtClean="0">
                <a:solidFill>
                  <a:schemeClr val="tx1"/>
                </a:solidFill>
                <a:latin typeface="Arial"/>
                <a:cs typeface="Arial"/>
                <a:sym typeface="Arial"/>
              </a:rPr>
              <a:t>-APs </a:t>
            </a:r>
            <a:r>
              <a:rPr lang="en-US" sz="1200" kern="0" dirty="0">
                <a:solidFill>
                  <a:schemeClr val="tx1"/>
                </a:solidFill>
                <a:latin typeface="Arial"/>
                <a:cs typeface="Arial"/>
                <a:sym typeface="Arial"/>
              </a:rPr>
              <a:t>(e.g. 802.11ac</a:t>
            </a:r>
            <a:r>
              <a:rPr lang="en-US" sz="1200" kern="0" dirty="0" smtClean="0">
                <a:solidFill>
                  <a:schemeClr val="tx1"/>
                </a:solidFill>
                <a:latin typeface="Arial"/>
                <a:cs typeface="Arial"/>
                <a:sym typeface="Arial"/>
              </a:rPr>
              <a:t>), which offer mobile and nomadic services</a:t>
            </a:r>
            <a:r>
              <a:rPr lang="en-US" sz="1200" kern="0" dirty="0" smtClean="0">
                <a:solidFill>
                  <a:srgbClr val="000000"/>
                </a:solidFill>
                <a:latin typeface="Arial"/>
                <a:cs typeface="Arial"/>
                <a:sym typeface="Arial"/>
              </a:rPr>
              <a:t>, are </a:t>
            </a:r>
            <a:r>
              <a:rPr lang="en-US" sz="1200" kern="0" dirty="0">
                <a:solidFill>
                  <a:srgbClr val="000000"/>
                </a:solidFill>
                <a:latin typeface="Arial"/>
                <a:cs typeface="Arial"/>
                <a:sym typeface="Arial"/>
              </a:rPr>
              <a:t>connected </a:t>
            </a:r>
            <a:r>
              <a:rPr lang="en-US" sz="1200" kern="0" dirty="0" smtClean="0">
                <a:solidFill>
                  <a:srgbClr val="000000"/>
                </a:solidFill>
                <a:latin typeface="Arial"/>
                <a:cs typeface="Arial"/>
                <a:sym typeface="Arial"/>
              </a:rPr>
              <a:t>to a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distribution network.</a:t>
            </a:r>
            <a:endParaRPr lang="en-US" sz="1200" kern="0" dirty="0">
              <a:solidFill>
                <a:srgbClr val="000000"/>
              </a:solidFill>
              <a:latin typeface="Arial"/>
              <a:cs typeface="Arial"/>
              <a:sym typeface="Arial"/>
            </a:endParaRPr>
          </a:p>
          <a:p>
            <a:pPr defTabSz="914400" eaLnBrk="1" fontAlgn="auto" hangingPunct="1">
              <a:spcBef>
                <a:spcPts val="0"/>
              </a:spcBef>
              <a:spcAft>
                <a:spcPts val="0"/>
              </a:spcAft>
              <a:buFont typeface="Arial"/>
              <a:buAutoNum type="arabicPeriod"/>
            </a:pPr>
            <a:r>
              <a:rPr lang="en-US" sz="1200" kern="0" dirty="0" smtClean="0">
                <a:solidFill>
                  <a:srgbClr val="000000"/>
                </a:solidFill>
                <a:latin typeface="Arial"/>
                <a:cs typeface="Arial"/>
                <a:sym typeface="Arial"/>
              </a:rPr>
              <a:t>  The 11ay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distribution network </a:t>
            </a:r>
            <a:r>
              <a:rPr lang="en-US" sz="1200" kern="0" dirty="0">
                <a:solidFill>
                  <a:srgbClr val="000000"/>
                </a:solidFill>
                <a:latin typeface="Arial"/>
                <a:cs typeface="Arial"/>
                <a:sym typeface="Arial"/>
              </a:rPr>
              <a:t>connects by optical fiber to </a:t>
            </a:r>
            <a:r>
              <a:rPr lang="en-US" sz="1200" kern="0" dirty="0" smtClean="0">
                <a:solidFill>
                  <a:srgbClr val="000000"/>
                </a:solidFill>
                <a:latin typeface="Arial"/>
                <a:cs typeface="Arial"/>
                <a:sym typeface="Arial"/>
              </a:rPr>
              <a:t>1 </a:t>
            </a:r>
            <a:r>
              <a:rPr lang="en-US" sz="1200" kern="0" dirty="0">
                <a:solidFill>
                  <a:srgbClr val="000000"/>
                </a:solidFill>
                <a:latin typeface="Arial"/>
                <a:cs typeface="Arial"/>
                <a:sym typeface="Arial"/>
              </a:rPr>
              <a:t>or more fiber-</a:t>
            </a:r>
            <a:r>
              <a:rPr lang="en-US" sz="1200" kern="0" dirty="0" err="1">
                <a:solidFill>
                  <a:srgbClr val="000000"/>
                </a:solidFill>
                <a:latin typeface="Arial"/>
                <a:cs typeface="Arial"/>
                <a:sym typeface="Arial"/>
              </a:rPr>
              <a:t>PoPs</a:t>
            </a:r>
            <a:r>
              <a:rPr lang="en-US" sz="1200" kern="0" dirty="0">
                <a:solidFill>
                  <a:srgbClr val="000000"/>
                </a:solidFill>
                <a:latin typeface="Arial"/>
                <a:cs typeface="Arial"/>
                <a:sym typeface="Arial"/>
              </a:rPr>
              <a:t> towards the </a:t>
            </a:r>
            <a:r>
              <a:rPr lang="en-US" sz="1200" kern="0" dirty="0" smtClean="0">
                <a:solidFill>
                  <a:srgbClr val="000000"/>
                </a:solidFill>
                <a:latin typeface="Arial"/>
                <a:cs typeface="Arial"/>
                <a:sym typeface="Arial"/>
              </a:rPr>
              <a:t>Telco / Service Provider network.</a:t>
            </a:r>
          </a:p>
          <a:p>
            <a:pPr defTabSz="914400" eaLnBrk="1" fontAlgn="auto" hangingPunct="1">
              <a:spcBef>
                <a:spcPts val="0"/>
              </a:spcBef>
              <a:spcAft>
                <a:spcPts val="0"/>
              </a:spcAft>
              <a:buFont typeface="Arial"/>
              <a:buAutoNum type="arabicPeriod"/>
            </a:pPr>
            <a:r>
              <a:rPr lang="en-US" sz="1200" kern="0" dirty="0" smtClean="0">
                <a:solidFill>
                  <a:srgbClr val="000000"/>
                </a:solidFill>
                <a:latin typeface="Arial"/>
                <a:cs typeface="Arial"/>
                <a:sym typeface="Arial"/>
              </a:rPr>
              <a:t>  Redundancy </a:t>
            </a:r>
            <a:r>
              <a:rPr lang="en-US" sz="1200" kern="0" dirty="0">
                <a:solidFill>
                  <a:srgbClr val="000000"/>
                </a:solidFill>
                <a:latin typeface="Arial"/>
                <a:cs typeface="Arial"/>
                <a:sym typeface="Arial"/>
              </a:rPr>
              <a:t>of active radio equipment via </a:t>
            </a:r>
            <a:r>
              <a:rPr lang="en-US" sz="1200" kern="0" dirty="0" smtClean="0">
                <a:solidFill>
                  <a:srgbClr val="000000"/>
                </a:solidFill>
                <a:latin typeface="Arial"/>
                <a:cs typeface="Arial"/>
                <a:sym typeface="Arial"/>
              </a:rPr>
              <a:t>mesh </a:t>
            </a:r>
            <a:r>
              <a:rPr lang="en-US" sz="1200" kern="0" dirty="0">
                <a:solidFill>
                  <a:srgbClr val="000000"/>
                </a:solidFill>
                <a:latin typeface="Arial"/>
                <a:cs typeface="Arial"/>
                <a:sym typeface="Arial"/>
              </a:rPr>
              <a:t>topology and redundant central WBH </a:t>
            </a:r>
            <a:r>
              <a:rPr lang="en-US" sz="1200" kern="0" dirty="0" smtClean="0">
                <a:solidFill>
                  <a:srgbClr val="000000"/>
                </a:solidFill>
                <a:latin typeface="Arial"/>
                <a:cs typeface="Arial"/>
                <a:sym typeface="Arial"/>
              </a:rPr>
              <a:t>DN </a:t>
            </a:r>
            <a:r>
              <a:rPr lang="en-US" sz="1200" kern="0" dirty="0">
                <a:solidFill>
                  <a:srgbClr val="000000"/>
                </a:solidFill>
                <a:latin typeface="Arial"/>
                <a:cs typeface="Arial"/>
                <a:sym typeface="Arial"/>
              </a:rPr>
              <a:t>at “first” pole near the fiber-</a:t>
            </a:r>
            <a:r>
              <a:rPr lang="en-US" sz="1200" kern="0" dirty="0" err="1">
                <a:solidFill>
                  <a:srgbClr val="000000"/>
                </a:solidFill>
                <a:latin typeface="Arial"/>
                <a:cs typeface="Arial"/>
                <a:sym typeface="Arial"/>
              </a:rPr>
              <a:t>PoP</a:t>
            </a:r>
            <a:r>
              <a:rPr lang="en-US" sz="1200" kern="0" dirty="0">
                <a:solidFill>
                  <a:srgbClr val="000000"/>
                </a:solidFill>
                <a:latin typeface="Arial"/>
                <a:cs typeface="Arial"/>
                <a:sym typeface="Arial"/>
              </a:rPr>
              <a:t> (no </a:t>
            </a:r>
            <a:r>
              <a:rPr lang="en-US" sz="1200" kern="0" dirty="0" smtClean="0">
                <a:solidFill>
                  <a:srgbClr val="000000"/>
                </a:solidFill>
                <a:latin typeface="Arial"/>
                <a:cs typeface="Arial"/>
                <a:sym typeface="Arial"/>
              </a:rPr>
              <a:t>Single-Point-of-Failure)</a:t>
            </a:r>
            <a:endParaRPr lang="en-US" sz="1200" kern="0" dirty="0">
              <a:solidFill>
                <a:srgbClr val="000000"/>
              </a:solidFill>
              <a:latin typeface="Arial"/>
              <a:cs typeface="Arial"/>
              <a:sym typeface="Arial"/>
            </a:endParaRPr>
          </a:p>
          <a:p>
            <a:pPr defTabSz="914400" eaLnBrk="1" fontAlgn="auto" hangingPunct="1">
              <a:spcBef>
                <a:spcPts val="0"/>
              </a:spcBef>
              <a:spcAft>
                <a:spcPts val="0"/>
              </a:spcAft>
              <a:buFont typeface="Arial"/>
              <a:buAutoNum type="arabicPeriod"/>
            </a:pPr>
            <a:r>
              <a:rPr lang="en-US" sz="1200" kern="0" dirty="0" smtClean="0">
                <a:solidFill>
                  <a:srgbClr val="000000"/>
                </a:solidFill>
                <a:latin typeface="Arial"/>
                <a:cs typeface="Arial"/>
                <a:sym typeface="Arial"/>
              </a:rPr>
              <a:t>  The Internet </a:t>
            </a:r>
            <a:r>
              <a:rPr lang="en-US" sz="1200" kern="0" dirty="0">
                <a:solidFill>
                  <a:srgbClr val="000000"/>
                </a:solidFill>
                <a:latin typeface="Arial"/>
                <a:cs typeface="Arial"/>
                <a:sym typeface="Arial"/>
              </a:rPr>
              <a:t>connectivity </a:t>
            </a:r>
            <a:r>
              <a:rPr lang="en-US" sz="1200" kern="0" dirty="0" err="1" smtClean="0">
                <a:solidFill>
                  <a:srgbClr val="000000"/>
                </a:solidFill>
                <a:latin typeface="Arial"/>
                <a:cs typeface="Arial"/>
                <a:sym typeface="Arial"/>
              </a:rPr>
              <a:t>QoS</a:t>
            </a:r>
            <a:r>
              <a:rPr lang="en-US" sz="1200" kern="0" dirty="0" smtClean="0">
                <a:solidFill>
                  <a:srgbClr val="000000"/>
                </a:solidFill>
                <a:latin typeface="Arial"/>
                <a:cs typeface="Arial"/>
                <a:sym typeface="Arial"/>
              </a:rPr>
              <a:t>/</a:t>
            </a:r>
            <a:r>
              <a:rPr lang="en-US" sz="1200" kern="0" dirty="0" err="1" smtClean="0">
                <a:solidFill>
                  <a:srgbClr val="000000"/>
                </a:solidFill>
                <a:latin typeface="Arial"/>
                <a:cs typeface="Arial"/>
                <a:sym typeface="Arial"/>
              </a:rPr>
              <a:t>QoE</a:t>
            </a:r>
            <a:r>
              <a:rPr lang="en-US" sz="1200" kern="0" dirty="0" smtClean="0">
                <a:solidFill>
                  <a:srgbClr val="000000"/>
                </a:solidFill>
                <a:latin typeface="Arial"/>
                <a:cs typeface="Arial"/>
                <a:sym typeface="Arial"/>
              </a:rPr>
              <a:t> and latency requirements are met with the user’s applications.</a:t>
            </a:r>
            <a:endParaRPr lang="en-US" sz="800" kern="0" dirty="0">
              <a:solidFill>
                <a:srgbClr val="000000"/>
              </a:solidFill>
              <a:latin typeface="Arial"/>
              <a:cs typeface="Arial"/>
              <a:sym typeface="Arial"/>
            </a:endParaRPr>
          </a:p>
        </p:txBody>
      </p:sp>
      <p:sp>
        <p:nvSpPr>
          <p:cNvPr id="9" name="Shape 213"/>
          <p:cNvSpPr txBox="1"/>
          <p:nvPr/>
        </p:nvSpPr>
        <p:spPr>
          <a:xfrm>
            <a:off x="323528" y="1556792"/>
            <a:ext cx="4680520" cy="4824536"/>
          </a:xfrm>
          <a:prstGeom prst="rect">
            <a:avLst/>
          </a:prstGeom>
          <a:noFill/>
          <a:ln>
            <a:noFill/>
          </a:ln>
        </p:spPr>
        <p:txBody>
          <a:bodyPr lIns="91425" tIns="45700" rIns="91425" bIns="45700" anchor="t" anchorCtr="0">
            <a:noAutofit/>
          </a:bodyPr>
          <a:lstStyle/>
          <a:p>
            <a:pPr defTabSz="914400" eaLnBrk="1" fontAlgn="auto" hangingPunct="1">
              <a:spcBef>
                <a:spcPts val="0"/>
              </a:spcBef>
              <a:spcAft>
                <a:spcPts val="0"/>
              </a:spcAft>
              <a:buClrTx/>
              <a:buSzPct val="25000"/>
              <a:buFontTx/>
              <a:buNone/>
            </a:pPr>
            <a:r>
              <a:rPr lang="en-US" sz="1050" b="1" kern="0" dirty="0">
                <a:solidFill>
                  <a:srgbClr val="000000"/>
                </a:solidFill>
                <a:latin typeface="Arial"/>
                <a:ea typeface="Arial"/>
                <a:cs typeface="Arial"/>
                <a:sym typeface="Arial"/>
              </a:rPr>
              <a:t>Pre-Conditions:</a:t>
            </a:r>
            <a:r>
              <a:rPr lang="en-US" sz="1050" kern="0" dirty="0">
                <a:solidFill>
                  <a:srgbClr val="000000"/>
                </a:solidFill>
                <a:latin typeface="Arial"/>
                <a:ea typeface="Arial"/>
                <a:cs typeface="Arial"/>
                <a:sym typeface="Arial"/>
              </a:rPr>
              <a:t>  </a:t>
            </a:r>
          </a:p>
          <a:p>
            <a:pPr defTabSz="914400" eaLnBrk="1" fontAlgn="auto" hangingPunct="1">
              <a:spcBef>
                <a:spcPts val="0"/>
              </a:spcBef>
              <a:spcAft>
                <a:spcPts val="0"/>
              </a:spcAft>
              <a:buClrTx/>
              <a:buSzPct val="25000"/>
              <a:buFontTx/>
              <a:buNone/>
            </a:pPr>
            <a:r>
              <a:rPr lang="en-US" sz="1050" kern="0" dirty="0" smtClean="0">
                <a:solidFill>
                  <a:srgbClr val="000000"/>
                </a:solidFill>
                <a:latin typeface="Arial"/>
                <a:cs typeface="Arial"/>
                <a:sym typeface="Arial"/>
              </a:rPr>
              <a:t>A number of 11ay DNs forms a wireless </a:t>
            </a:r>
            <a:r>
              <a:rPr lang="en-US" sz="1050" kern="0" dirty="0">
                <a:solidFill>
                  <a:srgbClr val="000000"/>
                </a:solidFill>
                <a:latin typeface="Arial"/>
                <a:cs typeface="Arial"/>
                <a:sym typeface="Arial"/>
              </a:rPr>
              <a:t>outdoor </a:t>
            </a:r>
            <a:r>
              <a:rPr lang="en-US" sz="1050" kern="0" dirty="0" err="1">
                <a:solidFill>
                  <a:srgbClr val="000000"/>
                </a:solidFill>
                <a:latin typeface="Arial"/>
                <a:cs typeface="Arial"/>
                <a:sym typeface="Arial"/>
              </a:rPr>
              <a:t>mmWave</a:t>
            </a:r>
            <a:r>
              <a:rPr lang="en-US" sz="1050" kern="0" dirty="0">
                <a:solidFill>
                  <a:srgbClr val="000000"/>
                </a:solidFill>
                <a:latin typeface="Arial"/>
                <a:cs typeface="Arial"/>
                <a:sym typeface="Arial"/>
              </a:rPr>
              <a:t> </a:t>
            </a:r>
            <a:r>
              <a:rPr lang="en-US" sz="1050" kern="0" dirty="0" smtClean="0">
                <a:solidFill>
                  <a:srgbClr val="000000"/>
                </a:solidFill>
                <a:latin typeface="Arial"/>
                <a:cs typeface="Arial"/>
                <a:sym typeface="Arial"/>
              </a:rPr>
              <a:t>Distribution network </a:t>
            </a:r>
            <a:r>
              <a:rPr lang="en-US" sz="1050" kern="0" dirty="0">
                <a:solidFill>
                  <a:srgbClr val="000000"/>
                </a:solidFill>
                <a:latin typeface="Arial"/>
                <a:cs typeface="Arial"/>
                <a:sym typeface="Arial"/>
              </a:rPr>
              <a:t>over multiple </a:t>
            </a:r>
            <a:r>
              <a:rPr lang="en-US" sz="1050" kern="0" dirty="0" smtClean="0">
                <a:solidFill>
                  <a:srgbClr val="000000"/>
                </a:solidFill>
                <a:latin typeface="Arial"/>
                <a:cs typeface="Arial"/>
                <a:sym typeface="Arial"/>
              </a:rPr>
              <a:t>hops in order to reach coverage. In addition to the wireless backhaul network, also a point-to-multipoint </a:t>
            </a:r>
            <a:r>
              <a:rPr lang="en-US" sz="1050" kern="0" dirty="0" err="1" smtClean="0">
                <a:solidFill>
                  <a:srgbClr val="000000"/>
                </a:solidFill>
                <a:latin typeface="Arial"/>
                <a:cs typeface="Arial"/>
                <a:sym typeface="Arial"/>
              </a:rPr>
              <a:t>mmWave</a:t>
            </a:r>
            <a:r>
              <a:rPr lang="en-US" sz="1050" kern="0" dirty="0" smtClean="0">
                <a:solidFill>
                  <a:srgbClr val="000000"/>
                </a:solidFill>
                <a:latin typeface="Arial"/>
                <a:cs typeface="Arial"/>
                <a:sym typeface="Arial"/>
              </a:rPr>
              <a:t> </a:t>
            </a:r>
            <a:r>
              <a:rPr lang="en-US" sz="1050" kern="0" dirty="0">
                <a:solidFill>
                  <a:srgbClr val="000000"/>
                </a:solidFill>
                <a:latin typeface="Arial"/>
                <a:cs typeface="Arial"/>
                <a:sym typeface="Arial"/>
              </a:rPr>
              <a:t>access network is </a:t>
            </a:r>
            <a:r>
              <a:rPr lang="en-US" sz="1050" kern="0" dirty="0" smtClean="0">
                <a:solidFill>
                  <a:srgbClr val="000000"/>
                </a:solidFill>
                <a:latin typeface="Arial"/>
                <a:cs typeface="Arial"/>
                <a:sym typeface="Arial"/>
              </a:rPr>
              <a:t>build to serve homes, buildings, </a:t>
            </a:r>
            <a:r>
              <a:rPr lang="en-US" sz="1050" kern="0" dirty="0" err="1" smtClean="0">
                <a:solidFill>
                  <a:srgbClr val="000000"/>
                </a:solidFill>
                <a:latin typeface="Arial"/>
                <a:cs typeface="Arial"/>
                <a:sym typeface="Arial"/>
              </a:rPr>
              <a:t>WiFi</a:t>
            </a:r>
            <a:r>
              <a:rPr lang="en-US" sz="1050" kern="0" dirty="0" smtClean="0">
                <a:solidFill>
                  <a:srgbClr val="000000"/>
                </a:solidFill>
                <a:latin typeface="Arial"/>
                <a:cs typeface="Arial"/>
                <a:sym typeface="Arial"/>
              </a:rPr>
              <a:t>-AP and small cells. </a:t>
            </a:r>
            <a:endParaRPr sz="1050" kern="0" dirty="0">
              <a:solidFill>
                <a:srgbClr val="000000"/>
              </a:solidFill>
              <a:latin typeface="Arial"/>
              <a:ea typeface="Arial"/>
              <a:cs typeface="Arial"/>
              <a:sym typeface="Arial"/>
            </a:endParaRPr>
          </a:p>
          <a:p>
            <a:pPr defTabSz="914400" eaLnBrk="1" fontAlgn="auto" hangingPunct="1">
              <a:spcBef>
                <a:spcPts val="600"/>
              </a:spcBef>
              <a:spcAft>
                <a:spcPts val="0"/>
              </a:spcAft>
              <a:buClrTx/>
              <a:buSzPct val="25000"/>
              <a:buFontTx/>
              <a:buNone/>
            </a:pPr>
            <a:r>
              <a:rPr lang="en-US" sz="1050" b="1" kern="0" dirty="0" smtClean="0">
                <a:solidFill>
                  <a:srgbClr val="000000"/>
                </a:solidFill>
                <a:latin typeface="Arial"/>
                <a:ea typeface="Arial"/>
                <a:cs typeface="Arial"/>
                <a:sym typeface="Arial"/>
              </a:rPr>
              <a:t>Application – WTTH Access:</a:t>
            </a:r>
            <a:r>
              <a:rPr lang="en-US" sz="1050" kern="0" dirty="0" smtClean="0">
                <a:solidFill>
                  <a:srgbClr val="000000"/>
                </a:solidFill>
                <a:latin typeface="Arial"/>
                <a:ea typeface="Arial"/>
                <a:cs typeface="Arial"/>
                <a:sym typeface="Arial"/>
              </a:rPr>
              <a:t> </a:t>
            </a:r>
            <a:endParaRPr lang="en-US" sz="1050" kern="0" dirty="0">
              <a:solidFill>
                <a:srgbClr val="000000"/>
              </a:solidFill>
              <a:latin typeface="Arial"/>
              <a:ea typeface="Arial"/>
              <a:cs typeface="Arial"/>
              <a:sym typeface="Arial"/>
            </a:endParaRPr>
          </a:p>
          <a:p>
            <a:pPr defTabSz="914400" eaLnBrk="1" fontAlgn="auto" hangingPunct="1">
              <a:spcBef>
                <a:spcPts val="0"/>
              </a:spcBef>
              <a:spcAft>
                <a:spcPts val="0"/>
              </a:spcAft>
              <a:buClrTx/>
              <a:buSzPct val="25000"/>
              <a:buFontTx/>
              <a:buNone/>
            </a:pPr>
            <a:r>
              <a:rPr lang="en-US" sz="1050" kern="0" dirty="0">
                <a:solidFill>
                  <a:srgbClr val="000000"/>
                </a:solidFill>
                <a:latin typeface="Arial"/>
                <a:ea typeface="Arial"/>
                <a:cs typeface="Arial"/>
                <a:sym typeface="Arial"/>
              </a:rPr>
              <a:t>The </a:t>
            </a:r>
            <a:r>
              <a:rPr lang="en-US" sz="1050" kern="0" dirty="0" err="1">
                <a:solidFill>
                  <a:srgbClr val="000000"/>
                </a:solidFill>
                <a:latin typeface="Arial"/>
                <a:cs typeface="Arial"/>
                <a:sym typeface="Arial"/>
              </a:rPr>
              <a:t>mmWave</a:t>
            </a:r>
            <a:r>
              <a:rPr lang="en-US" sz="1050" kern="0" dirty="0">
                <a:solidFill>
                  <a:srgbClr val="000000"/>
                </a:solidFill>
                <a:latin typeface="Arial"/>
                <a:cs typeface="Arial"/>
                <a:sym typeface="Arial"/>
              </a:rPr>
              <a:t> </a:t>
            </a:r>
            <a:r>
              <a:rPr lang="en-US" sz="1050" kern="0" dirty="0" smtClean="0">
                <a:solidFill>
                  <a:srgbClr val="000000"/>
                </a:solidFill>
                <a:latin typeface="Arial"/>
                <a:cs typeface="Arial"/>
                <a:sym typeface="Arial"/>
              </a:rPr>
              <a:t>distribution network </a:t>
            </a:r>
            <a:r>
              <a:rPr lang="en-US" sz="1050" kern="0" dirty="0" smtClean="0">
                <a:solidFill>
                  <a:srgbClr val="000000"/>
                </a:solidFill>
                <a:latin typeface="Arial"/>
                <a:ea typeface="Arial"/>
                <a:cs typeface="Arial"/>
                <a:sym typeface="Arial"/>
              </a:rPr>
              <a:t>will be used </a:t>
            </a:r>
            <a:r>
              <a:rPr lang="en-US" sz="1050" kern="0" dirty="0">
                <a:solidFill>
                  <a:srgbClr val="000000"/>
                </a:solidFill>
                <a:latin typeface="Arial"/>
                <a:ea typeface="Arial"/>
                <a:cs typeface="Arial"/>
                <a:sym typeface="Arial"/>
              </a:rPr>
              <a:t>for </a:t>
            </a:r>
            <a:r>
              <a:rPr lang="en-US" sz="1050" kern="0" dirty="0" smtClean="0">
                <a:solidFill>
                  <a:srgbClr val="000000"/>
                </a:solidFill>
                <a:latin typeface="Arial"/>
                <a:ea typeface="Arial"/>
                <a:cs typeface="Arial"/>
                <a:sym typeface="Arial"/>
              </a:rPr>
              <a:t>backhauling of WTTH DNs, which are placed at street poles (e.g. lamppost</a:t>
            </a:r>
            <a:r>
              <a:rPr lang="en-US" sz="1050" kern="0" dirty="0">
                <a:solidFill>
                  <a:srgbClr val="000000"/>
                </a:solidFill>
                <a:latin typeface="Arial"/>
                <a:ea typeface="Arial"/>
                <a:cs typeface="Arial"/>
                <a:sym typeface="Arial"/>
              </a:rPr>
              <a:t>). </a:t>
            </a:r>
            <a:r>
              <a:rPr lang="en-US" sz="1050" kern="0" dirty="0" smtClean="0">
                <a:solidFill>
                  <a:srgbClr val="000000"/>
                </a:solidFill>
                <a:latin typeface="Arial"/>
                <a:ea typeface="Arial"/>
                <a:cs typeface="Arial"/>
                <a:sym typeface="Arial"/>
              </a:rPr>
              <a:t>The WTTH DNs serve the individual homes/ flats via a window AP at client side instead of deploying expensive </a:t>
            </a:r>
            <a:r>
              <a:rPr lang="en-US" sz="1050" kern="0" dirty="0">
                <a:solidFill>
                  <a:srgbClr val="000000"/>
                </a:solidFill>
                <a:latin typeface="Arial"/>
                <a:ea typeface="Arial"/>
                <a:cs typeface="Arial"/>
                <a:sym typeface="Arial"/>
              </a:rPr>
              <a:t>fiber networks </a:t>
            </a:r>
            <a:r>
              <a:rPr lang="en-US" sz="1050" kern="0" dirty="0" smtClean="0">
                <a:solidFill>
                  <a:srgbClr val="000000"/>
                </a:solidFill>
                <a:latin typeface="Arial"/>
                <a:ea typeface="Arial"/>
                <a:cs typeface="Arial"/>
                <a:sym typeface="Arial"/>
              </a:rPr>
              <a:t>in the building branch and </a:t>
            </a:r>
            <a:r>
              <a:rPr lang="en-US" sz="1050" kern="0" dirty="0" err="1" smtClean="0">
                <a:solidFill>
                  <a:srgbClr val="000000"/>
                </a:solidFill>
                <a:latin typeface="Arial"/>
                <a:ea typeface="Arial"/>
                <a:cs typeface="Arial"/>
                <a:sym typeface="Arial"/>
              </a:rPr>
              <a:t>inhouse</a:t>
            </a:r>
            <a:r>
              <a:rPr lang="en-US" sz="1050" kern="0" dirty="0" smtClean="0">
                <a:solidFill>
                  <a:srgbClr val="000000"/>
                </a:solidFill>
                <a:latin typeface="Arial"/>
                <a:ea typeface="Arial"/>
                <a:cs typeface="Arial"/>
                <a:sym typeface="Arial"/>
              </a:rPr>
              <a:t>. The WTTH radio links work </a:t>
            </a:r>
            <a:r>
              <a:rPr lang="en-US" sz="1050" kern="0" dirty="0" smtClean="0">
                <a:solidFill>
                  <a:schemeClr val="tx1"/>
                </a:solidFill>
                <a:latin typeface="Arial"/>
                <a:ea typeface="Arial"/>
                <a:cs typeface="Arial"/>
                <a:sym typeface="Arial"/>
              </a:rPr>
              <a:t>on the same or optional on different </a:t>
            </a:r>
            <a:r>
              <a:rPr lang="en-US" sz="1050" kern="0" dirty="0" smtClean="0">
                <a:solidFill>
                  <a:srgbClr val="000000"/>
                </a:solidFill>
                <a:latin typeface="Arial"/>
                <a:ea typeface="Arial"/>
                <a:cs typeface="Arial"/>
                <a:sym typeface="Arial"/>
              </a:rPr>
              <a:t>mmWave frequency than the </a:t>
            </a:r>
            <a:r>
              <a:rPr lang="en-US" sz="1050" kern="0" dirty="0" err="1" smtClean="0">
                <a:solidFill>
                  <a:srgbClr val="000000"/>
                </a:solidFill>
                <a:latin typeface="Arial"/>
                <a:ea typeface="Arial"/>
                <a:cs typeface="Arial"/>
                <a:sym typeface="Arial"/>
              </a:rPr>
              <a:t>mmWave</a:t>
            </a:r>
            <a:r>
              <a:rPr lang="en-US" sz="1050" kern="0" dirty="0" smtClean="0">
                <a:solidFill>
                  <a:srgbClr val="000000"/>
                </a:solidFill>
                <a:latin typeface="Arial"/>
                <a:ea typeface="Arial"/>
                <a:cs typeface="Arial"/>
                <a:sym typeface="Arial"/>
              </a:rPr>
              <a:t> backhaul links. </a:t>
            </a:r>
            <a:endParaRPr lang="en-US" sz="1050" kern="0" dirty="0">
              <a:solidFill>
                <a:srgbClr val="000000"/>
              </a:solidFill>
              <a:latin typeface="Arial"/>
              <a:ea typeface="Arial"/>
              <a:cs typeface="Arial"/>
              <a:sym typeface="Arial"/>
            </a:endParaRPr>
          </a:p>
          <a:p>
            <a:pPr defTabSz="914400" eaLnBrk="1" fontAlgn="auto" hangingPunct="1">
              <a:spcBef>
                <a:spcPts val="600"/>
              </a:spcBef>
              <a:spcAft>
                <a:spcPts val="0"/>
              </a:spcAft>
              <a:buClrTx/>
              <a:buSzPct val="25000"/>
              <a:buFontTx/>
              <a:buNone/>
            </a:pPr>
            <a:r>
              <a:rPr lang="en-US" sz="1050" b="1" kern="0" dirty="0" smtClean="0">
                <a:solidFill>
                  <a:srgbClr val="000000"/>
                </a:solidFill>
                <a:latin typeface="Arial"/>
                <a:ea typeface="Arial"/>
                <a:cs typeface="Arial"/>
                <a:sym typeface="Arial"/>
              </a:rPr>
              <a:t>Application </a:t>
            </a:r>
            <a:r>
              <a:rPr lang="en-US" sz="1050" b="1" kern="0" dirty="0">
                <a:solidFill>
                  <a:srgbClr val="000000"/>
                </a:solidFill>
                <a:latin typeface="Arial"/>
                <a:ea typeface="Arial"/>
                <a:cs typeface="Arial"/>
                <a:sym typeface="Arial"/>
              </a:rPr>
              <a:t>– </a:t>
            </a:r>
            <a:r>
              <a:rPr lang="en-US" sz="1050" b="1" kern="0" dirty="0" smtClean="0">
                <a:solidFill>
                  <a:srgbClr val="000000"/>
                </a:solidFill>
                <a:latin typeface="Arial"/>
                <a:ea typeface="Arial"/>
                <a:cs typeface="Arial"/>
                <a:sym typeface="Arial"/>
              </a:rPr>
              <a:t>WTTB Access:</a:t>
            </a:r>
            <a:r>
              <a:rPr lang="en-US" sz="1050" kern="0" dirty="0" smtClean="0">
                <a:solidFill>
                  <a:srgbClr val="000000"/>
                </a:solidFill>
                <a:latin typeface="Arial"/>
                <a:ea typeface="Arial"/>
                <a:cs typeface="Arial"/>
                <a:sym typeface="Arial"/>
              </a:rPr>
              <a:t> </a:t>
            </a:r>
            <a:endParaRPr lang="en-US" sz="1050" kern="0" dirty="0">
              <a:solidFill>
                <a:srgbClr val="000000"/>
              </a:solidFill>
              <a:latin typeface="Arial"/>
              <a:ea typeface="Arial"/>
              <a:cs typeface="Arial"/>
              <a:sym typeface="Arial"/>
            </a:endParaRPr>
          </a:p>
          <a:p>
            <a:pPr defTabSz="914400" eaLnBrk="1" fontAlgn="auto" hangingPunct="1">
              <a:spcBef>
                <a:spcPts val="0"/>
              </a:spcBef>
              <a:spcAft>
                <a:spcPts val="0"/>
              </a:spcAft>
              <a:buClrTx/>
              <a:buSzPct val="25000"/>
            </a:pPr>
            <a:r>
              <a:rPr lang="en-US" sz="1050" kern="0" dirty="0">
                <a:solidFill>
                  <a:srgbClr val="000000"/>
                </a:solidFill>
                <a:latin typeface="Arial"/>
                <a:ea typeface="Arial"/>
                <a:cs typeface="Arial"/>
                <a:sym typeface="Arial"/>
              </a:rPr>
              <a:t>The </a:t>
            </a:r>
            <a:r>
              <a:rPr lang="en-US" sz="1050" kern="0" dirty="0" err="1">
                <a:solidFill>
                  <a:srgbClr val="000000"/>
                </a:solidFill>
                <a:latin typeface="Arial"/>
                <a:cs typeface="Arial"/>
                <a:sym typeface="Arial"/>
              </a:rPr>
              <a:t>mmWave</a:t>
            </a:r>
            <a:r>
              <a:rPr lang="en-US" sz="1050" kern="0" dirty="0">
                <a:solidFill>
                  <a:srgbClr val="000000"/>
                </a:solidFill>
                <a:latin typeface="Arial"/>
                <a:cs typeface="Arial"/>
                <a:sym typeface="Arial"/>
              </a:rPr>
              <a:t> </a:t>
            </a:r>
            <a:r>
              <a:rPr lang="en-US" sz="1050" kern="0" dirty="0" smtClean="0">
                <a:solidFill>
                  <a:srgbClr val="000000"/>
                </a:solidFill>
                <a:latin typeface="Arial"/>
                <a:cs typeface="Arial"/>
                <a:sym typeface="Arial"/>
              </a:rPr>
              <a:t>distribution network </a:t>
            </a:r>
            <a:r>
              <a:rPr lang="en-US" sz="1050" kern="0" dirty="0" smtClean="0">
                <a:solidFill>
                  <a:srgbClr val="000000"/>
                </a:solidFill>
                <a:latin typeface="Arial"/>
                <a:ea typeface="Arial"/>
                <a:cs typeface="Arial"/>
                <a:sym typeface="Arial"/>
              </a:rPr>
              <a:t>will </a:t>
            </a:r>
            <a:r>
              <a:rPr lang="en-US" sz="1050" kern="0" dirty="0">
                <a:solidFill>
                  <a:srgbClr val="000000"/>
                </a:solidFill>
                <a:latin typeface="Arial"/>
                <a:ea typeface="Arial"/>
                <a:cs typeface="Arial"/>
                <a:sym typeface="Arial"/>
              </a:rPr>
              <a:t>be used for backhauling of WTTB </a:t>
            </a:r>
            <a:r>
              <a:rPr lang="en-US" sz="1050" kern="0" dirty="0" smtClean="0">
                <a:solidFill>
                  <a:srgbClr val="000000"/>
                </a:solidFill>
                <a:latin typeface="Arial"/>
                <a:ea typeface="Arial"/>
                <a:cs typeface="Arial"/>
                <a:sym typeface="Arial"/>
              </a:rPr>
              <a:t>DNs</a:t>
            </a:r>
            <a:r>
              <a:rPr lang="en-US" sz="1050" kern="0" dirty="0">
                <a:solidFill>
                  <a:srgbClr val="000000"/>
                </a:solidFill>
                <a:latin typeface="Arial"/>
                <a:ea typeface="Arial"/>
                <a:cs typeface="Arial"/>
                <a:sym typeface="Arial"/>
              </a:rPr>
              <a:t>, which are placed at street poles (e.g. lamppost) or at walls or </a:t>
            </a:r>
            <a:r>
              <a:rPr lang="en-US" sz="1050" kern="0" dirty="0" smtClean="0">
                <a:solidFill>
                  <a:srgbClr val="000000"/>
                </a:solidFill>
                <a:latin typeface="Arial"/>
                <a:ea typeface="Arial"/>
                <a:cs typeface="Arial"/>
                <a:sym typeface="Arial"/>
              </a:rPr>
              <a:t>rooftops</a:t>
            </a:r>
            <a:r>
              <a:rPr lang="en-US" sz="1050" kern="0" dirty="0">
                <a:solidFill>
                  <a:srgbClr val="000000"/>
                </a:solidFill>
                <a:latin typeface="Arial"/>
                <a:ea typeface="Arial"/>
                <a:cs typeface="Arial"/>
                <a:sym typeface="Arial"/>
              </a:rPr>
              <a:t>. The </a:t>
            </a:r>
            <a:r>
              <a:rPr lang="en-US" sz="1050" kern="0" dirty="0" smtClean="0">
                <a:solidFill>
                  <a:srgbClr val="000000"/>
                </a:solidFill>
                <a:latin typeface="Arial"/>
                <a:ea typeface="Arial"/>
                <a:cs typeface="Arial"/>
                <a:sym typeface="Arial"/>
              </a:rPr>
              <a:t>WTTB links work </a:t>
            </a:r>
            <a:r>
              <a:rPr lang="en-US" sz="1050" kern="0" dirty="0">
                <a:solidFill>
                  <a:srgbClr val="000000"/>
                </a:solidFill>
                <a:latin typeface="Arial"/>
                <a:ea typeface="Arial"/>
                <a:cs typeface="Arial"/>
                <a:sym typeface="Arial"/>
              </a:rPr>
              <a:t>on the same </a:t>
            </a:r>
            <a:r>
              <a:rPr lang="en-US" sz="1050" kern="0" dirty="0" err="1">
                <a:solidFill>
                  <a:srgbClr val="000000"/>
                </a:solidFill>
                <a:latin typeface="Arial"/>
                <a:ea typeface="Arial"/>
                <a:cs typeface="Arial"/>
                <a:sym typeface="Arial"/>
              </a:rPr>
              <a:t>mmWave</a:t>
            </a:r>
            <a:r>
              <a:rPr lang="en-US" sz="1050" kern="0" dirty="0">
                <a:solidFill>
                  <a:srgbClr val="000000"/>
                </a:solidFill>
                <a:latin typeface="Arial"/>
                <a:ea typeface="Arial"/>
                <a:cs typeface="Arial"/>
                <a:sym typeface="Arial"/>
              </a:rPr>
              <a:t> frequency as the </a:t>
            </a:r>
            <a:r>
              <a:rPr lang="en-US" sz="1050" kern="0" dirty="0" err="1">
                <a:solidFill>
                  <a:srgbClr val="000000"/>
                </a:solidFill>
                <a:latin typeface="Arial"/>
                <a:ea typeface="Arial"/>
                <a:cs typeface="Arial"/>
                <a:sym typeface="Arial"/>
              </a:rPr>
              <a:t>mmWave</a:t>
            </a:r>
            <a:r>
              <a:rPr lang="en-US" sz="1050" kern="0" dirty="0">
                <a:solidFill>
                  <a:srgbClr val="000000"/>
                </a:solidFill>
                <a:latin typeface="Arial"/>
                <a:ea typeface="Arial"/>
                <a:cs typeface="Arial"/>
                <a:sym typeface="Arial"/>
              </a:rPr>
              <a:t> </a:t>
            </a:r>
            <a:r>
              <a:rPr lang="en-US" sz="1050" kern="0" dirty="0" smtClean="0">
                <a:solidFill>
                  <a:srgbClr val="000000"/>
                </a:solidFill>
                <a:latin typeface="Arial"/>
                <a:ea typeface="Arial"/>
                <a:cs typeface="Arial"/>
                <a:sym typeface="Arial"/>
              </a:rPr>
              <a:t>backhaul links. </a:t>
            </a:r>
            <a:r>
              <a:rPr lang="en-US" sz="1050" kern="0" dirty="0">
                <a:solidFill>
                  <a:srgbClr val="000000"/>
                </a:solidFill>
                <a:latin typeface="Arial"/>
                <a:ea typeface="Arial"/>
                <a:cs typeface="Arial"/>
                <a:sym typeface="Arial"/>
              </a:rPr>
              <a:t>If street poles are used, the WTTB </a:t>
            </a:r>
            <a:r>
              <a:rPr lang="en-US" sz="1050" kern="0" dirty="0" smtClean="0">
                <a:solidFill>
                  <a:srgbClr val="000000"/>
                </a:solidFill>
                <a:latin typeface="Arial"/>
                <a:ea typeface="Arial"/>
                <a:cs typeface="Arial"/>
                <a:sym typeface="Arial"/>
              </a:rPr>
              <a:t>DNs </a:t>
            </a:r>
            <a:r>
              <a:rPr lang="en-US" sz="1050" kern="0" dirty="0">
                <a:solidFill>
                  <a:srgbClr val="000000"/>
                </a:solidFill>
                <a:latin typeface="Arial"/>
                <a:ea typeface="Arial"/>
                <a:cs typeface="Arial"/>
                <a:sym typeface="Arial"/>
              </a:rPr>
              <a:t>serve the buildings via </a:t>
            </a:r>
            <a:r>
              <a:rPr lang="en-US" sz="1050" kern="0" dirty="0" smtClean="0">
                <a:solidFill>
                  <a:srgbClr val="000000"/>
                </a:solidFill>
                <a:latin typeface="Arial"/>
                <a:ea typeface="Arial"/>
                <a:cs typeface="Arial"/>
                <a:sym typeface="Arial"/>
              </a:rPr>
              <a:t>an outdoor-wall AP. </a:t>
            </a:r>
            <a:r>
              <a:rPr lang="en-US" sz="1050" kern="0" dirty="0">
                <a:solidFill>
                  <a:srgbClr val="000000"/>
                </a:solidFill>
                <a:latin typeface="Arial"/>
                <a:ea typeface="Arial"/>
                <a:cs typeface="Arial"/>
                <a:sym typeface="Arial"/>
              </a:rPr>
              <a:t>In case of Wall-to-Wall or Roof-to-Roof </a:t>
            </a:r>
            <a:r>
              <a:rPr lang="en-US" sz="1050" kern="0" dirty="0" smtClean="0">
                <a:solidFill>
                  <a:srgbClr val="000000"/>
                </a:solidFill>
                <a:latin typeface="Arial"/>
                <a:ea typeface="Arial"/>
                <a:cs typeface="Arial"/>
                <a:sym typeface="Arial"/>
              </a:rPr>
              <a:t>backhaul</a:t>
            </a:r>
            <a:r>
              <a:rPr lang="en-US" sz="1050" kern="0" dirty="0">
                <a:solidFill>
                  <a:srgbClr val="000000"/>
                </a:solidFill>
                <a:latin typeface="Arial"/>
                <a:ea typeface="Arial"/>
                <a:cs typeface="Arial"/>
                <a:sym typeface="Arial"/>
              </a:rPr>
              <a:t>, it serves at the same time as </a:t>
            </a:r>
            <a:r>
              <a:rPr lang="en-US" sz="1050" kern="0" dirty="0" err="1">
                <a:solidFill>
                  <a:srgbClr val="000000"/>
                </a:solidFill>
                <a:latin typeface="Arial"/>
                <a:ea typeface="Arial"/>
                <a:cs typeface="Arial"/>
                <a:sym typeface="Arial"/>
              </a:rPr>
              <a:t>mmWave</a:t>
            </a:r>
            <a:r>
              <a:rPr lang="en-US" sz="1050" kern="0" dirty="0">
                <a:solidFill>
                  <a:srgbClr val="000000"/>
                </a:solidFill>
                <a:latin typeface="Arial"/>
                <a:ea typeface="Arial"/>
                <a:cs typeface="Arial"/>
                <a:sym typeface="Arial"/>
              </a:rPr>
              <a:t> building access network without usage of additional street  poles. The WTTB </a:t>
            </a:r>
            <a:r>
              <a:rPr lang="en-US" sz="1050" kern="0" dirty="0" smtClean="0">
                <a:solidFill>
                  <a:srgbClr val="000000"/>
                </a:solidFill>
                <a:latin typeface="Arial"/>
                <a:ea typeface="Arial"/>
                <a:cs typeface="Arial"/>
                <a:sym typeface="Arial"/>
              </a:rPr>
              <a:t>scenario requires </a:t>
            </a:r>
            <a:r>
              <a:rPr lang="en-US" sz="1050" kern="0" dirty="0">
                <a:solidFill>
                  <a:srgbClr val="000000"/>
                </a:solidFill>
                <a:latin typeface="Arial"/>
                <a:ea typeface="Arial"/>
                <a:cs typeface="Arial"/>
                <a:sym typeface="Arial"/>
              </a:rPr>
              <a:t>an additional wireless or fixed </a:t>
            </a:r>
            <a:r>
              <a:rPr lang="en-US" sz="1050" kern="0" dirty="0" err="1">
                <a:solidFill>
                  <a:srgbClr val="000000"/>
                </a:solidFill>
                <a:latin typeface="Arial"/>
                <a:ea typeface="Arial"/>
                <a:cs typeface="Arial"/>
                <a:sym typeface="Arial"/>
              </a:rPr>
              <a:t>inhouse</a:t>
            </a:r>
            <a:r>
              <a:rPr lang="en-US" sz="1050" kern="0" dirty="0">
                <a:solidFill>
                  <a:srgbClr val="000000"/>
                </a:solidFill>
                <a:latin typeface="Arial"/>
                <a:ea typeface="Arial"/>
                <a:cs typeface="Arial"/>
                <a:sym typeface="Arial"/>
              </a:rPr>
              <a:t> </a:t>
            </a:r>
            <a:r>
              <a:rPr lang="en-US" sz="1050" kern="0" dirty="0" smtClean="0">
                <a:solidFill>
                  <a:srgbClr val="000000"/>
                </a:solidFill>
                <a:latin typeface="Arial"/>
                <a:ea typeface="Arial"/>
                <a:cs typeface="Arial"/>
                <a:sym typeface="Arial"/>
              </a:rPr>
              <a:t>network </a:t>
            </a:r>
            <a:r>
              <a:rPr lang="en-US" sz="1050" kern="0" dirty="0">
                <a:solidFill>
                  <a:srgbClr val="000000"/>
                </a:solidFill>
                <a:latin typeface="Arial"/>
                <a:ea typeface="Arial"/>
                <a:cs typeface="Arial"/>
                <a:sym typeface="Arial"/>
              </a:rPr>
              <a:t>to serve the </a:t>
            </a:r>
            <a:r>
              <a:rPr lang="en-US" sz="1050" kern="0" dirty="0">
                <a:solidFill>
                  <a:schemeClr val="tx1"/>
                </a:solidFill>
                <a:latin typeface="Arial"/>
                <a:ea typeface="Arial"/>
                <a:cs typeface="Arial"/>
                <a:sym typeface="Arial"/>
              </a:rPr>
              <a:t>individual flats</a:t>
            </a:r>
            <a:r>
              <a:rPr lang="en-US" sz="1050" kern="0" dirty="0" smtClean="0">
                <a:solidFill>
                  <a:schemeClr val="tx1"/>
                </a:solidFill>
                <a:latin typeface="Arial"/>
                <a:ea typeface="Arial"/>
                <a:cs typeface="Arial"/>
                <a:sym typeface="Arial"/>
              </a:rPr>
              <a:t>.</a:t>
            </a:r>
            <a:endParaRPr lang="en-US" sz="1050" kern="0" dirty="0">
              <a:solidFill>
                <a:schemeClr val="tx1"/>
              </a:solidFill>
              <a:latin typeface="Arial"/>
              <a:ea typeface="Arial"/>
              <a:cs typeface="Arial"/>
              <a:sym typeface="Arial"/>
            </a:endParaRPr>
          </a:p>
          <a:p>
            <a:pPr defTabSz="914400" eaLnBrk="1" fontAlgn="auto" hangingPunct="1">
              <a:spcBef>
                <a:spcPts val="600"/>
              </a:spcBef>
              <a:spcAft>
                <a:spcPts val="0"/>
              </a:spcAft>
              <a:buClrTx/>
              <a:buSzPct val="25000"/>
              <a:buFontTx/>
              <a:buNone/>
            </a:pPr>
            <a:r>
              <a:rPr lang="en-US" sz="1050" b="1" kern="0" dirty="0" smtClean="0">
                <a:solidFill>
                  <a:srgbClr val="000000"/>
                </a:solidFill>
                <a:latin typeface="Arial"/>
                <a:ea typeface="Arial"/>
                <a:cs typeface="Arial"/>
                <a:sym typeface="Arial"/>
              </a:rPr>
              <a:t>Application – </a:t>
            </a:r>
            <a:r>
              <a:rPr lang="en-US" sz="1050" b="1" kern="0" dirty="0" err="1" smtClean="0">
                <a:solidFill>
                  <a:srgbClr val="000000"/>
                </a:solidFill>
                <a:latin typeface="Arial"/>
                <a:ea typeface="Arial"/>
                <a:cs typeface="Arial"/>
                <a:sym typeface="Arial"/>
              </a:rPr>
              <a:t>WiFi</a:t>
            </a:r>
            <a:r>
              <a:rPr lang="en-US" sz="1050" b="1" kern="0" dirty="0" smtClean="0">
                <a:solidFill>
                  <a:srgbClr val="000000"/>
                </a:solidFill>
                <a:latin typeface="Arial"/>
                <a:ea typeface="Arial"/>
                <a:cs typeface="Arial"/>
                <a:sym typeface="Arial"/>
              </a:rPr>
              <a:t>-AP &amp; Small cell Backhaul:</a:t>
            </a:r>
            <a:r>
              <a:rPr lang="en-US" sz="1050" kern="0" dirty="0" smtClean="0">
                <a:solidFill>
                  <a:srgbClr val="000000"/>
                </a:solidFill>
                <a:latin typeface="Arial"/>
                <a:ea typeface="Arial"/>
                <a:cs typeface="Arial"/>
                <a:sym typeface="Arial"/>
              </a:rPr>
              <a:t> </a:t>
            </a:r>
            <a:endParaRPr lang="en-US" sz="1050" kern="0" dirty="0">
              <a:solidFill>
                <a:srgbClr val="000000"/>
              </a:solidFill>
              <a:latin typeface="Arial"/>
              <a:ea typeface="Arial"/>
              <a:cs typeface="Arial"/>
              <a:sym typeface="Arial"/>
            </a:endParaRPr>
          </a:p>
          <a:p>
            <a:pPr defTabSz="914400" eaLnBrk="1" fontAlgn="auto" hangingPunct="1">
              <a:spcBef>
                <a:spcPts val="0"/>
              </a:spcBef>
              <a:spcAft>
                <a:spcPts val="0"/>
              </a:spcAft>
              <a:buClrTx/>
              <a:buSzPct val="25000"/>
            </a:pPr>
            <a:r>
              <a:rPr lang="en-US" sz="1050" kern="0" dirty="0">
                <a:solidFill>
                  <a:srgbClr val="000000"/>
                </a:solidFill>
                <a:latin typeface="Arial"/>
                <a:ea typeface="Arial"/>
                <a:cs typeface="Arial"/>
                <a:sym typeface="Arial"/>
              </a:rPr>
              <a:t>The </a:t>
            </a:r>
            <a:r>
              <a:rPr lang="en-US" sz="1050" kern="0" dirty="0" err="1">
                <a:solidFill>
                  <a:srgbClr val="000000"/>
                </a:solidFill>
                <a:latin typeface="Arial"/>
                <a:cs typeface="Arial"/>
                <a:sym typeface="Arial"/>
              </a:rPr>
              <a:t>mmWave</a:t>
            </a:r>
            <a:r>
              <a:rPr lang="en-US" sz="1050" kern="0" dirty="0">
                <a:solidFill>
                  <a:srgbClr val="000000"/>
                </a:solidFill>
                <a:latin typeface="Arial"/>
                <a:cs typeface="Arial"/>
                <a:sym typeface="Arial"/>
              </a:rPr>
              <a:t> </a:t>
            </a:r>
            <a:r>
              <a:rPr lang="en-US" sz="1050" kern="0" dirty="0" smtClean="0">
                <a:solidFill>
                  <a:srgbClr val="000000"/>
                </a:solidFill>
                <a:latin typeface="Arial"/>
                <a:cs typeface="Arial"/>
                <a:sym typeface="Arial"/>
              </a:rPr>
              <a:t>distribution network </a:t>
            </a:r>
            <a:r>
              <a:rPr lang="en-US" sz="1050" kern="0" dirty="0" smtClean="0">
                <a:solidFill>
                  <a:srgbClr val="000000"/>
                </a:solidFill>
                <a:latin typeface="Arial"/>
                <a:ea typeface="Arial"/>
                <a:cs typeface="Arial"/>
                <a:sym typeface="Arial"/>
              </a:rPr>
              <a:t>will </a:t>
            </a:r>
            <a:r>
              <a:rPr lang="en-US" sz="1050" kern="0" dirty="0">
                <a:solidFill>
                  <a:srgbClr val="000000"/>
                </a:solidFill>
                <a:latin typeface="Arial"/>
                <a:ea typeface="Arial"/>
                <a:cs typeface="Arial"/>
                <a:sym typeface="Arial"/>
              </a:rPr>
              <a:t>be used for backhauling of Small Cells and Wi-Fi APs, which are e.g. placed at street poles. Traffic of mobile and nomadic services will be aggregated and carried towards the mobile core. The sub-6 GHz </a:t>
            </a:r>
            <a:r>
              <a:rPr lang="en-US" sz="1050" kern="0" dirty="0" smtClean="0">
                <a:solidFill>
                  <a:srgbClr val="000000"/>
                </a:solidFill>
                <a:latin typeface="Arial"/>
                <a:ea typeface="Arial"/>
                <a:cs typeface="Arial"/>
                <a:sym typeface="Arial"/>
              </a:rPr>
              <a:t>NLOS </a:t>
            </a:r>
            <a:r>
              <a:rPr lang="en-US" sz="1050" kern="0" dirty="0">
                <a:solidFill>
                  <a:srgbClr val="000000"/>
                </a:solidFill>
                <a:latin typeface="Arial"/>
                <a:ea typeface="Arial"/>
                <a:cs typeface="Arial"/>
                <a:sym typeface="Arial"/>
              </a:rPr>
              <a:t>operation of the Small Cells and Wi-Fi APs imposes less challenges compared to WTTH/B to reach </a:t>
            </a:r>
            <a:r>
              <a:rPr lang="en-US" sz="1050" kern="0" dirty="0" err="1">
                <a:solidFill>
                  <a:srgbClr val="000000"/>
                </a:solidFill>
                <a:latin typeface="Arial"/>
                <a:ea typeface="Arial"/>
                <a:cs typeface="Arial"/>
                <a:sym typeface="Arial"/>
              </a:rPr>
              <a:t>inhouse</a:t>
            </a:r>
            <a:r>
              <a:rPr lang="en-US" sz="1050" kern="0" dirty="0">
                <a:solidFill>
                  <a:srgbClr val="000000"/>
                </a:solidFill>
                <a:latin typeface="Arial"/>
                <a:ea typeface="Arial"/>
                <a:cs typeface="Arial"/>
                <a:sym typeface="Arial"/>
              </a:rPr>
              <a:t> (mobile) users, however does not reach the capacity </a:t>
            </a:r>
            <a:r>
              <a:rPr lang="en-US" sz="1050" kern="0" dirty="0" smtClean="0">
                <a:solidFill>
                  <a:srgbClr val="000000"/>
                </a:solidFill>
                <a:latin typeface="Arial"/>
                <a:ea typeface="Arial"/>
                <a:cs typeface="Arial"/>
                <a:sym typeface="Arial"/>
              </a:rPr>
              <a:t>level of </a:t>
            </a:r>
            <a:r>
              <a:rPr lang="en-US" sz="1050" kern="0" dirty="0">
                <a:solidFill>
                  <a:srgbClr val="000000"/>
                </a:solidFill>
                <a:latin typeface="Arial"/>
                <a:ea typeface="Arial"/>
                <a:cs typeface="Arial"/>
                <a:sym typeface="Arial"/>
              </a:rPr>
              <a:t>the WTTH/B solutions. </a:t>
            </a:r>
          </a:p>
          <a:p>
            <a:pPr defTabSz="914400" eaLnBrk="1" fontAlgn="auto" hangingPunct="1">
              <a:spcBef>
                <a:spcPts val="0"/>
              </a:spcBef>
              <a:spcAft>
                <a:spcPts val="0"/>
              </a:spcAft>
              <a:buClrTx/>
              <a:buSzPct val="25000"/>
            </a:pPr>
            <a:endParaRPr lang="en-US" sz="1050" kern="0" dirty="0" smtClean="0">
              <a:solidFill>
                <a:schemeClr val="tx1"/>
              </a:solidFill>
              <a:latin typeface="Arial"/>
              <a:ea typeface="Arial"/>
              <a:cs typeface="Arial"/>
              <a:sym typeface="Arial"/>
            </a:endParaRPr>
          </a:p>
          <a:p>
            <a:pPr defTabSz="914400" eaLnBrk="1" fontAlgn="auto" hangingPunct="1">
              <a:spcBef>
                <a:spcPts val="0"/>
              </a:spcBef>
              <a:spcAft>
                <a:spcPts val="0"/>
              </a:spcAft>
              <a:buClrTx/>
              <a:buSzPct val="25000"/>
            </a:pPr>
            <a:endParaRPr lang="en-US" sz="1050" kern="0"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3872679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12"/>
          <p:cNvSpPr txBox="1"/>
          <p:nvPr/>
        </p:nvSpPr>
        <p:spPr>
          <a:xfrm>
            <a:off x="4860032" y="1556792"/>
            <a:ext cx="3841304" cy="1512168"/>
          </a:xfrm>
          <a:prstGeom prst="rect">
            <a:avLst/>
          </a:prstGeom>
          <a:noFill/>
          <a:ln>
            <a:noFill/>
          </a:ln>
        </p:spPr>
        <p:txBody>
          <a:bodyPr lIns="91425" tIns="45700" rIns="91425" bIns="45700" anchor="t" anchorCtr="0">
            <a:noAutofit/>
          </a:bodyPr>
          <a:lstStyle/>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a:solidFill>
                  <a:srgbClr val="000000"/>
                </a:solidFill>
                <a:latin typeface="Arial"/>
                <a:cs typeface="Arial"/>
                <a:sym typeface="Arial"/>
              </a:rPr>
              <a:t>Redundancy will be achieved via the </a:t>
            </a:r>
            <a:r>
              <a:rPr lang="en-US" sz="1200" kern="0" dirty="0" smtClean="0">
                <a:solidFill>
                  <a:srgbClr val="000000"/>
                </a:solidFill>
                <a:latin typeface="Arial"/>
                <a:cs typeface="Arial"/>
                <a:sym typeface="Arial"/>
              </a:rPr>
              <a:t>mesh </a:t>
            </a:r>
            <a:r>
              <a:rPr lang="en-US" sz="1200" kern="0" dirty="0">
                <a:solidFill>
                  <a:srgbClr val="000000"/>
                </a:solidFill>
                <a:latin typeface="Arial"/>
                <a:cs typeface="Arial"/>
                <a:sym typeface="Arial"/>
              </a:rPr>
              <a:t>topology</a:t>
            </a:r>
            <a:endParaRPr lang="en-US" sz="1200" kern="0" dirty="0">
              <a:solidFill>
                <a:srgbClr val="000000"/>
              </a:solidFill>
              <a:latin typeface="Arial"/>
              <a:ea typeface="Arial"/>
              <a:cs typeface="Arial"/>
              <a:sym typeface="Arial"/>
            </a:endParaRPr>
          </a:p>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Single-Points-of-Failure </a:t>
            </a:r>
            <a:r>
              <a:rPr lang="en-US" sz="1200" kern="0" dirty="0">
                <a:solidFill>
                  <a:srgbClr val="000000"/>
                </a:solidFill>
                <a:latin typeface="Arial"/>
                <a:cs typeface="Arial"/>
                <a:sym typeface="Arial"/>
              </a:rPr>
              <a:t>have to be avoided, either by</a:t>
            </a:r>
            <a:r>
              <a:rPr lang="en-US" sz="1200" kern="0" dirty="0">
                <a:solidFill>
                  <a:srgbClr val="000000"/>
                </a:solidFill>
                <a:latin typeface="Arial"/>
                <a:ea typeface="Arial"/>
                <a:cs typeface="Arial"/>
                <a:sym typeface="Arial"/>
              </a:rPr>
              <a:t> </a:t>
            </a:r>
            <a:r>
              <a:rPr lang="en-US" sz="1200" kern="0" dirty="0">
                <a:solidFill>
                  <a:srgbClr val="000000"/>
                </a:solidFill>
                <a:latin typeface="Arial"/>
                <a:cs typeface="Arial"/>
                <a:sym typeface="Arial"/>
              </a:rPr>
              <a:t>redundant </a:t>
            </a:r>
            <a:r>
              <a:rPr lang="en-US" sz="1200" kern="0" dirty="0" smtClean="0">
                <a:solidFill>
                  <a:srgbClr val="000000"/>
                </a:solidFill>
                <a:latin typeface="Arial"/>
                <a:cs typeface="Arial"/>
                <a:sym typeface="Arial"/>
              </a:rPr>
              <a:t>active </a:t>
            </a:r>
            <a:r>
              <a:rPr lang="en-US" sz="1200" kern="0" dirty="0">
                <a:solidFill>
                  <a:srgbClr val="000000"/>
                </a:solidFill>
                <a:latin typeface="Arial"/>
                <a:cs typeface="Arial"/>
                <a:sym typeface="Arial"/>
              </a:rPr>
              <a:t>equipment at the “first” pole next to the fiber-</a:t>
            </a:r>
            <a:r>
              <a:rPr lang="en-US" sz="1200" kern="0" dirty="0" err="1">
                <a:solidFill>
                  <a:srgbClr val="000000"/>
                </a:solidFill>
                <a:latin typeface="Arial"/>
                <a:cs typeface="Arial"/>
                <a:sym typeface="Arial"/>
              </a:rPr>
              <a:t>PoP</a:t>
            </a:r>
            <a:r>
              <a:rPr lang="en-US" sz="1200" kern="0" dirty="0">
                <a:solidFill>
                  <a:srgbClr val="000000"/>
                </a:solidFill>
                <a:latin typeface="Arial"/>
                <a:cs typeface="Arial"/>
                <a:sym typeface="Arial"/>
              </a:rPr>
              <a:t> or alternative via connection of the </a:t>
            </a:r>
            <a:r>
              <a:rPr lang="en-US" sz="1200" kern="0" dirty="0" smtClean="0">
                <a:solidFill>
                  <a:srgbClr val="000000"/>
                </a:solidFill>
                <a:latin typeface="Arial"/>
                <a:cs typeface="Arial"/>
                <a:sym typeface="Arial"/>
              </a:rPr>
              <a:t>distribution </a:t>
            </a:r>
            <a:r>
              <a:rPr lang="en-US" sz="1200" kern="0" dirty="0">
                <a:solidFill>
                  <a:srgbClr val="000000"/>
                </a:solidFill>
                <a:latin typeface="Arial"/>
                <a:cs typeface="Arial"/>
                <a:sym typeface="Arial"/>
              </a:rPr>
              <a:t>network to</a:t>
            </a:r>
            <a:r>
              <a:rPr lang="en-US" sz="1200" kern="0" dirty="0">
                <a:solidFill>
                  <a:srgbClr val="000000"/>
                </a:solidFill>
                <a:latin typeface="Arial"/>
                <a:ea typeface="Arial"/>
                <a:cs typeface="Arial"/>
                <a:sym typeface="Arial"/>
              </a:rPr>
              <a:t> 2 or more fiber-</a:t>
            </a:r>
            <a:r>
              <a:rPr lang="en-US" sz="1200" kern="0" dirty="0" err="1">
                <a:solidFill>
                  <a:srgbClr val="000000"/>
                </a:solidFill>
                <a:latin typeface="Arial"/>
                <a:ea typeface="Arial"/>
                <a:cs typeface="Arial"/>
                <a:sym typeface="Arial"/>
              </a:rPr>
              <a:t>PoPs</a:t>
            </a:r>
            <a:endParaRPr lang="en-US" sz="1200" kern="0" dirty="0">
              <a:solidFill>
                <a:srgbClr val="000000"/>
              </a:solidFill>
              <a:latin typeface="Arial"/>
              <a:ea typeface="Arial"/>
              <a:cs typeface="Arial"/>
              <a:sym typeface="Arial"/>
            </a:endParaRPr>
          </a:p>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ea typeface="Arial"/>
                <a:cs typeface="Arial"/>
                <a:sym typeface="Arial"/>
              </a:rPr>
              <a:t>The </a:t>
            </a:r>
            <a:r>
              <a:rPr lang="en-US" sz="1200" kern="0" dirty="0" err="1" smtClean="0">
                <a:solidFill>
                  <a:srgbClr val="000000"/>
                </a:solidFill>
                <a:latin typeface="Arial"/>
                <a:ea typeface="Arial"/>
                <a:cs typeface="Arial"/>
                <a:sym typeface="Arial"/>
              </a:rPr>
              <a:t>mmWave</a:t>
            </a:r>
            <a:r>
              <a:rPr lang="en-US" sz="1200" kern="0" dirty="0" smtClean="0">
                <a:solidFill>
                  <a:srgbClr val="000000"/>
                </a:solidFill>
                <a:latin typeface="Arial"/>
                <a:ea typeface="Arial"/>
                <a:cs typeface="Arial"/>
                <a:sym typeface="Arial"/>
              </a:rPr>
              <a:t> distribution network connects </a:t>
            </a:r>
            <a:r>
              <a:rPr lang="en-US" sz="1200" kern="0" dirty="0">
                <a:solidFill>
                  <a:srgbClr val="000000"/>
                </a:solidFill>
                <a:latin typeface="Arial"/>
                <a:ea typeface="Arial"/>
                <a:cs typeface="Arial"/>
                <a:sym typeface="Arial"/>
              </a:rPr>
              <a:t>by optical fiber </a:t>
            </a:r>
            <a:r>
              <a:rPr lang="en-US" sz="1200" kern="0" dirty="0" smtClean="0">
                <a:solidFill>
                  <a:srgbClr val="000000"/>
                </a:solidFill>
                <a:latin typeface="Arial"/>
                <a:ea typeface="Arial"/>
                <a:cs typeface="Arial"/>
                <a:sym typeface="Arial"/>
              </a:rPr>
              <a:t>towards </a:t>
            </a:r>
            <a:r>
              <a:rPr lang="en-US" sz="1200" kern="0" dirty="0">
                <a:solidFill>
                  <a:srgbClr val="000000"/>
                </a:solidFill>
                <a:latin typeface="Arial"/>
                <a:ea typeface="Arial"/>
                <a:cs typeface="Arial"/>
                <a:sym typeface="Arial"/>
              </a:rPr>
              <a:t>the Telco / Service Provider network</a:t>
            </a:r>
            <a:r>
              <a:rPr lang="en-US" sz="1200" kern="0" dirty="0" smtClean="0">
                <a:solidFill>
                  <a:srgbClr val="000000"/>
                </a:solidFill>
                <a:latin typeface="Arial"/>
                <a:ea typeface="Arial"/>
                <a:cs typeface="Arial"/>
                <a:sym typeface="Arial"/>
              </a:rPr>
              <a:t>.</a:t>
            </a:r>
          </a:p>
        </p:txBody>
      </p:sp>
      <p:sp>
        <p:nvSpPr>
          <p:cNvPr id="9" name="Shape 213"/>
          <p:cNvSpPr txBox="1"/>
          <p:nvPr/>
        </p:nvSpPr>
        <p:spPr>
          <a:xfrm>
            <a:off x="323528" y="1556792"/>
            <a:ext cx="4394246" cy="4824536"/>
          </a:xfrm>
          <a:prstGeom prst="rect">
            <a:avLst/>
          </a:prstGeom>
          <a:noFill/>
          <a:ln>
            <a:noFill/>
          </a:ln>
        </p:spPr>
        <p:txBody>
          <a:bodyPr lIns="91425" tIns="45700" rIns="72000" bIns="45700" anchor="t" anchorCtr="0">
            <a:noAutofit/>
          </a:bodyPr>
          <a:lstStyle/>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ea typeface="Arial"/>
                <a:cs typeface="Arial"/>
                <a:sym typeface="Arial"/>
              </a:rPr>
              <a:t>The </a:t>
            </a:r>
            <a:r>
              <a:rPr lang="en-US" sz="1200" kern="0" dirty="0" err="1">
                <a:solidFill>
                  <a:srgbClr val="000000"/>
                </a:solidFill>
                <a:latin typeface="Arial"/>
                <a:cs typeface="Arial"/>
                <a:sym typeface="Arial"/>
              </a:rPr>
              <a:t>mmWave</a:t>
            </a:r>
            <a:r>
              <a:rPr lang="en-US" sz="1200" kern="0" dirty="0">
                <a:solidFill>
                  <a:srgbClr val="000000"/>
                </a:solidFill>
                <a:latin typeface="Arial"/>
                <a:cs typeface="Arial"/>
                <a:sym typeface="Arial"/>
              </a:rPr>
              <a:t> </a:t>
            </a:r>
            <a:r>
              <a:rPr lang="en-US" sz="1200" kern="0" dirty="0" smtClean="0">
                <a:solidFill>
                  <a:srgbClr val="000000"/>
                </a:solidFill>
                <a:latin typeface="Arial"/>
                <a:cs typeface="Arial"/>
                <a:sym typeface="Arial"/>
              </a:rPr>
              <a:t>distribution network </a:t>
            </a:r>
            <a:r>
              <a:rPr lang="en-US" sz="1200" kern="0" dirty="0">
                <a:solidFill>
                  <a:srgbClr val="000000"/>
                </a:solidFill>
                <a:latin typeface="Arial"/>
                <a:cs typeface="Arial"/>
                <a:sym typeface="Arial"/>
              </a:rPr>
              <a:t>will be formed by a number of 11ay outdoor </a:t>
            </a:r>
            <a:r>
              <a:rPr lang="en-US" sz="1200" kern="0" dirty="0" smtClean="0">
                <a:solidFill>
                  <a:srgbClr val="000000"/>
                </a:solidFill>
                <a:latin typeface="Arial"/>
                <a:cs typeface="Arial"/>
                <a:sym typeface="Arial"/>
              </a:rPr>
              <a:t>DNs, </a:t>
            </a:r>
            <a:r>
              <a:rPr lang="en-US" sz="1200" kern="0" dirty="0" smtClean="0">
                <a:solidFill>
                  <a:srgbClr val="000000"/>
                </a:solidFill>
                <a:latin typeface="Arial"/>
                <a:ea typeface="Arial"/>
                <a:cs typeface="Arial"/>
                <a:sym typeface="Arial"/>
              </a:rPr>
              <a:t>which are </a:t>
            </a:r>
            <a:r>
              <a:rPr lang="en-US" sz="1200" kern="0" dirty="0">
                <a:solidFill>
                  <a:srgbClr val="000000"/>
                </a:solidFill>
                <a:latin typeface="Arial"/>
                <a:ea typeface="Arial"/>
                <a:cs typeface="Arial"/>
                <a:sym typeface="Arial"/>
              </a:rPr>
              <a:t>used for </a:t>
            </a:r>
            <a:r>
              <a:rPr lang="en-US" sz="1200" kern="0" dirty="0" smtClean="0">
                <a:solidFill>
                  <a:srgbClr val="000000"/>
                </a:solidFill>
                <a:latin typeface="Arial"/>
                <a:ea typeface="Arial"/>
                <a:cs typeface="Arial"/>
                <a:sym typeface="Arial"/>
              </a:rPr>
              <a:t>backhauling of the proposed applications.</a:t>
            </a:r>
          </a:p>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In </a:t>
            </a:r>
            <a:r>
              <a:rPr lang="en-US" sz="1200" kern="0" dirty="0">
                <a:solidFill>
                  <a:srgbClr val="000000"/>
                </a:solidFill>
                <a:latin typeface="Arial"/>
                <a:cs typeface="Arial"/>
                <a:sym typeface="Arial"/>
              </a:rPr>
              <a:t>addition to the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distribution network, </a:t>
            </a:r>
            <a:r>
              <a:rPr lang="en-US" sz="1200" kern="0" dirty="0">
                <a:solidFill>
                  <a:srgbClr val="000000"/>
                </a:solidFill>
                <a:latin typeface="Arial"/>
                <a:cs typeface="Arial"/>
                <a:sym typeface="Arial"/>
              </a:rPr>
              <a:t>also a </a:t>
            </a:r>
            <a:r>
              <a:rPr lang="en-US" sz="1200" kern="0" dirty="0" smtClean="0">
                <a:solidFill>
                  <a:srgbClr val="000000"/>
                </a:solidFill>
                <a:latin typeface="Arial"/>
                <a:cs typeface="Arial"/>
                <a:sym typeface="Arial"/>
              </a:rPr>
              <a:t>PtMP </a:t>
            </a:r>
            <a:r>
              <a:rPr lang="en-US" sz="1200" kern="0" dirty="0">
                <a:solidFill>
                  <a:srgbClr val="000000"/>
                </a:solidFill>
                <a:latin typeface="Arial"/>
                <a:cs typeface="Arial"/>
                <a:sym typeface="Arial"/>
              </a:rPr>
              <a:t>mmWave access network is build </a:t>
            </a:r>
            <a:r>
              <a:rPr lang="en-US" sz="1200" kern="0" dirty="0" smtClean="0">
                <a:solidFill>
                  <a:srgbClr val="000000"/>
                </a:solidFill>
                <a:latin typeface="Arial"/>
                <a:cs typeface="Arial"/>
                <a:sym typeface="Arial"/>
              </a:rPr>
              <a:t>to serve the homes/buildings.</a:t>
            </a:r>
            <a:endParaRPr lang="en-US" sz="1200" kern="0" dirty="0" smtClean="0">
              <a:solidFill>
                <a:srgbClr val="000000"/>
              </a:solidFill>
              <a:latin typeface="Arial"/>
              <a:ea typeface="Arial"/>
              <a:cs typeface="Arial"/>
              <a:sym typeface="Arial"/>
            </a:endParaRPr>
          </a:p>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a:solidFill>
                  <a:srgbClr val="000000"/>
                </a:solidFill>
                <a:latin typeface="Arial"/>
                <a:cs typeface="Arial"/>
                <a:sym typeface="Arial"/>
              </a:rPr>
              <a:t>The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distribution </a:t>
            </a:r>
            <a:r>
              <a:rPr lang="en-US" sz="1200" kern="0" dirty="0">
                <a:solidFill>
                  <a:srgbClr val="000000"/>
                </a:solidFill>
                <a:latin typeface="Arial"/>
                <a:cs typeface="Arial"/>
                <a:sym typeface="Arial"/>
              </a:rPr>
              <a:t>network </a:t>
            </a:r>
            <a:r>
              <a:rPr lang="en-US" sz="1200" kern="0" dirty="0" smtClean="0">
                <a:solidFill>
                  <a:srgbClr val="000000"/>
                </a:solidFill>
                <a:latin typeface="Arial"/>
                <a:cs typeface="Arial"/>
                <a:sym typeface="Arial"/>
              </a:rPr>
              <a:t>need to support a transmission over multiple hops in order to reach area coverage. </a:t>
            </a:r>
          </a:p>
          <a:p>
            <a:pPr marL="449263"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Distance </a:t>
            </a:r>
            <a:r>
              <a:rPr lang="en-US" sz="1200" kern="0" dirty="0">
                <a:solidFill>
                  <a:srgbClr val="000000"/>
                </a:solidFill>
                <a:latin typeface="Arial"/>
                <a:cs typeface="Arial"/>
                <a:sym typeface="Arial"/>
              </a:rPr>
              <a:t>per hop between </a:t>
            </a:r>
            <a:r>
              <a:rPr lang="en-US" sz="1200" kern="0" dirty="0" smtClean="0">
                <a:solidFill>
                  <a:srgbClr val="000000"/>
                </a:solidFill>
                <a:latin typeface="Arial"/>
                <a:cs typeface="Arial"/>
                <a:sym typeface="Arial"/>
              </a:rPr>
              <a:t>paired DNs is </a:t>
            </a:r>
            <a:r>
              <a:rPr lang="en-US" sz="1200" kern="0" dirty="0">
                <a:solidFill>
                  <a:srgbClr val="000000"/>
                </a:solidFill>
                <a:latin typeface="Arial"/>
                <a:cs typeface="Arial"/>
                <a:sym typeface="Arial"/>
              </a:rPr>
              <a:t>up to </a:t>
            </a:r>
            <a:r>
              <a:rPr lang="en-US" sz="1200" kern="0" dirty="0" smtClean="0">
                <a:solidFill>
                  <a:srgbClr val="000000"/>
                </a:solidFill>
                <a:latin typeface="Arial"/>
                <a:cs typeface="Arial"/>
                <a:sym typeface="Arial"/>
              </a:rPr>
              <a:t>300 </a:t>
            </a:r>
            <a:r>
              <a:rPr lang="en-US" sz="1200" kern="0" dirty="0">
                <a:solidFill>
                  <a:srgbClr val="000000"/>
                </a:solidFill>
                <a:latin typeface="Arial"/>
                <a:cs typeface="Arial"/>
                <a:sym typeface="Arial"/>
              </a:rPr>
              <a:t>m and distance between </a:t>
            </a:r>
            <a:r>
              <a:rPr lang="en-US" sz="1200" kern="0" dirty="0" smtClean="0">
                <a:solidFill>
                  <a:srgbClr val="000000"/>
                </a:solidFill>
                <a:latin typeface="Arial"/>
                <a:cs typeface="Arial"/>
                <a:sym typeface="Arial"/>
              </a:rPr>
              <a:t>DN sites </a:t>
            </a:r>
            <a:r>
              <a:rPr lang="en-US" sz="1200" kern="0" dirty="0">
                <a:solidFill>
                  <a:srgbClr val="000000"/>
                </a:solidFill>
                <a:latin typeface="Arial"/>
                <a:cs typeface="Arial"/>
                <a:sym typeface="Arial"/>
              </a:rPr>
              <a:t>and WTTH/B </a:t>
            </a:r>
            <a:r>
              <a:rPr lang="en-US" sz="1200" kern="0" dirty="0" smtClean="0">
                <a:solidFill>
                  <a:srgbClr val="000000"/>
                </a:solidFill>
                <a:latin typeface="Arial"/>
                <a:cs typeface="Arial"/>
                <a:sym typeface="Arial"/>
              </a:rPr>
              <a:t>Home/Building APs </a:t>
            </a:r>
            <a:r>
              <a:rPr lang="en-US" sz="1200" kern="0" dirty="0">
                <a:solidFill>
                  <a:srgbClr val="000000"/>
                </a:solidFill>
                <a:latin typeface="Arial"/>
                <a:cs typeface="Arial"/>
                <a:sym typeface="Arial"/>
              </a:rPr>
              <a:t>is up to </a:t>
            </a:r>
            <a:r>
              <a:rPr lang="en-US" sz="1200" kern="0" dirty="0" smtClean="0">
                <a:solidFill>
                  <a:srgbClr val="000000"/>
                </a:solidFill>
                <a:latin typeface="Arial"/>
                <a:cs typeface="Arial"/>
                <a:sym typeface="Arial"/>
              </a:rPr>
              <a:t>100 </a:t>
            </a:r>
            <a:r>
              <a:rPr lang="en-US" sz="1200" kern="0" dirty="0">
                <a:solidFill>
                  <a:srgbClr val="000000"/>
                </a:solidFill>
                <a:latin typeface="Arial"/>
                <a:cs typeface="Arial"/>
                <a:sym typeface="Arial"/>
              </a:rPr>
              <a:t>m</a:t>
            </a:r>
            <a:r>
              <a:rPr lang="en-US" sz="1200" kern="0" dirty="0" smtClean="0">
                <a:solidFill>
                  <a:srgbClr val="000000"/>
                </a:solidFill>
                <a:latin typeface="Arial"/>
                <a:cs typeface="Arial"/>
                <a:sym typeface="Arial"/>
              </a:rPr>
              <a:t>.</a:t>
            </a:r>
          </a:p>
          <a:p>
            <a:pPr marL="449263"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ea typeface="Arial"/>
                <a:cs typeface="Arial"/>
                <a:sym typeface="Arial"/>
              </a:rPr>
              <a:t>The number of hops in a daisy-chain is limited by area topology constraints, resulting in &lt; 5 hops typically.</a:t>
            </a:r>
          </a:p>
          <a:p>
            <a:pPr marL="714375"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ea typeface="Arial"/>
                <a:cs typeface="Arial"/>
                <a:sym typeface="Arial"/>
              </a:rPr>
              <a:t>The system have the capability to support up to 15 hops to meet region specific requirements.</a:t>
            </a:r>
          </a:p>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The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DNs have to operate </a:t>
            </a:r>
            <a:r>
              <a:rPr lang="en-US" sz="1200" kern="0" dirty="0">
                <a:solidFill>
                  <a:srgbClr val="000000"/>
                </a:solidFill>
                <a:latin typeface="Arial"/>
                <a:cs typeface="Arial"/>
                <a:sym typeface="Arial"/>
              </a:rPr>
              <a:t>in outdoor </a:t>
            </a:r>
            <a:r>
              <a:rPr lang="en-US" sz="1200" kern="0" dirty="0" smtClean="0">
                <a:solidFill>
                  <a:srgbClr val="000000"/>
                </a:solidFill>
                <a:latin typeface="Arial"/>
                <a:cs typeface="Arial"/>
                <a:sym typeface="Arial"/>
              </a:rPr>
              <a:t>environments </a:t>
            </a:r>
            <a:r>
              <a:rPr lang="en-US" sz="1200" kern="0" dirty="0">
                <a:solidFill>
                  <a:srgbClr val="000000"/>
                </a:solidFill>
                <a:latin typeface="Arial"/>
                <a:cs typeface="Arial"/>
                <a:sym typeface="Arial"/>
              </a:rPr>
              <a:t>with LOS under most </a:t>
            </a:r>
            <a:r>
              <a:rPr lang="en-US" sz="1200" kern="0" dirty="0" smtClean="0">
                <a:solidFill>
                  <a:srgbClr val="000000"/>
                </a:solidFill>
                <a:latin typeface="Arial"/>
                <a:cs typeface="Arial"/>
                <a:sym typeface="Arial"/>
              </a:rPr>
              <a:t>conditions, taking into account potential constraints.</a:t>
            </a:r>
          </a:p>
          <a:p>
            <a:pPr marL="450850" lvl="1"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Interference </a:t>
            </a:r>
            <a:r>
              <a:rPr lang="en-US" sz="1200" kern="0" dirty="0">
                <a:solidFill>
                  <a:srgbClr val="000000"/>
                </a:solidFill>
                <a:latin typeface="Arial"/>
                <a:cs typeface="Arial"/>
                <a:sym typeface="Arial"/>
              </a:rPr>
              <a:t>from environmental </a:t>
            </a:r>
            <a:r>
              <a:rPr lang="en-US" sz="1200" kern="0" dirty="0" smtClean="0">
                <a:solidFill>
                  <a:srgbClr val="000000"/>
                </a:solidFill>
                <a:latin typeface="Arial"/>
                <a:cs typeface="Arial"/>
                <a:sym typeface="Arial"/>
              </a:rPr>
              <a:t>conditions or other mmWave operations in the same area</a:t>
            </a:r>
          </a:p>
          <a:p>
            <a:pPr marL="450850" lvl="1"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Obstructions </a:t>
            </a:r>
            <a:r>
              <a:rPr lang="en-US" sz="1200" kern="0" dirty="0">
                <a:solidFill>
                  <a:srgbClr val="000000"/>
                </a:solidFill>
                <a:latin typeface="Arial"/>
                <a:cs typeface="Arial"/>
                <a:sym typeface="Arial"/>
              </a:rPr>
              <a:t>of the </a:t>
            </a:r>
            <a:r>
              <a:rPr lang="en-US" sz="1200" kern="0" dirty="0" smtClean="0">
                <a:solidFill>
                  <a:srgbClr val="000000"/>
                </a:solidFill>
                <a:latin typeface="Arial"/>
                <a:cs typeface="Arial"/>
                <a:sym typeface="Arial"/>
              </a:rPr>
              <a:t>LOS and </a:t>
            </a:r>
            <a:r>
              <a:rPr lang="en-US" sz="1200" kern="0" dirty="0">
                <a:solidFill>
                  <a:srgbClr val="000000"/>
                </a:solidFill>
                <a:latin typeface="Arial"/>
                <a:cs typeface="Arial"/>
                <a:sym typeface="Arial"/>
              </a:rPr>
              <a:t>beam </a:t>
            </a:r>
            <a:r>
              <a:rPr lang="en-US" sz="1200" kern="0" dirty="0" smtClean="0">
                <a:solidFill>
                  <a:srgbClr val="000000"/>
                </a:solidFill>
                <a:latin typeface="Arial"/>
                <a:cs typeface="Arial"/>
                <a:sym typeface="Arial"/>
              </a:rPr>
              <a:t>un-alignments.</a:t>
            </a:r>
          </a:p>
          <a:p>
            <a:pPr marL="185738" lvl="1" indent="-171450" defTabSz="914400" eaLnBrk="1" fontAlgn="auto" hangingPunct="1">
              <a:spcBef>
                <a:spcPts val="300"/>
              </a:spcBef>
              <a:spcAft>
                <a:spcPts val="0"/>
              </a:spcAft>
              <a:buClrTx/>
              <a:buFont typeface="Arial" panose="020B0604020202020204" pitchFamily="34" charset="0"/>
              <a:buChar char="•"/>
            </a:pPr>
            <a:r>
              <a:rPr lang="en-US" sz="1200" kern="0" dirty="0">
                <a:solidFill>
                  <a:srgbClr val="000000"/>
                </a:solidFill>
                <a:latin typeface="Arial"/>
                <a:ea typeface="Arial"/>
                <a:cs typeface="Arial"/>
                <a:sym typeface="Arial"/>
              </a:rPr>
              <a:t>The </a:t>
            </a:r>
            <a:r>
              <a:rPr lang="en-US" sz="1200" kern="0" dirty="0">
                <a:solidFill>
                  <a:srgbClr val="000000"/>
                </a:solidFill>
                <a:latin typeface="Arial"/>
                <a:cs typeface="Arial"/>
                <a:sym typeface="Arial"/>
              </a:rPr>
              <a:t>network </a:t>
            </a:r>
            <a:r>
              <a:rPr lang="en-US" sz="1200" kern="0" dirty="0">
                <a:solidFill>
                  <a:srgbClr val="000000"/>
                </a:solidFill>
                <a:latin typeface="Arial"/>
                <a:ea typeface="Arial"/>
                <a:cs typeface="Arial"/>
                <a:sym typeface="Arial"/>
              </a:rPr>
              <a:t>has to support different </a:t>
            </a:r>
            <a:r>
              <a:rPr lang="en-US" sz="1200" kern="0" dirty="0" smtClean="0">
                <a:solidFill>
                  <a:srgbClr val="000000"/>
                </a:solidFill>
                <a:latin typeface="Arial"/>
                <a:ea typeface="Arial"/>
                <a:cs typeface="Arial"/>
                <a:sym typeface="Arial"/>
              </a:rPr>
              <a:t>DN </a:t>
            </a:r>
            <a:r>
              <a:rPr lang="en-US" sz="1200" kern="0" dirty="0">
                <a:solidFill>
                  <a:srgbClr val="000000"/>
                </a:solidFill>
                <a:latin typeface="Arial"/>
                <a:ea typeface="Arial"/>
                <a:cs typeface="Arial"/>
                <a:sym typeface="Arial"/>
              </a:rPr>
              <a:t>placement options </a:t>
            </a:r>
            <a:r>
              <a:rPr lang="en-US" sz="1200" kern="0" dirty="0" smtClean="0">
                <a:solidFill>
                  <a:srgbClr val="000000"/>
                </a:solidFill>
                <a:latin typeface="Arial"/>
                <a:ea typeface="Arial"/>
                <a:cs typeface="Arial"/>
                <a:sym typeface="Arial"/>
              </a:rPr>
              <a:t>such as street </a:t>
            </a:r>
            <a:r>
              <a:rPr lang="en-US" sz="1200" kern="0" dirty="0">
                <a:solidFill>
                  <a:srgbClr val="000000"/>
                </a:solidFill>
                <a:latin typeface="Arial"/>
                <a:ea typeface="Arial"/>
                <a:cs typeface="Arial"/>
                <a:sym typeface="Arial"/>
              </a:rPr>
              <a:t>poles (e.g. lamppost), house-walls and rooftops</a:t>
            </a:r>
            <a:r>
              <a:rPr lang="en-US" sz="1200" kern="0" dirty="0" smtClean="0">
                <a:solidFill>
                  <a:srgbClr val="000000"/>
                </a:solidFill>
                <a:latin typeface="Arial"/>
                <a:ea typeface="Arial"/>
                <a:cs typeface="Arial"/>
                <a:sym typeface="Arial"/>
              </a:rPr>
              <a:t>.</a:t>
            </a:r>
            <a:endParaRPr lang="en-US" sz="1200" kern="0" dirty="0">
              <a:solidFill>
                <a:srgbClr val="000000"/>
              </a:solidFill>
              <a:latin typeface="Arial"/>
              <a:ea typeface="Arial"/>
              <a:cs typeface="Arial"/>
              <a:sym typeface="Arial"/>
            </a:endParaRPr>
          </a:p>
        </p:txBody>
      </p:sp>
      <p:graphicFrame>
        <p:nvGraphicFramePr>
          <p:cNvPr id="11" name="Table 60"/>
          <p:cNvGraphicFramePr>
            <a:graphicFrameLocks noGrp="1"/>
          </p:cNvGraphicFramePr>
          <p:nvPr>
            <p:extLst/>
          </p:nvPr>
        </p:nvGraphicFramePr>
        <p:xfrm>
          <a:off x="4716016" y="3222864"/>
          <a:ext cx="4129334" cy="2734800"/>
        </p:xfrm>
        <a:graphic>
          <a:graphicData uri="http://schemas.openxmlformats.org/drawingml/2006/table">
            <a:tbl>
              <a:tblPr firstRow="1" bandRow="1"/>
              <a:tblGrid>
                <a:gridCol w="1224136">
                  <a:extLst>
                    <a:ext uri="{9D8B030D-6E8A-4147-A177-3AD203B41FA5}">
                      <a16:colId xmlns="" xmlns:a16="http://schemas.microsoft.com/office/drawing/2014/main" val="20000"/>
                    </a:ext>
                  </a:extLst>
                </a:gridCol>
                <a:gridCol w="1512166">
                  <a:extLst>
                    <a:ext uri="{9D8B030D-6E8A-4147-A177-3AD203B41FA5}">
                      <a16:colId xmlns="" xmlns:a16="http://schemas.microsoft.com/office/drawing/2014/main" val="20001"/>
                    </a:ext>
                  </a:extLst>
                </a:gridCol>
                <a:gridCol w="1393032">
                  <a:extLst>
                    <a:ext uri="{9D8B030D-6E8A-4147-A177-3AD203B41FA5}">
                      <a16:colId xmlns="" xmlns:a16="http://schemas.microsoft.com/office/drawing/2014/main" val="20002"/>
                    </a:ext>
                  </a:extLst>
                </a:gridCol>
              </a:tblGrid>
              <a:tr h="1782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altLang="zh-CN" sz="1000" b="1" noProof="0" dirty="0" smtClean="0"/>
                        <a:t>Requirements</a:t>
                      </a:r>
                    </a:p>
                    <a:p>
                      <a:r>
                        <a:rPr lang="en-US" altLang="zh-CN" sz="1000" b="0" noProof="0" dirty="0" smtClean="0"/>
                        <a:t>(operator example)</a:t>
                      </a:r>
                      <a:endParaRPr lang="en-US" altLang="zh-CN" sz="1000" b="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b="1" noProof="0" dirty="0" err="1" smtClean="0"/>
                        <a:t>mmWave</a:t>
                      </a:r>
                      <a:r>
                        <a:rPr lang="en-US" altLang="zh-CN" sz="1000" b="1" noProof="0" dirty="0" smtClean="0"/>
                        <a:t>  Distribution Network</a:t>
                      </a:r>
                      <a:endParaRPr lang="en-US" altLang="zh-CN" sz="1000" b="1" noProof="0" dirty="0"/>
                    </a:p>
                  </a:txBody>
                  <a:tcPr marL="18000" marR="18000" marT="7200" marB="72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b="1" noProof="0" dirty="0" smtClean="0"/>
                        <a:t>mmWave Home/ Building Access </a:t>
                      </a:r>
                      <a:endParaRPr lang="en-US" altLang="zh-CN" sz="1000" b="1" noProof="0" dirty="0"/>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0"/>
                  </a:ext>
                </a:extLst>
              </a:tr>
              <a:tr h="1782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noProof="0" dirty="0" smtClean="0"/>
                        <a:t># of</a:t>
                      </a:r>
                      <a:r>
                        <a:rPr lang="en-US" altLang="zh-CN" sz="1000" baseline="0" noProof="0" dirty="0" smtClean="0"/>
                        <a:t> hops (o</a:t>
                      </a:r>
                      <a:r>
                        <a:rPr lang="en-US" altLang="zh-CN" sz="1000" noProof="0" dirty="0" smtClean="0"/>
                        <a:t>utdoor)*</a:t>
                      </a: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&lt; 5 (typically)</a:t>
                      </a:r>
                      <a:br>
                        <a:rPr lang="en-US" altLang="zh-CN" sz="1000" noProof="0" dirty="0" smtClean="0"/>
                      </a:br>
                      <a:r>
                        <a:rPr lang="en-US" altLang="zh-CN" sz="1000" noProof="0" dirty="0" smtClean="0"/>
                        <a:t>&lt; 15 (system capability)</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 1</a:t>
                      </a:r>
                      <a:endParaRPr lang="en-US" altLang="zh-CN" sz="1000" noProof="0" dirty="0"/>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782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altLang="zh-CN" sz="1000" noProof="0" dirty="0" smtClean="0"/>
                        <a:t>LOS distance</a:t>
                      </a:r>
                      <a:r>
                        <a:rPr lang="en-US" altLang="zh-CN" sz="1000" baseline="0" noProof="0" dirty="0" smtClean="0"/>
                        <a:t> / link</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&lt; 300 m (street-poles)</a:t>
                      </a:r>
                    </a:p>
                    <a:p>
                      <a:pPr algn="ctr"/>
                      <a:r>
                        <a:rPr lang="en-US" altLang="zh-CN" sz="1000" noProof="0" dirty="0" smtClean="0"/>
                        <a:t>&lt;</a:t>
                      </a:r>
                      <a:r>
                        <a:rPr lang="en-US" altLang="zh-CN" sz="1000" baseline="0" noProof="0" dirty="0" smtClean="0"/>
                        <a:t> 1000 m (rooftops)</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&lt; 100 m</a:t>
                      </a:r>
                      <a:endParaRPr lang="en-US" altLang="zh-CN" sz="1000" noProof="0" dirty="0"/>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93163">
                <a:tc>
                  <a:txBody>
                    <a:bodyPr/>
                    <a:lstStyle/>
                    <a:p>
                      <a:pPr marL="0" algn="l" defTabSz="914400" rtl="0" eaLnBrk="1" latinLnBrk="0" hangingPunct="1"/>
                      <a:r>
                        <a:rPr lang="en-US" altLang="zh-CN" sz="1000" kern="1200" noProof="0" dirty="0" smtClean="0">
                          <a:solidFill>
                            <a:schemeClr val="tx1"/>
                          </a:solidFill>
                          <a:latin typeface="Arial"/>
                          <a:ea typeface="+mn-ea"/>
                          <a:cs typeface="+mn-cs"/>
                        </a:rPr>
                        <a:t># of DN</a:t>
                      </a:r>
                      <a:endParaRPr lang="en-US" altLang="zh-CN" sz="1000" kern="1200" noProof="0" dirty="0">
                        <a:solidFill>
                          <a:schemeClr val="tx1"/>
                        </a:solidFill>
                        <a:latin typeface="Arial"/>
                        <a:ea typeface="+mn-ea"/>
                        <a:cs typeface="+mn-cs"/>
                      </a:endParaRP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tx1"/>
                          </a:solidFill>
                          <a:latin typeface="Arial"/>
                          <a:ea typeface="+mn-ea"/>
                          <a:cs typeface="+mn-cs"/>
                        </a:rPr>
                        <a:t>&lt; 80 / km²</a:t>
                      </a:r>
                    </a:p>
                  </a:txBody>
                  <a:tcPr marL="18000" marR="18000" marT="7200" marB="72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000" kern="1200" noProof="0" dirty="0" smtClean="0">
                          <a:solidFill>
                            <a:schemeClr val="tx1"/>
                          </a:solidFill>
                          <a:latin typeface="Arial"/>
                          <a:ea typeface="+mn-ea"/>
                          <a:cs typeface="+mn-cs"/>
                        </a:rPr>
                        <a:t>home/building density</a:t>
                      </a:r>
                      <a:endParaRPr lang="en-US" altLang="zh-CN" sz="1000" kern="1200" noProof="0" dirty="0">
                        <a:solidFill>
                          <a:schemeClr val="tx1"/>
                        </a:solidFill>
                        <a:latin typeface="Arial"/>
                        <a:ea typeface="+mn-ea"/>
                        <a:cs typeface="+mn-cs"/>
                      </a:endParaRPr>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93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tx1"/>
                          </a:solidFill>
                          <a:latin typeface="Arial"/>
                          <a:ea typeface="+mn-ea"/>
                          <a:cs typeface="+mn-cs"/>
                        </a:rPr>
                        <a:t>Topology support</a:t>
                      </a: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tx1"/>
                          </a:solidFill>
                          <a:latin typeface="Arial"/>
                          <a:ea typeface="+mn-ea"/>
                          <a:cs typeface="+mn-cs"/>
                        </a:rPr>
                        <a:t>Mesh, PtMP, Daisy chain</a:t>
                      </a:r>
                      <a:r>
                        <a:rPr lang="en-US" altLang="zh-CN" sz="1000" kern="1200" baseline="0" noProof="0" dirty="0" smtClean="0">
                          <a:solidFill>
                            <a:schemeClr val="tx1"/>
                          </a:solidFill>
                          <a:latin typeface="Arial"/>
                          <a:ea typeface="+mn-ea"/>
                          <a:cs typeface="+mn-cs"/>
                        </a:rPr>
                        <a:t> </a:t>
                      </a:r>
                      <a:endParaRPr lang="en-US" altLang="zh-CN" sz="1000" kern="1200" noProof="0" dirty="0" smtClean="0">
                        <a:solidFill>
                          <a:schemeClr val="tx1"/>
                        </a:solidFill>
                        <a:latin typeface="Arial"/>
                        <a:ea typeface="+mn-ea"/>
                        <a:cs typeface="+mn-cs"/>
                      </a:endParaRPr>
                    </a:p>
                  </a:txBody>
                  <a:tcPr marL="18000" marR="18000" marT="7200" marB="72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00" kern="1200" noProof="0" dirty="0" err="1" smtClean="0">
                          <a:solidFill>
                            <a:schemeClr val="tx1"/>
                          </a:solidFill>
                          <a:latin typeface="Arial"/>
                          <a:ea typeface="+mn-ea"/>
                          <a:cs typeface="+mn-cs"/>
                        </a:rPr>
                        <a:t>PtP</a:t>
                      </a:r>
                      <a:r>
                        <a:rPr lang="en-US" altLang="zh-CN" sz="1000" kern="1200" noProof="0" dirty="0" smtClean="0">
                          <a:solidFill>
                            <a:schemeClr val="tx1"/>
                          </a:solidFill>
                          <a:latin typeface="Arial"/>
                          <a:ea typeface="+mn-ea"/>
                          <a:cs typeface="+mn-cs"/>
                        </a:rPr>
                        <a:t>, PtMP</a:t>
                      </a:r>
                      <a:endParaRPr lang="en-US" altLang="zh-CN" sz="1000" kern="1200" noProof="0" dirty="0">
                        <a:solidFill>
                          <a:schemeClr val="tx1"/>
                        </a:solidFill>
                        <a:latin typeface="Arial"/>
                        <a:ea typeface="+mn-ea"/>
                        <a:cs typeface="+mn-cs"/>
                      </a:endParaRPr>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1782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noProof="0" dirty="0" smtClean="0"/>
                        <a:t>Dat</a:t>
                      </a:r>
                      <a:r>
                        <a:rPr lang="en-US" altLang="zh-CN" sz="1000" baseline="0" noProof="0" dirty="0" smtClean="0"/>
                        <a:t>a Rate </a:t>
                      </a:r>
                      <a:br>
                        <a:rPr lang="en-US" altLang="zh-CN" sz="1000" baseline="0" noProof="0" dirty="0" smtClean="0"/>
                      </a:br>
                      <a:r>
                        <a:rPr lang="en-US" altLang="zh-CN" sz="1000" baseline="0" noProof="0" dirty="0" smtClean="0"/>
                        <a:t>(DL sustainable)</a:t>
                      </a:r>
                      <a:endParaRPr lang="en-US" altLang="zh-CN" sz="1000" kern="1200" noProof="0" dirty="0" smtClean="0">
                        <a:solidFill>
                          <a:schemeClr val="tx1"/>
                        </a:solidFill>
                        <a:latin typeface="Arial"/>
                        <a:ea typeface="+mn-ea"/>
                        <a:cs typeface="+mn-cs"/>
                      </a:endParaRP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&gt; 4 Gbps</a:t>
                      </a:r>
                      <a:r>
                        <a:rPr lang="en-US" altLang="zh-CN" sz="1000" baseline="0" noProof="0" dirty="0" smtClean="0"/>
                        <a:t> / </a:t>
                      </a:r>
                      <a:r>
                        <a:rPr lang="en-US" altLang="zh-CN" sz="1000" kern="1200" baseline="0" noProof="0" dirty="0" smtClean="0">
                          <a:solidFill>
                            <a:schemeClr val="tx1"/>
                          </a:solidFill>
                          <a:latin typeface="Arial"/>
                          <a:ea typeface="+mn-ea"/>
                          <a:cs typeface="+mn-cs"/>
                        </a:rPr>
                        <a:t>DN site</a:t>
                      </a:r>
                      <a:endParaRPr lang="en-US" altLang="zh-CN" sz="1000" kern="1200" noProof="0" dirty="0" smtClean="0">
                        <a:solidFill>
                          <a:schemeClr val="tx1"/>
                        </a:solidFill>
                        <a:latin typeface="Arial"/>
                        <a:ea typeface="+mn-ea"/>
                        <a:cs typeface="+mn-cs"/>
                      </a:endParaRP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gn="ctr">
                        <a:buFont typeface="Wingdings"/>
                        <a:buNone/>
                      </a:pPr>
                      <a:r>
                        <a:rPr lang="en-US" altLang="zh-CN" sz="1000" noProof="0" dirty="0" smtClean="0"/>
                        <a:t>&gt; 1 Gbps / Home AP</a:t>
                      </a:r>
                    </a:p>
                    <a:p>
                      <a:pPr marL="0" marR="0" indent="0" algn="ctr" defTabSz="914400" rtl="0" eaLnBrk="1" fontAlgn="auto" latinLnBrk="0" hangingPunct="1">
                        <a:lnSpc>
                          <a:spcPct val="100000"/>
                        </a:lnSpc>
                        <a:spcBef>
                          <a:spcPts val="0"/>
                        </a:spcBef>
                        <a:spcAft>
                          <a:spcPts val="0"/>
                        </a:spcAft>
                        <a:buClrTx/>
                        <a:buSzTx/>
                        <a:buFont typeface="Wingdings"/>
                        <a:buNone/>
                        <a:tabLst/>
                        <a:defRPr/>
                      </a:pPr>
                      <a:r>
                        <a:rPr lang="en-US" altLang="zh-CN" sz="1000" noProof="0" dirty="0" smtClean="0"/>
                        <a:t>&gt; 2 Gbps / Building</a:t>
                      </a:r>
                      <a:r>
                        <a:rPr lang="en-US" altLang="zh-CN" sz="1000" baseline="0" noProof="0" dirty="0" smtClean="0"/>
                        <a:t> </a:t>
                      </a:r>
                      <a:r>
                        <a:rPr lang="en-US" altLang="zh-CN" sz="1000" noProof="0" dirty="0" smtClean="0"/>
                        <a:t>AP</a:t>
                      </a:r>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93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tx1"/>
                          </a:solidFill>
                          <a:latin typeface="Arial"/>
                          <a:ea typeface="+mn-ea"/>
                          <a:cs typeface="+mn-cs"/>
                        </a:rPr>
                        <a:t>Antenna features</a:t>
                      </a:r>
                      <a:endParaRPr lang="en-US" altLang="zh-CN" sz="1000" kern="1200" noProof="0" dirty="0">
                        <a:solidFill>
                          <a:schemeClr val="tx1"/>
                        </a:solidFill>
                        <a:latin typeface="Arial"/>
                        <a:ea typeface="+mn-ea"/>
                        <a:cs typeface="+mn-cs"/>
                      </a:endParaRP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tx1"/>
                          </a:solidFill>
                          <a:latin typeface="Arial"/>
                          <a:ea typeface="+mn-ea"/>
                          <a:cs typeface="+mn-cs"/>
                        </a:rPr>
                        <a:t>Beam-forming/tracking; Auto-alignment </a:t>
                      </a:r>
                    </a:p>
                  </a:txBody>
                  <a:tcPr marL="18000" marR="18000" marT="7200" marB="72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 xmlns:a16="http://schemas.microsoft.com/office/drawing/2014/main" val="10006"/>
                  </a:ext>
                </a:extLst>
              </a:tr>
              <a:tr h="1782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altLang="zh-CN" sz="1000" noProof="0" dirty="0" smtClean="0"/>
                        <a:t>Latency (RTT) </a:t>
                      </a:r>
                      <a:br>
                        <a:rPr lang="en-US" altLang="zh-CN" sz="1000" noProof="0" dirty="0" smtClean="0"/>
                      </a:b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&lt; 15 </a:t>
                      </a:r>
                      <a:r>
                        <a:rPr lang="en-US" altLang="zh-CN" sz="1000" noProof="0" dirty="0" err="1" smtClean="0"/>
                        <a:t>ms</a:t>
                      </a:r>
                      <a:r>
                        <a:rPr lang="en-US" altLang="zh-CN" sz="1000" noProof="0" dirty="0" smtClean="0"/>
                        <a:t> (WTTH/B, </a:t>
                      </a:r>
                      <a:r>
                        <a:rPr lang="en-US" altLang="zh-CN" sz="1000" noProof="0" dirty="0" err="1" smtClean="0"/>
                        <a:t>WiFi</a:t>
                      </a:r>
                      <a:r>
                        <a:rPr lang="en-US" altLang="zh-CN" sz="1000" noProof="0" dirty="0" smtClean="0"/>
                        <a:t> AP BH) (e-t-e)**</a:t>
                      </a:r>
                    </a:p>
                    <a:p>
                      <a:pPr algn="ctr"/>
                      <a:r>
                        <a:rPr lang="en-US" altLang="zh-CN" sz="1000" noProof="0" dirty="0" smtClean="0"/>
                        <a:t>&lt; 5 </a:t>
                      </a:r>
                      <a:r>
                        <a:rPr lang="en-US" altLang="zh-CN" sz="1000" noProof="0" dirty="0" err="1" smtClean="0"/>
                        <a:t>ms</a:t>
                      </a:r>
                      <a:r>
                        <a:rPr lang="en-US" altLang="zh-CN" sz="1000" noProof="0" dirty="0" smtClean="0"/>
                        <a:t> (5G</a:t>
                      </a:r>
                      <a:r>
                        <a:rPr lang="en-US" altLang="zh-CN" sz="1000" baseline="0" noProof="0" dirty="0" smtClean="0"/>
                        <a:t> Small cell BH) (e-t-e)**</a:t>
                      </a:r>
                    </a:p>
                    <a:p>
                      <a:pPr algn="ctr"/>
                      <a:r>
                        <a:rPr lang="en-US" altLang="zh-CN" sz="1000" baseline="0" noProof="0" dirty="0" smtClean="0"/>
                        <a:t>&lt; 2 </a:t>
                      </a:r>
                      <a:r>
                        <a:rPr lang="en-US" altLang="zh-CN" sz="1000" baseline="0" noProof="0" dirty="0" err="1" smtClean="0"/>
                        <a:t>ms</a:t>
                      </a:r>
                      <a:r>
                        <a:rPr lang="en-US" altLang="zh-CN" sz="1000" baseline="0" noProof="0" dirty="0" smtClean="0"/>
                        <a:t> (per hop latency)</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US" altLang="zh-CN" sz="1000" noProof="0" dirty="0"/>
                    </a:p>
                  </a:txBody>
                  <a:tcP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931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altLang="zh-CN" sz="1000" noProof="0" dirty="0" err="1" smtClean="0"/>
                        <a:t>QoS</a:t>
                      </a:r>
                      <a:r>
                        <a:rPr lang="en-US" altLang="zh-CN" sz="1000" noProof="0" dirty="0" smtClean="0"/>
                        <a:t>,</a:t>
                      </a:r>
                      <a:r>
                        <a:rPr lang="en-US" altLang="zh-CN" sz="1000" baseline="0" noProof="0" dirty="0" smtClean="0"/>
                        <a:t> </a:t>
                      </a:r>
                      <a:r>
                        <a:rPr lang="en-US" altLang="zh-CN" sz="1000" noProof="0" dirty="0" smtClean="0"/>
                        <a:t>Security, Sync.</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err="1" smtClean="0"/>
                        <a:t>QoS</a:t>
                      </a:r>
                      <a:r>
                        <a:rPr lang="en-US" altLang="zh-CN" sz="1000" noProof="0" dirty="0" smtClean="0"/>
                        <a:t>/</a:t>
                      </a:r>
                      <a:r>
                        <a:rPr lang="en-US" altLang="zh-CN" sz="1000" noProof="0" dirty="0" err="1" smtClean="0"/>
                        <a:t>QoE</a:t>
                      </a:r>
                      <a:r>
                        <a:rPr lang="en-US" altLang="zh-CN" sz="1000" baseline="0" noProof="0" dirty="0" smtClean="0"/>
                        <a:t>, Security C/I and Sync. support </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US" altLang="zh-CN" sz="1000" noProof="0" dirty="0"/>
                    </a:p>
                  </a:txBody>
                  <a:tcP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93163">
                <a:tc>
                  <a:txBody>
                    <a:bodyPr/>
                    <a:lstStyle/>
                    <a:p>
                      <a:pPr marL="0" algn="l" defTabSz="914400" rtl="0" eaLnBrk="1" latinLnBrk="0" hangingPunct="1"/>
                      <a:r>
                        <a:rPr lang="en-US" altLang="zh-CN" sz="1000" kern="1200" noProof="0" dirty="0" smtClean="0">
                          <a:solidFill>
                            <a:schemeClr val="tx1"/>
                          </a:solidFill>
                          <a:latin typeface="Arial"/>
                          <a:ea typeface="+mn-ea"/>
                          <a:cs typeface="+mn-cs"/>
                        </a:rPr>
                        <a:t>Availability of sust. data rate</a:t>
                      </a:r>
                      <a:endParaRPr lang="en-US" altLang="zh-CN" sz="1000" kern="1200" noProof="0" dirty="0">
                        <a:solidFill>
                          <a:schemeClr val="tx1"/>
                        </a:solidFill>
                        <a:latin typeface="Arial"/>
                        <a:ea typeface="+mn-ea"/>
                        <a:cs typeface="+mn-cs"/>
                      </a:endParaRP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gridSpan="2">
                  <a:txBody>
                    <a:bodyPr/>
                    <a:lstStyle/>
                    <a:p>
                      <a:pPr marL="0" algn="ctr" defTabSz="914400" rtl="0" eaLnBrk="1" latinLnBrk="0" hangingPunct="1"/>
                      <a:r>
                        <a:rPr lang="en-US" altLang="zh-CN" sz="1000" kern="1200" noProof="0" dirty="0" smtClean="0">
                          <a:solidFill>
                            <a:schemeClr val="tx1"/>
                          </a:solidFill>
                          <a:latin typeface="Arial"/>
                          <a:ea typeface="+mn-ea"/>
                          <a:cs typeface="+mn-cs"/>
                        </a:rPr>
                        <a:t>No guarantees in an unlicensed environment.</a:t>
                      </a:r>
                      <a:endParaRPr lang="en-US" altLang="zh-CN" sz="1000" kern="1200" noProof="0" dirty="0">
                        <a:solidFill>
                          <a:schemeClr val="tx1"/>
                        </a:solidFill>
                        <a:latin typeface="Arial"/>
                        <a:ea typeface="+mn-ea"/>
                        <a:cs typeface="+mn-cs"/>
                      </a:endParaRPr>
                    </a:p>
                    <a:p>
                      <a:pPr marL="0" algn="ctr" defTabSz="914400" rtl="0" eaLnBrk="1" latinLnBrk="0" hangingPunct="1"/>
                      <a:r>
                        <a:rPr lang="en-US" altLang="zh-CN" sz="1000" kern="1200" noProof="0" dirty="0" smtClean="0">
                          <a:solidFill>
                            <a:schemeClr val="tx1"/>
                          </a:solidFill>
                          <a:latin typeface="Arial"/>
                          <a:ea typeface="+mn-ea"/>
                          <a:cs typeface="+mn-cs"/>
                        </a:rPr>
                        <a:t>&gt; 99%</a:t>
                      </a:r>
                      <a:r>
                        <a:rPr lang="en-US" altLang="zh-CN" sz="1000" kern="1200" baseline="0" noProof="0" dirty="0" smtClean="0">
                          <a:solidFill>
                            <a:schemeClr val="tx1"/>
                          </a:solidFill>
                          <a:latin typeface="Arial"/>
                          <a:ea typeface="+mn-ea"/>
                          <a:cs typeface="+mn-cs"/>
                        </a:rPr>
                        <a:t> should be aimed (e-t-e </a:t>
                      </a:r>
                      <a:r>
                        <a:rPr lang="en-US" altLang="zh-CN" sz="1000" kern="1200" baseline="0" noProof="0" dirty="0" err="1" smtClean="0">
                          <a:solidFill>
                            <a:schemeClr val="tx1"/>
                          </a:solidFill>
                          <a:latin typeface="Arial"/>
                          <a:ea typeface="+mn-ea"/>
                          <a:cs typeface="+mn-cs"/>
                        </a:rPr>
                        <a:t>mmWave</a:t>
                      </a:r>
                      <a:r>
                        <a:rPr lang="en-US" altLang="zh-CN" sz="1000" kern="1200" baseline="0" noProof="0" dirty="0" smtClean="0">
                          <a:solidFill>
                            <a:schemeClr val="tx1"/>
                          </a:solidFill>
                          <a:latin typeface="Arial"/>
                          <a:ea typeface="+mn-ea"/>
                          <a:cs typeface="+mn-cs"/>
                        </a:rPr>
                        <a:t>)</a:t>
                      </a:r>
                      <a:endParaRPr lang="en-US" altLang="zh-CN" sz="1000" kern="1200" noProof="0" dirty="0" smtClean="0">
                        <a:solidFill>
                          <a:schemeClr val="tx1"/>
                        </a:solidFill>
                        <a:latin typeface="Arial"/>
                        <a:ea typeface="+mn-ea"/>
                        <a:cs typeface="+mn-cs"/>
                      </a:endParaRPr>
                    </a:p>
                  </a:txBody>
                  <a:tcPr marL="18000" marR="18000" marT="7200" marB="72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 xmlns:a16="http://schemas.microsoft.com/office/drawing/2014/main" val="10010"/>
                  </a:ext>
                </a:extLst>
              </a:tr>
            </a:tbl>
          </a:graphicData>
        </a:graphic>
      </p:graphicFrame>
      <p:sp>
        <p:nvSpPr>
          <p:cNvPr id="10" name="Fußzeilenplatzhalter 4"/>
          <p:cNvSpPr txBox="1">
            <a:spLocks/>
          </p:cNvSpPr>
          <p:nvPr/>
        </p:nvSpPr>
        <p:spPr bwMode="auto">
          <a:xfrm>
            <a:off x="6588224" y="6021288"/>
            <a:ext cx="2160240" cy="36004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l"/>
            <a:r>
              <a:rPr lang="en-GB" sz="800" dirty="0" smtClean="0"/>
              <a:t>‘ * of hops depends on latency requirements</a:t>
            </a:r>
            <a:br>
              <a:rPr lang="en-GB" sz="800" dirty="0" smtClean="0"/>
            </a:br>
            <a:r>
              <a:rPr lang="en-GB" sz="800" dirty="0" smtClean="0"/>
              <a:t>**  may differ based on operator deployments</a:t>
            </a:r>
            <a:endParaRPr lang="en-GB" sz="800" dirty="0"/>
          </a:p>
        </p:txBody>
      </p:sp>
      <p:sp>
        <p:nvSpPr>
          <p:cNvPr id="14" name="Titel 1"/>
          <p:cNvSpPr>
            <a:spLocks noGrp="1"/>
          </p:cNvSpPr>
          <p:nvPr>
            <p:ph type="title"/>
          </p:nvPr>
        </p:nvSpPr>
        <p:spPr>
          <a:xfrm>
            <a:off x="489792" y="685801"/>
            <a:ext cx="8330680" cy="726975"/>
          </a:xfrm>
        </p:spPr>
        <p:txBody>
          <a:bodyPr/>
          <a:lstStyle/>
          <a:p>
            <a:r>
              <a:rPr lang="en-US" sz="2000" b="1" dirty="0" smtClean="0"/>
              <a:t>Usage Model 10: Operational Requirements</a:t>
            </a:r>
            <a:endParaRPr lang="en-US" sz="2000" b="1" dirty="0"/>
          </a:p>
        </p:txBody>
      </p:sp>
    </p:spTree>
    <p:extLst>
      <p:ext uri="{BB962C8B-B14F-4D97-AF65-F5344CB8AC3E}">
        <p14:creationId xmlns:p14="http://schemas.microsoft.com/office/powerpoint/2010/main" val="3741747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 name="Objekt 15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2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27" name="Freeform 11"/>
          <p:cNvSpPr>
            <a:spLocks/>
          </p:cNvSpPr>
          <p:nvPr/>
        </p:nvSpPr>
        <p:spPr bwMode="auto">
          <a:xfrm>
            <a:off x="3294798" y="1700808"/>
            <a:ext cx="2531678" cy="3502945"/>
          </a:xfrm>
          <a:custGeom>
            <a:avLst/>
            <a:gdLst>
              <a:gd name="T0" fmla="*/ 596 w 6580"/>
              <a:gd name="T1" fmla="*/ 1330 h 4000"/>
              <a:gd name="T2" fmla="*/ 0 w 6580"/>
              <a:gd name="T3" fmla="*/ 1877 h 4000"/>
              <a:gd name="T4" fmla="*/ 328 w 6580"/>
              <a:gd name="T5" fmla="*/ 2353 h 4000"/>
              <a:gd name="T6" fmla="*/ 325 w 6580"/>
              <a:gd name="T7" fmla="*/ 2346 h 4000"/>
              <a:gd name="T8" fmla="*/ 146 w 6580"/>
              <a:gd name="T9" fmla="*/ 2721 h 4000"/>
              <a:gd name="T10" fmla="*/ 811 w 6580"/>
              <a:gd name="T11" fmla="*/ 3269 h 4000"/>
              <a:gd name="T12" fmla="*/ 888 w 6580"/>
              <a:gd name="T13" fmla="*/ 3265 h 4000"/>
              <a:gd name="T14" fmla="*/ 884 w 6580"/>
              <a:gd name="T15" fmla="*/ 3269 h 4000"/>
              <a:gd name="T16" fmla="*/ 1905 w 6580"/>
              <a:gd name="T17" fmla="*/ 3759 h 4000"/>
              <a:gd name="T18" fmla="*/ 2510 w 6580"/>
              <a:gd name="T19" fmla="*/ 3620 h 4000"/>
              <a:gd name="T20" fmla="*/ 2508 w 6580"/>
              <a:gd name="T21" fmla="*/ 3621 h 4000"/>
              <a:gd name="T22" fmla="*/ 3363 w 6580"/>
              <a:gd name="T23" fmla="*/ 4000 h 4000"/>
              <a:gd name="T24" fmla="*/ 4347 w 6580"/>
              <a:gd name="T25" fmla="*/ 3393 h 4000"/>
              <a:gd name="T26" fmla="*/ 4349 w 6580"/>
              <a:gd name="T27" fmla="*/ 3398 h 4000"/>
              <a:gd name="T28" fmla="*/ 4815 w 6580"/>
              <a:gd name="T29" fmla="*/ 3508 h 4000"/>
              <a:gd name="T30" fmla="*/ 5696 w 6580"/>
              <a:gd name="T31" fmla="*/ 2786 h 4000"/>
              <a:gd name="T32" fmla="*/ 5695 w 6580"/>
              <a:gd name="T33" fmla="*/ 2785 h 4000"/>
              <a:gd name="T34" fmla="*/ 6580 w 6580"/>
              <a:gd name="T35" fmla="*/ 1940 h 4000"/>
              <a:gd name="T36" fmla="*/ 6367 w 6580"/>
              <a:gd name="T37" fmla="*/ 1419 h 4000"/>
              <a:gd name="T38" fmla="*/ 6364 w 6580"/>
              <a:gd name="T39" fmla="*/ 1419 h 4000"/>
              <a:gd name="T40" fmla="*/ 6431 w 6580"/>
              <a:gd name="T41" fmla="*/ 1154 h 4000"/>
              <a:gd name="T42" fmla="*/ 5832 w 6580"/>
              <a:gd name="T43" fmla="*/ 504 h 4000"/>
              <a:gd name="T44" fmla="*/ 5835 w 6580"/>
              <a:gd name="T45" fmla="*/ 503 h 4000"/>
              <a:gd name="T46" fmla="*/ 5107 w 6580"/>
              <a:gd name="T47" fmla="*/ 0 h 4000"/>
              <a:gd name="T48" fmla="*/ 4541 w 6580"/>
              <a:gd name="T49" fmla="*/ 216 h 4000"/>
              <a:gd name="T50" fmla="*/ 4542 w 6580"/>
              <a:gd name="T51" fmla="*/ 217 h 4000"/>
              <a:gd name="T52" fmla="*/ 4015 w 6580"/>
              <a:gd name="T53" fmla="*/ 0 h 4000"/>
              <a:gd name="T54" fmla="*/ 3419 w 6580"/>
              <a:gd name="T55" fmla="*/ 305 h 4000"/>
              <a:gd name="T56" fmla="*/ 3422 w 6580"/>
              <a:gd name="T57" fmla="*/ 314 h 4000"/>
              <a:gd name="T58" fmla="*/ 2853 w 6580"/>
              <a:gd name="T59" fmla="*/ 121 h 4000"/>
              <a:gd name="T60" fmla="*/ 2135 w 6580"/>
              <a:gd name="T61" fmla="*/ 478 h 4000"/>
              <a:gd name="T62" fmla="*/ 2132 w 6580"/>
              <a:gd name="T63" fmla="*/ 483 h 4000"/>
              <a:gd name="T64" fmla="*/ 1612 w 6580"/>
              <a:gd name="T65" fmla="*/ 367 h 4000"/>
              <a:gd name="T66" fmla="*/ 583 w 6580"/>
              <a:gd name="T67" fmla="*/ 1217 h 4000"/>
              <a:gd name="T68" fmla="*/ 593 w 6580"/>
              <a:gd name="T69" fmla="*/ 1330 h 4000"/>
              <a:gd name="T70" fmla="*/ 596 w 6580"/>
              <a:gd name="T71" fmla="*/ 1330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80" h="4000">
                <a:moveTo>
                  <a:pt x="596" y="1330"/>
                </a:moveTo>
                <a:cubicBezTo>
                  <a:pt x="257" y="1359"/>
                  <a:pt x="0" y="1596"/>
                  <a:pt x="0" y="1877"/>
                </a:cubicBezTo>
                <a:cubicBezTo>
                  <a:pt x="0" y="2072"/>
                  <a:pt x="125" y="2254"/>
                  <a:pt x="328" y="2353"/>
                </a:cubicBezTo>
                <a:lnTo>
                  <a:pt x="325" y="2346"/>
                </a:lnTo>
                <a:cubicBezTo>
                  <a:pt x="209" y="2448"/>
                  <a:pt x="146" y="2582"/>
                  <a:pt x="146" y="2721"/>
                </a:cubicBezTo>
                <a:cubicBezTo>
                  <a:pt x="146" y="3024"/>
                  <a:pt x="443" y="3269"/>
                  <a:pt x="811" y="3269"/>
                </a:cubicBezTo>
                <a:cubicBezTo>
                  <a:pt x="835" y="3269"/>
                  <a:pt x="862" y="3267"/>
                  <a:pt x="888" y="3265"/>
                </a:cubicBezTo>
                <a:lnTo>
                  <a:pt x="884" y="3269"/>
                </a:lnTo>
                <a:cubicBezTo>
                  <a:pt x="1094" y="3571"/>
                  <a:pt x="1482" y="3759"/>
                  <a:pt x="1905" y="3759"/>
                </a:cubicBezTo>
                <a:cubicBezTo>
                  <a:pt x="2118" y="3759"/>
                  <a:pt x="2327" y="3711"/>
                  <a:pt x="2510" y="3620"/>
                </a:cubicBezTo>
                <a:lnTo>
                  <a:pt x="2508" y="3621"/>
                </a:lnTo>
                <a:cubicBezTo>
                  <a:pt x="2698" y="3857"/>
                  <a:pt x="3019" y="4000"/>
                  <a:pt x="3363" y="4000"/>
                </a:cubicBezTo>
                <a:cubicBezTo>
                  <a:pt x="3816" y="4000"/>
                  <a:pt x="4216" y="3754"/>
                  <a:pt x="4347" y="3393"/>
                </a:cubicBezTo>
                <a:lnTo>
                  <a:pt x="4349" y="3398"/>
                </a:lnTo>
                <a:cubicBezTo>
                  <a:pt x="4488" y="3471"/>
                  <a:pt x="4650" y="3508"/>
                  <a:pt x="4815" y="3508"/>
                </a:cubicBezTo>
                <a:cubicBezTo>
                  <a:pt x="5299" y="3508"/>
                  <a:pt x="5692" y="3186"/>
                  <a:pt x="5696" y="2786"/>
                </a:cubicBezTo>
                <a:lnTo>
                  <a:pt x="5695" y="2785"/>
                </a:lnTo>
                <a:cubicBezTo>
                  <a:pt x="6202" y="2725"/>
                  <a:pt x="6580" y="2365"/>
                  <a:pt x="6580" y="1940"/>
                </a:cubicBezTo>
                <a:cubicBezTo>
                  <a:pt x="6580" y="1751"/>
                  <a:pt x="6505" y="1569"/>
                  <a:pt x="6367" y="1419"/>
                </a:cubicBezTo>
                <a:lnTo>
                  <a:pt x="6364" y="1419"/>
                </a:lnTo>
                <a:cubicBezTo>
                  <a:pt x="6408" y="1334"/>
                  <a:pt x="6431" y="1245"/>
                  <a:pt x="6431" y="1154"/>
                </a:cubicBezTo>
                <a:cubicBezTo>
                  <a:pt x="6431" y="849"/>
                  <a:pt x="6185" y="583"/>
                  <a:pt x="5832" y="504"/>
                </a:cubicBezTo>
                <a:lnTo>
                  <a:pt x="5835" y="503"/>
                </a:lnTo>
                <a:cubicBezTo>
                  <a:pt x="5771" y="212"/>
                  <a:pt x="5464" y="0"/>
                  <a:pt x="5107" y="0"/>
                </a:cubicBezTo>
                <a:cubicBezTo>
                  <a:pt x="4889" y="0"/>
                  <a:pt x="4683" y="79"/>
                  <a:pt x="4541" y="216"/>
                </a:cubicBezTo>
                <a:lnTo>
                  <a:pt x="4542" y="217"/>
                </a:lnTo>
                <a:cubicBezTo>
                  <a:pt x="4417" y="81"/>
                  <a:pt x="4222" y="0"/>
                  <a:pt x="4015" y="0"/>
                </a:cubicBezTo>
                <a:cubicBezTo>
                  <a:pt x="3763" y="0"/>
                  <a:pt x="3532" y="118"/>
                  <a:pt x="3419" y="305"/>
                </a:cubicBezTo>
                <a:lnTo>
                  <a:pt x="3422" y="314"/>
                </a:lnTo>
                <a:cubicBezTo>
                  <a:pt x="3269" y="190"/>
                  <a:pt x="3066" y="121"/>
                  <a:pt x="2853" y="121"/>
                </a:cubicBezTo>
                <a:cubicBezTo>
                  <a:pt x="2552" y="121"/>
                  <a:pt x="2275" y="258"/>
                  <a:pt x="2135" y="478"/>
                </a:cubicBezTo>
                <a:lnTo>
                  <a:pt x="2132" y="483"/>
                </a:lnTo>
                <a:cubicBezTo>
                  <a:pt x="1974" y="407"/>
                  <a:pt x="1796" y="367"/>
                  <a:pt x="1612" y="367"/>
                </a:cubicBezTo>
                <a:cubicBezTo>
                  <a:pt x="1044" y="367"/>
                  <a:pt x="583" y="746"/>
                  <a:pt x="583" y="1217"/>
                </a:cubicBezTo>
                <a:cubicBezTo>
                  <a:pt x="583" y="1254"/>
                  <a:pt x="586" y="1293"/>
                  <a:pt x="593" y="1330"/>
                </a:cubicBezTo>
                <a:lnTo>
                  <a:pt x="596" y="1330"/>
                </a:lnTo>
                <a:close/>
              </a:path>
            </a:pathLst>
          </a:custGeom>
          <a:solidFill>
            <a:schemeClr val="bg1">
              <a:lumMod val="85000"/>
            </a:schemeClr>
          </a:solidFill>
          <a:ln w="4763" cap="rnd">
            <a:solidFill>
              <a:srgbClr val="000000"/>
            </a:solidFill>
            <a:prstDash val="solid"/>
            <a:round/>
            <a:headEnd/>
            <a:tailEnd/>
          </a:ln>
          <a:extLst/>
        </p:spPr>
        <p:txBody>
          <a:bodyPr/>
          <a:lstStyle/>
          <a:p>
            <a:pPr defTabSz="914400" fontAlgn="auto">
              <a:lnSpc>
                <a:spcPct val="100000"/>
              </a:lnSpc>
              <a:spcBef>
                <a:spcPts val="0"/>
              </a:spcBef>
              <a:spcAft>
                <a:spcPts val="0"/>
              </a:spcAft>
              <a:buClrTx/>
              <a:buFontTx/>
              <a:buNone/>
              <a:defRPr/>
            </a:pPr>
            <a:endParaRPr lang="en-US" kern="0">
              <a:solidFill>
                <a:sysClr val="windowText" lastClr="000000"/>
              </a:solidFill>
            </a:endParaRPr>
          </a:p>
        </p:txBody>
      </p:sp>
      <p:sp>
        <p:nvSpPr>
          <p:cNvPr id="6145" name="Rectangle 1"/>
          <p:cNvSpPr>
            <a:spLocks noGrp="1" noChangeArrowheads="1"/>
          </p:cNvSpPr>
          <p:nvPr>
            <p:ph type="title"/>
          </p:nvPr>
        </p:nvSpPr>
        <p:spPr>
          <a:xfrm>
            <a:off x="467544" y="679444"/>
            <a:ext cx="8280920" cy="73333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dirty="0" smtClean="0"/>
              <a:t>Usage Model 10: </a:t>
            </a:r>
            <a:r>
              <a:rPr lang="en-US" sz="1800" b="1" dirty="0" err="1" smtClean="0">
                <a:solidFill>
                  <a:schemeClr val="dk2"/>
                </a:solidFill>
                <a:ea typeface="Times New Roman"/>
                <a:cs typeface="Times New Roman"/>
                <a:sym typeface="Times New Roman"/>
              </a:rPr>
              <a:t>mmWave</a:t>
            </a:r>
            <a:r>
              <a:rPr lang="en-US" sz="1800" b="1" dirty="0" smtClean="0">
                <a:solidFill>
                  <a:schemeClr val="dk2"/>
                </a:solidFill>
                <a:ea typeface="Times New Roman"/>
                <a:cs typeface="Times New Roman"/>
                <a:sym typeface="Times New Roman"/>
              </a:rPr>
              <a:t> </a:t>
            </a:r>
            <a:r>
              <a:rPr lang="en-GB" sz="1800" b="1" dirty="0" smtClean="0"/>
              <a:t>Distribution Network</a:t>
            </a:r>
            <a:endParaRPr lang="en-GB" sz="1800" b="1" dirty="0">
              <a:solidFill>
                <a:schemeClr val="tx1"/>
              </a:solidFill>
            </a:endParaRPr>
          </a:p>
        </p:txBody>
      </p:sp>
      <p:sp>
        <p:nvSpPr>
          <p:cNvPr id="22" name="Rechteck 21"/>
          <p:cNvSpPr/>
          <p:nvPr/>
        </p:nvSpPr>
        <p:spPr bwMode="gray">
          <a:xfrm>
            <a:off x="1566918" y="2097455"/>
            <a:ext cx="535244" cy="626860"/>
          </a:xfrm>
          <a:prstGeom prst="rect">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smtClean="0">
              <a:latin typeface="Tele-GroteskNor" pitchFamily="2" charset="0"/>
              <a:cs typeface="Arial Unicode MS" panose="020B0604020202020204" pitchFamily="34" charset="-128"/>
            </a:endParaRPr>
          </a:p>
        </p:txBody>
      </p:sp>
      <p:sp>
        <p:nvSpPr>
          <p:cNvPr id="23" name="Gleichschenkliges Dreieck 22"/>
          <p:cNvSpPr/>
          <p:nvPr/>
        </p:nvSpPr>
        <p:spPr bwMode="gray">
          <a:xfrm>
            <a:off x="1474184" y="1938578"/>
            <a:ext cx="727561" cy="167640"/>
          </a:xfrm>
          <a:prstGeom prst="triangle">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a:latin typeface="Tele-GroteskNor" pitchFamily="2" charset="0"/>
              <a:cs typeface="Arial Unicode MS" panose="020B0604020202020204" pitchFamily="34" charset="-128"/>
            </a:endParaRPr>
          </a:p>
        </p:txBody>
      </p:sp>
      <p:sp>
        <p:nvSpPr>
          <p:cNvPr id="111" name="Rechteck 110"/>
          <p:cNvSpPr/>
          <p:nvPr/>
        </p:nvSpPr>
        <p:spPr bwMode="gray">
          <a:xfrm>
            <a:off x="5414931" y="2298618"/>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37" name="Rechteck 136"/>
          <p:cNvSpPr/>
          <p:nvPr/>
        </p:nvSpPr>
        <p:spPr bwMode="gray">
          <a:xfrm>
            <a:off x="5412289" y="3350267"/>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38" name="Rechteck 137"/>
          <p:cNvSpPr/>
          <p:nvPr/>
        </p:nvSpPr>
        <p:spPr bwMode="gray">
          <a:xfrm>
            <a:off x="5414931" y="4386850"/>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39" name="Rechteck 138"/>
          <p:cNvSpPr/>
          <p:nvPr/>
        </p:nvSpPr>
        <p:spPr bwMode="gray">
          <a:xfrm>
            <a:off x="4379286" y="1799425"/>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0" name="Rechteck 139"/>
          <p:cNvSpPr/>
          <p:nvPr/>
        </p:nvSpPr>
        <p:spPr bwMode="gray">
          <a:xfrm>
            <a:off x="4379286" y="2843541"/>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1" name="Rechteck 140"/>
          <p:cNvSpPr/>
          <p:nvPr/>
        </p:nvSpPr>
        <p:spPr bwMode="gray">
          <a:xfrm>
            <a:off x="4379286" y="3887657"/>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2" name="Rechteck 141"/>
          <p:cNvSpPr/>
          <p:nvPr/>
        </p:nvSpPr>
        <p:spPr bwMode="gray">
          <a:xfrm>
            <a:off x="3323948" y="2298618"/>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3" name="Rechteck 142"/>
          <p:cNvSpPr/>
          <p:nvPr/>
        </p:nvSpPr>
        <p:spPr bwMode="gray">
          <a:xfrm>
            <a:off x="3323948" y="3342734"/>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4" name="Rechteck 143"/>
          <p:cNvSpPr/>
          <p:nvPr/>
        </p:nvSpPr>
        <p:spPr bwMode="gray">
          <a:xfrm>
            <a:off x="3323948" y="4386850"/>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9" name="Rechteck 148"/>
          <p:cNvSpPr/>
          <p:nvPr/>
        </p:nvSpPr>
        <p:spPr bwMode="gray">
          <a:xfrm>
            <a:off x="5722656" y="2194203"/>
            <a:ext cx="207640" cy="524940"/>
          </a:xfrm>
          <a:prstGeom prst="rect">
            <a:avLst/>
          </a:prstGeom>
          <a:solidFill>
            <a:schemeClr val="bg1"/>
          </a:solidFill>
          <a:ln w="19050" algn="ctr">
            <a:solidFill>
              <a:srgbClr val="000000"/>
            </a:solidFill>
            <a:miter lim="800000"/>
            <a:headEnd/>
            <a:tailEnd/>
          </a:ln>
          <a:effectLst/>
        </p:spPr>
        <p:txBody>
          <a:bodyPr vert="vert270" wrap="square" lIns="0" tIns="0" rIns="0" bIns="0" rtlCol="0" anchor="ctr" anchorCtr="0">
            <a:noAutofit/>
          </a:bodyPr>
          <a:lstStyle/>
          <a:p>
            <a:pPr algn="ctr" defTabSz="457293" fontAlgn="base">
              <a:lnSpc>
                <a:spcPct val="80000"/>
              </a:lnSpc>
              <a:buClr>
                <a:srgbClr val="E20074"/>
              </a:buClr>
              <a:buSzPct val="75000"/>
            </a:pPr>
            <a:r>
              <a:rPr lang="de-DE" sz="1000" dirty="0" smtClean="0">
                <a:solidFill>
                  <a:srgbClr val="000000"/>
                </a:solidFill>
                <a:latin typeface="Tele-GroteskNor" pitchFamily="2" charset="0"/>
                <a:cs typeface="Arial Unicode MS" panose="020B0604020202020204" pitchFamily="34" charset="-128"/>
              </a:rPr>
              <a:t>Fiber PoP</a:t>
            </a:r>
            <a:endParaRPr lang="de-DE" sz="1000" dirty="0">
              <a:solidFill>
                <a:srgbClr val="000000"/>
              </a:solidFill>
              <a:latin typeface="Tele-GroteskNor" pitchFamily="2" charset="0"/>
              <a:cs typeface="Arial Unicode MS" panose="020B0604020202020204" pitchFamily="34" charset="-128"/>
            </a:endParaRPr>
          </a:p>
        </p:txBody>
      </p:sp>
      <p:cxnSp>
        <p:nvCxnSpPr>
          <p:cNvPr id="152" name="Gerade Verbindung 151"/>
          <p:cNvCxnSpPr>
            <a:stCxn id="139" idx="1"/>
            <a:endCxn id="142" idx="3"/>
          </p:cNvCxnSpPr>
          <p:nvPr/>
        </p:nvCxnSpPr>
        <p:spPr>
          <a:xfrm flipH="1">
            <a:off x="3631673" y="1953288"/>
            <a:ext cx="747613" cy="49919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5" name="Gerade Verbindung 154"/>
          <p:cNvCxnSpPr>
            <a:stCxn id="111" idx="1"/>
            <a:endCxn id="139" idx="3"/>
          </p:cNvCxnSpPr>
          <p:nvPr/>
        </p:nvCxnSpPr>
        <p:spPr>
          <a:xfrm flipH="1" flipV="1">
            <a:off x="4687011" y="1953288"/>
            <a:ext cx="727920" cy="49919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Gerade Verbindung 157"/>
          <p:cNvCxnSpPr>
            <a:stCxn id="111" idx="1"/>
            <a:endCxn id="140" idx="3"/>
          </p:cNvCxnSpPr>
          <p:nvPr/>
        </p:nvCxnSpPr>
        <p:spPr>
          <a:xfrm flipH="1">
            <a:off x="4687011" y="2452481"/>
            <a:ext cx="727920" cy="54492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1" name="Gerade Verbindung 160"/>
          <p:cNvCxnSpPr>
            <a:stCxn id="137" idx="1"/>
            <a:endCxn id="140" idx="3"/>
          </p:cNvCxnSpPr>
          <p:nvPr/>
        </p:nvCxnSpPr>
        <p:spPr>
          <a:xfrm flipH="1" flipV="1">
            <a:off x="4687011" y="2997404"/>
            <a:ext cx="725278" cy="506726"/>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4" name="Gerade Verbindung 163"/>
          <p:cNvCxnSpPr>
            <a:stCxn id="138" idx="1"/>
            <a:endCxn id="141" idx="3"/>
          </p:cNvCxnSpPr>
          <p:nvPr/>
        </p:nvCxnSpPr>
        <p:spPr>
          <a:xfrm flipH="1" flipV="1">
            <a:off x="4687011" y="4041520"/>
            <a:ext cx="727920" cy="49919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7" name="Gerade Verbindung 166"/>
          <p:cNvCxnSpPr>
            <a:stCxn id="137" idx="1"/>
            <a:endCxn id="141" idx="3"/>
          </p:cNvCxnSpPr>
          <p:nvPr/>
        </p:nvCxnSpPr>
        <p:spPr>
          <a:xfrm flipH="1">
            <a:off x="4687011" y="3504130"/>
            <a:ext cx="725278" cy="53739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0" name="Gerade Verbindung 169"/>
          <p:cNvCxnSpPr>
            <a:stCxn id="140" idx="1"/>
            <a:endCxn id="143" idx="3"/>
          </p:cNvCxnSpPr>
          <p:nvPr/>
        </p:nvCxnSpPr>
        <p:spPr>
          <a:xfrm flipH="1">
            <a:off x="3631673" y="2997404"/>
            <a:ext cx="747613" cy="49919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3" name="Gerade Verbindung 172"/>
          <p:cNvCxnSpPr>
            <a:stCxn id="140" idx="1"/>
            <a:endCxn id="142" idx="3"/>
          </p:cNvCxnSpPr>
          <p:nvPr/>
        </p:nvCxnSpPr>
        <p:spPr>
          <a:xfrm flipH="1" flipV="1">
            <a:off x="3631673" y="2452481"/>
            <a:ext cx="747613" cy="54492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6" name="Gerade Verbindung 175"/>
          <p:cNvCxnSpPr>
            <a:stCxn id="141" idx="1"/>
            <a:endCxn id="144" idx="3"/>
          </p:cNvCxnSpPr>
          <p:nvPr/>
        </p:nvCxnSpPr>
        <p:spPr>
          <a:xfrm flipH="1">
            <a:off x="3631673" y="4041520"/>
            <a:ext cx="747613" cy="49919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9" name="Gerade Verbindung 178"/>
          <p:cNvCxnSpPr>
            <a:stCxn id="141" idx="1"/>
            <a:endCxn id="143" idx="3"/>
          </p:cNvCxnSpPr>
          <p:nvPr/>
        </p:nvCxnSpPr>
        <p:spPr>
          <a:xfrm flipH="1" flipV="1">
            <a:off x="3631673" y="3496597"/>
            <a:ext cx="747613" cy="54492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2" name="Gerade Verbindung 181"/>
          <p:cNvCxnSpPr>
            <a:stCxn id="138" idx="1"/>
          </p:cNvCxnSpPr>
          <p:nvPr/>
        </p:nvCxnSpPr>
        <p:spPr>
          <a:xfrm flipH="1">
            <a:off x="5146592" y="4540713"/>
            <a:ext cx="268339" cy="278185"/>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5" name="Gerade Verbindung 184"/>
          <p:cNvCxnSpPr/>
          <p:nvPr/>
        </p:nvCxnSpPr>
        <p:spPr>
          <a:xfrm>
            <a:off x="5930296" y="4544905"/>
            <a:ext cx="656456" cy="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0" name="Gerade Verbindung 189"/>
          <p:cNvCxnSpPr>
            <a:stCxn id="149" idx="3"/>
          </p:cNvCxnSpPr>
          <p:nvPr/>
        </p:nvCxnSpPr>
        <p:spPr>
          <a:xfrm>
            <a:off x="5930296" y="2456673"/>
            <a:ext cx="728464" cy="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6174" name="Gruppieren 6173"/>
          <p:cNvGrpSpPr/>
          <p:nvPr/>
        </p:nvGrpSpPr>
        <p:grpSpPr>
          <a:xfrm rot="16200000">
            <a:off x="6131779" y="4442154"/>
            <a:ext cx="80520" cy="124981"/>
            <a:chOff x="6014084" y="4701418"/>
            <a:chExt cx="80520" cy="124981"/>
          </a:xfrm>
        </p:grpSpPr>
        <p:sp>
          <p:nvSpPr>
            <p:cNvPr id="193" name="Ellipse 192"/>
            <p:cNvSpPr/>
            <p:nvPr/>
          </p:nvSpPr>
          <p:spPr bwMode="gray">
            <a:xfrm>
              <a:off x="6014085" y="4745880"/>
              <a:ext cx="80519"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sp>
          <p:nvSpPr>
            <p:cNvPr id="194" name="Ellipse 193"/>
            <p:cNvSpPr/>
            <p:nvPr/>
          </p:nvSpPr>
          <p:spPr bwMode="gray">
            <a:xfrm>
              <a:off x="6014084" y="4701418"/>
              <a:ext cx="80519"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grpSp>
      <p:grpSp>
        <p:nvGrpSpPr>
          <p:cNvPr id="199" name="Gruppieren 198"/>
          <p:cNvGrpSpPr/>
          <p:nvPr/>
        </p:nvGrpSpPr>
        <p:grpSpPr>
          <a:xfrm rot="16200000">
            <a:off x="6131779" y="2348396"/>
            <a:ext cx="80520" cy="124981"/>
            <a:chOff x="6014084" y="4701418"/>
            <a:chExt cx="80520" cy="124981"/>
          </a:xfrm>
        </p:grpSpPr>
        <p:sp>
          <p:nvSpPr>
            <p:cNvPr id="200" name="Ellipse 199"/>
            <p:cNvSpPr/>
            <p:nvPr/>
          </p:nvSpPr>
          <p:spPr bwMode="gray">
            <a:xfrm>
              <a:off x="6014085" y="4745880"/>
              <a:ext cx="80519"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sp>
          <p:nvSpPr>
            <p:cNvPr id="201" name="Ellipse 200"/>
            <p:cNvSpPr/>
            <p:nvPr/>
          </p:nvSpPr>
          <p:spPr bwMode="gray">
            <a:xfrm>
              <a:off x="6014084" y="4701418"/>
              <a:ext cx="80519"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grpSp>
      <p:sp>
        <p:nvSpPr>
          <p:cNvPr id="6175" name="Rechteck 6174"/>
          <p:cNvSpPr/>
          <p:nvPr/>
        </p:nvSpPr>
        <p:spPr>
          <a:xfrm>
            <a:off x="5993118" y="2448687"/>
            <a:ext cx="482824" cy="276999"/>
          </a:xfrm>
          <a:prstGeom prst="rect">
            <a:avLst/>
          </a:prstGeom>
        </p:spPr>
        <p:txBody>
          <a:bodyPr wrap="none">
            <a:spAutoFit/>
          </a:bodyPr>
          <a:lstStyle/>
          <a:p>
            <a:pPr algn="ctr"/>
            <a:r>
              <a:rPr lang="en-US" sz="1200" kern="0" dirty="0" smtClean="0">
                <a:solidFill>
                  <a:srgbClr val="000000"/>
                </a:solidFill>
                <a:latin typeface="Arial"/>
                <a:ea typeface="Arial"/>
                <a:cs typeface="Arial"/>
                <a:sym typeface="Arial"/>
              </a:rPr>
              <a:t>fiber</a:t>
            </a:r>
            <a:endParaRPr lang="de-DE" sz="1200" dirty="0"/>
          </a:p>
        </p:txBody>
      </p:sp>
      <p:sp>
        <p:nvSpPr>
          <p:cNvPr id="203" name="Rechteck 202"/>
          <p:cNvSpPr/>
          <p:nvPr/>
        </p:nvSpPr>
        <p:spPr>
          <a:xfrm>
            <a:off x="3875261" y="4205784"/>
            <a:ext cx="1266692" cy="757130"/>
          </a:xfrm>
          <a:prstGeom prst="rect">
            <a:avLst/>
          </a:prstGeom>
        </p:spPr>
        <p:txBody>
          <a:bodyPr wrap="none">
            <a:spAutoFit/>
          </a:bodyPr>
          <a:lstStyle/>
          <a:p>
            <a:pPr algn="ctr">
              <a:lnSpc>
                <a:spcPct val="90000"/>
              </a:lnSpc>
            </a:pPr>
            <a:r>
              <a:rPr lang="en-US" sz="1600" kern="0" dirty="0" err="1" smtClean="0">
                <a:solidFill>
                  <a:schemeClr val="tx1"/>
                </a:solidFill>
                <a:latin typeface="Arial"/>
                <a:ea typeface="Arial"/>
                <a:cs typeface="Arial"/>
                <a:sym typeface="Arial"/>
              </a:rPr>
              <a:t>mmWave</a:t>
            </a:r>
            <a:r>
              <a:rPr lang="en-US" sz="1600" kern="0" dirty="0" smtClean="0">
                <a:solidFill>
                  <a:schemeClr val="tx1"/>
                </a:solidFill>
                <a:latin typeface="Arial"/>
                <a:ea typeface="Arial"/>
                <a:cs typeface="Arial"/>
                <a:sym typeface="Arial"/>
              </a:rPr>
              <a:t/>
            </a:r>
            <a:br>
              <a:rPr lang="en-US" sz="1600" kern="0" dirty="0" smtClean="0">
                <a:solidFill>
                  <a:schemeClr val="tx1"/>
                </a:solidFill>
                <a:latin typeface="Arial"/>
                <a:ea typeface="Arial"/>
                <a:cs typeface="Arial"/>
                <a:sym typeface="Arial"/>
              </a:rPr>
            </a:br>
            <a:r>
              <a:rPr lang="en-US" sz="1600" kern="0" dirty="0" smtClean="0">
                <a:solidFill>
                  <a:schemeClr val="tx1"/>
                </a:solidFill>
                <a:latin typeface="Arial"/>
                <a:ea typeface="Arial"/>
                <a:cs typeface="Arial"/>
                <a:sym typeface="Arial"/>
              </a:rPr>
              <a:t> Distribution</a:t>
            </a:r>
            <a:br>
              <a:rPr lang="en-US" sz="1600" kern="0" dirty="0" smtClean="0">
                <a:solidFill>
                  <a:schemeClr val="tx1"/>
                </a:solidFill>
                <a:latin typeface="Arial"/>
                <a:ea typeface="Arial"/>
                <a:cs typeface="Arial"/>
                <a:sym typeface="Arial"/>
              </a:rPr>
            </a:br>
            <a:r>
              <a:rPr lang="en-US" sz="1600" kern="0" dirty="0" smtClean="0">
                <a:solidFill>
                  <a:schemeClr val="tx1"/>
                </a:solidFill>
                <a:latin typeface="Arial"/>
                <a:ea typeface="Arial"/>
                <a:cs typeface="Arial"/>
                <a:sym typeface="Arial"/>
              </a:rPr>
              <a:t>Network</a:t>
            </a:r>
            <a:endParaRPr lang="de-DE" sz="1600" dirty="0">
              <a:solidFill>
                <a:schemeClr val="tx1"/>
              </a:solidFill>
            </a:endParaRPr>
          </a:p>
        </p:txBody>
      </p:sp>
      <p:sp>
        <p:nvSpPr>
          <p:cNvPr id="220" name="Rechteck 219"/>
          <p:cNvSpPr/>
          <p:nvPr/>
        </p:nvSpPr>
        <p:spPr bwMode="gray">
          <a:xfrm>
            <a:off x="1566918" y="3183926"/>
            <a:ext cx="535244" cy="626860"/>
          </a:xfrm>
          <a:prstGeom prst="rect">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smtClean="0">
              <a:latin typeface="Tele-GroteskNor" pitchFamily="2" charset="0"/>
              <a:cs typeface="Arial Unicode MS" panose="020B0604020202020204" pitchFamily="34" charset="-128"/>
            </a:endParaRPr>
          </a:p>
        </p:txBody>
      </p:sp>
      <p:sp>
        <p:nvSpPr>
          <p:cNvPr id="221" name="Gleichschenkliges Dreieck 220"/>
          <p:cNvSpPr/>
          <p:nvPr/>
        </p:nvSpPr>
        <p:spPr bwMode="gray">
          <a:xfrm>
            <a:off x="1474184" y="3025049"/>
            <a:ext cx="727561" cy="167640"/>
          </a:xfrm>
          <a:prstGeom prst="triangle">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a:latin typeface="Tele-GroteskNor" pitchFamily="2" charset="0"/>
              <a:cs typeface="Arial Unicode MS" panose="020B0604020202020204" pitchFamily="34" charset="-128"/>
            </a:endParaRPr>
          </a:p>
        </p:txBody>
      </p:sp>
      <p:sp>
        <p:nvSpPr>
          <p:cNvPr id="154" name="Rechteck 153"/>
          <p:cNvSpPr/>
          <p:nvPr/>
        </p:nvSpPr>
        <p:spPr bwMode="auto">
          <a:xfrm>
            <a:off x="1618200" y="3274322"/>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35" name="Rechteck 234"/>
          <p:cNvSpPr/>
          <p:nvPr/>
        </p:nvSpPr>
        <p:spPr bwMode="auto">
          <a:xfrm>
            <a:off x="1866515" y="3274322"/>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36" name="Rechteck 235"/>
          <p:cNvSpPr/>
          <p:nvPr/>
        </p:nvSpPr>
        <p:spPr bwMode="auto">
          <a:xfrm>
            <a:off x="1621624" y="3531493"/>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37" name="Rechteck 236"/>
          <p:cNvSpPr/>
          <p:nvPr/>
        </p:nvSpPr>
        <p:spPr bwMode="auto">
          <a:xfrm>
            <a:off x="1866515" y="3529807"/>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38" name="Rechteck 237"/>
          <p:cNvSpPr/>
          <p:nvPr/>
        </p:nvSpPr>
        <p:spPr bwMode="auto">
          <a:xfrm>
            <a:off x="1626521" y="2194202"/>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39" name="Rechteck 238"/>
          <p:cNvSpPr/>
          <p:nvPr/>
        </p:nvSpPr>
        <p:spPr bwMode="auto">
          <a:xfrm>
            <a:off x="1874836" y="2194202"/>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smtClean="0">
              <a:ln>
                <a:noFill/>
              </a:ln>
              <a:solidFill>
                <a:schemeClr val="bg1"/>
              </a:solidFill>
              <a:effectLst/>
              <a:latin typeface="Times New Roman" pitchFamily="16" charset="0"/>
              <a:ea typeface="MS Gothic" charset="-128"/>
            </a:endParaRPr>
          </a:p>
        </p:txBody>
      </p:sp>
      <p:sp>
        <p:nvSpPr>
          <p:cNvPr id="240" name="Rechteck 239"/>
          <p:cNvSpPr/>
          <p:nvPr/>
        </p:nvSpPr>
        <p:spPr bwMode="auto">
          <a:xfrm>
            <a:off x="1629945" y="2451373"/>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41" name="Rechteck 240"/>
          <p:cNvSpPr/>
          <p:nvPr/>
        </p:nvSpPr>
        <p:spPr bwMode="auto">
          <a:xfrm>
            <a:off x="1874836" y="2449687"/>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grpSp>
        <p:nvGrpSpPr>
          <p:cNvPr id="211" name="Gruppieren 210"/>
          <p:cNvGrpSpPr/>
          <p:nvPr/>
        </p:nvGrpSpPr>
        <p:grpSpPr>
          <a:xfrm>
            <a:off x="1927044" y="2210406"/>
            <a:ext cx="87144" cy="144016"/>
            <a:chOff x="2502942" y="2348880"/>
            <a:chExt cx="87144" cy="144016"/>
          </a:xfrm>
        </p:grpSpPr>
        <p:cxnSp>
          <p:nvCxnSpPr>
            <p:cNvPr id="212" name="Gerade Verbindung 211"/>
            <p:cNvCxnSpPr/>
            <p:nvPr/>
          </p:nvCxnSpPr>
          <p:spPr bwMode="auto">
            <a:xfrm>
              <a:off x="2502942" y="2491286"/>
              <a:ext cx="7200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13" name="Gerade Verbindung 212"/>
            <p:cNvCxnSpPr/>
            <p:nvPr/>
          </p:nvCxnSpPr>
          <p:spPr bwMode="auto">
            <a:xfrm rot="5400000">
              <a:off x="2518078" y="2420888"/>
              <a:ext cx="144016"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grpSp>
        <p:nvGrpSpPr>
          <p:cNvPr id="214" name="Gruppieren 213"/>
          <p:cNvGrpSpPr/>
          <p:nvPr/>
        </p:nvGrpSpPr>
        <p:grpSpPr>
          <a:xfrm>
            <a:off x="1682287" y="2462327"/>
            <a:ext cx="87144" cy="144016"/>
            <a:chOff x="2502942" y="2348880"/>
            <a:chExt cx="87144" cy="144016"/>
          </a:xfrm>
        </p:grpSpPr>
        <p:cxnSp>
          <p:nvCxnSpPr>
            <p:cNvPr id="215" name="Gerade Verbindung 214"/>
            <p:cNvCxnSpPr/>
            <p:nvPr/>
          </p:nvCxnSpPr>
          <p:spPr bwMode="auto">
            <a:xfrm>
              <a:off x="2502942" y="2491286"/>
              <a:ext cx="7200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16" name="Gerade Verbindung 215"/>
            <p:cNvCxnSpPr/>
            <p:nvPr/>
          </p:nvCxnSpPr>
          <p:spPr bwMode="auto">
            <a:xfrm rot="5400000">
              <a:off x="2518078" y="2420888"/>
              <a:ext cx="144016"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sp>
        <p:nvSpPr>
          <p:cNvPr id="278" name="Rechteck 277"/>
          <p:cNvSpPr/>
          <p:nvPr/>
        </p:nvSpPr>
        <p:spPr>
          <a:xfrm>
            <a:off x="510435" y="3378738"/>
            <a:ext cx="901209" cy="307777"/>
          </a:xfrm>
          <a:prstGeom prst="rect">
            <a:avLst/>
          </a:prstGeom>
        </p:spPr>
        <p:txBody>
          <a:bodyPr wrap="none">
            <a:spAutoFit/>
          </a:bodyPr>
          <a:lstStyle/>
          <a:p>
            <a:r>
              <a:rPr lang="en-US" sz="1400" kern="0" dirty="0" smtClean="0">
                <a:solidFill>
                  <a:srgbClr val="000000"/>
                </a:solidFill>
                <a:latin typeface="Arial"/>
                <a:ea typeface="Arial"/>
                <a:cs typeface="Arial"/>
                <a:sym typeface="Arial"/>
              </a:rPr>
              <a:t>b) WTTB</a:t>
            </a:r>
            <a:endParaRPr lang="de-DE" sz="1400" dirty="0"/>
          </a:p>
        </p:txBody>
      </p:sp>
      <p:sp>
        <p:nvSpPr>
          <p:cNvPr id="279" name="Rechteck 278"/>
          <p:cNvSpPr/>
          <p:nvPr/>
        </p:nvSpPr>
        <p:spPr>
          <a:xfrm>
            <a:off x="510435" y="2237643"/>
            <a:ext cx="910827" cy="307777"/>
          </a:xfrm>
          <a:prstGeom prst="rect">
            <a:avLst/>
          </a:prstGeom>
        </p:spPr>
        <p:txBody>
          <a:bodyPr wrap="none">
            <a:spAutoFit/>
          </a:bodyPr>
          <a:lstStyle/>
          <a:p>
            <a:r>
              <a:rPr lang="en-US" sz="1400" kern="0" dirty="0" smtClean="0">
                <a:solidFill>
                  <a:srgbClr val="000000"/>
                </a:solidFill>
                <a:latin typeface="Arial"/>
                <a:ea typeface="Arial"/>
                <a:cs typeface="Arial"/>
                <a:sym typeface="Arial"/>
              </a:rPr>
              <a:t>a) WTTH</a:t>
            </a:r>
            <a:endParaRPr lang="de-DE" sz="1400" dirty="0"/>
          </a:p>
        </p:txBody>
      </p:sp>
      <p:sp>
        <p:nvSpPr>
          <p:cNvPr id="280" name="Rechteck 279"/>
          <p:cNvSpPr/>
          <p:nvPr/>
        </p:nvSpPr>
        <p:spPr>
          <a:xfrm>
            <a:off x="510435" y="4469891"/>
            <a:ext cx="1107765" cy="738664"/>
          </a:xfrm>
          <a:prstGeom prst="rect">
            <a:avLst/>
          </a:prstGeom>
        </p:spPr>
        <p:txBody>
          <a:bodyPr wrap="square">
            <a:spAutoFit/>
          </a:bodyPr>
          <a:lstStyle/>
          <a:p>
            <a:r>
              <a:rPr lang="en-US" sz="1400" kern="0" dirty="0" smtClean="0">
                <a:solidFill>
                  <a:srgbClr val="000000"/>
                </a:solidFill>
                <a:latin typeface="Arial"/>
                <a:ea typeface="Arial"/>
                <a:cs typeface="Arial"/>
                <a:sym typeface="Arial"/>
              </a:rPr>
              <a:t>c) Wi-Fi AP/</a:t>
            </a:r>
            <a:r>
              <a:rPr lang="en-US" sz="1400" kern="0" dirty="0" smtClean="0">
                <a:solidFill>
                  <a:schemeClr val="tx1"/>
                </a:solidFill>
                <a:latin typeface="Arial"/>
                <a:ea typeface="Arial"/>
                <a:cs typeface="Arial"/>
                <a:sym typeface="Arial"/>
              </a:rPr>
              <a:t> Small </a:t>
            </a:r>
            <a:r>
              <a:rPr lang="en-US" sz="1400" kern="0" dirty="0">
                <a:solidFill>
                  <a:schemeClr val="tx1"/>
                </a:solidFill>
                <a:latin typeface="Arial"/>
                <a:ea typeface="Arial"/>
                <a:cs typeface="Arial"/>
                <a:sym typeface="Arial"/>
              </a:rPr>
              <a:t>C</a:t>
            </a:r>
            <a:r>
              <a:rPr lang="en-US" sz="1400" kern="0" dirty="0" smtClean="0">
                <a:solidFill>
                  <a:schemeClr val="tx1"/>
                </a:solidFill>
                <a:latin typeface="Arial"/>
                <a:ea typeface="Arial"/>
                <a:cs typeface="Arial"/>
                <a:sym typeface="Arial"/>
              </a:rPr>
              <a:t>ell</a:t>
            </a:r>
            <a:endParaRPr lang="de-DE" sz="1400" dirty="0">
              <a:solidFill>
                <a:schemeClr val="tx1"/>
              </a:solidFill>
            </a:endParaRPr>
          </a:p>
        </p:txBody>
      </p:sp>
      <p:sp>
        <p:nvSpPr>
          <p:cNvPr id="321" name="Freeform 11"/>
          <p:cNvSpPr>
            <a:spLocks/>
          </p:cNvSpPr>
          <p:nvPr/>
        </p:nvSpPr>
        <p:spPr bwMode="auto">
          <a:xfrm>
            <a:off x="6419374" y="1799424"/>
            <a:ext cx="1985962" cy="3502945"/>
          </a:xfrm>
          <a:custGeom>
            <a:avLst/>
            <a:gdLst>
              <a:gd name="T0" fmla="*/ 596 w 6580"/>
              <a:gd name="T1" fmla="*/ 1330 h 4000"/>
              <a:gd name="T2" fmla="*/ 0 w 6580"/>
              <a:gd name="T3" fmla="*/ 1877 h 4000"/>
              <a:gd name="T4" fmla="*/ 328 w 6580"/>
              <a:gd name="T5" fmla="*/ 2353 h 4000"/>
              <a:gd name="T6" fmla="*/ 325 w 6580"/>
              <a:gd name="T7" fmla="*/ 2346 h 4000"/>
              <a:gd name="T8" fmla="*/ 146 w 6580"/>
              <a:gd name="T9" fmla="*/ 2721 h 4000"/>
              <a:gd name="T10" fmla="*/ 811 w 6580"/>
              <a:gd name="T11" fmla="*/ 3269 h 4000"/>
              <a:gd name="T12" fmla="*/ 888 w 6580"/>
              <a:gd name="T13" fmla="*/ 3265 h 4000"/>
              <a:gd name="T14" fmla="*/ 884 w 6580"/>
              <a:gd name="T15" fmla="*/ 3269 h 4000"/>
              <a:gd name="T16" fmla="*/ 1905 w 6580"/>
              <a:gd name="T17" fmla="*/ 3759 h 4000"/>
              <a:gd name="T18" fmla="*/ 2510 w 6580"/>
              <a:gd name="T19" fmla="*/ 3620 h 4000"/>
              <a:gd name="T20" fmla="*/ 2508 w 6580"/>
              <a:gd name="T21" fmla="*/ 3621 h 4000"/>
              <a:gd name="T22" fmla="*/ 3363 w 6580"/>
              <a:gd name="T23" fmla="*/ 4000 h 4000"/>
              <a:gd name="T24" fmla="*/ 4347 w 6580"/>
              <a:gd name="T25" fmla="*/ 3393 h 4000"/>
              <a:gd name="T26" fmla="*/ 4349 w 6580"/>
              <a:gd name="T27" fmla="*/ 3398 h 4000"/>
              <a:gd name="T28" fmla="*/ 4815 w 6580"/>
              <a:gd name="T29" fmla="*/ 3508 h 4000"/>
              <a:gd name="T30" fmla="*/ 5696 w 6580"/>
              <a:gd name="T31" fmla="*/ 2786 h 4000"/>
              <a:gd name="T32" fmla="*/ 5695 w 6580"/>
              <a:gd name="T33" fmla="*/ 2785 h 4000"/>
              <a:gd name="T34" fmla="*/ 6580 w 6580"/>
              <a:gd name="T35" fmla="*/ 1940 h 4000"/>
              <a:gd name="T36" fmla="*/ 6367 w 6580"/>
              <a:gd name="T37" fmla="*/ 1419 h 4000"/>
              <a:gd name="T38" fmla="*/ 6364 w 6580"/>
              <a:gd name="T39" fmla="*/ 1419 h 4000"/>
              <a:gd name="T40" fmla="*/ 6431 w 6580"/>
              <a:gd name="T41" fmla="*/ 1154 h 4000"/>
              <a:gd name="T42" fmla="*/ 5832 w 6580"/>
              <a:gd name="T43" fmla="*/ 504 h 4000"/>
              <a:gd name="T44" fmla="*/ 5835 w 6580"/>
              <a:gd name="T45" fmla="*/ 503 h 4000"/>
              <a:gd name="T46" fmla="*/ 5107 w 6580"/>
              <a:gd name="T47" fmla="*/ 0 h 4000"/>
              <a:gd name="T48" fmla="*/ 4541 w 6580"/>
              <a:gd name="T49" fmla="*/ 216 h 4000"/>
              <a:gd name="T50" fmla="*/ 4542 w 6580"/>
              <a:gd name="T51" fmla="*/ 217 h 4000"/>
              <a:gd name="T52" fmla="*/ 4015 w 6580"/>
              <a:gd name="T53" fmla="*/ 0 h 4000"/>
              <a:gd name="T54" fmla="*/ 3419 w 6580"/>
              <a:gd name="T55" fmla="*/ 305 h 4000"/>
              <a:gd name="T56" fmla="*/ 3422 w 6580"/>
              <a:gd name="T57" fmla="*/ 314 h 4000"/>
              <a:gd name="T58" fmla="*/ 2853 w 6580"/>
              <a:gd name="T59" fmla="*/ 121 h 4000"/>
              <a:gd name="T60" fmla="*/ 2135 w 6580"/>
              <a:gd name="T61" fmla="*/ 478 h 4000"/>
              <a:gd name="T62" fmla="*/ 2132 w 6580"/>
              <a:gd name="T63" fmla="*/ 483 h 4000"/>
              <a:gd name="T64" fmla="*/ 1612 w 6580"/>
              <a:gd name="T65" fmla="*/ 367 h 4000"/>
              <a:gd name="T66" fmla="*/ 583 w 6580"/>
              <a:gd name="T67" fmla="*/ 1217 h 4000"/>
              <a:gd name="T68" fmla="*/ 593 w 6580"/>
              <a:gd name="T69" fmla="*/ 1330 h 4000"/>
              <a:gd name="T70" fmla="*/ 596 w 6580"/>
              <a:gd name="T71" fmla="*/ 1330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80" h="4000">
                <a:moveTo>
                  <a:pt x="596" y="1330"/>
                </a:moveTo>
                <a:cubicBezTo>
                  <a:pt x="257" y="1359"/>
                  <a:pt x="0" y="1596"/>
                  <a:pt x="0" y="1877"/>
                </a:cubicBezTo>
                <a:cubicBezTo>
                  <a:pt x="0" y="2072"/>
                  <a:pt x="125" y="2254"/>
                  <a:pt x="328" y="2353"/>
                </a:cubicBezTo>
                <a:lnTo>
                  <a:pt x="325" y="2346"/>
                </a:lnTo>
                <a:cubicBezTo>
                  <a:pt x="209" y="2448"/>
                  <a:pt x="146" y="2582"/>
                  <a:pt x="146" y="2721"/>
                </a:cubicBezTo>
                <a:cubicBezTo>
                  <a:pt x="146" y="3024"/>
                  <a:pt x="443" y="3269"/>
                  <a:pt x="811" y="3269"/>
                </a:cubicBezTo>
                <a:cubicBezTo>
                  <a:pt x="835" y="3269"/>
                  <a:pt x="862" y="3267"/>
                  <a:pt x="888" y="3265"/>
                </a:cubicBezTo>
                <a:lnTo>
                  <a:pt x="884" y="3269"/>
                </a:lnTo>
                <a:cubicBezTo>
                  <a:pt x="1094" y="3571"/>
                  <a:pt x="1482" y="3759"/>
                  <a:pt x="1905" y="3759"/>
                </a:cubicBezTo>
                <a:cubicBezTo>
                  <a:pt x="2118" y="3759"/>
                  <a:pt x="2327" y="3711"/>
                  <a:pt x="2510" y="3620"/>
                </a:cubicBezTo>
                <a:lnTo>
                  <a:pt x="2508" y="3621"/>
                </a:lnTo>
                <a:cubicBezTo>
                  <a:pt x="2698" y="3857"/>
                  <a:pt x="3019" y="4000"/>
                  <a:pt x="3363" y="4000"/>
                </a:cubicBezTo>
                <a:cubicBezTo>
                  <a:pt x="3816" y="4000"/>
                  <a:pt x="4216" y="3754"/>
                  <a:pt x="4347" y="3393"/>
                </a:cubicBezTo>
                <a:lnTo>
                  <a:pt x="4349" y="3398"/>
                </a:lnTo>
                <a:cubicBezTo>
                  <a:pt x="4488" y="3471"/>
                  <a:pt x="4650" y="3508"/>
                  <a:pt x="4815" y="3508"/>
                </a:cubicBezTo>
                <a:cubicBezTo>
                  <a:pt x="5299" y="3508"/>
                  <a:pt x="5692" y="3186"/>
                  <a:pt x="5696" y="2786"/>
                </a:cubicBezTo>
                <a:lnTo>
                  <a:pt x="5695" y="2785"/>
                </a:lnTo>
                <a:cubicBezTo>
                  <a:pt x="6202" y="2725"/>
                  <a:pt x="6580" y="2365"/>
                  <a:pt x="6580" y="1940"/>
                </a:cubicBezTo>
                <a:cubicBezTo>
                  <a:pt x="6580" y="1751"/>
                  <a:pt x="6505" y="1569"/>
                  <a:pt x="6367" y="1419"/>
                </a:cubicBezTo>
                <a:lnTo>
                  <a:pt x="6364" y="1419"/>
                </a:lnTo>
                <a:cubicBezTo>
                  <a:pt x="6408" y="1334"/>
                  <a:pt x="6431" y="1245"/>
                  <a:pt x="6431" y="1154"/>
                </a:cubicBezTo>
                <a:cubicBezTo>
                  <a:pt x="6431" y="849"/>
                  <a:pt x="6185" y="583"/>
                  <a:pt x="5832" y="504"/>
                </a:cubicBezTo>
                <a:lnTo>
                  <a:pt x="5835" y="503"/>
                </a:lnTo>
                <a:cubicBezTo>
                  <a:pt x="5771" y="212"/>
                  <a:pt x="5464" y="0"/>
                  <a:pt x="5107" y="0"/>
                </a:cubicBezTo>
                <a:cubicBezTo>
                  <a:pt x="4889" y="0"/>
                  <a:pt x="4683" y="79"/>
                  <a:pt x="4541" y="216"/>
                </a:cubicBezTo>
                <a:lnTo>
                  <a:pt x="4542" y="217"/>
                </a:lnTo>
                <a:cubicBezTo>
                  <a:pt x="4417" y="81"/>
                  <a:pt x="4222" y="0"/>
                  <a:pt x="4015" y="0"/>
                </a:cubicBezTo>
                <a:cubicBezTo>
                  <a:pt x="3763" y="0"/>
                  <a:pt x="3532" y="118"/>
                  <a:pt x="3419" y="305"/>
                </a:cubicBezTo>
                <a:lnTo>
                  <a:pt x="3422" y="314"/>
                </a:lnTo>
                <a:cubicBezTo>
                  <a:pt x="3269" y="190"/>
                  <a:pt x="3066" y="121"/>
                  <a:pt x="2853" y="121"/>
                </a:cubicBezTo>
                <a:cubicBezTo>
                  <a:pt x="2552" y="121"/>
                  <a:pt x="2275" y="258"/>
                  <a:pt x="2135" y="478"/>
                </a:cubicBezTo>
                <a:lnTo>
                  <a:pt x="2132" y="483"/>
                </a:lnTo>
                <a:cubicBezTo>
                  <a:pt x="1974" y="407"/>
                  <a:pt x="1796" y="367"/>
                  <a:pt x="1612" y="367"/>
                </a:cubicBezTo>
                <a:cubicBezTo>
                  <a:pt x="1044" y="367"/>
                  <a:pt x="583" y="746"/>
                  <a:pt x="583" y="1217"/>
                </a:cubicBezTo>
                <a:cubicBezTo>
                  <a:pt x="583" y="1254"/>
                  <a:pt x="586" y="1293"/>
                  <a:pt x="593" y="1330"/>
                </a:cubicBezTo>
                <a:lnTo>
                  <a:pt x="596" y="1330"/>
                </a:lnTo>
                <a:close/>
              </a:path>
            </a:pathLst>
          </a:custGeom>
          <a:solidFill>
            <a:schemeClr val="bg1">
              <a:lumMod val="85000"/>
            </a:schemeClr>
          </a:solidFill>
          <a:ln w="4763" cap="rnd">
            <a:solidFill>
              <a:srgbClr val="000000"/>
            </a:solidFill>
            <a:prstDash val="solid"/>
            <a:round/>
            <a:headEnd/>
            <a:tailEnd/>
          </a:ln>
          <a:extLst/>
        </p:spPr>
        <p:txBody>
          <a:bodyPr/>
          <a:lstStyle/>
          <a:p>
            <a:pPr defTabSz="914400" fontAlgn="auto">
              <a:lnSpc>
                <a:spcPct val="100000"/>
              </a:lnSpc>
              <a:spcBef>
                <a:spcPts val="0"/>
              </a:spcBef>
              <a:spcAft>
                <a:spcPts val="0"/>
              </a:spcAft>
              <a:buClrTx/>
              <a:buFontTx/>
              <a:buNone/>
              <a:defRPr/>
            </a:pPr>
            <a:endParaRPr lang="en-US" kern="0">
              <a:solidFill>
                <a:sysClr val="windowText" lastClr="000000"/>
              </a:solidFill>
            </a:endParaRPr>
          </a:p>
        </p:txBody>
      </p:sp>
      <p:sp>
        <p:nvSpPr>
          <p:cNvPr id="326" name="Rechteck 325"/>
          <p:cNvSpPr/>
          <p:nvPr/>
        </p:nvSpPr>
        <p:spPr>
          <a:xfrm>
            <a:off x="6949284" y="3234722"/>
            <a:ext cx="947696" cy="584775"/>
          </a:xfrm>
          <a:prstGeom prst="rect">
            <a:avLst/>
          </a:prstGeom>
        </p:spPr>
        <p:txBody>
          <a:bodyPr wrap="none">
            <a:spAutoFit/>
          </a:bodyPr>
          <a:lstStyle/>
          <a:p>
            <a:pPr algn="ctr"/>
            <a:r>
              <a:rPr lang="en-US" sz="1600" kern="0" dirty="0" smtClean="0">
                <a:solidFill>
                  <a:srgbClr val="000000"/>
                </a:solidFill>
                <a:latin typeface="Arial"/>
                <a:ea typeface="Arial"/>
                <a:cs typeface="Arial"/>
                <a:sym typeface="Arial"/>
              </a:rPr>
              <a:t>Provider</a:t>
            </a:r>
            <a:br>
              <a:rPr lang="en-US" sz="1600" kern="0" dirty="0" smtClean="0">
                <a:solidFill>
                  <a:srgbClr val="000000"/>
                </a:solidFill>
                <a:latin typeface="Arial"/>
                <a:ea typeface="Arial"/>
                <a:cs typeface="Arial"/>
                <a:sym typeface="Arial"/>
              </a:rPr>
            </a:br>
            <a:r>
              <a:rPr lang="en-US" sz="1600" kern="0" dirty="0" smtClean="0">
                <a:solidFill>
                  <a:srgbClr val="000000"/>
                </a:solidFill>
                <a:latin typeface="Arial"/>
                <a:ea typeface="Arial"/>
                <a:cs typeface="Arial"/>
                <a:sym typeface="Arial"/>
              </a:rPr>
              <a:t>Network</a:t>
            </a:r>
            <a:endParaRPr lang="de-DE" sz="1600" dirty="0"/>
          </a:p>
        </p:txBody>
      </p:sp>
      <p:sp>
        <p:nvSpPr>
          <p:cNvPr id="329" name="Rechteck 328"/>
          <p:cNvSpPr/>
          <p:nvPr/>
        </p:nvSpPr>
        <p:spPr bwMode="gray">
          <a:xfrm>
            <a:off x="3176539" y="5615177"/>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330" name="Rechteck 329"/>
          <p:cNvSpPr/>
          <p:nvPr/>
        </p:nvSpPr>
        <p:spPr>
          <a:xfrm>
            <a:off x="7224327" y="5538978"/>
            <a:ext cx="1234633" cy="430887"/>
          </a:xfrm>
          <a:prstGeom prst="rect">
            <a:avLst/>
          </a:prstGeom>
        </p:spPr>
        <p:txBody>
          <a:bodyPr wrap="none">
            <a:spAutoFit/>
          </a:bodyPr>
          <a:lstStyle/>
          <a:p>
            <a:r>
              <a:rPr lang="en-US" sz="1100" kern="0" dirty="0" smtClean="0">
                <a:solidFill>
                  <a:srgbClr val="000000"/>
                </a:solidFill>
                <a:latin typeface="Arial"/>
                <a:ea typeface="Arial"/>
                <a:cs typeface="Arial"/>
                <a:sym typeface="Arial"/>
              </a:rPr>
              <a:t>optical fiber</a:t>
            </a:r>
            <a:br>
              <a:rPr lang="en-US" sz="1100" kern="0" dirty="0" smtClean="0">
                <a:solidFill>
                  <a:srgbClr val="000000"/>
                </a:solidFill>
                <a:latin typeface="Arial"/>
                <a:ea typeface="Arial"/>
                <a:cs typeface="Arial"/>
                <a:sym typeface="Arial"/>
              </a:rPr>
            </a:br>
            <a:r>
              <a:rPr lang="en-US" sz="1100" kern="0" dirty="0" smtClean="0">
                <a:solidFill>
                  <a:srgbClr val="000000"/>
                </a:solidFill>
                <a:latin typeface="Arial"/>
                <a:ea typeface="Arial"/>
                <a:cs typeface="Arial"/>
                <a:sym typeface="Arial"/>
              </a:rPr>
              <a:t>termination node</a:t>
            </a:r>
            <a:endParaRPr lang="de-DE" sz="1100" dirty="0"/>
          </a:p>
        </p:txBody>
      </p:sp>
      <p:cxnSp>
        <p:nvCxnSpPr>
          <p:cNvPr id="323" name="Gerade Verbindung 322"/>
          <p:cNvCxnSpPr/>
          <p:nvPr/>
        </p:nvCxnSpPr>
        <p:spPr bwMode="auto">
          <a:xfrm>
            <a:off x="826112" y="5394962"/>
            <a:ext cx="7848872"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333" name="Rechteck 332"/>
          <p:cNvSpPr/>
          <p:nvPr/>
        </p:nvSpPr>
        <p:spPr>
          <a:xfrm>
            <a:off x="3485348" y="5538978"/>
            <a:ext cx="3173412" cy="430887"/>
          </a:xfrm>
          <a:prstGeom prst="rect">
            <a:avLst/>
          </a:prstGeom>
        </p:spPr>
        <p:txBody>
          <a:bodyPr wrap="square">
            <a:spAutoFit/>
          </a:bodyPr>
          <a:lstStyle/>
          <a:p>
            <a:r>
              <a:rPr lang="en-US" sz="1100" kern="0" dirty="0" err="1" smtClean="0">
                <a:solidFill>
                  <a:schemeClr val="tx1"/>
                </a:solidFill>
                <a:latin typeface="Arial"/>
                <a:ea typeface="Arial"/>
                <a:cs typeface="Arial"/>
                <a:sym typeface="Arial"/>
              </a:rPr>
              <a:t>mmWave</a:t>
            </a:r>
            <a:r>
              <a:rPr lang="en-US" sz="1100" kern="0" dirty="0" smtClean="0">
                <a:solidFill>
                  <a:schemeClr val="tx1"/>
                </a:solidFill>
                <a:latin typeface="Arial"/>
                <a:ea typeface="Arial"/>
                <a:cs typeface="Arial"/>
                <a:sym typeface="Arial"/>
              </a:rPr>
              <a:t> Distribution Node,</a:t>
            </a:r>
            <a:br>
              <a:rPr lang="en-US" sz="1100" kern="0" dirty="0" smtClean="0">
                <a:solidFill>
                  <a:schemeClr val="tx1"/>
                </a:solidFill>
                <a:latin typeface="Arial"/>
                <a:ea typeface="Arial"/>
                <a:cs typeface="Arial"/>
                <a:sym typeface="Arial"/>
              </a:rPr>
            </a:br>
            <a:r>
              <a:rPr lang="en-US" sz="1100" kern="0" dirty="0" smtClean="0">
                <a:solidFill>
                  <a:schemeClr val="tx1"/>
                </a:solidFill>
                <a:latin typeface="Arial"/>
                <a:ea typeface="Arial"/>
                <a:cs typeface="Arial"/>
                <a:sym typeface="Arial"/>
              </a:rPr>
              <a:t>one or more collocated </a:t>
            </a:r>
            <a:r>
              <a:rPr lang="en-US" sz="1100" kern="0" dirty="0" err="1" smtClean="0">
                <a:solidFill>
                  <a:schemeClr val="tx1"/>
                </a:solidFill>
                <a:latin typeface="Arial"/>
                <a:ea typeface="Arial"/>
                <a:cs typeface="Arial"/>
                <a:sym typeface="Arial"/>
              </a:rPr>
              <a:t>mmWave</a:t>
            </a:r>
            <a:r>
              <a:rPr lang="en-US" sz="1100" kern="0" dirty="0" smtClean="0">
                <a:solidFill>
                  <a:schemeClr val="tx1"/>
                </a:solidFill>
                <a:latin typeface="Arial"/>
                <a:ea typeface="Arial"/>
                <a:cs typeface="Arial"/>
                <a:sym typeface="Arial"/>
              </a:rPr>
              <a:t> sectors </a:t>
            </a:r>
            <a:endParaRPr lang="de-DE" sz="1100" dirty="0">
              <a:solidFill>
                <a:schemeClr val="tx1"/>
              </a:solidFill>
            </a:endParaRPr>
          </a:p>
        </p:txBody>
      </p:sp>
      <p:grpSp>
        <p:nvGrpSpPr>
          <p:cNvPr id="336" name="Gruppieren 335"/>
          <p:cNvGrpSpPr/>
          <p:nvPr/>
        </p:nvGrpSpPr>
        <p:grpSpPr>
          <a:xfrm>
            <a:off x="1762216" y="5666816"/>
            <a:ext cx="72008" cy="144016"/>
            <a:chOff x="2502942" y="2348880"/>
            <a:chExt cx="72008" cy="144016"/>
          </a:xfrm>
        </p:grpSpPr>
        <p:cxnSp>
          <p:nvCxnSpPr>
            <p:cNvPr id="337" name="Gerade Verbindung 336"/>
            <p:cNvCxnSpPr/>
            <p:nvPr/>
          </p:nvCxnSpPr>
          <p:spPr bwMode="auto">
            <a:xfrm>
              <a:off x="2502942" y="2491286"/>
              <a:ext cx="7200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38" name="Gerade Verbindung 337"/>
            <p:cNvCxnSpPr/>
            <p:nvPr/>
          </p:nvCxnSpPr>
          <p:spPr bwMode="auto">
            <a:xfrm rot="5400000">
              <a:off x="2489278" y="2420888"/>
              <a:ext cx="144016"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sp>
        <p:nvSpPr>
          <p:cNvPr id="339" name="Rechteck 338"/>
          <p:cNvSpPr/>
          <p:nvPr/>
        </p:nvSpPr>
        <p:spPr>
          <a:xfrm>
            <a:off x="1834224" y="5538978"/>
            <a:ext cx="851234" cy="430887"/>
          </a:xfrm>
          <a:prstGeom prst="rect">
            <a:avLst/>
          </a:prstGeom>
        </p:spPr>
        <p:txBody>
          <a:bodyPr wrap="square">
            <a:spAutoFit/>
          </a:bodyPr>
          <a:lstStyle/>
          <a:p>
            <a:r>
              <a:rPr lang="en-US" sz="1100" kern="0" dirty="0" err="1" smtClean="0">
                <a:solidFill>
                  <a:schemeClr val="tx1"/>
                </a:solidFill>
                <a:latin typeface="Arial"/>
                <a:ea typeface="Arial"/>
                <a:cs typeface="Arial"/>
                <a:sym typeface="Arial"/>
              </a:rPr>
              <a:t>mmWave</a:t>
            </a:r>
            <a:r>
              <a:rPr lang="en-US" sz="1100" kern="0" dirty="0" smtClean="0">
                <a:solidFill>
                  <a:schemeClr val="tx1"/>
                </a:solidFill>
                <a:latin typeface="Arial"/>
                <a:ea typeface="Arial"/>
                <a:cs typeface="Arial"/>
                <a:sym typeface="Arial"/>
              </a:rPr>
              <a:t> sector</a:t>
            </a:r>
            <a:endParaRPr lang="de-DE" sz="1100" dirty="0">
              <a:solidFill>
                <a:schemeClr val="tx1"/>
              </a:solidFill>
            </a:endParaRPr>
          </a:p>
        </p:txBody>
      </p:sp>
      <p:sp>
        <p:nvSpPr>
          <p:cNvPr id="340" name="Rechteck 339"/>
          <p:cNvSpPr/>
          <p:nvPr/>
        </p:nvSpPr>
        <p:spPr>
          <a:xfrm>
            <a:off x="736482" y="5492040"/>
            <a:ext cx="737702" cy="276999"/>
          </a:xfrm>
          <a:prstGeom prst="rect">
            <a:avLst/>
          </a:prstGeom>
        </p:spPr>
        <p:txBody>
          <a:bodyPr wrap="none">
            <a:spAutoFit/>
          </a:bodyPr>
          <a:lstStyle/>
          <a:p>
            <a:r>
              <a:rPr lang="en-US" sz="1200" kern="0" dirty="0" smtClean="0">
                <a:solidFill>
                  <a:srgbClr val="000000"/>
                </a:solidFill>
                <a:latin typeface="Arial"/>
                <a:ea typeface="Arial"/>
                <a:cs typeface="Arial"/>
                <a:sym typeface="Arial"/>
              </a:rPr>
              <a:t>Legend:</a:t>
            </a:r>
            <a:endParaRPr lang="de-DE" sz="1200" dirty="0"/>
          </a:p>
        </p:txBody>
      </p:sp>
      <p:cxnSp>
        <p:nvCxnSpPr>
          <p:cNvPr id="147" name="Gerade Verbindung 146"/>
          <p:cNvCxnSpPr>
            <a:stCxn id="236" idx="0"/>
          </p:cNvCxnSpPr>
          <p:nvPr/>
        </p:nvCxnSpPr>
        <p:spPr>
          <a:xfrm rot="5400000" flipH="1" flipV="1">
            <a:off x="1904923" y="3306964"/>
            <a:ext cx="29443" cy="419616"/>
          </a:xfrm>
          <a:prstGeom prst="bentConnector5">
            <a:avLst>
              <a:gd name="adj1" fmla="val 140611"/>
              <a:gd name="adj2" fmla="val 55696"/>
              <a:gd name="adj3" fmla="val 130568"/>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9" name="Gerade Verbindung 146"/>
          <p:cNvCxnSpPr>
            <a:stCxn id="235" idx="2"/>
          </p:cNvCxnSpPr>
          <p:nvPr/>
        </p:nvCxnSpPr>
        <p:spPr>
          <a:xfrm rot="16200000" flipH="1">
            <a:off x="2016437" y="3389035"/>
            <a:ext cx="51304" cy="174725"/>
          </a:xfrm>
          <a:prstGeom prst="bentConnector3">
            <a:avLst>
              <a:gd name="adj1" fmla="val 77015"/>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60" name="Grafik 159"/>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62216" y="4386850"/>
            <a:ext cx="141847" cy="548884"/>
          </a:xfrm>
          <a:prstGeom prst="rect">
            <a:avLst/>
          </a:prstGeom>
        </p:spPr>
      </p:pic>
      <p:pic>
        <p:nvPicPr>
          <p:cNvPr id="162"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8522" r="65432"/>
          <a:stretch/>
        </p:blipFill>
        <p:spPr bwMode="auto">
          <a:xfrm flipV="1">
            <a:off x="1519560" y="4507480"/>
            <a:ext cx="213871" cy="225010"/>
          </a:xfrm>
          <a:prstGeom prst="rect">
            <a:avLst/>
          </a:prstGeom>
          <a:solidFill>
            <a:schemeClr val="bg1"/>
          </a:solidFill>
          <a:ln>
            <a:noFill/>
          </a:ln>
          <a:effectLst/>
          <a:extLst/>
        </p:spPr>
      </p:pic>
      <p:sp>
        <p:nvSpPr>
          <p:cNvPr id="165" name="Rechteck 164"/>
          <p:cNvSpPr/>
          <p:nvPr/>
        </p:nvSpPr>
        <p:spPr>
          <a:xfrm>
            <a:off x="6000318" y="4527499"/>
            <a:ext cx="482824" cy="276999"/>
          </a:xfrm>
          <a:prstGeom prst="rect">
            <a:avLst/>
          </a:prstGeom>
        </p:spPr>
        <p:txBody>
          <a:bodyPr wrap="none">
            <a:spAutoFit/>
          </a:bodyPr>
          <a:lstStyle/>
          <a:p>
            <a:pPr algn="ctr"/>
            <a:r>
              <a:rPr lang="en-US" sz="1200" kern="0" dirty="0" smtClean="0">
                <a:solidFill>
                  <a:srgbClr val="000000"/>
                </a:solidFill>
                <a:latin typeface="Arial"/>
                <a:ea typeface="Arial"/>
                <a:cs typeface="Arial"/>
                <a:sym typeface="Arial"/>
              </a:rPr>
              <a:t>fiber</a:t>
            </a:r>
            <a:endParaRPr lang="de-DE" sz="1200" dirty="0"/>
          </a:p>
        </p:txBody>
      </p:sp>
      <p:sp>
        <p:nvSpPr>
          <p:cNvPr id="166" name="Rechteck 165"/>
          <p:cNvSpPr/>
          <p:nvPr/>
        </p:nvSpPr>
        <p:spPr bwMode="gray">
          <a:xfrm>
            <a:off x="5720014" y="4274449"/>
            <a:ext cx="207640" cy="524940"/>
          </a:xfrm>
          <a:prstGeom prst="rect">
            <a:avLst/>
          </a:prstGeom>
          <a:solidFill>
            <a:schemeClr val="bg1"/>
          </a:solidFill>
          <a:ln w="19050" algn="ctr">
            <a:solidFill>
              <a:srgbClr val="000000"/>
            </a:solidFill>
            <a:miter lim="800000"/>
            <a:headEnd/>
            <a:tailEnd/>
          </a:ln>
          <a:effectLst/>
        </p:spPr>
        <p:txBody>
          <a:bodyPr vert="vert270" wrap="square" lIns="0" tIns="0" rIns="0" bIns="0" rtlCol="0" anchor="ctr" anchorCtr="0">
            <a:noAutofit/>
          </a:bodyPr>
          <a:lstStyle/>
          <a:p>
            <a:pPr algn="ctr" defTabSz="457293" fontAlgn="base">
              <a:lnSpc>
                <a:spcPct val="80000"/>
              </a:lnSpc>
              <a:buClr>
                <a:srgbClr val="E20074"/>
              </a:buClr>
              <a:buSzPct val="75000"/>
            </a:pPr>
            <a:r>
              <a:rPr lang="de-DE" sz="1000" dirty="0" smtClean="0">
                <a:solidFill>
                  <a:srgbClr val="000000"/>
                </a:solidFill>
                <a:latin typeface="Tele-GroteskNor" pitchFamily="2" charset="0"/>
                <a:cs typeface="Arial Unicode MS" panose="020B0604020202020204" pitchFamily="34" charset="-128"/>
              </a:rPr>
              <a:t>Fiber PoP</a:t>
            </a:r>
            <a:endParaRPr lang="de-DE" sz="1000" dirty="0">
              <a:solidFill>
                <a:srgbClr val="000000"/>
              </a:solidFill>
              <a:latin typeface="Tele-GroteskNor" pitchFamily="2" charset="0"/>
              <a:cs typeface="Arial Unicode MS" panose="020B0604020202020204" pitchFamily="34" charset="-128"/>
            </a:endParaRPr>
          </a:p>
        </p:txBody>
      </p:sp>
      <p:pic>
        <p:nvPicPr>
          <p:cNvPr id="163" name="Picture 15" descr="C:\Users\master\Desktop\last\untitled.447.ti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1709836" y="4482306"/>
            <a:ext cx="198025" cy="264027"/>
          </a:xfrm>
          <a:prstGeom prst="rect">
            <a:avLst/>
          </a:prstGeom>
          <a:noFill/>
          <a:extLst>
            <a:ext uri="{909E8E84-426E-40DD-AFC4-6F175D3DCCD1}">
              <a14:hiddenFill xmlns:a14="http://schemas.microsoft.com/office/drawing/2010/main">
                <a:solidFill>
                  <a:srgbClr val="FFFFFF"/>
                </a:solidFill>
              </a14:hiddenFill>
            </a:ext>
          </a:extLst>
        </p:spPr>
      </p:pic>
      <p:sp>
        <p:nvSpPr>
          <p:cNvPr id="136" name="Rechteck 141"/>
          <p:cNvSpPr/>
          <p:nvPr/>
        </p:nvSpPr>
        <p:spPr bwMode="gray">
          <a:xfrm>
            <a:off x="1889108" y="4456828"/>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cxnSp>
        <p:nvCxnSpPr>
          <p:cNvPr id="145" name="Gerade Verbindung 172"/>
          <p:cNvCxnSpPr>
            <a:stCxn id="142" idx="1"/>
          </p:cNvCxnSpPr>
          <p:nvPr/>
        </p:nvCxnSpPr>
        <p:spPr>
          <a:xfrm flipH="1" flipV="1">
            <a:off x="2042090" y="2267124"/>
            <a:ext cx="1281858" cy="185357"/>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0" name="Gerade Verbindung 172"/>
          <p:cNvCxnSpPr>
            <a:stCxn id="142" idx="1"/>
            <a:endCxn id="240" idx="3"/>
          </p:cNvCxnSpPr>
          <p:nvPr/>
        </p:nvCxnSpPr>
        <p:spPr>
          <a:xfrm flipH="1">
            <a:off x="1806369" y="2452481"/>
            <a:ext cx="1517579" cy="87104"/>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1" name="Gerade Verbindung 172"/>
          <p:cNvCxnSpPr>
            <a:stCxn id="144" idx="1"/>
          </p:cNvCxnSpPr>
          <p:nvPr/>
        </p:nvCxnSpPr>
        <p:spPr>
          <a:xfrm flipH="1">
            <a:off x="2190984" y="4540713"/>
            <a:ext cx="1132964" cy="69977"/>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3" name="Gerade Verbindung 172"/>
          <p:cNvCxnSpPr>
            <a:stCxn id="143" idx="1"/>
          </p:cNvCxnSpPr>
          <p:nvPr/>
        </p:nvCxnSpPr>
        <p:spPr>
          <a:xfrm flipH="1" flipV="1">
            <a:off x="2190984" y="3424655"/>
            <a:ext cx="1132964" cy="71942"/>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93" name="Gruppieren 335"/>
          <p:cNvGrpSpPr/>
          <p:nvPr/>
        </p:nvGrpSpPr>
        <p:grpSpPr>
          <a:xfrm>
            <a:off x="2118656" y="3344458"/>
            <a:ext cx="79209" cy="144016"/>
            <a:chOff x="2502942" y="2348880"/>
            <a:chExt cx="72008" cy="144016"/>
          </a:xfrm>
        </p:grpSpPr>
        <p:cxnSp>
          <p:nvCxnSpPr>
            <p:cNvPr id="94" name="Gerade Verbindung 336"/>
            <p:cNvCxnSpPr/>
            <p:nvPr/>
          </p:nvCxnSpPr>
          <p:spPr bwMode="auto">
            <a:xfrm>
              <a:off x="2502942" y="2491286"/>
              <a:ext cx="7200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5" name="Gerade Verbindung 337"/>
            <p:cNvCxnSpPr/>
            <p:nvPr/>
          </p:nvCxnSpPr>
          <p:spPr bwMode="auto">
            <a:xfrm rot="5400000">
              <a:off x="2489278" y="2420888"/>
              <a:ext cx="144016"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sp>
        <p:nvSpPr>
          <p:cNvPr id="87" name="Rechteck 86"/>
          <p:cNvSpPr/>
          <p:nvPr/>
        </p:nvSpPr>
        <p:spPr bwMode="gray">
          <a:xfrm>
            <a:off x="7016687" y="5458148"/>
            <a:ext cx="207640" cy="524940"/>
          </a:xfrm>
          <a:prstGeom prst="rect">
            <a:avLst/>
          </a:prstGeom>
          <a:solidFill>
            <a:schemeClr val="bg1"/>
          </a:solidFill>
          <a:ln w="19050" algn="ctr">
            <a:solidFill>
              <a:srgbClr val="000000"/>
            </a:solidFill>
            <a:miter lim="800000"/>
            <a:headEnd/>
            <a:tailEnd/>
          </a:ln>
          <a:effectLst/>
        </p:spPr>
        <p:txBody>
          <a:bodyPr vert="vert270" wrap="square" lIns="0" tIns="0" rIns="0" bIns="0" rtlCol="0" anchor="ctr" anchorCtr="0">
            <a:noAutofit/>
          </a:bodyPr>
          <a:lstStyle/>
          <a:p>
            <a:pPr algn="ctr" defTabSz="457293" fontAlgn="base">
              <a:lnSpc>
                <a:spcPct val="80000"/>
              </a:lnSpc>
              <a:buClr>
                <a:srgbClr val="E20074"/>
              </a:buClr>
              <a:buSzPct val="75000"/>
            </a:pPr>
            <a:r>
              <a:rPr lang="de-DE" sz="1000" dirty="0" smtClean="0">
                <a:solidFill>
                  <a:srgbClr val="000000"/>
                </a:solidFill>
                <a:latin typeface="Tele-GroteskNor" pitchFamily="2" charset="0"/>
                <a:cs typeface="Arial Unicode MS" panose="020B0604020202020204" pitchFamily="34" charset="-128"/>
              </a:rPr>
              <a:t>Fiber PoP</a:t>
            </a:r>
            <a:endParaRPr lang="de-DE" sz="1000" dirty="0">
              <a:solidFill>
                <a:srgbClr val="000000"/>
              </a:solidFill>
              <a:latin typeface="Tele-GroteskNor" pitchFamily="2" charset="0"/>
              <a:cs typeface="Arial Unicode MS" panose="020B0604020202020204" pitchFamily="34" charset="-128"/>
            </a:endParaRPr>
          </a:p>
        </p:txBody>
      </p:sp>
      <p:sp>
        <p:nvSpPr>
          <p:cNvPr id="88" name="Rechteck 87"/>
          <p:cNvSpPr/>
          <p:nvPr/>
        </p:nvSpPr>
        <p:spPr>
          <a:xfrm>
            <a:off x="498324" y="1630801"/>
            <a:ext cx="1071127" cy="307777"/>
          </a:xfrm>
          <a:prstGeom prst="rect">
            <a:avLst/>
          </a:prstGeom>
        </p:spPr>
        <p:txBody>
          <a:bodyPr wrap="none">
            <a:spAutoFit/>
          </a:bodyPr>
          <a:lstStyle/>
          <a:p>
            <a:r>
              <a:rPr lang="en-US" sz="1400" kern="0" dirty="0" smtClean="0">
                <a:solidFill>
                  <a:srgbClr val="000000"/>
                </a:solidFill>
                <a:latin typeface="Arial"/>
                <a:ea typeface="Arial"/>
                <a:cs typeface="Arial"/>
                <a:sym typeface="Arial"/>
              </a:rPr>
              <a:t>Use cases:</a:t>
            </a:r>
            <a:endParaRPr lang="de-DE" sz="1400" dirty="0"/>
          </a:p>
        </p:txBody>
      </p:sp>
    </p:spTree>
    <p:extLst>
      <p:ext uri="{BB962C8B-B14F-4D97-AF65-F5344CB8AC3E}">
        <p14:creationId xmlns:p14="http://schemas.microsoft.com/office/powerpoint/2010/main" val="17435353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txBox="1">
            <a:spLocks noChangeArrowheads="1"/>
          </p:cNvSpPr>
          <p:nvPr/>
        </p:nvSpPr>
        <p:spPr bwMode="auto">
          <a:xfrm>
            <a:off x="685800" y="685800"/>
            <a:ext cx="77724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dirty="0"/>
              <a:t>Usage Model </a:t>
            </a:r>
            <a:r>
              <a:rPr lang="en-US" altLang="en-US" dirty="0" smtClean="0"/>
              <a:t>11: </a:t>
            </a:r>
            <a:r>
              <a:rPr lang="en-US" altLang="en-US" dirty="0"/>
              <a:t>USR Wireless Docking</a:t>
            </a:r>
            <a:endParaRPr lang="en-GB" altLang="en-US" dirty="0"/>
          </a:p>
        </p:txBody>
      </p:sp>
      <p:sp>
        <p:nvSpPr>
          <p:cNvPr id="36870" name="Text Box 5"/>
          <p:cNvSpPr txBox="1">
            <a:spLocks noChangeArrowheads="1"/>
          </p:cNvSpPr>
          <p:nvPr/>
        </p:nvSpPr>
        <p:spPr bwMode="auto">
          <a:xfrm>
            <a:off x="417513" y="1466850"/>
            <a:ext cx="4191000"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349250" indent="-171450">
              <a:spcBef>
                <a:spcPct val="20000"/>
              </a:spcBef>
              <a:buChar char="–"/>
              <a:defRPr sz="2000">
                <a:solidFill>
                  <a:schemeClr val="tx1"/>
                </a:solidFill>
                <a:latin typeface="Times New Roman" panose="02020603050405020304" pitchFamily="18" charset="0"/>
              </a:defRPr>
            </a:lvl2pPr>
            <a:lvl3pPr marL="349250" indent="-17145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nSpc>
                <a:spcPct val="95000"/>
              </a:lnSpc>
              <a:spcBef>
                <a:spcPct val="0"/>
              </a:spcBef>
              <a:buFontTx/>
              <a:buNone/>
            </a:pPr>
            <a:r>
              <a:rPr lang="en-US" altLang="zh-CN" sz="1400" u="sng">
                <a:solidFill>
                  <a:srgbClr val="000000"/>
                </a:solidFill>
                <a:ea typeface="宋体" panose="02010600030101010101" pitchFamily="2" charset="-122"/>
                <a:sym typeface="Arial" panose="020B0604020202020204" pitchFamily="34" charset="0"/>
              </a:rPr>
              <a:t>Pre-Conditions:  </a:t>
            </a:r>
          </a:p>
          <a:p>
            <a:pPr>
              <a:lnSpc>
                <a:spcPct val="95000"/>
              </a:lnSpc>
              <a:spcBef>
                <a:spcPct val="0"/>
              </a:spcBef>
              <a:buFontTx/>
              <a:buNone/>
            </a:pPr>
            <a:r>
              <a:rPr lang="en-US" altLang="ko-KR" sz="1100" b="0">
                <a:latin typeface="Arial" panose="020B0604020202020204" pitchFamily="34" charset="0"/>
                <a:ea typeface="MS PGothic" panose="020B0600070205080204" pitchFamily="34" charset="-128"/>
                <a:cs typeface="Arial" panose="020B0604020202020204" pitchFamily="34" charset="0"/>
              </a:rPr>
              <a:t>The 11ay interfaces are deployed both in a smartphone and in a (wireless charging) pad. The smartphone is placed on the pad for USR communication. The pad may have wired/wireless connection to several peripherals (e.g., a monitor, a keyboard, a mouse, etc.)</a:t>
            </a: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ea typeface="MS PGothic" panose="020B0600070205080204" pitchFamily="34" charset="-128"/>
            </a:endParaRPr>
          </a:p>
          <a:p>
            <a:pPr>
              <a:lnSpc>
                <a:spcPct val="95000"/>
              </a:lnSpc>
              <a:spcBef>
                <a:spcPct val="0"/>
              </a:spcBef>
              <a:buFontTx/>
              <a:buNone/>
            </a:pPr>
            <a:r>
              <a:rPr lang="en-US" altLang="zh-CN" sz="1400" u="sng">
                <a:solidFill>
                  <a:srgbClr val="000000"/>
                </a:solidFill>
                <a:ea typeface="宋体" panose="02010600030101010101" pitchFamily="2" charset="-122"/>
                <a:sym typeface="Arial" panose="020B0604020202020204" pitchFamily="34" charset="0"/>
              </a:rPr>
              <a:t>Application: </a:t>
            </a:r>
          </a:p>
          <a:p>
            <a:pPr>
              <a:spcBef>
                <a:spcPct val="0"/>
              </a:spcBef>
              <a:buFont typeface="Arial" panose="020B0604020202020204" pitchFamily="34" charset="0"/>
              <a:buChar char="‒"/>
            </a:pPr>
            <a:r>
              <a:rPr lang="en-US" altLang="ko-KR" sz="1100" b="0">
                <a:latin typeface="Arial" panose="020B0604020202020204" pitchFamily="34" charset="0"/>
                <a:ea typeface="MS PGothic" panose="020B0600070205080204" pitchFamily="34" charset="-128"/>
              </a:rPr>
              <a:t>Gigabit Docking w/ Wireless Charging Service</a:t>
            </a:r>
          </a:p>
          <a:p>
            <a:pPr lvl="2">
              <a:spcBef>
                <a:spcPct val="0"/>
              </a:spcBef>
            </a:pPr>
            <a:r>
              <a:rPr lang="en-US" altLang="ko-KR" sz="1100">
                <a:latin typeface="Arial" panose="020B0604020202020204" pitchFamily="34" charset="0"/>
                <a:ea typeface="MS PGothic" panose="020B0600070205080204" pitchFamily="34" charset="-128"/>
              </a:rPr>
              <a:t>Data rate: 1~10 Gbps </a:t>
            </a:r>
          </a:p>
          <a:p>
            <a:pPr lvl="2">
              <a:spcBef>
                <a:spcPct val="0"/>
              </a:spcBef>
            </a:pPr>
            <a:r>
              <a:rPr lang="en-US" altLang="ko-KR" sz="1100">
                <a:latin typeface="Arial" panose="020B0604020202020204" pitchFamily="34" charset="0"/>
                <a:ea typeface="MS PGothic" panose="020B0600070205080204" pitchFamily="34" charset="-128"/>
              </a:rPr>
              <a:t>Alignment-free placement on the pad (e.g., users can place their smartphone on the pad without worrying about precise orientation of the smartphone)</a:t>
            </a:r>
          </a:p>
          <a:p>
            <a:pPr>
              <a:spcBef>
                <a:spcPct val="0"/>
              </a:spcBef>
              <a:buFont typeface="Arial" panose="020B0604020202020204" pitchFamily="34" charset="0"/>
              <a:buChar char="‒"/>
            </a:pPr>
            <a:r>
              <a:rPr lang="en-US" altLang="ko-KR" sz="1100" b="0">
                <a:latin typeface="Arial" panose="020B0604020202020204" pitchFamily="34" charset="0"/>
                <a:ea typeface="MS PGothic" panose="020B0600070205080204" pitchFamily="34" charset="-128"/>
              </a:rPr>
              <a:t>Link Remote Desktop and Cloud PC</a:t>
            </a:r>
          </a:p>
          <a:p>
            <a:pPr lvl="2">
              <a:spcBef>
                <a:spcPct val="0"/>
              </a:spcBef>
            </a:pPr>
            <a:r>
              <a:rPr lang="en-US" altLang="ko-KR" sz="1100">
                <a:latin typeface="Arial" panose="020B0604020202020204" pitchFamily="34" charset="0"/>
                <a:ea typeface="MS PGothic" panose="020B0600070205080204" pitchFamily="34" charset="-128"/>
              </a:rPr>
              <a:t>Data rate: 1~10 Gbps (visually lossless for text/line)</a:t>
            </a:r>
          </a:p>
          <a:p>
            <a:pPr>
              <a:spcBef>
                <a:spcPct val="0"/>
              </a:spcBef>
              <a:buFont typeface="Arial" panose="020B0604020202020204" pitchFamily="34" charset="0"/>
              <a:buChar char="‒"/>
            </a:pPr>
            <a:r>
              <a:rPr lang="en-US" altLang="ko-KR" sz="1100" b="0">
                <a:latin typeface="Arial" panose="020B0604020202020204" pitchFamily="34" charset="0"/>
                <a:ea typeface="MS PGothic" panose="020B0600070205080204" pitchFamily="34" charset="-128"/>
              </a:rPr>
              <a:t>Interactive Game Docking Station</a:t>
            </a:r>
          </a:p>
          <a:p>
            <a:pPr lvl="1">
              <a:spcBef>
                <a:spcPct val="0"/>
              </a:spcBef>
              <a:buFont typeface="Arial" panose="020B0604020202020204" pitchFamily="34" charset="0"/>
              <a:buChar char="•"/>
            </a:pPr>
            <a:r>
              <a:rPr lang="en-US" altLang="ko-KR" sz="1100">
                <a:latin typeface="Arial" panose="020B0604020202020204" pitchFamily="34" charset="0"/>
                <a:ea typeface="MS PGothic" panose="020B0600070205080204" pitchFamily="34" charset="-128"/>
              </a:rPr>
              <a:t>Data rate: 1~10 Gbps (supporting low latency codec w/ compression rate 1/3~1/4 at least)</a:t>
            </a:r>
          </a:p>
          <a:p>
            <a:pPr lvl="1">
              <a:spcBef>
                <a:spcPct val="0"/>
              </a:spcBef>
              <a:buFont typeface="Arial" panose="020B0604020202020204" pitchFamily="34" charset="0"/>
              <a:buChar char="•"/>
            </a:pPr>
            <a:r>
              <a:rPr lang="en-US" altLang="ko-KR" sz="1100">
                <a:latin typeface="Arial" panose="020B0604020202020204" pitchFamily="34" charset="0"/>
                <a:ea typeface="MS PGothic" panose="020B0600070205080204" pitchFamily="34" charset="-128"/>
              </a:rPr>
              <a:t>Latency: 10~50 ms (from user event to screen update)</a:t>
            </a:r>
            <a:endParaRPr lang="en-US" altLang="ko-KR" sz="1000">
              <a:latin typeface="Arial" panose="020B0604020202020204" pitchFamily="34" charset="0"/>
              <a:ea typeface="宋体" panose="02010600030101010101" pitchFamily="2" charset="-122"/>
            </a:endParaRPr>
          </a:p>
        </p:txBody>
      </p:sp>
      <p:sp>
        <p:nvSpPr>
          <p:cNvPr id="36871" name="TextBox 19"/>
          <p:cNvSpPr txBox="1">
            <a:spLocks noChangeArrowheads="1"/>
          </p:cNvSpPr>
          <p:nvPr/>
        </p:nvSpPr>
        <p:spPr bwMode="auto">
          <a:xfrm>
            <a:off x="4932363" y="1466850"/>
            <a:ext cx="37465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nSpc>
                <a:spcPct val="95000"/>
              </a:lnSpc>
              <a:spcBef>
                <a:spcPct val="0"/>
              </a:spcBef>
              <a:buFontTx/>
              <a:buNone/>
            </a:pPr>
            <a:r>
              <a:rPr lang="en-US" altLang="zh-CN" sz="1400" u="sng">
                <a:solidFill>
                  <a:srgbClr val="000000"/>
                </a:solidFill>
                <a:ea typeface="宋体" panose="02010600030101010101" pitchFamily="2" charset="-122"/>
                <a:sym typeface="Arial" panose="020B0604020202020204" pitchFamily="34" charset="0"/>
              </a:rPr>
              <a:t>Environment: </a:t>
            </a:r>
          </a:p>
          <a:p>
            <a:pPr>
              <a:lnSpc>
                <a:spcPct val="95000"/>
              </a:lnSpc>
              <a:spcBef>
                <a:spcPct val="0"/>
              </a:spcBef>
              <a:buFontTx/>
              <a:buNone/>
            </a:pPr>
            <a:r>
              <a:rPr lang="en-US" altLang="ko-KR" sz="1100" b="0">
                <a:latin typeface="Arial" panose="020B0604020202020204" pitchFamily="34" charset="0"/>
                <a:ea typeface="MS PGothic" panose="020B0600070205080204" pitchFamily="34" charset="-128"/>
                <a:cs typeface="Arial" panose="020B0604020202020204" pitchFamily="34" charset="0"/>
              </a:rPr>
              <a:t>The USR wireless docking may be used at home, in a typical office, and in public. The distance between a smartphone and a pad will be &lt; 0.2 m, where the smartphone is placed on the pad. </a:t>
            </a:r>
          </a:p>
          <a:p>
            <a:pPr>
              <a:lnSpc>
                <a:spcPct val="95000"/>
              </a:lnSpc>
              <a:spcBef>
                <a:spcPct val="0"/>
              </a:spcBef>
              <a:buFontTx/>
              <a:buNone/>
            </a:pPr>
            <a:endParaRPr lang="en-US" altLang="zh-CN" sz="1400" u="sng">
              <a:solidFill>
                <a:srgbClr val="000000"/>
              </a:solidFill>
              <a:ea typeface="宋体" panose="02010600030101010101" pitchFamily="2" charset="-122"/>
              <a:sym typeface="Arial" panose="020B0604020202020204" pitchFamily="34" charset="0"/>
            </a:endParaRPr>
          </a:p>
          <a:p>
            <a:pPr>
              <a:lnSpc>
                <a:spcPct val="95000"/>
              </a:lnSpc>
              <a:spcBef>
                <a:spcPct val="0"/>
              </a:spcBef>
              <a:buFontTx/>
              <a:buNone/>
            </a:pPr>
            <a:r>
              <a:rPr lang="en-US" altLang="zh-CN" sz="1400" u="sng">
                <a:solidFill>
                  <a:srgbClr val="000000"/>
                </a:solidFill>
                <a:ea typeface="宋体" panose="02010600030101010101" pitchFamily="2" charset="-122"/>
                <a:sym typeface="Arial" panose="020B0604020202020204" pitchFamily="34" charset="0"/>
              </a:rPr>
              <a:t>Traffic Conditions: </a:t>
            </a:r>
          </a:p>
          <a:p>
            <a:pPr>
              <a:spcBef>
                <a:spcPct val="0"/>
              </a:spcBef>
              <a:buFont typeface="Arial" panose="020B0604020202020204" pitchFamily="34" charset="0"/>
              <a:buChar char="‒"/>
            </a:pPr>
            <a:r>
              <a:rPr lang="en-US" altLang="zh-CN" sz="1100" b="0">
                <a:latin typeface="Arial" panose="020B0604020202020204" pitchFamily="34" charset="0"/>
                <a:ea typeface="MS PGothic" panose="020B0600070205080204" pitchFamily="34" charset="-128"/>
              </a:rPr>
              <a:t>Typically,  only one smartphone device can be placed on a wireless docking pad. A single link between a smartphone and a pad is typically supported.</a:t>
            </a:r>
          </a:p>
          <a:p>
            <a:pPr>
              <a:spcBef>
                <a:spcPct val="0"/>
              </a:spcBef>
              <a:buFont typeface="Arial" panose="020B0604020202020204" pitchFamily="34" charset="0"/>
              <a:buChar char="‒"/>
            </a:pPr>
            <a:r>
              <a:rPr lang="en-US" altLang="zh-CN" sz="1100" b="0">
                <a:latin typeface="Arial" panose="020B0604020202020204" pitchFamily="34" charset="0"/>
                <a:ea typeface="MS PGothic" panose="020B0600070205080204" pitchFamily="34" charset="-128"/>
              </a:rPr>
              <a:t>Traffic is bi-directional. From the smartphone to the pad, low latency video stream transfer may be supported. In the other direction, i.e. from the pad to the smartphone, peripheral inputs may be delivered.</a:t>
            </a:r>
          </a:p>
          <a:p>
            <a:pPr>
              <a:spcBef>
                <a:spcPct val="0"/>
              </a:spcBef>
              <a:buFont typeface="Arial" panose="020B0604020202020204" pitchFamily="34" charset="0"/>
              <a:buChar char="‒"/>
            </a:pPr>
            <a:endParaRPr lang="en-US" altLang="en-US" sz="1100" b="0">
              <a:latin typeface="Arial" panose="020B0604020202020204" pitchFamily="34" charset="0"/>
              <a:ea typeface="MS PGothic" panose="020B0600070205080204" pitchFamily="34" charset="-128"/>
            </a:endParaRPr>
          </a:p>
          <a:p>
            <a:pPr>
              <a:lnSpc>
                <a:spcPct val="95000"/>
              </a:lnSpc>
              <a:spcBef>
                <a:spcPct val="0"/>
              </a:spcBef>
              <a:buFontTx/>
              <a:buNone/>
            </a:pPr>
            <a:r>
              <a:rPr lang="en-US" altLang="zh-CN" sz="1400" u="sng">
                <a:solidFill>
                  <a:srgbClr val="000000"/>
                </a:solidFill>
                <a:ea typeface="MS PGothic" panose="020B0600070205080204" pitchFamily="34" charset="-128"/>
                <a:sym typeface="Arial" panose="020B0604020202020204" pitchFamily="34" charset="0"/>
              </a:rPr>
              <a:t>Use Case:</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A smartphone user approaches a pad. The pad has wired/wireless connection to several peripherals (e.g., a monitor, a keyboard, a mouse, etc.)</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The smartphone device is placed on the pad</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The smartphone is wirelessly connected to the pad</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The connection between the smartphone and peripherals is set up.</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A video stream transfer from the smartphone to the pad may enable real-time monitor display of the smartphone (i.e. the smartphone display is mirrored on to the monitor)</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Mouse and keyboard input can be transferred to the smartphone with  low latency</a:t>
            </a:r>
            <a:endParaRPr lang="en-GB" altLang="en-US" sz="1100" b="0">
              <a:solidFill>
                <a:srgbClr val="4169E1"/>
              </a:solidFill>
              <a:latin typeface="Arial" panose="020B0604020202020204" pitchFamily="34" charset="0"/>
              <a:ea typeface="MS PGothic" panose="020B0600070205080204" pitchFamily="34" charset="-128"/>
            </a:endParaRPr>
          </a:p>
        </p:txBody>
      </p:sp>
      <p:grpSp>
        <p:nvGrpSpPr>
          <p:cNvPr id="36872" name="그룹 42"/>
          <p:cNvGrpSpPr>
            <a:grpSpLocks/>
          </p:cNvGrpSpPr>
          <p:nvPr/>
        </p:nvGrpSpPr>
        <p:grpSpPr bwMode="auto">
          <a:xfrm>
            <a:off x="544513" y="2678113"/>
            <a:ext cx="3859212" cy="1038225"/>
            <a:chOff x="467544" y="2462783"/>
            <a:chExt cx="3859693" cy="1038225"/>
          </a:xfrm>
        </p:grpSpPr>
        <p:grpSp>
          <p:nvGrpSpPr>
            <p:cNvPr id="36873" name="그룹 7"/>
            <p:cNvGrpSpPr>
              <a:grpSpLocks/>
            </p:cNvGrpSpPr>
            <p:nvPr/>
          </p:nvGrpSpPr>
          <p:grpSpPr bwMode="auto">
            <a:xfrm>
              <a:off x="3127455" y="2462783"/>
              <a:ext cx="1199782" cy="734714"/>
              <a:chOff x="1052968" y="828207"/>
              <a:chExt cx="2926948" cy="2044681"/>
            </a:xfrm>
          </p:grpSpPr>
          <p:grpSp>
            <p:nvGrpSpPr>
              <p:cNvPr id="36887" name="그룹 11"/>
              <p:cNvGrpSpPr>
                <a:grpSpLocks/>
              </p:cNvGrpSpPr>
              <p:nvPr/>
            </p:nvGrpSpPr>
            <p:grpSpPr bwMode="auto">
              <a:xfrm>
                <a:off x="1052968" y="828207"/>
                <a:ext cx="2926948" cy="2044681"/>
                <a:chOff x="5340447" y="2286436"/>
                <a:chExt cx="2296362" cy="1867052"/>
              </a:xfrm>
            </p:grpSpPr>
            <p:pic>
              <p:nvPicPr>
                <p:cNvPr id="36889" name="그림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0447" y="2286436"/>
                  <a:ext cx="2296362" cy="186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90" name="그룹 14"/>
                <p:cNvGrpSpPr>
                  <a:grpSpLocks/>
                </p:cNvGrpSpPr>
                <p:nvPr/>
              </p:nvGrpSpPr>
              <p:grpSpPr bwMode="auto">
                <a:xfrm>
                  <a:off x="5423864" y="2450531"/>
                  <a:ext cx="2127227" cy="1421418"/>
                  <a:chOff x="1446393" y="3587885"/>
                  <a:chExt cx="2846299" cy="1606841"/>
                </a:xfrm>
              </p:grpSpPr>
              <p:pic>
                <p:nvPicPr>
                  <p:cNvPr id="36892" name="그림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6393" y="3587885"/>
                    <a:ext cx="2846299" cy="160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그림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0722" y="3965827"/>
                    <a:ext cx="1872208" cy="845614"/>
                  </a:xfrm>
                  <a:prstGeom prst="rect">
                    <a:avLst/>
                  </a:prstGeom>
                  <a:ln>
                    <a:noFill/>
                  </a:ln>
                  <a:effectLst>
                    <a:softEdge rad="112500"/>
                  </a:effectLst>
                </p:spPr>
              </p:pic>
            </p:grpSp>
            <p:pic>
              <p:nvPicPr>
                <p:cNvPr id="36891" name="그림 15"/>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6693912" y="3276511"/>
                  <a:ext cx="755558" cy="53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888" name="그림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59291" y="980728"/>
                <a:ext cx="2711368" cy="158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874" name="Picture 2"/>
            <p:cNvPicPr>
              <a:picLocks noChangeAspect="1" noChangeArrowheads="1"/>
            </p:cNvPicPr>
            <p:nvPr/>
          </p:nvPicPr>
          <p:blipFill>
            <a:blip r:embed="rId7">
              <a:extLst>
                <a:ext uri="{28A0092B-C50C-407E-A947-70E740481C1C}">
                  <a14:useLocalDpi xmlns:a14="http://schemas.microsoft.com/office/drawing/2010/main" val="0"/>
                </a:ext>
              </a:extLst>
            </a:blip>
            <a:srcRect r="2875"/>
            <a:stretch>
              <a:fillRect/>
            </a:stretch>
          </p:blipFill>
          <p:spPr bwMode="auto">
            <a:xfrm flipH="1">
              <a:off x="2300105" y="3032721"/>
              <a:ext cx="775602" cy="46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5" name="Picture 5" descr="http://www.logitech.com/assets/55444/wireless-combo-mk260-gallery.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t="30919" b="35036"/>
            <a:stretch>
              <a:fillRect/>
            </a:stretch>
          </p:blipFill>
          <p:spPr bwMode="auto">
            <a:xfrm>
              <a:off x="3267539" y="3165982"/>
              <a:ext cx="976156" cy="25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자유형 23"/>
            <p:cNvSpPr/>
            <p:nvPr/>
          </p:nvSpPr>
          <p:spPr bwMode="auto">
            <a:xfrm>
              <a:off x="2915774" y="2996183"/>
              <a:ext cx="238155" cy="306387"/>
            </a:xfrm>
            <a:custGeom>
              <a:avLst/>
              <a:gdLst>
                <a:gd name="connsiteX0" fmla="*/ 0 w 437745"/>
                <a:gd name="connsiteY0" fmla="*/ 486383 h 486383"/>
                <a:gd name="connsiteX1" fmla="*/ 262647 w 437745"/>
                <a:gd name="connsiteY1" fmla="*/ 321013 h 486383"/>
                <a:gd name="connsiteX2" fmla="*/ 321013 w 437745"/>
                <a:gd name="connsiteY2" fmla="*/ 87549 h 486383"/>
                <a:gd name="connsiteX3" fmla="*/ 408562 w 437745"/>
                <a:gd name="connsiteY3" fmla="*/ 29183 h 486383"/>
                <a:gd name="connsiteX4" fmla="*/ 437745 w 437745"/>
                <a:gd name="connsiteY4" fmla="*/ 0 h 48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745" h="486383">
                  <a:moveTo>
                    <a:pt x="0" y="486383"/>
                  </a:moveTo>
                  <a:cubicBezTo>
                    <a:pt x="104572" y="436934"/>
                    <a:pt x="209145" y="387485"/>
                    <a:pt x="262647" y="321013"/>
                  </a:cubicBezTo>
                  <a:cubicBezTo>
                    <a:pt x="316149" y="254541"/>
                    <a:pt x="296694" y="136187"/>
                    <a:pt x="321013" y="87549"/>
                  </a:cubicBezTo>
                  <a:cubicBezTo>
                    <a:pt x="345332" y="38911"/>
                    <a:pt x="389107" y="43774"/>
                    <a:pt x="408562" y="29183"/>
                  </a:cubicBezTo>
                  <a:cubicBezTo>
                    <a:pt x="428017" y="14592"/>
                    <a:pt x="432881" y="7296"/>
                    <a:pt x="437745"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sz="1100">
                <a:solidFill>
                  <a:prstClr val="white"/>
                </a:solidFill>
              </a:endParaRPr>
            </a:p>
          </p:txBody>
        </p:sp>
        <p:pic>
          <p:nvPicPr>
            <p:cNvPr id="3687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7158" y="2600103"/>
              <a:ext cx="471574" cy="41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9383" y="2881385"/>
              <a:ext cx="699368" cy="144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9"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4145" y="2559584"/>
              <a:ext cx="892526" cy="52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6880" name="그룹 36"/>
            <p:cNvGrpSpPr>
              <a:grpSpLocks/>
            </p:cNvGrpSpPr>
            <p:nvPr/>
          </p:nvGrpSpPr>
          <p:grpSpPr bwMode="auto">
            <a:xfrm>
              <a:off x="1612225" y="2636567"/>
              <a:ext cx="112265" cy="244125"/>
              <a:chOff x="1506089" y="2235620"/>
              <a:chExt cx="269978" cy="900000"/>
            </a:xfrm>
          </p:grpSpPr>
          <p:cxnSp>
            <p:nvCxnSpPr>
              <p:cNvPr id="36" name="직선 화살표 연결선 35"/>
              <p:cNvCxnSpPr/>
              <p:nvPr/>
            </p:nvCxnSpPr>
            <p:spPr>
              <a:xfrm flipV="1">
                <a:off x="1777296" y="2232866"/>
                <a:ext cx="0" cy="866175"/>
              </a:xfrm>
              <a:prstGeom prst="straightConnector1">
                <a:avLst/>
              </a:prstGeom>
              <a:ln>
                <a:solidFill>
                  <a:srgbClr val="FF0000"/>
                </a:solidFill>
                <a:prstDash val="dash"/>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7" name="직선 화살표 연결선 36"/>
              <p:cNvCxnSpPr/>
              <p:nvPr/>
            </p:nvCxnSpPr>
            <p:spPr>
              <a:xfrm flipV="1">
                <a:off x="1506207" y="2232866"/>
                <a:ext cx="0" cy="901290"/>
              </a:xfrm>
              <a:prstGeom prst="straightConnector1">
                <a:avLst/>
              </a:prstGeom>
              <a:ln>
                <a:solidFill>
                  <a:srgbClr val="FF0000"/>
                </a:solidFill>
                <a:prstDash val="dash"/>
                <a:headEnd type="triangle" w="sm" len="med"/>
                <a:tailEnd type="triangle" w="sm" len="med"/>
              </a:ln>
            </p:spPr>
            <p:style>
              <a:lnRef idx="1">
                <a:schemeClr val="accent1"/>
              </a:lnRef>
              <a:fillRef idx="0">
                <a:schemeClr val="accent1"/>
              </a:fillRef>
              <a:effectRef idx="0">
                <a:schemeClr val="accent1"/>
              </a:effectRef>
              <a:fontRef idx="minor">
                <a:schemeClr val="tx1"/>
              </a:fontRef>
            </p:style>
          </p:cxnSp>
        </p:grpSp>
        <p:sp>
          <p:nvSpPr>
            <p:cNvPr id="38" name="모서리가 둥근 사각형 설명선 37"/>
            <p:cNvSpPr/>
            <p:nvPr/>
          </p:nvSpPr>
          <p:spPr bwMode="auto">
            <a:xfrm>
              <a:off x="500885" y="2515170"/>
              <a:ext cx="2319627" cy="546100"/>
            </a:xfrm>
            <a:prstGeom prst="wedgeRoundRectCallout">
              <a:avLst>
                <a:gd name="adj1" fmla="val 42514"/>
                <a:gd name="adj2" fmla="val 71912"/>
                <a:gd name="adj3" fmla="val 16667"/>
              </a:avLst>
            </a:prstGeom>
            <a:noFill/>
            <a:ln w="127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eaLnBrk="1" latinLnBrk="1" hangingPunct="1">
                <a:spcBef>
                  <a:spcPct val="0"/>
                </a:spcBef>
                <a:buFontTx/>
                <a:buNone/>
                <a:defRPr/>
              </a:pPr>
              <a:endParaRPr lang="ko-KR" altLang="en-US" sz="1100" b="0" smtClean="0">
                <a:solidFill>
                  <a:srgbClr val="FFFFFF"/>
                </a:solidFill>
                <a:ea typeface="굴림" pitchFamily="50" charset="-127"/>
              </a:endParaRPr>
            </a:p>
          </p:txBody>
        </p:sp>
        <p:sp>
          <p:nvSpPr>
            <p:cNvPr id="36882" name="직사각형 34"/>
            <p:cNvSpPr>
              <a:spLocks noChangeArrowheads="1"/>
            </p:cNvSpPr>
            <p:nvPr/>
          </p:nvSpPr>
          <p:spPr bwMode="auto">
            <a:xfrm>
              <a:off x="1907704" y="2588983"/>
              <a:ext cx="912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900" b="0">
                  <a:ea typeface="굴림" panose="020B0600000101010101" pitchFamily="34" charset="-127"/>
                </a:rPr>
                <a:t>Wireless Power</a:t>
              </a:r>
            </a:p>
            <a:p>
              <a:pPr>
                <a:spcBef>
                  <a:spcPct val="0"/>
                </a:spcBef>
                <a:buFontTx/>
                <a:buNone/>
              </a:pPr>
              <a:r>
                <a:rPr lang="en-US" altLang="ko-KR" sz="900" b="0">
                  <a:ea typeface="굴림" panose="020B0600000101010101" pitchFamily="34" charset="-127"/>
                </a:rPr>
                <a:t>Charging</a:t>
              </a:r>
              <a:endParaRPr lang="ko-KR" altLang="en-US" sz="900" b="0">
                <a:ea typeface="굴림" panose="020B0600000101010101" pitchFamily="34" charset="-127"/>
              </a:endParaRPr>
            </a:p>
          </p:txBody>
        </p:sp>
        <p:sp>
          <p:nvSpPr>
            <p:cNvPr id="36883" name="직사각형 35"/>
            <p:cNvSpPr>
              <a:spLocks noChangeArrowheads="1"/>
            </p:cNvSpPr>
            <p:nvPr/>
          </p:nvSpPr>
          <p:spPr bwMode="auto">
            <a:xfrm>
              <a:off x="467544" y="2588070"/>
              <a:ext cx="1184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900" b="0">
                  <a:ea typeface="굴림" panose="020B0600000101010101" pitchFamily="34" charset="-127"/>
                </a:rPr>
                <a:t>Video stream transfer</a:t>
              </a:r>
            </a:p>
            <a:p>
              <a:pPr>
                <a:spcBef>
                  <a:spcPct val="0"/>
                </a:spcBef>
                <a:buFontTx/>
                <a:buNone/>
              </a:pPr>
              <a:r>
                <a:rPr lang="en-US" altLang="ko-KR" sz="900" b="0">
                  <a:ea typeface="굴림" panose="020B0600000101010101" pitchFamily="34" charset="-127"/>
                </a:rPr>
                <a:t>&amp; Data transfer</a:t>
              </a:r>
              <a:endParaRPr lang="ko-KR" altLang="en-US" sz="900" b="0">
                <a:ea typeface="굴림" panose="020B0600000101010101" pitchFamily="34" charset="-127"/>
              </a:endParaRPr>
            </a:p>
          </p:txBody>
        </p:sp>
        <p:sp>
          <p:nvSpPr>
            <p:cNvPr id="36884" name="직사각형 37"/>
            <p:cNvSpPr>
              <a:spLocks noChangeArrowheads="1"/>
            </p:cNvSpPr>
            <p:nvPr/>
          </p:nvSpPr>
          <p:spPr bwMode="auto">
            <a:xfrm>
              <a:off x="539552" y="3021671"/>
              <a:ext cx="66877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900" b="0">
                  <a:solidFill>
                    <a:srgbClr val="009973"/>
                  </a:solidFill>
                  <a:ea typeface="굴림" panose="020B0600000101010101" pitchFamily="34" charset="-127"/>
                </a:rPr>
                <a:t>Side View</a:t>
              </a:r>
              <a:endParaRPr lang="ko-KR" altLang="en-US" sz="900" b="0">
                <a:solidFill>
                  <a:srgbClr val="009973"/>
                </a:solidFill>
                <a:ea typeface="굴림" panose="020B0600000101010101" pitchFamily="34" charset="-127"/>
              </a:endParaRPr>
            </a:p>
          </p:txBody>
        </p:sp>
      </p:grpSp>
    </p:spTree>
    <p:extLst>
      <p:ext uri="{BB962C8B-B14F-4D97-AF65-F5344CB8AC3E}">
        <p14:creationId xmlns:p14="http://schemas.microsoft.com/office/powerpoint/2010/main" val="3977846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txBox="1">
            <a:spLocks noChangeArrowheads="1"/>
          </p:cNvSpPr>
          <p:nvPr/>
        </p:nvSpPr>
        <p:spPr bwMode="auto">
          <a:xfrm>
            <a:off x="539750" y="1557338"/>
            <a:ext cx="77724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r>
              <a:rPr lang="en-US" altLang="ko-KR" sz="1600" dirty="0">
                <a:ea typeface="굴림" panose="020B0600000101010101" pitchFamily="34" charset="-127"/>
              </a:rPr>
              <a:t>Interactive Game Docking Station</a:t>
            </a:r>
          </a:p>
          <a:p>
            <a:pPr lvl="1"/>
            <a:r>
              <a:rPr lang="en-US" altLang="ko-KR" sz="1200" dirty="0">
                <a:ea typeface="굴림" panose="020B0600000101010101" pitchFamily="34" charset="-127"/>
              </a:rPr>
              <a:t>Latency: 10~50 </a:t>
            </a:r>
            <a:r>
              <a:rPr lang="en-US" altLang="ko-KR" sz="1200" dirty="0" err="1">
                <a:ea typeface="굴림" panose="020B0600000101010101" pitchFamily="34" charset="-127"/>
              </a:rPr>
              <a:t>ms</a:t>
            </a:r>
            <a:r>
              <a:rPr lang="en-US" altLang="ko-KR" sz="1200" dirty="0">
                <a:ea typeface="굴림" panose="020B0600000101010101" pitchFamily="34" charset="-127"/>
              </a:rPr>
              <a:t> (from user event to screen update)</a:t>
            </a:r>
          </a:p>
          <a:p>
            <a:pPr lvl="1"/>
            <a:r>
              <a:rPr lang="en-US" altLang="ko-KR" sz="1200" dirty="0">
                <a:ea typeface="굴림" panose="020B0600000101010101" pitchFamily="34" charset="-127"/>
              </a:rPr>
              <a:t>Data rate: 1~10 </a:t>
            </a:r>
            <a:r>
              <a:rPr lang="en-US" altLang="ko-KR" sz="1200" dirty="0" err="1">
                <a:ea typeface="굴림" panose="020B0600000101010101" pitchFamily="34" charset="-127"/>
              </a:rPr>
              <a:t>Gbps</a:t>
            </a:r>
            <a:r>
              <a:rPr lang="en-US" altLang="ko-KR" sz="1200" dirty="0">
                <a:ea typeface="굴림" panose="020B0600000101010101" pitchFamily="34" charset="-127"/>
              </a:rPr>
              <a:t> (supporting low latency codec w/ compression rate</a:t>
            </a:r>
            <a:r>
              <a:rPr lang="ko-KR" altLang="en-US" sz="1200" dirty="0">
                <a:ea typeface="굴림" panose="020B0600000101010101" pitchFamily="34" charset="-127"/>
              </a:rPr>
              <a:t> </a:t>
            </a:r>
            <a:r>
              <a:rPr lang="en-US" altLang="ko-KR" sz="1200" dirty="0">
                <a:ea typeface="굴림" panose="020B0600000101010101" pitchFamily="34" charset="-127"/>
              </a:rPr>
              <a:t>1/3~1/4)</a:t>
            </a:r>
          </a:p>
          <a:p>
            <a:r>
              <a:rPr lang="en-US" altLang="ko-KR" sz="1600" dirty="0">
                <a:ea typeface="굴림" panose="020B0600000101010101" pitchFamily="34" charset="-127"/>
              </a:rPr>
              <a:t>Remote Desktop/Cloud PC</a:t>
            </a:r>
          </a:p>
          <a:p>
            <a:pPr lvl="1"/>
            <a:r>
              <a:rPr lang="en-US" altLang="ko-KR" sz="1200" dirty="0">
                <a:ea typeface="굴림" panose="020B0600000101010101" pitchFamily="34" charset="-127"/>
              </a:rPr>
              <a:t>Data rate: 1~10 </a:t>
            </a:r>
            <a:r>
              <a:rPr lang="en-US" altLang="ko-KR" sz="1200" dirty="0" err="1">
                <a:ea typeface="굴림" panose="020B0600000101010101" pitchFamily="34" charset="-127"/>
              </a:rPr>
              <a:t>Gbps</a:t>
            </a:r>
            <a:r>
              <a:rPr lang="en-US" altLang="ko-KR" sz="1200" dirty="0">
                <a:ea typeface="굴림" panose="020B0600000101010101" pitchFamily="34" charset="-127"/>
              </a:rPr>
              <a:t> (visually lossless for text/line)</a:t>
            </a:r>
          </a:p>
          <a:p>
            <a:pPr lvl="1"/>
            <a:r>
              <a:rPr lang="en-US" altLang="ko-KR" sz="1200" dirty="0">
                <a:ea typeface="굴림" panose="020B0600000101010101" pitchFamily="34" charset="-127"/>
              </a:rPr>
              <a:t>Traffic: bi-directional (Mobile Phone ↔ Peripheral)</a:t>
            </a:r>
          </a:p>
          <a:p>
            <a:r>
              <a:rPr lang="en-US" altLang="ko-KR" sz="1600" dirty="0">
                <a:ea typeface="굴림" panose="020B0600000101010101" pitchFamily="34" charset="-127"/>
              </a:rPr>
              <a:t>Gigabit Docking w/ Wireless Charging Service</a:t>
            </a:r>
          </a:p>
          <a:p>
            <a:pPr lvl="1"/>
            <a:r>
              <a:rPr lang="en-US" altLang="ko-KR" sz="1200" dirty="0">
                <a:ea typeface="굴림" panose="020B0600000101010101" pitchFamily="34" charset="-127"/>
              </a:rPr>
              <a:t>Alignment-free placement on the pad </a:t>
            </a:r>
          </a:p>
          <a:p>
            <a:endParaRPr lang="en-US" altLang="ko-KR" sz="500" dirty="0">
              <a:ea typeface="굴림" panose="020B0600000101010101" pitchFamily="34" charset="-127"/>
            </a:endParaRPr>
          </a:p>
          <a:p>
            <a:r>
              <a:rPr lang="en-US" altLang="ko-KR" sz="1600" dirty="0">
                <a:ea typeface="굴림" panose="020B0600000101010101" pitchFamily="34" charset="-127"/>
              </a:rPr>
              <a:t>Low Power Consumption</a:t>
            </a:r>
          </a:p>
          <a:p>
            <a:pPr lvl="1"/>
            <a:r>
              <a:rPr lang="en-US" altLang="ko-KR" sz="1200" dirty="0">
                <a:ea typeface="굴림" panose="020B0600000101010101" pitchFamily="34" charset="-127"/>
              </a:rPr>
              <a:t>~ 200 </a:t>
            </a:r>
            <a:r>
              <a:rPr lang="en-US" altLang="ko-KR" sz="1200" dirty="0" err="1">
                <a:ea typeface="굴림" panose="020B0600000101010101" pitchFamily="34" charset="-127"/>
              </a:rPr>
              <a:t>mW</a:t>
            </a:r>
            <a:r>
              <a:rPr lang="en-US" altLang="ko-KR" sz="1200" dirty="0">
                <a:ea typeface="굴림" panose="020B0600000101010101" pitchFamily="34" charset="-127"/>
              </a:rPr>
              <a:t> (peak power consumption for 1 </a:t>
            </a:r>
            <a:r>
              <a:rPr lang="en-US" altLang="ko-KR" sz="1200" dirty="0" err="1">
                <a:ea typeface="굴림" panose="020B0600000101010101" pitchFamily="34" charset="-127"/>
              </a:rPr>
              <a:t>Gbps</a:t>
            </a:r>
            <a:r>
              <a:rPr lang="en-US" altLang="ko-KR" sz="1200" dirty="0">
                <a:ea typeface="굴림" panose="020B0600000101010101" pitchFamily="34" charset="-127"/>
              </a:rPr>
              <a:t>)</a:t>
            </a:r>
          </a:p>
          <a:p>
            <a:pPr lvl="1"/>
            <a:r>
              <a:rPr lang="en-US" altLang="en-US" sz="1200" dirty="0">
                <a:ea typeface="굴림" panose="020B0600000101010101" pitchFamily="34" charset="-127"/>
              </a:rPr>
              <a:t>≤</a:t>
            </a:r>
            <a:r>
              <a:rPr lang="en-US" altLang="ko-KR" sz="1200" dirty="0">
                <a:ea typeface="굴림" panose="020B0600000101010101" pitchFamily="34" charset="-127"/>
              </a:rPr>
              <a:t> 0.5mW for discovery phase</a:t>
            </a:r>
          </a:p>
          <a:p>
            <a:r>
              <a:rPr lang="en-US" altLang="en-US" sz="1600" dirty="0">
                <a:ea typeface="굴림" panose="020B0600000101010101" pitchFamily="34" charset="-127"/>
              </a:rPr>
              <a:t>Form Factor</a:t>
            </a:r>
          </a:p>
          <a:p>
            <a:pPr lvl="1"/>
            <a:r>
              <a:rPr lang="en-US" altLang="en-US" sz="1200" dirty="0">
                <a:ea typeface="굴림" panose="020B0600000101010101" pitchFamily="34" charset="-127"/>
              </a:rPr>
              <a:t>Close to today’s NFC</a:t>
            </a:r>
          </a:p>
          <a:p>
            <a:r>
              <a:rPr lang="en-US" altLang="en-US" sz="1600" dirty="0">
                <a:ea typeface="굴림" panose="020B0600000101010101" pitchFamily="34" charset="-127"/>
              </a:rPr>
              <a:t>Range</a:t>
            </a:r>
          </a:p>
          <a:p>
            <a:pPr lvl="1"/>
            <a:r>
              <a:rPr lang="en-US" altLang="en-US" sz="1200" dirty="0">
                <a:ea typeface="굴림" panose="020B0600000101010101" pitchFamily="34" charset="-127"/>
              </a:rPr>
              <a:t>≤ 0.2 m</a:t>
            </a:r>
            <a:endParaRPr lang="en-US" altLang="en-US" sz="1600" dirty="0"/>
          </a:p>
        </p:txBody>
      </p:sp>
      <p:sp>
        <p:nvSpPr>
          <p:cNvPr id="37894" name="TextBox 7"/>
          <p:cNvSpPr txBox="1">
            <a:spLocks noChangeArrowheads="1"/>
          </p:cNvSpPr>
          <p:nvPr/>
        </p:nvSpPr>
        <p:spPr bwMode="auto">
          <a:xfrm>
            <a:off x="6686550" y="5578475"/>
            <a:ext cx="1514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ts val="500"/>
              </a:spcBef>
              <a:buFontTx/>
              <a:buNone/>
            </a:pPr>
            <a:r>
              <a:rPr lang="en-US" altLang="ko-KR" sz="1000">
                <a:solidFill>
                  <a:srgbClr val="404040"/>
                </a:solidFill>
                <a:latin typeface="Calibri" panose="020F0502020204030204" pitchFamily="34" charset="0"/>
                <a:ea typeface="맑은 고딕" panose="020B0503020000020004" pitchFamily="34" charset="-127"/>
              </a:rPr>
              <a:t>Wireless Cloud Office</a:t>
            </a:r>
            <a:endParaRPr lang="ko-KR" altLang="en-US" sz="1000">
              <a:solidFill>
                <a:srgbClr val="404040"/>
              </a:solidFill>
              <a:latin typeface="Calibri" panose="020F0502020204030204" pitchFamily="34" charset="0"/>
              <a:ea typeface="맑은 고딕" panose="020B0503020000020004" pitchFamily="34" charset="-127"/>
            </a:endParaRPr>
          </a:p>
        </p:txBody>
      </p:sp>
      <p:pic>
        <p:nvPicPr>
          <p:cNvPr id="37895"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0625" y="4049713"/>
            <a:ext cx="2016125" cy="152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6"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7438" y="2409825"/>
            <a:ext cx="2119312" cy="108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7" name="TextBox 10"/>
          <p:cNvSpPr txBox="1">
            <a:spLocks noChangeArrowheads="1"/>
          </p:cNvSpPr>
          <p:nvPr/>
        </p:nvSpPr>
        <p:spPr bwMode="auto">
          <a:xfrm>
            <a:off x="6478588" y="3433763"/>
            <a:ext cx="1647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ts val="500"/>
              </a:spcBef>
              <a:buFontTx/>
              <a:buNone/>
            </a:pPr>
            <a:r>
              <a:rPr lang="en-US" altLang="ko-KR" sz="1000">
                <a:solidFill>
                  <a:srgbClr val="404040"/>
                </a:solidFill>
                <a:latin typeface="Calibri" panose="020F0502020204030204" pitchFamily="34" charset="0"/>
                <a:ea typeface="맑은 고딕" panose="020B0503020000020004" pitchFamily="34" charset="-127"/>
              </a:rPr>
              <a:t>Wireless Docking Pad</a:t>
            </a:r>
            <a:br>
              <a:rPr lang="en-US" altLang="ko-KR" sz="1000">
                <a:solidFill>
                  <a:srgbClr val="404040"/>
                </a:solidFill>
                <a:latin typeface="Calibri" panose="020F0502020204030204" pitchFamily="34" charset="0"/>
                <a:ea typeface="맑은 고딕" panose="020B0503020000020004" pitchFamily="34" charset="-127"/>
              </a:rPr>
            </a:br>
            <a:r>
              <a:rPr lang="en-US" altLang="ko-KR" sz="900" b="0">
                <a:solidFill>
                  <a:srgbClr val="404040"/>
                </a:solidFill>
                <a:latin typeface="Calibri" panose="020F0502020204030204" pitchFamily="34" charset="0"/>
                <a:ea typeface="맑은 고딕" panose="020B0503020000020004" pitchFamily="34" charset="-127"/>
              </a:rPr>
              <a:t>(Monitor/Keyboard/Mouse/LAN)</a:t>
            </a:r>
            <a:endParaRPr lang="ko-KR" altLang="en-US" sz="1000" b="0">
              <a:solidFill>
                <a:srgbClr val="404040"/>
              </a:solidFill>
              <a:latin typeface="Calibri" panose="020F0502020204030204" pitchFamily="34" charset="0"/>
              <a:ea typeface="맑은 고딕" panose="020B0503020000020004" pitchFamily="34" charset="-127"/>
            </a:endParaRPr>
          </a:p>
        </p:txBody>
      </p:sp>
      <p:sp>
        <p:nvSpPr>
          <p:cNvPr id="37898" name="Rectangle 2"/>
          <p:cNvSpPr txBox="1">
            <a:spLocks noChangeArrowheads="1"/>
          </p:cNvSpPr>
          <p:nvPr/>
        </p:nvSpPr>
        <p:spPr bwMode="auto">
          <a:xfrm>
            <a:off x="685800" y="685800"/>
            <a:ext cx="77724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dirty="0"/>
              <a:t>Usage Model </a:t>
            </a:r>
            <a:r>
              <a:rPr lang="en-US" altLang="en-US" dirty="0" smtClean="0"/>
              <a:t>11: </a:t>
            </a:r>
            <a:r>
              <a:rPr lang="en-US" altLang="en-US" dirty="0"/>
              <a:t>USR Wireless Docking</a:t>
            </a:r>
            <a:endParaRPr lang="en-GB" altLang="en-US" dirty="0"/>
          </a:p>
        </p:txBody>
      </p:sp>
    </p:spTree>
    <p:extLst>
      <p:ext uri="{BB962C8B-B14F-4D97-AF65-F5344CB8AC3E}">
        <p14:creationId xmlns:p14="http://schemas.microsoft.com/office/powerpoint/2010/main" val="1276893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899592" y="908720"/>
            <a:ext cx="7772400" cy="726976"/>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Summary of Key </a:t>
            </a:r>
            <a:r>
              <a:rPr lang="en-US" sz="3200" b="1" i="0" u="none" strike="noStrike" cap="none" baseline="0" dirty="0" smtClean="0">
                <a:solidFill>
                  <a:schemeClr val="dk2"/>
                </a:solidFill>
                <a:latin typeface="Times New Roman"/>
                <a:ea typeface="Times New Roman"/>
                <a:cs typeface="Times New Roman"/>
                <a:sym typeface="Times New Roman"/>
              </a:rPr>
              <a:t>metrics (I) </a:t>
            </a:r>
            <a:endParaRPr lang="en-US" sz="3200" b="1" i="0" u="none" strike="noStrike" cap="none" baseline="0" dirty="0">
              <a:solidFill>
                <a:schemeClr val="dk2"/>
              </a:solidFill>
              <a:latin typeface="Times New Roman"/>
              <a:ea typeface="Times New Roman"/>
              <a:cs typeface="Times New Roman"/>
              <a:sym typeface="Times New Roman"/>
            </a:endParaRPr>
          </a:p>
        </p:txBody>
      </p:sp>
      <p:graphicFrame>
        <p:nvGraphicFramePr>
          <p:cNvPr id="4" name="Shape 392">
            <a:extLst>
              <a:ext uri="{FF2B5EF4-FFF2-40B4-BE49-F238E27FC236}">
                <a16:creationId xmlns:a16="http://schemas.microsoft.com/office/drawing/2014/main" xmlns="" id="{D34B8928-749C-4868-8B39-80CD19C663E6}"/>
              </a:ext>
            </a:extLst>
          </p:cNvPr>
          <p:cNvGraphicFramePr/>
          <p:nvPr>
            <p:extLst>
              <p:ext uri="{D42A27DB-BD31-4B8C-83A1-F6EECF244321}">
                <p14:modId xmlns:p14="http://schemas.microsoft.com/office/powerpoint/2010/main" val="3971366513"/>
              </p:ext>
            </p:extLst>
          </p:nvPr>
        </p:nvGraphicFramePr>
        <p:xfrm>
          <a:off x="292799" y="2348880"/>
          <a:ext cx="8379193" cy="3213169"/>
        </p:xfrm>
        <a:graphic>
          <a:graphicData uri="http://schemas.openxmlformats.org/drawingml/2006/table">
            <a:tbl>
              <a:tblPr firstRow="1" bandRow="1">
                <a:noFill/>
                <a:tableStyleId>{76D8E0FC-F2F0-4C2D-AB19-AB96CCA464D3}</a:tableStyleId>
              </a:tblPr>
              <a:tblGrid>
                <a:gridCol w="524997">
                  <a:extLst>
                    <a:ext uri="{9D8B030D-6E8A-4147-A177-3AD203B41FA5}">
                      <a16:colId xmlns:a16="http://schemas.microsoft.com/office/drawing/2014/main" xmlns="" val="20000"/>
                    </a:ext>
                  </a:extLst>
                </a:gridCol>
                <a:gridCol w="812858">
                  <a:extLst>
                    <a:ext uri="{9D8B030D-6E8A-4147-A177-3AD203B41FA5}">
                      <a16:colId xmlns:a16="http://schemas.microsoft.com/office/drawing/2014/main" xmlns="" val="20001"/>
                    </a:ext>
                  </a:extLst>
                </a:gridCol>
                <a:gridCol w="966401">
                  <a:extLst>
                    <a:ext uri="{9D8B030D-6E8A-4147-A177-3AD203B41FA5}">
                      <a16:colId xmlns:a16="http://schemas.microsoft.com/office/drawing/2014/main" xmlns="" val="20002"/>
                    </a:ext>
                  </a:extLst>
                </a:gridCol>
                <a:gridCol w="941738">
                  <a:extLst>
                    <a:ext uri="{9D8B030D-6E8A-4147-A177-3AD203B41FA5}">
                      <a16:colId xmlns:a16="http://schemas.microsoft.com/office/drawing/2014/main" xmlns="" val="20003"/>
                    </a:ext>
                  </a:extLst>
                </a:gridCol>
                <a:gridCol w="1056834">
                  <a:extLst>
                    <a:ext uri="{9D8B030D-6E8A-4147-A177-3AD203B41FA5}">
                      <a16:colId xmlns:a16="http://schemas.microsoft.com/office/drawing/2014/main" xmlns="" val="20004"/>
                    </a:ext>
                  </a:extLst>
                </a:gridCol>
                <a:gridCol w="745876">
                  <a:extLst>
                    <a:ext uri="{9D8B030D-6E8A-4147-A177-3AD203B41FA5}">
                      <a16:colId xmlns:a16="http://schemas.microsoft.com/office/drawing/2014/main" xmlns="" val="20005"/>
                    </a:ext>
                  </a:extLst>
                </a:gridCol>
                <a:gridCol w="720080">
                  <a:extLst>
                    <a:ext uri="{9D8B030D-6E8A-4147-A177-3AD203B41FA5}">
                      <a16:colId xmlns:a16="http://schemas.microsoft.com/office/drawing/2014/main" xmlns="" val="20006"/>
                    </a:ext>
                  </a:extLst>
                </a:gridCol>
                <a:gridCol w="920487">
                  <a:extLst>
                    <a:ext uri="{9D8B030D-6E8A-4147-A177-3AD203B41FA5}">
                      <a16:colId xmlns:a16="http://schemas.microsoft.com/office/drawing/2014/main" xmlns="" val="20007"/>
                    </a:ext>
                  </a:extLst>
                </a:gridCol>
                <a:gridCol w="1689922">
                  <a:extLst>
                    <a:ext uri="{9D8B030D-6E8A-4147-A177-3AD203B41FA5}">
                      <a16:colId xmlns:a16="http://schemas.microsoft.com/office/drawing/2014/main" xmlns="" val="20008"/>
                    </a:ext>
                  </a:extLst>
                </a:gridCol>
              </a:tblGrid>
              <a:tr h="600920">
                <a:tc rowSpan="2">
                  <a:txBody>
                    <a:bodyPr/>
                    <a:lstStyle/>
                    <a:p>
                      <a:pPr marL="0" marR="0" lvl="0" indent="0" algn="ctr" rtl="0">
                        <a:spcBef>
                          <a:spcPts val="0"/>
                        </a:spcBef>
                        <a:buSzPct val="25000"/>
                        <a:buNone/>
                      </a:pPr>
                      <a:r>
                        <a:rPr lang="en-US" sz="1100" u="none" strike="noStrike" cap="none" baseline="0" dirty="0"/>
                        <a:t> UC</a:t>
                      </a:r>
                    </a:p>
                    <a:p>
                      <a:pPr marL="0" marR="0" lvl="0" indent="0" algn="ctr" rtl="0">
                        <a:spcBef>
                          <a:spcPts val="0"/>
                        </a:spcBef>
                        <a:buSzPct val="25000"/>
                        <a:buNone/>
                      </a:pPr>
                      <a:r>
                        <a:rPr lang="en-US" sz="1100" u="none" strike="noStrike" cap="none" baseline="0" dirty="0"/>
                        <a: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Indoor (I)/</a:t>
                      </a:r>
                    </a:p>
                    <a:p>
                      <a:pPr marL="0" marR="0" lvl="0" indent="0" algn="ctr" rtl="0">
                        <a:spcBef>
                          <a:spcPts val="0"/>
                        </a:spcBef>
                        <a:buSzPct val="25000"/>
                        <a:buNone/>
                      </a:pPr>
                      <a:r>
                        <a:rPr lang="en-US" sz="1100" u="none" strike="noStrike" cap="none" baseline="0" dirty="0"/>
                        <a:t>Outdoor (O)</a:t>
                      </a:r>
                    </a:p>
                  </a:txBody>
                  <a:tcPr marL="91450" marR="91450" marT="45725" marB="45725">
                    <a:solidFill>
                      <a:srgbClr val="D8D8D8"/>
                    </a:solidFill>
                  </a:tcPr>
                </a:tc>
                <a:tc>
                  <a:txBody>
                    <a:bodyPr/>
                    <a:lstStyle/>
                    <a:p>
                      <a:pPr marL="0" marR="0" lvl="0" indent="0" algn="ctr" rtl="0">
                        <a:spcBef>
                          <a:spcPts val="0"/>
                        </a:spcBef>
                        <a:buSzPct val="25000"/>
                        <a:buNone/>
                      </a:pPr>
                      <a:r>
                        <a:rPr lang="en-US" sz="1100" u="none" strike="noStrike" cap="none" baseline="0" dirty="0"/>
                        <a:t>Environment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Throughput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Topology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Latency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Security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Availability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Applications and Characteristics</a:t>
                      </a:r>
                    </a:p>
                  </a:txBody>
                  <a:tcPr marL="91450" marR="91450" marT="45725" marB="45725">
                    <a:solidFill>
                      <a:srgbClr val="D8D8D8"/>
                    </a:solidFill>
                  </a:tcPr>
                </a:tc>
                <a:extLst>
                  <a:ext uri="{0D108BD9-81ED-4DB2-BD59-A6C34878D82A}">
                    <a16:rowId xmlns:a16="http://schemas.microsoft.com/office/drawing/2014/main" xmlns="" val="10000"/>
                  </a:ext>
                </a:extLst>
              </a:tr>
              <a:tr h="144016">
                <a:tc vMerge="1">
                  <a:txBody>
                    <a:bodyPr/>
                    <a:lstStyle/>
                    <a:p>
                      <a:endParaRPr lang="en-US"/>
                    </a:p>
                  </a:txBody>
                  <a:tcPr/>
                </a:tc>
                <a:tc vMerge="1">
                  <a:txBody>
                    <a:bodyPr/>
                    <a:lstStyle/>
                    <a:p>
                      <a:endParaRPr lang="en-US"/>
                    </a:p>
                  </a:txBody>
                  <a:tcPr/>
                </a:tc>
                <a:tc>
                  <a:txBody>
                    <a:bodyPr/>
                    <a:lstStyle/>
                    <a:p>
                      <a:pPr marL="0" marR="0" lvl="0" indent="0" algn="l" rtl="0">
                        <a:spcBef>
                          <a:spcPts val="0"/>
                        </a:spcBef>
                        <a:buNone/>
                      </a:pPr>
                      <a:r>
                        <a:rPr lang="en-US" sz="1100" u="none" strike="noStrike" cap="none" baseline="0" dirty="0"/>
                        <a:t>LOS/      NLOS</a:t>
                      </a:r>
                      <a:endParaRPr sz="1100" u="none" strike="noStrike" cap="none" baseline="0" dirty="0"/>
                    </a:p>
                  </a:txBody>
                  <a:tcPr marL="91450" marR="91450" marT="45725" marB="45725">
                    <a:solidFill>
                      <a:srgbClr val="D8D8D8"/>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434616">
                <a:tc>
                  <a:txBody>
                    <a:bodyPr/>
                    <a:lstStyle/>
                    <a:p>
                      <a:pPr marL="0" marR="0" lvl="0" indent="0" algn="l" rtl="0">
                        <a:spcBef>
                          <a:spcPts val="0"/>
                        </a:spcBef>
                        <a:buSzPct val="25000"/>
                        <a:buNone/>
                      </a:pPr>
                      <a:r>
                        <a:rPr lang="en-US" sz="800" u="none" strike="noStrike" cap="none" baseline="0" dirty="0"/>
                        <a:t>1</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I</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&lt;10cm</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~10Gbps</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P2P</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-Static,D2D, </a:t>
                      </a:r>
                    </a:p>
                    <a:p>
                      <a:pPr marL="0" marR="0" lvl="0" indent="0" algn="l" rtl="0">
                        <a:spcBef>
                          <a:spcPts val="0"/>
                        </a:spcBef>
                        <a:buSzPct val="25000"/>
                        <a:buNone/>
                      </a:pPr>
                      <a:r>
                        <a:rPr lang="en-US" sz="800" u="none" strike="noStrike" cap="none" baseline="0" dirty="0"/>
                        <a:t>-Streaming/Downloading</a:t>
                      </a:r>
                    </a:p>
                  </a:txBody>
                  <a:tcPr marL="91450" marR="91450" marT="45725" marB="45725">
                    <a:solidFill>
                      <a:schemeClr val="accent1">
                        <a:lumMod val="40000"/>
                        <a:lumOff val="60000"/>
                        <a:alpha val="0"/>
                      </a:schemeClr>
                    </a:solidFill>
                  </a:tcPr>
                </a:tc>
                <a:extLst>
                  <a:ext uri="{0D108BD9-81ED-4DB2-BD59-A6C34878D82A}">
                    <a16:rowId xmlns:a16="http://schemas.microsoft.com/office/drawing/2014/main" xmlns="" val="10002"/>
                  </a:ext>
                </a:extLst>
              </a:tr>
              <a:tr h="605354">
                <a:tc>
                  <a:txBody>
                    <a:bodyPr/>
                    <a:lstStyle/>
                    <a:p>
                      <a:pPr marL="0" marR="0" lvl="0" indent="0" algn="l" rtl="0">
                        <a:spcBef>
                          <a:spcPts val="0"/>
                        </a:spcBef>
                        <a:buSzPct val="25000"/>
                        <a:buNone/>
                      </a:pPr>
                      <a:r>
                        <a:rPr lang="en-US" sz="800" u="none" strike="noStrike" cap="none" baseline="0" dirty="0"/>
                        <a:t>2</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I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&lt;5m</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&gt;28Gbps</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P2P</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&lt;5ms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a:t>-Uncompressed 8K UHD</a:t>
                      </a:r>
                    </a:p>
                    <a:p>
                      <a:pPr marL="0" marR="0" lvl="0" indent="0" algn="l" rtl="0">
                        <a:spcBef>
                          <a:spcPts val="0"/>
                        </a:spcBef>
                        <a:buNone/>
                      </a:pPr>
                      <a:r>
                        <a:rPr lang="en-US" sz="800" u="none" strike="noStrike" cap="none" baseline="0" dirty="0"/>
                        <a:t>  Streaming</a:t>
                      </a:r>
                      <a:endParaRPr sz="800" u="none" strike="noStrike" cap="none" baseline="0" dirty="0"/>
                    </a:p>
                  </a:txBody>
                  <a:tcPr marL="91450" marR="91450" marT="45725" marB="45725">
                    <a:solidFill>
                      <a:schemeClr val="accent1">
                        <a:lumMod val="40000"/>
                        <a:lumOff val="60000"/>
                        <a:alpha val="0"/>
                      </a:schemeClr>
                    </a:solidFill>
                  </a:tcPr>
                </a:tc>
                <a:extLst>
                  <a:ext uri="{0D108BD9-81ED-4DB2-BD59-A6C34878D82A}">
                    <a16:rowId xmlns:a16="http://schemas.microsoft.com/office/drawing/2014/main" xmlns="" val="10003"/>
                  </a:ext>
                </a:extLst>
              </a:tr>
              <a:tr h="353049">
                <a:tc>
                  <a:txBody>
                    <a:bodyPr/>
                    <a:lstStyle/>
                    <a:p>
                      <a:pPr marL="0" marR="0" lvl="0" indent="0" algn="l" rtl="0">
                        <a:spcBef>
                          <a:spcPts val="0"/>
                        </a:spcBef>
                        <a:buSzPct val="25000"/>
                        <a:buNone/>
                      </a:pPr>
                      <a:r>
                        <a:rPr lang="en-US" sz="800" u="none" strike="noStrike" cap="none" baseline="0" dirty="0"/>
                        <a:t>3</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I</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&lt;5m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~20Gbps</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P2P</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solidFill>
                            <a:srgbClr val="FF0000"/>
                          </a:solidFill>
                        </a:rPr>
                        <a:t>&lt;</a:t>
                      </a:r>
                      <a:r>
                        <a:rPr lang="en-US" sz="800" u="none" strike="sngStrike" cap="none" baseline="0" dirty="0">
                          <a:solidFill>
                            <a:srgbClr val="FF0000"/>
                          </a:solidFill>
                        </a:rPr>
                        <a:t>100ms </a:t>
                      </a:r>
                      <a:r>
                        <a:rPr lang="en-US" sz="800" u="none" strike="noStrike" cap="none" baseline="0" dirty="0">
                          <a:solidFill>
                            <a:srgbClr val="FF0000"/>
                          </a:solidFill>
                        </a:rPr>
                        <a:t>&lt; 5ms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a:t>-Low Mobility, D2D </a:t>
                      </a:r>
                    </a:p>
                    <a:p>
                      <a:pPr marL="0" marR="0" lvl="0" indent="0" algn="l" rtl="0">
                        <a:spcBef>
                          <a:spcPts val="0"/>
                        </a:spcBef>
                        <a:buNone/>
                      </a:pPr>
                      <a:r>
                        <a:rPr lang="en-US" sz="800" u="none" strike="noStrike" cap="none" baseline="0" dirty="0"/>
                        <a:t>-3D UHD streaming</a:t>
                      </a:r>
                      <a:endParaRPr sz="800" u="none" strike="noStrike" cap="none" baseline="0" dirty="0"/>
                    </a:p>
                  </a:txBody>
                  <a:tcPr marL="91450" marR="91450" marT="45725" marB="45725">
                    <a:solidFill>
                      <a:schemeClr val="accent1">
                        <a:lumMod val="40000"/>
                        <a:lumOff val="60000"/>
                        <a:alpha val="0"/>
                      </a:schemeClr>
                    </a:solidFill>
                  </a:tcPr>
                </a:tc>
                <a:extLst>
                  <a:ext uri="{0D108BD9-81ED-4DB2-BD59-A6C34878D82A}">
                    <a16:rowId xmlns:a16="http://schemas.microsoft.com/office/drawing/2014/main" xmlns="" val="10004"/>
                  </a:ext>
                </a:extLst>
              </a:tr>
              <a:tr h="216024">
                <a:tc>
                  <a:txBody>
                    <a:bodyPr/>
                    <a:lstStyle/>
                    <a:p>
                      <a:pPr marL="0" marR="0" lvl="0" indent="0" algn="l" rtl="0">
                        <a:spcBef>
                          <a:spcPts val="0"/>
                        </a:spcBef>
                        <a:buSzPct val="25000"/>
                        <a:buNone/>
                      </a:pPr>
                      <a:r>
                        <a:rPr lang="en-US" sz="800" u="none" strike="noStrike" cap="none" baseline="0" dirty="0"/>
                        <a:t>4</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I</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sngStrike" cap="none" baseline="0" dirty="0">
                          <a:solidFill>
                            <a:srgbClr val="FF0000"/>
                          </a:solidFill>
                        </a:rPr>
                        <a:t> &lt;10m </a:t>
                      </a:r>
                      <a:r>
                        <a:rPr lang="en-US" sz="800" u="none" strike="noStrike" cap="none" baseline="0" dirty="0">
                          <a:solidFill>
                            <a:srgbClr val="FF0000"/>
                          </a:solidFill>
                        </a:rPr>
                        <a:t>&lt; 5m</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~20Gbps</a:t>
                      </a:r>
                    </a:p>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P2P/P2MP</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sngStrike" cap="none" baseline="0" dirty="0">
                          <a:solidFill>
                            <a:srgbClr val="FF0000"/>
                          </a:solidFill>
                        </a:rPr>
                        <a:t>&lt;100ms</a:t>
                      </a:r>
                      <a:r>
                        <a:rPr lang="en-US" sz="800" u="none" strike="noStrike" cap="none" baseline="0" dirty="0">
                          <a:solidFill>
                            <a:srgbClr val="FF0000"/>
                          </a:solidFill>
                        </a:rPr>
                        <a:t> &lt; 50ms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C/I</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a:t>99.99%</a:t>
                      </a: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a:t>-Indoor Backhaul with multi-hop*</a:t>
                      </a:r>
                    </a:p>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extLst>
                  <a:ext uri="{0D108BD9-81ED-4DB2-BD59-A6C34878D82A}">
                    <a16:rowId xmlns:a16="http://schemas.microsoft.com/office/drawing/2014/main" xmlns="" val="10005"/>
                  </a:ext>
                </a:extLst>
              </a:tr>
              <a:tr h="312782">
                <a:tc>
                  <a:txBody>
                    <a:bodyPr/>
                    <a:lstStyle/>
                    <a:p>
                      <a:pPr marL="0" marR="0" lvl="0" indent="0" algn="l" rtl="0">
                        <a:spcBef>
                          <a:spcPts val="0"/>
                        </a:spcBef>
                        <a:buSzPct val="25000"/>
                        <a:buNone/>
                      </a:pPr>
                      <a:r>
                        <a:rPr lang="en-US" sz="800" u="none" strike="noStrike" cap="none" baseline="0" dirty="0"/>
                        <a:t>5</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I</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&lt;100m</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&gt;20Gbps</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P2P/P2MP</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C/I</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-Multicast </a:t>
                      </a:r>
                    </a:p>
                    <a:p>
                      <a:pPr marL="0" marR="0" lvl="0" indent="0" algn="l" rtl="0">
                        <a:spcBef>
                          <a:spcPts val="0"/>
                        </a:spcBef>
                        <a:buSzPct val="25000"/>
                        <a:buNone/>
                      </a:pPr>
                      <a:r>
                        <a:rPr lang="en-US" sz="800" u="none" strike="noStrike" cap="none" baseline="0" dirty="0"/>
                        <a:t>-Streaming/Downloading</a:t>
                      </a:r>
                    </a:p>
                    <a:p>
                      <a:pPr marL="0" marR="0" lvl="0" indent="0" algn="l" rtl="0">
                        <a:spcBef>
                          <a:spcPts val="0"/>
                        </a:spcBef>
                        <a:buSzPct val="25000"/>
                        <a:buNone/>
                      </a:pPr>
                      <a:r>
                        <a:rPr lang="en-US" sz="800" u="none" strike="noStrike" cap="none" baseline="0" dirty="0"/>
                        <a:t>- Dense Hotspot</a:t>
                      </a:r>
                    </a:p>
                  </a:txBody>
                  <a:tcPr marL="91450" marR="91450" marT="45725" marB="45725">
                    <a:solidFill>
                      <a:schemeClr val="accent1">
                        <a:lumMod val="40000"/>
                        <a:lumOff val="60000"/>
                        <a:alpha val="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887402614"/>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755576" y="620688"/>
            <a:ext cx="7772400" cy="726976"/>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Summary of Key </a:t>
            </a:r>
            <a:r>
              <a:rPr lang="en-US" sz="3200" b="1" i="0" u="none" strike="noStrike" cap="none" baseline="0" dirty="0" smtClean="0">
                <a:solidFill>
                  <a:schemeClr val="dk2"/>
                </a:solidFill>
                <a:latin typeface="Times New Roman"/>
                <a:ea typeface="Times New Roman"/>
                <a:cs typeface="Times New Roman"/>
                <a:sym typeface="Times New Roman"/>
              </a:rPr>
              <a:t>metrics (II) </a:t>
            </a:r>
            <a:endParaRPr lang="en-US" sz="3200" b="1" i="0" u="none" strike="noStrike" cap="none" baseline="0" dirty="0">
              <a:solidFill>
                <a:schemeClr val="dk2"/>
              </a:solidFill>
              <a:latin typeface="Times New Roman"/>
              <a:ea typeface="Times New Roman"/>
              <a:cs typeface="Times New Roman"/>
              <a:sym typeface="Times New Roman"/>
            </a:endParaRPr>
          </a:p>
        </p:txBody>
      </p:sp>
      <p:graphicFrame>
        <p:nvGraphicFramePr>
          <p:cNvPr id="4" name="Shape 392">
            <a:extLst>
              <a:ext uri="{FF2B5EF4-FFF2-40B4-BE49-F238E27FC236}">
                <a16:creationId xmlns:a16="http://schemas.microsoft.com/office/drawing/2014/main" xmlns="" id="{5D417FEE-6EB9-42E7-B424-42140F8EE4B8}"/>
              </a:ext>
            </a:extLst>
          </p:cNvPr>
          <p:cNvGraphicFramePr/>
          <p:nvPr>
            <p:extLst>
              <p:ext uri="{D42A27DB-BD31-4B8C-83A1-F6EECF244321}">
                <p14:modId xmlns:p14="http://schemas.microsoft.com/office/powerpoint/2010/main" val="1002011121"/>
              </p:ext>
            </p:extLst>
          </p:nvPr>
        </p:nvGraphicFramePr>
        <p:xfrm>
          <a:off x="524187" y="1628800"/>
          <a:ext cx="8379193" cy="4312196"/>
        </p:xfrm>
        <a:graphic>
          <a:graphicData uri="http://schemas.openxmlformats.org/drawingml/2006/table">
            <a:tbl>
              <a:tblPr firstRow="1" bandRow="1">
                <a:noFill/>
                <a:tableStyleId>{76D8E0FC-F2F0-4C2D-AB19-AB96CCA464D3}</a:tableStyleId>
              </a:tblPr>
              <a:tblGrid>
                <a:gridCol w="524997">
                  <a:extLst>
                    <a:ext uri="{9D8B030D-6E8A-4147-A177-3AD203B41FA5}">
                      <a16:colId xmlns:a16="http://schemas.microsoft.com/office/drawing/2014/main" xmlns="" val="20000"/>
                    </a:ext>
                  </a:extLst>
                </a:gridCol>
                <a:gridCol w="812858">
                  <a:extLst>
                    <a:ext uri="{9D8B030D-6E8A-4147-A177-3AD203B41FA5}">
                      <a16:colId xmlns:a16="http://schemas.microsoft.com/office/drawing/2014/main" xmlns="" val="20001"/>
                    </a:ext>
                  </a:extLst>
                </a:gridCol>
                <a:gridCol w="1126614">
                  <a:extLst>
                    <a:ext uri="{9D8B030D-6E8A-4147-A177-3AD203B41FA5}">
                      <a16:colId xmlns:a16="http://schemas.microsoft.com/office/drawing/2014/main" xmlns="" val="20002"/>
                    </a:ext>
                  </a:extLst>
                </a:gridCol>
                <a:gridCol w="781525">
                  <a:extLst>
                    <a:ext uri="{9D8B030D-6E8A-4147-A177-3AD203B41FA5}">
                      <a16:colId xmlns:a16="http://schemas.microsoft.com/office/drawing/2014/main" xmlns="" val="20003"/>
                    </a:ext>
                  </a:extLst>
                </a:gridCol>
                <a:gridCol w="1056834">
                  <a:extLst>
                    <a:ext uri="{9D8B030D-6E8A-4147-A177-3AD203B41FA5}">
                      <a16:colId xmlns:a16="http://schemas.microsoft.com/office/drawing/2014/main" xmlns="" val="20004"/>
                    </a:ext>
                  </a:extLst>
                </a:gridCol>
                <a:gridCol w="905859">
                  <a:extLst>
                    <a:ext uri="{9D8B030D-6E8A-4147-A177-3AD203B41FA5}">
                      <a16:colId xmlns:a16="http://schemas.microsoft.com/office/drawing/2014/main" xmlns="" val="20005"/>
                    </a:ext>
                  </a:extLst>
                </a:gridCol>
                <a:gridCol w="700417">
                  <a:extLst>
                    <a:ext uri="{9D8B030D-6E8A-4147-A177-3AD203B41FA5}">
                      <a16:colId xmlns:a16="http://schemas.microsoft.com/office/drawing/2014/main" xmlns="" val="20006"/>
                    </a:ext>
                  </a:extLst>
                </a:gridCol>
                <a:gridCol w="780167">
                  <a:extLst>
                    <a:ext uri="{9D8B030D-6E8A-4147-A177-3AD203B41FA5}">
                      <a16:colId xmlns:a16="http://schemas.microsoft.com/office/drawing/2014/main" xmlns="" val="20007"/>
                    </a:ext>
                  </a:extLst>
                </a:gridCol>
                <a:gridCol w="1689922">
                  <a:extLst>
                    <a:ext uri="{9D8B030D-6E8A-4147-A177-3AD203B41FA5}">
                      <a16:colId xmlns:a16="http://schemas.microsoft.com/office/drawing/2014/main" xmlns="" val="20008"/>
                    </a:ext>
                  </a:extLst>
                </a:gridCol>
              </a:tblGrid>
              <a:tr h="600920">
                <a:tc rowSpan="2">
                  <a:txBody>
                    <a:bodyPr/>
                    <a:lstStyle/>
                    <a:p>
                      <a:pPr marL="0" marR="0" lvl="0" indent="0" algn="ctr" rtl="0">
                        <a:spcBef>
                          <a:spcPts val="0"/>
                        </a:spcBef>
                        <a:buSzPct val="25000"/>
                        <a:buNone/>
                      </a:pPr>
                      <a:r>
                        <a:rPr lang="en-US" sz="1100" u="none" strike="noStrike" cap="none" baseline="0" dirty="0"/>
                        <a:t> UC</a:t>
                      </a:r>
                    </a:p>
                    <a:p>
                      <a:pPr marL="0" marR="0" lvl="0" indent="0" algn="ctr" rtl="0">
                        <a:spcBef>
                          <a:spcPts val="0"/>
                        </a:spcBef>
                        <a:buSzPct val="25000"/>
                        <a:buNone/>
                      </a:pPr>
                      <a:r>
                        <a:rPr lang="en-US" sz="1100" u="none" strike="noStrike" cap="none" baseline="0" dirty="0"/>
                        <a: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Indoor (I)/</a:t>
                      </a:r>
                    </a:p>
                    <a:p>
                      <a:pPr marL="0" marR="0" lvl="0" indent="0" algn="ctr" rtl="0">
                        <a:spcBef>
                          <a:spcPts val="0"/>
                        </a:spcBef>
                        <a:buSzPct val="25000"/>
                        <a:buNone/>
                      </a:pPr>
                      <a:r>
                        <a:rPr lang="en-US" sz="1100" u="none" strike="noStrike" cap="none" baseline="0" dirty="0"/>
                        <a:t>Outdoor (O)</a:t>
                      </a:r>
                    </a:p>
                  </a:txBody>
                  <a:tcPr marL="91450" marR="91450" marT="45725" marB="45725">
                    <a:solidFill>
                      <a:srgbClr val="D8D8D8"/>
                    </a:solidFill>
                  </a:tcPr>
                </a:tc>
                <a:tc>
                  <a:txBody>
                    <a:bodyPr/>
                    <a:lstStyle/>
                    <a:p>
                      <a:pPr marL="0" marR="0" lvl="0" indent="0" algn="ctr" rtl="0">
                        <a:spcBef>
                          <a:spcPts val="0"/>
                        </a:spcBef>
                        <a:buSzPct val="25000"/>
                        <a:buNone/>
                      </a:pPr>
                      <a:r>
                        <a:rPr lang="en-US" sz="1100" u="none" strike="noStrike" cap="none" baseline="0" dirty="0"/>
                        <a:t>Environment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Throughput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Topology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Latency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Security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Availability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Applications and Characteristics</a:t>
                      </a:r>
                    </a:p>
                  </a:txBody>
                  <a:tcPr marL="91450" marR="91450" marT="45725" marB="45725">
                    <a:solidFill>
                      <a:srgbClr val="D8D8D8"/>
                    </a:solidFill>
                  </a:tcPr>
                </a:tc>
                <a:extLst>
                  <a:ext uri="{0D108BD9-81ED-4DB2-BD59-A6C34878D82A}">
                    <a16:rowId xmlns:a16="http://schemas.microsoft.com/office/drawing/2014/main" xmlns="" val="10000"/>
                  </a:ext>
                </a:extLst>
              </a:tr>
              <a:tr h="144016">
                <a:tc vMerge="1">
                  <a:txBody>
                    <a:bodyPr/>
                    <a:lstStyle/>
                    <a:p>
                      <a:endParaRPr lang="en-US"/>
                    </a:p>
                  </a:txBody>
                  <a:tcPr/>
                </a:tc>
                <a:tc vMerge="1">
                  <a:txBody>
                    <a:bodyPr/>
                    <a:lstStyle/>
                    <a:p>
                      <a:endParaRPr lang="en-US"/>
                    </a:p>
                  </a:txBody>
                  <a:tcPr/>
                </a:tc>
                <a:tc>
                  <a:txBody>
                    <a:bodyPr/>
                    <a:lstStyle/>
                    <a:p>
                      <a:pPr marL="0" marR="0" lvl="0" indent="0" algn="l" rtl="0">
                        <a:spcBef>
                          <a:spcPts val="0"/>
                        </a:spcBef>
                        <a:buNone/>
                      </a:pPr>
                      <a:r>
                        <a:rPr lang="en-US" sz="1100" u="none" strike="noStrike" cap="none" baseline="0" dirty="0"/>
                        <a:t>LOS/      NLOS</a:t>
                      </a:r>
                      <a:endParaRPr sz="1100" u="none" strike="noStrike" cap="none" baseline="0" dirty="0"/>
                    </a:p>
                  </a:txBody>
                  <a:tcPr marL="91450" marR="91450" marT="45725" marB="45725">
                    <a:solidFill>
                      <a:srgbClr val="D8D8D8"/>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410855">
                <a:tc>
                  <a:txBody>
                    <a:bodyPr/>
                    <a:lstStyle/>
                    <a:p>
                      <a:pPr marL="0" marR="0" lvl="0" indent="0" algn="l" rtl="0">
                        <a:spcBef>
                          <a:spcPts val="0"/>
                        </a:spcBef>
                        <a:buSzPct val="25000"/>
                        <a:buNone/>
                      </a:pPr>
                      <a:r>
                        <a:rPr lang="en-US" sz="800" u="none" strike="noStrike" cap="none" baseline="0" dirty="0"/>
                        <a:t>6</a:t>
                      </a:r>
                    </a:p>
                  </a:txBody>
                  <a:tcPr marL="91450" marR="91450" marT="45725" marB="45725"/>
                </a:tc>
                <a:tc>
                  <a:txBody>
                    <a:bodyPr/>
                    <a:lstStyle/>
                    <a:p>
                      <a:pPr marL="0" marR="0" lvl="0" indent="0" algn="ctr" rtl="0">
                        <a:spcBef>
                          <a:spcPts val="0"/>
                        </a:spcBef>
                        <a:buSzPct val="25000"/>
                        <a:buNone/>
                      </a:pPr>
                      <a:r>
                        <a:rPr lang="en-US" sz="800" u="none" strike="noStrike" cap="none" baseline="0" dirty="0"/>
                        <a:t>I/O</a:t>
                      </a:r>
                    </a:p>
                  </a:txBody>
                  <a:tcPr marL="91450" marR="91450" marT="45725" marB="45725"/>
                </a:tc>
                <a:tc>
                  <a:txBody>
                    <a:bodyPr/>
                    <a:lstStyle/>
                    <a:p>
                      <a:pPr marL="0" marR="0" lvl="0" indent="0" algn="l" rtl="0">
                        <a:spcBef>
                          <a:spcPts val="0"/>
                        </a:spcBef>
                        <a:buSzPct val="25000"/>
                        <a:buNone/>
                      </a:pPr>
                      <a:r>
                        <a:rPr lang="en-US" sz="800" u="none" strike="noStrike" cap="none" baseline="0" dirty="0"/>
                        <a:t> &lt;100m</a:t>
                      </a:r>
                    </a:p>
                  </a:txBody>
                  <a:tcPr marL="91450" marR="91450" marT="45725" marB="45725"/>
                </a:tc>
                <a:tc>
                  <a:txBody>
                    <a:bodyPr/>
                    <a:lstStyle/>
                    <a:p>
                      <a:pPr marL="0" marR="0" lvl="0" indent="0" algn="l" rtl="0">
                        <a:spcBef>
                          <a:spcPts val="0"/>
                        </a:spcBef>
                        <a:buSzPct val="25000"/>
                        <a:buNone/>
                      </a:pPr>
                      <a:r>
                        <a:rPr lang="en-US" sz="800" u="none" strike="noStrike" cap="none" baseline="0" dirty="0"/>
                        <a:t>     &gt;20Gbps</a:t>
                      </a:r>
                    </a:p>
                  </a:txBody>
                  <a:tcPr marL="91450" marR="91450" marT="45725" marB="45725"/>
                </a:tc>
                <a:tc>
                  <a:txBody>
                    <a:bodyPr/>
                    <a:lstStyle/>
                    <a:p>
                      <a:pPr marL="0" marR="0" lvl="0" indent="0" algn="l" rtl="0">
                        <a:spcBef>
                          <a:spcPts val="0"/>
                        </a:spcBef>
                        <a:buSzPct val="25000"/>
                        <a:buNone/>
                      </a:pPr>
                      <a:r>
                        <a:rPr lang="en-US" sz="800" u="none" strike="noStrike" cap="none" baseline="0" dirty="0"/>
                        <a:t>P2P/P2MP</a:t>
                      </a:r>
                    </a:p>
                  </a:txBody>
                  <a:tcPr marL="91450" marR="91450" marT="45725" marB="45725"/>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tc>
                <a:tc>
                  <a:txBody>
                    <a:bodyPr/>
                    <a:lstStyle/>
                    <a:p>
                      <a:pPr marL="0" marR="0" lvl="0" indent="0" algn="ctr" rtl="0">
                        <a:spcBef>
                          <a:spcPts val="0"/>
                        </a:spcBef>
                        <a:buSzPct val="25000"/>
                        <a:buNone/>
                      </a:pPr>
                      <a:r>
                        <a:rPr lang="en-US" sz="800" u="none" strike="noStrike" cap="none" baseline="0" dirty="0"/>
                        <a:t> C/I</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a:t>99.99%</a:t>
                      </a:r>
                    </a:p>
                    <a:p>
                      <a:pPr marL="0" marR="0" lvl="0" indent="0" algn="l" rtl="0">
                        <a:spcBef>
                          <a:spcPts val="0"/>
                        </a:spcBef>
                        <a:buNone/>
                      </a:pP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a:t>-Multi-band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a:t>-Multi-RAT operation  </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800" u="none" strike="noStrike" cap="none" baseline="0" dirty="0"/>
                        <a:t>Hotspot </a:t>
                      </a:r>
                    </a:p>
                    <a:p>
                      <a:pPr marL="0" marR="0" lvl="0" indent="0" algn="l" rtl="0">
                        <a:spcBef>
                          <a:spcPts val="0"/>
                        </a:spcBef>
                        <a:buNone/>
                      </a:pPr>
                      <a:endParaRPr sz="800" u="none" strike="noStrike" cap="none" baseline="0" dirty="0"/>
                    </a:p>
                  </a:txBody>
                  <a:tcPr marL="91450" marR="91450" marT="45725" marB="45725"/>
                </a:tc>
                <a:extLst>
                  <a:ext uri="{0D108BD9-81ED-4DB2-BD59-A6C34878D82A}">
                    <a16:rowId xmlns:a16="http://schemas.microsoft.com/office/drawing/2014/main" xmlns="" val="10002"/>
                  </a:ext>
                </a:extLst>
              </a:tr>
              <a:tr h="263773">
                <a:tc>
                  <a:txBody>
                    <a:bodyPr/>
                    <a:lstStyle/>
                    <a:p>
                      <a:pPr marL="0" marR="0" lvl="0" indent="0" algn="l" rtl="0">
                        <a:spcBef>
                          <a:spcPts val="0"/>
                        </a:spcBef>
                        <a:buSzPct val="25000"/>
                        <a:buNone/>
                      </a:pPr>
                      <a:r>
                        <a:rPr lang="en-US" sz="800" u="none" strike="noStrike" cap="none" baseline="0" dirty="0"/>
                        <a:t>7</a:t>
                      </a:r>
                    </a:p>
                  </a:txBody>
                  <a:tcPr marL="91450" marR="91450" marT="45725" marB="45725"/>
                </a:tc>
                <a:tc>
                  <a:txBody>
                    <a:bodyPr/>
                    <a:lstStyle/>
                    <a:p>
                      <a:pPr marL="0" marR="0" lvl="0" indent="0" algn="ctr" rtl="0">
                        <a:spcBef>
                          <a:spcPts val="0"/>
                        </a:spcBef>
                        <a:buSzPct val="25000"/>
                        <a:buNone/>
                      </a:pPr>
                      <a:r>
                        <a:rPr lang="en-US" sz="800" u="none" strike="noStrike" cap="none" baseline="0" dirty="0"/>
                        <a:t>O</a:t>
                      </a:r>
                    </a:p>
                  </a:txBody>
                  <a:tcPr marL="91450" marR="91450" marT="45725" marB="45725"/>
                </a:tc>
                <a:tc>
                  <a:txBody>
                    <a:bodyPr/>
                    <a:lstStyle/>
                    <a:p>
                      <a:pPr marL="0" marR="0" lvl="0" indent="0" algn="l" rtl="0">
                        <a:spcBef>
                          <a:spcPts val="0"/>
                        </a:spcBef>
                        <a:buSzPct val="25000"/>
                        <a:buNone/>
                      </a:pPr>
                      <a:r>
                        <a:rPr lang="en-US" sz="800" u="none" strike="noStrike" cap="none" baseline="0" dirty="0"/>
                        <a:t>&lt;200m</a:t>
                      </a:r>
                    </a:p>
                  </a:txBody>
                  <a:tcPr marL="91450" marR="91450" marT="45725" marB="45725"/>
                </a:tc>
                <a:tc>
                  <a:txBody>
                    <a:bodyPr/>
                    <a:lstStyle/>
                    <a:p>
                      <a:pPr marL="0" marR="0" lvl="0" indent="0" algn="l" rtl="0">
                        <a:spcBef>
                          <a:spcPts val="0"/>
                        </a:spcBef>
                        <a:buSzPct val="25000"/>
                        <a:buNone/>
                      </a:pPr>
                      <a:r>
                        <a:rPr lang="en-US" sz="800" u="none" strike="noStrike" cap="none" baseline="0" dirty="0"/>
                        <a:t>~20Gbps</a:t>
                      </a:r>
                    </a:p>
                  </a:txBody>
                  <a:tcPr marL="91450" marR="91450" marT="45725" marB="45725"/>
                </a:tc>
                <a:tc>
                  <a:txBody>
                    <a:bodyPr/>
                    <a:lstStyle/>
                    <a:p>
                      <a:pPr marL="0" marR="0" lvl="0" indent="0" algn="l" rtl="0">
                        <a:spcBef>
                          <a:spcPts val="0"/>
                        </a:spcBef>
                        <a:buSzPct val="25000"/>
                        <a:buNone/>
                      </a:pPr>
                      <a:r>
                        <a:rPr lang="en-US" sz="800" u="none" strike="noStrike" cap="none" baseline="0" dirty="0"/>
                        <a:t>P2P/P2MP</a:t>
                      </a:r>
                    </a:p>
                  </a:txBody>
                  <a:tcPr marL="91450" marR="91450" marT="45725" marB="45725"/>
                </a:tc>
                <a:tc>
                  <a:txBody>
                    <a:bodyPr/>
                    <a:lstStyle/>
                    <a:p>
                      <a:pPr marL="0" marR="0" lvl="0" indent="0" algn="l" rtl="0">
                        <a:spcBef>
                          <a:spcPts val="0"/>
                        </a:spcBef>
                        <a:buSzPct val="25000"/>
                        <a:buNone/>
                      </a:pP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a:t>C/I</a:t>
                      </a:r>
                    </a:p>
                  </a:txBody>
                  <a:tcPr marL="91450" marR="91450" marT="45725" marB="45725"/>
                </a:tc>
                <a:tc>
                  <a:txBody>
                    <a:bodyPr/>
                    <a:lstStyle/>
                    <a:p>
                      <a:pPr marL="0" marR="0" lvl="0" indent="0" algn="l" rtl="0">
                        <a:spcBef>
                          <a:spcPts val="0"/>
                        </a:spcBef>
                        <a:buNone/>
                      </a:pPr>
                      <a:r>
                        <a:rPr lang="en-US" sz="800" u="none" strike="noStrike" cap="none" baseline="0" dirty="0"/>
                        <a:t>99.99%</a:t>
                      </a: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a:t>-Fronthauling</a:t>
                      </a:r>
                    </a:p>
                    <a:p>
                      <a:pPr marL="0" marR="0" lvl="0" indent="0" algn="l" rtl="0">
                        <a:spcBef>
                          <a:spcPts val="0"/>
                        </a:spcBef>
                        <a:buNone/>
                      </a:pPr>
                      <a:endParaRPr sz="800" u="none" strike="noStrike" cap="none" baseline="0" dirty="0"/>
                    </a:p>
                  </a:txBody>
                  <a:tcPr marL="91450" marR="91450" marT="45725" marB="45725"/>
                </a:tc>
                <a:extLst>
                  <a:ext uri="{0D108BD9-81ED-4DB2-BD59-A6C34878D82A}">
                    <a16:rowId xmlns:a16="http://schemas.microsoft.com/office/drawing/2014/main" xmlns="" val="10003"/>
                  </a:ext>
                </a:extLst>
              </a:tr>
              <a:tr h="576555">
                <a:tc>
                  <a:txBody>
                    <a:bodyPr/>
                    <a:lstStyle/>
                    <a:p>
                      <a:pPr marL="0" marR="0" lvl="0" indent="0" algn="l" rtl="0">
                        <a:spcBef>
                          <a:spcPts val="0"/>
                        </a:spcBef>
                        <a:buSzPct val="25000"/>
                        <a:buNone/>
                      </a:pPr>
                      <a:r>
                        <a:rPr lang="en-US" sz="800" u="none" strike="noStrike" cap="none" baseline="0" dirty="0"/>
                        <a:t>8</a:t>
                      </a:r>
                    </a:p>
                  </a:txBody>
                  <a:tcPr marL="91450" marR="91450" marT="45725" marB="45725"/>
                </a:tc>
                <a:tc>
                  <a:txBody>
                    <a:bodyPr/>
                    <a:lstStyle/>
                    <a:p>
                      <a:pPr marL="0" marR="0" lvl="0" indent="0" algn="ctr" rtl="0">
                        <a:spcBef>
                          <a:spcPts val="0"/>
                        </a:spcBef>
                        <a:buSzPct val="25000"/>
                        <a:buNone/>
                      </a:pPr>
                      <a:r>
                        <a:rPr lang="en-US" sz="800" u="none" strike="noStrike" cap="none" baseline="0" dirty="0"/>
                        <a:t>O</a:t>
                      </a:r>
                    </a:p>
                  </a:txBody>
                  <a:tcPr marL="91450" marR="91450" marT="45725" marB="45725"/>
                </a:tc>
                <a:tc>
                  <a:txBody>
                    <a:bodyPr/>
                    <a:lstStyle/>
                    <a:p>
                      <a:pPr marL="0" marR="0" lvl="0" indent="0" algn="l" rtl="0">
                        <a:spcBef>
                          <a:spcPts val="0"/>
                        </a:spcBef>
                        <a:buSzPct val="25000"/>
                        <a:buNone/>
                      </a:pPr>
                      <a:r>
                        <a:rPr lang="en-US" sz="800" u="none" strike="noStrike" cap="none" baseline="0" dirty="0"/>
                        <a:t> &lt;1km  with single hop</a:t>
                      </a:r>
                    </a:p>
                    <a:p>
                      <a:pPr marL="0" marR="0" lvl="0" indent="0" algn="l" rtl="0">
                        <a:spcBef>
                          <a:spcPts val="0"/>
                        </a:spcBef>
                        <a:buSzPct val="25000"/>
                        <a:buNone/>
                      </a:pPr>
                      <a:r>
                        <a:rPr lang="en-US" sz="800" u="none" strike="noStrike" cap="none" baseline="0" dirty="0"/>
                        <a:t> &lt;150m per hop with multiple hops</a:t>
                      </a:r>
                    </a:p>
                    <a:p>
                      <a:pPr marL="0" marR="0" lvl="0" indent="0" algn="l" rtl="0">
                        <a:spcBef>
                          <a:spcPts val="0"/>
                        </a:spcBef>
                        <a:buSzPct val="25000"/>
                        <a:buNone/>
                      </a:pPr>
                      <a:r>
                        <a:rPr lang="en-US" sz="800" u="none" strike="noStrike" cap="none" baseline="0" dirty="0"/>
                        <a:t> </a:t>
                      </a:r>
                    </a:p>
                  </a:txBody>
                  <a:tcPr marL="91450" marR="91450" marT="45725" marB="45725"/>
                </a:tc>
                <a:tc>
                  <a:txBody>
                    <a:bodyPr/>
                    <a:lstStyle/>
                    <a:p>
                      <a:pPr marL="0" marR="0" lvl="0" indent="0" algn="l" rtl="0">
                        <a:spcBef>
                          <a:spcPts val="0"/>
                        </a:spcBef>
                        <a:buSzPct val="25000"/>
                        <a:buNone/>
                      </a:pPr>
                      <a:r>
                        <a:rPr lang="en-US" sz="800" u="none" strike="noStrike" cap="none" baseline="0" dirty="0"/>
                        <a:t>    ~2Gbps</a:t>
                      </a:r>
                    </a:p>
                  </a:txBody>
                  <a:tcPr marL="91450" marR="91450" marT="45725" marB="45725"/>
                </a:tc>
                <a:tc>
                  <a:txBody>
                    <a:bodyPr/>
                    <a:lstStyle/>
                    <a:p>
                      <a:pPr marL="0" marR="0" lvl="0" indent="0" algn="l" rtl="0">
                        <a:spcBef>
                          <a:spcPts val="0"/>
                        </a:spcBef>
                        <a:buSzPct val="25000"/>
                        <a:buNone/>
                      </a:pPr>
                      <a:r>
                        <a:rPr lang="en-US" sz="800" u="none" strike="noStrike" cap="none" baseline="0" dirty="0"/>
                        <a:t>P2P/P2MP</a:t>
                      </a:r>
                    </a:p>
                  </a:txBody>
                  <a:tcPr marL="91450" marR="91450" marT="45725" marB="45725"/>
                </a:tc>
                <a:tc>
                  <a:txBody>
                    <a:bodyPr/>
                    <a:lstStyle/>
                    <a:p>
                      <a:pPr marL="0" marR="0" lvl="0" indent="0" algn="l" rtl="0">
                        <a:spcBef>
                          <a:spcPts val="0"/>
                        </a:spcBef>
                        <a:buSzPct val="25000"/>
                        <a:buNone/>
                      </a:pPr>
                      <a:r>
                        <a:rPr lang="en-US" sz="800" u="none" strike="noStrike" cap="none" baseline="0" dirty="0"/>
                        <a:t>&lt;35ms</a:t>
                      </a:r>
                    </a:p>
                  </a:txBody>
                  <a:tcPr marL="91450" marR="91450" marT="45725" marB="45725"/>
                </a:tc>
                <a:tc>
                  <a:txBody>
                    <a:bodyPr/>
                    <a:lstStyle/>
                    <a:p>
                      <a:pPr marL="0" marR="0" lvl="0" indent="0" algn="ctr" rtl="0">
                        <a:spcBef>
                          <a:spcPts val="0"/>
                        </a:spcBef>
                        <a:buSzPct val="25000"/>
                        <a:buNone/>
                      </a:pPr>
                      <a:r>
                        <a:rPr lang="en-US" sz="800" u="none" strike="noStrike" cap="none" baseline="0" dirty="0"/>
                        <a:t> C/I</a:t>
                      </a:r>
                    </a:p>
                  </a:txBody>
                  <a:tcPr marL="91450" marR="91450" marT="45725" marB="45725"/>
                </a:tc>
                <a:tc>
                  <a:txBody>
                    <a:bodyPr/>
                    <a:lstStyle/>
                    <a:p>
                      <a:pPr marL="0" marR="0" lvl="0" indent="0" algn="l" rtl="0">
                        <a:spcBef>
                          <a:spcPts val="0"/>
                        </a:spcBef>
                        <a:buNone/>
                      </a:pPr>
                      <a:r>
                        <a:rPr lang="en-US" sz="800" u="none" strike="noStrike" cap="none" baseline="0" dirty="0"/>
                        <a:t>99.99%</a:t>
                      </a: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a:t>-Small Cell Backhauling</a:t>
                      </a:r>
                    </a:p>
                    <a:p>
                      <a:pPr marL="0" marR="0" lvl="0" indent="0" algn="l" rtl="0">
                        <a:spcBef>
                          <a:spcPts val="0"/>
                        </a:spcBef>
                        <a:buNone/>
                      </a:pPr>
                      <a:r>
                        <a:rPr lang="en-US" sz="800" u="none" strike="noStrike" cap="none" baseline="0" dirty="0"/>
                        <a:t>- Single hop or multiple hop </a:t>
                      </a:r>
                      <a:endParaRPr sz="800" u="none" strike="noStrike" cap="none" baseline="0" dirty="0"/>
                    </a:p>
                  </a:txBody>
                  <a:tcPr marL="91450" marR="91450" marT="45725" marB="45725"/>
                </a:tc>
                <a:extLst>
                  <a:ext uri="{0D108BD9-81ED-4DB2-BD59-A6C34878D82A}">
                    <a16:rowId xmlns:a16="http://schemas.microsoft.com/office/drawing/2014/main" xmlns="" val="10004"/>
                  </a:ext>
                </a:extLst>
              </a:tr>
              <a:tr h="285457">
                <a:tc>
                  <a:txBody>
                    <a:bodyPr/>
                    <a:lstStyle/>
                    <a:p>
                      <a:pPr marL="0" marR="0" lvl="0" indent="0" algn="l" rtl="0">
                        <a:spcBef>
                          <a:spcPts val="0"/>
                        </a:spcBef>
                        <a:buSzPct val="25000"/>
                        <a:buNone/>
                      </a:pPr>
                      <a:r>
                        <a:rPr lang="en-US" sz="800" u="none" strike="noStrike" cap="none" baseline="0" dirty="0"/>
                        <a:t>9</a:t>
                      </a:r>
                    </a:p>
                  </a:txBody>
                  <a:tcPr marL="91450" marR="91450" marT="45725" marB="45725"/>
                </a:tc>
                <a:tc>
                  <a:txBody>
                    <a:bodyPr/>
                    <a:lstStyle/>
                    <a:p>
                      <a:pPr marL="0" marR="0" lvl="0" indent="0" algn="ctr" rtl="0">
                        <a:spcBef>
                          <a:spcPts val="0"/>
                        </a:spcBef>
                        <a:buSzPct val="25000"/>
                        <a:buNone/>
                      </a:pPr>
                      <a:r>
                        <a:rPr lang="en-US" sz="800" u="none" strike="noStrike" cap="none" baseline="0" dirty="0"/>
                        <a:t>I</a:t>
                      </a:r>
                    </a:p>
                  </a:txBody>
                  <a:tcPr marL="91450" marR="91450" marT="45725" marB="45725"/>
                </a:tc>
                <a:tc>
                  <a:txBody>
                    <a:bodyPr/>
                    <a:lstStyle/>
                    <a:p>
                      <a:pPr marL="0" marR="0" lvl="0" indent="0" algn="l" rtl="0">
                        <a:spcBef>
                          <a:spcPts val="0"/>
                        </a:spcBef>
                        <a:buSzPct val="25000"/>
                        <a:buNone/>
                      </a:pPr>
                      <a:r>
                        <a:rPr lang="en-US" sz="800" u="none" strike="noStrike" cap="none" baseline="0" dirty="0"/>
                        <a:t> &lt;3m</a:t>
                      </a:r>
                    </a:p>
                  </a:txBody>
                  <a:tcPr marL="91450" marR="91450" marT="45725" marB="45725"/>
                </a:tc>
                <a:tc>
                  <a:txBody>
                    <a:bodyPr/>
                    <a:lstStyle/>
                    <a:p>
                      <a:pPr marL="0" marR="0" lvl="0" indent="0" algn="l" rtl="0">
                        <a:spcBef>
                          <a:spcPts val="0"/>
                        </a:spcBef>
                        <a:buSzPct val="25000"/>
                        <a:buNone/>
                      </a:pPr>
                      <a:r>
                        <a:rPr lang="en-US" sz="800" u="none" strike="noStrike" cap="none" baseline="0" dirty="0"/>
                        <a:t>~20Gbps</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800" u="none" strike="noStrike" cap="none" baseline="0" dirty="0"/>
                        <a:t>P2P/P2MP</a:t>
                      </a:r>
                    </a:p>
                    <a:p>
                      <a:pPr marL="0" marR="0" lvl="0" indent="0" algn="l" rtl="0">
                        <a:spcBef>
                          <a:spcPts val="0"/>
                        </a:spcBef>
                        <a:buSzPct val="25000"/>
                        <a:buNone/>
                      </a:pP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&lt;10ms</a:t>
                      </a:r>
                    </a:p>
                  </a:txBody>
                  <a:tcPr marL="91450" marR="91450" marT="45725" marB="45725"/>
                </a:tc>
                <a:tc>
                  <a:txBody>
                    <a:bodyPr/>
                    <a:lstStyle/>
                    <a:p>
                      <a:pPr marL="0" marR="0" lvl="0" indent="0" algn="ctr" rtl="0">
                        <a:spcBef>
                          <a:spcPts val="0"/>
                        </a:spcBef>
                        <a:buSzPct val="25000"/>
                        <a:buNone/>
                      </a:pPr>
                      <a:endParaRPr lang="en-US" sz="800" u="none" strike="noStrike" cap="none" baseline="0" dirty="0"/>
                    </a:p>
                  </a:txBody>
                  <a:tcPr marL="91450" marR="91450" marT="45725" marB="45725"/>
                </a:tc>
                <a:tc>
                  <a:txBody>
                    <a:bodyPr/>
                    <a:lstStyle/>
                    <a:p>
                      <a:pPr marL="0" marR="0" lvl="0" indent="0" algn="l" rtl="0">
                        <a:spcBef>
                          <a:spcPts val="0"/>
                        </a:spcBef>
                        <a:buNone/>
                      </a:pP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a:solidFill>
                            <a:srgbClr val="FF0000"/>
                          </a:solidFill>
                        </a:rPr>
                        <a:t>- Office docking</a:t>
                      </a:r>
                      <a:endParaRPr sz="800" u="none" strike="noStrike" cap="none" baseline="0" dirty="0">
                        <a:solidFill>
                          <a:srgbClr val="FF0000"/>
                        </a:solidFill>
                      </a:endParaRPr>
                    </a:p>
                  </a:txBody>
                  <a:tcPr marL="91450" marR="91450" marT="45725" marB="45725"/>
                </a:tc>
                <a:extLst>
                  <a:ext uri="{0D108BD9-81ED-4DB2-BD59-A6C34878D82A}">
                    <a16:rowId xmlns:a16="http://schemas.microsoft.com/office/drawing/2014/main" xmlns="" val="10005"/>
                  </a:ext>
                </a:extLst>
              </a:tr>
              <a:tr h="434616">
                <a:tc>
                  <a:txBody>
                    <a:bodyPr/>
                    <a:lstStyle/>
                    <a:p>
                      <a:pPr marL="0" marR="0" lvl="0" indent="0" algn="l" rtl="0">
                        <a:spcBef>
                          <a:spcPts val="0"/>
                        </a:spcBef>
                        <a:buSzPct val="25000"/>
                        <a:buNone/>
                      </a:pPr>
                      <a:r>
                        <a:rPr lang="en-US" sz="800" u="none" strike="noStrike" cap="none" baseline="0" dirty="0"/>
                        <a:t>10</a:t>
                      </a:r>
                    </a:p>
                  </a:txBody>
                  <a:tcPr marL="91450" marR="91450" marT="45725" marB="45725"/>
                </a:tc>
                <a:tc>
                  <a:txBody>
                    <a:bodyPr/>
                    <a:lstStyle/>
                    <a:p>
                      <a:pPr marL="0" marR="0" lvl="0" indent="0" algn="ctr" rtl="0">
                        <a:spcBef>
                          <a:spcPts val="0"/>
                        </a:spcBef>
                        <a:buSzPct val="25000"/>
                        <a:buNone/>
                      </a:pPr>
                      <a:r>
                        <a:rPr lang="en-US" sz="800" u="none" strike="noStrike" cap="none" baseline="0" dirty="0"/>
                        <a:t>O</a:t>
                      </a:r>
                    </a:p>
                  </a:txBody>
                  <a:tcPr marL="91450" marR="91450" marT="45725" marB="45725"/>
                </a:tc>
                <a:tc>
                  <a:txBody>
                    <a:bodyPr/>
                    <a:lstStyle/>
                    <a:p>
                      <a:pPr marL="0" marR="0" lvl="0" indent="0" algn="l" rtl="0">
                        <a:spcBef>
                          <a:spcPts val="0"/>
                        </a:spcBef>
                        <a:buSzPct val="25000"/>
                        <a:buNone/>
                      </a:pPr>
                      <a:r>
                        <a:rPr lang="en-US" sz="800" u="none" strike="noStrike" cap="none" baseline="0" dirty="0"/>
                        <a:t>&lt;300m (street-poles)</a:t>
                      </a:r>
                    </a:p>
                    <a:p>
                      <a:pPr marL="0" marR="0" lvl="0" indent="0" algn="l" rtl="0">
                        <a:spcBef>
                          <a:spcPts val="0"/>
                        </a:spcBef>
                        <a:buSzPct val="25000"/>
                        <a:buNone/>
                      </a:pPr>
                      <a:r>
                        <a:rPr lang="en-US" sz="800" u="none" strike="noStrike" cap="none" baseline="0" dirty="0"/>
                        <a:t>&lt;1000m (rooftops)</a:t>
                      </a:r>
                    </a:p>
                  </a:txBody>
                  <a:tcPr marL="91450" marR="91450" marT="45725" marB="45725"/>
                </a:tc>
                <a:tc>
                  <a:txBody>
                    <a:bodyPr/>
                    <a:lstStyle/>
                    <a:p>
                      <a:pPr marL="0" marR="0" lvl="0" indent="0" algn="l" rtl="0">
                        <a:spcBef>
                          <a:spcPts val="0"/>
                        </a:spcBef>
                        <a:buSzPct val="25000"/>
                        <a:buNone/>
                      </a:pPr>
                      <a:r>
                        <a:rPr lang="en-US" sz="800" u="none" strike="noStrike" cap="none" baseline="0" dirty="0"/>
                        <a:t> &gt;4Gbps /DN site</a:t>
                      </a:r>
                    </a:p>
                    <a:p>
                      <a:pPr marL="0" marR="0" lvl="0" indent="0" algn="l" rtl="0">
                        <a:spcBef>
                          <a:spcPts val="0"/>
                        </a:spcBef>
                        <a:buSzPct val="25000"/>
                        <a:buNone/>
                      </a:pPr>
                      <a:r>
                        <a:rPr lang="en-US" sz="800" u="none" strike="noStrike" cap="none" baseline="0" dirty="0"/>
                        <a:t>&gt;1Gbps /Home AP </a:t>
                      </a:r>
                    </a:p>
                    <a:p>
                      <a:pPr marL="0" marR="0" lvl="0" indent="0" algn="l" rtl="0">
                        <a:spcBef>
                          <a:spcPts val="0"/>
                        </a:spcBef>
                        <a:buSzPct val="25000"/>
                        <a:buNone/>
                      </a:pPr>
                      <a:r>
                        <a:rPr lang="en-US" sz="800" u="none" strike="noStrike" cap="none" baseline="0" dirty="0"/>
                        <a:t> &gt;2Gbps /Building AP</a:t>
                      </a:r>
                    </a:p>
                  </a:txBody>
                  <a:tcPr marL="91450" marR="91450" marT="45725" marB="45725"/>
                </a:tc>
                <a:tc>
                  <a:txBody>
                    <a:bodyPr/>
                    <a:lstStyle/>
                    <a:p>
                      <a:pPr marL="0" marR="0" lvl="0" indent="0" algn="l" rtl="0">
                        <a:spcBef>
                          <a:spcPts val="0"/>
                        </a:spcBef>
                        <a:buSzPct val="25000"/>
                        <a:buNone/>
                      </a:pPr>
                      <a:r>
                        <a:rPr lang="en-US" sz="800" u="none" strike="noStrike" cap="none" baseline="0" dirty="0"/>
                        <a:t>P2P/P2MP</a:t>
                      </a:r>
                    </a:p>
                  </a:txBody>
                  <a:tcPr marL="91450" marR="91450" marT="45725" marB="45725"/>
                </a:tc>
                <a:tc>
                  <a:txBody>
                    <a:bodyPr/>
                    <a:lstStyle/>
                    <a:p>
                      <a:pPr algn="ctr"/>
                      <a:r>
                        <a:rPr lang="en-US" altLang="zh-CN" sz="800" noProof="0" dirty="0"/>
                        <a:t>&lt; 15 </a:t>
                      </a:r>
                      <a:r>
                        <a:rPr lang="en-US" altLang="zh-CN" sz="800" noProof="0" dirty="0" err="1"/>
                        <a:t>ms</a:t>
                      </a:r>
                      <a:r>
                        <a:rPr lang="en-US" altLang="zh-CN" sz="800" noProof="0" dirty="0"/>
                        <a:t> (WTTH/B, </a:t>
                      </a:r>
                      <a:r>
                        <a:rPr lang="en-US" altLang="zh-CN" sz="800" noProof="0" dirty="0" err="1"/>
                        <a:t>WiFi</a:t>
                      </a:r>
                      <a:r>
                        <a:rPr lang="en-US" altLang="zh-CN" sz="800" noProof="0" dirty="0"/>
                        <a:t> AP BH) (e-t-e)**</a:t>
                      </a:r>
                    </a:p>
                    <a:p>
                      <a:pPr algn="ctr"/>
                      <a:r>
                        <a:rPr lang="en-US" altLang="zh-CN" sz="800" noProof="0" dirty="0"/>
                        <a:t>&lt; 5 </a:t>
                      </a:r>
                      <a:r>
                        <a:rPr lang="en-US" altLang="zh-CN" sz="800" noProof="0" dirty="0" err="1"/>
                        <a:t>ms</a:t>
                      </a:r>
                      <a:r>
                        <a:rPr lang="en-US" altLang="zh-CN" sz="800" noProof="0" dirty="0"/>
                        <a:t> (5G</a:t>
                      </a:r>
                      <a:r>
                        <a:rPr lang="en-US" altLang="zh-CN" sz="800" baseline="0" noProof="0" dirty="0"/>
                        <a:t> Small cell BH) (e-t-e)**</a:t>
                      </a:r>
                    </a:p>
                    <a:p>
                      <a:pPr algn="ctr"/>
                      <a:r>
                        <a:rPr lang="en-US" altLang="zh-CN" sz="800" baseline="0" noProof="0" dirty="0"/>
                        <a:t>&lt; 2 </a:t>
                      </a:r>
                      <a:r>
                        <a:rPr lang="en-US" altLang="zh-CN" sz="800" baseline="0" noProof="0" dirty="0" err="1"/>
                        <a:t>ms</a:t>
                      </a:r>
                      <a:r>
                        <a:rPr lang="en-US" altLang="zh-CN" sz="800" baseline="0" noProof="0" dirty="0"/>
                        <a:t> (per hop latency)</a:t>
                      </a:r>
                      <a:endParaRPr lang="en-US" altLang="zh-CN" sz="800" noProof="0" dirty="0"/>
                    </a:p>
                    <a:p>
                      <a:pPr marL="0" marR="0" lvl="0" indent="0" algn="l" rtl="0">
                        <a:spcBef>
                          <a:spcPts val="0"/>
                        </a:spcBef>
                        <a:buSzPct val="25000"/>
                        <a:buNone/>
                      </a:pP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a:t>C/I</a:t>
                      </a:r>
                    </a:p>
                  </a:txBody>
                  <a:tcPr marL="91450" marR="91450" marT="45725" marB="45725"/>
                </a:tc>
                <a:tc>
                  <a:txBody>
                    <a:bodyPr/>
                    <a:lstStyle/>
                    <a:p>
                      <a:pPr marL="0" marR="0" lvl="0" indent="0" algn="l" rtl="0">
                        <a:spcBef>
                          <a:spcPts val="0"/>
                        </a:spcBef>
                        <a:buNone/>
                      </a:pPr>
                      <a:r>
                        <a:rPr lang="en-US" sz="800" u="none" strike="noStrike" cap="none" baseline="0" dirty="0"/>
                        <a:t>99%</a:t>
                      </a: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a:t>- </a:t>
                      </a:r>
                      <a:r>
                        <a:rPr lang="en-US" sz="800" u="none" strike="noStrike" cap="none" baseline="0" dirty="0" err="1"/>
                        <a:t>mmWave</a:t>
                      </a:r>
                      <a:r>
                        <a:rPr lang="en-US" sz="800" u="none" strike="noStrike" cap="none" baseline="0" dirty="0"/>
                        <a:t> distribution network</a:t>
                      </a:r>
                      <a:endParaRPr sz="800" u="none" strike="noStrike" cap="none" baseline="0" dirty="0"/>
                    </a:p>
                  </a:txBody>
                  <a:tcPr marL="91450" marR="91450" marT="45725" marB="45725"/>
                </a:tc>
                <a:extLst>
                  <a:ext uri="{0D108BD9-81ED-4DB2-BD59-A6C34878D82A}">
                    <a16:rowId xmlns:a16="http://schemas.microsoft.com/office/drawing/2014/main" xmlns="" val="10006"/>
                  </a:ext>
                </a:extLst>
              </a:tr>
              <a:tr h="434616">
                <a:tc>
                  <a:txBody>
                    <a:bodyPr/>
                    <a:lstStyle/>
                    <a:p>
                      <a:pPr marL="0" marR="0" lvl="0" indent="0" algn="l" rtl="0">
                        <a:spcBef>
                          <a:spcPts val="0"/>
                        </a:spcBef>
                        <a:buSzPct val="25000"/>
                        <a:buNone/>
                      </a:pPr>
                      <a:r>
                        <a:rPr lang="en-US" sz="800" u="none" strike="noStrike" cap="none" baseline="0" dirty="0"/>
                        <a:t>11</a:t>
                      </a:r>
                    </a:p>
                  </a:txBody>
                  <a:tcPr marL="91450" marR="91450" marT="45725" marB="45725"/>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en-US" altLang="ko-KR" sz="800" b="0" i="0" u="none" strike="noStrike" cap="none" normalizeH="0" baseline="0" dirty="0">
                          <a:ln>
                            <a:noFill/>
                          </a:ln>
                          <a:solidFill>
                            <a:schemeClr val="tx1"/>
                          </a:solidFill>
                          <a:effectLst/>
                          <a:latin typeface="Arial" pitchFamily="34" charset="0"/>
                          <a:ea typeface="굴림" pitchFamily="50" charset="-127"/>
                          <a:cs typeface="Arial" pitchFamily="34" charset="0"/>
                          <a:sym typeface="Arial" pitchFamily="34" charset="0"/>
                        </a:rPr>
                        <a:t>I</a:t>
                      </a:r>
                    </a:p>
                  </a:txBody>
                  <a:tcPr marL="91450" marR="91450" marT="45717" marB="45717" horzOverflow="overflow"/>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altLang="ko-KR" sz="800" b="0" i="0" u="none" strike="noStrike" cap="none" normalizeH="0" baseline="0" dirty="0">
                          <a:ln>
                            <a:noFill/>
                          </a:ln>
                          <a:solidFill>
                            <a:srgbClr val="FF0000"/>
                          </a:solidFill>
                          <a:effectLst/>
                          <a:latin typeface="Arial" pitchFamily="34" charset="0"/>
                          <a:ea typeface="굴림" pitchFamily="50" charset="-127"/>
                          <a:cs typeface="Arial" pitchFamily="34" charset="0"/>
                          <a:sym typeface="Arial" pitchFamily="34" charset="0"/>
                        </a:rPr>
                        <a:t> </a:t>
                      </a:r>
                      <a:r>
                        <a:rPr kumimoji="0" lang="en-US" altLang="ko-KR" sz="800" b="0" i="0" u="none" strike="sngStrike" cap="none" normalizeH="0" baseline="0" dirty="0">
                          <a:ln>
                            <a:noFill/>
                          </a:ln>
                          <a:solidFill>
                            <a:srgbClr val="FF0000"/>
                          </a:solidFill>
                          <a:effectLst/>
                          <a:latin typeface="Arial" pitchFamily="34" charset="0"/>
                          <a:ea typeface="굴림" pitchFamily="50" charset="-127"/>
                          <a:cs typeface="Arial" pitchFamily="34" charset="0"/>
                          <a:sym typeface="Arial" pitchFamily="34" charset="0"/>
                        </a:rPr>
                        <a:t>&lt;3m </a:t>
                      </a:r>
                      <a:r>
                        <a:rPr kumimoji="0" lang="en-US" altLang="ko-KR" sz="800" b="0" i="0" u="none" strike="noStrike" cap="none" normalizeH="0" baseline="0" dirty="0">
                          <a:ln>
                            <a:noFill/>
                          </a:ln>
                          <a:solidFill>
                            <a:srgbClr val="FF0000"/>
                          </a:solidFill>
                          <a:effectLst/>
                          <a:latin typeface="Arial" pitchFamily="34" charset="0"/>
                          <a:ea typeface="굴림" pitchFamily="50" charset="-127"/>
                          <a:cs typeface="Arial" pitchFamily="34" charset="0"/>
                          <a:sym typeface="Arial" pitchFamily="34" charset="0"/>
                        </a:rPr>
                        <a:t>&lt;0.2 m</a:t>
                      </a:r>
                    </a:p>
                  </a:txBody>
                  <a:tcPr marL="91450" marR="91450" marT="45717" marB="45717" horzOverflow="overflow"/>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altLang="ko-KR" sz="800" b="0" i="0" u="none" strike="sngStrike" cap="none" normalizeH="0" baseline="0" dirty="0">
                          <a:ln>
                            <a:noFill/>
                          </a:ln>
                          <a:solidFill>
                            <a:srgbClr val="FF0000"/>
                          </a:solidFill>
                          <a:effectLst/>
                          <a:latin typeface="Arial" pitchFamily="34" charset="0"/>
                          <a:ea typeface="굴림" pitchFamily="50" charset="-127"/>
                          <a:cs typeface="Arial" pitchFamily="34" charset="0"/>
                          <a:sym typeface="Arial" pitchFamily="34" charset="0"/>
                        </a:rPr>
                        <a:t>~20Gbps ~</a:t>
                      </a:r>
                      <a:r>
                        <a:rPr kumimoji="0" lang="en-US" altLang="ko-KR" sz="800" b="0" i="0" u="none" strike="noStrike" cap="none" normalizeH="0" baseline="0" dirty="0">
                          <a:ln>
                            <a:noFill/>
                          </a:ln>
                          <a:solidFill>
                            <a:srgbClr val="FF0000"/>
                          </a:solidFill>
                          <a:effectLst/>
                          <a:latin typeface="Arial" pitchFamily="34" charset="0"/>
                          <a:ea typeface="굴림" pitchFamily="50" charset="-127"/>
                          <a:cs typeface="Arial" pitchFamily="34" charset="0"/>
                          <a:sym typeface="Arial" pitchFamily="34" charset="0"/>
                        </a:rPr>
                        <a:t>10Gbps</a:t>
                      </a:r>
                    </a:p>
                  </a:txBody>
                  <a:tcPr marL="91450" marR="91450" marT="45717" marB="45717" horzOverflow="overflow"/>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altLang="ko-KR" sz="800" b="0" i="0" u="none" strike="noStrike" cap="none" normalizeH="0" baseline="0" dirty="0">
                          <a:ln>
                            <a:noFill/>
                          </a:ln>
                          <a:solidFill>
                            <a:schemeClr val="tx1"/>
                          </a:solidFill>
                          <a:effectLst/>
                          <a:latin typeface="Arial" pitchFamily="34" charset="0"/>
                          <a:ea typeface="굴림" pitchFamily="50" charset="-127"/>
                          <a:cs typeface="Arial" pitchFamily="34" charset="0"/>
                          <a:sym typeface="Arial" pitchFamily="34" charset="0"/>
                        </a:rPr>
                        <a:t>P2P/P2MP</a:t>
                      </a:r>
                    </a:p>
                  </a:txBody>
                  <a:tcPr marL="91450" marR="91450" marT="45717" marB="45717" horzOverflow="overflow"/>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altLang="ko-KR" sz="800" b="0" i="0" u="none" strike="noStrike" cap="none" normalizeH="0" baseline="0" dirty="0">
                          <a:ln>
                            <a:noFill/>
                          </a:ln>
                          <a:solidFill>
                            <a:schemeClr val="tx1"/>
                          </a:solidFill>
                          <a:effectLst/>
                          <a:latin typeface="Arial" pitchFamily="34" charset="0"/>
                          <a:ea typeface="굴림" pitchFamily="50" charset="-127"/>
                          <a:cs typeface="Arial" pitchFamily="34" charset="0"/>
                          <a:sym typeface="Arial" pitchFamily="34" charset="0"/>
                        </a:rPr>
                        <a:t>&lt;10ms</a:t>
                      </a:r>
                    </a:p>
                  </a:txBody>
                  <a:tcPr marL="91450" marR="91450" marT="45717" marB="45717" horzOverflow="overflow"/>
                </a:tc>
                <a:tc>
                  <a:txBody>
                    <a:bodyPr/>
                    <a:lstStyle/>
                    <a:p>
                      <a:pPr marL="0" marR="0" lvl="0" indent="0" algn="ctr" rtl="0">
                        <a:spcBef>
                          <a:spcPts val="0"/>
                        </a:spcBef>
                        <a:buSzPct val="25000"/>
                        <a:buNone/>
                      </a:pPr>
                      <a:endParaRPr lang="en-US" sz="800" u="none" strike="noStrike" cap="none" baseline="0" dirty="0"/>
                    </a:p>
                  </a:txBody>
                  <a:tcPr marL="91450" marR="91450" marT="45725" marB="45725"/>
                </a:tc>
                <a:tc>
                  <a:txBody>
                    <a:bodyPr/>
                    <a:lstStyle/>
                    <a:p>
                      <a:pPr marL="0" marR="0" lvl="0" indent="0" algn="l" rtl="0">
                        <a:spcBef>
                          <a:spcPts val="0"/>
                        </a:spcBef>
                        <a:buNone/>
                      </a:pP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a:t>-  USR wireless docking</a:t>
                      </a:r>
                      <a:endParaRPr sz="800" u="none" strike="noStrike" cap="none" baseline="0" dirty="0"/>
                    </a:p>
                  </a:txBody>
                  <a:tcPr marL="91450" marR="91450" marT="45725" marB="45725"/>
                </a:tc>
                <a:extLst>
                  <a:ext uri="{0D108BD9-81ED-4DB2-BD59-A6C34878D82A}">
                    <a16:rowId xmlns:a16="http://schemas.microsoft.com/office/drawing/2014/main" xmlns="" val="10007"/>
                  </a:ext>
                </a:extLst>
              </a:tr>
            </a:tbl>
          </a:graphicData>
        </a:graphic>
      </p:graphicFrame>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Shape 443"/>
          <p:cNvSpPr txBox="1"/>
          <p:nvPr/>
        </p:nvSpPr>
        <p:spPr>
          <a:xfrm>
            <a:off x="6553200" y="649287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1" i="0" u="none" strike="noStrike" cap="none" baseline="0">
                <a:solidFill>
                  <a:schemeClr val="lt1"/>
                </a:solidFill>
                <a:latin typeface="Arial"/>
                <a:ea typeface="Arial"/>
                <a:cs typeface="Arial"/>
                <a:sym typeface="Arial"/>
              </a:rPr>
              <a:pPr marL="0" marR="0" lvl="0" indent="0" algn="r" rtl="0">
                <a:spcBef>
                  <a:spcPts val="0"/>
                </a:spcBef>
                <a:spcAft>
                  <a:spcPts val="0"/>
                </a:spcAft>
                <a:buSzPct val="25000"/>
                <a:buNone/>
              </a:pPr>
              <a:t>29</a:t>
            </a:fld>
            <a:endParaRPr lang="en-US" sz="1000" b="1" i="0" u="none" strike="noStrike" cap="none" baseline="0" dirty="0">
              <a:solidFill>
                <a:schemeClr val="lt1"/>
              </a:solidFill>
              <a:latin typeface="Arial"/>
              <a:ea typeface="Arial"/>
              <a:cs typeface="Arial"/>
              <a:sym typeface="Arial"/>
            </a:endParaRPr>
          </a:p>
        </p:txBody>
      </p:sp>
      <p:sp>
        <p:nvSpPr>
          <p:cNvPr id="444" name="Shape 444"/>
          <p:cNvSpPr txBox="1">
            <a:spLocks noGrp="1"/>
          </p:cNvSpPr>
          <p:nvPr>
            <p:ph type="title" idx="4294967295"/>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dirty="0" smtClean="0">
                <a:solidFill>
                  <a:schemeClr val="dk2"/>
                </a:solidFill>
                <a:latin typeface="Times New Roman"/>
                <a:ea typeface="Times New Roman"/>
                <a:cs typeface="Times New Roman"/>
                <a:sym typeface="Times New Roman"/>
              </a:rPr>
              <a:t>References</a:t>
            </a:r>
            <a:endParaRPr lang="en-US" sz="3200" b="1" i="0" u="none" strike="noStrike" cap="none" baseline="0" dirty="0">
              <a:solidFill>
                <a:schemeClr val="dk2"/>
              </a:solidFill>
              <a:latin typeface="Times New Roman"/>
              <a:ea typeface="Times New Roman"/>
              <a:cs typeface="Times New Roman"/>
              <a:sym typeface="Times New Roman"/>
            </a:endParaRPr>
          </a:p>
        </p:txBody>
      </p:sp>
      <p:sp>
        <p:nvSpPr>
          <p:cNvPr id="6" name="Shape 177"/>
          <p:cNvSpPr/>
          <p:nvPr/>
        </p:nvSpPr>
        <p:spPr>
          <a:xfrm>
            <a:off x="1187624" y="1196752"/>
            <a:ext cx="7416824" cy="4896544"/>
          </a:xfrm>
          <a:prstGeom prst="rect">
            <a:avLst/>
          </a:prstGeom>
          <a:noFill/>
          <a:ln>
            <a:noFill/>
          </a:ln>
        </p:spPr>
        <p:txBody>
          <a:bodyPr lIns="91425" tIns="45700" rIns="91425" bIns="45700" anchor="t" anchorCtr="0">
            <a:noAutofit/>
          </a:bodyPr>
          <a:lstStyle/>
          <a:p>
            <a:pPr lvl="0">
              <a:buSzPct val="25000"/>
            </a:pPr>
            <a:r>
              <a:rPr lang="en-US" sz="1200" dirty="0" smtClean="0">
                <a:solidFill>
                  <a:schemeClr val="dk1"/>
                </a:solidFill>
                <a:latin typeface="Times New Roman"/>
                <a:ea typeface="Times New Roman"/>
                <a:cs typeface="Times New Roman"/>
                <a:sym typeface="Times New Roman"/>
              </a:rPr>
              <a:t>[1] http://www.forbes.com/fdc/welcome_mjx.shtml. </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chemeClr val="dk1"/>
                </a:solidFill>
                <a:latin typeface="Times New Roman"/>
                <a:ea typeface="Times New Roman"/>
                <a:cs typeface="Times New Roman"/>
                <a:sym typeface="Times New Roman"/>
              </a:rPr>
              <a:t>[2] </a:t>
            </a:r>
            <a:r>
              <a:rPr lang="en-US" sz="1200" u="sng" dirty="0" smtClean="0">
                <a:solidFill>
                  <a:schemeClr val="hlink"/>
                </a:solidFill>
                <a:latin typeface="Times New Roman"/>
                <a:ea typeface="Times New Roman"/>
                <a:cs typeface="Times New Roman"/>
                <a:sym typeface="Times New Roman"/>
                <a:hlinkClick r:id="rId3"/>
              </a:rPr>
              <a:t>http://www.wpi.edu/Pubs/ETD/Available/etd-050112-072212/unrestricted/Fitzpatrick.pdf</a:t>
            </a:r>
          </a:p>
          <a:p>
            <a:pPr lvl="0">
              <a:buSzPct val="25000"/>
            </a:pPr>
            <a:r>
              <a:rPr lang="en-US" sz="1200" dirty="0" smtClean="0">
                <a:solidFill>
                  <a:schemeClr val="dk1"/>
                </a:solidFill>
                <a:latin typeface="Times New Roman"/>
                <a:ea typeface="Times New Roman"/>
                <a:cs typeface="Times New Roman"/>
                <a:sym typeface="Times New Roman"/>
              </a:rPr>
              <a:t>      Table 1: Serve Moto Speeds Obtained from output Link speeds</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[3] The PER is based on requirements of 11ad, sub-clause 21.3.3.8</a:t>
            </a:r>
          </a:p>
          <a:p>
            <a:pPr lvl="0">
              <a:buSzPct val="25000"/>
            </a:pPr>
            <a:endParaRPr lang="en-US" sz="1200" dirty="0" smtClean="0">
              <a:solidFill>
                <a:srgbClr val="3F3F3F"/>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[4] The average CISCO Catalyst switch over time is between 35msec to 280msec, </a:t>
            </a:r>
          </a:p>
          <a:p>
            <a:pPr lvl="0">
              <a:buSzPct val="25000"/>
            </a:pPr>
            <a:r>
              <a:rPr lang="en-US" sz="1200" dirty="0" smtClean="0">
                <a:solidFill>
                  <a:srgbClr val="3F3F3F"/>
                </a:solidFill>
                <a:latin typeface="Times New Roman"/>
                <a:ea typeface="Times New Roman"/>
                <a:cs typeface="Times New Roman"/>
                <a:sym typeface="Times New Roman"/>
              </a:rPr>
              <a:t>     </a:t>
            </a:r>
            <a:r>
              <a:rPr lang="en-US" sz="1200" u="sng" dirty="0" smtClean="0">
                <a:solidFill>
                  <a:schemeClr val="hlink"/>
                </a:solidFill>
                <a:latin typeface="Times New Roman"/>
                <a:ea typeface="Times New Roman"/>
                <a:cs typeface="Times New Roman"/>
                <a:sym typeface="Times New Roman"/>
                <a:hlinkClick r:id="rId4"/>
              </a:rPr>
              <a:t>http://www.cisco.com/c/en/us/products/collateral/switches/catalyst-6500-series-switches/prod_white_paper0900aecd801c5cd7.html</a:t>
            </a:r>
          </a:p>
          <a:p>
            <a:pPr lvl="0">
              <a:buSzPct val="25000"/>
            </a:pPr>
            <a:endParaRPr lang="en-US" sz="1200" u="sng" dirty="0" smtClean="0">
              <a:solidFill>
                <a:schemeClr val="hlink"/>
              </a:solidFill>
              <a:latin typeface="Times New Roman"/>
              <a:ea typeface="Times New Roman"/>
              <a:cs typeface="Times New Roman"/>
              <a:sym typeface="Times New Roman"/>
              <a:hlinkClick r:id="rId4"/>
            </a:endParaRPr>
          </a:p>
          <a:p>
            <a:pPr lvl="0">
              <a:buSzPct val="25000"/>
            </a:pPr>
            <a:r>
              <a:rPr lang="en-US" sz="1200" dirty="0" smtClean="0">
                <a:solidFill>
                  <a:srgbClr val="3F3F3F"/>
                </a:solidFill>
                <a:latin typeface="Times New Roman"/>
                <a:ea typeface="Times New Roman"/>
                <a:cs typeface="Times New Roman"/>
                <a:sym typeface="Times New Roman"/>
              </a:rPr>
              <a:t>[5]  IEC 60297 mechanical structures for electronic equipment with 19’’ cabinet plus some spacing </a:t>
            </a:r>
          </a:p>
          <a:p>
            <a:pPr lvl="0">
              <a:buSzPct val="25000"/>
            </a:pPr>
            <a:endParaRPr lang="en-US" sz="1200" dirty="0" smtClean="0">
              <a:solidFill>
                <a:srgbClr val="3F3F3F"/>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cs typeface="Times New Roman" pitchFamily="18" charset="0"/>
              </a:rPr>
              <a:t>[6]  </a:t>
            </a:r>
            <a:r>
              <a:rPr lang="en-US" sz="1200" dirty="0" smtClean="0">
                <a:solidFill>
                  <a:schemeClr val="dk1"/>
                </a:solidFill>
                <a:latin typeface="Times New Roman" pitchFamily="18" charset="0"/>
                <a:cs typeface="Times New Roman" pitchFamily="18" charset="0"/>
                <a:hlinkClick r:id="rId5"/>
              </a:rPr>
              <a:t>https://mentor.ieee.org/802.11/dcn/14/11-14-0606-00-0wng-next-generation-802-11ad.pptx</a:t>
            </a:r>
            <a:endParaRPr lang="en-US" sz="1200" dirty="0" smtClean="0">
              <a:solidFill>
                <a:schemeClr val="dk1"/>
              </a:solidFill>
              <a:latin typeface="Times New Roman" pitchFamily="18" charset="0"/>
              <a:cs typeface="Times New Roman" pitchFamily="18" charset="0"/>
            </a:endParaRPr>
          </a:p>
          <a:p>
            <a:pPr>
              <a:buSzPct val="25000"/>
            </a:pPr>
            <a:endParaRPr lang="en-US" sz="1200" dirty="0" smtClean="0">
              <a:solidFill>
                <a:schemeClr val="dk1"/>
              </a:solidFill>
              <a:latin typeface="Times New Roman" pitchFamily="18" charset="0"/>
              <a:cs typeface="Times New Roman" pitchFamily="18" charset="0"/>
            </a:endParaRPr>
          </a:p>
          <a:p>
            <a:pPr lvl="0">
              <a:buSzPct val="25000"/>
            </a:pPr>
            <a:r>
              <a:rPr lang="en-US" sz="1200" u="sng" dirty="0" smtClean="0">
                <a:solidFill>
                  <a:schemeClr val="tx1"/>
                </a:solidFill>
                <a:latin typeface="Times New Roman"/>
                <a:ea typeface="Times New Roman"/>
                <a:cs typeface="Times New Roman"/>
                <a:sym typeface="Times New Roman"/>
                <a:hlinkClick r:id="rId6"/>
              </a:rPr>
              <a:t>[7] </a:t>
            </a:r>
            <a:r>
              <a:rPr lang="en-US" sz="1200" u="sng" dirty="0" smtClean="0">
                <a:solidFill>
                  <a:schemeClr val="hlink"/>
                </a:solidFill>
                <a:latin typeface="Times New Roman"/>
                <a:ea typeface="Times New Roman"/>
                <a:cs typeface="Times New Roman"/>
                <a:sym typeface="Times New Roman"/>
                <a:hlinkClick r:id="rId6"/>
              </a:rPr>
              <a:t>http://www.businessinsider.com/smartphone-and-tablet-penetration-2013-10</a:t>
            </a:r>
            <a:r>
              <a:rPr lang="en-US" sz="1200" dirty="0" smtClean="0">
                <a:solidFill>
                  <a:schemeClr val="dk1"/>
                </a:solidFill>
                <a:latin typeface="Times New Roman"/>
                <a:ea typeface="Times New Roman"/>
                <a:cs typeface="Times New Roman"/>
                <a:sym typeface="Times New Roman"/>
              </a:rPr>
              <a:t> </a:t>
            </a:r>
          </a:p>
          <a:p>
            <a:pPr lvl="0">
              <a:buSzPct val="25000"/>
            </a:pPr>
            <a:endParaRPr lang="en-US" sz="1200" dirty="0" smtClean="0">
              <a:solidFill>
                <a:schemeClr val="dk1"/>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[8] 15-14-0304-11-003d-applications-requirement-document-ard.docx</a:t>
            </a: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 [9]</a:t>
            </a:r>
            <a:r>
              <a:rPr lang="en-US" sz="1200" dirty="0" smtClean="0">
                <a:solidFill>
                  <a:schemeClr val="dk1"/>
                </a:solidFill>
                <a:latin typeface="Times New Roman" pitchFamily="18" charset="0"/>
                <a:cs typeface="Times New Roman" pitchFamily="18" charset="0"/>
                <a:sym typeface="Times New Roman"/>
              </a:rPr>
              <a:t> </a:t>
            </a:r>
            <a:r>
              <a:rPr lang="en-US" sz="1200" dirty="0" smtClean="0">
                <a:latin typeface="Times New Roman" pitchFamily="18" charset="0"/>
                <a:cs typeface="Times New Roman" pitchFamily="18" charset="0"/>
              </a:rPr>
              <a:t>3GPP TR 36.932 V12.1.0 (2013-03): Scenarios and requirements for small  cell enhancements for E-UTRA and E-UTRAN</a:t>
            </a: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a:buSzPct val="25000"/>
            </a:pPr>
            <a:endParaRPr lang="en-US" sz="1600" dirty="0" smtClean="0">
              <a:solidFill>
                <a:schemeClr val="dk1"/>
              </a:solidFill>
              <a:latin typeface="Times New Roman" pitchFamily="18" charset="0"/>
              <a:cs typeface="Times New Roman" pitchFamily="18" charset="0"/>
            </a:endParaRPr>
          </a:p>
          <a:p>
            <a:pPr lvl="0">
              <a:buSzPct val="25000"/>
            </a:pPr>
            <a:endParaRPr lang="en-US" sz="1600" dirty="0" smtClean="0">
              <a:solidFill>
                <a:srgbClr val="3F3F3F"/>
              </a:solidFill>
              <a:latin typeface="Times New Roman"/>
              <a:ea typeface="Times New Roman"/>
              <a:cs typeface="Times New Roman"/>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b="0" i="0" u="none" strike="noStrike" cap="none" baseline="0" dirty="0" smtClean="0">
                <a:solidFill>
                  <a:schemeClr val="dk1"/>
                </a:solidFill>
                <a:latin typeface="Times New Roman"/>
                <a:ea typeface="Times New Roman"/>
                <a:cs typeface="Times New Roman"/>
                <a:sym typeface="Times New Roman"/>
              </a:rPr>
              <a:t> </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85800" y="6858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a:solidFill>
                  <a:schemeClr val="dk2"/>
                </a:solidFill>
                <a:latin typeface="Times New Roman"/>
                <a:ea typeface="Times New Roman"/>
                <a:cs typeface="Times New Roman"/>
                <a:sym typeface="Times New Roman"/>
              </a:rPr>
              <a:t>Abstract</a:t>
            </a:r>
          </a:p>
        </p:txBody>
      </p:sp>
      <p:sp>
        <p:nvSpPr>
          <p:cNvPr id="89" name="Shape 89"/>
          <p:cNvSpPr txBox="1">
            <a:spLocks noGrp="1"/>
          </p:cNvSpPr>
          <p:nvPr>
            <p:ph type="body" idx="1"/>
          </p:nvPr>
        </p:nvSpPr>
        <p:spPr>
          <a:xfrm>
            <a:off x="685800" y="1981200"/>
            <a:ext cx="7772400" cy="4114800"/>
          </a:xfrm>
          <a:prstGeom prst="rect">
            <a:avLst/>
          </a:prstGeom>
          <a:noFill/>
          <a:ln>
            <a:noFill/>
          </a:ln>
        </p:spPr>
        <p:txBody>
          <a:bodyPr lIns="92075" tIns="46025" rIns="92075" bIns="46025" anchor="t" anchorCtr="0">
            <a:noAutofit/>
          </a:bodyPr>
          <a:lstStyle/>
          <a:p>
            <a:pPr marL="342900" marR="0" lvl="0" indent="-342900" rtl="0">
              <a:spcBef>
                <a:spcPts val="0"/>
              </a:spcBef>
              <a:spcAft>
                <a:spcPts val="0"/>
              </a:spcAft>
              <a:buClr>
                <a:schemeClr val="dk1"/>
              </a:buClr>
              <a:buSzPct val="25000"/>
              <a:buFont typeface="Times New Roman"/>
              <a:buNone/>
            </a:pPr>
            <a:r>
              <a:rPr lang="en-US" sz="2400" b="1" i="0" u="none" strike="noStrike" cap="none" baseline="0" dirty="0" smtClean="0">
                <a:solidFill>
                  <a:schemeClr val="dk1"/>
                </a:solidFill>
                <a:latin typeface="Times New Roman"/>
                <a:ea typeface="Times New Roman"/>
                <a:cs typeface="Times New Roman"/>
                <a:sym typeface="Times New Roman"/>
              </a:rPr>
              <a:t>    This </a:t>
            </a:r>
            <a:r>
              <a:rPr lang="en-US" sz="2400" b="1" i="0" u="none" strike="noStrike" cap="none" baseline="0" dirty="0">
                <a:solidFill>
                  <a:schemeClr val="dk1"/>
                </a:solidFill>
                <a:latin typeface="Times New Roman"/>
                <a:ea typeface="Times New Roman"/>
                <a:cs typeface="Times New Roman"/>
                <a:sym typeface="Times New Roman"/>
              </a:rPr>
              <a:t>document </a:t>
            </a:r>
            <a:r>
              <a:rPr lang="en-US" sz="2400" b="1" i="0" u="none" strike="noStrike" cap="none" baseline="0" dirty="0" smtClean="0">
                <a:solidFill>
                  <a:schemeClr val="dk1"/>
                </a:solidFill>
                <a:latin typeface="Times New Roman"/>
                <a:ea typeface="Times New Roman"/>
                <a:cs typeface="Times New Roman"/>
                <a:sym typeface="Times New Roman"/>
              </a:rPr>
              <a:t>discusses </a:t>
            </a:r>
            <a:r>
              <a:rPr lang="en-US" sz="2400" b="1" i="0" u="none" strike="noStrike" cap="none" baseline="0" dirty="0">
                <a:solidFill>
                  <a:schemeClr val="dk1"/>
                </a:solidFill>
                <a:latin typeface="Times New Roman"/>
                <a:ea typeface="Times New Roman"/>
                <a:cs typeface="Times New Roman"/>
                <a:sym typeface="Times New Roman"/>
              </a:rPr>
              <a:t>the use cases </a:t>
            </a:r>
            <a:r>
              <a:rPr lang="en-US" sz="2400" b="1" i="0" u="none" strike="noStrike" cap="none" baseline="0" dirty="0" smtClean="0">
                <a:solidFill>
                  <a:schemeClr val="dk1"/>
                </a:solidFill>
                <a:latin typeface="Times New Roman"/>
                <a:ea typeface="Times New Roman"/>
                <a:cs typeface="Times New Roman"/>
                <a:sym typeface="Times New Roman"/>
              </a:rPr>
              <a:t>for 11ay</a:t>
            </a:r>
            <a:r>
              <a:rPr lang="en-US" sz="2400" b="1" i="0" u="none" strike="noStrike" cap="none" dirty="0" smtClean="0">
                <a:solidFill>
                  <a:schemeClr val="dk1"/>
                </a:solidFill>
                <a:latin typeface="Times New Roman"/>
                <a:ea typeface="Times New Roman"/>
                <a:cs typeface="Times New Roman"/>
                <a:sym typeface="Times New Roman"/>
              </a:rPr>
              <a:t> which are in line with requirements within 11ay proposed PAR/CSD documents. </a:t>
            </a:r>
            <a:endParaRPr lang="en-US" sz="2400" b="1"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1196752"/>
            <a:ext cx="7488832" cy="4985980"/>
          </a:xfrm>
          <a:prstGeom prst="rect">
            <a:avLst/>
          </a:prstGeom>
        </p:spPr>
        <p:txBody>
          <a:bodyPr wrap="square">
            <a:spAutoFit/>
          </a:bodyPr>
          <a:lstStyle/>
          <a:p>
            <a:pPr marL="342900" lvl="0" indent="-342900">
              <a:buClr>
                <a:schemeClr val="dk1"/>
              </a:buClr>
              <a:buSzPct val="100000"/>
              <a:buFont typeface="Wingdings" pitchFamily="2" charset="2"/>
              <a:buChar char="q"/>
            </a:pPr>
            <a:endParaRPr lang="en-US"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[10]   11-14-1185-00-11ay-11ay-usage-scenarios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[11]   11-14-1166-01-11ay-11ay-use-cases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[12]  11-14-1160-00-11ay-ultra-short-range-usr-communications-usage-models-for-11ay</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[13]   11-14-1249-01-11ay-backhaul-support-in-ng-60</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[14]   11-14-1151-05-11ay-11ay-proposed-par</a:t>
            </a: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[15] 11-14-1152-06-11ay-11ay-proposed-csd</a:t>
            </a:r>
          </a:p>
          <a:p>
            <a:pPr marL="34290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[16] 11-15-0345-00-</a:t>
            </a:r>
            <a:r>
              <a:rPr lang="en-US" altLang="zh-CN" sz="1600" dirty="0" smtClean="0">
                <a:solidFill>
                  <a:schemeClr val="dk1"/>
                </a:solidFill>
                <a:latin typeface="Times New Roman"/>
                <a:ea typeface="Times New Roman"/>
                <a:cs typeface="Times New Roman"/>
                <a:sym typeface="Times New Roman"/>
              </a:rPr>
              <a:t>8K-UHD-Wireless-Transfer-Usage-Model-for-11ay</a:t>
            </a:r>
          </a:p>
          <a:p>
            <a:pPr marL="34290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[17]  11-15-0830-00-00ay-docking-usage-model</a:t>
            </a:r>
          </a:p>
          <a:p>
            <a:pPr marL="342900" indent="-342900">
              <a:buClr>
                <a:schemeClr val="dk1"/>
              </a:buClr>
              <a:buSzPct val="100000"/>
            </a:pPr>
            <a:endParaRPr lang="en-US" sz="1600" dirty="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a:solidFill>
                  <a:schemeClr val="dk1"/>
                </a:solidFill>
                <a:latin typeface="Times New Roman"/>
                <a:ea typeface="Times New Roman"/>
                <a:cs typeface="Times New Roman"/>
                <a:sym typeface="Times New Roman"/>
              </a:rPr>
              <a:t>[18] </a:t>
            </a:r>
            <a:r>
              <a:rPr lang="en-US" sz="1600" dirty="0" smtClean="0">
                <a:solidFill>
                  <a:schemeClr val="dk1"/>
                </a:solidFill>
                <a:latin typeface="Times New Roman"/>
                <a:ea typeface="Times New Roman"/>
                <a:cs typeface="Times New Roman"/>
                <a:sym typeface="Times New Roman"/>
              </a:rPr>
              <a:t>11-16-0666-00-00ay-usr-wireless-docking-usage-mode</a:t>
            </a:r>
          </a:p>
          <a:p>
            <a:pPr marL="342900" indent="-342900">
              <a:buClr>
                <a:schemeClr val="dk1"/>
              </a:buClr>
              <a:buSzPct val="100000"/>
            </a:pPr>
            <a:endParaRPr lang="en-US" sz="1600" dirty="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a:solidFill>
                  <a:schemeClr val="dk1"/>
                </a:solidFill>
                <a:latin typeface="Times New Roman"/>
                <a:ea typeface="Times New Roman"/>
                <a:cs typeface="Times New Roman"/>
                <a:sym typeface="Times New Roman"/>
              </a:rPr>
              <a:t>[19] 11-17-1019-02-00ay-mmwave-mesh-network-usage-mode</a:t>
            </a:r>
            <a:endParaRPr lang="en-US" sz="1600" dirty="0" smtClean="0">
              <a:solidFill>
                <a:schemeClr val="dk1"/>
              </a:solidFill>
              <a:latin typeface="Times New Roman"/>
              <a:ea typeface="Times New Roman"/>
              <a:cs typeface="Times New Roman"/>
              <a:sym typeface="Times New Roman"/>
            </a:endParaRPr>
          </a:p>
        </p:txBody>
      </p:sp>
      <p:sp>
        <p:nvSpPr>
          <p:cNvPr id="4" name="Shape 444"/>
          <p:cNvSpPr txBox="1">
            <a:spLocks/>
          </p:cNvSpPr>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dk2"/>
                </a:solidFill>
                <a:effectLst/>
                <a:uLnTx/>
                <a:uFillTx/>
                <a:latin typeface="Times New Roman"/>
                <a:ea typeface="Times New Roman"/>
                <a:cs typeface="Times New Roman"/>
                <a:sym typeface="Times New Roman"/>
              </a:rPr>
              <a:t>References</a:t>
            </a:r>
            <a:endParaRPr kumimoji="0" lang="en-US" sz="3200" b="1" i="0" u="none" strike="noStrike" kern="0" cap="none" spc="0" normalizeH="0" baseline="0" noProof="0" dirty="0">
              <a:ln>
                <a:noFill/>
              </a:ln>
              <a:solidFill>
                <a:schemeClr val="dk2"/>
              </a:solidFill>
              <a:effectLst/>
              <a:uLnTx/>
              <a:uFillTx/>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914400" y="620688"/>
            <a:ext cx="7315200" cy="750912"/>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sz="2000" b="1" dirty="0">
                <a:ea typeface="宋体" pitchFamily="2" charset="-122"/>
              </a:rPr>
              <a:t>Usage Model </a:t>
            </a:r>
            <a:r>
              <a:rPr lang="en-US" altLang="zh-CN" sz="2000" b="1" dirty="0" smtClean="0">
                <a:ea typeface="宋体" pitchFamily="2" charset="-122"/>
              </a:rPr>
              <a:t>1: </a:t>
            </a:r>
            <a:r>
              <a:rPr lang="en-US" altLang="zh-CN" sz="2000" b="1" dirty="0">
                <a:ea typeface="宋体" pitchFamily="2" charset="-122"/>
              </a:rPr>
              <a:t>Ultra Short Range (USR) Communications</a:t>
            </a:r>
          </a:p>
        </p:txBody>
      </p:sp>
      <p:sp>
        <p:nvSpPr>
          <p:cNvPr id="52227" name="TextBox 19"/>
          <p:cNvSpPr txBox="1">
            <a:spLocks noChangeArrowheads="1"/>
          </p:cNvSpPr>
          <p:nvPr/>
        </p:nvSpPr>
        <p:spPr bwMode="auto">
          <a:xfrm>
            <a:off x="4953000" y="1371600"/>
            <a:ext cx="3746500" cy="458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buFont typeface="Arial" charset="0"/>
              <a:buNone/>
            </a:pPr>
            <a:r>
              <a:rPr lang="en-US" altLang="zh-CN" sz="1400" b="1" u="sng" dirty="0">
                <a:latin typeface="+mn-lt"/>
                <a:ea typeface="MS PGothic" pitchFamily="34" charset="-128"/>
              </a:rPr>
              <a:t>Traffic Conditions:</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Only a single portable/mobile </a:t>
            </a:r>
            <a:r>
              <a:rPr lang="en-US" altLang="zh-CN" sz="1400" dirty="0">
                <a:latin typeface="+mn-lt"/>
                <a:ea typeface="MS PGothic" pitchFamily="34" charset="-128"/>
              </a:rPr>
              <a:t>device can access to </a:t>
            </a:r>
            <a:r>
              <a:rPr lang="en-US" altLang="zh-CN" sz="1400" dirty="0" smtClean="0">
                <a:latin typeface="+mn-lt"/>
                <a:ea typeface="MS PGothic" pitchFamily="34" charset="-128"/>
              </a:rPr>
              <a:t>a fixed device at a time with </a:t>
            </a:r>
            <a:r>
              <a:rPr lang="en-US" altLang="zh-CN" sz="1400" dirty="0">
                <a:latin typeface="+mn-lt"/>
                <a:ea typeface="MS PGothic" pitchFamily="34" charset="-128"/>
              </a:rPr>
              <a:t>simply best-effort rates. </a:t>
            </a:r>
          </a:p>
          <a:p>
            <a:pPr marL="233363" indent="-173038">
              <a:buFont typeface="Arial" charset="0"/>
              <a:buChar char="•"/>
            </a:pPr>
            <a:r>
              <a:rPr lang="en-US" altLang="zh-CN" sz="1400" dirty="0">
                <a:latin typeface="+mn-lt"/>
              </a:rPr>
              <a:t>There is typically </a:t>
            </a:r>
            <a:r>
              <a:rPr lang="en-US" altLang="zh-CN" sz="1400" dirty="0" smtClean="0">
                <a:latin typeface="+mn-lt"/>
              </a:rPr>
              <a:t> minimum interference </a:t>
            </a:r>
            <a:r>
              <a:rPr lang="en-US" altLang="zh-CN" sz="1400" dirty="0">
                <a:latin typeface="+mn-lt"/>
              </a:rPr>
              <a:t>from other mm-wave links due </a:t>
            </a:r>
            <a:r>
              <a:rPr lang="en-US" altLang="zh-CN" sz="1400" dirty="0" smtClean="0">
                <a:latin typeface="+mn-lt"/>
              </a:rPr>
              <a:t>to</a:t>
            </a:r>
            <a:r>
              <a:rPr lang="en-US" altLang="zh-CN" sz="1400" dirty="0" smtClean="0">
                <a:latin typeface="+mn-lt"/>
                <a:ea typeface="MS PGothic" pitchFamily="34" charset="-128"/>
              </a:rPr>
              <a:t> </a:t>
            </a:r>
            <a:r>
              <a:rPr lang="en-US" altLang="zh-CN" sz="1400" dirty="0">
                <a:latin typeface="+mn-lt"/>
                <a:ea typeface="MS PGothic" pitchFamily="34" charset="-128"/>
              </a:rPr>
              <a:t>ultra short </a:t>
            </a:r>
            <a:r>
              <a:rPr lang="en-US" altLang="zh-CN" sz="1400" dirty="0">
                <a:latin typeface="+mn-lt"/>
              </a:rPr>
              <a:t>link distance</a:t>
            </a:r>
            <a:r>
              <a:rPr lang="en-US" altLang="zh-CN" sz="1400" dirty="0" smtClean="0">
                <a:latin typeface="+mn-lt"/>
              </a:rPr>
              <a:t>.</a:t>
            </a:r>
          </a:p>
          <a:p>
            <a:pPr marL="233363" indent="-173038">
              <a:buFont typeface="Arial" charset="0"/>
              <a:buChar char="•"/>
            </a:pPr>
            <a:r>
              <a:rPr lang="en-US" altLang="zh-CN" sz="1400" dirty="0">
                <a:latin typeface="+mn-lt"/>
              </a:rPr>
              <a:t>Traffic is </a:t>
            </a:r>
            <a:r>
              <a:rPr lang="en-US" altLang="zh-CN" sz="1400" dirty="0" smtClean="0">
                <a:latin typeface="+mn-lt"/>
              </a:rPr>
              <a:t>unidirectional</a:t>
            </a:r>
            <a:r>
              <a:rPr lang="en-US" altLang="zh-CN" sz="1400" dirty="0">
                <a:latin typeface="+mn-lt"/>
              </a:rPr>
              <a:t>.</a:t>
            </a:r>
          </a:p>
          <a:p>
            <a:pPr>
              <a:lnSpc>
                <a:spcPct val="95000"/>
              </a:lnSpc>
            </a:pPr>
            <a:endParaRPr lang="en-US" altLang="zh-CN" sz="1400" dirty="0">
              <a:latin typeface="+mn-lt"/>
              <a:ea typeface="MS PGothic" pitchFamily="34" charset="-128"/>
            </a:endParaRPr>
          </a:p>
          <a:p>
            <a:pPr>
              <a:lnSpc>
                <a:spcPct val="95000"/>
              </a:lnSpc>
              <a:buFont typeface="Arial" charset="0"/>
              <a:buNone/>
            </a:pPr>
            <a:r>
              <a:rPr lang="en-US" altLang="zh-CN" sz="1400" b="1" u="sng" dirty="0">
                <a:latin typeface="+mn-lt"/>
                <a:ea typeface="MS PGothic" pitchFamily="34" charset="-128"/>
              </a:rPr>
              <a:t>Use Case:</a:t>
            </a:r>
          </a:p>
          <a:p>
            <a:pPr marL="233363" indent="-173038">
              <a:buFontTx/>
              <a:buAutoNum type="arabicPeriod"/>
            </a:pPr>
            <a:r>
              <a:rPr lang="en-US" altLang="zh-CN" sz="1400" dirty="0">
                <a:latin typeface="+mn-lt"/>
                <a:ea typeface="MS PGothic" pitchFamily="34" charset="-128"/>
              </a:rPr>
              <a:t>User </a:t>
            </a:r>
            <a:r>
              <a:rPr lang="en-US" altLang="zh-CN" sz="1400" dirty="0" smtClean="0">
                <a:latin typeface="+mn-lt"/>
                <a:ea typeface="MS PGothic" pitchFamily="34" charset="-128"/>
              </a:rPr>
              <a:t>places a portable/mobile device in a definite position relative to a fixed device.</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Secure </a:t>
            </a:r>
            <a:r>
              <a:rPr lang="en-US" altLang="zh-CN" sz="1400" dirty="0">
                <a:latin typeface="+mn-lt"/>
                <a:ea typeface="MS PGothic" pitchFamily="34" charset="-128"/>
              </a:rPr>
              <a:t>pairing between the </a:t>
            </a:r>
            <a:r>
              <a:rPr lang="en-US" altLang="zh-CN" sz="1400" dirty="0" smtClean="0">
                <a:latin typeface="+mn-lt"/>
                <a:ea typeface="MS PGothic" pitchFamily="34" charset="-128"/>
              </a:rPr>
              <a:t>portable/device device and the fixed device is completed without user </a:t>
            </a:r>
            <a:r>
              <a:rPr lang="en-US" altLang="zh-CN" sz="1400" dirty="0">
                <a:latin typeface="+mn-lt"/>
                <a:ea typeface="MS PGothic" pitchFamily="34" charset="-128"/>
              </a:rPr>
              <a:t>configuration.</a:t>
            </a:r>
          </a:p>
          <a:p>
            <a:pPr marL="233363" indent="-173038">
              <a:buFontTx/>
              <a:buAutoNum type="arabicPeriod"/>
            </a:pPr>
            <a:r>
              <a:rPr lang="en-US" altLang="zh-CN" sz="1400" dirty="0" smtClean="0">
                <a:latin typeface="+mn-lt"/>
                <a:ea typeface="MS PGothic" pitchFamily="34" charset="-128"/>
              </a:rPr>
              <a:t>The pre-selected application is launched and the pre-selected task </a:t>
            </a:r>
            <a:r>
              <a:rPr lang="en-US" altLang="zh-CN" sz="1400" dirty="0">
                <a:latin typeface="+mn-lt"/>
                <a:ea typeface="MS PGothic" pitchFamily="34" charset="-128"/>
              </a:rPr>
              <a:t>(e.g</a:t>
            </a:r>
            <a:r>
              <a:rPr lang="en-US" altLang="zh-CN" sz="1400" dirty="0" smtClean="0">
                <a:latin typeface="+mn-lt"/>
                <a:ea typeface="MS PGothic" pitchFamily="34" charset="-128"/>
              </a:rPr>
              <a:t>., </a:t>
            </a:r>
            <a:r>
              <a:rPr lang="en-US" altLang="zh-CN" sz="1400" dirty="0">
                <a:latin typeface="+mn-lt"/>
                <a:ea typeface="MS PGothic" pitchFamily="34" charset="-128"/>
              </a:rPr>
              <a:t>download </a:t>
            </a:r>
            <a:r>
              <a:rPr lang="en-US" altLang="zh-CN" sz="1400" dirty="0" smtClean="0">
                <a:latin typeface="+mn-lt"/>
                <a:ea typeface="MS PGothic" pitchFamily="34" charset="-128"/>
              </a:rPr>
              <a:t>video clip) is started.</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The application exits when </a:t>
            </a:r>
            <a:r>
              <a:rPr lang="en-US" altLang="zh-CN" sz="1400" dirty="0">
                <a:latin typeface="+mn-lt"/>
                <a:ea typeface="MS PGothic" pitchFamily="34" charset="-128"/>
              </a:rPr>
              <a:t>task is </a:t>
            </a:r>
            <a:r>
              <a:rPr lang="en-US" altLang="zh-CN" sz="1400" dirty="0" smtClean="0">
                <a:latin typeface="+mn-lt"/>
                <a:ea typeface="MS PGothic" pitchFamily="34" charset="-128"/>
              </a:rPr>
              <a:t>complete.</a:t>
            </a:r>
            <a:endParaRPr lang="en-US" altLang="zh-CN" sz="1400" dirty="0">
              <a:latin typeface="+mn-lt"/>
              <a:ea typeface="MS PGothic" pitchFamily="34" charset="-128"/>
            </a:endParaRPr>
          </a:p>
        </p:txBody>
      </p:sp>
      <p:sp>
        <p:nvSpPr>
          <p:cNvPr id="52228" name="Text Box 5"/>
          <p:cNvSpPr txBox="1">
            <a:spLocks noChangeArrowheads="1"/>
          </p:cNvSpPr>
          <p:nvPr/>
        </p:nvSpPr>
        <p:spPr bwMode="auto">
          <a:xfrm>
            <a:off x="457199" y="1196752"/>
            <a:ext cx="4191001" cy="517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pPr>
            <a:r>
              <a:rPr lang="en-US" altLang="zh-CN" sz="1400" b="1" u="sng" dirty="0">
                <a:latin typeface="+mn-lt"/>
                <a:ea typeface="MS PGothic" pitchFamily="34" charset="-128"/>
              </a:rPr>
              <a:t>Pre-Conditions:</a:t>
            </a:r>
            <a:r>
              <a:rPr lang="en-US" altLang="zh-CN" sz="1400" dirty="0">
                <a:latin typeface="+mn-lt"/>
                <a:ea typeface="MS PGothic" pitchFamily="34" charset="-128"/>
              </a:rPr>
              <a:t>  </a:t>
            </a:r>
          </a:p>
          <a:p>
            <a:pPr>
              <a:lnSpc>
                <a:spcPct val="95000"/>
              </a:lnSpc>
            </a:pPr>
            <a:r>
              <a:rPr lang="en-GB" altLang="zh-CN" sz="1400" dirty="0" smtClean="0">
                <a:latin typeface="+mn-lt"/>
                <a:ea typeface="MS PGothic" pitchFamily="34" charset="-128"/>
              </a:rPr>
              <a:t>User </a:t>
            </a:r>
            <a:r>
              <a:rPr lang="en-GB" altLang="zh-CN" sz="1400" dirty="0">
                <a:latin typeface="+mn-lt"/>
                <a:ea typeface="MS PGothic" pitchFamily="34" charset="-128"/>
              </a:rPr>
              <a:t>has </a:t>
            </a:r>
            <a:r>
              <a:rPr lang="en-GB" altLang="zh-CN" sz="1400" dirty="0" smtClean="0">
                <a:latin typeface="+mn-lt"/>
                <a:ea typeface="MS PGothic" pitchFamily="34" charset="-128"/>
              </a:rPr>
              <a:t>WLAN</a:t>
            </a:r>
            <a:r>
              <a:rPr lang="en-US" altLang="zh-CN" sz="1400" dirty="0" smtClean="0">
                <a:latin typeface="+mn-lt"/>
                <a:ea typeface="MS PGothic" pitchFamily="34" charset="-128"/>
              </a:rPr>
              <a:t> </a:t>
            </a:r>
            <a:r>
              <a:rPr lang="en-US" altLang="zh-CN" sz="1400" dirty="0">
                <a:latin typeface="+mn-lt"/>
                <a:ea typeface="MS PGothic" pitchFamily="34" charset="-128"/>
              </a:rPr>
              <a:t>connectivity between a </a:t>
            </a:r>
            <a:r>
              <a:rPr lang="en-GB" altLang="zh-CN" sz="1400" dirty="0" smtClean="0">
                <a:latin typeface="+mn-lt"/>
                <a:ea typeface="MS PGothic" pitchFamily="34" charset="-128"/>
              </a:rPr>
              <a:t>portable/mobile </a:t>
            </a:r>
            <a:r>
              <a:rPr lang="en-GB" altLang="zh-CN" sz="1400" dirty="0">
                <a:latin typeface="+mn-lt"/>
                <a:ea typeface="MS PGothic" pitchFamily="34" charset="-128"/>
              </a:rPr>
              <a:t>device (e.g., tablet, </a:t>
            </a:r>
            <a:r>
              <a:rPr lang="en-GB" altLang="zh-CN" sz="1400" dirty="0" smtClean="0">
                <a:latin typeface="+mn-lt"/>
                <a:ea typeface="MS PGothic" pitchFamily="34" charset="-128"/>
              </a:rPr>
              <a:t>smart </a:t>
            </a:r>
            <a:r>
              <a:rPr lang="en-GB" altLang="zh-CN" sz="1400" dirty="0">
                <a:latin typeface="+mn-lt"/>
                <a:ea typeface="MS PGothic" pitchFamily="34" charset="-128"/>
              </a:rPr>
              <a:t>phone) and a </a:t>
            </a:r>
            <a:r>
              <a:rPr lang="en-GB" altLang="zh-CN" sz="1400" dirty="0" smtClean="0">
                <a:latin typeface="+mn-lt"/>
                <a:ea typeface="MS PGothic" pitchFamily="34" charset="-128"/>
              </a:rPr>
              <a:t>fixed device (e.g., tollgate, kiosk)</a:t>
            </a:r>
            <a:r>
              <a:rPr lang="en-US" altLang="zh-CN" sz="1400" dirty="0" smtClean="0">
                <a:latin typeface="+mn-lt"/>
                <a:ea typeface="MS PGothic" pitchFamily="34" charset="-128"/>
              </a:rPr>
              <a:t>.</a:t>
            </a:r>
            <a:endParaRPr lang="en-US" altLang="zh-CN" sz="1400" dirty="0">
              <a:latin typeface="+mn-lt"/>
              <a:ea typeface="MS PGothic" pitchFamily="34" charset="-128"/>
            </a:endParaRPr>
          </a:p>
          <a:p>
            <a:pPr>
              <a:lnSpc>
                <a:spcPct val="95000"/>
              </a:lnSpc>
            </a:pPr>
            <a:endParaRPr lang="en-US" altLang="zh-CN" sz="1400" dirty="0">
              <a:latin typeface="+mn-lt"/>
              <a:ea typeface="MS PGothic" pitchFamily="34" charset="-128"/>
            </a:endParaRPr>
          </a:p>
          <a:p>
            <a:pPr>
              <a:lnSpc>
                <a:spcPct val="95000"/>
              </a:lnSpc>
            </a:pPr>
            <a:r>
              <a:rPr lang="en-US" altLang="zh-CN" sz="1400" b="1" u="sng" dirty="0" smtClean="0">
                <a:latin typeface="+mn-lt"/>
                <a:ea typeface="MS PGothic" pitchFamily="34" charset="-128"/>
              </a:rPr>
              <a:t>Application</a:t>
            </a:r>
            <a:r>
              <a:rPr lang="en-US" altLang="zh-CN" sz="1400" b="1" u="sng" dirty="0">
                <a:latin typeface="+mn-lt"/>
                <a:ea typeface="MS PGothic" pitchFamily="34" charset="-128"/>
              </a:rPr>
              <a: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cs typeface="Arial" charset="0"/>
              </a:rPr>
              <a:t>Users can </a:t>
            </a:r>
            <a:r>
              <a:rPr lang="en-US" altLang="zh-CN" sz="1400" dirty="0" smtClean="0">
                <a:latin typeface="+mn-lt"/>
                <a:cs typeface="Arial" charset="0"/>
              </a:rPr>
              <a:t>download mass </a:t>
            </a:r>
            <a:r>
              <a:rPr lang="en-US" altLang="zh-CN" sz="1400" dirty="0">
                <a:latin typeface="+mn-lt"/>
                <a:cs typeface="Arial" charset="0"/>
              </a:rPr>
              <a:t>data (e.g. </a:t>
            </a:r>
            <a:r>
              <a:rPr lang="en-US" altLang="zh-CN" sz="1400" dirty="0" smtClean="0">
                <a:latin typeface="+mn-lt"/>
                <a:cs typeface="Arial" charset="0"/>
              </a:rPr>
              <a:t>video/audio clip, e-magazine, picture </a:t>
            </a:r>
            <a:r>
              <a:rPr lang="en-US" altLang="zh-CN" sz="1400" dirty="0">
                <a:latin typeface="+mn-lt"/>
                <a:cs typeface="Arial" charset="0"/>
              </a:rPr>
              <a:t>library etc.) </a:t>
            </a:r>
            <a:r>
              <a:rPr lang="en-US" altLang="zh-CN" sz="1400" dirty="0" smtClean="0">
                <a:latin typeface="+mn-lt"/>
                <a:cs typeface="Arial" charset="0"/>
              </a:rPr>
              <a:t>from a fixed device. </a:t>
            </a:r>
            <a:r>
              <a:rPr lang="en-US" sz="1400" dirty="0" smtClean="0">
                <a:latin typeface="+mn-lt"/>
                <a:ea typeface="ＭＳ Ｐゴシック" charset="-128"/>
              </a:rPr>
              <a:t>100 </a:t>
            </a:r>
            <a:r>
              <a:rPr lang="en-US" sz="1400" dirty="0">
                <a:latin typeface="+mn-lt"/>
                <a:ea typeface="ＭＳ Ｐゴシック" charset="-128"/>
              </a:rPr>
              <a:t>jpeg (picture) files of </a:t>
            </a:r>
            <a:r>
              <a:rPr lang="en-US" sz="1400" dirty="0" smtClean="0">
                <a:latin typeface="+mn-lt"/>
                <a:ea typeface="ＭＳ Ｐゴシック" charset="-128"/>
              </a:rPr>
              <a:t>5MB </a:t>
            </a:r>
            <a:r>
              <a:rPr lang="en-US" sz="1400" dirty="0">
                <a:latin typeface="+mn-lt"/>
                <a:ea typeface="ＭＳ Ｐゴシック" charset="-128"/>
              </a:rPr>
              <a:t>takes </a:t>
            </a:r>
            <a:r>
              <a:rPr lang="en-US" sz="1400" dirty="0" smtClean="0">
                <a:latin typeface="+mn-lt"/>
                <a:ea typeface="ＭＳ Ｐゴシック" charset="-128"/>
              </a:rPr>
              <a:t>0.6 second </a:t>
            </a:r>
            <a:r>
              <a:rPr lang="en-US" sz="1400" dirty="0">
                <a:latin typeface="+mn-lt"/>
                <a:ea typeface="ＭＳ Ｐゴシック" charset="-128"/>
              </a:rPr>
              <a:t>over a </a:t>
            </a:r>
            <a:r>
              <a:rPr lang="en-US" sz="1400" dirty="0" smtClean="0">
                <a:latin typeface="+mn-lt"/>
                <a:ea typeface="ＭＳ Ｐゴシック" charset="-128"/>
              </a:rPr>
              <a:t>single hop 10Gbps link.  </a:t>
            </a:r>
            <a:endParaRPr lang="en-US" altLang="zh-CN" sz="1400" dirty="0">
              <a:latin typeface="+mn-lt"/>
              <a:cs typeface="Arial" charset="0"/>
            </a:endParaRPr>
          </a:p>
          <a:p>
            <a:pPr marL="233363" indent="-173038">
              <a:buFont typeface="Arial" charset="0"/>
              <a:buChar char="•"/>
            </a:pPr>
            <a:r>
              <a:rPr lang="en-US" sz="1400" dirty="0">
                <a:latin typeface="+mn-lt"/>
                <a:ea typeface="ＭＳ Ｐゴシック" charset="-128"/>
              </a:rPr>
              <a:t>Jitter </a:t>
            </a:r>
            <a:r>
              <a:rPr lang="en-US" sz="1400" dirty="0" smtClean="0">
                <a:latin typeface="+mn-lt"/>
                <a:ea typeface="ＭＳ Ｐゴシック" charset="-128"/>
              </a:rPr>
              <a:t>is not </a:t>
            </a:r>
            <a:r>
              <a:rPr lang="en-US" sz="1400" dirty="0">
                <a:latin typeface="+mn-lt"/>
                <a:ea typeface="ＭＳ Ｐゴシック" charset="-128"/>
              </a:rPr>
              <a:t>critical. </a:t>
            </a:r>
            <a:r>
              <a:rPr lang="en-US" altLang="zh-CN" sz="1400" dirty="0" smtClean="0">
                <a:latin typeface="+mn-lt"/>
                <a:ea typeface="MS PGothic" pitchFamily="34" charset="-128"/>
              </a:rPr>
              <a:t>The </a:t>
            </a:r>
            <a:r>
              <a:rPr lang="en-US" altLang="zh-CN" sz="1400" dirty="0">
                <a:latin typeface="+mn-lt"/>
                <a:ea typeface="MS PGothic" pitchFamily="34" charset="-128"/>
              </a:rPr>
              <a:t>key metric is the user’s time spent to do a transfer. </a:t>
            </a:r>
            <a:r>
              <a:rPr lang="en-US" altLang="zh-CN" sz="1400" dirty="0" smtClean="0">
                <a:latin typeface="+mn-lt"/>
                <a:ea typeface="MS PGothic" pitchFamily="34" charset="-128"/>
              </a:rPr>
              <a:t>Less </a:t>
            </a:r>
            <a:r>
              <a:rPr lang="en-US" altLang="zh-CN" sz="1400" dirty="0">
                <a:latin typeface="+mn-lt"/>
                <a:ea typeface="MS PGothic" pitchFamily="34" charset="-128"/>
              </a:rPr>
              <a:t>than </a:t>
            </a:r>
            <a:r>
              <a:rPr lang="en-US" altLang="zh-CN" sz="1400" dirty="0" smtClean="0">
                <a:solidFill>
                  <a:srgbClr val="FF0000"/>
                </a:solidFill>
                <a:latin typeface="+mn-lt"/>
                <a:ea typeface="MS PGothic" pitchFamily="34" charset="-128"/>
              </a:rPr>
              <a:t>1 second </a:t>
            </a:r>
            <a:r>
              <a:rPr lang="en-US" altLang="zh-CN" sz="1400" dirty="0">
                <a:latin typeface="+mn-lt"/>
                <a:ea typeface="MS PGothic" pitchFamily="34" charset="-128"/>
              </a:rPr>
              <a:t>is acceptable. </a:t>
            </a:r>
            <a:r>
              <a:rPr lang="en-US" altLang="zh-CN" sz="1400" dirty="0" smtClean="0">
                <a:latin typeface="+mn-lt"/>
                <a:ea typeface="MS PGothic" pitchFamily="34" charset="-128"/>
              </a:rPr>
              <a:t>1-5 seconds may </a:t>
            </a:r>
            <a:r>
              <a:rPr lang="en-US" altLang="zh-CN" sz="1400" dirty="0">
                <a:latin typeface="+mn-lt"/>
                <a:ea typeface="MS PGothic" pitchFamily="34" charset="-128"/>
              </a:rPr>
              <a:t>be acceptable. More than </a:t>
            </a:r>
            <a:r>
              <a:rPr lang="en-US" altLang="zh-CN" sz="1400" dirty="0" smtClean="0">
                <a:latin typeface="+mn-lt"/>
                <a:ea typeface="MS PGothic" pitchFamily="34" charset="-128"/>
              </a:rPr>
              <a:t>5 seconds </a:t>
            </a:r>
            <a:r>
              <a:rPr lang="en-US" altLang="zh-CN" sz="1400" dirty="0">
                <a:latin typeface="+mn-lt"/>
                <a:ea typeface="MS PGothic" pitchFamily="34" charset="-128"/>
              </a:rPr>
              <a:t>may not be acceptable.</a:t>
            </a:r>
          </a:p>
          <a:p>
            <a:pPr>
              <a:lnSpc>
                <a:spcPct val="95000"/>
              </a:lnSpc>
            </a:pPr>
            <a:endParaRPr lang="en-US" altLang="zh-CN" sz="1400" b="1" u="sng" dirty="0">
              <a:latin typeface="+mn-lt"/>
              <a:ea typeface="MS PGothic" pitchFamily="34" charset="-128"/>
            </a:endParaRPr>
          </a:p>
          <a:p>
            <a:pPr>
              <a:lnSpc>
                <a:spcPct val="95000"/>
              </a:lnSpc>
            </a:pPr>
            <a:r>
              <a:rPr lang="en-US" altLang="zh-CN" sz="1400" b="1" u="sng" dirty="0">
                <a:latin typeface="+mn-lt"/>
                <a:ea typeface="MS PGothic" pitchFamily="34" charset="-128"/>
              </a:rPr>
              <a:t>Environment: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ea typeface="MS PGothic" pitchFamily="34" charset="-128"/>
              </a:rPr>
              <a:t>Environments can be </a:t>
            </a:r>
            <a:r>
              <a:rPr lang="en-US" altLang="zh-CN" sz="1400" dirty="0" smtClean="0">
                <a:latin typeface="+mn-lt"/>
                <a:ea typeface="MS PGothic" pitchFamily="34" charset="-128"/>
              </a:rPr>
              <a:t>variable, e.g., </a:t>
            </a:r>
            <a:r>
              <a:rPr lang="en-US" altLang="zh-CN" sz="1400" dirty="0">
                <a:latin typeface="+mn-lt"/>
                <a:ea typeface="MS PGothic" pitchFamily="34" charset="-128"/>
              </a:rPr>
              <a:t>crowded public space such as </a:t>
            </a:r>
            <a:r>
              <a:rPr lang="en-US" altLang="zh-CN" sz="1400" dirty="0" smtClean="0">
                <a:latin typeface="+mn-lt"/>
                <a:ea typeface="MS PGothic" pitchFamily="34" charset="-128"/>
              </a:rPr>
              <a:t>train </a:t>
            </a:r>
            <a:r>
              <a:rPr lang="en-US" altLang="zh-CN" sz="1400" dirty="0">
                <a:latin typeface="+mn-lt"/>
                <a:ea typeface="MS PGothic" pitchFamily="34" charset="-128"/>
              </a:rPr>
              <a:t>stations, airports, shopping </a:t>
            </a:r>
            <a:r>
              <a:rPr lang="en-US" altLang="zh-CN" sz="1400" dirty="0" smtClean="0">
                <a:latin typeface="+mn-lt"/>
                <a:ea typeface="MS PGothic" pitchFamily="34" charset="-128"/>
              </a:rPr>
              <a:t>mall, office</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Link </a:t>
            </a:r>
            <a:r>
              <a:rPr lang="en-US" altLang="zh-CN" sz="1400" dirty="0">
                <a:latin typeface="+mn-lt"/>
                <a:ea typeface="MS PGothic" pitchFamily="34" charset="-128"/>
              </a:rPr>
              <a:t>distance can typically </a:t>
            </a:r>
            <a:r>
              <a:rPr lang="en-US" altLang="zh-CN" sz="1400" dirty="0">
                <a:latin typeface="+mn-lt"/>
              </a:rPr>
              <a:t>be </a:t>
            </a:r>
            <a:r>
              <a:rPr lang="en-US" altLang="zh-CN" sz="1400" dirty="0" smtClean="0">
                <a:latin typeface="+mn-lt"/>
              </a:rPr>
              <a:t>up to </a:t>
            </a:r>
            <a:r>
              <a:rPr lang="en-US" altLang="zh-CN" sz="1400" dirty="0" smtClean="0">
                <a:solidFill>
                  <a:srgbClr val="FF0000"/>
                </a:solidFill>
                <a:latin typeface="+mn-lt"/>
              </a:rPr>
              <a:t>10 cm</a:t>
            </a:r>
            <a:r>
              <a:rPr lang="en-US" altLang="zh-CN" sz="1400" dirty="0" smtClean="0">
                <a:latin typeface="+mn-lt"/>
              </a:rPr>
              <a:t>.</a:t>
            </a:r>
            <a:endParaRPr lang="en-US" altLang="zh-CN" sz="1400" dirty="0">
              <a:latin typeface="+mn-lt"/>
            </a:endParaRPr>
          </a:p>
          <a:p>
            <a:pPr marL="233363" indent="-173038">
              <a:buFont typeface="Arial" charset="0"/>
              <a:buChar char="•"/>
            </a:pPr>
            <a:r>
              <a:rPr lang="en-US" altLang="zh-CN" sz="1400" dirty="0">
                <a:latin typeface="+mn-lt"/>
                <a:ea typeface="MS PGothic" pitchFamily="34" charset="-128"/>
              </a:rPr>
              <a:t>Typically transmissions are Line of Sight.</a:t>
            </a:r>
          </a:p>
          <a:p>
            <a:pPr marL="233363" indent="-173038">
              <a:buFont typeface="Arial" charset="0"/>
              <a:buChar char="•"/>
            </a:pPr>
            <a:r>
              <a:rPr lang="en-US" altLang="zh-CN" sz="1400" dirty="0" smtClean="0">
                <a:latin typeface="+mn-lt"/>
              </a:rPr>
              <a:t>All </a:t>
            </a:r>
            <a:r>
              <a:rPr lang="en-US" altLang="zh-CN" sz="1400" dirty="0">
                <a:latin typeface="+mn-lt"/>
              </a:rPr>
              <a:t>devices will typically be stationary during usage</a:t>
            </a:r>
            <a:r>
              <a:rPr lang="en-US" altLang="zh-CN" sz="1400" dirty="0" smtClean="0">
                <a:latin typeface="+mn-lt"/>
              </a:rPr>
              <a:t>.</a:t>
            </a:r>
            <a:endParaRPr lang="en-US" altLang="zh-CN" sz="1400" dirty="0">
              <a:latin typeface="+mn-lt"/>
            </a:endParaRPr>
          </a:p>
        </p:txBody>
      </p:sp>
    </p:spTree>
    <p:extLst>
      <p:ext uri="{BB962C8B-B14F-4D97-AF65-F5344CB8AC3E}">
        <p14:creationId xmlns:p14="http://schemas.microsoft.com/office/powerpoint/2010/main" val="2820033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160" y="404664"/>
            <a:ext cx="9144000" cy="838200"/>
          </a:xfrm>
        </p:spPr>
        <p:txBody>
          <a:bodyPr/>
          <a:lstStyle/>
          <a:p>
            <a:r>
              <a:rPr lang="en-US" altLang="zh-CN" sz="2000" b="1" dirty="0" smtClean="0">
                <a:ea typeface="宋体" pitchFamily="2" charset="-122"/>
              </a:rPr>
              <a:t>Usage Model 1: USR Communications</a:t>
            </a:r>
            <a:endParaRPr lang="en-US" altLang="ja-JP" sz="2000" b="1" dirty="0" smtClean="0">
              <a:ea typeface="ＭＳ Ｐゴシック" charset="-128"/>
            </a:endParaRPr>
          </a:p>
        </p:txBody>
      </p:sp>
      <p:sp>
        <p:nvSpPr>
          <p:cNvPr id="8" name="内容占位符 2"/>
          <p:cNvSpPr>
            <a:spLocks noGrp="1"/>
          </p:cNvSpPr>
          <p:nvPr>
            <p:ph idx="1"/>
          </p:nvPr>
        </p:nvSpPr>
        <p:spPr>
          <a:xfrm>
            <a:off x="228599" y="990599"/>
            <a:ext cx="4151607" cy="3073823"/>
          </a:xfrm>
        </p:spPr>
        <p:txBody>
          <a:bodyPr/>
          <a:lstStyle/>
          <a:p>
            <a:pPr marL="284163" indent="-284163">
              <a:buFont typeface="Wingdings" panose="05000000000000000000" pitchFamily="2" charset="2"/>
              <a:buChar char="q"/>
            </a:pPr>
            <a:r>
              <a:rPr lang="en-GB" altLang="ja-JP" sz="1600" dirty="0" smtClean="0"/>
              <a:t>Rapid content transfer between a portable /mobile device (e.g., tablet, smart phone) and a fixed device or between two portable/mobile devices within a ultra short separation</a:t>
            </a:r>
          </a:p>
          <a:p>
            <a:pPr marL="569913" lvl="1" indent="-233363">
              <a:buFont typeface="Wingdings" panose="05000000000000000000" pitchFamily="2" charset="2"/>
              <a:buChar char="§"/>
            </a:pPr>
            <a:r>
              <a:rPr lang="en-GB" altLang="ja-JP" dirty="0" smtClean="0"/>
              <a:t>Assumption: </a:t>
            </a:r>
            <a:r>
              <a:rPr lang="en-GB" altLang="ja-JP" dirty="0" smtClean="0">
                <a:solidFill>
                  <a:srgbClr val="FF0000"/>
                </a:solidFill>
              </a:rPr>
              <a:t>1:1</a:t>
            </a:r>
          </a:p>
          <a:p>
            <a:pPr marL="569913" lvl="1" indent="-233363">
              <a:buFont typeface="Wingdings" panose="05000000000000000000" pitchFamily="2" charset="2"/>
              <a:buChar char="§"/>
            </a:pPr>
            <a:r>
              <a:rPr lang="en-GB" altLang="ja-JP" dirty="0" smtClean="0"/>
              <a:t>Fast link setup: </a:t>
            </a:r>
            <a:r>
              <a:rPr lang="en-GB" altLang="ja-JP" dirty="0" smtClean="0">
                <a:solidFill>
                  <a:srgbClr val="FF0000"/>
                </a:solidFill>
              </a:rPr>
              <a:t>&lt; 100msec</a:t>
            </a:r>
          </a:p>
          <a:p>
            <a:pPr marL="569913" lvl="1" indent="-233363">
              <a:buFont typeface="Wingdings" panose="05000000000000000000" pitchFamily="2" charset="2"/>
              <a:buChar char="§"/>
            </a:pPr>
            <a:r>
              <a:rPr lang="en-GB" altLang="ja-JP" dirty="0" smtClean="0"/>
              <a:t>Transaction time: </a:t>
            </a:r>
            <a:r>
              <a:rPr lang="en-GB" altLang="ja-JP" dirty="0" smtClean="0">
                <a:solidFill>
                  <a:srgbClr val="FF0000"/>
                </a:solidFill>
              </a:rPr>
              <a:t>&lt;1sec</a:t>
            </a:r>
          </a:p>
          <a:p>
            <a:pPr marL="569913" lvl="1" indent="-233363">
              <a:buFont typeface="Wingdings" panose="05000000000000000000" pitchFamily="2" charset="2"/>
              <a:buChar char="§"/>
            </a:pPr>
            <a:r>
              <a:rPr lang="en-GB" altLang="ja-JP" dirty="0"/>
              <a:t>Ultra short link </a:t>
            </a:r>
            <a:r>
              <a:rPr lang="en-GB" altLang="ja-JP" dirty="0" smtClean="0"/>
              <a:t>distance: </a:t>
            </a:r>
            <a:r>
              <a:rPr lang="en-GB" altLang="ja-JP" dirty="0" smtClean="0">
                <a:solidFill>
                  <a:srgbClr val="FF0000"/>
                </a:solidFill>
              </a:rPr>
              <a:t>&lt;10cm</a:t>
            </a:r>
          </a:p>
          <a:p>
            <a:pPr marL="569913" lvl="1" indent="-233363">
              <a:buFont typeface="Wingdings" panose="05000000000000000000" pitchFamily="2" charset="2"/>
              <a:buChar char="§"/>
            </a:pPr>
            <a:r>
              <a:rPr lang="en-US" altLang="ko-KR" dirty="0" smtClean="0">
                <a:ea typeface="굴림" pitchFamily="50" charset="-127"/>
              </a:rPr>
              <a:t>Very </a:t>
            </a:r>
            <a:r>
              <a:rPr lang="en-US" altLang="ko-KR" dirty="0">
                <a:ea typeface="굴림" pitchFamily="50" charset="-127"/>
              </a:rPr>
              <a:t>low power </a:t>
            </a:r>
            <a:r>
              <a:rPr lang="en-US" altLang="ko-KR" dirty="0" smtClean="0">
                <a:ea typeface="굴림" pitchFamily="50" charset="-127"/>
              </a:rPr>
              <a:t>consumption for portable/mobile device: </a:t>
            </a:r>
            <a:r>
              <a:rPr lang="en-US" altLang="ko-KR" dirty="0">
                <a:solidFill>
                  <a:srgbClr val="FF0000"/>
                </a:solidFill>
                <a:ea typeface="굴림" pitchFamily="50" charset="-127"/>
              </a:rPr>
              <a:t>&lt; </a:t>
            </a:r>
            <a:r>
              <a:rPr lang="en-US" altLang="ko-KR" dirty="0" smtClean="0">
                <a:solidFill>
                  <a:srgbClr val="FF0000"/>
                </a:solidFill>
                <a:ea typeface="굴림" pitchFamily="50" charset="-127"/>
              </a:rPr>
              <a:t>400mW</a:t>
            </a:r>
          </a:p>
          <a:p>
            <a:pPr marL="569913" lvl="1" indent="-233363">
              <a:buFont typeface="Wingdings" panose="05000000000000000000" pitchFamily="2" charset="2"/>
              <a:buChar char="§"/>
            </a:pPr>
            <a:r>
              <a:rPr lang="en-US" altLang="ko-KR" dirty="0" smtClean="0">
                <a:ea typeface="굴림" pitchFamily="50" charset="-127"/>
              </a:rPr>
              <a:t>Target data rate: </a:t>
            </a:r>
            <a:r>
              <a:rPr lang="en-US" altLang="ko-KR" dirty="0" smtClean="0">
                <a:solidFill>
                  <a:srgbClr val="FF0000"/>
                </a:solidFill>
                <a:ea typeface="굴림" pitchFamily="50" charset="-127"/>
              </a:rPr>
              <a:t>10 Gbps</a:t>
            </a:r>
            <a:endParaRPr lang="en-US" altLang="ko-KR" dirty="0">
              <a:solidFill>
                <a:srgbClr val="FF0000"/>
              </a:solidFill>
              <a:ea typeface="굴림" pitchFamily="50" charset="-127"/>
            </a:endParaRPr>
          </a:p>
          <a:p>
            <a:pPr lvl="1">
              <a:buFont typeface="Wingdings" panose="05000000000000000000" pitchFamily="2" charset="2"/>
              <a:buChar char="§"/>
            </a:pPr>
            <a:endParaRPr lang="en-GB" altLang="ja-JP" dirty="0"/>
          </a:p>
          <a:p>
            <a:pPr>
              <a:buFont typeface="Wingdings" panose="05000000000000000000" pitchFamily="2" charset="2"/>
              <a:buChar char="q"/>
            </a:pPr>
            <a:endParaRPr lang="en-GB" altLang="ja-JP" sz="1600" dirty="0"/>
          </a:p>
        </p:txBody>
      </p:sp>
      <p:graphicFrame>
        <p:nvGraphicFramePr>
          <p:cNvPr id="68" name="Table 67"/>
          <p:cNvGraphicFramePr>
            <a:graphicFrameLocks noGrp="1"/>
          </p:cNvGraphicFramePr>
          <p:nvPr>
            <p:extLst>
              <p:ext uri="{D42A27DB-BD31-4B8C-83A1-F6EECF244321}">
                <p14:modId xmlns:p14="http://schemas.microsoft.com/office/powerpoint/2010/main" val="3382113857"/>
              </p:ext>
            </p:extLst>
          </p:nvPr>
        </p:nvGraphicFramePr>
        <p:xfrm>
          <a:off x="4416251" y="1700808"/>
          <a:ext cx="4419601" cy="1554480"/>
        </p:xfrm>
        <a:graphic>
          <a:graphicData uri="http://schemas.openxmlformats.org/drawingml/2006/table">
            <a:tbl>
              <a:tblPr>
                <a:tableStyleId>{5C22544A-7EE6-4342-B048-85BDC9FD1C3A}</a:tableStyleId>
              </a:tblPr>
              <a:tblGrid>
                <a:gridCol w="1240946"/>
                <a:gridCol w="620472"/>
                <a:gridCol w="1396064"/>
                <a:gridCol w="1162119"/>
              </a:tblGrid>
              <a:tr h="381000">
                <a:tc>
                  <a:txBody>
                    <a:bodyPr/>
                    <a:lstStyle/>
                    <a:p>
                      <a:pPr marL="0" marR="0" algn="ctr">
                        <a:spcBef>
                          <a:spcPts val="0"/>
                        </a:spcBef>
                        <a:spcAft>
                          <a:spcPts val="0"/>
                        </a:spcAft>
                      </a:pPr>
                      <a:r>
                        <a:rPr lang="en-US" sz="1100" b="1" dirty="0">
                          <a:effectLst/>
                        </a:rPr>
                        <a:t>@ 70% MAC-App efficiency</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rPr>
                        <a:t>Size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smtClean="0">
                          <a:effectLst/>
                        </a:rPr>
                        <a:t>11ay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effectLst/>
                        </a:rPr>
                        <a:t>11ad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ea typeface="Times New Roman"/>
                        </a:rPr>
                        <a:t>4K</a:t>
                      </a:r>
                      <a:r>
                        <a:rPr lang="en-US" sz="1100" baseline="0" dirty="0" smtClean="0">
                          <a:solidFill>
                            <a:schemeClr val="tx1"/>
                          </a:solidFill>
                          <a:effectLst/>
                          <a:latin typeface="+mn-lt"/>
                          <a:ea typeface="Times New Roman"/>
                        </a:rPr>
                        <a:t> UHD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60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 min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11.4 min@1Gbps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rPr>
                        <a:t>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ea typeface="Times New Roman"/>
                        </a:rPr>
                        <a:t>SD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Picture</a:t>
                      </a:r>
                      <a:r>
                        <a:rPr lang="en-US" sz="1100" baseline="0" dirty="0" smtClean="0">
                          <a:solidFill>
                            <a:schemeClr val="tx1"/>
                          </a:solidFill>
                          <a:effectLst/>
                        </a:rPr>
                        <a:t> library</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11.4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rPr>
                        <a:t>4K movie trailer </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1.2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1.4 sec </a:t>
                      </a:r>
                      <a:r>
                        <a:rPr lang="en-US" sz="1100" dirty="0">
                          <a:solidFill>
                            <a:schemeClr val="tx1"/>
                          </a:solidFill>
                          <a:effectLst/>
                          <a:latin typeface="+mn-lt"/>
                        </a:rPr>
                        <a:t>@ </a:t>
                      </a:r>
                      <a:r>
                        <a:rPr lang="en-US" sz="1100" dirty="0" smtClean="0">
                          <a:solidFill>
                            <a:schemeClr val="tx1"/>
                          </a:solidFill>
                          <a:effectLst/>
                          <a:latin typeface="+mn-lt"/>
                        </a:rPr>
                        <a:t>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13.7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HD movie trailer</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100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E-magazine</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250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0.3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2.8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Group 2"/>
          <p:cNvGrpSpPr>
            <a:grpSpLocks/>
          </p:cNvGrpSpPr>
          <p:nvPr/>
        </p:nvGrpSpPr>
        <p:grpSpPr bwMode="auto">
          <a:xfrm>
            <a:off x="5936904" y="4014478"/>
            <a:ext cx="2597496" cy="2131357"/>
            <a:chOff x="319375" y="1579563"/>
            <a:chExt cx="4170075" cy="4918075"/>
          </a:xfrm>
        </p:grpSpPr>
        <p:pic>
          <p:nvPicPr>
            <p:cNvPr id="9" name="Picture 4" descr="shinjuku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463" y="1579563"/>
              <a:ext cx="404812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5"/>
            <p:cNvSpPr>
              <a:spLocks noChangeArrowheads="1"/>
            </p:cNvSpPr>
            <p:nvPr/>
          </p:nvSpPr>
          <p:spPr bwMode="auto">
            <a:xfrm>
              <a:off x="2165350" y="2635250"/>
              <a:ext cx="674688" cy="601663"/>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en-SG" altLang="en-US" sz="900" dirty="0">
                <a:latin typeface="+mn-lt"/>
              </a:endParaRPr>
            </a:p>
          </p:txBody>
        </p:sp>
        <p:sp>
          <p:nvSpPr>
            <p:cNvPr id="11" name="AutoShape 6"/>
            <p:cNvSpPr>
              <a:spLocks noChangeArrowheads="1"/>
            </p:cNvSpPr>
            <p:nvPr/>
          </p:nvSpPr>
          <p:spPr bwMode="auto">
            <a:xfrm>
              <a:off x="2414588" y="4103688"/>
              <a:ext cx="2074862" cy="2393950"/>
            </a:xfrm>
            <a:prstGeom prst="wedgeRoundRectCallout">
              <a:avLst>
                <a:gd name="adj1" fmla="val -47782"/>
                <a:gd name="adj2" fmla="val -84551"/>
                <a:gd name="adj3" fmla="val 16667"/>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gn="ctr" eaLnBrk="1" hangingPunct="1"/>
              <a:endParaRPr lang="ja-JP" altLang="en-US" sz="900">
                <a:latin typeface="+mn-lt"/>
              </a:endParaRPr>
            </a:p>
          </p:txBody>
        </p:sp>
        <p:pic>
          <p:nvPicPr>
            <p:cNvPr id="12" name="Picture 7" descr="su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963" y="4232275"/>
              <a:ext cx="16287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C:\Documents and Settings\akita\Local Settings\Temporary Internet Files\Content.IE5\UWTVV61J\MC9004260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7788" y="4343400"/>
              <a:ext cx="7620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MC90043481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788" y="4191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MC900431607[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4388" y="4876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7"/>
            <p:cNvSpPr txBox="1">
              <a:spLocks noChangeArrowheads="1"/>
            </p:cNvSpPr>
            <p:nvPr/>
          </p:nvSpPr>
          <p:spPr bwMode="auto">
            <a:xfrm>
              <a:off x="319375" y="5623663"/>
              <a:ext cx="2212746" cy="78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Video/audio clip, magazine</a:t>
              </a:r>
              <a:r>
                <a:rPr lang="en-US" altLang="ja-JP" sz="800" b="1" dirty="0">
                  <a:latin typeface="+mn-lt"/>
                  <a:cs typeface="Arial" charset="0"/>
                </a:rPr>
                <a:t>, </a:t>
              </a:r>
              <a:r>
                <a:rPr lang="en-US" altLang="ja-JP" sz="800" b="1" dirty="0" smtClean="0">
                  <a:latin typeface="+mn-lt"/>
                  <a:cs typeface="Arial" charset="0"/>
                </a:rPr>
                <a:t>newspaper, etc</a:t>
              </a:r>
              <a:r>
                <a:rPr lang="en-US" altLang="ja-JP" sz="800" b="1" dirty="0">
                  <a:latin typeface="+mn-lt"/>
                  <a:cs typeface="Arial" charset="0"/>
                </a:rPr>
                <a:t>.</a:t>
              </a:r>
            </a:p>
          </p:txBody>
        </p:sp>
        <p:sp>
          <p:nvSpPr>
            <p:cNvPr id="18" name="Text Box 18"/>
            <p:cNvSpPr txBox="1">
              <a:spLocks noChangeArrowheads="1"/>
            </p:cNvSpPr>
            <p:nvPr/>
          </p:nvSpPr>
          <p:spPr bwMode="auto">
            <a:xfrm>
              <a:off x="1600199" y="1584326"/>
              <a:ext cx="1292411" cy="532641"/>
            </a:xfrm>
            <a:prstGeom prst="rect">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Train </a:t>
              </a:r>
              <a:r>
                <a:rPr lang="en-US" altLang="ja-JP" sz="900" b="1" dirty="0">
                  <a:latin typeface="+mn-lt"/>
                  <a:cs typeface="Arial" charset="0"/>
                </a:rPr>
                <a:t>Station</a:t>
              </a:r>
            </a:p>
          </p:txBody>
        </p:sp>
      </p:grpSp>
      <p:grpSp>
        <p:nvGrpSpPr>
          <p:cNvPr id="6" name="Group 18"/>
          <p:cNvGrpSpPr/>
          <p:nvPr/>
        </p:nvGrpSpPr>
        <p:grpSpPr>
          <a:xfrm>
            <a:off x="410519" y="4330125"/>
            <a:ext cx="3094681" cy="1907187"/>
            <a:chOff x="4876800" y="1854270"/>
            <a:chExt cx="5395919" cy="3175121"/>
          </a:xfrm>
        </p:grpSpPr>
        <p:grpSp>
          <p:nvGrpSpPr>
            <p:cNvPr id="19" name="Group 63"/>
            <p:cNvGrpSpPr>
              <a:grpSpLocks/>
            </p:cNvGrpSpPr>
            <p:nvPr/>
          </p:nvGrpSpPr>
          <p:grpSpPr bwMode="auto">
            <a:xfrm>
              <a:off x="4876800" y="2286000"/>
              <a:ext cx="2971800" cy="2743391"/>
              <a:chOff x="640" y="913"/>
              <a:chExt cx="1632" cy="1994"/>
            </a:xfrm>
          </p:grpSpPr>
          <p:grpSp>
            <p:nvGrpSpPr>
              <p:cNvPr id="20" name="Group 12"/>
              <p:cNvGrpSpPr>
                <a:grpSpLocks/>
              </p:cNvGrpSpPr>
              <p:nvPr/>
            </p:nvGrpSpPr>
            <p:grpSpPr bwMode="auto">
              <a:xfrm>
                <a:off x="1258" y="913"/>
                <a:ext cx="418" cy="904"/>
                <a:chOff x="555" y="1879"/>
                <a:chExt cx="990" cy="2145"/>
              </a:xfrm>
            </p:grpSpPr>
            <p:sp>
              <p:nvSpPr>
                <p:cNvPr id="57" name="Rectangle 13"/>
                <p:cNvSpPr>
                  <a:spLocks noChangeArrowheads="1"/>
                </p:cNvSpPr>
                <p:nvPr/>
              </p:nvSpPr>
              <p:spPr bwMode="auto">
                <a:xfrm>
                  <a:off x="580" y="3929"/>
                  <a:ext cx="950" cy="95"/>
                </a:xfrm>
                <a:prstGeom prst="rect">
                  <a:avLst/>
                </a:prstGeom>
                <a:gradFill rotWithShape="0">
                  <a:gsLst>
                    <a:gs pos="0">
                      <a:schemeClr val="tx1"/>
                    </a:gs>
                    <a:gs pos="100000">
                      <a:srgbClr val="4D4D4D"/>
                    </a:gs>
                  </a:gsLst>
                  <a:lin ang="27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58" name="Rectangle 14"/>
                <p:cNvSpPr>
                  <a:spLocks noChangeArrowheads="1"/>
                </p:cNvSpPr>
                <p:nvPr/>
              </p:nvSpPr>
              <p:spPr bwMode="auto">
                <a:xfrm>
                  <a:off x="555" y="1879"/>
                  <a:ext cx="989" cy="2050"/>
                </a:xfrm>
                <a:prstGeom prst="rect">
                  <a:avLst/>
                </a:prstGeom>
                <a:gradFill rotWithShape="0">
                  <a:gsLst>
                    <a:gs pos="0">
                      <a:srgbClr val="F8F8F8"/>
                    </a:gs>
                    <a:gs pos="100000">
                      <a:srgbClr val="969696"/>
                    </a:gs>
                  </a:gsLst>
                  <a:lin ang="54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24" name="Group 15"/>
                <p:cNvGrpSpPr>
                  <a:grpSpLocks/>
                </p:cNvGrpSpPr>
                <p:nvPr/>
              </p:nvGrpSpPr>
              <p:grpSpPr bwMode="auto">
                <a:xfrm>
                  <a:off x="676" y="2054"/>
                  <a:ext cx="745" cy="1298"/>
                  <a:chOff x="676" y="2158"/>
                  <a:chExt cx="745" cy="1298"/>
                </a:xfrm>
              </p:grpSpPr>
              <p:sp>
                <p:nvSpPr>
                  <p:cNvPr id="66" name="Rectangle 16"/>
                  <p:cNvSpPr>
                    <a:spLocks noChangeArrowheads="1"/>
                  </p:cNvSpPr>
                  <p:nvPr/>
                </p:nvSpPr>
                <p:spPr bwMode="auto">
                  <a:xfrm>
                    <a:off x="676" y="2158"/>
                    <a:ext cx="745" cy="1298"/>
                  </a:xfrm>
                  <a:prstGeom prst="rect">
                    <a:avLst/>
                  </a:prstGeom>
                  <a:solidFill>
                    <a:schemeClr val="tx1"/>
                  </a:soli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7" name="Rectangle 17"/>
                  <p:cNvSpPr>
                    <a:spLocks noChangeArrowheads="1"/>
                  </p:cNvSpPr>
                  <p:nvPr/>
                </p:nvSpPr>
                <p:spPr bwMode="auto">
                  <a:xfrm>
                    <a:off x="715" y="2216"/>
                    <a:ext cx="666" cy="1184"/>
                  </a:xfrm>
                  <a:prstGeom prst="rect">
                    <a:avLst/>
                  </a:prstGeom>
                  <a:gradFill rotWithShape="0">
                    <a:gsLst>
                      <a:gs pos="0">
                        <a:srgbClr val="CCFFFF"/>
                      </a:gs>
                      <a:gs pos="100000">
                        <a:srgbClr val="66CCFF"/>
                      </a:gs>
                    </a:gsLst>
                    <a:lin ang="2700000" scaled="1"/>
                  </a:gra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b="1">
                      <a:latin typeface="+mn-lt"/>
                    </a:endParaRPr>
                  </a:p>
                </p:txBody>
              </p:sp>
            </p:grpSp>
            <p:grpSp>
              <p:nvGrpSpPr>
                <p:cNvPr id="29" name="Group 18"/>
                <p:cNvGrpSpPr>
                  <a:grpSpLocks/>
                </p:cNvGrpSpPr>
                <p:nvPr/>
              </p:nvGrpSpPr>
              <p:grpSpPr bwMode="auto">
                <a:xfrm>
                  <a:off x="673" y="3434"/>
                  <a:ext cx="748" cy="54"/>
                  <a:chOff x="673" y="3378"/>
                  <a:chExt cx="748" cy="54"/>
                </a:xfrm>
              </p:grpSpPr>
              <p:sp>
                <p:nvSpPr>
                  <p:cNvPr id="64" name="Rectangle 19"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5" name="Rectangle 20"/>
                  <p:cNvSpPr>
                    <a:spLocks noChangeArrowheads="1"/>
                  </p:cNvSpPr>
                  <p:nvPr/>
                </p:nvSpPr>
                <p:spPr bwMode="auto">
                  <a:xfrm>
                    <a:off x="671" y="3388"/>
                    <a:ext cx="743"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nvGrpSpPr>
                <p:cNvPr id="34" name="Group 21"/>
                <p:cNvGrpSpPr>
                  <a:grpSpLocks/>
                </p:cNvGrpSpPr>
                <p:nvPr/>
              </p:nvGrpSpPr>
              <p:grpSpPr bwMode="auto">
                <a:xfrm>
                  <a:off x="670" y="1917"/>
                  <a:ext cx="748" cy="54"/>
                  <a:chOff x="673" y="3378"/>
                  <a:chExt cx="748" cy="54"/>
                </a:xfrm>
              </p:grpSpPr>
              <p:sp>
                <p:nvSpPr>
                  <p:cNvPr id="62" name="Rectangle 22"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3" name="Rectangle 23"/>
                  <p:cNvSpPr>
                    <a:spLocks noChangeArrowheads="1"/>
                  </p:cNvSpPr>
                  <p:nvPr/>
                </p:nvSpPr>
                <p:spPr bwMode="auto">
                  <a:xfrm>
                    <a:off x="674" y="3392"/>
                    <a:ext cx="745"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sp>
            <p:nvSpPr>
              <p:cNvPr id="25" name="Oval 183"/>
              <p:cNvSpPr>
                <a:spLocks noChangeArrowheads="1"/>
              </p:cNvSpPr>
              <p:nvPr/>
            </p:nvSpPr>
            <p:spPr bwMode="auto">
              <a:xfrm rot="3135661">
                <a:off x="1047" y="1737"/>
                <a:ext cx="215" cy="583"/>
              </a:xfrm>
              <a:prstGeom prst="ellipse">
                <a:avLst/>
              </a:prstGeom>
              <a:solidFill>
                <a:srgbClr val="FF66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6" name="Oval 184"/>
              <p:cNvSpPr>
                <a:spLocks noChangeArrowheads="1"/>
              </p:cNvSpPr>
              <p:nvPr/>
            </p:nvSpPr>
            <p:spPr bwMode="auto">
              <a:xfrm rot="1488339">
                <a:off x="1203" y="1817"/>
                <a:ext cx="221" cy="654"/>
              </a:xfrm>
              <a:prstGeom prst="ellipse">
                <a:avLst/>
              </a:prstGeom>
              <a:solidFill>
                <a:srgbClr val="FF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7" name="Oval 185"/>
              <p:cNvSpPr>
                <a:spLocks noChangeArrowheads="1"/>
              </p:cNvSpPr>
              <p:nvPr/>
            </p:nvSpPr>
            <p:spPr bwMode="auto">
              <a:xfrm rot="-666192">
                <a:off x="1449" y="1845"/>
                <a:ext cx="251" cy="671"/>
              </a:xfrm>
              <a:prstGeom prst="ellipse">
                <a:avLst/>
              </a:prstGeom>
              <a:solidFill>
                <a:srgbClr val="00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8" name="Oval 186"/>
              <p:cNvSpPr>
                <a:spLocks noChangeArrowheads="1"/>
              </p:cNvSpPr>
              <p:nvPr/>
            </p:nvSpPr>
            <p:spPr bwMode="auto">
              <a:xfrm rot="-2343671">
                <a:off x="1665" y="1775"/>
                <a:ext cx="236" cy="648"/>
              </a:xfrm>
              <a:prstGeom prst="ellipse">
                <a:avLst/>
              </a:prstGeom>
              <a:solidFill>
                <a:srgbClr val="00CCFF">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59" name="Group 265"/>
              <p:cNvGrpSpPr>
                <a:grpSpLocks noChangeAspect="1"/>
              </p:cNvGrpSpPr>
              <p:nvPr/>
            </p:nvGrpSpPr>
            <p:grpSpPr bwMode="auto">
              <a:xfrm>
                <a:off x="1017" y="2516"/>
                <a:ext cx="173" cy="330"/>
                <a:chOff x="793" y="845"/>
                <a:chExt cx="1061" cy="2041"/>
              </a:xfrm>
            </p:grpSpPr>
            <p:pic>
              <p:nvPicPr>
                <p:cNvPr id="33" name="Picture 26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 y="845"/>
                  <a:ext cx="1061" cy="20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nvGrpSpPr>
                <p:cNvPr id="60" name="Group 267"/>
                <p:cNvGrpSpPr>
                  <a:grpSpLocks noChangeAspect="1"/>
                </p:cNvGrpSpPr>
                <p:nvPr/>
              </p:nvGrpSpPr>
              <p:grpSpPr bwMode="auto">
                <a:xfrm>
                  <a:off x="916" y="1071"/>
                  <a:ext cx="816" cy="1417"/>
                  <a:chOff x="916" y="1071"/>
                  <a:chExt cx="816" cy="1417"/>
                </a:xfrm>
              </p:grpSpPr>
              <p:sp>
                <p:nvSpPr>
                  <p:cNvPr id="35" name="Rectangle 268"/>
                  <p:cNvSpPr>
                    <a:spLocks noChangeAspect="1" noChangeArrowheads="1"/>
                  </p:cNvSpPr>
                  <p:nvPr/>
                </p:nvSpPr>
                <p:spPr bwMode="auto">
                  <a:xfrm>
                    <a:off x="916" y="1071"/>
                    <a:ext cx="816" cy="1417"/>
                  </a:xfrm>
                  <a:prstGeom prst="rect">
                    <a:avLst/>
                  </a:prstGeom>
                  <a:solidFill>
                    <a:srgbClr val="BCCADC"/>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6" name="AutoShape 269"/>
                  <p:cNvSpPr>
                    <a:spLocks noChangeAspect="1" noChangeArrowheads="1"/>
                  </p:cNvSpPr>
                  <p:nvPr/>
                </p:nvSpPr>
                <p:spPr bwMode="auto">
                  <a:xfrm rot="5400000">
                    <a:off x="975"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7" name="Rectangle 270"/>
                  <p:cNvSpPr>
                    <a:spLocks noChangeAspect="1" noChangeArrowheads="1"/>
                  </p:cNvSpPr>
                  <p:nvPr/>
                </p:nvSpPr>
                <p:spPr bwMode="auto">
                  <a:xfrm>
                    <a:off x="1156" y="2367"/>
                    <a:ext cx="91" cy="91"/>
                  </a:xfrm>
                  <a:prstGeom prst="rect">
                    <a:avLst/>
                  </a:prstGeom>
                  <a:solidFill>
                    <a:srgbClr val="E3E1EF"/>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8" name="AutoShape 271"/>
                  <p:cNvSpPr>
                    <a:spLocks noChangeAspect="1" noChangeArrowheads="1"/>
                  </p:cNvSpPr>
                  <p:nvPr/>
                </p:nvSpPr>
                <p:spPr bwMode="auto">
                  <a:xfrm rot="5400000">
                    <a:off x="1519"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9" name="AutoShape 272"/>
                  <p:cNvSpPr>
                    <a:spLocks noChangeAspect="1" noChangeArrowheads="1"/>
                  </p:cNvSpPr>
                  <p:nvPr/>
                </p:nvSpPr>
                <p:spPr bwMode="auto">
                  <a:xfrm rot="-5400000">
                    <a:off x="1338" y="2367"/>
                    <a:ext cx="91" cy="91"/>
                  </a:xfrm>
                  <a:prstGeom prst="triangle">
                    <a:avLst>
                      <a:gd name="adj" fmla="val 50000"/>
                    </a:avLst>
                  </a:prstGeom>
                  <a:solidFill>
                    <a:srgbClr val="E3E1EF"/>
                  </a:solidFill>
                  <a:ln w="9525">
                    <a:noFill/>
                    <a:miter lim="800000"/>
                    <a:headEnd/>
                    <a:tailEnd/>
                  </a:ln>
                  <a:extLst/>
                </p:spPr>
                <p:txBody>
                  <a:bodyPr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0" name="Line 273"/>
                  <p:cNvSpPr>
                    <a:spLocks noChangeAspect="1" noChangeShapeType="1"/>
                  </p:cNvSpPr>
                  <p:nvPr/>
                </p:nvSpPr>
                <p:spPr bwMode="auto">
                  <a:xfrm>
                    <a:off x="1610" y="2367"/>
                    <a:ext cx="0" cy="91"/>
                  </a:xfrm>
                  <a:prstGeom prst="line">
                    <a:avLst/>
                  </a:prstGeom>
                  <a:noFill/>
                  <a:ln w="19050">
                    <a:noFill/>
                    <a:round/>
                    <a:headEnd/>
                    <a:tailEnd/>
                  </a:ln>
                  <a:extLst>
                    <a:ext uri="{909E8E84-426E-40DD-AFC4-6F175D3DCCD1}">
                      <a14:hiddenFill xmlns:a14="http://schemas.microsoft.com/office/drawing/2010/main">
                        <a:noFill/>
                      </a14:hiddenFill>
                    </a:ext>
                  </a:extLst>
                </p:spPr>
                <p:txBody>
                  <a:bodyPr/>
                  <a:lstStyle/>
                  <a:p>
                    <a:endParaRPr lang="en-US" sz="900" dirty="0">
                      <a:latin typeface="+mn-lt"/>
                    </a:endParaRPr>
                  </a:p>
                </p:txBody>
              </p:sp>
              <p:sp>
                <p:nvSpPr>
                  <p:cNvPr id="41" name="Line 274"/>
                  <p:cNvSpPr>
                    <a:spLocks noChangeAspect="1" noChangeShapeType="1"/>
                  </p:cNvSpPr>
                  <p:nvPr/>
                </p:nvSpPr>
                <p:spPr bwMode="auto">
                  <a:xfrm>
                    <a:off x="1338" y="2367"/>
                    <a:ext cx="0" cy="91"/>
                  </a:xfrm>
                  <a:prstGeom prst="line">
                    <a:avLst/>
                  </a:prstGeom>
                  <a:noFill/>
                  <a:ln w="19050">
                    <a:noFill/>
                    <a:round/>
                    <a:headEnd/>
                    <a:tailEnd/>
                  </a:ln>
                  <a:extLst>
                    <a:ext uri="{909E8E84-426E-40DD-AFC4-6F175D3DCCD1}">
                      <a14:hiddenFill xmlns:a14="http://schemas.microsoft.com/office/drawing/2010/main">
                        <a:noFill/>
                      </a14:hiddenFill>
                    </a:ext>
                  </a:extLst>
                </p:spPr>
                <p:txBody>
                  <a:bodyPr/>
                  <a:lstStyle/>
                  <a:p>
                    <a:endParaRPr lang="en-US" sz="900" dirty="0">
                      <a:latin typeface="+mn-lt"/>
                    </a:endParaRPr>
                  </a:p>
                </p:txBody>
              </p:sp>
              <p:sp>
                <p:nvSpPr>
                  <p:cNvPr id="42" name="Rectangle 275"/>
                  <p:cNvSpPr>
                    <a:spLocks noChangeAspect="1" noChangeArrowheads="1"/>
                  </p:cNvSpPr>
                  <p:nvPr/>
                </p:nvSpPr>
                <p:spPr bwMode="auto">
                  <a:xfrm>
                    <a:off x="935" y="1253"/>
                    <a:ext cx="771" cy="998"/>
                  </a:xfrm>
                  <a:prstGeom prst="rect">
                    <a:avLst/>
                  </a:prstGeom>
                  <a:solidFill>
                    <a:srgbClr val="000000"/>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3" name="Line 276"/>
                  <p:cNvSpPr>
                    <a:spLocks noChangeAspect="1" noChangeShapeType="1"/>
                  </p:cNvSpPr>
                  <p:nvPr/>
                </p:nvSpPr>
                <p:spPr bwMode="auto">
                  <a:xfrm>
                    <a:off x="930" y="2318"/>
                    <a:ext cx="771" cy="0"/>
                  </a:xfrm>
                  <a:prstGeom prst="line">
                    <a:avLst/>
                  </a:prstGeom>
                  <a:noFill/>
                  <a:ln w="25400">
                    <a:noFill/>
                    <a:round/>
                    <a:headEnd/>
                    <a:tailEnd/>
                  </a:ln>
                  <a:extLst>
                    <a:ext uri="{909E8E84-426E-40DD-AFC4-6F175D3DCCD1}">
                      <a14:hiddenFill xmlns:a14="http://schemas.microsoft.com/office/drawing/2010/main">
                        <a:noFill/>
                      </a14:hiddenFill>
                    </a:ext>
                  </a:extLst>
                </p:spPr>
                <p:txBody>
                  <a:bodyPr/>
                  <a:lstStyle/>
                  <a:p>
                    <a:endParaRPr lang="en-US" sz="900" dirty="0">
                      <a:latin typeface="+mn-lt"/>
                    </a:endParaRPr>
                  </a:p>
                </p:txBody>
              </p:sp>
              <p:sp>
                <p:nvSpPr>
                  <p:cNvPr id="44" name="Oval 277"/>
                  <p:cNvSpPr>
                    <a:spLocks noChangeAspect="1" noChangeArrowheads="1"/>
                  </p:cNvSpPr>
                  <p:nvPr/>
                </p:nvSpPr>
                <p:spPr bwMode="auto">
                  <a:xfrm>
                    <a:off x="1247" y="2273"/>
                    <a:ext cx="91" cy="90"/>
                  </a:xfrm>
                  <a:prstGeom prst="ellipse">
                    <a:avLst/>
                  </a:prstGeom>
                  <a:solidFill>
                    <a:srgbClr val="E3E1EF"/>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5" name="AutoShape 278"/>
                  <p:cNvSpPr>
                    <a:spLocks noChangeAspect="1" noChangeArrowheads="1"/>
                  </p:cNvSpPr>
                  <p:nvPr/>
                </p:nvSpPr>
                <p:spPr bwMode="auto">
                  <a:xfrm rot="5400000">
                    <a:off x="1274" y="2295"/>
                    <a:ext cx="46" cy="45"/>
                  </a:xfrm>
                  <a:prstGeom prst="triangle">
                    <a:avLst>
                      <a:gd name="adj" fmla="val 50000"/>
                    </a:avLst>
                  </a:prstGeom>
                  <a:solidFill>
                    <a:srgbClr val="FF9F11"/>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6" name="Rectangle 279"/>
                  <p:cNvSpPr>
                    <a:spLocks noChangeAspect="1" noChangeArrowheads="1"/>
                  </p:cNvSpPr>
                  <p:nvPr/>
                </p:nvSpPr>
                <p:spPr bwMode="auto">
                  <a:xfrm>
                    <a:off x="1066" y="1117"/>
                    <a:ext cx="499" cy="91"/>
                  </a:xfrm>
                  <a:prstGeom prst="rect">
                    <a:avLst/>
                  </a:prstGeom>
                  <a:solidFill>
                    <a:schemeClr val="bg1"/>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pic>
                <p:nvPicPr>
                  <p:cNvPr id="47" name="Picture 28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0" y="1117"/>
                    <a:ext cx="122" cy="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8" name="Picture 28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81" y="1117"/>
                    <a:ext cx="120" cy="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9" name="Picture 28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1" y="1271"/>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0" name="Picture 28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38" y="1271"/>
                    <a:ext cx="340" cy="2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1" name="Picture 28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38" y="1760"/>
                    <a:ext cx="340" cy="2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2" name="Picture 28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61" y="2003"/>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3" name="Picture 28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38" y="1515"/>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4" name="Picture 28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38" y="2003"/>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5" name="Picture 28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1" y="1515"/>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6" name="Picture 28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61" y="1760"/>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pic>
            <p:nvPicPr>
              <p:cNvPr id="30" name="Picture 33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 y="2159"/>
                <a:ext cx="279"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1" name="Picture 33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00789">
                <a:off x="2007" y="2433"/>
                <a:ext cx="265" cy="3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2" name="Picture 339"/>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6" y="2517"/>
                <a:ext cx="435" cy="3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21" name="Text Box 64"/>
            <p:cNvSpPr txBox="1">
              <a:spLocks noChangeArrowheads="1"/>
            </p:cNvSpPr>
            <p:nvPr/>
          </p:nvSpPr>
          <p:spPr bwMode="auto">
            <a:xfrm>
              <a:off x="6043628" y="1854270"/>
              <a:ext cx="769187" cy="384293"/>
            </a:xfrm>
            <a:prstGeom prst="rect">
              <a:avLst/>
            </a:prstGeom>
            <a:solidFill>
              <a:schemeClr val="bg1"/>
            </a:solidFill>
            <a:ln w="9525">
              <a:noFill/>
              <a:miter lim="800000"/>
              <a:headEnd/>
              <a:tailEnd/>
            </a:ln>
            <a:effectLst>
              <a:outerShdw dist="35921" dir="2700000" algn="ctr" rotWithShape="0">
                <a:schemeClr val="bg2"/>
              </a:outerShdw>
            </a:effectLs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Kiosk</a:t>
              </a:r>
              <a:endParaRPr lang="en-US" altLang="ja-JP" sz="900" b="1" dirty="0">
                <a:latin typeface="+mn-lt"/>
                <a:cs typeface="Arial" charset="0"/>
              </a:endParaRPr>
            </a:p>
          </p:txBody>
        </p:sp>
        <p:pic>
          <p:nvPicPr>
            <p:cNvPr id="22" name="Picture 69" descr="MC900397222[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43800" y="2590800"/>
              <a:ext cx="1143000" cy="10302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3" name="Text Box 71"/>
            <p:cNvSpPr txBox="1">
              <a:spLocks noChangeArrowheads="1"/>
            </p:cNvSpPr>
            <p:nvPr/>
          </p:nvSpPr>
          <p:spPr bwMode="auto">
            <a:xfrm>
              <a:off x="7701730" y="3666574"/>
              <a:ext cx="2570989" cy="5636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a:latin typeface="+mn-lt"/>
                  <a:cs typeface="Arial" charset="0"/>
                </a:rPr>
                <a:t>Movie, </a:t>
              </a:r>
              <a:r>
                <a:rPr lang="en-US" altLang="ja-JP" sz="800" b="1" dirty="0" smtClean="0">
                  <a:latin typeface="+mn-lt"/>
                  <a:cs typeface="Arial" charset="0"/>
                </a:rPr>
                <a:t>video/audio </a:t>
              </a:r>
              <a:r>
                <a:rPr lang="en-US" altLang="ja-JP" sz="800" b="1" dirty="0">
                  <a:latin typeface="+mn-lt"/>
                  <a:cs typeface="Arial" charset="0"/>
                </a:rPr>
                <a:t>clip, magazine, newspaper, etc.</a:t>
              </a:r>
            </a:p>
          </p:txBody>
        </p:sp>
      </p:grpSp>
      <p:grpSp>
        <p:nvGrpSpPr>
          <p:cNvPr id="61" name="Group 69"/>
          <p:cNvGrpSpPr/>
          <p:nvPr/>
        </p:nvGrpSpPr>
        <p:grpSpPr>
          <a:xfrm>
            <a:off x="3850111" y="4530977"/>
            <a:ext cx="1291977" cy="1142999"/>
            <a:chOff x="6248400" y="2088282"/>
            <a:chExt cx="1614491" cy="1142999"/>
          </a:xfrm>
        </p:grpSpPr>
        <p:pic>
          <p:nvPicPr>
            <p:cNvPr id="71" name="Picture 4" descr="SPHA700BSS_s_55ae3f"/>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48400" y="2088282"/>
              <a:ext cx="576615" cy="1142999"/>
            </a:xfrm>
            <a:prstGeom prst="rect">
              <a:avLst/>
            </a:prstGeom>
            <a:noFill/>
            <a:extLst>
              <a:ext uri="{909E8E84-426E-40DD-AFC4-6F175D3DCCD1}">
                <a14:hiddenFill xmlns:a14="http://schemas.microsoft.com/office/drawing/2010/main">
                  <a:solidFill>
                    <a:srgbClr val="FFFFFF"/>
                  </a:solidFill>
                </a14:hiddenFill>
              </a:ext>
            </a:extLst>
          </p:spPr>
        </p:pic>
        <p:sp>
          <p:nvSpPr>
            <p:cNvPr id="72" name="Line 7"/>
            <p:cNvSpPr>
              <a:spLocks noChangeShapeType="1"/>
            </p:cNvSpPr>
            <p:nvPr/>
          </p:nvSpPr>
          <p:spPr bwMode="auto">
            <a:xfrm>
              <a:off x="6735048" y="2586281"/>
              <a:ext cx="351552" cy="0"/>
            </a:xfrm>
            <a:prstGeom prst="line">
              <a:avLst/>
            </a:prstGeom>
            <a:noFill/>
            <a:ln w="9525">
              <a:solidFill>
                <a:srgbClr val="0860A8"/>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5C47"/>
                    </a:outerShdw>
                  </a:effectLst>
                </a14:hiddenEffects>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70" name="Group 13"/>
            <p:cNvGrpSpPr>
              <a:grpSpLocks/>
            </p:cNvGrpSpPr>
            <p:nvPr/>
          </p:nvGrpSpPr>
          <p:grpSpPr bwMode="auto">
            <a:xfrm>
              <a:off x="7115828" y="2088282"/>
              <a:ext cx="747063" cy="992997"/>
              <a:chOff x="2736" y="836"/>
              <a:chExt cx="2504" cy="2345"/>
            </a:xfrm>
          </p:grpSpPr>
          <p:pic>
            <p:nvPicPr>
              <p:cNvPr id="75" name="Picture 14" descr="UMPC_sony"/>
              <p:cNvPicPr>
                <a:picLocks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736" y="836"/>
                <a:ext cx="2504" cy="234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5" descr="warcraft2"/>
              <p:cNvPicPr>
                <a:picLocks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422" y="1104"/>
                <a:ext cx="1474" cy="103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8" name="Text Box 71"/>
          <p:cNvSpPr txBox="1">
            <a:spLocks noChangeArrowheads="1"/>
          </p:cNvSpPr>
          <p:nvPr/>
        </p:nvSpPr>
        <p:spPr bwMode="auto">
          <a:xfrm>
            <a:off x="3810000" y="5647314"/>
            <a:ext cx="1405889"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Movie, video/audio clip, picture library, etc</a:t>
            </a:r>
            <a:r>
              <a:rPr lang="en-US" altLang="ja-JP" sz="800" b="1" dirty="0">
                <a:latin typeface="+mn-lt"/>
                <a:cs typeface="Arial" charset="0"/>
              </a:rPr>
              <a:t>.</a:t>
            </a:r>
          </a:p>
        </p:txBody>
      </p:sp>
    </p:spTree>
    <p:extLst>
      <p:ext uri="{BB962C8B-B14F-4D97-AF65-F5344CB8AC3E}">
        <p14:creationId xmlns:p14="http://schemas.microsoft.com/office/powerpoint/2010/main" val="722107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685800" y="685800"/>
            <a:ext cx="7772400" cy="870992"/>
          </a:xfrm>
          <a:noFill/>
          <a:ln/>
        </p:spPr>
        <p:txBody>
          <a:bodyPr/>
          <a:lstStyle/>
          <a:p>
            <a:pPr latinLnBrk="0"/>
            <a:r>
              <a:rPr lang="en-US" altLang="zh-CN" sz="2400" dirty="0" smtClean="0"/>
              <a:t> </a:t>
            </a:r>
            <a:r>
              <a:rPr lang="en-US" altLang="zh-CN" sz="2400" b="1" dirty="0" smtClean="0">
                <a:latin typeface="Times New Roman" pitchFamily="18" charset="0"/>
                <a:cs typeface="Times New Roman" pitchFamily="18" charset="0"/>
              </a:rPr>
              <a:t>Usage Model 2: 8K UHD Wireless Transfer at Smart Home</a:t>
            </a:r>
            <a:endParaRPr lang="en-CA" altLang="zh-CN" sz="2400" b="1" dirty="0">
              <a:latin typeface="Times New Roman" pitchFamily="18" charset="0"/>
              <a:cs typeface="Times New Roman" pitchFamily="18" charset="0"/>
            </a:endParaRPr>
          </a:p>
        </p:txBody>
      </p:sp>
      <p:sp>
        <p:nvSpPr>
          <p:cNvPr id="17" name="Rectangle 3"/>
          <p:cNvSpPr txBox="1">
            <a:spLocks noChangeArrowheads="1"/>
          </p:cNvSpPr>
          <p:nvPr/>
        </p:nvSpPr>
        <p:spPr bwMode="auto">
          <a:xfrm>
            <a:off x="539552" y="1423708"/>
            <a:ext cx="4320480" cy="504056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Pre-Conditions: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11ay </a:t>
            </a:r>
            <a:r>
              <a:rPr lang="en-US" altLang="ko-KR" sz="1200" kern="0" dirty="0" smtClean="0">
                <a:solidFill>
                  <a:srgbClr val="000000"/>
                </a:solidFill>
                <a:latin typeface="+mn-lt"/>
                <a:ea typeface="+mn-ea"/>
              </a:rPr>
              <a:t>is interfaced between</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 source device (e.g. set-top</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box, blu-ray player, tablet, smart phone)</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and a sink device (e.g. smart TV, thin display)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8K UHD contents at home.</a:t>
            </a:r>
            <a:endParaRPr kumimoji="0" lang="en-US"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Environment: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Devices are operating in close proximity at home. Typical distance between devices are &lt; 5m.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lang="en-US" altLang="ko-KR" sz="1200" kern="0" dirty="0" smtClean="0">
                <a:solidFill>
                  <a:srgbClr val="000000"/>
                </a:solidFill>
                <a:latin typeface="+mn-lt"/>
                <a:ea typeface="+mn-ea"/>
              </a:rPr>
              <a:t>When it comes to the link between a set-top box and a thin display (or smart TV), the set-top box can be inside a table which may provide some SNR loss.  </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Application: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At least 28 Gbps data rate is required for a link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uncompressed 8K UHD streaming (60 frames</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per second, 24 bits per pixel, 4:2:2 Chroma sampling at minimum)</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lang="en-US" altLang="ko-KR" sz="1200" kern="0" dirty="0" smtClean="0">
                <a:solidFill>
                  <a:srgbClr val="000000"/>
                </a:solidFill>
                <a:latin typeface="+mn-lt"/>
                <a:ea typeface="+mn-ea"/>
              </a:rPr>
              <a:t>Jitter &lt;5ms, delay&lt;5ms.</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lvl="0" eaLnBrk="1" latinLnBrk="1" hangingPunct="1">
              <a:lnSpc>
                <a:spcPct val="90000"/>
              </a:lnSpc>
              <a:spcBef>
                <a:spcPts val="600"/>
              </a:spcBef>
              <a:defRPr/>
            </a:pPr>
            <a:r>
              <a:rPr lang="en-US" b="1" u="sng" kern="0" dirty="0" smtClean="0">
                <a:solidFill>
                  <a:srgbClr val="000000"/>
                </a:solidFill>
                <a:latin typeface="+mn-lt"/>
                <a:ea typeface="+mn-ea"/>
              </a:rPr>
              <a:t>Traffic Conditions</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Only a single link may exist at a time. </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There is typically </a:t>
            </a:r>
            <a:r>
              <a:rPr lang="en-US" altLang="ko-KR" sz="1200" dirty="0" smtClean="0">
                <a:latin typeface="+mn-lt"/>
                <a:ea typeface="+mn-ea"/>
              </a:rPr>
              <a:t>minimum</a:t>
            </a:r>
            <a:r>
              <a:rPr lang="en-US" altLang="ko-KR" sz="1200" kern="0" dirty="0" smtClean="0">
                <a:solidFill>
                  <a:srgbClr val="000000"/>
                </a:solidFill>
                <a:latin typeface="+mn-lt"/>
                <a:ea typeface="+mn-ea"/>
              </a:rPr>
              <a:t> interference from other mm-wave links at home.</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Traffic is mostly unidirectional.</a:t>
            </a:r>
            <a:endParaRPr lang="en-US" altLang="ko-KR" sz="1400" kern="0" dirty="0" smtClean="0">
              <a:solidFill>
                <a:srgbClr val="000000"/>
              </a:solidFill>
              <a:latin typeface="+mn-lt"/>
              <a:ea typeface="+mn-ea"/>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endParaRPr kumimoji="0" lang="en-US" sz="1600" b="1" i="0" u="sng" strike="noStrike" kern="0" cap="none" spc="0" normalizeH="0" baseline="0" noProof="0" dirty="0">
              <a:ln>
                <a:noFill/>
              </a:ln>
              <a:solidFill>
                <a:srgbClr val="000000"/>
              </a:solidFill>
              <a:effectLst/>
              <a:uLnTx/>
              <a:uFillTx/>
              <a:latin typeface="+mn-lt"/>
              <a:ea typeface="+mn-ea"/>
              <a:cs typeface="+mn-cs"/>
            </a:endParaRPr>
          </a:p>
        </p:txBody>
      </p:sp>
      <p:sp>
        <p:nvSpPr>
          <p:cNvPr id="18" name="Rectangle 3"/>
          <p:cNvSpPr txBox="1">
            <a:spLocks noChangeArrowheads="1"/>
          </p:cNvSpPr>
          <p:nvPr/>
        </p:nvSpPr>
        <p:spPr bwMode="auto">
          <a:xfrm>
            <a:off x="4788024" y="1423708"/>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400" u="sng" kern="0" dirty="0" smtClean="0"/>
              <a:t>Use </a:t>
            </a:r>
            <a:r>
              <a:rPr lang="en-US" sz="1400" u="sng" kern="0" dirty="0"/>
              <a:t>Case</a:t>
            </a:r>
          </a:p>
          <a:p>
            <a:pPr marL="0" indent="0">
              <a:buFontTx/>
              <a:buChar char="-"/>
            </a:pPr>
            <a:r>
              <a:rPr lang="en-US" sz="1200" b="0" kern="0" dirty="0" smtClean="0"/>
              <a:t>  Split TV: TV is on the wall as a thin display and set-top box works as a controller, wirelessly interfaced by 11ay to replace wired interfaces. </a:t>
            </a:r>
          </a:p>
          <a:p>
            <a:pPr marL="0" indent="0">
              <a:buFontTx/>
              <a:buChar char="-"/>
            </a:pPr>
            <a:r>
              <a:rPr lang="en-US" sz="1200" b="0" kern="0" dirty="0" smtClean="0"/>
              <a:t>Smart display (Mirroring): Uncompressed 8K UHD streaming is through smart TV. 8K UHD video can be real-time transferred from Smartphone/tablet to smart TV. When </a:t>
            </a:r>
            <a:r>
              <a:rPr lang="en-US" altLang="ko-KR" sz="1200" b="0" kern="0" dirty="0" smtClean="0"/>
              <a:t>user enters home, the video which the user is watching in his/her smart phone is seamlessly played in the smart TV. </a:t>
            </a:r>
            <a:endParaRPr lang="en-US" sz="1200" b="0" kern="0" dirty="0" smtClean="0"/>
          </a:p>
        </p:txBody>
      </p:sp>
      <p:sp>
        <p:nvSpPr>
          <p:cNvPr id="9" name="Date Placeholder 3"/>
          <p:cNvSpPr>
            <a:spLocks noGrp="1"/>
          </p:cNvSpPr>
          <p:nvPr>
            <p:ph type="dt" idx="4294967295"/>
          </p:nvPr>
        </p:nvSpPr>
        <p:spPr>
          <a:xfrm>
            <a:off x="696912" y="333375"/>
            <a:ext cx="2303451" cy="273050"/>
          </a:xfrm>
          <a:prstGeom prst="rect">
            <a:avLst/>
          </a:prstGeom>
        </p:spPr>
        <p:txBody>
          <a:bodyPr/>
          <a:lstStyle/>
          <a:p>
            <a:r>
              <a:rPr lang="en-US" altLang="ko-KR" dirty="0" smtClean="0"/>
              <a:t>March 2015</a:t>
            </a:r>
            <a:endParaRPr lang="en-GB" altLang="ko-K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lvl="0">
              <a:buSzPct val="25000"/>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2</a:t>
            </a:r>
            <a:r>
              <a:rPr lang="en-US" sz="2400" i="0" u="none" strike="noStrike" cap="none" baseline="0" dirty="0" smtClean="0">
                <a:solidFill>
                  <a:schemeClr val="dk2"/>
                </a:solidFill>
                <a:latin typeface="Times New Roman"/>
                <a:ea typeface="Times New Roman"/>
                <a:cs typeface="Times New Roman"/>
                <a:sym typeface="Times New Roman"/>
              </a:rPr>
              <a:t>: </a:t>
            </a:r>
            <a:r>
              <a:rPr lang="en-US" altLang="zh-CN" sz="2400" b="1" dirty="0" smtClean="0">
                <a:latin typeface="Times New Roman" pitchFamily="18" charset="0"/>
                <a:cs typeface="Times New Roman" pitchFamily="18" charset="0"/>
              </a:rPr>
              <a:t>8K UHD Wireless Transfer at Smart Home</a:t>
            </a:r>
            <a:endParaRPr lang="en-US" sz="2400" b="1" i="0" u="none" strike="noStrike" cap="none" baseline="0" dirty="0">
              <a:solidFill>
                <a:schemeClr val="dk2"/>
              </a:solidFill>
              <a:latin typeface="Times New Roman" pitchFamily="18" charset="0"/>
              <a:ea typeface="Times New Roman"/>
              <a:cs typeface="Times New Roman" pitchFamily="18" charset="0"/>
              <a:sym typeface="Times New Roman"/>
            </a:endParaRPr>
          </a:p>
        </p:txBody>
      </p:sp>
      <p:sp>
        <p:nvSpPr>
          <p:cNvPr id="226" name="Shape 226"/>
          <p:cNvSpPr txBox="1">
            <a:spLocks noGrp="1"/>
          </p:cNvSpPr>
          <p:nvPr>
            <p:ph type="body" idx="1"/>
          </p:nvPr>
        </p:nvSpPr>
        <p:spPr>
          <a:xfrm>
            <a:off x="457199" y="1600200"/>
            <a:ext cx="6347049"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&gt;28 Gbps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 High QoS/QoE</a:t>
            </a:r>
            <a:r>
              <a:rPr lang="en-US" sz="1600" b="1" i="0" u="none" strike="noStrike" cap="none" dirty="0" smtClean="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latency </a:t>
            </a:r>
            <a:r>
              <a:rPr lang="en-US" sz="1600" b="1" i="0" u="none" strike="noStrike" cap="none" baseline="0" dirty="0">
                <a:solidFill>
                  <a:srgbClr val="FF0000"/>
                </a:solidFill>
                <a:latin typeface="Times New Roman"/>
                <a:ea typeface="Times New Roman"/>
                <a:cs typeface="Times New Roman"/>
                <a:sym typeface="Times New Roman"/>
              </a:rPr>
              <a:t>&lt; </a:t>
            </a:r>
            <a:r>
              <a:rPr lang="en-US" sz="1600" b="1" i="0" u="none" strike="noStrike" cap="none" baseline="0" dirty="0" smtClean="0">
                <a:solidFill>
                  <a:srgbClr val="FF0000"/>
                </a:solidFill>
                <a:latin typeface="Times New Roman"/>
                <a:ea typeface="Times New Roman"/>
                <a:cs typeface="Times New Roman"/>
                <a:sym typeface="Times New Roman"/>
              </a:rPr>
              <a:t>5ms, jitter&lt;5ms)</a:t>
            </a: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rgbClr val="FF0000"/>
                </a:solidFill>
                <a:latin typeface="Times New Roman"/>
                <a:ea typeface="Times New Roman"/>
                <a:cs typeface="Times New Roman"/>
                <a:sym typeface="Times New Roman"/>
              </a:rPr>
              <a:t>        - P2P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p:txBody>
      </p:sp>
      <p:grpSp>
        <p:nvGrpSpPr>
          <p:cNvPr id="61" name="그룹 41"/>
          <p:cNvGrpSpPr/>
          <p:nvPr/>
        </p:nvGrpSpPr>
        <p:grpSpPr>
          <a:xfrm>
            <a:off x="611560" y="2996952"/>
            <a:ext cx="4948718" cy="2029792"/>
            <a:chOff x="4427984" y="4077072"/>
            <a:chExt cx="4948718" cy="2029792"/>
          </a:xfrm>
        </p:grpSpPr>
        <p:sp>
          <p:nvSpPr>
            <p:cNvPr id="62" name="TextBox 61"/>
            <p:cNvSpPr txBox="1"/>
            <p:nvPr/>
          </p:nvSpPr>
          <p:spPr>
            <a:xfrm>
              <a:off x="4427984" y="5621178"/>
              <a:ext cx="2088232"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or Display</a:t>
              </a:r>
              <a:endParaRPr kumimoji="0" lang="ko-KR" altLang="en-US" sz="1000" i="0" u="none" strike="noStrike" kern="0" cap="none" spc="0" normalizeH="0" baseline="0" noProof="0" dirty="0">
                <a:ln>
                  <a:noFill/>
                </a:ln>
                <a:solidFill>
                  <a:sysClr val="windowText" lastClr="000000"/>
                </a:solidFill>
                <a:effectLst/>
                <a:uLnTx/>
                <a:uFillTx/>
              </a:endParaRPr>
            </a:p>
          </p:txBody>
        </p:sp>
        <p:grpSp>
          <p:nvGrpSpPr>
            <p:cNvPr id="63" name="그룹 31"/>
            <p:cNvGrpSpPr/>
            <p:nvPr/>
          </p:nvGrpSpPr>
          <p:grpSpPr>
            <a:xfrm>
              <a:off x="4932040" y="4077072"/>
              <a:ext cx="4444662" cy="2029792"/>
              <a:chOff x="589558" y="2298324"/>
              <a:chExt cx="6004978" cy="2742360"/>
            </a:xfrm>
          </p:grpSpPr>
          <p:pic>
            <p:nvPicPr>
              <p:cNvPr id="66" name="Picture 2" descr="http://nimage.newsway.kr/photo/2015/02/24/2015022409162369226_20150224091809_1.jpg"/>
              <p:cNvPicPr>
                <a:picLocks noChangeAspect="1" noChangeArrowheads="1"/>
              </p:cNvPicPr>
              <p:nvPr/>
            </p:nvPicPr>
            <p:blipFill>
              <a:blip r:embed="rId3" cstate="print"/>
              <a:srcRect l="12281" t="10889" r="15789" b="23775"/>
              <a:stretch>
                <a:fillRect/>
              </a:stretch>
            </p:blipFill>
            <p:spPr bwMode="auto">
              <a:xfrm>
                <a:off x="589558" y="3076617"/>
                <a:ext cx="1483153" cy="1302281"/>
              </a:xfrm>
              <a:prstGeom prst="rect">
                <a:avLst/>
              </a:prstGeom>
              <a:noFill/>
            </p:spPr>
          </p:pic>
          <p:pic>
            <p:nvPicPr>
              <p:cNvPr id="67" name="Picture 4" descr="https://encrypted-tbn1.gstatic.com/images?q=tbn:ANd9GcRLC5R5iSEz6MmQwFi4lrD0g7MG_1WyLuPFTSIbqQl1VFj1ajfDe4I0-g">
                <a:hlinkClick r:id="rId4"/>
              </p:cNvPr>
              <p:cNvPicPr>
                <a:picLocks noChangeAspect="1" noChangeArrowheads="1"/>
              </p:cNvPicPr>
              <p:nvPr/>
            </p:nvPicPr>
            <p:blipFill>
              <a:blip r:embed="rId5" cstate="print"/>
              <a:srcRect t="28180" b="15459"/>
              <a:stretch>
                <a:fillRect/>
              </a:stretch>
            </p:blipFill>
            <p:spPr bwMode="auto">
              <a:xfrm>
                <a:off x="3605445" y="2298324"/>
                <a:ext cx="1395863" cy="644245"/>
              </a:xfrm>
              <a:prstGeom prst="rect">
                <a:avLst/>
              </a:prstGeom>
              <a:noFill/>
            </p:spPr>
          </p:pic>
          <p:sp>
            <p:nvSpPr>
              <p:cNvPr id="68" name="TextBox 67"/>
              <p:cNvSpPr txBox="1"/>
              <p:nvPr/>
            </p:nvSpPr>
            <p:spPr>
              <a:xfrm>
                <a:off x="4578312" y="2395611"/>
                <a:ext cx="2016224" cy="40011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Set-top box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controller)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69" name="Picture 6" descr="https://encrypted-tbn3.gstatic.com/images?q=tbn:ANd9GcTIjdwqNoeakwq05XWf0cSoY9zD3wh9G-ykSTDk-CGB0PXQ11IYsK2a4QM">
                <a:hlinkClick r:id="rId6"/>
              </p:cNvPr>
              <p:cNvPicPr>
                <a:picLocks noChangeAspect="1" noChangeArrowheads="1"/>
              </p:cNvPicPr>
              <p:nvPr/>
            </p:nvPicPr>
            <p:blipFill>
              <a:blip r:embed="rId7" cstate="print"/>
              <a:srcRect/>
              <a:stretch>
                <a:fillRect/>
              </a:stretch>
            </p:blipFill>
            <p:spPr bwMode="auto">
              <a:xfrm>
                <a:off x="3994592" y="3271191"/>
                <a:ext cx="1207387" cy="903304"/>
              </a:xfrm>
              <a:prstGeom prst="rect">
                <a:avLst/>
              </a:prstGeom>
              <a:noFill/>
            </p:spPr>
          </p:pic>
          <p:sp>
            <p:nvSpPr>
              <p:cNvPr id="70" name="TextBox 69"/>
              <p:cNvSpPr txBox="1"/>
              <p:nvPr/>
            </p:nvSpPr>
            <p:spPr>
              <a:xfrm>
                <a:off x="4623959" y="3900551"/>
                <a:ext cx="1656184" cy="33265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Blu-ray player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71" name="Picture 8" descr="https://encrypted-tbn3.gstatic.com/images?q=tbn:ANd9GcQhHQMNWdGnqAK1ekRNjfgs8cg9uRghIdJRIJ0qMAgUMrcjNQ3o3YPbDJo">
                <a:hlinkClick r:id="rId8"/>
              </p:cNvPr>
              <p:cNvPicPr>
                <a:picLocks noChangeAspect="1" noChangeArrowheads="1"/>
              </p:cNvPicPr>
              <p:nvPr/>
            </p:nvPicPr>
            <p:blipFill>
              <a:blip r:embed="rId9" cstate="print"/>
              <a:srcRect l="26761" t="15120" r="19718" b="14321"/>
              <a:stretch>
                <a:fillRect/>
              </a:stretch>
            </p:blipFill>
            <p:spPr bwMode="auto">
              <a:xfrm>
                <a:off x="4091879" y="4329778"/>
                <a:ext cx="406232" cy="710906"/>
              </a:xfrm>
              <a:prstGeom prst="rect">
                <a:avLst/>
              </a:prstGeom>
              <a:noFill/>
            </p:spPr>
          </p:pic>
          <p:sp>
            <p:nvSpPr>
              <p:cNvPr id="72" name="TextBox 71"/>
              <p:cNvSpPr txBox="1"/>
              <p:nvPr/>
            </p:nvSpPr>
            <p:spPr>
              <a:xfrm>
                <a:off x="4189166" y="4535919"/>
                <a:ext cx="2016224"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Smart phone/Tablet</a:t>
                </a:r>
                <a:endParaRPr kumimoji="0" lang="ko-KR" altLang="en-US" sz="1000" i="0" u="none" strike="noStrike" kern="0" cap="none" spc="0" normalizeH="0" baseline="0" noProof="0" dirty="0">
                  <a:ln>
                    <a:noFill/>
                  </a:ln>
                  <a:solidFill>
                    <a:sysClr val="windowText" lastClr="000000"/>
                  </a:solidFill>
                  <a:effectLst/>
                  <a:uLnTx/>
                  <a:uFillTx/>
                </a:endParaRPr>
              </a:p>
            </p:txBody>
          </p:sp>
          <p:cxnSp>
            <p:nvCxnSpPr>
              <p:cNvPr id="73" name="직선 연결선 24"/>
              <p:cNvCxnSpPr>
                <a:stCxn id="66" idx="3"/>
                <a:endCxn id="67" idx="1"/>
              </p:cNvCxnSpPr>
              <p:nvPr/>
            </p:nvCxnSpPr>
            <p:spPr bwMode="auto">
              <a:xfrm flipV="1">
                <a:off x="2072711" y="2620447"/>
                <a:ext cx="1532734" cy="1107312"/>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4" name="TextBox 73"/>
              <p:cNvSpPr txBox="1"/>
              <p:nvPr/>
            </p:nvSpPr>
            <p:spPr>
              <a:xfrm>
                <a:off x="1854285" y="2298324"/>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Replacement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of  wired interface </a:t>
                </a:r>
                <a:endParaRPr kumimoji="0" lang="ko-KR" altLang="en-US" sz="1000" b="1" i="0" u="none" strike="noStrike" kern="0" cap="none" spc="0" normalizeH="0" baseline="0" noProof="0" dirty="0">
                  <a:ln>
                    <a:noFill/>
                  </a:ln>
                  <a:solidFill>
                    <a:srgbClr val="FF0000"/>
                  </a:solidFill>
                  <a:effectLst/>
                  <a:uLnTx/>
                  <a:uFillTx/>
                </a:endParaRPr>
              </a:p>
            </p:txBody>
          </p:sp>
          <p:cxnSp>
            <p:nvCxnSpPr>
              <p:cNvPr id="75" name="직선 연결선 26"/>
              <p:cNvCxnSpPr>
                <a:stCxn id="66" idx="3"/>
                <a:endCxn id="69" idx="1"/>
              </p:cNvCxnSpPr>
              <p:nvPr/>
            </p:nvCxnSpPr>
            <p:spPr bwMode="auto">
              <a:xfrm flipV="1">
                <a:off x="2072711" y="3722844"/>
                <a:ext cx="1921881" cy="4915"/>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2367515" y="3173905"/>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fixed device</a:t>
                </a:r>
                <a:endParaRPr kumimoji="0" lang="ko-KR" altLang="en-US" sz="1000" b="1" i="0" u="none" strike="noStrike" kern="0" cap="none" spc="0" normalizeH="0" baseline="0" noProof="0" dirty="0">
                  <a:ln>
                    <a:noFill/>
                  </a:ln>
                  <a:solidFill>
                    <a:srgbClr val="FF0000"/>
                  </a:solidFill>
                  <a:effectLst/>
                  <a:uLnTx/>
                  <a:uFillTx/>
                </a:endParaRPr>
              </a:p>
            </p:txBody>
          </p:sp>
          <p:cxnSp>
            <p:nvCxnSpPr>
              <p:cNvPr id="77" name="직선 연결선 28"/>
              <p:cNvCxnSpPr>
                <a:stCxn id="66" idx="3"/>
                <a:endCxn id="71" idx="1"/>
              </p:cNvCxnSpPr>
              <p:nvPr/>
            </p:nvCxnSpPr>
            <p:spPr bwMode="auto">
              <a:xfrm>
                <a:off x="2072711" y="3727759"/>
                <a:ext cx="2019168" cy="957472"/>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sp>
          <p:nvSpPr>
            <p:cNvPr id="64" name="TextBox 63"/>
            <p:cNvSpPr txBox="1"/>
            <p:nvPr/>
          </p:nvSpPr>
          <p:spPr>
            <a:xfrm>
              <a:off x="5652120" y="5661248"/>
              <a:ext cx="2016224"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mobile device</a:t>
              </a:r>
              <a:endParaRPr kumimoji="0" lang="ko-KR" altLang="en-US" sz="1000" b="1" i="0" u="none" strike="noStrike" kern="0" cap="none" spc="0" normalizeH="0" baseline="0" noProof="0" dirty="0">
                <a:ln>
                  <a:noFill/>
                </a:ln>
                <a:solidFill>
                  <a:srgbClr val="FF0000"/>
                </a:solidFill>
                <a:effectLst/>
                <a:uLnTx/>
                <a:uFillTx/>
              </a:endParaRPr>
            </a:p>
          </p:txBody>
        </p:sp>
        <p:sp>
          <p:nvSpPr>
            <p:cNvPr id="65" name="모서리가 둥근 직사각형 32"/>
            <p:cNvSpPr/>
            <p:nvPr/>
          </p:nvSpPr>
          <p:spPr bwMode="auto">
            <a:xfrm>
              <a:off x="5076056" y="4149080"/>
              <a:ext cx="900608" cy="462227"/>
            </a:xfrm>
            <a:prstGeom prst="round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ko-KR" sz="1200" b="0" i="0" u="none" strike="noStrike" cap="none" normalizeH="0" baseline="0" dirty="0" smtClean="0">
                  <a:ln>
                    <a:noFill/>
                  </a:ln>
                  <a:solidFill>
                    <a:schemeClr val="bg1"/>
                  </a:solidFill>
                  <a:effectLst/>
                  <a:latin typeface="Times New Roman" pitchFamily="16" charset="0"/>
                  <a:ea typeface="MS Gothic" charset="-128"/>
                </a:rPr>
                <a:t>8K UHD</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200" dirty="0" smtClean="0"/>
                <a:t>Service</a:t>
              </a:r>
              <a:endParaRPr kumimoji="0" lang="ko-KR" altLang="en-US" sz="1200" b="0" i="0" u="none" strike="noStrike" cap="none" normalizeH="0" baseline="0" dirty="0" smtClean="0">
                <a:ln>
                  <a:noFill/>
                </a:ln>
                <a:solidFill>
                  <a:schemeClr val="bg1"/>
                </a:solidFill>
                <a:effectLst/>
                <a:latin typeface="Times New Roman" pitchFamily="16" charset="0"/>
                <a:ea typeface="MS Gothic" charset="-128"/>
              </a:endParaRPr>
            </a:p>
          </p:txBody>
        </p:sp>
      </p:gr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Shape 141"/>
          <p:cNvSpPr txBox="1">
            <a:spLocks noGrp="1"/>
          </p:cNvSpPr>
          <p:nvPr>
            <p:ph type="title" idx="4294967295"/>
          </p:nvPr>
        </p:nvSpPr>
        <p:spPr>
          <a:xfrm>
            <a:off x="899592" y="685800"/>
            <a:ext cx="7272808" cy="58296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b="1" i="0" u="none" strike="noStrike" cap="none" baseline="0" dirty="0">
                <a:solidFill>
                  <a:schemeClr val="dk2"/>
                </a:solidFill>
                <a:latin typeface="Times New Roman"/>
                <a:ea typeface="Times New Roman"/>
                <a:cs typeface="Times New Roman"/>
                <a:sym typeface="Times New Roman"/>
              </a:rPr>
              <a:t>Usage Model </a:t>
            </a:r>
            <a:r>
              <a:rPr lang="en-US" sz="1800" b="1" dirty="0" smtClean="0">
                <a:solidFill>
                  <a:schemeClr val="dk2"/>
                </a:solidFill>
                <a:latin typeface="Times New Roman"/>
                <a:ea typeface="Times New Roman"/>
                <a:cs typeface="Times New Roman"/>
                <a:sym typeface="Times New Roman"/>
              </a:rPr>
              <a:t>3</a:t>
            </a:r>
            <a:r>
              <a:rPr lang="en-US" sz="1800" b="1" i="0" u="none" strike="noStrike" cap="none" baseline="0" dirty="0" smtClean="0">
                <a:solidFill>
                  <a:schemeClr val="dk2"/>
                </a:solidFill>
                <a:latin typeface="Times New Roman"/>
                <a:ea typeface="Times New Roman"/>
                <a:cs typeface="Times New Roman"/>
                <a:sym typeface="Times New Roman"/>
              </a:rPr>
              <a:t>:   Augmented Reality</a:t>
            </a:r>
            <a:r>
              <a:rPr lang="en-US" sz="1800" b="1" dirty="0" smtClean="0">
                <a:solidFill>
                  <a:schemeClr val="dk2"/>
                </a:solidFill>
                <a:latin typeface="Times New Roman"/>
                <a:ea typeface="Times New Roman"/>
                <a:cs typeface="Times New Roman"/>
                <a:sym typeface="Times New Roman"/>
              </a:rPr>
              <a:t>/Virtual Reality Headsets and Other High-End Wearables</a:t>
            </a:r>
            <a:endParaRPr lang="en-US" sz="1800" b="1" i="0" u="none" strike="noStrike" cap="none" baseline="0" dirty="0">
              <a:solidFill>
                <a:schemeClr val="dk2"/>
              </a:solidFill>
              <a:latin typeface="Times New Roman"/>
              <a:ea typeface="Times New Roman"/>
              <a:cs typeface="Times New Roman"/>
              <a:sym typeface="Times New Roman"/>
            </a:endParaRPr>
          </a:p>
        </p:txBody>
      </p:sp>
      <p:sp>
        <p:nvSpPr>
          <p:cNvPr id="142" name="Shape 142"/>
          <p:cNvSpPr txBox="1"/>
          <p:nvPr/>
        </p:nvSpPr>
        <p:spPr>
          <a:xfrm>
            <a:off x="5076056" y="1412776"/>
            <a:ext cx="3816424" cy="4896544"/>
          </a:xfrm>
          <a:prstGeom prst="rect">
            <a:avLst/>
          </a:prstGeom>
          <a:noFill/>
          <a:ln>
            <a:noFill/>
          </a:ln>
        </p:spPr>
        <p:txBody>
          <a:bodyPr lIns="91425" tIns="45700" rIns="91425" bIns="45700" anchor="t" anchorCtr="0">
            <a:noAutofit/>
          </a:bodyPr>
          <a:lstStyle/>
          <a:p>
            <a:pPr>
              <a:spcAft>
                <a:spcPts val="600"/>
              </a:spcAft>
              <a:buClr>
                <a:schemeClr val="dk1"/>
              </a:buClr>
              <a:buSzPct val="25000"/>
            </a:pPr>
            <a:r>
              <a:rPr lang="en-US" sz="1200" b="1" u="sng" dirty="0">
                <a:solidFill>
                  <a:schemeClr val="dk1"/>
                </a:solidFill>
              </a:rPr>
              <a:t>Traffic Conditions: </a:t>
            </a:r>
          </a:p>
          <a:p>
            <a:pPr lvl="0">
              <a:buClr>
                <a:schemeClr val="dk1"/>
              </a:buClr>
              <a:buSzPct val="100000"/>
            </a:pPr>
            <a:r>
              <a:rPr lang="en-US" altLang="zh-CN" sz="1200" dirty="0" smtClean="0">
                <a:solidFill>
                  <a:schemeClr val="tx1"/>
                </a:solidFill>
              </a:rPr>
              <a:t>The D2D link may be obstructed (i.e. NLOS) and there may be significant interference from other 11ay users  (e.g. other wearables, access points, etc.)</a:t>
            </a:r>
          </a:p>
          <a:p>
            <a:pPr lvl="0">
              <a:buClr>
                <a:schemeClr val="dk1"/>
              </a:buClr>
              <a:buSzPct val="100000"/>
            </a:pPr>
            <a:endParaRPr lang="en-US" altLang="zh-CN" sz="1200" dirty="0" smtClean="0">
              <a:solidFill>
                <a:schemeClr val="tx1"/>
              </a:solidFill>
            </a:endParaRPr>
          </a:p>
          <a:p>
            <a:pPr lvl="0">
              <a:buClr>
                <a:schemeClr val="dk1"/>
              </a:buClr>
              <a:buSzPct val="100000"/>
            </a:pPr>
            <a:r>
              <a:rPr lang="en-US" altLang="zh-CN" sz="1200" dirty="0" smtClean="0">
                <a:solidFill>
                  <a:schemeClr val="tx1"/>
                </a:solidFill>
              </a:rPr>
              <a:t>Devices may be stationary or moving (pedestrian speed) while in use. </a:t>
            </a:r>
          </a:p>
          <a:p>
            <a:pPr lvl="0">
              <a:buClr>
                <a:schemeClr val="dk1"/>
              </a:buClr>
              <a:buSzPct val="100000"/>
            </a:pPr>
            <a:endParaRPr sz="1200" b="0" i="0" strike="noStrike" cap="none" baseline="0" dirty="0">
              <a:solidFill>
                <a:schemeClr val="tx1"/>
              </a:solidFill>
              <a:latin typeface="Arial"/>
              <a:ea typeface="Arial"/>
              <a:cs typeface="Arial"/>
              <a:sym typeface="Arial"/>
            </a:endParaRPr>
          </a:p>
          <a:p>
            <a:pPr marL="0" lvl="0" indent="0">
              <a:spcAft>
                <a:spcPts val="600"/>
              </a:spcAft>
              <a:buClr>
                <a:schemeClr val="dk1"/>
              </a:buClr>
              <a:buSzPct val="25000"/>
            </a:pPr>
            <a:r>
              <a:rPr lang="en-US" sz="1200" b="1" u="sng" dirty="0">
                <a:solidFill>
                  <a:schemeClr val="dk1"/>
                </a:solidFill>
              </a:rPr>
              <a:t>Use Case:</a:t>
            </a:r>
          </a:p>
          <a:p>
            <a:pPr lvl="0">
              <a:spcAft>
                <a:spcPts val="600"/>
              </a:spcAft>
              <a:buClr>
                <a:schemeClr val="dk1"/>
              </a:buClr>
              <a:buSzPct val="100000"/>
              <a:buFont typeface="Arial"/>
              <a:buAutoNum type="arabicPeriod"/>
            </a:pPr>
            <a:r>
              <a:rPr lang="en-US" sz="1200" dirty="0">
                <a:solidFill>
                  <a:schemeClr val="dk1"/>
                </a:solidFill>
              </a:rPr>
              <a:t> </a:t>
            </a:r>
            <a:r>
              <a:rPr lang="en-US" sz="1200" dirty="0" smtClean="0">
                <a:solidFill>
                  <a:schemeClr val="dk1"/>
                </a:solidFill>
              </a:rPr>
              <a:t>A </a:t>
            </a:r>
            <a:r>
              <a:rPr lang="en-US" sz="1200" dirty="0">
                <a:solidFill>
                  <a:schemeClr val="dk1"/>
                </a:solidFill>
              </a:rPr>
              <a:t>passenger on a crowded commuter train is playing a game using his AR/VR </a:t>
            </a:r>
            <a:r>
              <a:rPr lang="en-US" sz="1200" dirty="0" smtClean="0">
                <a:solidFill>
                  <a:schemeClr val="dk1"/>
                </a:solidFill>
              </a:rPr>
              <a:t>headset </a:t>
            </a:r>
            <a:r>
              <a:rPr lang="en-US" sz="1200" dirty="0">
                <a:solidFill>
                  <a:schemeClr val="dk1"/>
                </a:solidFill>
              </a:rPr>
              <a:t>and smartphone.  </a:t>
            </a:r>
          </a:p>
          <a:p>
            <a:pPr lvl="0">
              <a:spcAft>
                <a:spcPts val="600"/>
              </a:spcAft>
              <a:buClr>
                <a:schemeClr val="dk1"/>
              </a:buClr>
              <a:buSzPct val="100000"/>
              <a:buFont typeface="Arial"/>
              <a:buAutoNum type="arabicPeriod"/>
            </a:pPr>
            <a:r>
              <a:rPr lang="en-US" sz="1200" dirty="0">
                <a:solidFill>
                  <a:schemeClr val="dk1"/>
                </a:solidFill>
              </a:rPr>
              <a:t> Some percentage of his fellow passengers are also playing a game using their AR/VR </a:t>
            </a:r>
            <a:r>
              <a:rPr lang="en-US" sz="1200" dirty="0" smtClean="0">
                <a:solidFill>
                  <a:schemeClr val="dk1"/>
                </a:solidFill>
              </a:rPr>
              <a:t>headsets and </a:t>
            </a:r>
            <a:r>
              <a:rPr lang="en-US" sz="1200" dirty="0">
                <a:solidFill>
                  <a:schemeClr val="dk1"/>
                </a:solidFill>
              </a:rPr>
              <a:t>smartphones.</a:t>
            </a:r>
          </a:p>
          <a:p>
            <a:pPr lvl="0">
              <a:spcAft>
                <a:spcPts val="600"/>
              </a:spcAft>
              <a:buClr>
                <a:schemeClr val="dk1"/>
              </a:buClr>
              <a:buSzPct val="100000"/>
              <a:buFont typeface="Arial"/>
              <a:buAutoNum type="arabicPeriod"/>
            </a:pPr>
            <a:r>
              <a:rPr lang="en-US" sz="1200" dirty="0">
                <a:solidFill>
                  <a:schemeClr val="dk1"/>
                </a:solidFill>
              </a:rPr>
              <a:t> All passengers are semi-stationary, i.e. they shift and move in response to the game.</a:t>
            </a:r>
          </a:p>
          <a:p>
            <a:pPr lvl="0">
              <a:spcAft>
                <a:spcPts val="600"/>
              </a:spcAft>
              <a:buClr>
                <a:schemeClr val="dk1"/>
              </a:buClr>
              <a:buSzPct val="100000"/>
              <a:buFont typeface="Arial"/>
              <a:buAutoNum type="arabicPeriod"/>
            </a:pPr>
            <a:r>
              <a:rPr lang="en-US" sz="1200" dirty="0">
                <a:solidFill>
                  <a:schemeClr val="dk1"/>
                </a:solidFill>
              </a:rPr>
              <a:t> The QoS/QoE requirements of the gaming application are met.</a:t>
            </a:r>
            <a:endParaRPr lang="en-US" sz="14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pPr>
            <a:r>
              <a:rPr lang="en-US" dirty="0" smtClean="0">
                <a:solidFill>
                  <a:schemeClr val="dk1"/>
                </a:solidFill>
              </a:rPr>
              <a:t> </a:t>
            </a:r>
            <a:endParaRPr lang="en-US" sz="14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43" name="Shape 143"/>
          <p:cNvSpPr txBox="1"/>
          <p:nvPr/>
        </p:nvSpPr>
        <p:spPr>
          <a:xfrm>
            <a:off x="457449" y="1412776"/>
            <a:ext cx="4546599" cy="5256584"/>
          </a:xfrm>
          <a:prstGeom prst="rect">
            <a:avLst/>
          </a:prstGeom>
          <a:noFill/>
          <a:ln>
            <a:noFill/>
          </a:ln>
        </p:spPr>
        <p:txBody>
          <a:bodyPr lIns="91425" tIns="45700" rIns="91425" bIns="45700" anchor="t" anchorCtr="0">
            <a:noAutofit/>
          </a:bodyPr>
          <a:lstStyle/>
          <a:p>
            <a:pPr marL="0" marR="0" lvl="0" indent="0" algn="l" rtl="0">
              <a:spcBef>
                <a:spcPts val="0"/>
              </a:spcBef>
              <a:spcAft>
                <a:spcPts val="600"/>
              </a:spcAft>
              <a:buSzPct val="25000"/>
              <a:buNone/>
            </a:pPr>
            <a:r>
              <a:rPr lang="en-US" sz="1200" b="1" i="0" u="sng" strike="noStrike" cap="none" baseline="0" dirty="0">
                <a:solidFill>
                  <a:schemeClr val="dk1"/>
                </a:solidFill>
                <a:latin typeface="Arial"/>
                <a:ea typeface="Arial"/>
                <a:cs typeface="Arial"/>
                <a:sym typeface="Arial"/>
              </a:rPr>
              <a:t>Pre-Conditions:</a:t>
            </a:r>
            <a:r>
              <a:rPr lang="en-US" sz="1200" b="0" i="0" u="none" strike="noStrike" cap="none" baseline="0" dirty="0">
                <a:solidFill>
                  <a:schemeClr val="dk1"/>
                </a:solidFill>
                <a:latin typeface="Arial"/>
                <a:ea typeface="Arial"/>
                <a:cs typeface="Arial"/>
                <a:sym typeface="Arial"/>
              </a:rPr>
              <a:t>  </a:t>
            </a:r>
          </a:p>
          <a:p>
            <a:pPr lvl="0">
              <a:buSzPct val="25000"/>
            </a:pPr>
            <a:r>
              <a:rPr lang="en-US" altLang="zh-CN" sz="1200" dirty="0" smtClean="0">
                <a:solidFill>
                  <a:schemeClr val="tx1"/>
                </a:solidFill>
              </a:rPr>
              <a:t>The high-end wearable (e.g. augmented reality/virtual reality headsets, high-def glasses, etc.) and its managing device (e.g. gaming console, smartphone, etc.) are equipped with 11ay interfaces and form a PBSS. All desired media content, processing power, and control needed by the high-end wearable resides on the managing device (i.e. internet connectivity not required).</a:t>
            </a:r>
          </a:p>
          <a:p>
            <a:pPr lvl="0">
              <a:buSzPct val="25000"/>
            </a:pPr>
            <a:endParaRPr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600"/>
              </a:spcAft>
              <a:buSzPct val="25000"/>
              <a:buNone/>
            </a:pPr>
            <a:r>
              <a:rPr lang="en-US" sz="1200" b="1" u="sng" dirty="0">
                <a:solidFill>
                  <a:schemeClr val="dk1"/>
                </a:solidFill>
              </a:rPr>
              <a:t>Application: </a:t>
            </a:r>
          </a:p>
          <a:p>
            <a:pPr lvl="0">
              <a:buSzPct val="25000"/>
            </a:pPr>
            <a:r>
              <a:rPr lang="en-US" altLang="zh-CN" sz="1200" dirty="0" smtClean="0">
                <a:solidFill>
                  <a:schemeClr val="tx1"/>
                </a:solidFill>
              </a:rPr>
              <a:t>User plays a game, watches a movie, etc. using his high-end wearable, which is communicating with the managing device (e.g. gaming console, smartphone). Both devices must be able to tolerate moderate user movement. </a:t>
            </a:r>
          </a:p>
          <a:p>
            <a:pPr lvl="0">
              <a:buSzPct val="25000"/>
            </a:pPr>
            <a:endParaRPr lang="en-US" altLang="zh-CN" sz="1200" strike="sngStrike" dirty="0" smtClean="0">
              <a:solidFill>
                <a:schemeClr val="tx1"/>
              </a:solidFill>
            </a:endParaRPr>
          </a:p>
          <a:p>
            <a:pPr>
              <a:buSzPct val="25000"/>
            </a:pPr>
            <a:r>
              <a:rPr lang="en-US" altLang="zh-CN" sz="1200" dirty="0" smtClean="0">
                <a:solidFill>
                  <a:srgbClr val="FF0000"/>
                </a:solidFill>
              </a:rPr>
              <a:t>Data rate at ~20 Gbps, latency &lt; 5 ms,  jitter &lt;5 ms, PER&lt;10E-2</a:t>
            </a:r>
            <a:r>
              <a:rPr lang="en-US" altLang="zh-CN" sz="1200" dirty="0" smtClean="0">
                <a:solidFill>
                  <a:schemeClr val="tx1"/>
                </a:solidFill>
              </a:rPr>
              <a:t>. </a:t>
            </a:r>
          </a:p>
          <a:p>
            <a:pPr marL="0" marR="0" lvl="0" indent="0" algn="l" rtl="0">
              <a:spcBef>
                <a:spcPts val="0"/>
              </a:spcBef>
              <a:spcAft>
                <a:spcPts val="0"/>
              </a:spcAft>
              <a:buSzPct val="25000"/>
              <a:buNone/>
            </a:pPr>
            <a:endParaRPr lang="en-US" sz="1200" b="1" i="0" strike="noStrike" cap="none" baseline="0" dirty="0" smtClean="0">
              <a:solidFill>
                <a:schemeClr val="tx1"/>
              </a:solidFill>
              <a:latin typeface="Arial"/>
              <a:ea typeface="Arial"/>
              <a:cs typeface="Arial"/>
              <a:sym typeface="Arial"/>
            </a:endParaRPr>
          </a:p>
          <a:p>
            <a:pPr>
              <a:spcAft>
                <a:spcPts val="600"/>
              </a:spcAft>
              <a:buSzPct val="25000"/>
            </a:pPr>
            <a:r>
              <a:rPr lang="en-US" sz="1200" b="1" u="sng" dirty="0">
                <a:solidFill>
                  <a:schemeClr val="dk1"/>
                </a:solidFill>
              </a:rPr>
              <a:t>Environment: </a:t>
            </a:r>
          </a:p>
          <a:p>
            <a:pPr>
              <a:buSzPct val="25000"/>
            </a:pPr>
            <a:r>
              <a:rPr lang="en-US" altLang="zh-CN" sz="1200" dirty="0" smtClean="0">
                <a:solidFill>
                  <a:schemeClr val="tx1"/>
                </a:solidFill>
              </a:rPr>
              <a:t>The high-end wearable may be used at home or in public.  </a:t>
            </a:r>
          </a:p>
          <a:p>
            <a:pPr>
              <a:buSzPct val="25000"/>
            </a:pPr>
            <a:r>
              <a:rPr lang="en-US" altLang="zh-CN" sz="1200" dirty="0" smtClean="0">
                <a:solidFill>
                  <a:schemeClr val="tx1"/>
                </a:solidFill>
              </a:rPr>
              <a:t>At home, there are less than 4 interferers. In public (e.g. commuter train) there can be up to 120 interferers. Interferers have varying QoS requirements.</a:t>
            </a:r>
          </a:p>
          <a:p>
            <a:pPr>
              <a:buSzPct val="25000"/>
            </a:pPr>
            <a:endParaRPr lang="en-US" altLang="zh-CN" sz="1200" dirty="0" smtClean="0">
              <a:solidFill>
                <a:schemeClr val="tx1"/>
              </a:solidFill>
            </a:endParaRPr>
          </a:p>
          <a:p>
            <a:pPr>
              <a:buSzPct val="25000"/>
            </a:pPr>
            <a:r>
              <a:rPr lang="en-US" altLang="zh-CN" sz="1200" dirty="0" smtClean="0">
                <a:solidFill>
                  <a:schemeClr val="tx1"/>
                </a:solidFill>
              </a:rPr>
              <a:t>Transmissions (both desired signal and interference) can be LOS or NLOS. The D2D link between the high-end wearable and its managing device &lt; 5 m.</a:t>
            </a:r>
          </a:p>
          <a:p>
            <a:pPr marL="0" marR="0" lvl="0" indent="0" algn="l" rtl="0">
              <a:spcBef>
                <a:spcPts val="0"/>
              </a:spcBef>
              <a:spcAft>
                <a:spcPts val="0"/>
              </a:spcAft>
              <a:buSzPct val="25000"/>
              <a:buNone/>
            </a:pPr>
            <a:endParaRPr lang="en-US" sz="14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Shape 154"/>
          <p:cNvSpPr txBox="1">
            <a:spLocks noGrp="1"/>
          </p:cNvSpPr>
          <p:nvPr>
            <p:ph type="body" idx="1"/>
          </p:nvPr>
        </p:nvSpPr>
        <p:spPr>
          <a:xfrm>
            <a:off x="539552" y="1628800"/>
            <a:ext cx="4464496" cy="4390421"/>
          </a:xfrm>
          <a:prstGeom prst="rect">
            <a:avLst/>
          </a:prstGeom>
          <a:noFill/>
          <a:ln>
            <a:noFill/>
          </a:ln>
        </p:spPr>
        <p:txBody>
          <a:bodyPr lIns="92075" tIns="46025" rIns="92075" bIns="46025" anchor="t" anchorCtr="0">
            <a:noAutofit/>
          </a:bodyPr>
          <a:lstStyle/>
          <a:p>
            <a:pPr marL="228600" marR="0" lvl="0" indent="-228600" algn="l" rtl="0">
              <a:lnSpc>
                <a:spcPct val="90000"/>
              </a:lnSpc>
              <a:spcBef>
                <a:spcPts val="600"/>
              </a:spcBef>
              <a:spcAft>
                <a:spcPts val="0"/>
              </a:spcAft>
              <a:buClr>
                <a:schemeClr val="dk1"/>
              </a:buClr>
              <a:buSzPct val="97500"/>
              <a:buFont typeface="Times New Roman"/>
              <a:buChar char="•"/>
            </a:pPr>
            <a:r>
              <a:rPr lang="en-US" sz="1400" b="1" i="0" strike="noStrike" cap="none" baseline="0" dirty="0" smtClean="0">
                <a:solidFill>
                  <a:schemeClr val="tx1"/>
                </a:solidFill>
                <a:latin typeface="Times New Roman"/>
                <a:ea typeface="Times New Roman"/>
                <a:cs typeface="Times New Roman"/>
                <a:sym typeface="Times New Roman"/>
              </a:rPr>
              <a:t>High-end</a:t>
            </a:r>
            <a:r>
              <a:rPr lang="en-US" sz="1400" b="1" i="0" strike="noStrike" cap="none" dirty="0" smtClean="0">
                <a:solidFill>
                  <a:schemeClr val="tx1"/>
                </a:solidFill>
                <a:latin typeface="Times New Roman"/>
                <a:ea typeface="Times New Roman"/>
                <a:cs typeface="Times New Roman"/>
                <a:sym typeface="Times New Roman"/>
              </a:rPr>
              <a:t> </a:t>
            </a:r>
            <a:r>
              <a:rPr lang="en-US" sz="1400" b="1" i="0" strike="noStrike" cap="none" baseline="0" dirty="0" smtClean="0">
                <a:solidFill>
                  <a:schemeClr val="tx1"/>
                </a:solidFill>
                <a:latin typeface="Times New Roman"/>
                <a:ea typeface="Times New Roman"/>
                <a:cs typeface="Times New Roman"/>
                <a:sym typeface="Times New Roman"/>
              </a:rPr>
              <a:t>wearable</a:t>
            </a:r>
            <a:r>
              <a:rPr lang="en-US" sz="1400" b="1" i="0" strike="noStrike" cap="none" dirty="0" smtClean="0">
                <a:solidFill>
                  <a:schemeClr val="tx1"/>
                </a:solidFill>
                <a:latin typeface="Times New Roman"/>
                <a:ea typeface="Times New Roman"/>
                <a:cs typeface="Times New Roman"/>
                <a:sym typeface="Times New Roman"/>
              </a:rPr>
              <a:t>s</a:t>
            </a:r>
            <a:r>
              <a:rPr lang="en-US" b="1" dirty="0">
                <a:solidFill>
                  <a:schemeClr val="tx1"/>
                </a:solidFill>
                <a:latin typeface="Times New Roman"/>
                <a:ea typeface="Times New Roman"/>
                <a:cs typeface="Times New Roman"/>
                <a:sym typeface="Times New Roman"/>
              </a:rPr>
              <a:t> </a:t>
            </a:r>
            <a:r>
              <a:rPr lang="en-US" b="1" dirty="0" smtClean="0">
                <a:solidFill>
                  <a:schemeClr val="tx1"/>
                </a:solidFill>
                <a:latin typeface="Times New Roman"/>
                <a:ea typeface="Times New Roman"/>
                <a:cs typeface="Times New Roman"/>
                <a:sym typeface="Times New Roman"/>
              </a:rPr>
              <a:t>can be</a:t>
            </a:r>
            <a:r>
              <a:rPr lang="en-US" sz="1400" b="1" i="0" strike="noStrike" cap="none" baseline="0" dirty="0" smtClean="0">
                <a:solidFill>
                  <a:schemeClr val="tx1"/>
                </a:solidFill>
                <a:latin typeface="Times New Roman"/>
                <a:ea typeface="Times New Roman"/>
                <a:cs typeface="Times New Roman"/>
                <a:sym typeface="Times New Roman"/>
              </a:rPr>
              <a:t> used at home and in public</a:t>
            </a:r>
          </a:p>
          <a:p>
            <a:pPr marL="228600" lvl="0" indent="-228600">
              <a:lnSpc>
                <a:spcPct val="90000"/>
              </a:lnSpc>
              <a:spcBef>
                <a:spcPts val="600"/>
              </a:spcBef>
              <a:buSzPct val="97500"/>
            </a:pPr>
            <a:r>
              <a:rPr lang="en-US" b="1" dirty="0" smtClean="0">
                <a:solidFill>
                  <a:schemeClr val="tx1"/>
                </a:solidFill>
                <a:latin typeface="Times New Roman"/>
                <a:ea typeface="Times New Roman"/>
                <a:cs typeface="Times New Roman"/>
                <a:sym typeface="Times New Roman"/>
              </a:rPr>
              <a:t>High-end wearable and its managing device may both be subject to low level movement</a:t>
            </a:r>
          </a:p>
          <a:p>
            <a:pPr marL="228600" lvl="0" indent="-228600">
              <a:lnSpc>
                <a:spcPct val="90000"/>
              </a:lnSpc>
              <a:spcBef>
                <a:spcPts val="600"/>
              </a:spcBef>
              <a:buSzPct val="97500"/>
            </a:pPr>
            <a:r>
              <a:rPr lang="en-US" b="1" dirty="0">
                <a:solidFill>
                  <a:schemeClr val="tx1"/>
                </a:solidFill>
                <a:latin typeface="Times New Roman"/>
                <a:ea typeface="Times New Roman"/>
                <a:cs typeface="Times New Roman"/>
                <a:sym typeface="Times New Roman"/>
              </a:rPr>
              <a:t>Operating environment is usually indoor &lt; 5 </a:t>
            </a:r>
            <a:r>
              <a:rPr lang="en-US" b="1" dirty="0" smtClean="0">
                <a:solidFill>
                  <a:schemeClr val="tx1"/>
                </a:solidFill>
                <a:latin typeface="Times New Roman"/>
                <a:ea typeface="Times New Roman"/>
                <a:cs typeface="Times New Roman"/>
                <a:sym typeface="Times New Roman"/>
              </a:rPr>
              <a:t>m</a:t>
            </a:r>
            <a:endParaRPr lang="en-US" sz="1400" b="1" i="0" strike="noStrike" cap="none" baseline="0" dirty="0" smtClean="0">
              <a:solidFill>
                <a:schemeClr val="tx1"/>
              </a:solidFill>
              <a:latin typeface="Times New Roman"/>
              <a:ea typeface="Times New Roman"/>
              <a:cs typeface="Times New Roman"/>
              <a:sym typeface="Times New Roman"/>
            </a:endParaRPr>
          </a:p>
          <a:p>
            <a:pPr marL="228600" marR="0" lvl="0" indent="-228600" algn="l" rtl="0">
              <a:lnSpc>
                <a:spcPct val="90000"/>
              </a:lnSpc>
              <a:spcBef>
                <a:spcPts val="600"/>
              </a:spcBef>
              <a:spcAft>
                <a:spcPts val="0"/>
              </a:spcAft>
              <a:buClr>
                <a:schemeClr val="dk1"/>
              </a:buClr>
              <a:buSzPct val="97500"/>
              <a:buFont typeface="Times New Roman"/>
              <a:buChar char="•"/>
            </a:pPr>
            <a:r>
              <a:rPr lang="en-US" sz="1400" b="1" i="0" strike="noStrike" cap="none" baseline="0" dirty="0" smtClean="0">
                <a:solidFill>
                  <a:schemeClr val="tx1"/>
                </a:solidFill>
                <a:latin typeface="Times New Roman"/>
                <a:ea typeface="Times New Roman"/>
                <a:cs typeface="Times New Roman"/>
                <a:sym typeface="Times New Roman"/>
              </a:rPr>
              <a:t>AR/VR headsets touting close-to-reality user experience with 3D video and 7.1 audio </a:t>
            </a:r>
          </a:p>
          <a:p>
            <a:pPr marL="400050" lvl="2" indent="-171450">
              <a:lnSpc>
                <a:spcPct val="90000"/>
              </a:lnSpc>
              <a:spcBef>
                <a:spcPts val="600"/>
              </a:spcBef>
              <a:buSzPct val="96875"/>
              <a:buFont typeface="Times New Roman"/>
              <a:buChar char="–"/>
            </a:pPr>
            <a:r>
              <a:rPr lang="en-US" sz="1100" dirty="0" smtClean="0">
                <a:solidFill>
                  <a:schemeClr val="tx1"/>
                </a:solidFill>
                <a:latin typeface="Arial" panose="020B0604020202020204" pitchFamily="34" charset="0"/>
                <a:ea typeface="Times New Roman"/>
                <a:cs typeface="Times New Roman"/>
                <a:sym typeface="Times New Roman"/>
              </a:rPr>
              <a:t>V</a:t>
            </a:r>
            <a:r>
              <a:rPr lang="en-US" sz="1100" b="0" i="0" strike="noStrike" cap="none" dirty="0" smtClean="0">
                <a:solidFill>
                  <a:schemeClr val="tx1"/>
                </a:solidFill>
                <a:latin typeface="Arial" panose="020B0604020202020204" pitchFamily="34" charset="0"/>
                <a:ea typeface="Times New Roman"/>
                <a:cs typeface="Times New Roman"/>
                <a:sym typeface="Times New Roman"/>
              </a:rPr>
              <a:t>ideo quality can support up to 3D 4K </a:t>
            </a:r>
          </a:p>
          <a:p>
            <a:pPr marL="400050" lvl="2" indent="-171450">
              <a:lnSpc>
                <a:spcPct val="90000"/>
              </a:lnSpc>
              <a:spcBef>
                <a:spcPts val="600"/>
              </a:spcBef>
              <a:buSzPct val="96875"/>
              <a:buFont typeface="Times New Roman"/>
              <a:buChar char="–"/>
            </a:pPr>
            <a:r>
              <a:rPr lang="en-US" sz="1100" b="0" i="0" strike="noStrike" cap="none" dirty="0" smtClean="0">
                <a:solidFill>
                  <a:schemeClr val="tx1"/>
                </a:solidFill>
                <a:latin typeface="Arial" panose="020B0604020202020204" pitchFamily="34" charset="0"/>
                <a:ea typeface="Times New Roman"/>
                <a:cs typeface="Times New Roman"/>
                <a:sym typeface="Times New Roman"/>
              </a:rPr>
              <a:t>Current products include </a:t>
            </a:r>
            <a:r>
              <a:rPr lang="en-US" sz="1100" dirty="0" smtClean="0">
                <a:solidFill>
                  <a:schemeClr val="tx1"/>
                </a:solidFill>
                <a:latin typeface="Arial" panose="020B0604020202020204" pitchFamily="34" charset="0"/>
                <a:ea typeface="Times New Roman"/>
                <a:cs typeface="Times New Roman"/>
                <a:sym typeface="Times New Roman"/>
              </a:rPr>
              <a:t>Sony HMZ-T3 goggles and Oculus VR headsets</a:t>
            </a:r>
            <a:endParaRPr sz="14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4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p>
        </p:txBody>
      </p:sp>
      <p:graphicFrame>
        <p:nvGraphicFramePr>
          <p:cNvPr id="156" name="Shape 156"/>
          <p:cNvGraphicFramePr/>
          <p:nvPr>
            <p:extLst>
              <p:ext uri="{D42A27DB-BD31-4B8C-83A1-F6EECF244321}">
                <p14:modId xmlns:p14="http://schemas.microsoft.com/office/powerpoint/2010/main" val="558644183"/>
              </p:ext>
            </p:extLst>
          </p:nvPr>
        </p:nvGraphicFramePr>
        <p:xfrm>
          <a:off x="4932040" y="1688574"/>
          <a:ext cx="3810000" cy="1996450"/>
        </p:xfrm>
        <a:graphic>
          <a:graphicData uri="http://schemas.openxmlformats.org/drawingml/2006/table">
            <a:tbl>
              <a:tblPr firstRow="1" bandRow="1">
                <a:noFill/>
              </a:tblPr>
              <a:tblGrid>
                <a:gridCol w="1270000"/>
                <a:gridCol w="1270000"/>
                <a:gridCol w="1270000"/>
              </a:tblGrid>
              <a:tr h="228600">
                <a:tc>
                  <a:txBody>
                    <a:bodyPr/>
                    <a:lstStyle/>
                    <a:p>
                      <a:pPr marL="0" marR="0" lvl="0" indent="0" algn="l" rtl="0">
                        <a:spcBef>
                          <a:spcPts val="0"/>
                        </a:spcBef>
                        <a:buSzPct val="25000"/>
                        <a:buNone/>
                      </a:pPr>
                      <a:r>
                        <a:rPr lang="en-US" sz="1050" u="none" strike="noStrike" cap="none" baseline="0" dirty="0">
                          <a:solidFill>
                            <a:schemeClr val="dk1"/>
                          </a:solidFill>
                        </a:rPr>
                        <a:t>Features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solidFill>
                            <a:schemeClr val="dk1"/>
                          </a:solidFill>
                        </a:rPr>
                        <a:t>Requirements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solidFill>
                            <a:schemeClr val="dk1"/>
                          </a:solidFill>
                        </a:rPr>
                        <a:t>Notes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28600">
                <a:tc>
                  <a:txBody>
                    <a:bodyPr/>
                    <a:lstStyle/>
                    <a:p>
                      <a:pPr marL="0" marR="0" lvl="0" indent="0" algn="l" rtl="0">
                        <a:spcBef>
                          <a:spcPts val="0"/>
                        </a:spcBef>
                        <a:buSzPct val="25000"/>
                        <a:buNone/>
                      </a:pPr>
                      <a:r>
                        <a:rPr lang="en-US" sz="1050" u="none" strike="noStrike" cap="none" baseline="0" dirty="0"/>
                        <a:t> </a:t>
                      </a:r>
                      <a:r>
                        <a:rPr lang="en-US" sz="1050" u="none" strike="noStrike" cap="none" baseline="0" dirty="0">
                          <a:solidFill>
                            <a:schemeClr val="dk1"/>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5 m</a:t>
                      </a:r>
                      <a:endParaRPr lang="en-US" sz="1050" u="none" strike="noStrike" cap="none" baseline="0" dirty="0">
                        <a:solidFill>
                          <a:schemeClr val="dk1"/>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34825">
                <a:tc>
                  <a:txBody>
                    <a:bodyPr/>
                    <a:lstStyle/>
                    <a:p>
                      <a:pPr marL="0" marR="0" lvl="0" indent="0" algn="l" rtl="0">
                        <a:spcBef>
                          <a:spcPts val="0"/>
                        </a:spcBef>
                        <a:buSzPct val="25000"/>
                        <a:buNone/>
                      </a:pPr>
                      <a:r>
                        <a:rPr lang="en-US" sz="1050" u="none" strike="noStrike" cap="none" baseline="0" dirty="0"/>
                        <a:t>Video Quality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3D 4K [1]</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HDMI 2.0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rowSpan="3">
                  <a:txBody>
                    <a:bodyPr/>
                    <a:lstStyle/>
                    <a:p>
                      <a:pPr marL="0" marR="0" lvl="0" indent="0" algn="l" rtl="0">
                        <a:spcBef>
                          <a:spcPts val="0"/>
                        </a:spcBef>
                        <a:buSzPct val="25000"/>
                        <a:buNone/>
                      </a:pPr>
                      <a:r>
                        <a:rPr lang="en-US" sz="1050" u="none" strike="noStrike" cap="none" baseline="0" dirty="0"/>
                        <a:t>Range of </a:t>
                      </a:r>
                      <a:r>
                        <a:rPr lang="en-US" sz="1050" u="none" strike="noStrike" cap="none" baseline="0" dirty="0" smtClean="0"/>
                        <a:t>Motion for head-worn wearable</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Neck </a:t>
                      </a:r>
                      <a:r>
                        <a:rPr lang="en-US" sz="1050" u="none" strike="noStrike" cap="none" baseline="0" dirty="0"/>
                        <a:t>Roll [2]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0.17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dirty="0" smtClean="0"/>
                        <a:t>Neck </a:t>
                      </a:r>
                      <a:r>
                        <a:rPr lang="en-US" sz="1050" u="none" strike="noStrike" cap="none" baseline="0" dirty="0"/>
                        <a:t>Pitch[2]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0.14(s/60deg)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52800">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dirty="0" smtClean="0"/>
                        <a:t>Neck </a:t>
                      </a:r>
                      <a:r>
                        <a:rPr lang="en-US" sz="1050" u="none" strike="noStrike" cap="none" baseline="0" dirty="0"/>
                        <a:t>Yaw[2]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0.13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r>
              <a:tr h="252800">
                <a:tc>
                  <a:txBody>
                    <a:bodyPr/>
                    <a:lstStyle/>
                    <a:p>
                      <a:pPr marL="0" marR="0" lvl="0" indent="0" algn="l" rtl="0">
                        <a:spcBef>
                          <a:spcPts val="0"/>
                        </a:spcBef>
                        <a:buSzPct val="25000"/>
                        <a:buNone/>
                      </a:pPr>
                      <a:r>
                        <a:rPr lang="en-US" sz="1050" u="none" strike="noStrike" cap="none" baseline="0" dirty="0" smtClean="0">
                          <a:solidFill>
                            <a:schemeClr val="tx1"/>
                          </a:solidFill>
                        </a:rPr>
                        <a:t>Device mobility</a:t>
                      </a:r>
                      <a:endParaRPr lang="en-US" sz="1050" u="none" strike="noStrike" cap="none" baseline="0" dirty="0">
                        <a:solidFill>
                          <a:schemeClr val="tx1"/>
                        </a:solidFill>
                      </a:endParaRPr>
                    </a:p>
                  </a:txBody>
                  <a:tcPr marL="91450" marR="91450" marT="45725" marB="45725">
                    <a:lnL w="12700" cap="flat">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solidFill>
                            <a:schemeClr val="tx1"/>
                          </a:solidFill>
                        </a:rPr>
                        <a:t>Pedestrian speeds </a:t>
                      </a:r>
                      <a:endParaRPr lang="en-US" sz="1050" u="none" strike="noStrike" cap="none" baseline="0" dirty="0">
                        <a:solidFill>
                          <a:schemeClr val="tx1"/>
                        </a:solidFill>
                      </a:endParaRPr>
                    </a:p>
                  </a:txBody>
                  <a:tcPr marL="91450" marR="91450" marT="45725" marB="45725">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&lt; 4km/hr </a:t>
                      </a:r>
                      <a:endParaRPr lang="en-US" sz="1050" u="none" strike="noStrike" cap="none" baseline="0" dirty="0"/>
                    </a:p>
                  </a:txBody>
                  <a:tcPr marL="91450" marR="91450" marT="45725" marB="45725">
                    <a:lnL w="12700" cap="flat" cmpd="sng" algn="ctr">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r>
            </a:tbl>
          </a:graphicData>
        </a:graphic>
      </p:graphicFrame>
      <p:pic>
        <p:nvPicPr>
          <p:cNvPr id="9" name="Picture 5" descr="C:\Users\kjohnsso\Desktop\Image_0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285" y="4827984"/>
            <a:ext cx="6568251"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ony-head-mount-hmz.jpg"/>
          <p:cNvPicPr>
            <a:picLocks noChangeAspect="1"/>
          </p:cNvPicPr>
          <p:nvPr/>
        </p:nvPicPr>
        <p:blipFill>
          <a:blip r:embed="rId4" cstate="print"/>
          <a:stretch>
            <a:fillRect/>
          </a:stretch>
        </p:blipFill>
        <p:spPr>
          <a:xfrm>
            <a:off x="663092" y="4020697"/>
            <a:ext cx="2817377" cy="1614574"/>
          </a:xfrm>
          <a:prstGeom prst="rect">
            <a:avLst/>
          </a:prstGeom>
        </p:spPr>
      </p:pic>
      <p:sp>
        <p:nvSpPr>
          <p:cNvPr id="11" name="Shape 141"/>
          <p:cNvSpPr txBox="1">
            <a:spLocks noGrp="1"/>
          </p:cNvSpPr>
          <p:nvPr>
            <p:ph type="title"/>
          </p:nvPr>
        </p:nvSpPr>
        <p:spPr>
          <a:xfrm>
            <a:off x="899592" y="685800"/>
            <a:ext cx="7272808" cy="58296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b="1" i="0" u="none" strike="noStrike" cap="none" baseline="0" dirty="0">
                <a:solidFill>
                  <a:schemeClr val="dk2"/>
                </a:solidFill>
                <a:latin typeface="Times New Roman"/>
                <a:ea typeface="Times New Roman"/>
                <a:cs typeface="Times New Roman"/>
                <a:sym typeface="Times New Roman"/>
              </a:rPr>
              <a:t>Usage Model </a:t>
            </a:r>
            <a:r>
              <a:rPr lang="en-US" sz="1800" b="1" dirty="0" smtClean="0">
                <a:solidFill>
                  <a:schemeClr val="dk2"/>
                </a:solidFill>
                <a:latin typeface="Times New Roman"/>
                <a:ea typeface="Times New Roman"/>
                <a:cs typeface="Times New Roman"/>
                <a:sym typeface="Times New Roman"/>
              </a:rPr>
              <a:t>3</a:t>
            </a:r>
            <a:r>
              <a:rPr lang="en-US" sz="1800" b="1" i="0" u="none" strike="noStrike" cap="none" baseline="0" dirty="0" smtClean="0">
                <a:solidFill>
                  <a:schemeClr val="dk2"/>
                </a:solidFill>
                <a:latin typeface="Times New Roman"/>
                <a:ea typeface="Times New Roman"/>
                <a:cs typeface="Times New Roman"/>
                <a:sym typeface="Times New Roman"/>
              </a:rPr>
              <a:t>:   Augmented Reality</a:t>
            </a:r>
            <a:r>
              <a:rPr lang="en-US" sz="1800" b="1" dirty="0" smtClean="0">
                <a:solidFill>
                  <a:schemeClr val="dk2"/>
                </a:solidFill>
                <a:latin typeface="Times New Roman"/>
                <a:ea typeface="Times New Roman"/>
                <a:cs typeface="Times New Roman"/>
                <a:sym typeface="Times New Roman"/>
              </a:rPr>
              <a:t>/Virtual Reality Headsets and Other High-End Wearables</a:t>
            </a:r>
            <a:endParaRPr lang="en-US" sz="1800" b="1" i="0" u="none" strike="noStrike" cap="none" baseline="0" dirty="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81485653"/>
      </p:ext>
    </p:extLst>
  </p:cSld>
  <p:clrMapOvr>
    <a:masterClrMapping/>
  </p:clrMapOvr>
  <p:transition spd="slow">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19277</TotalTime>
  <Words>5781</Words>
  <Application>Microsoft Office PowerPoint</Application>
  <PresentationFormat>On-screen Show (4:3)</PresentationFormat>
  <Paragraphs>859</Paragraphs>
  <Slides>30</Slides>
  <Notes>24</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49" baseType="lpstr">
      <vt:lpstr>Arial Unicode MS</vt:lpstr>
      <vt:lpstr>Gulim</vt:lpstr>
      <vt:lpstr>Malgun Gothic</vt:lpstr>
      <vt:lpstr>MS Gothic</vt:lpstr>
      <vt:lpstr>MS PGothic</vt:lpstr>
      <vt:lpstr>MS PGothic</vt:lpstr>
      <vt:lpstr>宋体</vt:lpstr>
      <vt:lpstr>Arial</vt:lpstr>
      <vt:lpstr>Calibri</vt:lpstr>
      <vt:lpstr>Neo Sans Intel</vt:lpstr>
      <vt:lpstr>Noto Symbol</vt:lpstr>
      <vt:lpstr>Tahoma</vt:lpstr>
      <vt:lpstr>Tele-GroteskNor</vt:lpstr>
      <vt:lpstr>Times New Roman</vt:lpstr>
      <vt:lpstr>Wingdings</vt:lpstr>
      <vt:lpstr>802-11-Submission</vt:lpstr>
      <vt:lpstr>Document</vt:lpstr>
      <vt:lpstr>Image</vt:lpstr>
      <vt:lpstr>think-cell Folie</vt:lpstr>
      <vt:lpstr>IEEE 802.11 TGay Use Cases</vt:lpstr>
      <vt:lpstr>PowerPoint Presentation</vt:lpstr>
      <vt:lpstr>Abstract</vt:lpstr>
      <vt:lpstr>Usage Model 1: Ultra Short Range (USR) Communications</vt:lpstr>
      <vt:lpstr>Usage Model 1: USR Communications</vt:lpstr>
      <vt:lpstr> Usage Model 2: 8K UHD Wireless Transfer at Smart Home</vt:lpstr>
      <vt:lpstr>Usage Model 2: 8K UHD Wireless Transfer at Smart Home</vt:lpstr>
      <vt:lpstr>Usage Model 3:   Augmented Reality/Virtual Reality Headsets and Other High-End Wearables</vt:lpstr>
      <vt:lpstr>Usage Model 3:   Augmented Reality/Virtual Reality Headsets and Other High-End Wearables</vt:lpstr>
      <vt:lpstr>Usage Model 4: Data Center 11ay Inter-Rack Connectivity</vt:lpstr>
      <vt:lpstr>Usage Model 4: Data Center</vt:lpstr>
      <vt:lpstr>Usage Model 5: Video/Mass-Data Distribution/Video on Demand System</vt:lpstr>
      <vt:lpstr>PowerPoint Presentation</vt:lpstr>
      <vt:lpstr>Usage Model 6: Mobile Offloading and Multi-Band Operation (MBO)</vt:lpstr>
      <vt:lpstr>Usage Model 6– Mobile Offloading and MBO</vt:lpstr>
      <vt:lpstr>Usage Model 7: Mobile Fronthauling</vt:lpstr>
      <vt:lpstr>PowerPoint Presentation</vt:lpstr>
      <vt:lpstr>Usage Model 8: Wireless Backhauling </vt:lpstr>
      <vt:lpstr>Usage Model 8: Wireless Backhaul</vt:lpstr>
      <vt:lpstr>PowerPoint Presentation</vt:lpstr>
      <vt:lpstr>Usage Model 9: Office docking exmples </vt:lpstr>
      <vt:lpstr>Usage Model 10: mmWave Distribution Network</vt:lpstr>
      <vt:lpstr>Usage Model 10: Operational Requirements</vt:lpstr>
      <vt:lpstr>Usage Model 10: mmWave Distribution Network</vt:lpstr>
      <vt:lpstr>PowerPoint Presentation</vt:lpstr>
      <vt:lpstr>PowerPoint Presentation</vt:lpstr>
      <vt:lpstr>Summary of Key metrics (I) </vt:lpstr>
      <vt:lpstr>Summary of Key metrics (II) </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 60 Use Cases</dc:title>
  <dc:creator>Rob Sun. et al</dc:creator>
  <cp:lastModifiedBy>Rob Sun</cp:lastModifiedBy>
  <cp:revision>127</cp:revision>
  <dcterms:modified xsi:type="dcterms:W3CDTF">2017-11-08T21:03:50Z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1502720696</vt:lpwstr>
  </property>
</Properties>
</file>