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tiff" ContentType="image/tiff"/>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8" r:id="rId1"/>
  </p:sldMasterIdLst>
  <p:notesMasterIdLst>
    <p:notesMasterId r:id="rId32"/>
  </p:notesMasterIdLst>
  <p:sldIdLst>
    <p:sldId id="256" r:id="rId2"/>
    <p:sldId id="306" r:id="rId3"/>
    <p:sldId id="257" r:id="rId4"/>
    <p:sldId id="284" r:id="rId5"/>
    <p:sldId id="289" r:id="rId6"/>
    <p:sldId id="297" r:id="rId7"/>
    <p:sldId id="298" r:id="rId8"/>
    <p:sldId id="301" r:id="rId9"/>
    <p:sldId id="302" r:id="rId10"/>
    <p:sldId id="258" r:id="rId11"/>
    <p:sldId id="259" r:id="rId12"/>
    <p:sldId id="286" r:id="rId13"/>
    <p:sldId id="287" r:id="rId14"/>
    <p:sldId id="262" r:id="rId15"/>
    <p:sldId id="263" r:id="rId16"/>
    <p:sldId id="295" r:id="rId17"/>
    <p:sldId id="296" r:id="rId18"/>
    <p:sldId id="264" r:id="rId19"/>
    <p:sldId id="265" r:id="rId20"/>
    <p:sldId id="307" r:id="rId21"/>
    <p:sldId id="305" r:id="rId22"/>
    <p:sldId id="308" r:id="rId23"/>
    <p:sldId id="309" r:id="rId24"/>
    <p:sldId id="310" r:id="rId25"/>
    <p:sldId id="312" r:id="rId26"/>
    <p:sldId id="313" r:id="rId27"/>
    <p:sldId id="311" r:id="rId28"/>
    <p:sldId id="272" r:id="rId29"/>
    <p:sldId id="293" r:id="rId30"/>
    <p:sldId id="294" r:id="rId31"/>
  </p:sldIdLst>
  <p:sldSz cx="9144000" cy="6858000" type="screen4x3"/>
  <p:notesSz cx="6934200" cy="9280525"/>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3">
          <p15:clr>
            <a:srgbClr val="A4A3A4"/>
          </p15:clr>
        </p15:guide>
        <p15:guide id="2" pos="218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C797083-F9EE-4C0E-ABDD-26BC668D070A}">
  <a:tblStyle styleId="{7C797083-F9EE-4C0E-ABDD-26BC668D070A}" styleName="Table_0">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DEFE1F0-23D1-467C-B1D0-CCCE52E34E7B}" styleName="Table_1">
    <a:wholeTbl>
      <a:tcTxStyle b="off" i="off">
        <a:font>
          <a:latin typeface="Times New Roman"/>
          <a:ea typeface="Times New Roman"/>
          <a:cs typeface="Times New Roman"/>
        </a:font>
        <a:schemeClr val="dk1"/>
      </a:tcTxStyle>
      <a:tcStyle>
        <a:tcBdr>
          <a:left>
            <a:ln w="12700" cap="flat">
              <a:solidFill>
                <a:schemeClr val="lt1"/>
              </a:solidFill>
              <a:prstDash val="solid"/>
              <a:round/>
              <a:headEnd type="none" w="med" len="med"/>
              <a:tailEnd type="none" w="med" len="med"/>
            </a:ln>
          </a:left>
          <a:right>
            <a:ln w="12700" cap="flat">
              <a:solidFill>
                <a:schemeClr val="lt1"/>
              </a:solidFill>
              <a:prstDash val="solid"/>
              <a:round/>
              <a:headEnd type="none" w="med" len="med"/>
              <a:tailEnd type="none" w="med" len="med"/>
            </a:ln>
          </a:right>
          <a:top>
            <a:ln w="12700" cap="flat">
              <a:solidFill>
                <a:schemeClr val="lt1"/>
              </a:solidFill>
              <a:prstDash val="solid"/>
              <a:round/>
              <a:headEnd type="none" w="med" len="med"/>
              <a:tailEnd type="none" w="med" len="med"/>
            </a:ln>
          </a:top>
          <a:bottom>
            <a:ln w="12700" cap="flat">
              <a:solidFill>
                <a:schemeClr val="lt1"/>
              </a:solidFill>
              <a:prstDash val="solid"/>
              <a:round/>
              <a:headEnd type="none" w="med" len="med"/>
              <a:tailEnd type="none" w="med" len="med"/>
            </a:ln>
          </a:bottom>
          <a:insideH>
            <a:ln w="12700" cap="flat">
              <a:solidFill>
                <a:schemeClr val="lt1"/>
              </a:solidFill>
              <a:prstDash val="solid"/>
              <a:round/>
              <a:headEnd type="none" w="med" len="med"/>
              <a:tailEnd type="none" w="med" len="med"/>
            </a:ln>
          </a:insideH>
          <a:insideV>
            <a:ln w="12700" cap="flat">
              <a:solidFill>
                <a:schemeClr val="lt1"/>
              </a:solidFill>
              <a:prstDash val="solid"/>
              <a:round/>
              <a:headEnd type="none" w="med" len="med"/>
              <a:tailEnd type="none" w="med" len="med"/>
            </a:ln>
          </a:insideV>
        </a:tcBdr>
        <a:fill>
          <a:solidFill>
            <a:srgbClr val="E7FAF5"/>
          </a:solidFill>
        </a:fill>
      </a:tcStyle>
    </a:wholeTbl>
    <a:band1H>
      <a:tcStyle>
        <a:tcBdr/>
        <a:fill>
          <a:solidFill>
            <a:srgbClr val="CBF4EA"/>
          </a:solidFill>
        </a:fill>
      </a:tcStyle>
    </a:band1H>
    <a:band1V>
      <a:tcStyle>
        <a:tcBdr/>
        <a:fill>
          <a:solidFill>
            <a:srgbClr val="CBF4EA"/>
          </a:solidFill>
        </a:fill>
      </a:tcStyle>
    </a:band1V>
    <a:lastCol>
      <a:tcTxStyle b="on" i="off">
        <a:font>
          <a:latin typeface="Times New Roman"/>
          <a:ea typeface="Times New Roman"/>
          <a:cs typeface="Times New Roman"/>
        </a:font>
        <a:schemeClr val="lt1"/>
      </a:tcTxStyle>
      <a:tcStyle>
        <a:tcBdr/>
        <a:fill>
          <a:solidFill>
            <a:schemeClr val="accent1"/>
          </a:solidFill>
        </a:fill>
      </a:tcStyle>
    </a:lastCol>
    <a:firstCol>
      <a:tcTxStyle b="on" i="off">
        <a:font>
          <a:latin typeface="Times New Roman"/>
          <a:ea typeface="Times New Roman"/>
          <a:cs typeface="Times New Roman"/>
        </a:font>
        <a:schemeClr val="lt1"/>
      </a:tcTxStyle>
      <a:tcStyle>
        <a:tcBdr/>
        <a:fill>
          <a:solidFill>
            <a:schemeClr val="accent1"/>
          </a:solidFill>
        </a:fill>
      </a:tcStyle>
    </a:firstCol>
    <a:lastRow>
      <a:tcTxStyle b="on" i="off">
        <a:font>
          <a:latin typeface="Times New Roman"/>
          <a:ea typeface="Times New Roman"/>
          <a:cs typeface="Times New Roman"/>
        </a:font>
        <a:schemeClr val="lt1"/>
      </a:tcTxStyle>
      <a:tcStyle>
        <a:tcBdr>
          <a:top>
            <a:ln w="38100" cap="flat">
              <a:solidFill>
                <a:schemeClr val="lt1"/>
              </a:solidFill>
              <a:prstDash val="solid"/>
              <a:round/>
              <a:headEnd type="none" w="med" len="med"/>
              <a:tailEnd type="none" w="med" len="med"/>
            </a:ln>
          </a:top>
        </a:tcBdr>
        <a:fill>
          <a:solidFill>
            <a:schemeClr val="accent1"/>
          </a:solidFill>
        </a:fill>
      </a:tcStyle>
    </a:lastRow>
    <a:firstRow>
      <a:tcTxStyle b="on" i="off">
        <a:font>
          <a:latin typeface="Times New Roman"/>
          <a:ea typeface="Times New Roman"/>
          <a:cs typeface="Times New Roman"/>
        </a:font>
        <a:schemeClr val="lt1"/>
      </a:tcTxStyle>
      <a:tcStyle>
        <a:tcBdr>
          <a:bottom>
            <a:ln w="38100" cap="flat">
              <a:solidFill>
                <a:schemeClr val="lt1"/>
              </a:solidFill>
              <a:prstDash val="solid"/>
              <a:round/>
              <a:headEnd type="none" w="med" len="med"/>
              <a:tailEnd type="none" w="med" len="med"/>
            </a:ln>
          </a:bottom>
        </a:tcBdr>
        <a:fill>
          <a:solidFill>
            <a:schemeClr val="accent1"/>
          </a:solidFill>
        </a:fill>
      </a:tcStyle>
    </a:firstRow>
  </a:tblStyle>
  <a:tblStyle styleId="{76D8E0FC-F2F0-4C2D-AB19-AB96CCA464D3}" styleName="Table_2">
    <a:wholeTbl>
      <a:tcTxStyle b="off" i="off">
        <a:font>
          <a:latin typeface="Times New Roman"/>
          <a:ea typeface="Times New Roman"/>
          <a:cs typeface="Times New Roman"/>
        </a:font>
        <a:schemeClr val="dk1"/>
      </a:tcTxStyle>
      <a:tcStyle>
        <a:tcBdr>
          <a:left>
            <a:ln w="12700" cap="flat">
              <a:solidFill>
                <a:schemeClr val="dk1"/>
              </a:solidFill>
              <a:prstDash val="solid"/>
              <a:round/>
              <a:headEnd type="none" w="med" len="med"/>
              <a:tailEnd type="none" w="med" len="med"/>
            </a:ln>
          </a:left>
          <a:right>
            <a:ln w="12700" cap="flat">
              <a:solidFill>
                <a:schemeClr val="dk1"/>
              </a:solidFill>
              <a:prstDash val="solid"/>
              <a:round/>
              <a:headEnd type="none" w="med" len="med"/>
              <a:tailEnd type="none" w="med" len="med"/>
            </a:ln>
          </a:right>
          <a:top>
            <a:ln w="12700" cap="flat">
              <a:solidFill>
                <a:schemeClr val="dk1"/>
              </a:solidFill>
              <a:prstDash val="solid"/>
              <a:round/>
              <a:headEnd type="none" w="med" len="med"/>
              <a:tailEnd type="none" w="med" len="med"/>
            </a:ln>
          </a:top>
          <a:bottom>
            <a:ln w="12700" cap="flat">
              <a:solidFill>
                <a:schemeClr val="dk1"/>
              </a:solidFill>
              <a:prstDash val="solid"/>
              <a:round/>
              <a:headEnd type="none" w="med" len="med"/>
              <a:tailEnd type="none" w="med" len="med"/>
            </a:ln>
          </a:bottom>
          <a:insideH>
            <a:ln w="12700" cap="flat">
              <a:solidFill>
                <a:schemeClr val="dk1"/>
              </a:solidFill>
              <a:prstDash val="solid"/>
              <a:round/>
              <a:headEnd type="none" w="med" len="med"/>
              <a:tailEnd type="none" w="med" len="med"/>
            </a:ln>
          </a:insideH>
          <a:insideV>
            <a:ln w="12700" cap="flat">
              <a:solidFill>
                <a:schemeClr val="dk1"/>
              </a:solidFill>
              <a:prstDash val="solid"/>
              <a:round/>
              <a:headEnd type="none" w="med" len="med"/>
              <a:tailEnd type="none" w="med" len="med"/>
            </a:ln>
          </a:insideV>
        </a:tcBdr>
        <a:fill>
          <a:solidFill>
            <a:srgbClr val="FFFFFF">
              <a:alpha val="0"/>
            </a:srgbClr>
          </a:solidFill>
        </a:fill>
      </a:tcStyle>
    </a:wholeTbl>
  </a:tblStyle>
  <a:tblStyle styleId="{03C6F5E2-FF9E-4968-86D7-54FDBC47BEC5}" styleName="Table_3"/>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82" autoAdjust="0"/>
    <p:restoredTop sz="93728" autoAdjust="0"/>
  </p:normalViewPr>
  <p:slideViewPr>
    <p:cSldViewPr>
      <p:cViewPr>
        <p:scale>
          <a:sx n="142" d="100"/>
          <a:sy n="142" d="100"/>
        </p:scale>
        <p:origin x="-696" y="-1638"/>
      </p:cViewPr>
      <p:guideLst>
        <p:guide orient="horz" pos="2160"/>
        <p:guide pos="2880"/>
      </p:guideLst>
    </p:cSldViewPr>
  </p:slideViewPr>
  <p:notesTextViewPr>
    <p:cViewPr>
      <p:scale>
        <a:sx n="1" d="1"/>
        <a:sy n="1" d="1"/>
      </p:scale>
      <p:origin x="0" y="0"/>
    </p:cViewPr>
  </p:notesTextViewPr>
  <p:notesViewPr>
    <p:cSldViewPr>
      <p:cViewPr varScale="1">
        <p:scale>
          <a:sx n="83" d="100"/>
          <a:sy n="83" d="100"/>
        </p:scale>
        <p:origin x="-3264" y="-78"/>
      </p:cViewPr>
      <p:guideLst>
        <p:guide orient="horz" pos="2923"/>
        <p:guide pos="2184"/>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5640387" y="98425"/>
            <a:ext cx="641350" cy="212724"/>
          </a:xfrm>
          <a:prstGeom prst="rect">
            <a:avLst/>
          </a:prstGeom>
          <a:noFill/>
          <a:ln>
            <a:noFill/>
          </a:ln>
        </p:spPr>
        <p:txBody>
          <a:bodyPr lIns="91425" tIns="91425" rIns="91425" bIns="91425" anchor="b" anchorCtr="0"/>
          <a:lstStyle>
            <a:lvl1pPr marL="0" marR="0" indent="0" algn="r"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3" name="Shape 3"/>
          <p:cNvSpPr txBox="1">
            <a:spLocks noGrp="1"/>
          </p:cNvSpPr>
          <p:nvPr>
            <p:ph type="dt" idx="10"/>
          </p:nvPr>
        </p:nvSpPr>
        <p:spPr>
          <a:xfrm>
            <a:off x="654050" y="98425"/>
            <a:ext cx="827088" cy="212724"/>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1828800" marR="0" indent="0" algn="l"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 name="Shape 4"/>
          <p:cNvSpPr>
            <a:spLocks noGrp="1" noRot="1" noChangeAspect="1"/>
          </p:cNvSpPr>
          <p:nvPr>
            <p:ph type="sldImg" idx="3"/>
          </p:nvPr>
        </p:nvSpPr>
        <p:spPr>
          <a:xfrm>
            <a:off x="1152525" y="701675"/>
            <a:ext cx="4629150" cy="346868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chemeClr val="dk1"/>
            </a:solidFill>
            <a:prstDash val="solid"/>
            <a:miter/>
            <a:headEnd type="none" w="med" len="med"/>
            <a:tailEnd type="none" w="med" len="med"/>
          </a:ln>
        </p:spPr>
      </p:sp>
      <p:sp>
        <p:nvSpPr>
          <p:cNvPr id="5" name="Shape 5"/>
          <p:cNvSpPr txBox="1">
            <a:spLocks noGrp="1"/>
          </p:cNvSpPr>
          <p:nvPr>
            <p:ph type="body" idx="1"/>
          </p:nvPr>
        </p:nvSpPr>
        <p:spPr>
          <a:xfrm>
            <a:off x="923925" y="4408487"/>
            <a:ext cx="5086349" cy="4176711"/>
          </a:xfrm>
          <a:prstGeom prst="rect">
            <a:avLst/>
          </a:prstGeom>
          <a:noFill/>
          <a:ln>
            <a:noFill/>
          </a:ln>
        </p:spPr>
        <p:txBody>
          <a:bodyPr lIns="91425" tIns="91425" rIns="91425" bIns="91425" anchor="t" anchorCtr="0"/>
          <a:lstStyle>
            <a:lvl1pPr marL="0" marR="0" indent="0" algn="l" rtl="0">
              <a:spcBef>
                <a:spcPts val="360"/>
              </a:spcBef>
              <a:spcAft>
                <a:spcPts val="0"/>
              </a:spcAft>
              <a:defRPr/>
            </a:lvl1pPr>
            <a:lvl2pPr marL="114300" marR="0" indent="0" algn="l" rtl="0">
              <a:spcBef>
                <a:spcPts val="360"/>
              </a:spcBef>
              <a:spcAft>
                <a:spcPts val="0"/>
              </a:spcAft>
              <a:defRPr/>
            </a:lvl2pPr>
            <a:lvl3pPr marL="228600" marR="0" indent="0" algn="l" rtl="0">
              <a:spcBef>
                <a:spcPts val="360"/>
              </a:spcBef>
              <a:spcAft>
                <a:spcPts val="0"/>
              </a:spcAft>
              <a:defRPr/>
            </a:lvl3pPr>
            <a:lvl4pPr marL="342900" marR="0" indent="0" algn="l" rtl="0">
              <a:spcBef>
                <a:spcPts val="360"/>
              </a:spcBef>
              <a:spcAft>
                <a:spcPts val="0"/>
              </a:spcAft>
              <a:defRPr/>
            </a:lvl4pPr>
            <a:lvl5pPr marL="457200" marR="0" indent="0" algn="l" rtl="0">
              <a:spcBef>
                <a:spcPts val="36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 name="Shape 6"/>
          <p:cNvSpPr txBox="1">
            <a:spLocks noGrp="1"/>
          </p:cNvSpPr>
          <p:nvPr>
            <p:ph type="ftr" idx="11"/>
          </p:nvPr>
        </p:nvSpPr>
        <p:spPr>
          <a:xfrm>
            <a:off x="5357812" y="8985250"/>
            <a:ext cx="923924" cy="182563"/>
          </a:xfrm>
          <a:prstGeom prst="rect">
            <a:avLst/>
          </a:prstGeom>
          <a:noFill/>
          <a:ln>
            <a:noFill/>
          </a:ln>
        </p:spPr>
        <p:txBody>
          <a:bodyPr lIns="91425" tIns="91425" rIns="91425" bIns="91425" anchor="t" anchorCtr="0"/>
          <a:lstStyle>
            <a:lvl1pPr marL="0" marR="0" indent="0" algn="l" rtl="0">
              <a:spcBef>
                <a:spcPts val="0"/>
              </a:spcBef>
              <a:spcAft>
                <a:spcPts val="0"/>
              </a:spcAft>
              <a:defRPr/>
            </a:lvl1pPr>
            <a:lvl2pPr marL="457200" marR="0" indent="0" algn="l" rtl="0">
              <a:spcBef>
                <a:spcPts val="0"/>
              </a:spcBef>
              <a:spcAft>
                <a:spcPts val="0"/>
              </a:spcAft>
              <a:defRPr/>
            </a:lvl2pPr>
            <a:lvl3pPr marL="914400" marR="0" indent="0" algn="l" rtl="0">
              <a:spcBef>
                <a:spcPts val="0"/>
              </a:spcBef>
              <a:spcAft>
                <a:spcPts val="0"/>
              </a:spcAft>
              <a:defRPr/>
            </a:lvl3pPr>
            <a:lvl4pPr marL="1371600" marR="0" indent="0" algn="l" rtl="0">
              <a:spcBef>
                <a:spcPts val="0"/>
              </a:spcBef>
              <a:spcAft>
                <a:spcPts val="0"/>
              </a:spcAft>
              <a:defRPr/>
            </a:lvl4pPr>
            <a:lvl5pPr marL="457200" marR="0" indent="0" algn="r" rtl="0">
              <a:spcBef>
                <a:spcPts val="0"/>
              </a:spcBef>
              <a:spcAft>
                <a:spcPts val="0"/>
              </a:spcAft>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7" name="Shape 7"/>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lvl1pPr marL="0" marR="0" indent="0" algn="r" rtl="0">
              <a:spcBef>
                <a:spcPts val="0"/>
              </a:spcBef>
              <a:spcAft>
                <a:spcPts val="0"/>
              </a:spcAft>
              <a:buNone/>
              <a:defRPr sz="12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Page </a:t>
            </a:r>
            <a:fld id="{00000000-1234-1234-1234-123412341234}" type="slidenum">
              <a:rPr lang="en-US"/>
              <a:pPr marL="0" lvl="0" indent="0">
                <a:spcBef>
                  <a:spcPts val="0"/>
                </a:spcBef>
                <a:buSzPct val="25000"/>
                <a:buNone/>
              </a:pPr>
              <a:t>‹#›</a:t>
            </a:fld>
            <a:endParaRPr lang="en-US" dirty="0"/>
          </a:p>
        </p:txBody>
      </p:sp>
      <p:sp>
        <p:nvSpPr>
          <p:cNvPr id="8" name="Shape 8"/>
          <p:cNvSpPr/>
          <p:nvPr/>
        </p:nvSpPr>
        <p:spPr>
          <a:xfrm>
            <a:off x="723900" y="8985250"/>
            <a:ext cx="711200" cy="18256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9" name="Shape 9"/>
          <p:cNvCxnSpPr/>
          <p:nvPr/>
        </p:nvCxnSpPr>
        <p:spPr>
          <a:xfrm>
            <a:off x="723900" y="8983663"/>
            <a:ext cx="5486399" cy="0"/>
          </a:xfrm>
          <a:prstGeom prst="straightConnector1">
            <a:avLst/>
          </a:prstGeom>
          <a:noFill/>
          <a:ln w="12700" cap="flat">
            <a:solidFill>
              <a:schemeClr val="dk1"/>
            </a:solidFill>
            <a:prstDash val="solid"/>
            <a:round/>
            <a:headEnd type="none" w="med" len="med"/>
            <a:tailEnd type="none" w="med" len="med"/>
          </a:ln>
        </p:spPr>
      </p:cxnSp>
      <p:cxnSp>
        <p:nvCxnSpPr>
          <p:cNvPr id="10" name="Shape 10"/>
          <p:cNvCxnSpPr/>
          <p:nvPr/>
        </p:nvCxnSpPr>
        <p:spPr>
          <a:xfrm>
            <a:off x="647700" y="296862"/>
            <a:ext cx="5638800" cy="0"/>
          </a:xfrm>
          <a:prstGeom prst="straightConnector1">
            <a:avLst/>
          </a:prstGeom>
          <a:noFill/>
          <a:ln w="12700" cap="flat">
            <a:solidFill>
              <a:schemeClr val="dk1"/>
            </a:solidFill>
            <a:prstDash val="solid"/>
            <a:round/>
            <a:headEnd type="none" w="med" len="med"/>
            <a:tailEnd type="none" w="med" len="med"/>
          </a:ln>
        </p:spPr>
      </p:cxnSp>
    </p:spTree>
    <p:extLst>
      <p:ext uri="{BB962C8B-B14F-4D97-AF65-F5344CB8AC3E}">
        <p14:creationId xmlns:p14="http://schemas.microsoft.com/office/powerpoint/2010/main" val="1445886964"/>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802.11-09/0840r0</a:t>
            </a:r>
          </a:p>
        </p:txBody>
      </p:sp>
      <p:sp>
        <p:nvSpPr>
          <p:cNvPr id="82" name="Shape 82"/>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July 2009</a:t>
            </a:r>
          </a:p>
        </p:txBody>
      </p:sp>
      <p:sp>
        <p:nvSpPr>
          <p:cNvPr id="83" name="Shape 83"/>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84" name="Shape 84"/>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85" name="Shape 85"/>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86" name="Shape 86"/>
          <p:cNvSpPr txBox="1">
            <a:spLocks noGrp="1"/>
          </p:cNvSpPr>
          <p:nvPr>
            <p:ph type="body" idx="1"/>
          </p:nvPr>
        </p:nvSpPr>
        <p:spPr>
          <a:xfrm>
            <a:off x="923925" y="4408487"/>
            <a:ext cx="5086349" cy="4176711"/>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6441842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Shape 280"/>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81" name="Shape 281"/>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82" name="Shape 282"/>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83" name="Shape 283"/>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12</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84" name="Shape 284"/>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85" name="Shape 285"/>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086028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Shape 30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07" name="Shape 307"/>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308" name="Shape 308"/>
          <p:cNvSpPr txBox="1">
            <a:spLocks noGrp="1"/>
          </p:cNvSpPr>
          <p:nvPr>
            <p:ph type="sldNum" idx="12"/>
          </p:nvPr>
        </p:nvSpPr>
        <p:spPr>
          <a:xfrm>
            <a:off x="3659187" y="8985250"/>
            <a:ext cx="76199" cy="184149"/>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13</a:t>
            </a:fld>
            <a:endParaRPr lang="en-US"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4608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14</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8674362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Shape 20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08" name="Shape 20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972770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txBox="1">
            <a:spLocks noGrp="1"/>
          </p:cNvSpPr>
          <p:nvPr>
            <p:ph type="hdr" idx="2"/>
          </p:nvPr>
        </p:nvSpPr>
        <p:spPr>
          <a:xfrm>
            <a:off x="5640387" y="98426"/>
            <a:ext cx="641350" cy="212724"/>
          </a:xfrm>
          <a:prstGeom prst="rect">
            <a:avLst/>
          </a:prstGeom>
          <a:noFill/>
          <a:ln>
            <a:noFill/>
          </a:ln>
        </p:spPr>
        <p:txBody>
          <a:bodyPr lIns="0" tIns="0" rIns="0" bIns="0" anchor="b" anchorCtr="0">
            <a:noAutofit/>
          </a:bodyPr>
          <a:lstStyle/>
          <a:p>
            <a:pPr algn="r">
              <a:buSzPct val="25000"/>
            </a:pPr>
            <a:r>
              <a:rPr lang="en-US" b="1" dirty="0">
                <a:solidFill>
                  <a:schemeClr val="dk1"/>
                </a:solidFill>
                <a:latin typeface="Times New Roman"/>
                <a:ea typeface="Times New Roman"/>
                <a:cs typeface="Times New Roman"/>
                <a:sym typeface="Times New Roman"/>
              </a:rPr>
              <a:t>doc.: IEEE 802.11-yy/xxxxr0</a:t>
            </a:r>
          </a:p>
        </p:txBody>
      </p:sp>
      <p:sp>
        <p:nvSpPr>
          <p:cNvPr id="170" name="Shape 170"/>
          <p:cNvSpPr txBox="1">
            <a:spLocks noGrp="1"/>
          </p:cNvSpPr>
          <p:nvPr>
            <p:ph type="dt" idx="10"/>
          </p:nvPr>
        </p:nvSpPr>
        <p:spPr>
          <a:xfrm>
            <a:off x="654051" y="98426"/>
            <a:ext cx="827088" cy="212724"/>
          </a:xfrm>
          <a:prstGeom prst="rect">
            <a:avLst/>
          </a:prstGeom>
          <a:noFill/>
          <a:ln>
            <a:noFill/>
          </a:ln>
        </p:spPr>
        <p:txBody>
          <a:bodyPr lIns="0" tIns="0" rIns="0" bIns="0" anchor="b" anchorCtr="0">
            <a:noAutofit/>
          </a:bodyPr>
          <a:lstStyle/>
          <a:p>
            <a:pPr algn="l">
              <a:buSzPct val="25000"/>
            </a:pPr>
            <a:r>
              <a:rPr lang="en-US" b="1" dirty="0">
                <a:solidFill>
                  <a:schemeClr val="dk1"/>
                </a:solidFill>
                <a:latin typeface="Times New Roman"/>
                <a:ea typeface="Times New Roman"/>
                <a:cs typeface="Times New Roman"/>
                <a:sym typeface="Times New Roman"/>
              </a:rPr>
              <a:t>Month Year</a:t>
            </a:r>
          </a:p>
        </p:txBody>
      </p:sp>
      <p:sp>
        <p:nvSpPr>
          <p:cNvPr id="171" name="Shape 171"/>
          <p:cNvSpPr txBox="1">
            <a:spLocks noGrp="1"/>
          </p:cNvSpPr>
          <p:nvPr>
            <p:ph type="ftr" idx="11"/>
          </p:nvPr>
        </p:nvSpPr>
        <p:spPr>
          <a:xfrm>
            <a:off x="5357813" y="8985251"/>
            <a:ext cx="923924" cy="182563"/>
          </a:xfrm>
          <a:prstGeom prst="rect">
            <a:avLst/>
          </a:prstGeom>
          <a:noFill/>
          <a:ln>
            <a:noFill/>
          </a:ln>
        </p:spPr>
        <p:txBody>
          <a:bodyPr lIns="0" tIns="0" rIns="0" bIns="0" anchor="t" anchorCtr="0">
            <a:noAutofit/>
          </a:bodyPr>
          <a:lstStyle/>
          <a:p>
            <a:pPr marL="457120" lvl="4">
              <a:buSzPct val="25000"/>
            </a:pPr>
            <a:r>
              <a:rPr lang="en-US" sz="1200" dirty="0">
                <a:solidFill>
                  <a:schemeClr val="dk1"/>
                </a:solidFill>
                <a:latin typeface="Times New Roman"/>
                <a:ea typeface="Times New Roman"/>
                <a:cs typeface="Times New Roman"/>
                <a:sym typeface="Times New Roman"/>
              </a:rPr>
              <a:t>John Doe, Some Company</a:t>
            </a:r>
          </a:p>
        </p:txBody>
      </p:sp>
      <p:sp>
        <p:nvSpPr>
          <p:cNvPr id="172" name="Shape 172"/>
          <p:cNvSpPr txBox="1">
            <a:spLocks noGrp="1"/>
          </p:cNvSpPr>
          <p:nvPr>
            <p:ph type="sldNum" idx="12"/>
          </p:nvPr>
        </p:nvSpPr>
        <p:spPr>
          <a:xfrm>
            <a:off x="3222626" y="8985251"/>
            <a:ext cx="512762" cy="182563"/>
          </a:xfrm>
          <a:prstGeom prst="rect">
            <a:avLst/>
          </a:prstGeom>
          <a:noFill/>
          <a:ln>
            <a:noFill/>
          </a:ln>
        </p:spPr>
        <p:txBody>
          <a:bodyPr lIns="0" tIns="0" rIns="0" bIns="0" anchor="t" anchorCtr="0">
            <a:noAutofit/>
          </a:bodyPr>
          <a:lstStyle/>
          <a:p>
            <a:pPr>
              <a:buSzPct val="25000"/>
            </a:pPr>
            <a:r>
              <a:rPr lang="en-US" dirty="0">
                <a:solidFill>
                  <a:schemeClr val="dk1"/>
                </a:solidFill>
                <a:latin typeface="Times New Roman"/>
                <a:ea typeface="Times New Roman"/>
                <a:cs typeface="Times New Roman"/>
                <a:sym typeface="Times New Roman"/>
              </a:rPr>
              <a:t>Page </a:t>
            </a:r>
            <a:fld id="{00000000-1234-1234-1234-123412341234}" type="slidenum">
              <a:rPr lang="en-US">
                <a:solidFill>
                  <a:schemeClr val="dk1"/>
                </a:solidFill>
                <a:latin typeface="Times New Roman"/>
                <a:ea typeface="Times New Roman"/>
                <a:cs typeface="Times New Roman"/>
                <a:sym typeface="Times New Roman"/>
              </a:rPr>
              <a:pPr>
                <a:buSzPct val="25000"/>
              </a:pPr>
              <a:t>16</a:t>
            </a:fld>
            <a:endParaRPr lang="en-US" dirty="0">
              <a:solidFill>
                <a:schemeClr val="dk1"/>
              </a:solidFill>
              <a:latin typeface="Times New Roman"/>
              <a:ea typeface="Times New Roman"/>
              <a:cs typeface="Times New Roman"/>
              <a:sym typeface="Times New Roman"/>
            </a:endParaRPr>
          </a:p>
        </p:txBody>
      </p:sp>
      <p:sp>
        <p:nvSpPr>
          <p:cNvPr id="173" name="Shape 173"/>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4" name="Shape 174"/>
          <p:cNvSpPr txBox="1">
            <a:spLocks noGrp="1"/>
          </p:cNvSpPr>
          <p:nvPr>
            <p:ph type="body" idx="1"/>
          </p:nvPr>
        </p:nvSpPr>
        <p:spPr>
          <a:xfrm>
            <a:off x="693738" y="4408488"/>
            <a:ext cx="5546724" cy="4175125"/>
          </a:xfrm>
          <a:prstGeom prst="rect">
            <a:avLst/>
          </a:prstGeom>
          <a:noFill/>
          <a:ln>
            <a:noFill/>
          </a:ln>
        </p:spPr>
        <p:txBody>
          <a:bodyPr lIns="93634" tIns="46017" rIns="93634" bIns="46017" anchor="t" anchorCtr="0">
            <a:noAutofit/>
          </a:bodyPr>
          <a:lstStyle/>
          <a:p>
            <a:endParaRPr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5012093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2F7C8D3E-FBB8-48F0-A2CA-72A7A4D5B6B9}" type="slidenum">
              <a:rPr kumimoji="1" lang="ja-JP" altLang="en-US" smtClean="0"/>
              <a:pPr/>
              <a:t>17</a:t>
            </a:fld>
            <a:endParaRPr kumimoji="1" lang="ja-JP" altLang="en-US"/>
          </a:p>
        </p:txBody>
      </p:sp>
    </p:spTree>
    <p:extLst>
      <p:ext uri="{BB962C8B-B14F-4D97-AF65-F5344CB8AC3E}">
        <p14:creationId xmlns:p14="http://schemas.microsoft.com/office/powerpoint/2010/main" val="1844295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Shape 21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217" name="Shape 21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218" name="Shape 21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219" name="Shape 21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18</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220" name="Shape 22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1" name="Shape 22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1347256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40487634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923925" y="750888"/>
            <a:ext cx="4945063" cy="3709987"/>
          </a:xfrm>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ko-KR" smtClean="0">
              <a:ea typeface="굴림" panose="020B0600000101010101" pitchFamily="34" charset="-127"/>
            </a:endParaRPr>
          </a:p>
        </p:txBody>
      </p:sp>
      <p:sp>
        <p:nvSpPr>
          <p:cNvPr id="53252" name="Header Placeholder 3"/>
          <p:cNvSpPr>
            <a:spLocks noGrp="1"/>
          </p:cNvSpPr>
          <p:nvPr>
            <p:ph type="hdr" sz="quarter"/>
          </p:nvPr>
        </p:nvSpPr>
        <p:spPr>
          <a:xfrm>
            <a:off x="3959225" y="117475"/>
            <a:ext cx="2195513"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sz="1400" smtClean="0">
                <a:ea typeface="굴림" panose="020B0600000101010101" pitchFamily="34" charset="-127"/>
              </a:rPr>
              <a:t>doc.: IEEE 802.11-15/0830r0</a:t>
            </a:r>
          </a:p>
        </p:txBody>
      </p:sp>
      <p:sp>
        <p:nvSpPr>
          <p:cNvPr id="53253" name="Date Placeholder 4"/>
          <p:cNvSpPr>
            <a:spLocks noGrp="1"/>
          </p:cNvSpPr>
          <p:nvPr>
            <p:ph type="dt" sz="quarter" idx="1"/>
          </p:nvPr>
        </p:nvSpPr>
        <p:spPr>
          <a:xfrm>
            <a:off x="641350" y="117475"/>
            <a:ext cx="915988" cy="2159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sz="1400" smtClean="0">
                <a:ea typeface="굴림" panose="020B0600000101010101" pitchFamily="34" charset="-127"/>
              </a:rPr>
              <a:t>Month Year</a:t>
            </a:r>
          </a:p>
        </p:txBody>
      </p:sp>
      <p:sp>
        <p:nvSpPr>
          <p:cNvPr id="53254" name="Footer Placeholder 5"/>
          <p:cNvSpPr>
            <a:spLocks noGrp="1"/>
          </p:cNvSpPr>
          <p:nvPr>
            <p:ph type="ftr" sz="quarter" idx="4"/>
          </p:nvPr>
        </p:nvSpPr>
        <p:spPr>
          <a:xfrm>
            <a:off x="3286125" y="9615488"/>
            <a:ext cx="1703388"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r>
              <a:rPr lang="fr-FR" altLang="ko-KR">
                <a:ea typeface="굴림" panose="020B0600000101010101" pitchFamily="34" charset="-127"/>
              </a:rPr>
              <a:t>Solomon Trainin et al, Intel</a:t>
            </a:r>
            <a:endParaRPr lang="en-US" altLang="ko-KR">
              <a:ea typeface="굴림" panose="020B0600000101010101" pitchFamily="34" charset="-127"/>
            </a:endParaRPr>
          </a:p>
        </p:txBody>
      </p:sp>
      <p:sp>
        <p:nvSpPr>
          <p:cNvPr id="53255" name="Slide Number Placeholder 6"/>
          <p:cNvSpPr>
            <a:spLocks noGrp="1"/>
          </p:cNvSpPr>
          <p:nvPr>
            <p:ph type="sldNum" sz="quarter" idx="5"/>
          </p:nvPr>
        </p:nvSpPr>
        <p:spPr>
          <a:xfrm>
            <a:off x="3243263" y="9615488"/>
            <a:ext cx="415925" cy="1841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ko-KR">
                <a:ea typeface="굴림" panose="020B0600000101010101" pitchFamily="34" charset="-127"/>
              </a:rPr>
              <a:t>Page </a:t>
            </a:r>
            <a:fld id="{FFAB3A06-683D-41AB-B938-9865BAF505C4}" type="slidenum">
              <a:rPr lang="en-US" altLang="ko-KR">
                <a:ea typeface="굴림" panose="020B0600000101010101" pitchFamily="34" charset="-127"/>
              </a:rPr>
              <a:pPr>
                <a:spcBef>
                  <a:spcPct val="0"/>
                </a:spcBef>
              </a:pPr>
              <a:t>20</a:t>
            </a:fld>
            <a:endParaRPr lang="en-US" altLang="ko-KR">
              <a:ea typeface="굴림" panose="020B0600000101010101" pitchFamily="34" charset="-127"/>
            </a:endParaRPr>
          </a:p>
        </p:txBody>
      </p:sp>
    </p:spTree>
    <p:extLst>
      <p:ext uri="{BB962C8B-B14F-4D97-AF65-F5344CB8AC3E}">
        <p14:creationId xmlns:p14="http://schemas.microsoft.com/office/powerpoint/2010/main" val="2003561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802.11-15/0830r0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fr-FR" smtClean="0"/>
              <a:t>Solomon Trainin et al, Intel</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21</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doc.: IEEE 802.11-08/1455r0</a:t>
            </a:r>
          </a:p>
        </p:txBody>
      </p:sp>
      <p:sp>
        <p:nvSpPr>
          <p:cNvPr id="94" name="Shape 94"/>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a:solidFill>
                  <a:schemeClr val="dk1"/>
                </a:solidFill>
                <a:latin typeface="Times New Roman"/>
                <a:ea typeface="Times New Roman"/>
                <a:cs typeface="Times New Roman"/>
                <a:sym typeface="Times New Roman"/>
              </a:rPr>
              <a:t>Jan 2009</a:t>
            </a:r>
          </a:p>
        </p:txBody>
      </p:sp>
      <p:sp>
        <p:nvSpPr>
          <p:cNvPr id="95" name="Shape 95"/>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David Bagby, Calypso Ventures, Inc.</a:t>
            </a:r>
          </a:p>
        </p:txBody>
      </p:sp>
      <p:sp>
        <p:nvSpPr>
          <p:cNvPr id="96" name="Shape 96"/>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3</a:t>
            </a:fld>
            <a:endParaRPr lang="en-US" sz="1200" b="0" i="0" u="none" strike="noStrike" cap="none" baseline="0">
              <a:solidFill>
                <a:schemeClr val="dk1"/>
              </a:solidFill>
              <a:latin typeface="Times New Roman"/>
              <a:ea typeface="Times New Roman"/>
              <a:cs typeface="Times New Roman"/>
              <a:sym typeface="Times New Roman"/>
            </a:endParaRPr>
          </a:p>
        </p:txBody>
      </p:sp>
      <p:sp>
        <p:nvSpPr>
          <p:cNvPr id="97" name="Shape 97"/>
          <p:cNvSpPr>
            <a:spLocks noGrp="1" noRot="1" noChangeAspect="1"/>
          </p:cNvSpPr>
          <p:nvPr>
            <p:ph type="sldImg" idx="3"/>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98" name="Shape 98"/>
          <p:cNvSpPr txBox="1">
            <a:spLocks noGrp="1"/>
          </p:cNvSpPr>
          <p:nvPr>
            <p:ph type="body" idx="1"/>
          </p:nvPr>
        </p:nvSpPr>
        <p:spPr>
          <a:xfrm>
            <a:off x="923925" y="4408487"/>
            <a:ext cx="5086349" cy="4176711"/>
          </a:xfrm>
          <a:prstGeom prst="rect">
            <a:avLst/>
          </a:prstGeom>
          <a:noFill/>
          <a:ln>
            <a:noFill/>
          </a:ln>
        </p:spPr>
        <p:txBody>
          <a:bodyPr lIns="95250" tIns="46025" rIns="95250" bIns="46025" anchor="t" anchorCtr="0">
            <a:noAutofit/>
          </a:bodyPr>
          <a:lstStyle/>
          <a:p>
            <a:pPr marL="0" marR="0" lvl="0" indent="0" algn="l" rtl="0">
              <a:spcBef>
                <a:spcPts val="0"/>
              </a:spcBef>
              <a:spcAft>
                <a:spcPts val="0"/>
              </a:spcAft>
              <a:buNone/>
            </a:pPr>
            <a:endParaRPr sz="1200" b="0" i="0" u="none" strike="noStrike" cap="none" baseline="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362780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IEEE 802.11-yy/xxxt0</a:t>
            </a:r>
            <a:endParaRPr lang="en-US"/>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de-DE" smtClean="0"/>
              <a:t>Michael Grigat, Deutsche Telekom AG</a:t>
            </a:r>
            <a:endParaRPr lang="en-US"/>
          </a:p>
        </p:txBody>
      </p:sp>
      <p:sp>
        <p:nvSpPr>
          <p:cNvPr id="7" name="Rectangle 7"/>
          <p:cNvSpPr>
            <a:spLocks noGrp="1" noChangeArrowheads="1"/>
          </p:cNvSpPr>
          <p:nvPr>
            <p:ph type="sldNum"/>
          </p:nvPr>
        </p:nvSpPr>
        <p:spPr>
          <a:ln/>
        </p:spPr>
        <p:txBody>
          <a:bodyPr/>
          <a:lstStyle/>
          <a:p>
            <a:r>
              <a:rPr lang="en-US"/>
              <a:t>Page </a:t>
            </a:r>
            <a:fld id="{6A824DE9-FED7-4AB7-8253-E7DBD107D396}" type="slidenum">
              <a:rPr lang="en-US"/>
              <a:pPr/>
              <a:t>24</a:t>
            </a:fld>
            <a:endParaRPr lang="en-US"/>
          </a:p>
        </p:txBody>
      </p:sp>
      <p:sp>
        <p:nvSpPr>
          <p:cNvPr id="15361" name="Text Box 1"/>
          <p:cNvSpPr txBox="1">
            <a:spLocks noChangeArrowheads="1"/>
          </p:cNvSpPr>
          <p:nvPr/>
        </p:nvSpPr>
        <p:spPr bwMode="auto">
          <a:xfrm>
            <a:off x="1131390" y="750646"/>
            <a:ext cx="4534896" cy="3710772"/>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5362" name="Rectangle 2"/>
          <p:cNvSpPr txBox="1">
            <a:spLocks noGrp="1" noChangeArrowheads="1"/>
          </p:cNvSpPr>
          <p:nvPr>
            <p:ph type="body"/>
          </p:nvPr>
        </p:nvSpPr>
        <p:spPr bwMode="auto">
          <a:xfrm>
            <a:off x="905734" y="4716163"/>
            <a:ext cx="4986207" cy="4568410"/>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1128005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US" altLang="en-US" sz="1400" smtClean="0"/>
              <a:t>July 2013</a:t>
            </a:r>
            <a:endParaRPr lang="en-GB" altLang="en-US" sz="1400" smtClean="0"/>
          </a:p>
        </p:txBody>
      </p:sp>
      <p:sp>
        <p:nvSpPr>
          <p:cNvPr id="49155" name="Rectangle 2"/>
          <p:cNvSpPr>
            <a:spLocks noGrp="1" noChangeArrowheads="1"/>
          </p:cNvSpPr>
          <p:nvPr>
            <p:ph type="hdr" sz="quarter"/>
          </p:nvPr>
        </p:nvSpPr>
        <p:spPr>
          <a:xfrm>
            <a:off x="5513388" y="120650"/>
            <a:ext cx="641350" cy="2127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smtClean="0"/>
              <a:t>doc.: IEEE 802.11-12/0866r0</a:t>
            </a:r>
          </a:p>
        </p:txBody>
      </p:sp>
      <p:sp>
        <p:nvSpPr>
          <p:cNvPr id="49156" name="Rectangle 3"/>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September 2012</a:t>
            </a:r>
          </a:p>
        </p:txBody>
      </p:sp>
      <p:sp>
        <p:nvSpPr>
          <p:cNvPr id="49157" name="Rectangle 6"/>
          <p:cNvSpPr>
            <a:spLocks noGrp="1" noChangeArrowheads="1"/>
          </p:cNvSpPr>
          <p:nvPr>
            <p:ph type="ftr" sz="quarter" idx="4"/>
          </p:nvPr>
        </p:nvSpPr>
        <p:spPr>
          <a:xfrm>
            <a:off x="5230813" y="9615488"/>
            <a:ext cx="923925" cy="1825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spcBef>
                <a:spcPct val="0"/>
              </a:spcBef>
            </a:pPr>
            <a:r>
              <a:rPr lang="en-GB" altLang="en-US" smtClean="0"/>
              <a:t>Clint Chaplin, Chair (Samsung)</a:t>
            </a:r>
          </a:p>
        </p:txBody>
      </p:sp>
      <p:sp>
        <p:nvSpPr>
          <p:cNvPr id="491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a:t>Page </a:t>
            </a:r>
            <a:fld id="{5FF6CBDB-3FC6-4C06-A058-303150F78CDF}" type="slidenum">
              <a:rPr lang="en-GB" altLang="en-US"/>
              <a:pPr>
                <a:spcBef>
                  <a:spcPct val="0"/>
                </a:spcBef>
              </a:pPr>
              <a:t>26</a:t>
            </a:fld>
            <a:endParaRPr lang="en-GB" altLang="en-US"/>
          </a:p>
        </p:txBody>
      </p:sp>
      <p:sp>
        <p:nvSpPr>
          <p:cNvPr id="49159" name="Rectangle 2"/>
          <p:cNvSpPr txBox="1">
            <a:spLocks noGrp="1" noChangeArrowheads="1"/>
          </p:cNvSpPr>
          <p:nvPr/>
        </p:nvSpPr>
        <p:spPr bwMode="auto">
          <a:xfrm>
            <a:off x="5513388" y="120650"/>
            <a:ext cx="641350"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sz="1400" b="1"/>
              <a:t>doc.: IEEE 802.11-09/0301r1</a:t>
            </a:r>
          </a:p>
        </p:txBody>
      </p:sp>
      <p:sp>
        <p:nvSpPr>
          <p:cNvPr id="49160" name="Rectangle 3"/>
          <p:cNvSpPr txBox="1">
            <a:spLocks noGrp="1" noChangeArrowheads="1"/>
          </p:cNvSpPr>
          <p:nvPr/>
        </p:nvSpPr>
        <p:spPr bwMode="auto">
          <a:xfrm>
            <a:off x="641350" y="120650"/>
            <a:ext cx="827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r>
              <a:rPr lang="en-GB" altLang="en-US" sz="1400" b="1"/>
              <a:t>March 2009</a:t>
            </a:r>
          </a:p>
        </p:txBody>
      </p:sp>
      <p:sp>
        <p:nvSpPr>
          <p:cNvPr id="49161" name="Rectangle 6"/>
          <p:cNvSpPr txBox="1">
            <a:spLocks noGrp="1" noChangeArrowheads="1"/>
          </p:cNvSpPr>
          <p:nvPr/>
        </p:nvSpPr>
        <p:spPr bwMode="auto">
          <a:xfrm>
            <a:off x="5230813" y="9615488"/>
            <a:ext cx="9239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marL="342900" indent="-342900"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458788" defTabSz="933450">
              <a:spcBef>
                <a:spcPct val="30000"/>
              </a:spcBef>
              <a:defRPr sz="1200">
                <a:solidFill>
                  <a:schemeClr val="tx1"/>
                </a:solidFill>
                <a:latin typeface="Times New Roman" panose="02020603050405020304" pitchFamily="18" charset="0"/>
              </a:defRPr>
            </a:lvl5pPr>
            <a:lvl6pPr marL="915988"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1373188"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1830388"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2287588"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lvl="4" algn="r">
              <a:spcBef>
                <a:spcPct val="0"/>
              </a:spcBef>
            </a:pPr>
            <a:r>
              <a:rPr lang="en-GB" altLang="en-US"/>
              <a:t>Stephen McCann, RIM</a:t>
            </a:r>
          </a:p>
        </p:txBody>
      </p:sp>
      <p:sp>
        <p:nvSpPr>
          <p:cNvPr id="49162" name="Rectangle 7"/>
          <p:cNvSpPr txBox="1">
            <a:spLocks noGrp="1" noChangeArrowheads="1"/>
          </p:cNvSpPr>
          <p:nvPr/>
        </p:nvSpPr>
        <p:spPr bwMode="auto">
          <a:xfrm>
            <a:off x="3146425" y="9615488"/>
            <a:ext cx="512763"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spcBef>
                <a:spcPct val="30000"/>
              </a:spcBef>
              <a:defRPr sz="1200">
                <a:solidFill>
                  <a:schemeClr val="tx1"/>
                </a:solidFill>
                <a:latin typeface="Times New Roman" panose="02020603050405020304" pitchFamily="18" charset="0"/>
              </a:defRPr>
            </a:lvl1pPr>
            <a:lvl2pPr marL="742950" indent="-285750" defTabSz="933450">
              <a:spcBef>
                <a:spcPct val="30000"/>
              </a:spcBef>
              <a:defRPr sz="1200">
                <a:solidFill>
                  <a:schemeClr val="tx1"/>
                </a:solidFill>
                <a:latin typeface="Times New Roman" panose="02020603050405020304" pitchFamily="18" charset="0"/>
              </a:defRPr>
            </a:lvl2pPr>
            <a:lvl3pPr marL="1143000" indent="-228600" defTabSz="933450">
              <a:spcBef>
                <a:spcPct val="30000"/>
              </a:spcBef>
              <a:defRPr sz="1200">
                <a:solidFill>
                  <a:schemeClr val="tx1"/>
                </a:solidFill>
                <a:latin typeface="Times New Roman" panose="02020603050405020304" pitchFamily="18" charset="0"/>
              </a:defRPr>
            </a:lvl3pPr>
            <a:lvl4pPr marL="1600200" indent="-228600" defTabSz="933450">
              <a:spcBef>
                <a:spcPct val="30000"/>
              </a:spcBef>
              <a:defRPr sz="1200">
                <a:solidFill>
                  <a:schemeClr val="tx1"/>
                </a:solidFill>
                <a:latin typeface="Times New Roman" panose="02020603050405020304" pitchFamily="18" charset="0"/>
              </a:defRPr>
            </a:lvl4pPr>
            <a:lvl5pPr marL="2057400" indent="-228600" defTabSz="933450">
              <a:spcBef>
                <a:spcPct val="30000"/>
              </a:spcBef>
              <a:defRPr sz="1200">
                <a:solidFill>
                  <a:schemeClr val="tx1"/>
                </a:solidFill>
                <a:latin typeface="Times New Roman" panose="02020603050405020304" pitchFamily="18" charset="0"/>
              </a:defRPr>
            </a:lvl5pPr>
            <a:lvl6pPr marL="2514600" indent="-228600" defTabSz="93345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3345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3345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33450" eaLnBrk="0" fontAlgn="base" hangingPunct="0">
              <a:spcBef>
                <a:spcPct val="30000"/>
              </a:spcBef>
              <a:spcAft>
                <a:spcPct val="0"/>
              </a:spcAft>
              <a:defRPr sz="1200">
                <a:solidFill>
                  <a:schemeClr val="tx1"/>
                </a:solidFill>
                <a:latin typeface="Times New Roman" panose="02020603050405020304" pitchFamily="18" charset="0"/>
              </a:defRPr>
            </a:lvl9pPr>
          </a:lstStyle>
          <a:p>
            <a:pPr algn="r">
              <a:spcBef>
                <a:spcPct val="0"/>
              </a:spcBef>
            </a:pPr>
            <a:r>
              <a:rPr lang="en-GB" altLang="en-US"/>
              <a:t>Page </a:t>
            </a:r>
            <a:fld id="{53DE9F1C-28E9-4363-AF3C-CC4D30A1478B}" type="slidenum">
              <a:rPr lang="en-GB" altLang="en-US"/>
              <a:pPr algn="r">
                <a:spcBef>
                  <a:spcPct val="0"/>
                </a:spcBef>
              </a:pPr>
              <a:t>26</a:t>
            </a:fld>
            <a:endParaRPr lang="en-GB" altLang="en-US"/>
          </a:p>
        </p:txBody>
      </p:sp>
      <p:sp>
        <p:nvSpPr>
          <p:cNvPr id="49163" name="Rectangle 2"/>
          <p:cNvSpPr>
            <a:spLocks noGrp="1" noRot="1" noChangeAspect="1" noChangeArrowheads="1" noTextEdit="1"/>
          </p:cNvSpPr>
          <p:nvPr>
            <p:ph type="sldImg"/>
          </p:nvPr>
        </p:nvSpPr>
        <p:spPr>
          <a:xfrm>
            <a:off x="922338" y="750888"/>
            <a:ext cx="4949825" cy="3711575"/>
          </a:xfrm>
          <a:ln cap="flat"/>
        </p:spPr>
      </p:sp>
      <p:sp>
        <p:nvSpPr>
          <p:cNvPr id="49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335" rIns="95335"/>
          <a:lstStyle/>
          <a:p>
            <a:endParaRPr lang="en-US" altLang="en-US" smtClean="0"/>
          </a:p>
        </p:txBody>
      </p:sp>
    </p:spTree>
    <p:extLst>
      <p:ext uri="{BB962C8B-B14F-4D97-AF65-F5344CB8AC3E}">
        <p14:creationId xmlns:p14="http://schemas.microsoft.com/office/powerpoint/2010/main" val="31452944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3697655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4"/>
        <p:cNvGrpSpPr/>
        <p:nvPr/>
      </p:nvGrpSpPr>
      <p:grpSpPr>
        <a:xfrm>
          <a:off x="0" y="0"/>
          <a:ext cx="0" cy="0"/>
          <a:chOff x="0" y="0"/>
          <a:chExt cx="0" cy="0"/>
        </a:xfrm>
      </p:grpSpPr>
      <p:sp>
        <p:nvSpPr>
          <p:cNvPr id="395" name="Shape 395"/>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396" name="Shape 396"/>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0288496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7"/>
        <p:cNvGrpSpPr/>
        <p:nvPr/>
      </p:nvGrpSpPr>
      <p:grpSpPr>
        <a:xfrm>
          <a:off x="0" y="0"/>
          <a:ext cx="0" cy="0"/>
          <a:chOff x="0" y="0"/>
          <a:chExt cx="0" cy="0"/>
        </a:xfrm>
      </p:grpSpPr>
      <p:sp>
        <p:nvSpPr>
          <p:cNvPr id="448" name="Shape 448"/>
          <p:cNvSpPr txBox="1">
            <a:spLocks noGrp="1"/>
          </p:cNvSpPr>
          <p:nvPr>
            <p:ph type="hdr" idx="2"/>
          </p:nvPr>
        </p:nvSpPr>
        <p:spPr>
          <a:xfrm>
            <a:off x="4085880" y="95705"/>
            <a:ext cx="2195858" cy="215443"/>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449" name="Shape 449"/>
          <p:cNvSpPr txBox="1">
            <a:spLocks noGrp="1"/>
          </p:cNvSpPr>
          <p:nvPr>
            <p:ph type="dt" idx="10"/>
          </p:nvPr>
        </p:nvSpPr>
        <p:spPr>
          <a:xfrm>
            <a:off x="654050" y="95705"/>
            <a:ext cx="916019" cy="215443"/>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450" name="Shape 450"/>
          <p:cNvSpPr txBox="1">
            <a:spLocks noGrp="1"/>
          </p:cNvSpPr>
          <p:nvPr>
            <p:ph type="ftr" idx="11"/>
          </p:nvPr>
        </p:nvSpPr>
        <p:spPr>
          <a:xfrm>
            <a:off x="4168980" y="8985250"/>
            <a:ext cx="2112757" cy="184666"/>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451" name="Shape 451"/>
          <p:cNvSpPr txBox="1">
            <a:spLocks noGrp="1"/>
          </p:cNvSpPr>
          <p:nvPr>
            <p:ph type="sldNum" idx="12"/>
          </p:nvPr>
        </p:nvSpPr>
        <p:spPr>
          <a:xfrm>
            <a:off x="3320210" y="8985250"/>
            <a:ext cx="415176" cy="184666"/>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29</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452" name="Shape 452"/>
          <p:cNvSpPr>
            <a:spLocks noGrp="1" noRot="1" noChangeAspect="1"/>
          </p:cNvSpPr>
          <p:nvPr>
            <p:ph type="sldImg" idx="3"/>
          </p:nvPr>
        </p:nvSpPr>
        <p:spPr>
          <a:xfrm>
            <a:off x="1149350" y="696913"/>
            <a:ext cx="4637088"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3" name="Shape 453"/>
          <p:cNvSpPr txBox="1">
            <a:spLocks noGrp="1"/>
          </p:cNvSpPr>
          <p:nvPr>
            <p:ph type="body" idx="1"/>
          </p:nvPr>
        </p:nvSpPr>
        <p:spPr>
          <a:xfrm>
            <a:off x="693739" y="4408489"/>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3193909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p:txBody>
          <a:bodyPr/>
          <a:lstStyle/>
          <a:p>
            <a:pPr>
              <a:defRPr/>
            </a:pPr>
            <a:r>
              <a:rPr lang="en-US" altLang="zh-CN" dirty="0" smtClean="0"/>
              <a:t>doc.: IEEE 802.11-yy/xxxxr0</a:t>
            </a:r>
          </a:p>
        </p:txBody>
      </p:sp>
      <p:sp>
        <p:nvSpPr>
          <p:cNvPr id="40963" name="Rectangle 3"/>
          <p:cNvSpPr>
            <a:spLocks noGrp="1" noChangeArrowheads="1"/>
          </p:cNvSpPr>
          <p:nvPr>
            <p:ph type="dt" sz="quarter" idx="1"/>
          </p:nvPr>
        </p:nvSpPr>
        <p:spPr/>
        <p:txBody>
          <a:bodyPr/>
          <a:lstStyle/>
          <a:p>
            <a:pPr>
              <a:defRPr/>
            </a:pPr>
            <a:r>
              <a:rPr lang="en-US" altLang="zh-CN" dirty="0" smtClean="0"/>
              <a:t>Month Year</a:t>
            </a:r>
          </a:p>
        </p:txBody>
      </p:sp>
      <p:sp>
        <p:nvSpPr>
          <p:cNvPr id="40964" name="Rectangle 6"/>
          <p:cNvSpPr>
            <a:spLocks noGrp="1" noChangeArrowheads="1"/>
          </p:cNvSpPr>
          <p:nvPr>
            <p:ph type="ftr" sz="quarter" idx="4"/>
          </p:nvPr>
        </p:nvSpPr>
        <p:spPr/>
        <p:txBody>
          <a:bodyPr/>
          <a:lstStyle/>
          <a:p>
            <a:pPr lvl="4">
              <a:defRPr/>
            </a:pPr>
            <a:r>
              <a:rPr lang="en-US" altLang="zh-CN" dirty="0" smtClean="0"/>
              <a:t>John Doe, Some Company</a:t>
            </a:r>
          </a:p>
        </p:txBody>
      </p:sp>
      <p:sp>
        <p:nvSpPr>
          <p:cNvPr id="40965" name="Rectangle 7"/>
          <p:cNvSpPr>
            <a:spLocks noGrp="1" noChangeArrowheads="1"/>
          </p:cNvSpPr>
          <p:nvPr>
            <p:ph type="sldNum" sz="quarter" idx="5"/>
          </p:nvPr>
        </p:nvSpPr>
        <p:spPr/>
        <p:txBody>
          <a:bodyPr/>
          <a:lstStyle/>
          <a:p>
            <a:pPr>
              <a:defRPr/>
            </a:pPr>
            <a:r>
              <a:rPr lang="en-US" altLang="zh-CN" dirty="0" smtClean="0"/>
              <a:t>Page </a:t>
            </a:r>
            <a:fld id="{B408998E-9D16-466B-958D-144785F6A917}" type="slidenum">
              <a:rPr lang="en-US" altLang="zh-CN" smtClean="0"/>
              <a:pPr>
                <a:defRPr/>
              </a:pPr>
              <a:t>4</a:t>
            </a:fld>
            <a:endParaRPr lang="en-US" altLang="zh-CN" dirty="0" smtClean="0"/>
          </a:p>
        </p:txBody>
      </p:sp>
      <p:sp>
        <p:nvSpPr>
          <p:cNvPr id="109574" name="Rectangle 2"/>
          <p:cNvSpPr>
            <a:spLocks noGrp="1" noRot="1" noChangeAspect="1" noChangeArrowheads="1" noTextEdit="1"/>
          </p:cNvSpPr>
          <p:nvPr>
            <p:ph type="sldImg"/>
          </p:nvPr>
        </p:nvSpPr>
        <p:spPr>
          <a:xfrm>
            <a:off x="1147763" y="696913"/>
            <a:ext cx="4640262" cy="3479800"/>
          </a:xfrm>
          <a:ln/>
        </p:spPr>
      </p:sp>
      <p:sp>
        <p:nvSpPr>
          <p:cNvPr id="109575" name="Rectangle 3"/>
          <p:cNvSpPr>
            <a:spLocks noGrp="1" noChangeArrowheads="1"/>
          </p:cNvSpPr>
          <p:nvPr>
            <p:ph type="body" idx="1"/>
          </p:nvPr>
        </p:nvSpPr>
        <p:spPr bwMode="auto">
          <a:xfrm>
            <a:off x="693739" y="4408489"/>
            <a:ext cx="5546725" cy="417512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altLang="zh-CN" dirty="0" smtClean="0"/>
          </a:p>
        </p:txBody>
      </p:sp>
    </p:spTree>
    <p:extLst>
      <p:ext uri="{BB962C8B-B14F-4D97-AF65-F5344CB8AC3E}">
        <p14:creationId xmlns:p14="http://schemas.microsoft.com/office/powerpoint/2010/main" val="2948253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dirty="0"/>
              <a:t>doc.: IEEE 802.11-yy/xxxxr0</a:t>
            </a:r>
          </a:p>
        </p:txBody>
      </p:sp>
      <p:sp>
        <p:nvSpPr>
          <p:cNvPr id="5" name="Rectangle 3"/>
          <p:cNvSpPr>
            <a:spLocks noGrp="1" noChangeArrowheads="1"/>
          </p:cNvSpPr>
          <p:nvPr>
            <p:ph type="dt"/>
          </p:nvPr>
        </p:nvSpPr>
        <p:spPr>
          <a:ln/>
        </p:spPr>
        <p:txBody>
          <a:bodyPr/>
          <a:lstStyle/>
          <a:p>
            <a:r>
              <a:rPr lang="en-US" dirty="0"/>
              <a:t>Month Year</a:t>
            </a:r>
          </a:p>
        </p:txBody>
      </p:sp>
      <p:sp>
        <p:nvSpPr>
          <p:cNvPr id="6" name="Rectangle 6"/>
          <p:cNvSpPr>
            <a:spLocks noGrp="1" noChangeArrowheads="1"/>
          </p:cNvSpPr>
          <p:nvPr>
            <p:ph type="ftr"/>
          </p:nvPr>
        </p:nvSpPr>
        <p:spPr>
          <a:ln/>
        </p:spPr>
        <p:txBody>
          <a:bodyPr/>
          <a:lstStyle/>
          <a:p>
            <a:r>
              <a:rPr lang="en-US" dirty="0"/>
              <a:t>John Doe, Some Company</a:t>
            </a:r>
          </a:p>
        </p:txBody>
      </p:sp>
      <p:sp>
        <p:nvSpPr>
          <p:cNvPr id="7" name="Rectangle 7"/>
          <p:cNvSpPr>
            <a:spLocks noGrp="1" noChangeArrowheads="1"/>
          </p:cNvSpPr>
          <p:nvPr>
            <p:ph type="sldNum"/>
          </p:nvPr>
        </p:nvSpPr>
        <p:spPr>
          <a:ln/>
        </p:spPr>
        <p:txBody>
          <a:bodyPr/>
          <a:lstStyle/>
          <a:p>
            <a:r>
              <a:rPr lang="en-US" dirty="0"/>
              <a:t>Page </a:t>
            </a:r>
            <a:fld id="{465D53FD-DB5F-4815-BF01-6488A8FBD189}" type="slidenum">
              <a:rPr lang="en-US"/>
              <a:pPr/>
              <a:t>6</a:t>
            </a:fld>
            <a:endParaRPr lang="en-US" dirty="0"/>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dirty="0"/>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dirty="0"/>
          </a:p>
        </p:txBody>
      </p:sp>
    </p:spTree>
    <p:extLst>
      <p:ext uri="{BB962C8B-B14F-4D97-AF65-F5344CB8AC3E}">
        <p14:creationId xmlns:p14="http://schemas.microsoft.com/office/powerpoint/2010/main" val="31737938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241" name="Shape 24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21518996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Shape 14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47" name="Shape 14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48" name="Shape 14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49" name="Shape 14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8</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50" name="Shape 15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1" name="Shape 15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4016590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Shape 160"/>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61" name="Shape 161"/>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17702780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Shape 106"/>
          <p:cNvSpPr txBox="1">
            <a:spLocks noGrp="1"/>
          </p:cNvSpPr>
          <p:nvPr>
            <p:ph type="hdr" idx="2"/>
          </p:nvPr>
        </p:nvSpPr>
        <p:spPr>
          <a:xfrm>
            <a:off x="5640387" y="98425"/>
            <a:ext cx="641350" cy="212724"/>
          </a:xfrm>
          <a:prstGeom prst="rect">
            <a:avLst/>
          </a:prstGeom>
          <a:noFill/>
          <a:ln>
            <a:noFill/>
          </a:ln>
        </p:spPr>
        <p:txBody>
          <a:bodyPr lIns="0" tIns="0" rIns="0" bIns="0" anchor="b" anchorCtr="0">
            <a:noAutofit/>
          </a:bodyPr>
          <a:lstStyle/>
          <a:p>
            <a:pPr marL="0" marR="0" lvl="0" indent="0" algn="r"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doc.: IEEE 802.11-yy/xxxxr0</a:t>
            </a:r>
          </a:p>
        </p:txBody>
      </p:sp>
      <p:sp>
        <p:nvSpPr>
          <p:cNvPr id="107" name="Shape 107"/>
          <p:cNvSpPr txBox="1">
            <a:spLocks noGrp="1"/>
          </p:cNvSpPr>
          <p:nvPr>
            <p:ph type="dt" idx="10"/>
          </p:nvPr>
        </p:nvSpPr>
        <p:spPr>
          <a:xfrm>
            <a:off x="654050" y="98425"/>
            <a:ext cx="827088" cy="212724"/>
          </a:xfrm>
          <a:prstGeom prst="rect">
            <a:avLst/>
          </a:prstGeom>
          <a:noFill/>
          <a:ln>
            <a:noFill/>
          </a:ln>
        </p:spPr>
        <p:txBody>
          <a:bodyPr lIns="0" tIns="0" rIns="0" bIns="0" anchor="b" anchorCtr="0">
            <a:noAutofit/>
          </a:bodyPr>
          <a:lstStyle/>
          <a:p>
            <a:pPr marL="0" marR="0" lvl="0" indent="0" algn="l" rtl="0">
              <a:spcBef>
                <a:spcPts val="0"/>
              </a:spcBef>
              <a:spcAft>
                <a:spcPts val="0"/>
              </a:spcAft>
              <a:buSzPct val="25000"/>
              <a:buNone/>
            </a:pPr>
            <a:r>
              <a:rPr lang="en-US" sz="1400" b="1" i="0" u="none" strike="noStrike" cap="none" baseline="0" dirty="0">
                <a:solidFill>
                  <a:schemeClr val="dk1"/>
                </a:solidFill>
                <a:latin typeface="Times New Roman"/>
                <a:ea typeface="Times New Roman"/>
                <a:cs typeface="Times New Roman"/>
                <a:sym typeface="Times New Roman"/>
              </a:rPr>
              <a:t>Month Year</a:t>
            </a:r>
          </a:p>
        </p:txBody>
      </p:sp>
      <p:sp>
        <p:nvSpPr>
          <p:cNvPr id="108" name="Shape 108"/>
          <p:cNvSpPr txBox="1">
            <a:spLocks noGrp="1"/>
          </p:cNvSpPr>
          <p:nvPr>
            <p:ph type="ftr" idx="11"/>
          </p:nvPr>
        </p:nvSpPr>
        <p:spPr>
          <a:xfrm>
            <a:off x="5357812" y="8985250"/>
            <a:ext cx="923924" cy="182563"/>
          </a:xfrm>
          <a:prstGeom prst="rect">
            <a:avLst/>
          </a:prstGeom>
          <a:noFill/>
          <a:ln>
            <a:noFill/>
          </a:ln>
        </p:spPr>
        <p:txBody>
          <a:bodyPr lIns="0" tIns="0" rIns="0" bIns="0" anchor="t" anchorCtr="0">
            <a:noAutofit/>
          </a:bodyPr>
          <a:lstStyle/>
          <a:p>
            <a:pPr marL="457200" marR="0" lvl="4"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John Doe, Some Company</a:t>
            </a:r>
          </a:p>
        </p:txBody>
      </p:sp>
      <p:sp>
        <p:nvSpPr>
          <p:cNvPr id="109" name="Shape 109"/>
          <p:cNvSpPr txBox="1">
            <a:spLocks noGrp="1"/>
          </p:cNvSpPr>
          <p:nvPr>
            <p:ph type="sldNum" idx="12"/>
          </p:nvPr>
        </p:nvSpPr>
        <p:spPr>
          <a:xfrm>
            <a:off x="3222625" y="8985250"/>
            <a:ext cx="512762" cy="182563"/>
          </a:xfrm>
          <a:prstGeom prst="rect">
            <a:avLst/>
          </a:prstGeom>
          <a:noFill/>
          <a:ln>
            <a:noFill/>
          </a:ln>
        </p:spPr>
        <p:txBody>
          <a:bodyPr lIns="0" tIns="0" rIns="0" bIns="0" anchor="t" anchorCtr="0">
            <a:noAutofit/>
          </a:bodyPr>
          <a:lstStyle/>
          <a:p>
            <a:pPr marL="0" marR="0" lvl="0" indent="0" algn="r"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baseline="0">
                <a:solidFill>
                  <a:schemeClr val="dk1"/>
                </a:solidFill>
                <a:latin typeface="Times New Roman"/>
                <a:ea typeface="Times New Roman"/>
                <a:cs typeface="Times New Roman"/>
                <a:sym typeface="Times New Roman"/>
              </a:rPr>
              <a:pPr marL="0" marR="0" lvl="0" indent="0" algn="r" rtl="0">
                <a:spcBef>
                  <a:spcPts val="0"/>
                </a:spcBef>
                <a:spcAft>
                  <a:spcPts val="0"/>
                </a:spcAft>
                <a:buSzPct val="25000"/>
                <a:buNone/>
              </a:pPr>
              <a:t>10</a:t>
            </a:fld>
            <a:endParaRPr lang="en-US" sz="1200" b="0" i="0" u="none" strike="noStrike" cap="none" baseline="0" dirty="0">
              <a:solidFill>
                <a:schemeClr val="dk1"/>
              </a:solidFill>
              <a:latin typeface="Times New Roman"/>
              <a:ea typeface="Times New Roman"/>
              <a:cs typeface="Times New Roman"/>
              <a:sym typeface="Times New Roman"/>
            </a:endParaRPr>
          </a:p>
        </p:txBody>
      </p:sp>
      <p:sp>
        <p:nvSpPr>
          <p:cNvPr id="110" name="Shape 110"/>
          <p:cNvSpPr>
            <a:spLocks noGrp="1" noRot="1" noChangeAspect="1"/>
          </p:cNvSpPr>
          <p:nvPr>
            <p:ph type="sldImg" idx="3"/>
          </p:nvPr>
        </p:nvSpPr>
        <p:spPr>
          <a:xfrm>
            <a:off x="1147763" y="696913"/>
            <a:ext cx="4640262" cy="34798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11" name="Shape 111"/>
          <p:cNvSpPr txBox="1">
            <a:spLocks noGrp="1"/>
          </p:cNvSpPr>
          <p:nvPr>
            <p:ph type="body" idx="1"/>
          </p:nvPr>
        </p:nvSpPr>
        <p:spPr>
          <a:xfrm>
            <a:off x="693737" y="4408487"/>
            <a:ext cx="5546724" cy="4175125"/>
          </a:xfrm>
          <a:prstGeom prst="rect">
            <a:avLst/>
          </a:prstGeom>
          <a:noFill/>
          <a:ln>
            <a:noFill/>
          </a:ln>
        </p:spPr>
        <p:txBody>
          <a:bodyPr lIns="93650" tIns="46025" rIns="93650" bIns="46025" anchor="t" anchorCtr="0">
            <a:noAutofit/>
          </a:bodyPr>
          <a:lstStyle/>
          <a:p>
            <a:pPr marL="0" marR="0" lvl="0" indent="0" algn="l"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11701128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Shape 137"/>
          <p:cNvSpPr txBox="1">
            <a:spLocks noGrp="1"/>
          </p:cNvSpPr>
          <p:nvPr>
            <p:ph type="body" idx="1"/>
          </p:nvPr>
        </p:nvSpPr>
        <p:spPr>
          <a:xfrm>
            <a:off x="923925" y="4408487"/>
            <a:ext cx="5086349" cy="4176711"/>
          </a:xfrm>
          <a:prstGeom prst="rect">
            <a:avLst/>
          </a:prstGeom>
        </p:spPr>
        <p:txBody>
          <a:bodyPr lIns="91425" tIns="91425" rIns="91425" bIns="91425" anchor="t" anchorCtr="0">
            <a:noAutofit/>
          </a:bodyPr>
          <a:lstStyle/>
          <a:p>
            <a:pPr>
              <a:spcBef>
                <a:spcPts val="0"/>
              </a:spcBef>
              <a:buNone/>
            </a:pPr>
            <a:endParaRPr dirty="0"/>
          </a:p>
        </p:txBody>
      </p:sp>
      <p:sp>
        <p:nvSpPr>
          <p:cNvPr id="138" name="Shape 138"/>
          <p:cNvSpPr>
            <a:spLocks noGrp="1" noRot="1" noChangeAspect="1"/>
          </p:cNvSpPr>
          <p:nvPr>
            <p:ph type="sldImg" idx="2"/>
          </p:nvPr>
        </p:nvSpPr>
        <p:spPr>
          <a:xfrm>
            <a:off x="1154113" y="701675"/>
            <a:ext cx="4625975" cy="34686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Tree>
    <p:extLst>
      <p:ext uri="{BB962C8B-B14F-4D97-AF65-F5344CB8AC3E}">
        <p14:creationId xmlns:p14="http://schemas.microsoft.com/office/powerpoint/2010/main" val="3142758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22" name="Shape 22"/>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23" name="Shape 23"/>
          <p:cNvSpPr txBox="1">
            <a:spLocks noGrp="1"/>
          </p:cNvSpPr>
          <p:nvPr>
            <p:ph type="ftr" idx="11"/>
          </p:nvPr>
        </p:nvSpPr>
        <p:spPr>
          <a:xfrm>
            <a:off x="7453817" y="6475412"/>
            <a:ext cx="1090106" cy="369332"/>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24" name="Shape 2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70" name="Shape 70"/>
          <p:cNvSpPr txBox="1">
            <a:spLocks noGrp="1"/>
          </p:cNvSpPr>
          <p:nvPr>
            <p:ph type="body" idx="1"/>
          </p:nvPr>
        </p:nvSpPr>
        <p:spPr>
          <a:xfrm rot="5400000">
            <a:off x="2514599" y="152399"/>
            <a:ext cx="4114800" cy="7772400"/>
          </a:xfrm>
          <a:prstGeom prst="rect">
            <a:avLst/>
          </a:prstGeom>
          <a:noFill/>
          <a:ln>
            <a:noFill/>
          </a:ln>
        </p:spPr>
        <p:txBody>
          <a:bodyPr lIns="91425" tIns="91425" rIns="91425" bIns="91425" anchor="t" anchorCtr="0"/>
          <a:lstStyle>
            <a:lvl1pPr marL="342900" indent="-190500" algn="l" rtl="0">
              <a:spcBef>
                <a:spcPts val="480"/>
              </a:spcBef>
              <a:spcAft>
                <a:spcPts val="0"/>
              </a:spcAft>
              <a:buClr>
                <a:schemeClr val="dk1"/>
              </a:buClr>
              <a:buFont typeface="Times New Roman"/>
              <a:buChar char="•"/>
              <a:defRPr/>
            </a:lvl1pPr>
            <a:lvl2pPr marL="742950" indent="-158750" algn="l" rtl="0">
              <a:spcBef>
                <a:spcPts val="400"/>
              </a:spcBef>
              <a:spcAft>
                <a:spcPts val="0"/>
              </a:spcAft>
              <a:buClr>
                <a:schemeClr val="dk1"/>
              </a:buClr>
              <a:buFont typeface="Times New Roman"/>
              <a:buChar char="–"/>
              <a:defRPr/>
            </a:lvl2pPr>
            <a:lvl3pPr marL="1085850" indent="-120650" algn="l" rtl="0">
              <a:spcBef>
                <a:spcPts val="360"/>
              </a:spcBef>
              <a:spcAft>
                <a:spcPts val="0"/>
              </a:spcAft>
              <a:buClr>
                <a:schemeClr val="dk1"/>
              </a:buClr>
              <a:buFont typeface="Times New Roman"/>
              <a:buChar char="•"/>
              <a:defRPr/>
            </a:lvl3pPr>
            <a:lvl4pPr marL="1428750" indent="-133350" algn="l" rtl="0">
              <a:spcBef>
                <a:spcPts val="320"/>
              </a:spcBef>
              <a:spcAft>
                <a:spcPts val="0"/>
              </a:spcAft>
              <a:buClr>
                <a:schemeClr val="dk1"/>
              </a:buClr>
              <a:buFont typeface="Times New Roman"/>
              <a:buChar char="–"/>
              <a:defRPr/>
            </a:lvl4pPr>
            <a:lvl5pPr marL="1771650" indent="-133350" algn="l" rtl="0">
              <a:spcBef>
                <a:spcPts val="320"/>
              </a:spcBef>
              <a:spcAft>
                <a:spcPts val="0"/>
              </a:spcAft>
              <a:buClr>
                <a:schemeClr val="dk1"/>
              </a:buClr>
              <a:buFont typeface="Times New Roman"/>
              <a:buChar char="•"/>
              <a:defRPr/>
            </a:lvl5pPr>
            <a:lvl6pPr marL="2228850" indent="-133350" algn="l" rtl="0">
              <a:spcBef>
                <a:spcPts val="320"/>
              </a:spcBef>
              <a:spcAft>
                <a:spcPts val="0"/>
              </a:spcAft>
              <a:buClr>
                <a:schemeClr val="dk1"/>
              </a:buClr>
              <a:buFont typeface="Times New Roman"/>
              <a:buChar char="•"/>
              <a:defRPr/>
            </a:lvl6pPr>
            <a:lvl7pPr marL="2686050" indent="-133350" algn="l" rtl="0">
              <a:spcBef>
                <a:spcPts val="320"/>
              </a:spcBef>
              <a:spcAft>
                <a:spcPts val="0"/>
              </a:spcAft>
              <a:buClr>
                <a:schemeClr val="dk1"/>
              </a:buClr>
              <a:buFont typeface="Times New Roman"/>
              <a:buChar char="•"/>
              <a:defRPr/>
            </a:lvl7pPr>
            <a:lvl8pPr marL="3143250" indent="-133350" algn="l" rtl="0">
              <a:spcBef>
                <a:spcPts val="320"/>
              </a:spcBef>
              <a:spcAft>
                <a:spcPts val="0"/>
              </a:spcAft>
              <a:buClr>
                <a:schemeClr val="dk1"/>
              </a:buClr>
              <a:buFont typeface="Times New Roman"/>
              <a:buChar char="•"/>
              <a:defRPr/>
            </a:lvl8pPr>
            <a:lvl9pPr marL="3600450" indent="-133350" algn="l" rtl="0">
              <a:spcBef>
                <a:spcPts val="320"/>
              </a:spcBef>
              <a:spcAft>
                <a:spcPts val="0"/>
              </a:spcAft>
              <a:buClr>
                <a:schemeClr val="dk1"/>
              </a:buClr>
              <a:buFont typeface="Times New Roman"/>
              <a:buChar char="•"/>
              <a:defRPr/>
            </a:lvl9pPr>
          </a:lstStyle>
          <a:p>
            <a:endParaRPr/>
          </a:p>
        </p:txBody>
      </p:sp>
      <p:sp>
        <p:nvSpPr>
          <p:cNvPr id="71" name="Shape 71"/>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72" name="Shape 72"/>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sp>
        <p:nvSpPr>
          <p:cNvPr id="26" name="Shape 2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27" name="Shape 2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0" name="Shape 3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1" name="Shape 3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algn="ctr" rtl="0">
              <a:spcBef>
                <a:spcPts val="0"/>
              </a:spcBef>
              <a:spcAft>
                <a:spcPts val="0"/>
              </a:spcAft>
              <a:defRPr/>
            </a:lvl1pPr>
            <a:lvl2pPr algn="ctr" rtl="0">
              <a:spcBef>
                <a:spcPts val="0"/>
              </a:spcBef>
              <a:spcAft>
                <a:spcPts val="0"/>
              </a:spcAft>
              <a:defRPr/>
            </a:lvl2pPr>
            <a:lvl3pPr algn="ctr" rtl="0">
              <a:spcBef>
                <a:spcPts val="0"/>
              </a:spcBef>
              <a:spcAft>
                <a:spcPts val="0"/>
              </a:spcAft>
              <a:defRPr/>
            </a:lvl3pPr>
            <a:lvl4pPr algn="ctr" rtl="0">
              <a:spcBef>
                <a:spcPts val="0"/>
              </a:spcBef>
              <a:spcAft>
                <a:spcPts val="0"/>
              </a:spcAft>
              <a:defRPr/>
            </a:lvl4pPr>
            <a:lvl5pPr algn="ctr" rtl="0">
              <a:spcBef>
                <a:spcPts val="0"/>
              </a:spcBef>
              <a:spcAft>
                <a:spcPts val="0"/>
              </a:spcAft>
              <a:defRPr/>
            </a:lvl5pPr>
            <a:lvl6pPr marL="457200" algn="ctr" rtl="0">
              <a:spcBef>
                <a:spcPts val="0"/>
              </a:spcBef>
              <a:spcAft>
                <a:spcPts val="0"/>
              </a:spcAft>
              <a:defRPr/>
            </a:lvl6pPr>
            <a:lvl7pPr marL="914400" algn="ctr" rtl="0">
              <a:spcBef>
                <a:spcPts val="0"/>
              </a:spcBef>
              <a:spcAft>
                <a:spcPts val="0"/>
              </a:spcAft>
              <a:defRPr/>
            </a:lvl7pPr>
            <a:lvl8pPr marL="1371600" algn="ctr" rtl="0">
              <a:spcBef>
                <a:spcPts val="0"/>
              </a:spcBef>
              <a:spcAft>
                <a:spcPts val="0"/>
              </a:spcAft>
              <a:defRPr/>
            </a:lvl8pPr>
            <a:lvl9pPr marL="1828800" algn="ctr" rtl="0">
              <a:spcBef>
                <a:spcPts val="0"/>
              </a:spcBef>
              <a:spcAft>
                <a:spcPts val="0"/>
              </a:spcAft>
              <a:defRPr/>
            </a:lvl9pPr>
          </a:lstStyle>
          <a:p>
            <a:endParaRPr/>
          </a:p>
        </p:txBody>
      </p:sp>
      <p:sp>
        <p:nvSpPr>
          <p:cNvPr id="34" name="Shape 34"/>
          <p:cNvSpPr txBox="1">
            <a:spLocks noGrp="1"/>
          </p:cNvSpPr>
          <p:nvPr>
            <p:ph type="body" idx="1"/>
          </p:nvPr>
        </p:nvSpPr>
        <p:spPr>
          <a:xfrm>
            <a:off x="6858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5" name="Shape 35"/>
          <p:cNvSpPr txBox="1">
            <a:spLocks noGrp="1"/>
          </p:cNvSpPr>
          <p:nvPr>
            <p:ph type="body" idx="2"/>
          </p:nvPr>
        </p:nvSpPr>
        <p:spPr>
          <a:xfrm>
            <a:off x="4648200" y="1981200"/>
            <a:ext cx="3809999" cy="41148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6" name="Shape 3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37" name="Shape 3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38"/>
        <p:cNvGrpSpPr/>
        <p:nvPr/>
      </p:nvGrpSpPr>
      <p:grpSpPr>
        <a:xfrm>
          <a:off x="0" y="0"/>
          <a:ext cx="0" cy="0"/>
          <a:chOff x="0" y="0"/>
          <a:chExt cx="0" cy="0"/>
        </a:xfrm>
      </p:grpSpPr>
      <p:sp>
        <p:nvSpPr>
          <p:cNvPr id="39" name="Shape 39"/>
          <p:cNvSpPr txBox="1">
            <a:spLocks noGrp="1"/>
          </p:cNvSpPr>
          <p:nvPr>
            <p:ph type="ctrTitle"/>
          </p:nvPr>
        </p:nvSpPr>
        <p:spPr>
          <a:xfrm>
            <a:off x="685800" y="2130425"/>
            <a:ext cx="7772400" cy="1470024"/>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a:p>
        </p:txBody>
      </p:sp>
      <p:sp>
        <p:nvSpPr>
          <p:cNvPr id="40" name="Shape 40"/>
          <p:cNvSpPr txBox="1">
            <a:spLocks noGrp="1"/>
          </p:cNvSpPr>
          <p:nvPr>
            <p:ph type="subTitle" idx="1"/>
          </p:nvPr>
        </p:nvSpPr>
        <p:spPr>
          <a:xfrm>
            <a:off x="1371600" y="3886200"/>
            <a:ext cx="6400799" cy="1752600"/>
          </a:xfrm>
          <a:prstGeom prst="rect">
            <a:avLst/>
          </a:prstGeom>
          <a:noFill/>
          <a:ln>
            <a:noFill/>
          </a:ln>
        </p:spPr>
        <p:txBody>
          <a:bodyPr lIns="91425" tIns="91425" rIns="91425" bIns="91425" anchor="t" anchorCtr="0"/>
          <a:lstStyle>
            <a:lvl1pPr marL="0" marR="0" indent="0" algn="ctr" rtl="0">
              <a:spcBef>
                <a:spcPts val="480"/>
              </a:spcBef>
              <a:spcAft>
                <a:spcPts val="0"/>
              </a:spcAft>
              <a:buClr>
                <a:schemeClr val="dk1"/>
              </a:buClr>
              <a:buFont typeface="Times New Roman"/>
              <a:buNone/>
              <a:defRPr/>
            </a:lvl1pPr>
            <a:lvl2pPr marL="457200" marR="0" indent="0" algn="ctr" rtl="0">
              <a:spcBef>
                <a:spcPts val="400"/>
              </a:spcBef>
              <a:spcAft>
                <a:spcPts val="0"/>
              </a:spcAft>
              <a:buClr>
                <a:schemeClr val="dk1"/>
              </a:buClr>
              <a:buFont typeface="Times New Roman"/>
              <a:buNone/>
              <a:defRPr/>
            </a:lvl2pPr>
            <a:lvl3pPr marL="914400" marR="0" indent="0" algn="ctr" rtl="0">
              <a:spcBef>
                <a:spcPts val="360"/>
              </a:spcBef>
              <a:spcAft>
                <a:spcPts val="0"/>
              </a:spcAft>
              <a:buClr>
                <a:schemeClr val="dk1"/>
              </a:buClr>
              <a:buFont typeface="Times New Roman"/>
              <a:buNone/>
              <a:defRPr/>
            </a:lvl3pPr>
            <a:lvl4pPr marL="1371600" marR="0" indent="0" algn="ctr" rtl="0">
              <a:spcBef>
                <a:spcPts val="320"/>
              </a:spcBef>
              <a:spcAft>
                <a:spcPts val="0"/>
              </a:spcAft>
              <a:buClr>
                <a:schemeClr val="dk1"/>
              </a:buClr>
              <a:buFont typeface="Times New Roman"/>
              <a:buNone/>
              <a:defRPr/>
            </a:lvl4pPr>
            <a:lvl5pPr marL="1828800" marR="0" indent="0" algn="ctr" rtl="0">
              <a:spcBef>
                <a:spcPts val="320"/>
              </a:spcBef>
              <a:spcAft>
                <a:spcPts val="0"/>
              </a:spcAft>
              <a:buClr>
                <a:schemeClr val="dk1"/>
              </a:buClr>
              <a:buFont typeface="Times New Roman"/>
              <a:buNone/>
              <a:defRPr/>
            </a:lvl5pPr>
            <a:lvl6pPr marL="2286000" marR="0" indent="0" algn="ctr" rtl="0">
              <a:spcBef>
                <a:spcPts val="320"/>
              </a:spcBef>
              <a:spcAft>
                <a:spcPts val="0"/>
              </a:spcAft>
              <a:buClr>
                <a:schemeClr val="dk1"/>
              </a:buClr>
              <a:buFont typeface="Times New Roman"/>
              <a:buNone/>
              <a:defRPr/>
            </a:lvl6pPr>
            <a:lvl7pPr marL="2743200" marR="0" indent="0" algn="ctr" rtl="0">
              <a:spcBef>
                <a:spcPts val="320"/>
              </a:spcBef>
              <a:spcAft>
                <a:spcPts val="0"/>
              </a:spcAft>
              <a:buClr>
                <a:schemeClr val="dk1"/>
              </a:buClr>
              <a:buFont typeface="Times New Roman"/>
              <a:buNone/>
              <a:defRPr/>
            </a:lvl7pPr>
            <a:lvl8pPr marL="3200400" marR="0" indent="0" algn="ctr" rtl="0">
              <a:spcBef>
                <a:spcPts val="320"/>
              </a:spcBef>
              <a:spcAft>
                <a:spcPts val="0"/>
              </a:spcAft>
              <a:buClr>
                <a:schemeClr val="dk1"/>
              </a:buClr>
              <a:buFont typeface="Times New Roman"/>
              <a:buNone/>
              <a:defRPr/>
            </a:lvl8pPr>
            <a:lvl9pPr marL="3657600" marR="0" indent="0" algn="ctr" rtl="0">
              <a:spcBef>
                <a:spcPts val="320"/>
              </a:spcBef>
              <a:spcAft>
                <a:spcPts val="0"/>
              </a:spcAft>
              <a:buClr>
                <a:schemeClr val="dk1"/>
              </a:buClr>
              <a:buFont typeface="Times New Roman"/>
              <a:buNone/>
              <a:defRPr/>
            </a:lvl9pPr>
          </a:lstStyle>
          <a:p>
            <a:endParaRPr/>
          </a:p>
        </p:txBody>
      </p:sp>
      <p:sp>
        <p:nvSpPr>
          <p:cNvPr id="41" name="Shape 41"/>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2" name="Shape 42"/>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722312" y="4406900"/>
            <a:ext cx="7772400" cy="1362075"/>
          </a:xfrm>
          <a:prstGeom prst="rect">
            <a:avLst/>
          </a:prstGeom>
          <a:noFill/>
          <a:ln>
            <a:noFill/>
          </a:ln>
        </p:spPr>
        <p:txBody>
          <a:bodyPr lIns="91425" tIns="91425" rIns="91425" bIns="91425" anchor="t"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5" name="Shape 45"/>
          <p:cNvSpPr txBox="1">
            <a:spLocks noGrp="1"/>
          </p:cNvSpPr>
          <p:nvPr>
            <p:ph type="body" idx="1"/>
          </p:nvPr>
        </p:nvSpPr>
        <p:spPr>
          <a:xfrm>
            <a:off x="722312" y="2906713"/>
            <a:ext cx="7772400" cy="1500187"/>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46" name="Shape 46"/>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47" name="Shape 47"/>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8"/>
        <p:cNvGrpSpPr/>
        <p:nvPr/>
      </p:nvGrpSpPr>
      <p:grpSpPr>
        <a:xfrm>
          <a:off x="0" y="0"/>
          <a:ext cx="0" cy="0"/>
          <a:chOff x="0" y="0"/>
          <a:chExt cx="0" cy="0"/>
        </a:xfrm>
      </p:grpSpPr>
      <p:sp>
        <p:nvSpPr>
          <p:cNvPr id="49" name="Shape 49"/>
          <p:cNvSpPr txBox="1">
            <a:spLocks noGrp="1"/>
          </p:cNvSpPr>
          <p:nvPr>
            <p:ph type="title"/>
          </p:nvPr>
        </p:nvSpPr>
        <p:spPr>
          <a:xfrm>
            <a:off x="457200" y="274637"/>
            <a:ext cx="8229600" cy="1143000"/>
          </a:xfrm>
          <a:prstGeom prst="rect">
            <a:avLst/>
          </a:prstGeom>
          <a:noFill/>
          <a:ln>
            <a:noFill/>
          </a:ln>
        </p:spPr>
        <p:txBody>
          <a:bodyPr lIns="91425" tIns="91425" rIns="91425" bIns="91425" anchor="ctr"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0" name="Shape 50"/>
          <p:cNvSpPr txBox="1">
            <a:spLocks noGrp="1"/>
          </p:cNvSpPr>
          <p:nvPr>
            <p:ph type="body" idx="1"/>
          </p:nvPr>
        </p:nvSpPr>
        <p:spPr>
          <a:xfrm>
            <a:off x="457200" y="1535112"/>
            <a:ext cx="4040187"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1" name="Shape 51"/>
          <p:cNvSpPr txBox="1">
            <a:spLocks noGrp="1"/>
          </p:cNvSpPr>
          <p:nvPr>
            <p:ph type="body" idx="2"/>
          </p:nvPr>
        </p:nvSpPr>
        <p:spPr>
          <a:xfrm>
            <a:off x="457200" y="2174875"/>
            <a:ext cx="4040187"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2" name="Shape 52"/>
          <p:cNvSpPr txBox="1">
            <a:spLocks noGrp="1"/>
          </p:cNvSpPr>
          <p:nvPr>
            <p:ph type="body" idx="3"/>
          </p:nvPr>
        </p:nvSpPr>
        <p:spPr>
          <a:xfrm>
            <a:off x="4645025" y="1535112"/>
            <a:ext cx="4041774" cy="639762"/>
          </a:xfrm>
          <a:prstGeom prst="rect">
            <a:avLst/>
          </a:prstGeom>
          <a:noFill/>
          <a:ln>
            <a:noFill/>
          </a:ln>
        </p:spPr>
        <p:txBody>
          <a:bodyPr lIns="91425" tIns="91425" rIns="91425" bIns="91425" anchor="b"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53" name="Shape 53"/>
          <p:cNvSpPr txBox="1">
            <a:spLocks noGrp="1"/>
          </p:cNvSpPr>
          <p:nvPr>
            <p:ph type="body" idx="4"/>
          </p:nvPr>
        </p:nvSpPr>
        <p:spPr>
          <a:xfrm>
            <a:off x="4645025" y="2174875"/>
            <a:ext cx="4041774" cy="3951287"/>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4" name="Shape 54"/>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55" name="Shape 55"/>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6"/>
        <p:cNvGrpSpPr/>
        <p:nvPr/>
      </p:nvGrpSpPr>
      <p:grpSpPr>
        <a:xfrm>
          <a:off x="0" y="0"/>
          <a:ext cx="0" cy="0"/>
          <a:chOff x="0" y="0"/>
          <a:chExt cx="0" cy="0"/>
        </a:xfrm>
      </p:grpSpPr>
      <p:sp>
        <p:nvSpPr>
          <p:cNvPr id="57" name="Shape 57"/>
          <p:cNvSpPr txBox="1">
            <a:spLocks noGrp="1"/>
          </p:cNvSpPr>
          <p:nvPr>
            <p:ph type="title"/>
          </p:nvPr>
        </p:nvSpPr>
        <p:spPr>
          <a:xfrm>
            <a:off x="457200" y="273050"/>
            <a:ext cx="3008313" cy="1162049"/>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8" name="Shape 58"/>
          <p:cNvSpPr txBox="1">
            <a:spLocks noGrp="1"/>
          </p:cNvSpPr>
          <p:nvPr>
            <p:ph type="body" idx="1"/>
          </p:nvPr>
        </p:nvSpPr>
        <p:spPr>
          <a:xfrm>
            <a:off x="3575050" y="273050"/>
            <a:ext cx="5111750" cy="5853112"/>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59" name="Shape 59"/>
          <p:cNvSpPr txBox="1">
            <a:spLocks noGrp="1"/>
          </p:cNvSpPr>
          <p:nvPr>
            <p:ph type="body" idx="2"/>
          </p:nvPr>
        </p:nvSpPr>
        <p:spPr>
          <a:xfrm>
            <a:off x="457200" y="1435100"/>
            <a:ext cx="3008313" cy="4691063"/>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0" name="Shape 60"/>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1" name="Shape 61"/>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2"/>
        <p:cNvGrpSpPr/>
        <p:nvPr/>
      </p:nvGrpSpPr>
      <p:grpSpPr>
        <a:xfrm>
          <a:off x="0" y="0"/>
          <a:ext cx="0" cy="0"/>
          <a:chOff x="0" y="0"/>
          <a:chExt cx="0" cy="0"/>
        </a:xfrm>
      </p:grpSpPr>
      <p:sp>
        <p:nvSpPr>
          <p:cNvPr id="63" name="Shape 63"/>
          <p:cNvSpPr txBox="1">
            <a:spLocks noGrp="1"/>
          </p:cNvSpPr>
          <p:nvPr>
            <p:ph type="title"/>
          </p:nvPr>
        </p:nvSpPr>
        <p:spPr>
          <a:xfrm>
            <a:off x="1792288" y="4800600"/>
            <a:ext cx="5486399" cy="566737"/>
          </a:xfrm>
          <a:prstGeom prst="rect">
            <a:avLst/>
          </a:prstGeom>
          <a:noFill/>
          <a:ln>
            <a:noFill/>
          </a:ln>
        </p:spPr>
        <p:txBody>
          <a:bodyPr lIns="91425" tIns="91425" rIns="91425" bIns="91425" anchor="b" anchorCtr="0"/>
          <a:lstStyle>
            <a:lvl1pPr algn="l"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64" name="Shape 64"/>
          <p:cNvSpPr>
            <a:spLocks noGrp="1"/>
          </p:cNvSpPr>
          <p:nvPr>
            <p:ph type="pic" idx="2"/>
          </p:nvPr>
        </p:nvSpPr>
        <p:spPr>
          <a:xfrm>
            <a:off x="1792288" y="612775"/>
            <a:ext cx="5486399" cy="4114800"/>
          </a:xfrm>
          <a:prstGeom prst="rect">
            <a:avLst/>
          </a:prstGeom>
          <a:noFill/>
          <a:ln>
            <a:noFill/>
          </a:ln>
        </p:spPr>
      </p:sp>
      <p:sp>
        <p:nvSpPr>
          <p:cNvPr id="65" name="Shape 65"/>
          <p:cNvSpPr txBox="1">
            <a:spLocks noGrp="1"/>
          </p:cNvSpPr>
          <p:nvPr>
            <p:ph type="body" idx="1"/>
          </p:nvPr>
        </p:nvSpPr>
        <p:spPr>
          <a:xfrm>
            <a:off x="1792288" y="5367337"/>
            <a:ext cx="5486399" cy="804861"/>
          </a:xfrm>
          <a:prstGeom prst="rect">
            <a:avLst/>
          </a:prstGeom>
          <a:noFill/>
          <a:ln>
            <a:noFill/>
          </a:ln>
        </p:spPr>
        <p:txBody>
          <a:bodyPr lIns="91425" tIns="91425" rIns="91425" bIns="91425" anchor="t" anchorCtr="0"/>
          <a:lstStyle>
            <a:lvl1pPr marL="0" indent="0" rtl="0">
              <a:spcBef>
                <a:spcPts val="0"/>
              </a:spcBef>
              <a:buFont typeface="Times New Roman"/>
              <a:buNone/>
              <a:defRPr/>
            </a:lvl1pPr>
            <a:lvl2pPr marL="457200" indent="0" rtl="0">
              <a:spcBef>
                <a:spcPts val="0"/>
              </a:spcBef>
              <a:buFont typeface="Times New Roman"/>
              <a:buNone/>
              <a:defRPr/>
            </a:lvl2pPr>
            <a:lvl3pPr marL="914400" indent="0" rtl="0">
              <a:spcBef>
                <a:spcPts val="0"/>
              </a:spcBef>
              <a:buFont typeface="Times New Roman"/>
              <a:buNone/>
              <a:defRPr/>
            </a:lvl3pPr>
            <a:lvl4pPr marL="1371600" indent="0" rtl="0">
              <a:spcBef>
                <a:spcPts val="0"/>
              </a:spcBef>
              <a:buFont typeface="Times New Roman"/>
              <a:buNone/>
              <a:defRPr/>
            </a:lvl4pPr>
            <a:lvl5pPr marL="1828800" indent="0" rtl="0">
              <a:spcBef>
                <a:spcPts val="0"/>
              </a:spcBef>
              <a:buFont typeface="Times New Roman"/>
              <a:buNone/>
              <a:defRPr/>
            </a:lvl5pPr>
            <a:lvl6pPr marL="2286000" indent="0" rtl="0">
              <a:spcBef>
                <a:spcPts val="0"/>
              </a:spcBef>
              <a:buFont typeface="Times New Roman"/>
              <a:buNone/>
              <a:defRPr/>
            </a:lvl6pPr>
            <a:lvl7pPr marL="2743200" indent="0" rtl="0">
              <a:spcBef>
                <a:spcPts val="0"/>
              </a:spcBef>
              <a:buFont typeface="Times New Roman"/>
              <a:buNone/>
              <a:defRPr/>
            </a:lvl7pPr>
            <a:lvl8pPr marL="3200400" indent="0" rtl="0">
              <a:spcBef>
                <a:spcPts val="0"/>
              </a:spcBef>
              <a:buFont typeface="Times New Roman"/>
              <a:buNone/>
              <a:defRPr/>
            </a:lvl8pPr>
            <a:lvl9pPr marL="3657600" indent="0" rtl="0">
              <a:spcBef>
                <a:spcPts val="0"/>
              </a:spcBef>
              <a:buFont typeface="Times New Roman"/>
              <a:buNone/>
              <a:defRPr/>
            </a:lvl9pPr>
          </a:lstStyle>
          <a:p>
            <a:endParaRPr/>
          </a:p>
        </p:txBody>
      </p:sp>
      <p:sp>
        <p:nvSpPr>
          <p:cNvPr id="66" name="Shape 66"/>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67" name="Shape 67"/>
          <p:cNvSpPr txBox="1">
            <a:spLocks noGrp="1"/>
          </p:cNvSpPr>
          <p:nvPr>
            <p:ph type="ftr" idx="11"/>
          </p:nvPr>
        </p:nvSpPr>
        <p:spPr>
          <a:xfrm>
            <a:off x="7453882" y="6475412"/>
            <a:ext cx="1090041"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
        <p:cNvGrpSpPr/>
        <p:nvPr/>
      </p:nvGrpSpPr>
      <p:grpSpPr>
        <a:xfrm>
          <a:off x="0" y="0"/>
          <a:ext cx="0" cy="0"/>
          <a:chOff x="0" y="0"/>
          <a:chExt cx="0" cy="0"/>
        </a:xfrm>
      </p:grpSpPr>
      <p:sp>
        <p:nvSpPr>
          <p:cNvPr id="12" name="Shape 12"/>
          <p:cNvSpPr txBox="1">
            <a:spLocks noGrp="1"/>
          </p:cNvSpPr>
          <p:nvPr>
            <p:ph type="title"/>
          </p:nvPr>
        </p:nvSpPr>
        <p:spPr>
          <a:xfrm>
            <a:off x="685800" y="685800"/>
            <a:ext cx="7772400" cy="1066799"/>
          </a:xfrm>
          <a:prstGeom prst="rect">
            <a:avLst/>
          </a:prstGeom>
          <a:noFill/>
          <a:ln>
            <a:noFill/>
          </a:ln>
        </p:spPr>
        <p:txBody>
          <a:bodyPr lIns="91425" tIns="91425" rIns="91425" bIns="91425" anchor="ctr" anchorCtr="0"/>
          <a:lstStyle>
            <a:lvl1pPr marL="0" marR="0" indent="0" algn="ctr" rtl="0">
              <a:spcBef>
                <a:spcPts val="0"/>
              </a:spcBef>
              <a:spcAft>
                <a:spcPts val="0"/>
              </a:spcAft>
              <a:defRPr/>
            </a:lvl1pPr>
            <a:lvl2pPr marL="0" marR="0" indent="0" algn="ctr" rtl="0">
              <a:spcBef>
                <a:spcPts val="0"/>
              </a:spcBef>
              <a:spcAft>
                <a:spcPts val="0"/>
              </a:spcAft>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endParaRPr dirty="0"/>
          </a:p>
        </p:txBody>
      </p:sp>
      <p:sp>
        <p:nvSpPr>
          <p:cNvPr id="13" name="Shape 13"/>
          <p:cNvSpPr txBox="1">
            <a:spLocks noGrp="1"/>
          </p:cNvSpPr>
          <p:nvPr>
            <p:ph type="body" idx="1"/>
          </p:nvPr>
        </p:nvSpPr>
        <p:spPr>
          <a:xfrm>
            <a:off x="685800" y="1981200"/>
            <a:ext cx="7772400" cy="4114800"/>
          </a:xfrm>
          <a:prstGeom prst="rect">
            <a:avLst/>
          </a:prstGeom>
          <a:noFill/>
          <a:ln>
            <a:noFill/>
          </a:ln>
        </p:spPr>
        <p:txBody>
          <a:bodyPr lIns="91425" tIns="91425" rIns="91425" bIns="91425" anchor="t" anchorCtr="0"/>
          <a:lstStyle>
            <a:lvl1pPr marL="342900" marR="0" indent="-190500" algn="l" rtl="0">
              <a:spcBef>
                <a:spcPts val="480"/>
              </a:spcBef>
              <a:spcAft>
                <a:spcPts val="0"/>
              </a:spcAft>
              <a:buClr>
                <a:schemeClr val="dk1"/>
              </a:buClr>
              <a:buFont typeface="Times New Roman"/>
              <a:buChar char="•"/>
              <a:defRPr/>
            </a:lvl1pPr>
            <a:lvl2pPr marL="742950" marR="0" indent="-158750" algn="l" rtl="0">
              <a:spcBef>
                <a:spcPts val="400"/>
              </a:spcBef>
              <a:spcAft>
                <a:spcPts val="0"/>
              </a:spcAft>
              <a:buClr>
                <a:schemeClr val="dk1"/>
              </a:buClr>
              <a:buFont typeface="Times New Roman"/>
              <a:buChar char="–"/>
              <a:defRPr/>
            </a:lvl2pPr>
            <a:lvl3pPr marL="1085850" marR="0" indent="-120650" algn="l" rtl="0">
              <a:spcBef>
                <a:spcPts val="360"/>
              </a:spcBef>
              <a:spcAft>
                <a:spcPts val="0"/>
              </a:spcAft>
              <a:buClr>
                <a:schemeClr val="dk1"/>
              </a:buClr>
              <a:buFont typeface="Times New Roman"/>
              <a:buChar char="•"/>
              <a:defRPr/>
            </a:lvl3pPr>
            <a:lvl4pPr marL="1428750" marR="0" indent="-133350" algn="l" rtl="0">
              <a:spcBef>
                <a:spcPts val="320"/>
              </a:spcBef>
              <a:spcAft>
                <a:spcPts val="0"/>
              </a:spcAft>
              <a:buClr>
                <a:schemeClr val="dk1"/>
              </a:buClr>
              <a:buFont typeface="Times New Roman"/>
              <a:buChar char="–"/>
              <a:defRPr/>
            </a:lvl4pPr>
            <a:lvl5pPr marL="1771650" marR="0" indent="-133350" algn="l" rtl="0">
              <a:spcBef>
                <a:spcPts val="320"/>
              </a:spcBef>
              <a:spcAft>
                <a:spcPts val="0"/>
              </a:spcAft>
              <a:buClr>
                <a:schemeClr val="dk1"/>
              </a:buClr>
              <a:buFont typeface="Times New Roman"/>
              <a:buChar char="•"/>
              <a:defRPr/>
            </a:lvl5pPr>
            <a:lvl6pPr marL="2228850" marR="0" indent="-133350" algn="l" rtl="0">
              <a:spcBef>
                <a:spcPts val="320"/>
              </a:spcBef>
              <a:spcAft>
                <a:spcPts val="0"/>
              </a:spcAft>
              <a:buClr>
                <a:schemeClr val="dk1"/>
              </a:buClr>
              <a:buFont typeface="Times New Roman"/>
              <a:buChar char="•"/>
              <a:defRPr/>
            </a:lvl6pPr>
            <a:lvl7pPr marL="2686050" marR="0" indent="-133350" algn="l" rtl="0">
              <a:spcBef>
                <a:spcPts val="320"/>
              </a:spcBef>
              <a:spcAft>
                <a:spcPts val="0"/>
              </a:spcAft>
              <a:buClr>
                <a:schemeClr val="dk1"/>
              </a:buClr>
              <a:buFont typeface="Times New Roman"/>
              <a:buChar char="•"/>
              <a:defRPr/>
            </a:lvl7pPr>
            <a:lvl8pPr marL="3143250" marR="0" indent="-133350" algn="l" rtl="0">
              <a:spcBef>
                <a:spcPts val="320"/>
              </a:spcBef>
              <a:spcAft>
                <a:spcPts val="0"/>
              </a:spcAft>
              <a:buClr>
                <a:schemeClr val="dk1"/>
              </a:buClr>
              <a:buFont typeface="Times New Roman"/>
              <a:buChar char="•"/>
              <a:defRPr/>
            </a:lvl8pPr>
            <a:lvl9pPr marL="3600450" marR="0" indent="-133350" algn="l" rtl="0">
              <a:spcBef>
                <a:spcPts val="320"/>
              </a:spcBef>
              <a:spcAft>
                <a:spcPts val="0"/>
              </a:spcAft>
              <a:buClr>
                <a:schemeClr val="dk1"/>
              </a:buClr>
              <a:buFont typeface="Times New Roman"/>
              <a:buChar char="•"/>
              <a:defRPr/>
            </a:lvl9pPr>
          </a:lstStyle>
          <a:p>
            <a:endParaRPr/>
          </a:p>
        </p:txBody>
      </p:sp>
      <p:sp>
        <p:nvSpPr>
          <p:cNvPr id="14" name="Shape 14"/>
          <p:cNvSpPr txBox="1">
            <a:spLocks noGrp="1"/>
          </p:cNvSpPr>
          <p:nvPr>
            <p:ph type="ftr" idx="11"/>
          </p:nvPr>
        </p:nvSpPr>
        <p:spPr>
          <a:xfrm>
            <a:off x="7415410" y="6475412"/>
            <a:ext cx="1128513" cy="184666"/>
          </a:xfrm>
          <a:prstGeom prst="rect">
            <a:avLst/>
          </a:prstGeom>
          <a:noFill/>
          <a:ln>
            <a:noFill/>
          </a:ln>
        </p:spPr>
        <p:txBody>
          <a:bodyPr lIns="91425" tIns="91425" rIns="91425" bIns="91425" anchor="t" anchorCtr="0"/>
          <a:lstStyle>
            <a:lvl1pPr marL="0" marR="0" indent="0" algn="r"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dirty="0"/>
          </a:p>
        </p:txBody>
      </p:sp>
      <p:sp>
        <p:nvSpPr>
          <p:cNvPr id="15" name="Shape 15"/>
          <p:cNvSpPr txBox="1">
            <a:spLocks noGrp="1"/>
          </p:cNvSpPr>
          <p:nvPr>
            <p:ph type="sldNum" idx="12"/>
          </p:nvPr>
        </p:nvSpPr>
        <p:spPr>
          <a:xfrm>
            <a:off x="4344987" y="6475412"/>
            <a:ext cx="530224" cy="182561"/>
          </a:xfrm>
          <a:prstGeom prst="rect">
            <a:avLst/>
          </a:prstGeom>
          <a:noFill/>
          <a:ln>
            <a:noFill/>
          </a:ln>
        </p:spPr>
        <p:txBody>
          <a:bodyPr lIns="0" tIns="0" rIns="0" bIns="0" anchor="t" anchorCtr="0">
            <a:noAutofit/>
          </a:bodyPr>
          <a:lstStyle>
            <a:lvl1pPr marL="0" marR="0" indent="0" algn="ctr" rtl="0">
              <a:spcBef>
                <a:spcPts val="0"/>
              </a:spcBef>
              <a:buNone/>
              <a:defRPr sz="1800" b="0" i="0" u="none" strike="noStrike" cap="none" baseline="0">
                <a:solidFill>
                  <a:schemeClr val="dk1"/>
                </a:solidFill>
                <a:latin typeface="Times New Roman"/>
                <a:ea typeface="Times New Roman"/>
                <a:cs typeface="Times New Roman"/>
                <a:sym typeface="Times New Roman"/>
              </a:defRPr>
            </a:lvl1pPr>
          </a:lstStyle>
          <a:p>
            <a:pPr marL="0" lvl="0" indent="0">
              <a:spcBef>
                <a:spcPts val="0"/>
              </a:spcBef>
              <a:buSzPct val="25000"/>
              <a:buNone/>
            </a:pPr>
            <a:r>
              <a:rPr lang="en-US" dirty="0"/>
              <a:t>Slide </a:t>
            </a:r>
            <a:fld id="{00000000-1234-1234-1234-123412341234}" type="slidenum">
              <a:rPr lang="en-US"/>
              <a:pPr marL="0" lvl="0" indent="0">
                <a:spcBef>
                  <a:spcPts val="0"/>
                </a:spcBef>
                <a:buSzPct val="25000"/>
                <a:buNone/>
              </a:pPr>
              <a:t>‹#›</a:t>
            </a:fld>
            <a:endParaRPr lang="en-US" dirty="0"/>
          </a:p>
        </p:txBody>
      </p:sp>
      <p:sp>
        <p:nvSpPr>
          <p:cNvPr id="16" name="Shape 16"/>
          <p:cNvSpPr/>
          <p:nvPr/>
        </p:nvSpPr>
        <p:spPr>
          <a:xfrm>
            <a:off x="685800" y="332601"/>
            <a:ext cx="7759700" cy="276998"/>
          </a:xfrm>
          <a:prstGeom prst="rect">
            <a:avLst/>
          </a:prstGeom>
          <a:noFill/>
          <a:ln>
            <a:noFill/>
          </a:ln>
        </p:spPr>
        <p:txBody>
          <a:bodyPr lIns="0" tIns="0" rIns="0" bIns="0" anchor="t" anchorCtr="0">
            <a:noAutofit/>
          </a:bodyPr>
          <a:lstStyle/>
          <a:p>
            <a:pPr marL="0" marR="0" lvl="4" indent="0" algn="just" rtl="0">
              <a:spcBef>
                <a:spcPts val="0"/>
              </a:spcBef>
              <a:spcAft>
                <a:spcPts val="0"/>
              </a:spcAft>
              <a:buSzPct val="25000"/>
              <a:buNone/>
            </a:pPr>
            <a:r>
              <a:rPr lang="en-US" sz="1800" b="1" i="0" u="none" strike="noStrike" cap="none" baseline="0" dirty="0" smtClean="0">
                <a:solidFill>
                  <a:schemeClr val="dk1"/>
                </a:solidFill>
                <a:latin typeface="Times New Roman"/>
                <a:ea typeface="Times New Roman"/>
                <a:cs typeface="Times New Roman"/>
                <a:sym typeface="Times New Roman"/>
              </a:rPr>
              <a:t>Aug, 2017                                                                doc.: IEEE </a:t>
            </a:r>
            <a:r>
              <a:rPr lang="en-US" sz="1800" b="1" i="0" u="none" strike="noStrike" cap="none" baseline="0" dirty="0" smtClean="0">
                <a:solidFill>
                  <a:schemeClr val="dk1"/>
                </a:solidFill>
                <a:latin typeface="Times New Roman"/>
                <a:ea typeface="Times New Roman"/>
                <a:cs typeface="Times New Roman"/>
                <a:sym typeface="Times New Roman"/>
              </a:rPr>
              <a:t>802.11-2015/0625r6</a:t>
            </a:r>
            <a:endParaRPr lang="en-US" sz="1800" b="1" i="0" u="none" strike="noStrike" cap="none" baseline="0" dirty="0">
              <a:solidFill>
                <a:schemeClr val="dk1"/>
              </a:solidFill>
              <a:latin typeface="Times New Roman"/>
              <a:ea typeface="Times New Roman"/>
              <a:cs typeface="Times New Roman"/>
              <a:sym typeface="Times New Roman"/>
            </a:endParaRPr>
          </a:p>
        </p:txBody>
      </p:sp>
      <p:cxnSp>
        <p:nvCxnSpPr>
          <p:cNvPr id="17" name="Shape 17"/>
          <p:cNvCxnSpPr/>
          <p:nvPr/>
        </p:nvCxnSpPr>
        <p:spPr>
          <a:xfrm>
            <a:off x="685800" y="609600"/>
            <a:ext cx="7772400" cy="0"/>
          </a:xfrm>
          <a:prstGeom prst="straightConnector1">
            <a:avLst/>
          </a:prstGeom>
          <a:noFill/>
          <a:ln w="12700" cap="flat">
            <a:solidFill>
              <a:schemeClr val="dk1"/>
            </a:solidFill>
            <a:prstDash val="solid"/>
            <a:round/>
            <a:headEnd type="none" w="med" len="med"/>
            <a:tailEnd type="none" w="med" len="med"/>
          </a:ln>
        </p:spPr>
      </p:cxnSp>
      <p:sp>
        <p:nvSpPr>
          <p:cNvPr id="18" name="Shape 18"/>
          <p:cNvSpPr/>
          <p:nvPr/>
        </p:nvSpPr>
        <p:spPr>
          <a:xfrm>
            <a:off x="685800" y="6475412"/>
            <a:ext cx="711200" cy="182561"/>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Submission</a:t>
            </a:r>
          </a:p>
        </p:txBody>
      </p:sp>
      <p:cxnSp>
        <p:nvCxnSpPr>
          <p:cNvPr id="19" name="Shape 19"/>
          <p:cNvCxnSpPr/>
          <p:nvPr/>
        </p:nvCxnSpPr>
        <p:spPr>
          <a:xfrm>
            <a:off x="685800" y="6477000"/>
            <a:ext cx="7848599" cy="0"/>
          </a:xfrm>
          <a:prstGeom prst="straightConnector1">
            <a:avLst/>
          </a:prstGeom>
          <a:noFill/>
          <a:ln w="12700" cap="flat">
            <a:solidFill>
              <a:schemeClr val="dk1"/>
            </a:solidFill>
            <a:prstDash val="solid"/>
            <a:round/>
            <a:headEnd type="none" w="med" len="med"/>
            <a:tailEnd type="none" w="med" len="med"/>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iming>
    <p:tnLst>
      <p:par>
        <p:cTn id="1" dur="indefinite" restart="never" nodeType="tmRoot"/>
      </p:par>
    </p:tnLst>
  </p:timing>
  <p:hf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1.emf"/><Relationship Id="rId4" Type="http://schemas.openxmlformats.org/officeDocument/2006/relationships/oleObject" Target="../embeddings/Microsoft_Word_97_-_2003_Document1.doc"/></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jpe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6.jpeg"/><Relationship Id="rId5" Type="http://schemas.openxmlformats.org/officeDocument/2006/relationships/image" Target="../media/image35.jpeg"/><Relationship Id="rId4" Type="http://schemas.openxmlformats.org/officeDocument/2006/relationships/image" Target="../media/image34.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notesSlide" Target="../notesSlides/notesSlide15.xml"/><Relationship Id="rId7"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44.png"/><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45.wmf"/><Relationship Id="rId9" Type="http://schemas.openxmlformats.org/officeDocument/2006/relationships/image" Target="../media/image47.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51.wmf"/><Relationship Id="rId5" Type="http://schemas.openxmlformats.org/officeDocument/2006/relationships/image" Target="../media/image50.jpeg"/><Relationship Id="rId4" Type="http://schemas.openxmlformats.org/officeDocument/2006/relationships/image" Target="../media/image49.png"/></Relationships>
</file>

<file path=ppt/slides/_rels/slide2.xml.rels><?xml version="1.0" encoding="UTF-8" standalone="yes"?>
<Relationships xmlns="http://schemas.openxmlformats.org/package/2006/relationships"><Relationship Id="rId3" Type="http://schemas.openxmlformats.org/officeDocument/2006/relationships/oleObject" Target="../embeddings/Microsoft_Word_97_-_2003_Document2.doc"/><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hyperlink" Target="http://www.google.co.il/url?sa=i&amp;rct=j&amp;q=&amp;esrc=s&amp;frm=1&amp;source=images&amp;cd=&amp;cad=rja&amp;docid=BzwH6mOVrsDMgM&amp;tbnid=lRjoJVUx6Q_AAM:&amp;ved=0CAUQjRw&amp;url=http://dryicons.com/icon/travel-and-tourism-part-2/wifi/&amp;ei=08v_Uq78DOn40gXHw4HoBA&amp;bvm=bv.61535280,d.bGE&amp;psig=AFQjCNEHrn6xJviz-xVMN_J-Hb2UqLvbTg&amp;ust=1392581961268583" TargetMode="External"/><Relationship Id="rId13" Type="http://schemas.openxmlformats.org/officeDocument/2006/relationships/image" Target="../media/image61.jpe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0.jpeg"/><Relationship Id="rId2" Type="http://schemas.openxmlformats.org/officeDocument/2006/relationships/notesSlide" Target="../notesSlides/notesSlide19.xml"/><Relationship Id="rId16" Type="http://schemas.openxmlformats.org/officeDocument/2006/relationships/image" Target="../media/image64.png"/><Relationship Id="rId1" Type="http://schemas.openxmlformats.org/officeDocument/2006/relationships/slideLayout" Target="../slideLayouts/slideLayout1.xml"/><Relationship Id="rId6" Type="http://schemas.openxmlformats.org/officeDocument/2006/relationships/image" Target="../media/image55.jpeg"/><Relationship Id="rId11" Type="http://schemas.openxmlformats.org/officeDocument/2006/relationships/image" Target="../media/image59.png"/><Relationship Id="rId5" Type="http://schemas.openxmlformats.org/officeDocument/2006/relationships/image" Target="../media/image54.jpeg"/><Relationship Id="rId15" Type="http://schemas.openxmlformats.org/officeDocument/2006/relationships/image" Target="../media/image63.png"/><Relationship Id="rId10" Type="http://schemas.openxmlformats.org/officeDocument/2006/relationships/image" Target="../media/image58.png"/><Relationship Id="rId4" Type="http://schemas.openxmlformats.org/officeDocument/2006/relationships/image" Target="../media/image53.png"/><Relationship Id="rId9" Type="http://schemas.openxmlformats.org/officeDocument/2006/relationships/image" Target="../media/image57.png"/><Relationship Id="rId14" Type="http://schemas.openxmlformats.org/officeDocument/2006/relationships/image" Target="../media/image6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1.xml"/><Relationship Id="rId7" Type="http://schemas.openxmlformats.org/officeDocument/2006/relationships/image" Target="../media/image66.png"/><Relationship Id="rId2" Type="http://schemas.openxmlformats.org/officeDocument/2006/relationships/tags" Target="../tags/tag1.xml"/><Relationship Id="rId1" Type="http://schemas.openxmlformats.org/officeDocument/2006/relationships/vmlDrawing" Target="../drawings/vmlDrawing4.vml"/><Relationship Id="rId6" Type="http://schemas.openxmlformats.org/officeDocument/2006/relationships/image" Target="../media/image65.emf"/><Relationship Id="rId5" Type="http://schemas.openxmlformats.org/officeDocument/2006/relationships/oleObject" Target="../embeddings/oleObject4.bin"/><Relationship Id="rId4" Type="http://schemas.openxmlformats.org/officeDocument/2006/relationships/notesSlide" Target="../notesSlides/notesSlide20.xml"/><Relationship Id="rId9" Type="http://schemas.openxmlformats.org/officeDocument/2006/relationships/image" Target="../media/image68.tiff"/></Relationships>
</file>

<file path=ppt/slides/_rels/slide25.xml.rels><?xml version="1.0" encoding="UTF-8" standalone="yes"?>
<Relationships xmlns="http://schemas.openxmlformats.org/package/2006/relationships"><Relationship Id="rId8" Type="http://schemas.openxmlformats.org/officeDocument/2006/relationships/hyperlink" Target="http://www.google.co.kr/url?sa=i&amp;rct=j&amp;q=&amp;esrc=s&amp;source=images&amp;cd=&amp;cad=rja&amp;uact=8&amp;ved=0ahUKEwiN-Iz4r6rJAhWm4qYKHTQpBw8QjRwIBw&amp;url=http://www.logitech.com/ko-kr/keyboards/keyboard-mice-combos&amp;bvm=bv.108538919,d.dGY&amp;psig=AFQjCNEyDi-itE2LV_1rTIwZIKTj4p6O5A&amp;ust=1448499669679788" TargetMode="External"/><Relationship Id="rId3" Type="http://schemas.openxmlformats.org/officeDocument/2006/relationships/image" Target="../media/image70.png"/><Relationship Id="rId7" Type="http://schemas.openxmlformats.org/officeDocument/2006/relationships/image" Target="../media/image74.png"/><Relationship Id="rId12" Type="http://schemas.openxmlformats.org/officeDocument/2006/relationships/image" Target="../media/image78.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jpeg"/><Relationship Id="rId11" Type="http://schemas.openxmlformats.org/officeDocument/2006/relationships/image" Target="../media/image77.jpeg"/><Relationship Id="rId5" Type="http://schemas.openxmlformats.org/officeDocument/2006/relationships/image" Target="../media/image72.jpeg"/><Relationship Id="rId10" Type="http://schemas.openxmlformats.org/officeDocument/2006/relationships/image" Target="../media/image76.png"/><Relationship Id="rId4" Type="http://schemas.openxmlformats.org/officeDocument/2006/relationships/image" Target="../media/image71.png"/><Relationship Id="rId9" Type="http://schemas.openxmlformats.org/officeDocument/2006/relationships/image" Target="../media/image75.png"/></Relationships>
</file>

<file path=ppt/slides/_rels/slide26.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www.wpi.edu/Pubs/ETD/Available/etd-050112-072212/unrestricted/Fitzpatrick.pdf"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hyperlink" Target="http://www.businessinsider.com/smartphone-and-tablet-penetration-2013-10" TargetMode="External"/><Relationship Id="rId5" Type="http://schemas.openxmlformats.org/officeDocument/2006/relationships/hyperlink" Target="https://mentor.ieee.org/802.11/dcn/14/11-14-0606-00-0wng-next-generation-802-11ad.pptx" TargetMode="External"/><Relationship Id="rId4" Type="http://schemas.openxmlformats.org/officeDocument/2006/relationships/hyperlink" Target="http://www.cisco.com/c/en/us/products/collateral/switches/catalyst-6500-series-switches/prod_white_paper0900aecd801c5cd7.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14.jpeg"/><Relationship Id="rId18" Type="http://schemas.openxmlformats.org/officeDocument/2006/relationships/image" Target="../media/image19.png"/><Relationship Id="rId3" Type="http://schemas.openxmlformats.org/officeDocument/2006/relationships/image" Target="../media/image4.jpeg"/><Relationship Id="rId21" Type="http://schemas.openxmlformats.org/officeDocument/2006/relationships/image" Target="../media/image22.wmf"/><Relationship Id="rId7" Type="http://schemas.openxmlformats.org/officeDocument/2006/relationships/image" Target="../media/image8.png"/><Relationship Id="rId12" Type="http://schemas.openxmlformats.org/officeDocument/2006/relationships/image" Target="../media/image13.jpeg"/><Relationship Id="rId17" Type="http://schemas.openxmlformats.org/officeDocument/2006/relationships/image" Target="../media/image18.jpeg"/><Relationship Id="rId2" Type="http://schemas.openxmlformats.org/officeDocument/2006/relationships/image" Target="../media/image3.jpeg"/><Relationship Id="rId16" Type="http://schemas.openxmlformats.org/officeDocument/2006/relationships/image" Target="../media/image17.jpeg"/><Relationship Id="rId20"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jpeg"/><Relationship Id="rId24" Type="http://schemas.openxmlformats.org/officeDocument/2006/relationships/image" Target="../media/image25.png"/><Relationship Id="rId5" Type="http://schemas.openxmlformats.org/officeDocument/2006/relationships/image" Target="../media/image6.png"/><Relationship Id="rId15" Type="http://schemas.openxmlformats.org/officeDocument/2006/relationships/image" Target="../media/image16.jpeg"/><Relationship Id="rId23" Type="http://schemas.openxmlformats.org/officeDocument/2006/relationships/image" Target="../media/image24.png"/><Relationship Id="rId10" Type="http://schemas.openxmlformats.org/officeDocument/2006/relationships/image" Target="../media/image11.jpeg"/><Relationship Id="rId19" Type="http://schemas.openxmlformats.org/officeDocument/2006/relationships/image" Target="../media/image20.png"/><Relationship Id="rId4" Type="http://schemas.openxmlformats.org/officeDocument/2006/relationships/image" Target="../media/image5.wmf"/><Relationship Id="rId9" Type="http://schemas.openxmlformats.org/officeDocument/2006/relationships/image" Target="../media/image10.png"/><Relationship Id="rId14" Type="http://schemas.openxmlformats.org/officeDocument/2006/relationships/image" Target="../media/image15.jpeg"/><Relationship Id="rId22" Type="http://schemas.openxmlformats.org/officeDocument/2006/relationships/image" Target="../media/image23.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8" Type="http://schemas.openxmlformats.org/officeDocument/2006/relationships/hyperlink" Target="http://www.google.com/url?url=http://phandroid.com/lg-g3/&amp;rct=j&amp;frm=1&amp;q=&amp;esrc=s&amp;sa=U&amp;ei=xSz5VPS2BcehmQXY1YLoCQ&amp;ved=0CBYQ9QEwAA&amp;sig2=BOmsxcGia2M_gDccDvS0_A&amp;usg=AFQjCNH40QFEZqF7sxbyaXvJxxAiAQ1Ecg" TargetMode="External"/><Relationship Id="rId3" Type="http://schemas.openxmlformats.org/officeDocument/2006/relationships/image" Target="../media/image26.jpeg"/><Relationship Id="rId7"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www.google.com/url?url=http://tweakers.net/pricewatch/237038/lg-bd370.html&amp;rct=j&amp;frm=1&amp;q=&amp;esrc=s&amp;sa=U&amp;ei=QSz5VKGBHYLEmAX7qoLwAQ&amp;ved=0CBYQ9QEwAA&amp;sig2=cKSiXaMCzXiDuH2s2EJk_Q&amp;usg=AFQjCNGE6FerZGH_Pk4rtX4GPv9mfNYUgQ" TargetMode="External"/><Relationship Id="rId5" Type="http://schemas.openxmlformats.org/officeDocument/2006/relationships/image" Target="../media/image27.jpeg"/><Relationship Id="rId4" Type="http://schemas.openxmlformats.org/officeDocument/2006/relationships/hyperlink" Target="http://www.google.com/url?url=http://www.lg.com/de/blu-ray-dvd-player/lg-TN530V&amp;rct=j&amp;frm=1&amp;q=&amp;esrc=s&amp;sa=U&amp;ei=kCv5VOjhOqa7mwX0xIHoCA&amp;ved=0CBgQ9QEwAQ&amp;sig2=SLwctNKmpkUDioWOS4dxhw&amp;usg=AFQjCNHEzi6NUYJr8qK5qbeApVArWBCLCw" TargetMode="External"/><Relationship Id="rId9" Type="http://schemas.openxmlformats.org/officeDocument/2006/relationships/image" Target="../media/image29.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Shape 75"/>
          <p:cNvSpPr txBox="1">
            <a:spLocks noGrp="1"/>
          </p:cNvSpPr>
          <p:nvPr>
            <p:ph type="title"/>
          </p:nvPr>
        </p:nvSpPr>
        <p:spPr>
          <a:xfrm>
            <a:off x="685800" y="7620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IEEE 802.11 </a:t>
            </a:r>
            <a:r>
              <a:rPr lang="en-US" sz="3200" b="1" dirty="0" err="1" smtClean="0">
                <a:solidFill>
                  <a:schemeClr val="dk2"/>
                </a:solidFill>
                <a:latin typeface="Times New Roman"/>
                <a:ea typeface="Times New Roman"/>
                <a:cs typeface="Times New Roman"/>
                <a:sym typeface="Times New Roman"/>
              </a:rPr>
              <a:t>TGay</a:t>
            </a:r>
            <a:r>
              <a:rPr lang="en-US" sz="3200" b="1" i="0" u="none" strike="noStrike" cap="none" baseline="0" dirty="0" smtClean="0">
                <a:solidFill>
                  <a:schemeClr val="dk2"/>
                </a:solidFill>
                <a:latin typeface="Times New Roman"/>
                <a:ea typeface="Times New Roman"/>
                <a:cs typeface="Times New Roman"/>
                <a:sym typeface="Times New Roman"/>
              </a:rPr>
              <a:t> Use </a:t>
            </a:r>
            <a:r>
              <a:rPr lang="en-US" sz="3200" b="1" i="0" u="none" strike="noStrike" cap="none" baseline="0" dirty="0">
                <a:solidFill>
                  <a:schemeClr val="dk2"/>
                </a:solidFill>
                <a:latin typeface="Times New Roman"/>
                <a:ea typeface="Times New Roman"/>
                <a:cs typeface="Times New Roman"/>
                <a:sym typeface="Times New Roman"/>
              </a:rPr>
              <a:t>Cases</a:t>
            </a:r>
          </a:p>
        </p:txBody>
      </p:sp>
      <p:sp>
        <p:nvSpPr>
          <p:cNvPr id="76" name="Shape 76"/>
          <p:cNvSpPr txBox="1">
            <a:spLocks noGrp="1"/>
          </p:cNvSpPr>
          <p:nvPr>
            <p:ph type="body" idx="1"/>
          </p:nvPr>
        </p:nvSpPr>
        <p:spPr>
          <a:xfrm>
            <a:off x="685800" y="1524000"/>
            <a:ext cx="7772400" cy="381000"/>
          </a:xfrm>
          <a:prstGeom prst="rect">
            <a:avLst/>
          </a:prstGeom>
          <a:noFill/>
          <a:ln>
            <a:noFill/>
          </a:ln>
        </p:spPr>
        <p:txBody>
          <a:bodyPr lIns="92075" tIns="46025" rIns="92075" bIns="46025" anchor="t" anchorCtr="0">
            <a:noAutofit/>
          </a:bodyPr>
          <a:lstStyle/>
          <a:p>
            <a:pPr marL="342900" marR="0" lvl="0" indent="-342900" algn="ctr" rtl="0">
              <a:spcBef>
                <a:spcPts val="0"/>
              </a:spcBef>
              <a:spcAft>
                <a:spcPts val="0"/>
              </a:spcAft>
              <a:buClr>
                <a:schemeClr val="dk1"/>
              </a:buClr>
              <a:buSzPct val="25000"/>
              <a:buFont typeface="Times New Roman"/>
              <a:buNone/>
            </a:pPr>
            <a:r>
              <a:rPr lang="en-US" sz="2000" b="1" i="0" u="none" strike="noStrike" cap="none" baseline="0" dirty="0">
                <a:solidFill>
                  <a:schemeClr val="dk1"/>
                </a:solidFill>
                <a:latin typeface="Times New Roman"/>
                <a:ea typeface="Times New Roman"/>
                <a:cs typeface="Times New Roman"/>
                <a:sym typeface="Times New Roman"/>
              </a:rPr>
              <a:t>Date:</a:t>
            </a:r>
            <a:r>
              <a:rPr lang="en-US" sz="2000" b="0" i="0" u="none" strike="noStrike" cap="none" baseline="0" dirty="0">
                <a:solidFill>
                  <a:schemeClr val="dk1"/>
                </a:solidFill>
                <a:latin typeface="Times New Roman"/>
                <a:ea typeface="Times New Roman"/>
                <a:cs typeface="Times New Roman"/>
                <a:sym typeface="Times New Roman"/>
              </a:rPr>
              <a:t> </a:t>
            </a:r>
            <a:r>
              <a:rPr lang="en-US" sz="2000" b="0" i="0" u="none" strike="noStrike" cap="none" baseline="0" dirty="0" smtClean="0">
                <a:solidFill>
                  <a:schemeClr val="dk1"/>
                </a:solidFill>
                <a:latin typeface="Times New Roman"/>
                <a:ea typeface="Times New Roman"/>
                <a:cs typeface="Times New Roman"/>
                <a:sym typeface="Times New Roman"/>
              </a:rPr>
              <a:t>2017-07</a:t>
            </a:r>
            <a:endParaRPr lang="en-US" sz="2000" b="0" i="0" u="none" strike="noStrike" cap="none" baseline="0" dirty="0">
              <a:solidFill>
                <a:schemeClr val="dk1"/>
              </a:solidFill>
              <a:latin typeface="Times New Roman"/>
              <a:ea typeface="Times New Roman"/>
              <a:cs typeface="Times New Roman"/>
              <a:sym typeface="Times New Roman"/>
            </a:endParaRPr>
          </a:p>
        </p:txBody>
      </p:sp>
      <p:sp>
        <p:nvSpPr>
          <p:cNvPr id="78" name="Shape 78"/>
          <p:cNvSpPr/>
          <p:nvPr/>
        </p:nvSpPr>
        <p:spPr>
          <a:xfrm>
            <a:off x="539552" y="1859891"/>
            <a:ext cx="144780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a:solidFill>
                  <a:schemeClr val="dk1"/>
                </a:solidFill>
                <a:latin typeface="Times New Roman"/>
                <a:ea typeface="Times New Roman"/>
                <a:cs typeface="Times New Roman"/>
                <a:sym typeface="Times New Roman"/>
              </a:rPr>
              <a:t>Authors:</a:t>
            </a:r>
          </a:p>
        </p:txBody>
      </p:sp>
      <p:graphicFrame>
        <p:nvGraphicFramePr>
          <p:cNvPr id="2050" name="Object 2"/>
          <p:cNvGraphicFramePr>
            <a:graphicFrameLocks noChangeAspect="1"/>
          </p:cNvGraphicFramePr>
          <p:nvPr>
            <p:extLst>
              <p:ext uri="{D42A27DB-BD31-4B8C-83A1-F6EECF244321}">
                <p14:modId xmlns:p14="http://schemas.microsoft.com/office/powerpoint/2010/main" val="2219645445"/>
              </p:ext>
            </p:extLst>
          </p:nvPr>
        </p:nvGraphicFramePr>
        <p:xfrm>
          <a:off x="1011237" y="2420888"/>
          <a:ext cx="7446963" cy="5006975"/>
        </p:xfrm>
        <a:graphic>
          <a:graphicData uri="http://schemas.openxmlformats.org/presentationml/2006/ole">
            <mc:AlternateContent xmlns:mc="http://schemas.openxmlformats.org/markup-compatibility/2006">
              <mc:Choice xmlns:v="urn:schemas-microsoft-com:vml" Requires="v">
                <p:oleObj spid="_x0000_s2069" name="Document" r:id="rId4" imgW="6500146" imgH="4376228" progId="Word.Document.8">
                  <p:embed/>
                </p:oleObj>
              </mc:Choice>
              <mc:Fallback>
                <p:oleObj name="Document" r:id="rId4" imgW="6500146" imgH="4376228" progId="Word.Document.8">
                  <p:embed/>
                  <p:pic>
                    <p:nvPicPr>
                      <p:cNvPr id="0" name="Picture 5"/>
                      <p:cNvPicPr>
                        <a:picLocks noChangeAspect="1" noChangeArrowheads="1"/>
                      </p:cNvPicPr>
                      <p:nvPr/>
                    </p:nvPicPr>
                    <p:blipFill>
                      <a:blip r:embed="rId5"/>
                      <a:srcRect/>
                      <a:stretch>
                        <a:fillRect/>
                      </a:stretch>
                    </p:blipFill>
                    <p:spPr bwMode="auto">
                      <a:xfrm>
                        <a:off x="1011237" y="2420888"/>
                        <a:ext cx="7446963" cy="500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Shape 101"/>
          <p:cNvSpPr txBox="1">
            <a:spLocks noGrp="1"/>
          </p:cNvSpPr>
          <p:nvPr>
            <p:ph type="title"/>
          </p:nvPr>
        </p:nvSpPr>
        <p:spPr>
          <a:xfrm>
            <a:off x="685800" y="685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i="0" u="none" strike="noStrike" cap="none" baseline="0" dirty="0" smtClean="0">
                <a:solidFill>
                  <a:schemeClr val="dk2"/>
                </a:solidFill>
                <a:latin typeface="Times New Roman"/>
                <a:ea typeface="Times New Roman"/>
                <a:cs typeface="Times New Roman"/>
                <a:sym typeface="Times New Roman"/>
              </a:rPr>
              <a:t>4: </a:t>
            </a:r>
            <a:r>
              <a:rPr lang="en-US" sz="2800" b="1" i="0" u="none" strike="noStrike" cap="none" baseline="0" dirty="0">
                <a:solidFill>
                  <a:schemeClr val="dk2"/>
                </a:solidFill>
                <a:latin typeface="Times New Roman"/>
                <a:ea typeface="Times New Roman"/>
                <a:cs typeface="Times New Roman"/>
                <a:sym typeface="Times New Roman"/>
              </a:rPr>
              <a:t>Data Center </a:t>
            </a:r>
            <a:r>
              <a:rPr lang="en-US" sz="2800" b="1" i="0" u="none" strike="noStrike" cap="none" baseline="0" dirty="0" smtClean="0">
                <a:solidFill>
                  <a:schemeClr val="dk2"/>
                </a:solidFill>
                <a:latin typeface="Times New Roman"/>
                <a:ea typeface="Times New Roman"/>
                <a:cs typeface="Times New Roman"/>
                <a:sym typeface="Times New Roman"/>
              </a:rPr>
              <a:t>11ay </a:t>
            </a:r>
            <a:r>
              <a:rPr lang="en-US" sz="2800" b="1" i="0" u="none" strike="noStrike" cap="none" baseline="0" dirty="0">
                <a:solidFill>
                  <a:schemeClr val="dk2"/>
                </a:solidFill>
                <a:latin typeface="Times New Roman"/>
                <a:ea typeface="Times New Roman"/>
                <a:cs typeface="Times New Roman"/>
                <a:sym typeface="Times New Roman"/>
              </a:rPr>
              <a:t>Inter-Rack Connectivity</a:t>
            </a:r>
          </a:p>
        </p:txBody>
      </p:sp>
      <p:sp>
        <p:nvSpPr>
          <p:cNvPr id="102" name="Shape 102"/>
          <p:cNvSpPr txBox="1"/>
          <p:nvPr/>
        </p:nvSpPr>
        <p:spPr>
          <a:xfrm>
            <a:off x="5016500" y="1682750"/>
            <a:ext cx="3697288" cy="34470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Potential interference from environmental factors and noise.</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main fiber 10GEthernet interface is down </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The ToR switch quickly detects the failure and wakes up the dormant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ASAP</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Data continuously flows over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the next EoR switch within 100ms</a:t>
            </a:r>
          </a:p>
          <a:p>
            <a:pPr marL="0" marR="0" lvl="0" indent="0" algn="l" rtl="0">
              <a:spcBef>
                <a:spcPts val="0"/>
              </a:spcBef>
              <a:spcAft>
                <a:spcPts val="0"/>
              </a:spcAft>
              <a:buClr>
                <a:schemeClr val="dk1"/>
              </a:buClr>
              <a:buSzPct val="100000"/>
              <a:buFont typeface="Arial"/>
              <a:buAutoNum type="arabicPeriod"/>
            </a:pPr>
            <a:r>
              <a:rPr lang="en-US" sz="1400" b="0" i="0" u="none" strike="noStrike" cap="none" baseline="0" dirty="0">
                <a:solidFill>
                  <a:schemeClr val="dk1"/>
                </a:solidFill>
                <a:latin typeface="Arial"/>
                <a:ea typeface="Arial"/>
                <a:cs typeface="Arial"/>
                <a:sym typeface="Arial"/>
              </a:rPr>
              <a:t> No administrator’s intervention to restore the Network</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03" name="Shape 103"/>
          <p:cNvSpPr txBox="1"/>
          <p:nvPr/>
        </p:nvSpPr>
        <p:spPr>
          <a:xfrm>
            <a:off x="366712" y="1682750"/>
            <a:ext cx="4546599" cy="452431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Data Center employs the </a:t>
            </a:r>
            <a:r>
              <a:rPr lang="en-US" sz="1400" b="0" i="0" u="none" strike="noStrike" cap="none" baseline="0" dirty="0" smtClean="0">
                <a:solidFill>
                  <a:schemeClr val="dk1"/>
                </a:solidFill>
                <a:latin typeface="Arial"/>
                <a:ea typeface="Arial"/>
                <a:cs typeface="Arial"/>
                <a:sym typeface="Arial"/>
              </a:rPr>
              <a:t>11ay interfaces </a:t>
            </a:r>
            <a:r>
              <a:rPr lang="en-US" sz="1400" b="0" i="0" u="none" strike="noStrike" cap="none" baseline="0" dirty="0">
                <a:solidFill>
                  <a:schemeClr val="dk1"/>
                </a:solidFill>
                <a:latin typeface="Arial"/>
                <a:ea typeface="Arial"/>
                <a:cs typeface="Arial"/>
                <a:sym typeface="Arial"/>
              </a:rPr>
              <a:t>as the secondary/tertiary interfaces in lieu of fiber optics failure. </a:t>
            </a:r>
            <a:r>
              <a:rPr lang="en-US" sz="1400" b="0" i="0" u="none" strike="noStrike" cap="none" baseline="0" dirty="0">
                <a:solidFill>
                  <a:srgbClr val="FF0000"/>
                </a:solidFill>
                <a:latin typeface="Arial"/>
                <a:ea typeface="Arial"/>
                <a:cs typeface="Arial"/>
                <a:sym typeface="Arial"/>
              </a:rPr>
              <a:t>The Data Center is fully operational with high demands of </a:t>
            </a:r>
            <a:r>
              <a:rPr lang="en-US" sz="1400" b="0" i="0" u="none" strike="noStrike" cap="none" baseline="0" dirty="0" smtClean="0">
                <a:solidFill>
                  <a:srgbClr val="FF0000"/>
                </a:solidFill>
                <a:latin typeface="Arial"/>
                <a:ea typeface="Arial"/>
                <a:cs typeface="Arial"/>
                <a:sym typeface="Arial"/>
              </a:rPr>
              <a:t>99.99% </a:t>
            </a:r>
            <a:r>
              <a:rPr lang="en-US" sz="1400" b="0" i="0" u="none" strike="noStrike" cap="none" baseline="0" dirty="0">
                <a:solidFill>
                  <a:srgbClr val="FF0000"/>
                </a:solidFill>
                <a:latin typeface="Arial"/>
                <a:ea typeface="Arial"/>
                <a:cs typeface="Arial"/>
                <a:sym typeface="Arial"/>
              </a:rPr>
              <a:t>of reliability and availability</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The ToR switch can transmit /receive via the </a:t>
            </a:r>
            <a:r>
              <a:rPr lang="en-US" sz="1400" b="0" i="0" u="none" strike="noStrike" cap="none" baseline="0" dirty="0" smtClean="0">
                <a:solidFill>
                  <a:schemeClr val="dk1"/>
                </a:solidFill>
                <a:latin typeface="Arial"/>
                <a:ea typeface="Arial"/>
                <a:cs typeface="Arial"/>
                <a:sym typeface="Arial"/>
              </a:rPr>
              <a:t>11ay </a:t>
            </a:r>
            <a:r>
              <a:rPr lang="en-US" sz="1400" b="0" i="0" u="none" strike="noStrike" cap="none" baseline="0" dirty="0">
                <a:solidFill>
                  <a:schemeClr val="dk1"/>
                </a:solidFill>
                <a:latin typeface="Arial"/>
                <a:ea typeface="Arial"/>
                <a:cs typeface="Arial"/>
                <a:sym typeface="Arial"/>
              </a:rPr>
              <a:t>interface to reach the EoR switch </a:t>
            </a:r>
            <a:r>
              <a:rPr lang="en-US" sz="1400" b="0" i="0" u="none" strike="noStrike" cap="none" baseline="0" dirty="0" smtClean="0">
                <a:solidFill>
                  <a:schemeClr val="dk1"/>
                </a:solidFill>
                <a:latin typeface="Arial"/>
                <a:ea typeface="Arial"/>
                <a:cs typeface="Arial"/>
                <a:sym typeface="Arial"/>
              </a:rPr>
              <a:t>through multiple hops. </a:t>
            </a:r>
            <a:r>
              <a:rPr lang="en-US" sz="1400" b="0" i="0" u="none" strike="noStrike" cap="none" baseline="0" dirty="0">
                <a:solidFill>
                  <a:srgbClr val="FF0000"/>
                </a:solidFill>
                <a:latin typeface="Arial"/>
                <a:ea typeface="Arial"/>
                <a:cs typeface="Arial"/>
                <a:sym typeface="Arial"/>
              </a:rPr>
              <a:t>The EoR switch can reach the hub switch through the </a:t>
            </a:r>
            <a:r>
              <a:rPr lang="en-US" sz="1400" b="0" i="0" u="none" strike="noStrike" cap="none" baseline="0" dirty="0" smtClean="0">
                <a:solidFill>
                  <a:srgbClr val="FF0000"/>
                </a:solidFill>
                <a:latin typeface="Arial"/>
                <a:ea typeface="Arial"/>
                <a:cs typeface="Arial"/>
                <a:sym typeface="Arial"/>
              </a:rPr>
              <a:t>11ay </a:t>
            </a:r>
            <a:r>
              <a:rPr lang="en-US" sz="1400" b="0" i="0" u="none" strike="noStrike" cap="none" baseline="0" dirty="0">
                <a:solidFill>
                  <a:srgbClr val="FF0000"/>
                </a:solidFill>
                <a:latin typeface="Arial"/>
                <a:ea typeface="Arial"/>
                <a:cs typeface="Arial"/>
                <a:sym typeface="Arial"/>
              </a:rPr>
              <a:t>interfaces.  The data being stored transfers at ~40 Gbps, disruption tolerance  is &lt;100msec, PER&lt;10E-2 [1]</a:t>
            </a:r>
            <a:r>
              <a:rPr lang="en-US" sz="1400" b="0" i="0" u="none" strike="noStrike" cap="none" baseline="0" dirty="0">
                <a:solidFill>
                  <a:schemeClr val="dk1"/>
                </a:solidFill>
                <a:latin typeface="Arial"/>
                <a:ea typeface="Arial"/>
                <a:cs typeface="Arial"/>
                <a:sym typeface="Arial"/>
              </a:rPr>
              <a:t>. </a:t>
            </a:r>
            <a:r>
              <a:rPr lang="en-US" sz="1400" b="0" i="0" u="none" strike="noStrike" cap="none" baseline="0" dirty="0" smtClean="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dirty="0" smtClean="0">
                <a:solidFill>
                  <a:srgbClr val="FF0000"/>
                </a:solidFill>
              </a:rPr>
              <a:t>The data could traversal multiple hops (&lt;=5) in order to reach the </a:t>
            </a:r>
            <a:r>
              <a:rPr lang="en-US" dirty="0" err="1" smtClean="0">
                <a:solidFill>
                  <a:srgbClr val="FF0000"/>
                </a:solidFill>
              </a:rPr>
              <a:t>EoR</a:t>
            </a:r>
            <a:r>
              <a:rPr lang="en-US" dirty="0" smtClean="0">
                <a:solidFill>
                  <a:srgbClr val="FF0000"/>
                </a:solidFill>
              </a:rPr>
              <a:t> switches, and the end to end Latency&lt;50ms </a:t>
            </a:r>
            <a:endParaRPr lang="en-US" sz="140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specialized environments with sustainable temperature, humidity and other physical quality of air flow. Transmissions are mostly LOS. Distances between adjacent racks are standard rack width and distance between adjacent rows are ~4’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Shape 113"/>
          <p:cNvSpPr txBox="1">
            <a:spLocks noGrp="1"/>
          </p:cNvSpPr>
          <p:nvPr>
            <p:ph type="title"/>
          </p:nvPr>
        </p:nvSpPr>
        <p:spPr>
          <a:xfrm>
            <a:off x="457200" y="224762"/>
            <a:ext cx="8229600" cy="1143000"/>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Usage Model </a:t>
            </a:r>
            <a:r>
              <a:rPr lang="en-US" sz="3200" b="1" dirty="0" smtClean="0">
                <a:solidFill>
                  <a:schemeClr val="dk2"/>
                </a:solidFill>
                <a:latin typeface="Times New Roman"/>
                <a:ea typeface="Times New Roman"/>
                <a:cs typeface="Times New Roman"/>
                <a:sym typeface="Times New Roman"/>
              </a:rPr>
              <a:t>4</a:t>
            </a:r>
            <a:r>
              <a:rPr lang="en-US" sz="3200" b="1" i="0" u="none" strike="noStrike" cap="none" baseline="0" dirty="0" smtClean="0">
                <a:solidFill>
                  <a:schemeClr val="dk2"/>
                </a:solidFill>
                <a:latin typeface="Times New Roman"/>
                <a:ea typeface="Times New Roman"/>
                <a:cs typeface="Times New Roman"/>
                <a:sym typeface="Times New Roman"/>
              </a:rPr>
              <a:t>: </a:t>
            </a:r>
            <a:r>
              <a:rPr lang="en-US" sz="3200" b="1" i="0" u="none" strike="noStrike" cap="none" baseline="0" dirty="0">
                <a:solidFill>
                  <a:schemeClr val="dk2"/>
                </a:solidFill>
                <a:latin typeface="Times New Roman"/>
                <a:ea typeface="Times New Roman"/>
                <a:cs typeface="Times New Roman"/>
                <a:sym typeface="Times New Roman"/>
              </a:rPr>
              <a:t>Data Center</a:t>
            </a:r>
          </a:p>
        </p:txBody>
      </p:sp>
      <p:pic>
        <p:nvPicPr>
          <p:cNvPr id="114" name="Shape 114"/>
          <p:cNvPicPr preferRelativeResize="0"/>
          <p:nvPr/>
        </p:nvPicPr>
        <p:blipFill rotWithShape="1">
          <a:blip r:embed="rId3">
            <a:alphaModFix/>
          </a:blip>
          <a:srcRect/>
          <a:stretch/>
        </p:blipFill>
        <p:spPr>
          <a:xfrm>
            <a:off x="0" y="1095333"/>
            <a:ext cx="4847169" cy="2952964"/>
          </a:xfrm>
          <a:prstGeom prst="rect">
            <a:avLst/>
          </a:prstGeom>
          <a:noFill/>
          <a:ln>
            <a:noFill/>
          </a:ln>
        </p:spPr>
      </p:pic>
      <p:sp>
        <p:nvSpPr>
          <p:cNvPr id="115" name="Shape 115"/>
          <p:cNvSpPr/>
          <p:nvPr/>
        </p:nvSpPr>
        <p:spPr>
          <a:xfrm>
            <a:off x="896546" y="167361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6" name="Shape 116"/>
          <p:cNvSpPr/>
          <p:nvPr/>
        </p:nvSpPr>
        <p:spPr>
          <a:xfrm>
            <a:off x="1456283" y="1676381"/>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7" name="Shape 117"/>
          <p:cNvSpPr/>
          <p:nvPr/>
        </p:nvSpPr>
        <p:spPr>
          <a:xfrm>
            <a:off x="1966142" y="1687459"/>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8" name="Shape 118"/>
          <p:cNvSpPr/>
          <p:nvPr/>
        </p:nvSpPr>
        <p:spPr>
          <a:xfrm>
            <a:off x="2492627" y="1690225"/>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19" name="Shape 119"/>
          <p:cNvSpPr/>
          <p:nvPr/>
        </p:nvSpPr>
        <p:spPr>
          <a:xfrm>
            <a:off x="3459701" y="1377098"/>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0" name="Shape 120"/>
          <p:cNvSpPr/>
          <p:nvPr/>
        </p:nvSpPr>
        <p:spPr>
          <a:xfrm>
            <a:off x="4002812" y="1379863"/>
            <a:ext cx="45719" cy="157942"/>
          </a:xfrm>
          <a:prstGeom prst="flowChartCollate">
            <a:avLst/>
          </a:prstGeom>
          <a:solidFill>
            <a:srgbClr val="FF0000"/>
          </a:solidFill>
          <a:ln w="25400" cap="flat">
            <a:solidFill>
              <a:srgbClr val="FF000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21" name="Shape 121"/>
          <p:cNvSpPr/>
          <p:nvPr/>
        </p:nvSpPr>
        <p:spPr>
          <a:xfrm>
            <a:off x="3329385" y="1271848"/>
            <a:ext cx="881149" cy="357446"/>
          </a:xfrm>
          <a:prstGeom prst="ellipse">
            <a:avLst/>
          </a:prstGeom>
          <a:noFill/>
          <a:ln w="12700" cap="flat">
            <a:solidFill>
              <a:srgbClr val="2C957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2" name="Shape 122"/>
          <p:cNvSpPr/>
          <p:nvPr/>
        </p:nvSpPr>
        <p:spPr>
          <a:xfrm>
            <a:off x="805087" y="1565563"/>
            <a:ext cx="881149" cy="357446"/>
          </a:xfrm>
          <a:prstGeom prst="ellipse">
            <a:avLst/>
          </a:prstGeom>
          <a:noFill/>
          <a:ln w="12700" cap="flat">
            <a:solidFill>
              <a:srgbClr val="FF000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3" name="Shape 123"/>
          <p:cNvSpPr/>
          <p:nvPr/>
        </p:nvSpPr>
        <p:spPr>
          <a:xfrm>
            <a:off x="782920" y="1438101"/>
            <a:ext cx="1432559" cy="462741"/>
          </a:xfrm>
          <a:prstGeom prst="ellipse">
            <a:avLst/>
          </a:prstGeom>
          <a:noFill/>
          <a:ln w="12700" cap="flat">
            <a:solidFill>
              <a:schemeClr val="dk2"/>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4" name="Shape 124"/>
          <p:cNvSpPr/>
          <p:nvPr/>
        </p:nvSpPr>
        <p:spPr>
          <a:xfrm>
            <a:off x="785691" y="1330037"/>
            <a:ext cx="2061556" cy="581890"/>
          </a:xfrm>
          <a:prstGeom prst="ellipse">
            <a:avLst/>
          </a:prstGeom>
          <a:noFill/>
          <a:ln w="12700" cap="flat">
            <a:solidFill>
              <a:srgbClr val="00B0F0"/>
            </a:solidFill>
            <a:prstDash val="dash"/>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5" name="Shape 125"/>
          <p:cNvSpPr/>
          <p:nvPr/>
        </p:nvSpPr>
        <p:spPr>
          <a:xfrm rot="-1386888">
            <a:off x="2402377" y="1446415"/>
            <a:ext cx="1205346" cy="365760"/>
          </a:xfrm>
          <a:prstGeom prst="ellipse">
            <a:avLst/>
          </a:prstGeom>
          <a:noFill/>
          <a:ln w="25400" cap="flat">
            <a:solidFill>
              <a:srgbClr val="2C9570"/>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sp>
        <p:nvSpPr>
          <p:cNvPr id="126" name="Shape 126"/>
          <p:cNvSpPr txBox="1"/>
          <p:nvPr/>
        </p:nvSpPr>
        <p:spPr>
          <a:xfrm>
            <a:off x="2468878" y="3923607"/>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A</a:t>
            </a:r>
          </a:p>
        </p:txBody>
      </p:sp>
      <p:sp>
        <p:nvSpPr>
          <p:cNvPr id="127" name="Shape 127"/>
          <p:cNvSpPr txBox="1"/>
          <p:nvPr/>
        </p:nvSpPr>
        <p:spPr>
          <a:xfrm>
            <a:off x="1947925" y="3926373"/>
            <a:ext cx="26160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B</a:t>
            </a:r>
          </a:p>
        </p:txBody>
      </p:sp>
      <p:sp>
        <p:nvSpPr>
          <p:cNvPr id="128" name="Shape 128"/>
          <p:cNvSpPr txBox="1"/>
          <p:nvPr/>
        </p:nvSpPr>
        <p:spPr>
          <a:xfrm>
            <a:off x="1432520" y="3926373"/>
            <a:ext cx="266419"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C</a:t>
            </a:r>
          </a:p>
        </p:txBody>
      </p:sp>
      <p:sp>
        <p:nvSpPr>
          <p:cNvPr id="129" name="Shape 129"/>
          <p:cNvSpPr txBox="1"/>
          <p:nvPr/>
        </p:nvSpPr>
        <p:spPr>
          <a:xfrm>
            <a:off x="853375" y="3929139"/>
            <a:ext cx="271227"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D</a:t>
            </a:r>
          </a:p>
        </p:txBody>
      </p:sp>
      <p:sp>
        <p:nvSpPr>
          <p:cNvPr id="130" name="Shape 130"/>
          <p:cNvSpPr txBox="1"/>
          <p:nvPr/>
        </p:nvSpPr>
        <p:spPr>
          <a:xfrm>
            <a:off x="3372173" y="2948242"/>
            <a:ext cx="253596"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E</a:t>
            </a:r>
          </a:p>
        </p:txBody>
      </p:sp>
      <p:sp>
        <p:nvSpPr>
          <p:cNvPr id="131" name="Shape 131"/>
          <p:cNvSpPr txBox="1"/>
          <p:nvPr/>
        </p:nvSpPr>
        <p:spPr>
          <a:xfrm>
            <a:off x="3857082" y="2951014"/>
            <a:ext cx="248785" cy="261609"/>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100" b="0" i="0" u="none" strike="noStrike" cap="none" baseline="0" dirty="0">
                <a:solidFill>
                  <a:schemeClr val="dk1"/>
                </a:solidFill>
                <a:latin typeface="Times New Roman"/>
                <a:ea typeface="Times New Roman"/>
                <a:cs typeface="Times New Roman"/>
                <a:sym typeface="Times New Roman"/>
              </a:rPr>
              <a:t>F</a:t>
            </a:r>
          </a:p>
        </p:txBody>
      </p:sp>
      <p:graphicFrame>
        <p:nvGraphicFramePr>
          <p:cNvPr id="132" name="Shape 132"/>
          <p:cNvGraphicFramePr/>
          <p:nvPr/>
        </p:nvGraphicFramePr>
        <p:xfrm>
          <a:off x="4572000" y="1400695"/>
          <a:ext cx="4164650" cy="4312980"/>
        </p:xfrm>
        <a:graphic>
          <a:graphicData uri="http://schemas.openxmlformats.org/drawingml/2006/table">
            <a:tbl>
              <a:tblPr firstRow="1" bandRow="1">
                <a:noFill/>
                <a:tableStyleId>{7C797083-F9EE-4C0E-ABDD-26BC668D070A}</a:tableStyleId>
              </a:tblPr>
              <a:tblGrid>
                <a:gridCol w="421150"/>
                <a:gridCol w="436950"/>
                <a:gridCol w="710925"/>
                <a:gridCol w="462875"/>
                <a:gridCol w="462875"/>
                <a:gridCol w="716725"/>
                <a:gridCol w="953150"/>
              </a:tblGrid>
              <a:tr h="370850">
                <a:tc>
                  <a:txBody>
                    <a:bodyPr/>
                    <a:lstStyle/>
                    <a:p>
                      <a:pPr marL="0" marR="0" lvl="0" indent="0" algn="l" rtl="0">
                        <a:spcBef>
                          <a:spcPts val="0"/>
                        </a:spcBef>
                        <a:buSzPct val="25000"/>
                        <a:buNone/>
                      </a:pPr>
                      <a:r>
                        <a:rPr lang="en-US" sz="900" u="none" strike="noStrike" cap="none" baseline="0" dirty="0"/>
                        <a:t>       Links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 Link Capacity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Description</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PER&lt;</a:t>
                      </a:r>
                    </a:p>
                    <a:p>
                      <a:pPr marL="0" marR="0" lvl="0" indent="0" algn="l" rtl="0">
                        <a:spcBef>
                          <a:spcPts val="0"/>
                        </a:spcBef>
                        <a:buSzPct val="25000"/>
                        <a:buNone/>
                      </a:pPr>
                      <a:r>
                        <a:rPr lang="en-US" sz="900" u="none" strike="noStrike" cap="none" baseline="0" dirty="0" smtClean="0">
                          <a:solidFill>
                            <a:srgbClr val="3F3F3F"/>
                          </a:solidFill>
                        </a:rPr>
                        <a:t>[3]</a:t>
                      </a:r>
                      <a:endParaRPr lang="en-US" sz="90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solidFill>
                            <a:srgbClr val="F2F2F2"/>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Link Setup time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c>
                  <a:txBody>
                    <a:bodyPr/>
                    <a:lstStyle/>
                    <a:p>
                      <a:pPr marL="0" marR="0" lvl="0" indent="0" algn="l" rtl="0">
                        <a:spcBef>
                          <a:spcPts val="0"/>
                        </a:spcBef>
                        <a:buSzPct val="25000"/>
                        <a:buNone/>
                      </a:pPr>
                      <a:r>
                        <a:rPr lang="en-US" sz="900" u="none" strike="noStrike" cap="none" baseline="0" dirty="0"/>
                        <a:t>Security</a:t>
                      </a:r>
                    </a:p>
                    <a:p>
                      <a:pPr marL="0" marR="0" lvl="0" indent="0" algn="l" rtl="0">
                        <a:spcBef>
                          <a:spcPts val="0"/>
                        </a:spcBef>
                        <a:buSzPct val="25000"/>
                        <a:buNone/>
                      </a:pPr>
                      <a:r>
                        <a:rPr lang="en-US" sz="900" u="none" strike="noStrike" cap="none" baseline="0" dirty="0">
                          <a:solidFill>
                            <a:srgbClr val="3F3F3F"/>
                          </a:solidFill>
                        </a:rPr>
                        <a:t>(Confidentiality/Integrity</a:t>
                      </a:r>
                      <a:r>
                        <a:rPr lang="en-US" sz="900" u="none" strike="noStrike" cap="none" baseline="0" dirty="0"/>
                        <a:t>)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solidFill>
                      <a:srgbClr val="999999"/>
                    </a:solidFill>
                  </a:tcPr>
                </a:tc>
              </a:tr>
              <a:tr h="370850">
                <a:tc>
                  <a:txBody>
                    <a:bodyPr/>
                    <a:lstStyle/>
                    <a:p>
                      <a:pPr marL="0" marR="0" lvl="0" indent="0" algn="l" rtl="0">
                        <a:spcBef>
                          <a:spcPts val="0"/>
                        </a:spcBef>
                        <a:buSzPct val="25000"/>
                        <a:buNone/>
                      </a:pPr>
                      <a:r>
                        <a:rPr lang="en-US" sz="800" u="none" strike="noStrike" cap="none" baseline="0" dirty="0"/>
                        <a:t>A&lt;-&gt;B</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20’’ </a:t>
                      </a:r>
                      <a:r>
                        <a:rPr lang="en-US" sz="1050" u="none" strike="noStrike" cap="none" baseline="0" dirty="0" smtClean="0">
                          <a:solidFill>
                            <a:srgbClr val="3F3F3F"/>
                          </a:solidFill>
                        </a:rPr>
                        <a:t>[5]</a:t>
                      </a:r>
                      <a:endParaRPr lang="en-US" sz="1050"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A&lt;-&gt;C</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A&lt;-&gt;D</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&gt;10Gbps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ToR connects to EoR</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60’’</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A&lt;-&gt;E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&gt;20Gbps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EoR to Aggregated Switch</a:t>
                      </a:r>
                    </a:p>
                    <a:p>
                      <a:pPr marL="0" marR="0" lvl="0" indent="0" algn="l" rtl="0">
                        <a:spcBef>
                          <a:spcPts val="0"/>
                        </a:spcBef>
                        <a:buSzPct val="25000"/>
                        <a:buNone/>
                      </a:pPr>
                      <a:r>
                        <a:rPr lang="en-US" sz="1100" b="1" u="none" strike="noStrike" cap="none" baseline="0" dirty="0" smtClean="0">
                          <a:solidFill>
                            <a:srgbClr val="3F3F3F"/>
                          </a:solidFill>
                        </a:rPr>
                        <a:t>(Multi-hop)</a:t>
                      </a:r>
                      <a:endParaRPr lang="en-US" sz="1100" b="1" u="none" strike="noStrike" cap="none" baseline="0" dirty="0">
                        <a:solidFill>
                          <a:srgbClr val="3F3F3F"/>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370850">
                <a:tc>
                  <a:txBody>
                    <a:bodyPr/>
                    <a:lstStyle/>
                    <a:p>
                      <a:pPr marL="0" marR="0" lvl="0" indent="0" algn="l" rtl="0">
                        <a:spcBef>
                          <a:spcPts val="0"/>
                        </a:spcBef>
                        <a:buSzPct val="25000"/>
                        <a:buNone/>
                      </a:pPr>
                      <a:r>
                        <a:rPr lang="en-US" sz="800" u="none" strike="noStrike" cap="none" baseline="0" dirty="0"/>
                        <a:t>E&lt;-&gt;F</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&gt;20Gpbs</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Aggregated Switch to SAN switch</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10^-2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4’</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&lt;100ms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C/I</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bl>
          </a:graphicData>
        </a:graphic>
      </p:graphicFrame>
      <p:sp>
        <p:nvSpPr>
          <p:cNvPr id="133" name="Shape 133"/>
          <p:cNvSpPr txBox="1"/>
          <p:nvPr/>
        </p:nvSpPr>
        <p:spPr>
          <a:xfrm>
            <a:off x="371455" y="4239489"/>
            <a:ext cx="4084167" cy="1928552"/>
          </a:xfrm>
          <a:prstGeom prst="rect">
            <a:avLst/>
          </a:prstGeom>
          <a:noFill/>
          <a:ln>
            <a:noFill/>
          </a:ln>
        </p:spPr>
        <p:txBody>
          <a:bodyPr lIns="91425" tIns="45700" rIns="91425" bIns="45700" anchor="t" anchorCtr="0">
            <a:noAutofit/>
          </a:bodyPr>
          <a:lstStyle/>
          <a:p>
            <a:pPr marL="342900" marR="0" lvl="0" indent="-342900" algn="l" rtl="0">
              <a:lnSpc>
                <a:spcPct val="80000"/>
              </a:lnSpc>
              <a:spcBef>
                <a:spcPts val="0"/>
              </a:spcBef>
              <a:spcAft>
                <a:spcPts val="0"/>
              </a:spcAft>
              <a:buClr>
                <a:schemeClr val="dk1"/>
              </a:buClr>
              <a:buSzPct val="138888"/>
              <a:buFont typeface="Arial"/>
              <a:buChar char="•"/>
            </a:pPr>
            <a:r>
              <a:rPr lang="en-US" sz="850" b="0" i="0" u="none" strike="noStrike" cap="none" baseline="0" dirty="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are best suit for backup interfaces when the fiber links are failed during emergency or network devices maintenances,</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As back up interfaces, no active link up are needed all the time but when the failure is occurred, the backup links are required to be quickly setup (&lt;100 msec </a:t>
            </a:r>
            <a:r>
              <a:rPr lang="en-US" sz="1250" b="0" i="0" u="none" strike="noStrike" cap="none" baseline="0" dirty="0" smtClean="0">
                <a:solidFill>
                  <a:schemeClr val="dk1"/>
                </a:solidFill>
                <a:latin typeface="Times New Roman"/>
                <a:ea typeface="Times New Roman"/>
                <a:cs typeface="Times New Roman"/>
                <a:sym typeface="Times New Roman"/>
              </a:rPr>
              <a:t>[4] </a:t>
            </a:r>
            <a:r>
              <a:rPr lang="en-US" sz="1250" b="0" i="0" u="none" strike="noStrike" cap="none" baseline="0" dirty="0">
                <a:solidFill>
                  <a:schemeClr val="dk1"/>
                </a:solidFill>
                <a:latin typeface="Times New Roman"/>
                <a:ea typeface="Times New Roman"/>
                <a:cs typeface="Times New Roman"/>
                <a:sym typeface="Times New Roman"/>
              </a:rPr>
              <a:t>setup time)</a:t>
            </a:r>
          </a:p>
          <a:p>
            <a:pPr marL="342900" marR="0" lvl="0" indent="-342900" algn="l" rtl="0">
              <a:lnSpc>
                <a:spcPct val="80000"/>
              </a:lnSpc>
              <a:spcBef>
                <a:spcPts val="250"/>
              </a:spcBef>
              <a:spcAft>
                <a:spcPts val="0"/>
              </a:spcAft>
              <a:buClr>
                <a:schemeClr val="dk1"/>
              </a:buClr>
              <a:buSzPct val="96153"/>
              <a:buFont typeface="Arial"/>
              <a:buChar char="•"/>
            </a:pPr>
            <a:r>
              <a:rPr lang="en-US" sz="1250" b="0" i="0" u="none" strike="noStrike" cap="none" baseline="0" dirty="0">
                <a:solidFill>
                  <a:schemeClr val="dk1"/>
                </a:solidFill>
                <a:latin typeface="Times New Roman"/>
                <a:ea typeface="Times New Roman"/>
                <a:cs typeface="Times New Roman"/>
                <a:sym typeface="Times New Roman"/>
              </a:rPr>
              <a:t> Some of </a:t>
            </a:r>
            <a:r>
              <a:rPr lang="en-US" sz="1250" b="0" i="0" u="none" strike="noStrike" cap="none" baseline="0" dirty="0" smtClean="0">
                <a:solidFill>
                  <a:schemeClr val="dk1"/>
                </a:solidFill>
                <a:latin typeface="Times New Roman"/>
                <a:ea typeface="Times New Roman"/>
                <a:cs typeface="Times New Roman"/>
                <a:sym typeface="Times New Roman"/>
              </a:rPr>
              <a:t>11ay </a:t>
            </a:r>
            <a:r>
              <a:rPr lang="en-US" sz="1250" b="0" i="0" u="none" strike="noStrike" cap="none" baseline="0" dirty="0">
                <a:solidFill>
                  <a:schemeClr val="dk1"/>
                </a:solidFill>
                <a:latin typeface="Times New Roman"/>
                <a:ea typeface="Times New Roman"/>
                <a:cs typeface="Times New Roman"/>
                <a:sym typeface="Times New Roman"/>
              </a:rPr>
              <a:t>interfaces function as </a:t>
            </a:r>
            <a:r>
              <a:rPr lang="en-US" sz="1250" b="0" i="0" u="none" strike="noStrike" cap="none" baseline="0" dirty="0" smtClean="0">
                <a:solidFill>
                  <a:schemeClr val="dk1"/>
                </a:solidFill>
                <a:latin typeface="Times New Roman"/>
                <a:ea typeface="Times New Roman"/>
                <a:cs typeface="Times New Roman"/>
                <a:sym typeface="Times New Roman"/>
              </a:rPr>
              <a:t>multi-hop</a:t>
            </a:r>
            <a:r>
              <a:rPr lang="en-US" sz="1250" b="0" i="0" u="none" strike="noStrike" cap="none" dirty="0" smtClean="0">
                <a:solidFill>
                  <a:schemeClr val="dk1"/>
                </a:solidFill>
                <a:latin typeface="Times New Roman"/>
                <a:ea typeface="Times New Roman"/>
                <a:cs typeface="Times New Roman"/>
                <a:sym typeface="Times New Roman"/>
              </a:rPr>
              <a:t> </a:t>
            </a:r>
            <a:r>
              <a:rPr lang="en-US" sz="1250" b="0" i="0" u="none" strike="noStrike" cap="none" baseline="0" dirty="0" smtClean="0">
                <a:solidFill>
                  <a:schemeClr val="dk1"/>
                </a:solidFill>
                <a:latin typeface="Times New Roman"/>
                <a:ea typeface="Times New Roman"/>
                <a:cs typeface="Times New Roman"/>
                <a:sym typeface="Times New Roman"/>
              </a:rPr>
              <a:t>links</a:t>
            </a:r>
            <a:r>
              <a:rPr lang="en-US" sz="1250" b="0" i="0" u="none" strike="noStrike" cap="none" baseline="0" dirty="0">
                <a:solidFill>
                  <a:schemeClr val="dk1"/>
                </a:solidFill>
                <a:latin typeface="Times New Roman"/>
                <a:ea typeface="Times New Roman"/>
                <a:cs typeface="Times New Roman"/>
                <a:sym typeface="Times New Roman"/>
              </a:rPr>
              <a:t>, i.e A&lt;-&gt;</a:t>
            </a:r>
            <a:r>
              <a:rPr lang="en-US" sz="1250" b="0" i="0" u="none" strike="noStrike" cap="none" baseline="0" dirty="0" smtClean="0">
                <a:solidFill>
                  <a:schemeClr val="dk1"/>
                </a:solidFill>
                <a:latin typeface="Times New Roman"/>
                <a:ea typeface="Times New Roman"/>
                <a:cs typeface="Times New Roman"/>
                <a:sym typeface="Times New Roman"/>
              </a:rPr>
              <a:t>E, Maximum #</a:t>
            </a:r>
            <a:r>
              <a:rPr lang="en-US" sz="1250" b="0" i="0" u="none" strike="noStrike" cap="none" dirty="0" smtClean="0">
                <a:solidFill>
                  <a:schemeClr val="dk1"/>
                </a:solidFill>
                <a:latin typeface="Times New Roman"/>
                <a:ea typeface="Times New Roman"/>
                <a:cs typeface="Times New Roman"/>
                <a:sym typeface="Times New Roman"/>
              </a:rPr>
              <a:t> of hops &lt;=5</a:t>
            </a:r>
            <a:endParaRPr lang="en-US"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45"/>
              </a:spcBef>
              <a:spcAft>
                <a:spcPts val="0"/>
              </a:spcAft>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265112" algn="l" rtl="0">
              <a:lnSpc>
                <a:spcPct val="80000"/>
              </a:lnSpc>
              <a:spcBef>
                <a:spcPts val="245"/>
              </a:spcBef>
              <a:spcAft>
                <a:spcPts val="0"/>
              </a:spcAft>
              <a:buClr>
                <a:schemeClr val="dk1"/>
              </a:buClr>
              <a:buFont typeface="Arial"/>
              <a:buNone/>
            </a:pPr>
            <a:endParaRPr sz="12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05"/>
              </a:spcBef>
              <a:spcAft>
                <a:spcPts val="0"/>
              </a:spcAft>
              <a:buClr>
                <a:schemeClr val="dk1"/>
              </a:buClr>
              <a:buFont typeface="Arial"/>
              <a:buNone/>
            </a:pPr>
            <a:endParaRPr sz="550" b="0"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160"/>
              </a:spcBef>
              <a:spcAft>
                <a:spcPts val="0"/>
              </a:spcAft>
              <a:buClr>
                <a:schemeClr val="dk1"/>
              </a:buClr>
              <a:buSzPct val="25000"/>
              <a:buFont typeface="Arial"/>
              <a:buNone/>
            </a:pPr>
            <a:r>
              <a:rPr lang="en-US" sz="800" b="0" i="0" u="none" strike="noStrike" cap="none" baseline="0" dirty="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5" name="Shape 275"/>
          <p:cNvSpPr txBox="1">
            <a:spLocks noGrp="1"/>
          </p:cNvSpPr>
          <p:nvPr>
            <p:ph type="title" idx="4294967295"/>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76" name="Shape 276"/>
          <p:cNvSpPr txBox="1"/>
          <p:nvPr/>
        </p:nvSpPr>
        <p:spPr>
          <a:xfrm>
            <a:off x="4800600" y="1585912"/>
            <a:ext cx="3962399" cy="3576637"/>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lnSpc>
                <a:spcPct val="95000"/>
              </a:lnSpc>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One or more devices can access to a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 to form a service set. Multiple links and data streams have varying QoS, reliability, and throughput requirements, some with simply best-effort rates (downloading), others with a certain data rate and QoS requirements(video, VoIP,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Data steam can be broadcast (one point to multiple point).</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devices might be stationary or might be used with low-mobility during usage. </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Char char="•"/>
            </a:pPr>
            <a:r>
              <a:rPr lang="en-US" sz="1200" dirty="0" smtClean="0">
                <a:solidFill>
                  <a:schemeClr val="dk1"/>
                </a:solidFill>
              </a:rPr>
              <a:t>The traffic could be transmitted in the point to multipoint fashion. </a:t>
            </a:r>
            <a:endParaRPr lang="en-US" sz="1200" b="0" i="0" u="none" strike="noStrike" cap="none" baseline="0" dirty="0">
              <a:solidFill>
                <a:schemeClr val="dk1"/>
              </a:solidFill>
              <a:latin typeface="Arial"/>
              <a:ea typeface="Arial"/>
              <a:cs typeface="Arial"/>
              <a:sym typeface="Arial"/>
            </a:endParaRPr>
          </a:p>
          <a:p>
            <a:pPr marL="0" marR="0" lvl="0" indent="76200" algn="l" rtl="0">
              <a:spcBef>
                <a:spcPts val="0"/>
              </a:spcBef>
              <a:spcAft>
                <a:spcPts val="0"/>
              </a:spcAft>
              <a:buClr>
                <a:schemeClr val="dk1"/>
              </a:buClr>
              <a:buFont typeface="Arial"/>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One or more communication links are set up between  user devices and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Users receive the same video/massive-data in broadcast mode or request video/video gaming/audio via VOD system respectively.</a:t>
            </a:r>
          </a:p>
        </p:txBody>
      </p:sp>
      <p:sp>
        <p:nvSpPr>
          <p:cNvPr id="277" name="Shape 277"/>
          <p:cNvSpPr txBox="1"/>
          <p:nvPr/>
        </p:nvSpPr>
        <p:spPr>
          <a:xfrm>
            <a:off x="265112" y="1524000"/>
            <a:ext cx="4546599" cy="5032374"/>
          </a:xfrm>
          <a:prstGeom prst="rect">
            <a:avLst/>
          </a:prstGeom>
          <a:noFill/>
          <a:ln>
            <a:noFill/>
          </a:ln>
        </p:spPr>
        <p:txBody>
          <a:bodyPr lIns="91425" tIns="45700" rIns="91425" bIns="45700" anchor="t" anchorCtr="0">
            <a:noAutofit/>
          </a:bodyPr>
          <a:lstStyle/>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 are deployed in ceilings of large room/space.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Multiple users have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connectivity between user-devices (fixed or portable) and The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interfaces.</a:t>
            </a:r>
          </a:p>
          <a:p>
            <a:pPr marL="0" marR="0" lvl="0" indent="0" algn="l" rtl="0">
              <a:lnSpc>
                <a:spcPct val="95000"/>
              </a:lnSpc>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0" i="0" u="none" strike="noStrike" cap="none" baseline="0" dirty="0">
                <a:solidFill>
                  <a:schemeClr val="dk1"/>
                </a:solidFill>
                <a:latin typeface="Arial"/>
                <a:ea typeface="Arial"/>
                <a:cs typeface="Arial"/>
                <a:sym typeface="Arial"/>
              </a:rPr>
              <a:t> </a:t>
            </a:r>
            <a:r>
              <a:rPr lang="en-US" sz="1200" b="1" i="0" u="sng" strike="noStrike" cap="none" baseline="0" dirty="0">
                <a:solidFill>
                  <a:schemeClr val="dk1"/>
                </a:solidFill>
                <a:latin typeface="Arial"/>
                <a:ea typeface="Arial"/>
                <a:cs typeface="Arial"/>
                <a:sym typeface="Arial"/>
              </a:rPr>
              <a:t>Application:</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HD video/mass-data information can be distributed to the individual users simultaneously (broadcast). For example, there are multiple screens that show the same video in a exhibition or  gymnasium. Students watch the same courseware on the screen of their own device.</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Users can use VOD system to watch moves/videos in which they are interested.</a:t>
            </a:r>
          </a:p>
          <a:p>
            <a:pPr marL="0" marR="0" lvl="0" indent="0" algn="l" rtl="0">
              <a:lnSpc>
                <a:spcPct val="95000"/>
              </a:lnSpc>
              <a:spcBef>
                <a:spcPts val="0"/>
              </a:spcBef>
              <a:spcAft>
                <a:spcPts val="0"/>
              </a:spcAft>
              <a:buNone/>
            </a:pPr>
            <a:endParaRPr sz="1200" b="1" i="0" u="sng" strike="noStrike" cap="none" baseline="0" dirty="0">
              <a:solidFill>
                <a:schemeClr val="dk1"/>
              </a:solidFill>
              <a:latin typeface="Arial"/>
              <a:ea typeface="Arial"/>
              <a:cs typeface="Arial"/>
              <a:sym typeface="Arial"/>
            </a:endParaRPr>
          </a:p>
          <a:p>
            <a:pPr marL="0" marR="0" lvl="0" indent="0" algn="l" rtl="0">
              <a:lnSpc>
                <a:spcPct val="95000"/>
              </a:lnSpc>
              <a:spcBef>
                <a:spcPts val="0"/>
              </a:spcBef>
              <a:spcAft>
                <a:spcPts val="0"/>
              </a:spcAft>
              <a:buSzPct val="25000"/>
              <a:buNone/>
            </a:pPr>
            <a:r>
              <a:rPr lang="en-US" sz="1200" b="1" i="0" u="sng" strike="noStrike" cap="none" baseline="0" dirty="0">
                <a:solidFill>
                  <a:schemeClr val="dk1"/>
                </a:solidFill>
                <a:latin typeface="Arial"/>
                <a:ea typeface="Arial"/>
                <a:cs typeface="Arial"/>
                <a:sym typeface="Arial"/>
              </a:rPr>
              <a:t>Environment:</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Environment can be highly variable, e.g. crowded public place, classroom, waiting room at train station/airport, in flight, train, ship, bus, exhibition, gymnasium, etc.</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A ceiling installation for </a:t>
            </a:r>
            <a:r>
              <a:rPr lang="en-US" sz="1200" b="0" i="0" u="none" strike="noStrike" cap="none" baseline="0" dirty="0" smtClean="0">
                <a:solidFill>
                  <a:schemeClr val="dk1"/>
                </a:solidFill>
                <a:latin typeface="Arial"/>
                <a:ea typeface="Arial"/>
                <a:cs typeface="Arial"/>
                <a:sym typeface="Arial"/>
              </a:rPr>
              <a:t>11ay </a:t>
            </a:r>
            <a:r>
              <a:rPr lang="en-US" sz="1200" b="0" i="0" u="none" strike="noStrike" cap="none" baseline="0" dirty="0">
                <a:solidFill>
                  <a:schemeClr val="dk1"/>
                </a:solidFill>
                <a:latin typeface="Arial"/>
                <a:ea typeface="Arial"/>
                <a:cs typeface="Arial"/>
                <a:sym typeface="Arial"/>
              </a:rPr>
              <a:t>AP is recommended because the mm-wave links might be easily blocked by obstacles such as furniture, human body on the floor.</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The device can be a potable or mobile device, or can be fixed deployed such as large-screen TV, touch screens in the back of the seat in flight/train, etc. </a:t>
            </a:r>
          </a:p>
          <a:p>
            <a:pPr marL="0" marR="0" lvl="0" indent="0" algn="l" rtl="0">
              <a:spcBef>
                <a:spcPts val="0"/>
              </a:spcBef>
              <a:spcAft>
                <a:spcPts val="0"/>
              </a:spcAft>
              <a:buClr>
                <a:schemeClr val="dk1"/>
              </a:buClr>
              <a:buSzPct val="100000"/>
              <a:buFont typeface="Arial"/>
              <a:buChar char="•"/>
            </a:pPr>
            <a:r>
              <a:rPr lang="en-US" sz="1200" b="0" i="0" u="none" strike="noStrike" cap="none" baseline="0" dirty="0">
                <a:solidFill>
                  <a:schemeClr val="dk1"/>
                </a:solidFill>
                <a:latin typeface="Arial"/>
                <a:ea typeface="Arial"/>
                <a:cs typeface="Arial"/>
                <a:sym typeface="Arial"/>
              </a:rPr>
              <a:t>Transmissions can be LOS or NLOS. Distance between far corners of the room are </a:t>
            </a:r>
            <a:r>
              <a:rPr lang="en-US" sz="1200" b="0" i="0" u="none" strike="noStrike" cap="none" baseline="0" dirty="0">
                <a:solidFill>
                  <a:srgbClr val="FF0000"/>
                </a:solidFill>
                <a:latin typeface="Arial"/>
                <a:ea typeface="Arial"/>
                <a:cs typeface="Arial"/>
                <a:sym typeface="Arial"/>
              </a:rPr>
              <a:t>&lt;100m</a:t>
            </a:r>
            <a:r>
              <a:rPr lang="en-US" sz="1200" b="0" i="0" u="none" strike="noStrike" cap="none" baseline="0" dirty="0">
                <a:solidFill>
                  <a:schemeClr val="dk1"/>
                </a:solidFill>
                <a:latin typeface="Arial"/>
                <a:ea typeface="Arial"/>
                <a:cs typeface="Arial"/>
                <a:sym typeface="Arial"/>
              </a:rPr>
              <a:t>.</a:t>
            </a:r>
          </a:p>
        </p:txBody>
      </p:sp>
    </p:spTree>
  </p:cSld>
  <p:clrMapOvr>
    <a:masterClrMapping/>
  </p:clrMapOvr>
  <p:transition spd="slow">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Shape 287"/>
          <p:cNvSpPr txBox="1">
            <a:spLocks noGrp="1"/>
          </p:cNvSpPr>
          <p:nvPr>
            <p:ph type="body" idx="1"/>
          </p:nvPr>
        </p:nvSpPr>
        <p:spPr>
          <a:xfrm>
            <a:off x="368300" y="1906586"/>
            <a:ext cx="3213100" cy="4494212"/>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APs are located in ceilings and seats.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Users interact with AP through touch screens in front of them or wireless controllers.</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Video streaming, VOD, video gaming, audio, downloading courseware in classroom, etc.</a:t>
            </a:r>
          </a:p>
          <a:p>
            <a:pPr marL="342900" marR="0" lvl="0" indent="-342900" algn="l" rtl="0">
              <a:spcBef>
                <a:spcPts val="320"/>
              </a:spcBef>
              <a:spcAft>
                <a:spcPts val="0"/>
              </a:spcAft>
              <a:buClr>
                <a:schemeClr val="dk1"/>
              </a:buClr>
              <a:buSzPct val="100000"/>
              <a:buFont typeface="Times New Roman"/>
              <a:buChar char="•"/>
            </a:pPr>
            <a:r>
              <a:rPr lang="en-US" sz="1600" b="1" i="0" u="none" strike="noStrike" cap="none" baseline="0" dirty="0">
                <a:solidFill>
                  <a:schemeClr val="dk1"/>
                </a:solidFill>
                <a:latin typeface="Times New Roman"/>
                <a:ea typeface="Times New Roman"/>
                <a:cs typeface="Times New Roman"/>
                <a:sym typeface="Times New Roman"/>
              </a:rPr>
              <a:t>HD-Video distribution in dining-hall, exhibition etc.; in-Flight/Train/Ship/Bus entertainment</a:t>
            </a:r>
            <a:r>
              <a:rPr lang="en-US" sz="1600" b="1" i="0" u="none" strike="noStrike" cap="none" baseline="0" dirty="0" smtClean="0">
                <a:solidFill>
                  <a:schemeClr val="dk1"/>
                </a:solidFill>
                <a:latin typeface="Times New Roman"/>
                <a:ea typeface="Times New Roman"/>
                <a:cs typeface="Times New Roman"/>
                <a:sym typeface="Times New Roman"/>
              </a:rPr>
              <a:t>.</a:t>
            </a:r>
            <a:r>
              <a:rPr lang="en-US" sz="1200" b="0" i="0" u="none" strike="noStrike" cap="none" baseline="0" dirty="0" smtClean="0">
                <a:solidFill>
                  <a:schemeClr val="dk1"/>
                </a:solidFill>
                <a:latin typeface="Times New Roman"/>
                <a:ea typeface="Times New Roman"/>
                <a:cs typeface="Times New Roman"/>
                <a:sym typeface="Times New Roman"/>
              </a:rPr>
              <a:t>[6]</a:t>
            </a:r>
            <a:endParaRPr lang="en-US" sz="1200" b="0" i="0" u="none" strike="noStrike" cap="none" baseline="0" dirty="0">
              <a:solidFill>
                <a:schemeClr val="dk1"/>
              </a:solidFill>
              <a:latin typeface="Times New Roman"/>
              <a:ea typeface="Times New Roman"/>
              <a:cs typeface="Times New Roman"/>
              <a:sym typeface="Times New Roman"/>
            </a:endParaRPr>
          </a:p>
          <a:p>
            <a:pPr marL="342900" marR="0" lvl="0" indent="-215900" algn="l" rtl="0">
              <a:spcBef>
                <a:spcPts val="400"/>
              </a:spcBef>
              <a:spcAft>
                <a:spcPts val="0"/>
              </a:spcAft>
              <a:buClr>
                <a:schemeClr val="dk1"/>
              </a:buClr>
              <a:buFont typeface="Times New Roman"/>
              <a:buNone/>
            </a:pPr>
            <a:endParaRPr sz="2000" b="0" i="0" u="none" strike="noStrike" cap="none" baseline="0" dirty="0">
              <a:solidFill>
                <a:schemeClr val="dk1"/>
              </a:solidFill>
              <a:latin typeface="Times New Roman"/>
              <a:ea typeface="Times New Roman"/>
              <a:cs typeface="Times New Roman"/>
              <a:sym typeface="Times New Roman"/>
            </a:endParaRPr>
          </a:p>
          <a:p>
            <a:pPr marL="342900" marR="0" lvl="0" indent="-228600" algn="l" rtl="0">
              <a:spcBef>
                <a:spcPts val="360"/>
              </a:spcBef>
              <a:spcAft>
                <a:spcPts val="0"/>
              </a:spcAft>
              <a:buClr>
                <a:schemeClr val="dk1"/>
              </a:buClr>
              <a:buFont typeface="Times New Roman"/>
              <a:buNone/>
            </a:pPr>
            <a:endParaRPr sz="1800" b="1" i="0" u="none" strike="noStrike" cap="none" baseline="0" dirty="0">
              <a:solidFill>
                <a:schemeClr val="dk1"/>
              </a:solidFill>
              <a:latin typeface="Times New Roman"/>
              <a:ea typeface="Times New Roman"/>
              <a:cs typeface="Times New Roman"/>
              <a:sym typeface="Times New Roman"/>
            </a:endParaRPr>
          </a:p>
        </p:txBody>
      </p:sp>
      <p:sp>
        <p:nvSpPr>
          <p:cNvPr id="288" name="Shape 288"/>
          <p:cNvSpPr txBox="1">
            <a:spLocks noGrp="1"/>
          </p:cNvSpPr>
          <p:nvPr>
            <p:ph type="dt" idx="4294967295"/>
          </p:nvPr>
        </p:nvSpPr>
        <p:spPr>
          <a:xfrm>
            <a:off x="665162" y="301625"/>
            <a:ext cx="1874836" cy="273049"/>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b="1" i="0" u="none" strike="noStrike" cap="none" baseline="0" dirty="0">
                <a:solidFill>
                  <a:schemeClr val="dk1"/>
                </a:solidFill>
                <a:latin typeface="Times New Roman"/>
                <a:ea typeface="Times New Roman"/>
                <a:cs typeface="Times New Roman"/>
                <a:sym typeface="Times New Roman"/>
              </a:rPr>
              <a:t> </a:t>
            </a:r>
          </a:p>
        </p:txBody>
      </p:sp>
      <p:sp>
        <p:nvSpPr>
          <p:cNvPr id="290" name="Shape 290"/>
          <p:cNvSpPr txBox="1">
            <a:spLocks noGrp="1"/>
          </p:cNvSpPr>
          <p:nvPr>
            <p:ph type="ftr" idx="11"/>
          </p:nvPr>
        </p:nvSpPr>
        <p:spPr>
          <a:xfrm>
            <a:off x="5419725" y="6467475"/>
            <a:ext cx="3184524" cy="180975"/>
          </a:xfrm>
          <a:prstGeom prst="rect">
            <a:avLst/>
          </a:prstGeom>
          <a:noFill/>
          <a:ln>
            <a:noFill/>
          </a:ln>
        </p:spPr>
        <p:txBody>
          <a:bodyPr lIns="0" tIns="0" rIns="0" bIns="0" anchor="t" anchorCtr="0">
            <a:noAutofit/>
          </a:bodyPr>
          <a:lstStyle/>
          <a:p>
            <a:pPr marL="0" marR="0" lvl="0" indent="0" algn="r" rtl="0">
              <a:spcBef>
                <a:spcPts val="0"/>
              </a:spcBef>
              <a:buSzPct val="25000"/>
              <a:buNone/>
            </a:pPr>
            <a:r>
              <a:rPr lang="en-US" sz="1800" b="0" i="0" u="none" strike="noStrike" cap="none" baseline="0" dirty="0">
                <a:solidFill>
                  <a:schemeClr val="dk1"/>
                </a:solidFill>
                <a:latin typeface="Times New Roman"/>
                <a:ea typeface="Times New Roman"/>
                <a:cs typeface="Times New Roman"/>
                <a:sym typeface="Times New Roman"/>
              </a:rPr>
              <a:t> </a:t>
            </a:r>
          </a:p>
        </p:txBody>
      </p:sp>
      <p:sp>
        <p:nvSpPr>
          <p:cNvPr id="291" name="Shape 291"/>
          <p:cNvSpPr txBox="1"/>
          <p:nvPr/>
        </p:nvSpPr>
        <p:spPr>
          <a:xfrm>
            <a:off x="685800" y="609600"/>
            <a:ext cx="7772400" cy="10667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chemeClr val="dk2"/>
              </a:buClr>
              <a:buSzPct val="25000"/>
              <a:buFont typeface="Times New Roman"/>
              <a:buNone/>
            </a:pPr>
            <a:r>
              <a:rPr lang="en-US" sz="2600" b="1" i="0" u="none" strike="noStrike" cap="none" baseline="0" dirty="0">
                <a:solidFill>
                  <a:schemeClr val="dk2"/>
                </a:solidFill>
                <a:latin typeface="Times New Roman"/>
                <a:ea typeface="Times New Roman"/>
                <a:cs typeface="Times New Roman"/>
                <a:sym typeface="Times New Roman"/>
              </a:rPr>
              <a:t>Usage Model </a:t>
            </a:r>
            <a:r>
              <a:rPr lang="en-US" sz="2600" b="1" dirty="0" smtClean="0">
                <a:solidFill>
                  <a:schemeClr val="dk2"/>
                </a:solidFill>
                <a:latin typeface="Times New Roman"/>
                <a:ea typeface="Times New Roman"/>
                <a:cs typeface="Times New Roman"/>
                <a:sym typeface="Times New Roman"/>
              </a:rPr>
              <a:t>5</a:t>
            </a:r>
            <a:r>
              <a:rPr lang="en-US" sz="2600" b="1" i="0" u="none" strike="noStrike" cap="none" baseline="0" dirty="0" smtClean="0">
                <a:solidFill>
                  <a:schemeClr val="dk2"/>
                </a:solidFill>
                <a:latin typeface="Times New Roman"/>
                <a:ea typeface="Times New Roman"/>
                <a:cs typeface="Times New Roman"/>
                <a:sym typeface="Times New Roman"/>
              </a:rPr>
              <a:t>: </a:t>
            </a:r>
            <a:r>
              <a:rPr lang="en-US" sz="2600" b="1" i="0" u="none" strike="noStrike" cap="none" baseline="0" dirty="0">
                <a:solidFill>
                  <a:schemeClr val="dk2"/>
                </a:solidFill>
                <a:latin typeface="Times New Roman"/>
                <a:ea typeface="Times New Roman"/>
                <a:cs typeface="Times New Roman"/>
                <a:sym typeface="Times New Roman"/>
              </a:rPr>
              <a:t>Video/Mass-Data Distribution/Video on Demand System</a:t>
            </a:r>
          </a:p>
        </p:txBody>
      </p:sp>
      <p:sp>
        <p:nvSpPr>
          <p:cNvPr id="292" name="Shape 292"/>
          <p:cNvSpPr txBox="1">
            <a:spLocks noGrp="1"/>
          </p:cNvSpPr>
          <p:nvPr>
            <p:ph type="body" idx="2"/>
          </p:nvPr>
        </p:nvSpPr>
        <p:spPr>
          <a:xfrm>
            <a:off x="40386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Dining-Hall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pic>
        <p:nvPicPr>
          <p:cNvPr id="293" name="Shape 293"/>
          <p:cNvPicPr preferRelativeResize="0"/>
          <p:nvPr/>
        </p:nvPicPr>
        <p:blipFill rotWithShape="1">
          <a:blip r:embed="rId3">
            <a:alphaModFix/>
          </a:blip>
          <a:srcRect/>
          <a:stretch/>
        </p:blipFill>
        <p:spPr>
          <a:xfrm>
            <a:off x="3733800" y="1676400"/>
            <a:ext cx="2023418" cy="1371599"/>
          </a:xfrm>
          <a:prstGeom prst="rect">
            <a:avLst/>
          </a:prstGeom>
          <a:noFill/>
          <a:ln>
            <a:noFill/>
          </a:ln>
        </p:spPr>
      </p:pic>
      <p:pic>
        <p:nvPicPr>
          <p:cNvPr id="294" name="Shape 294"/>
          <p:cNvPicPr preferRelativeResize="0"/>
          <p:nvPr/>
        </p:nvPicPr>
        <p:blipFill rotWithShape="1">
          <a:blip r:embed="rId4">
            <a:alphaModFix/>
          </a:blip>
          <a:srcRect/>
          <a:stretch/>
        </p:blipFill>
        <p:spPr>
          <a:xfrm>
            <a:off x="6096000" y="1676400"/>
            <a:ext cx="2065663" cy="1371599"/>
          </a:xfrm>
          <a:prstGeom prst="rect">
            <a:avLst/>
          </a:prstGeom>
          <a:noFill/>
          <a:ln>
            <a:noFill/>
          </a:ln>
        </p:spPr>
      </p:pic>
      <p:pic>
        <p:nvPicPr>
          <p:cNvPr id="295" name="Shape 295"/>
          <p:cNvPicPr preferRelativeResize="0"/>
          <p:nvPr/>
        </p:nvPicPr>
        <p:blipFill rotWithShape="1">
          <a:blip r:embed="rId5">
            <a:alphaModFix/>
          </a:blip>
          <a:srcRect/>
          <a:stretch/>
        </p:blipFill>
        <p:spPr>
          <a:xfrm>
            <a:off x="3733800" y="3276600"/>
            <a:ext cx="2057400" cy="1378458"/>
          </a:xfrm>
          <a:prstGeom prst="rect">
            <a:avLst/>
          </a:prstGeom>
          <a:noFill/>
          <a:ln>
            <a:noFill/>
          </a:ln>
        </p:spPr>
      </p:pic>
      <p:pic>
        <p:nvPicPr>
          <p:cNvPr id="296" name="Shape 296"/>
          <p:cNvPicPr preferRelativeResize="0"/>
          <p:nvPr/>
        </p:nvPicPr>
        <p:blipFill rotWithShape="1">
          <a:blip r:embed="rId6">
            <a:alphaModFix/>
          </a:blip>
          <a:srcRect/>
          <a:stretch/>
        </p:blipFill>
        <p:spPr>
          <a:xfrm>
            <a:off x="6096000" y="3276600"/>
            <a:ext cx="2060592" cy="1460381"/>
          </a:xfrm>
          <a:prstGeom prst="rect">
            <a:avLst/>
          </a:prstGeom>
          <a:noFill/>
          <a:ln>
            <a:noFill/>
          </a:ln>
        </p:spPr>
      </p:pic>
      <p:pic>
        <p:nvPicPr>
          <p:cNvPr id="297" name="Shape 297"/>
          <p:cNvPicPr preferRelativeResize="0"/>
          <p:nvPr/>
        </p:nvPicPr>
        <p:blipFill rotWithShape="1">
          <a:blip r:embed="rId7">
            <a:alphaModFix/>
          </a:blip>
          <a:srcRect/>
          <a:stretch/>
        </p:blipFill>
        <p:spPr>
          <a:xfrm>
            <a:off x="3810000" y="4953000"/>
            <a:ext cx="2133599" cy="1224686"/>
          </a:xfrm>
          <a:prstGeom prst="rect">
            <a:avLst/>
          </a:prstGeom>
          <a:noFill/>
          <a:ln>
            <a:noFill/>
          </a:ln>
        </p:spPr>
      </p:pic>
      <p:pic>
        <p:nvPicPr>
          <p:cNvPr id="298" name="Shape 298"/>
          <p:cNvPicPr preferRelativeResize="0"/>
          <p:nvPr/>
        </p:nvPicPr>
        <p:blipFill rotWithShape="1">
          <a:blip r:embed="rId8">
            <a:alphaModFix/>
          </a:blip>
          <a:srcRect/>
          <a:stretch/>
        </p:blipFill>
        <p:spPr>
          <a:xfrm>
            <a:off x="6172200" y="4953000"/>
            <a:ext cx="1981199" cy="1164115"/>
          </a:xfrm>
          <a:prstGeom prst="rect">
            <a:avLst/>
          </a:prstGeom>
          <a:noFill/>
          <a:ln>
            <a:noFill/>
          </a:ln>
        </p:spPr>
      </p:pic>
      <p:sp>
        <p:nvSpPr>
          <p:cNvPr id="299" name="Shape 299"/>
          <p:cNvSpPr txBox="1">
            <a:spLocks noGrp="1"/>
          </p:cNvSpPr>
          <p:nvPr>
            <p:ph type="body" idx="4294967295"/>
          </p:nvPr>
        </p:nvSpPr>
        <p:spPr>
          <a:xfrm>
            <a:off x="6553200" y="29718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Exhibition</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0" name="Shape 300"/>
          <p:cNvSpPr txBox="1">
            <a:spLocks noGrp="1"/>
          </p:cNvSpPr>
          <p:nvPr>
            <p:ph type="body" idx="4294967295"/>
          </p:nvPr>
        </p:nvSpPr>
        <p:spPr>
          <a:xfrm>
            <a:off x="4038600" y="4648200"/>
            <a:ext cx="13715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Classroom</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1" name="Shape 301"/>
          <p:cNvSpPr txBox="1">
            <a:spLocks noGrp="1"/>
          </p:cNvSpPr>
          <p:nvPr>
            <p:ph type="body" idx="4294967295"/>
          </p:nvPr>
        </p:nvSpPr>
        <p:spPr>
          <a:xfrm>
            <a:off x="6629400" y="4648200"/>
            <a:ext cx="9144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Flight</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2" name="Shape 302"/>
          <p:cNvSpPr txBox="1">
            <a:spLocks noGrp="1"/>
          </p:cNvSpPr>
          <p:nvPr>
            <p:ph type="body" idx="4294967295"/>
          </p:nvPr>
        </p:nvSpPr>
        <p:spPr>
          <a:xfrm>
            <a:off x="3962400" y="6096000"/>
            <a:ext cx="2286000"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High-Speed Rail</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
        <p:nvSpPr>
          <p:cNvPr id="303" name="Shape 303"/>
          <p:cNvSpPr txBox="1">
            <a:spLocks noGrp="1"/>
          </p:cNvSpPr>
          <p:nvPr>
            <p:ph type="body" idx="4294967295"/>
          </p:nvPr>
        </p:nvSpPr>
        <p:spPr>
          <a:xfrm>
            <a:off x="6934200" y="6096000"/>
            <a:ext cx="685799" cy="304799"/>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Clr>
                <a:schemeClr val="dk1"/>
              </a:buClr>
              <a:buSzPct val="25000"/>
              <a:buFont typeface="Times New Roman"/>
              <a:buNone/>
            </a:pPr>
            <a:r>
              <a:rPr lang="en-US" sz="1800" b="1" i="0" u="none" strike="noStrike" cap="none" baseline="0" dirty="0">
                <a:solidFill>
                  <a:schemeClr val="dk1"/>
                </a:solidFill>
                <a:latin typeface="Times New Roman"/>
                <a:ea typeface="Times New Roman"/>
                <a:cs typeface="Times New Roman"/>
                <a:sym typeface="Times New Roman"/>
              </a:rPr>
              <a:t>Bus</a:t>
            </a:r>
          </a:p>
          <a:p>
            <a:pPr marL="800100" marR="0" lvl="1" indent="-215900" algn="l" rtl="0">
              <a:spcBef>
                <a:spcPts val="400"/>
              </a:spcBef>
              <a:spcAft>
                <a:spcPts val="0"/>
              </a:spcAft>
              <a:buClr>
                <a:schemeClr val="dk1"/>
              </a:buClr>
              <a:buFont typeface="Arial"/>
              <a:buNone/>
            </a:pPr>
            <a:endParaRPr sz="2000" b="0"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t>
            </a:r>
            <a:r>
              <a:rPr lang="en-US" sz="2800" b="1" i="0" u="none" strike="noStrike" cap="none" baseline="0" dirty="0" smtClean="0">
                <a:solidFill>
                  <a:schemeClr val="dk2"/>
                </a:solidFill>
                <a:latin typeface="Times New Roman"/>
                <a:ea typeface="Times New Roman"/>
                <a:cs typeface="Times New Roman"/>
                <a:sym typeface="Times New Roman"/>
              </a:rPr>
              <a:t>and Multi-Band</a:t>
            </a:r>
            <a:r>
              <a:rPr lang="en-US" sz="2800" b="1" i="0" u="none" strike="noStrike" cap="none" dirty="0" smtClean="0">
                <a:solidFill>
                  <a:schemeClr val="dk2"/>
                </a:solidFill>
                <a:latin typeface="Times New Roman"/>
                <a:ea typeface="Times New Roman"/>
                <a:cs typeface="Times New Roman"/>
                <a:sym typeface="Times New Roman"/>
              </a:rPr>
              <a:t> Operation (MBO)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48064" y="1412776"/>
            <a:ext cx="3697288"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Potential interference from environmental factors and obstruction of the LOS.</a:t>
            </a:r>
          </a:p>
          <a:p>
            <a:pPr marL="0" marR="0" lvl="0" indent="0" algn="l" rtl="0">
              <a:spcBef>
                <a:spcPts val="0"/>
              </a:spcBef>
              <a:spcAft>
                <a:spcPts val="0"/>
              </a:spcAft>
              <a:buClr>
                <a:schemeClr val="dk1"/>
              </a:buClr>
              <a:buSzPct val="100000"/>
              <a:buFont typeface="Arial"/>
              <a:buChar char="•"/>
            </a:pPr>
            <a:r>
              <a:rPr lang="en-US" sz="1400" b="0" i="0" u="none" strike="noStrike" cap="none" baseline="0" dirty="0">
                <a:solidFill>
                  <a:schemeClr val="dk1"/>
                </a:solidFill>
                <a:latin typeface="Arial"/>
                <a:ea typeface="Arial"/>
                <a:cs typeface="Arial"/>
                <a:sym typeface="Arial"/>
              </a:rPr>
              <a:t>The devices might be stationary or might be used with low-mobility during usage.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User is using his smart phone to join a video conference over the cellular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He walks into an Mobile Hotspot which has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By auto-detecting the mobile hotspot in proximity, his smart phone automatically initiate the offloading.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 Without even noticing the smooth transition, user is able to keep his video conference going without any disruption.</a:t>
            </a:r>
          </a:p>
          <a:p>
            <a:pPr marL="0" marR="0" lvl="0" indent="0" algn="l" rtl="0">
              <a:spcBef>
                <a:spcPts val="0"/>
              </a:spcBef>
              <a:spcAft>
                <a:spcPts val="0"/>
              </a:spcAft>
              <a:buSzPct val="25000"/>
              <a:buNone/>
            </a:pPr>
            <a:r>
              <a:rPr lang="en-US" sz="1100" b="0" i="0" u="none" strike="noStrike" cap="none" baseline="0" dirty="0">
                <a:solidFill>
                  <a:schemeClr val="dk1"/>
                </a:solidFill>
                <a:latin typeface="Arial"/>
                <a:ea typeface="Arial"/>
                <a:cs typeface="Arial"/>
                <a:sym typeface="Arial"/>
              </a:rPr>
              <a:t>-----</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User is using his tablet within office building to retrieve some large documents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is equipped with tri-band wifi chips</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His device initiates the SFTP connectivity through the 11ac interface</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But the device automatically switch to the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at the best range to speed up the file downloading.</a:t>
            </a:r>
          </a:p>
          <a:p>
            <a:pPr marL="342900" marR="0" lvl="0" indent="-342900" algn="l" rtl="0">
              <a:spcBef>
                <a:spcPts val="0"/>
              </a:spcBef>
              <a:spcAft>
                <a:spcPts val="0"/>
              </a:spcAft>
              <a:buClr>
                <a:schemeClr val="dk1"/>
              </a:buClr>
              <a:buSzPct val="100000"/>
              <a:buFont typeface="Arial"/>
              <a:buAutoNum type="arabicPeriod"/>
            </a:pPr>
            <a:r>
              <a:rPr lang="en-US" sz="1100" b="0" i="0" u="none" strike="noStrike" cap="none" baseline="0" dirty="0">
                <a:solidFill>
                  <a:schemeClr val="dk1"/>
                </a:solidFill>
                <a:latin typeface="Arial"/>
                <a:ea typeface="Arial"/>
                <a:cs typeface="Arial"/>
                <a:sym typeface="Arial"/>
              </a:rPr>
              <a:t>When file downloading is finished, </a:t>
            </a:r>
            <a:r>
              <a:rPr lang="en-US" sz="1100" b="0" i="0" u="none" strike="noStrike" cap="none" baseline="0" dirty="0" smtClean="0">
                <a:solidFill>
                  <a:schemeClr val="dk1"/>
                </a:solidFill>
                <a:latin typeface="Arial"/>
                <a:ea typeface="Arial"/>
                <a:cs typeface="Arial"/>
                <a:sym typeface="Arial"/>
              </a:rPr>
              <a:t>11ay </a:t>
            </a:r>
            <a:r>
              <a:rPr lang="en-US" sz="1100" b="0" i="0" u="none" strike="noStrike" cap="none" baseline="0" dirty="0">
                <a:solidFill>
                  <a:schemeClr val="dk1"/>
                </a:solidFill>
                <a:latin typeface="Arial"/>
                <a:ea typeface="Arial"/>
                <a:cs typeface="Arial"/>
                <a:sym typeface="Arial"/>
              </a:rPr>
              <a:t>interface is put as idle state.</a:t>
            </a: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Cellular interface and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interfaces </a:t>
            </a:r>
          </a:p>
          <a:p>
            <a:pPr marL="342900" marR="0" lvl="0" indent="-342900" algn="l" rtl="0">
              <a:spcBef>
                <a:spcPts val="0"/>
              </a:spcBef>
              <a:spcAft>
                <a:spcPts val="0"/>
              </a:spcAft>
              <a:buClr>
                <a:schemeClr val="dk1"/>
              </a:buClr>
              <a:buSzPct val="100000"/>
              <a:buFont typeface="Arial"/>
              <a:buAutoNum type="arabicParenR"/>
            </a:pPr>
            <a:r>
              <a:rPr lang="en-US" sz="1400" b="0" i="0" u="none" strike="noStrike" cap="none" baseline="0" dirty="0">
                <a:solidFill>
                  <a:schemeClr val="dk1"/>
                </a:solidFill>
                <a:latin typeface="Arial"/>
                <a:ea typeface="Arial"/>
                <a:cs typeface="Arial"/>
                <a:sym typeface="Arial"/>
              </a:rPr>
              <a:t>Mobile devices are equipped with multiple </a:t>
            </a:r>
            <a:r>
              <a:rPr lang="en-US" sz="1400" b="0" i="0" u="none" strike="noStrike" cap="none" baseline="0" dirty="0" smtClean="0">
                <a:solidFill>
                  <a:schemeClr val="dk1"/>
                </a:solidFill>
                <a:latin typeface="Arial"/>
                <a:ea typeface="Arial"/>
                <a:cs typeface="Arial"/>
                <a:sym typeface="Arial"/>
              </a:rPr>
              <a:t>Wi-Fi </a:t>
            </a:r>
            <a:r>
              <a:rPr lang="en-US" sz="1400" b="0" i="0" u="none" strike="noStrike" cap="none" baseline="0" dirty="0">
                <a:solidFill>
                  <a:schemeClr val="dk1"/>
                </a:solidFill>
                <a:latin typeface="Arial"/>
                <a:ea typeface="Arial"/>
                <a:cs typeface="Arial"/>
                <a:sym typeface="Arial"/>
              </a:rPr>
              <a:t>bands (2.4Ghz,5Ghz and 60Ghz</a:t>
            </a:r>
            <a:r>
              <a:rPr lang="en-US" sz="1400" b="0" i="0" u="none" strike="noStrike" cap="none" baseline="0" dirty="0" smtClean="0">
                <a:solidFill>
                  <a:schemeClr val="dk1"/>
                </a:solidFill>
                <a:latin typeface="Arial"/>
                <a:ea typeface="Arial"/>
                <a:cs typeface="Arial"/>
                <a:sym typeface="Arial"/>
              </a:rPr>
              <a:t>)</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Mobile device is capable of off-load the video traffic from cellular interface to the high throughput 60Ghz  interface. In tri-band scenario, offloading can also occur with traffic being switched to higher throughput 60Ghz band for band efficiency. </a:t>
            </a: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rgbClr val="FF0000"/>
                </a:solidFill>
                <a:latin typeface="Arial"/>
                <a:ea typeface="Arial"/>
                <a:cs typeface="Arial"/>
                <a:sym typeface="Arial"/>
              </a:rPr>
              <a:t>The data transfers at </a:t>
            </a:r>
            <a:r>
              <a:rPr lang="en-US" sz="1400" b="0" i="0" u="none" strike="noStrike" cap="none" baseline="0" dirty="0" smtClean="0">
                <a:solidFill>
                  <a:srgbClr val="FF0000"/>
                </a:solidFill>
                <a:latin typeface="Arial"/>
                <a:ea typeface="Arial"/>
                <a:cs typeface="Arial"/>
                <a:sym typeface="Arial"/>
              </a:rPr>
              <a:t>~20 </a:t>
            </a:r>
            <a:r>
              <a:rPr lang="en-US" sz="1400" b="0" i="0" u="none" strike="noStrike" cap="none" baseline="0" dirty="0">
                <a:solidFill>
                  <a:srgbClr val="FF0000"/>
                </a:solidFill>
                <a:latin typeface="Arial"/>
                <a:ea typeface="Arial"/>
                <a:cs typeface="Arial"/>
                <a:sym typeface="Arial"/>
              </a:rPr>
              <a:t>Gbps, with some low mobility (5km/h etc)  Handoff disconnection &lt;100ms, PER&lt;10E-2.</a:t>
            </a: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Devices are operating in both outdoor and indoor environment with some potential LOS obstruction objects or interference from other sources.  Transmissions are mostly LOS. Distance between far corners of the room are </a:t>
            </a:r>
            <a:r>
              <a:rPr lang="en-US" sz="1400" b="0" i="0" u="none" strike="noStrike" cap="none" baseline="0" dirty="0">
                <a:solidFill>
                  <a:srgbClr val="FF0000"/>
                </a:solidFill>
                <a:latin typeface="Arial"/>
                <a:ea typeface="Arial"/>
                <a:cs typeface="Arial"/>
                <a:sym typeface="Arial"/>
              </a:rPr>
              <a:t>&lt;100m</a:t>
            </a: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Shape 176"/>
          <p:cNvSpPr txBox="1">
            <a:spLocks noGrp="1"/>
          </p:cNvSpPr>
          <p:nvPr>
            <p:ph type="title"/>
          </p:nvPr>
        </p:nvSpPr>
        <p:spPr>
          <a:xfrm>
            <a:off x="683568" y="620688"/>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Model </a:t>
            </a:r>
            <a:r>
              <a:rPr lang="en-US" sz="2800" b="1" dirty="0" smtClean="0">
                <a:solidFill>
                  <a:schemeClr val="dk2"/>
                </a:solidFill>
                <a:latin typeface="Times New Roman"/>
                <a:ea typeface="Times New Roman"/>
                <a:cs typeface="Times New Roman"/>
                <a:sym typeface="Times New Roman"/>
              </a:rPr>
              <a:t>6</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Offloading and </a:t>
            </a:r>
            <a:r>
              <a:rPr lang="en-US" sz="2800" b="1" dirty="0" smtClean="0">
                <a:solidFill>
                  <a:schemeClr val="dk2"/>
                </a:solidFill>
                <a:latin typeface="Times New Roman"/>
                <a:ea typeface="Times New Roman"/>
                <a:cs typeface="Times New Roman"/>
                <a:sym typeface="Times New Roman"/>
              </a:rPr>
              <a:t>MBO</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77" name="Shape 177"/>
          <p:cNvSpPr/>
          <p:nvPr/>
        </p:nvSpPr>
        <p:spPr>
          <a:xfrm>
            <a:off x="457200" y="1676400"/>
            <a:ext cx="4419599" cy="3687162"/>
          </a:xfrm>
          <a:prstGeom prst="rect">
            <a:avLst/>
          </a:prstGeom>
          <a:noFill/>
          <a:ln>
            <a:noFill/>
          </a:ln>
        </p:spPr>
        <p:txBody>
          <a:bodyPr lIns="91425" tIns="45700" rIns="91425" bIns="45700" anchor="t" anchorCtr="0">
            <a:noAutofit/>
          </a:bodyPr>
          <a:lstStyle/>
          <a:p>
            <a:pPr marL="342900" marR="0" lvl="0" indent="-342900" algn="l" rtl="0">
              <a:spcBef>
                <a:spcPts val="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Based on an analysis </a:t>
            </a:r>
            <a:r>
              <a:rPr lang="en-US" sz="1600" b="0" i="0" u="none" strike="noStrike" cap="none" baseline="0" dirty="0" smtClean="0">
                <a:solidFill>
                  <a:schemeClr val="dk1"/>
                </a:solidFill>
                <a:latin typeface="Times New Roman"/>
                <a:ea typeface="Times New Roman"/>
                <a:cs typeface="Times New Roman"/>
                <a:sym typeface="Times New Roman"/>
              </a:rPr>
              <a:t>[7], </a:t>
            </a:r>
            <a:r>
              <a:rPr lang="en-US" sz="1600" b="0" i="0" u="none" strike="noStrike" cap="none" baseline="0" dirty="0">
                <a:solidFill>
                  <a:schemeClr val="dk1"/>
                </a:solidFill>
                <a:latin typeface="Times New Roman"/>
                <a:ea typeface="Times New Roman"/>
                <a:cs typeface="Times New Roman"/>
                <a:sym typeface="Times New Roman"/>
              </a:rPr>
              <a:t>by the end of 2013 there exist about 1.4-billion smart phones and 420-million tablets used worldwide.</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Mobile devices like smart phones and tablets may operate multiple functions (call, internet access, data transfer and/or video streaming etc.) simultaneously, some of which require very high data rate transmission.</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WiFi  can offload high-speed data through the 60 GHz band and relatively low-speed data through the 2.4/5 GHz bands.</a:t>
            </a:r>
          </a:p>
          <a:p>
            <a:pPr marL="342900" marR="0" lvl="0" indent="-342900" algn="l" rtl="0">
              <a:spcBef>
                <a:spcPts val="320"/>
              </a:spcBef>
              <a:spcAft>
                <a:spcPts val="0"/>
              </a:spcAft>
              <a:buClr>
                <a:schemeClr val="dk1"/>
              </a:buClr>
              <a:buSzPct val="100000"/>
              <a:buFont typeface="Arial"/>
              <a:buChar char="•"/>
            </a:pPr>
            <a:r>
              <a:rPr lang="en-US" sz="1600" b="0" i="0" u="none" strike="noStrike" cap="none" baseline="0" dirty="0">
                <a:solidFill>
                  <a:schemeClr val="dk1"/>
                </a:solidFill>
                <a:latin typeface="Times New Roman"/>
                <a:ea typeface="Times New Roman"/>
                <a:cs typeface="Times New Roman"/>
                <a:sym typeface="Times New Roman"/>
              </a:rPr>
              <a:t>Individual mobile users require good user experience with low mobility and/or a change of gesture.   </a:t>
            </a:r>
          </a:p>
        </p:txBody>
      </p:sp>
      <p:pic>
        <p:nvPicPr>
          <p:cNvPr id="179" name="Shape 179"/>
          <p:cNvPicPr preferRelativeResize="0"/>
          <p:nvPr/>
        </p:nvPicPr>
        <p:blipFill rotWithShape="1">
          <a:blip r:embed="rId3">
            <a:alphaModFix/>
          </a:blip>
          <a:srcRect/>
          <a:stretch/>
        </p:blipFill>
        <p:spPr>
          <a:xfrm>
            <a:off x="6098666" y="2734996"/>
            <a:ext cx="883395" cy="521872"/>
          </a:xfrm>
          <a:prstGeom prst="rect">
            <a:avLst/>
          </a:prstGeom>
          <a:noFill/>
          <a:ln>
            <a:noFill/>
          </a:ln>
        </p:spPr>
      </p:pic>
      <p:pic>
        <p:nvPicPr>
          <p:cNvPr id="180" name="Shape 180"/>
          <p:cNvPicPr preferRelativeResize="0"/>
          <p:nvPr/>
        </p:nvPicPr>
        <p:blipFill rotWithShape="1">
          <a:blip r:embed="rId4">
            <a:alphaModFix/>
          </a:blip>
          <a:srcRect/>
          <a:stretch/>
        </p:blipFill>
        <p:spPr>
          <a:xfrm>
            <a:off x="7257410" y="2064202"/>
            <a:ext cx="304799" cy="714450"/>
          </a:xfrm>
          <a:prstGeom prst="rect">
            <a:avLst/>
          </a:prstGeom>
          <a:noFill/>
          <a:ln>
            <a:noFill/>
          </a:ln>
        </p:spPr>
      </p:pic>
      <p:grpSp>
        <p:nvGrpSpPr>
          <p:cNvPr id="181" name="Shape 181"/>
          <p:cNvGrpSpPr/>
          <p:nvPr/>
        </p:nvGrpSpPr>
        <p:grpSpPr>
          <a:xfrm>
            <a:off x="6693558" y="2135636"/>
            <a:ext cx="768724" cy="574106"/>
            <a:chOff x="6124846" y="2169091"/>
            <a:chExt cx="768724" cy="574106"/>
          </a:xfrm>
        </p:grpSpPr>
        <p:sp>
          <p:nvSpPr>
            <p:cNvPr id="182" name="Shape 182"/>
            <p:cNvSpPr/>
            <p:nvPr/>
          </p:nvSpPr>
          <p:spPr>
            <a:xfrm rot="-9814658">
              <a:off x="6648090" y="2198296"/>
              <a:ext cx="228599" cy="15239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3" name="Shape 183"/>
            <p:cNvSpPr/>
            <p:nvPr/>
          </p:nvSpPr>
          <p:spPr>
            <a:xfrm rot="-9814658">
              <a:off x="6505244" y="2251707"/>
              <a:ext cx="274190" cy="197976"/>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nvGrpSpPr>
            <p:cNvPr id="184" name="Shape 184"/>
            <p:cNvGrpSpPr/>
            <p:nvPr/>
          </p:nvGrpSpPr>
          <p:grpSpPr>
            <a:xfrm>
              <a:off x="6124846" y="2234240"/>
              <a:ext cx="613273" cy="508957"/>
              <a:chOff x="6124846" y="2234240"/>
              <a:chExt cx="613273" cy="508957"/>
            </a:xfrm>
          </p:grpSpPr>
          <p:sp>
            <p:nvSpPr>
              <p:cNvPr id="185" name="Shape 185"/>
              <p:cNvSpPr/>
              <p:nvPr/>
            </p:nvSpPr>
            <p:spPr>
              <a:xfrm rot="-9814657">
                <a:off x="6336741" y="2280828"/>
                <a:ext cx="369655" cy="277759"/>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sp>
            <p:nvSpPr>
              <p:cNvPr id="186" name="Shape 186"/>
              <p:cNvSpPr/>
              <p:nvPr/>
            </p:nvSpPr>
            <p:spPr>
              <a:xfrm rot="-9814657">
                <a:off x="6167020" y="2318749"/>
                <a:ext cx="467554" cy="365818"/>
              </a:xfrm>
              <a:prstGeom prst="arc">
                <a:avLst>
                  <a:gd name="adj1" fmla="val 16200000"/>
                  <a:gd name="adj2" fmla="val 0"/>
                </a:avLst>
              </a:prstGeom>
              <a:noFill/>
              <a:ln w="9525"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dk1"/>
                  </a:solidFill>
                  <a:latin typeface="Times New Roman"/>
                  <a:ea typeface="Times New Roman"/>
                  <a:cs typeface="Times New Roman"/>
                  <a:sym typeface="Times New Roman"/>
                </a:endParaRPr>
              </a:p>
            </p:txBody>
          </p:sp>
        </p:grpSp>
      </p:grpSp>
      <p:sp>
        <p:nvSpPr>
          <p:cNvPr id="187" name="Shape 187"/>
          <p:cNvSpPr txBox="1"/>
          <p:nvPr/>
        </p:nvSpPr>
        <p:spPr>
          <a:xfrm>
            <a:off x="7418717" y="1889184"/>
            <a:ext cx="655949" cy="276998"/>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200" b="0" i="0" u="none" strike="noStrike" cap="none" baseline="0" dirty="0">
                <a:solidFill>
                  <a:schemeClr val="dk1"/>
                </a:solidFill>
                <a:latin typeface="Times New Roman"/>
                <a:ea typeface="Times New Roman"/>
                <a:cs typeface="Times New Roman"/>
                <a:sym typeface="Times New Roman"/>
              </a:rPr>
              <a:t>Cellular</a:t>
            </a:r>
          </a:p>
        </p:txBody>
      </p:sp>
      <p:sp>
        <p:nvSpPr>
          <p:cNvPr id="188" name="Shape 188"/>
          <p:cNvSpPr/>
          <p:nvPr/>
        </p:nvSpPr>
        <p:spPr>
          <a:xfrm>
            <a:off x="4873926" y="1811548"/>
            <a:ext cx="3950897" cy="1595885"/>
          </a:xfrm>
          <a:prstGeom prst="ellipse">
            <a:avLst/>
          </a:prstGeom>
          <a:noFill/>
          <a:ln w="19050" cap="flat">
            <a:solidFill>
              <a:schemeClr val="dk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chemeClr val="lt1"/>
              </a:solidFill>
              <a:latin typeface="Times New Roman"/>
              <a:ea typeface="Times New Roman"/>
              <a:cs typeface="Times New Roman"/>
              <a:sym typeface="Times New Roman"/>
            </a:endParaRPr>
          </a:p>
        </p:txBody>
      </p:sp>
      <p:pic>
        <p:nvPicPr>
          <p:cNvPr id="189" name="Shape 189"/>
          <p:cNvPicPr preferRelativeResize="0"/>
          <p:nvPr/>
        </p:nvPicPr>
        <p:blipFill rotWithShape="1">
          <a:blip r:embed="rId5">
            <a:alphaModFix/>
          </a:blip>
          <a:srcRect/>
          <a:stretch/>
        </p:blipFill>
        <p:spPr>
          <a:xfrm>
            <a:off x="6187205" y="2301448"/>
            <a:ext cx="179819" cy="232193"/>
          </a:xfrm>
          <a:prstGeom prst="rect">
            <a:avLst/>
          </a:prstGeom>
          <a:noFill/>
          <a:ln>
            <a:noFill/>
          </a:ln>
        </p:spPr>
      </p:pic>
      <p:sp>
        <p:nvSpPr>
          <p:cNvPr id="190" name="Shape 190"/>
          <p:cNvSpPr/>
          <p:nvPr/>
        </p:nvSpPr>
        <p:spPr>
          <a:xfrm rot="2742521">
            <a:off x="6326699" y="2559546"/>
            <a:ext cx="233566" cy="78342"/>
          </a:xfrm>
          <a:prstGeom prst="ellipse">
            <a:avLst/>
          </a:prstGeom>
          <a:noFill/>
          <a:ln w="9525" cap="flat">
            <a:solidFill>
              <a:srgbClr val="0070C0"/>
            </a:solidFill>
            <a:prstDash val="solid"/>
            <a:round/>
            <a:headEnd type="none" w="med" len="med"/>
            <a:tailEnd type="none" w="med" len="med"/>
          </a:ln>
        </p:spPr>
        <p:txBody>
          <a:bodyPr lIns="91425" tIns="45700" rIns="91425" bIns="45700" anchor="t" anchorCtr="0">
            <a:noAutofit/>
          </a:bodyPr>
          <a:lstStyle/>
          <a:p>
            <a:pPr marL="0" marR="0" lvl="0" indent="114300" algn="l" rtl="0">
              <a:lnSpc>
                <a:spcPct val="100000"/>
              </a:lnSpc>
              <a:spcBef>
                <a:spcPts val="0"/>
              </a:spcBef>
              <a:spcAft>
                <a:spcPts val="0"/>
              </a:spcAft>
              <a:buClr>
                <a:srgbClr val="CC9900"/>
              </a:buClr>
              <a:buFont typeface="Noto Symbol"/>
              <a:buNone/>
            </a:pPr>
            <a:endParaRPr sz="1800" b="0" i="0" u="none" strike="noStrike" cap="none" baseline="0" dirty="0">
              <a:solidFill>
                <a:schemeClr val="dk1"/>
              </a:solidFill>
              <a:latin typeface="Arial"/>
              <a:ea typeface="Arial"/>
              <a:cs typeface="Arial"/>
              <a:sym typeface="Arial"/>
            </a:endParaRPr>
          </a:p>
        </p:txBody>
      </p:sp>
      <p:sp>
        <p:nvSpPr>
          <p:cNvPr id="191" name="Shape 191"/>
          <p:cNvSpPr txBox="1"/>
          <p:nvPr/>
        </p:nvSpPr>
        <p:spPr>
          <a:xfrm>
            <a:off x="5872678" y="2040461"/>
            <a:ext cx="1079142"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(60GHz)</a:t>
            </a:r>
          </a:p>
        </p:txBody>
      </p:sp>
      <p:sp>
        <p:nvSpPr>
          <p:cNvPr id="192" name="Shape 192"/>
          <p:cNvSpPr txBox="1"/>
          <p:nvPr/>
        </p:nvSpPr>
        <p:spPr>
          <a:xfrm>
            <a:off x="6114655" y="1380225"/>
            <a:ext cx="1354730"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WiFi Offloading </a:t>
            </a:r>
          </a:p>
        </p:txBody>
      </p:sp>
      <p:pic>
        <p:nvPicPr>
          <p:cNvPr id="193" name="Shape 193"/>
          <p:cNvPicPr preferRelativeResize="0"/>
          <p:nvPr/>
        </p:nvPicPr>
        <p:blipFill rotWithShape="1">
          <a:blip r:embed="rId5">
            <a:alphaModFix/>
          </a:blip>
          <a:srcRect/>
          <a:stretch/>
        </p:blipFill>
        <p:spPr>
          <a:xfrm>
            <a:off x="5217048" y="2680591"/>
            <a:ext cx="179819" cy="232193"/>
          </a:xfrm>
          <a:prstGeom prst="rect">
            <a:avLst/>
          </a:prstGeom>
          <a:noFill/>
          <a:ln>
            <a:noFill/>
          </a:ln>
        </p:spPr>
      </p:pic>
      <p:grpSp>
        <p:nvGrpSpPr>
          <p:cNvPr id="194" name="Shape 194"/>
          <p:cNvGrpSpPr/>
          <p:nvPr/>
        </p:nvGrpSpPr>
        <p:grpSpPr>
          <a:xfrm>
            <a:off x="5367062" y="2584304"/>
            <a:ext cx="623641" cy="461769"/>
            <a:chOff x="5199794" y="3599066"/>
            <a:chExt cx="623641" cy="461769"/>
          </a:xfrm>
        </p:grpSpPr>
        <p:sp>
          <p:nvSpPr>
            <p:cNvPr id="195" name="Shape 195"/>
            <p:cNvSpPr/>
            <p:nvPr/>
          </p:nvSpPr>
          <p:spPr>
            <a:xfrm rot="3361391">
              <a:off x="5212562" y="3712127"/>
              <a:ext cx="228599" cy="15239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6" name="Shape 196"/>
            <p:cNvSpPr/>
            <p:nvPr/>
          </p:nvSpPr>
          <p:spPr>
            <a:xfrm rot="3361392">
              <a:off x="5330836" y="3707151"/>
              <a:ext cx="274191" cy="197977"/>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sp>
          <p:nvSpPr>
            <p:cNvPr id="197" name="Shape 197"/>
            <p:cNvSpPr/>
            <p:nvPr/>
          </p:nvSpPr>
          <p:spPr>
            <a:xfrm rot="3361392">
              <a:off x="5420148" y="3691071"/>
              <a:ext cx="369654" cy="277759"/>
            </a:xfrm>
            <a:prstGeom prst="arc">
              <a:avLst>
                <a:gd name="adj1" fmla="val 16200000"/>
                <a:gd name="adj2" fmla="val 0"/>
              </a:avLst>
            </a:prstGeom>
            <a:noFill/>
            <a:ln w="9525" cap="flat">
              <a:solidFill>
                <a:srgbClr val="666666"/>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spcAft>
                  <a:spcPts val="0"/>
                </a:spcAft>
                <a:buNone/>
              </a:pPr>
              <a:endParaRPr sz="1200" b="0" i="0" u="none" strike="noStrike" cap="none" baseline="0" dirty="0">
                <a:solidFill>
                  <a:srgbClr val="0070C0"/>
                </a:solidFill>
                <a:latin typeface="Times New Roman"/>
                <a:ea typeface="Times New Roman"/>
                <a:cs typeface="Times New Roman"/>
                <a:sym typeface="Times New Roman"/>
              </a:endParaRPr>
            </a:p>
          </p:txBody>
        </p:sp>
      </p:grpSp>
      <p:sp>
        <p:nvSpPr>
          <p:cNvPr id="198" name="Shape 198"/>
          <p:cNvSpPr txBox="1"/>
          <p:nvPr/>
        </p:nvSpPr>
        <p:spPr>
          <a:xfrm>
            <a:off x="4868582" y="2408450"/>
            <a:ext cx="1231134" cy="2308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Offloading (2.4/5GHz) </a:t>
            </a:r>
          </a:p>
        </p:txBody>
      </p:sp>
      <p:grpSp>
        <p:nvGrpSpPr>
          <p:cNvPr id="199" name="Shape 199"/>
          <p:cNvGrpSpPr/>
          <p:nvPr/>
        </p:nvGrpSpPr>
        <p:grpSpPr>
          <a:xfrm>
            <a:off x="5472848" y="4278701"/>
            <a:ext cx="3227789" cy="1069675"/>
            <a:chOff x="5472848" y="4278701"/>
            <a:chExt cx="3227789" cy="1069675"/>
          </a:xfrm>
        </p:grpSpPr>
        <p:pic>
          <p:nvPicPr>
            <p:cNvPr id="200" name="Shape 200"/>
            <p:cNvPicPr preferRelativeResize="0"/>
            <p:nvPr/>
          </p:nvPicPr>
          <p:blipFill rotWithShape="1">
            <a:blip r:embed="rId6">
              <a:alphaModFix/>
            </a:blip>
            <a:srcRect/>
            <a:stretch/>
          </p:blipFill>
          <p:spPr>
            <a:xfrm>
              <a:off x="5472848" y="4584941"/>
              <a:ext cx="979710" cy="685798"/>
            </a:xfrm>
            <a:prstGeom prst="rect">
              <a:avLst/>
            </a:prstGeom>
            <a:noFill/>
            <a:ln>
              <a:noFill/>
            </a:ln>
          </p:spPr>
        </p:pic>
        <p:pic>
          <p:nvPicPr>
            <p:cNvPr id="201" name="Shape 201"/>
            <p:cNvPicPr preferRelativeResize="0"/>
            <p:nvPr/>
          </p:nvPicPr>
          <p:blipFill rotWithShape="1">
            <a:blip r:embed="rId7">
              <a:alphaModFix/>
            </a:blip>
            <a:srcRect/>
            <a:stretch/>
          </p:blipFill>
          <p:spPr>
            <a:xfrm>
              <a:off x="7533410" y="4595185"/>
              <a:ext cx="1167226" cy="753192"/>
            </a:xfrm>
            <a:prstGeom prst="rect">
              <a:avLst/>
            </a:prstGeom>
            <a:noFill/>
            <a:ln>
              <a:noFill/>
            </a:ln>
          </p:spPr>
        </p:pic>
        <p:cxnSp>
          <p:nvCxnSpPr>
            <p:cNvPr id="202" name="Shape 202"/>
            <p:cNvCxnSpPr/>
            <p:nvPr/>
          </p:nvCxnSpPr>
          <p:spPr>
            <a:xfrm>
              <a:off x="6668218" y="4917057"/>
              <a:ext cx="586595" cy="1587"/>
            </a:xfrm>
            <a:prstGeom prst="straightConnector1">
              <a:avLst/>
            </a:prstGeom>
            <a:noFill/>
            <a:ln w="28575" cap="flat">
              <a:solidFill>
                <a:srgbClr val="36CB97"/>
              </a:solidFill>
              <a:prstDash val="solid"/>
              <a:round/>
              <a:headEnd type="none" w="med" len="med"/>
              <a:tailEnd type="stealth" w="lg" len="lg"/>
            </a:ln>
          </p:spPr>
        </p:cxnSp>
        <p:sp>
          <p:nvSpPr>
            <p:cNvPr id="203" name="Shape 203"/>
            <p:cNvSpPr txBox="1"/>
            <p:nvPr/>
          </p:nvSpPr>
          <p:spPr>
            <a:xfrm>
              <a:off x="6314535" y="4278701"/>
              <a:ext cx="1264961" cy="30777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0" i="0" u="none" strike="noStrike" cap="none" baseline="0" dirty="0">
                  <a:solidFill>
                    <a:srgbClr val="00B050"/>
                  </a:solidFill>
                  <a:latin typeface="Times New Roman"/>
                  <a:ea typeface="Times New Roman"/>
                  <a:cs typeface="Times New Roman"/>
                  <a:sym typeface="Times New Roman"/>
                </a:rPr>
                <a:t>Mobile Display</a:t>
              </a:r>
            </a:p>
          </p:txBody>
        </p:sp>
        <p:sp>
          <p:nvSpPr>
            <p:cNvPr id="204" name="Shape 204"/>
            <p:cNvSpPr txBox="1"/>
            <p:nvPr/>
          </p:nvSpPr>
          <p:spPr>
            <a:xfrm>
              <a:off x="6327198" y="4973230"/>
              <a:ext cx="1173719" cy="369332"/>
            </a:xfrm>
            <a:prstGeom prst="rect">
              <a:avLst/>
            </a:prstGeom>
            <a:noFill/>
            <a:ln>
              <a:noFill/>
            </a:ln>
          </p:spPr>
          <p:txBody>
            <a:bodyPr lIns="91425" tIns="45700" rIns="91425" bIns="45700" anchor="t" anchorCtr="0">
              <a:noAutofit/>
            </a:bodyPr>
            <a:lstStyle/>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3D, HD</a:t>
              </a:r>
            </a:p>
            <a:p>
              <a:pPr marL="0" marR="0" lvl="0" indent="0" algn="ctr" rtl="0">
                <a:spcBef>
                  <a:spcPts val="0"/>
                </a:spcBef>
                <a:spcAft>
                  <a:spcPts val="0"/>
                </a:spcAft>
                <a:buSzPct val="25000"/>
                <a:buNone/>
              </a:pPr>
              <a:r>
                <a:rPr lang="en-US" sz="900" b="0" i="0" u="none" strike="noStrike" cap="none" baseline="0" dirty="0">
                  <a:solidFill>
                    <a:srgbClr val="0070C0"/>
                  </a:solidFill>
                  <a:latin typeface="Times New Roman"/>
                  <a:ea typeface="Times New Roman"/>
                  <a:cs typeface="Times New Roman"/>
                  <a:sym typeface="Times New Roman"/>
                </a:rPr>
                <a:t>Uncompressed video</a:t>
              </a:r>
            </a:p>
          </p:txBody>
        </p:sp>
      </p:grpSp>
    </p:spTree>
  </p:cSld>
  <p:clrMapOvr>
    <a:masterClrMapping/>
  </p:clrMapOvr>
  <p:transition spd="slow">
    <p:cut/>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4" name="Shape 164"/>
          <p:cNvSpPr txBox="1">
            <a:spLocks noGrp="1"/>
          </p:cNvSpPr>
          <p:nvPr>
            <p:ph type="title" idx="4294967295"/>
          </p:nvPr>
        </p:nvSpPr>
        <p:spPr>
          <a:xfrm>
            <a:off x="683568" y="476672"/>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800" b="1" i="0" u="none" strike="noStrike" cap="none" baseline="0" dirty="0">
                <a:solidFill>
                  <a:schemeClr val="dk2"/>
                </a:solidFill>
                <a:latin typeface="Times New Roman"/>
                <a:ea typeface="Times New Roman"/>
                <a:cs typeface="Times New Roman"/>
                <a:sym typeface="Times New Roman"/>
              </a:rPr>
              <a:t>Usage </a:t>
            </a:r>
            <a:r>
              <a:rPr lang="en-US" sz="2800" b="1" i="0" u="none" strike="noStrike" cap="none" baseline="0" dirty="0" smtClean="0">
                <a:solidFill>
                  <a:schemeClr val="dk2"/>
                </a:solidFill>
                <a:latin typeface="Times New Roman"/>
                <a:ea typeface="Times New Roman"/>
                <a:cs typeface="Times New Roman"/>
                <a:sym typeface="Times New Roman"/>
              </a:rPr>
              <a:t>Model</a:t>
            </a:r>
            <a:r>
              <a:rPr lang="en-US" sz="2800" b="1" i="0" u="none" strike="noStrike" cap="none" dirty="0" smtClean="0">
                <a:solidFill>
                  <a:schemeClr val="dk2"/>
                </a:solidFill>
                <a:latin typeface="Times New Roman"/>
                <a:ea typeface="Times New Roman"/>
                <a:cs typeface="Times New Roman"/>
                <a:sym typeface="Times New Roman"/>
              </a:rPr>
              <a:t> 7</a:t>
            </a:r>
            <a:r>
              <a:rPr lang="en-US" sz="2800" b="1" i="0" u="none" strike="noStrike" cap="none" baseline="0" dirty="0" smtClean="0">
                <a:solidFill>
                  <a:schemeClr val="dk2"/>
                </a:solidFill>
                <a:latin typeface="Times New Roman"/>
                <a:ea typeface="Times New Roman"/>
                <a:cs typeface="Times New Roman"/>
                <a:sym typeface="Times New Roman"/>
              </a:rPr>
              <a:t>: </a:t>
            </a:r>
            <a:r>
              <a:rPr lang="en-US" sz="2800" b="1" i="0" u="none" strike="noStrike" cap="none" baseline="0" dirty="0">
                <a:solidFill>
                  <a:schemeClr val="dk2"/>
                </a:solidFill>
                <a:latin typeface="Times New Roman"/>
                <a:ea typeface="Times New Roman"/>
                <a:cs typeface="Times New Roman"/>
                <a:sym typeface="Times New Roman"/>
              </a:rPr>
              <a:t>Mobile </a:t>
            </a:r>
            <a:r>
              <a:rPr lang="en-US" sz="2800" b="1" i="0" u="none" strike="noStrike" cap="none" baseline="0" dirty="0" smtClean="0">
                <a:solidFill>
                  <a:schemeClr val="dk2"/>
                </a:solidFill>
                <a:latin typeface="Times New Roman"/>
                <a:ea typeface="Times New Roman"/>
                <a:cs typeface="Times New Roman"/>
                <a:sym typeface="Times New Roman"/>
              </a:rPr>
              <a:t>Fronthauling</a:t>
            </a:r>
            <a:endParaRPr lang="en-US" sz="2800" b="1" i="0" u="none" strike="noStrike" cap="none" baseline="0" dirty="0">
              <a:solidFill>
                <a:schemeClr val="dk2"/>
              </a:solidFill>
              <a:latin typeface="Times New Roman"/>
              <a:ea typeface="Times New Roman"/>
              <a:cs typeface="Times New Roman"/>
              <a:sym typeface="Times New Roman"/>
            </a:endParaRPr>
          </a:p>
        </p:txBody>
      </p:sp>
      <p:sp>
        <p:nvSpPr>
          <p:cNvPr id="165" name="Shape 165"/>
          <p:cNvSpPr txBox="1"/>
          <p:nvPr/>
        </p:nvSpPr>
        <p:spPr>
          <a:xfrm>
            <a:off x="5152628" y="1412776"/>
            <a:ext cx="3816424" cy="532453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Traffic Conditions:</a:t>
            </a:r>
            <a:r>
              <a:rPr lang="en-US" sz="1400" b="0" i="0" u="none" strike="noStrike" cap="none" baseline="0" dirty="0">
                <a:solidFill>
                  <a:schemeClr val="dk1"/>
                </a:solidFill>
                <a:latin typeface="Arial"/>
                <a:ea typeface="Arial"/>
                <a:cs typeface="Arial"/>
                <a:sym typeface="Arial"/>
              </a:rPr>
              <a:t> </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RRHs and </a:t>
            </a:r>
            <a:r>
              <a:rPr lang="en-US" sz="1400" dirty="0" smtClean="0">
                <a:solidFill>
                  <a:schemeClr val="dk1"/>
                </a:solidFill>
                <a:ea typeface="Arial"/>
                <a:cs typeface="Arial"/>
                <a:sym typeface="Arial"/>
              </a:rPr>
              <a:t>BBU </a:t>
            </a:r>
            <a:r>
              <a:rPr lang="en-US" sz="1400" dirty="0">
                <a:solidFill>
                  <a:schemeClr val="dk1"/>
                </a:solidFill>
                <a:ea typeface="Arial"/>
                <a:cs typeface="Arial"/>
                <a:sym typeface="Arial"/>
              </a:rPr>
              <a:t>are static. </a:t>
            </a:r>
            <a:endParaRPr lang="en-US" sz="1400" dirty="0" smtClean="0">
              <a:solidFill>
                <a:schemeClr val="dk1"/>
              </a:solidFill>
              <a:ea typeface="Arial"/>
              <a:cs typeface="Arial"/>
              <a:sym typeface="Arial"/>
            </a:endParaRPr>
          </a:p>
          <a:p>
            <a:pPr marL="285750" lvl="0" indent="-285750">
              <a:buClr>
                <a:schemeClr val="dk1"/>
              </a:buClr>
              <a:buSzPct val="100000"/>
              <a:buFont typeface="Arial" panose="020B0604020202020204" pitchFamily="34" charset="0"/>
              <a:buChar char="•"/>
            </a:pPr>
            <a:r>
              <a:rPr lang="en-US" sz="1400" dirty="0" smtClean="0">
                <a:solidFill>
                  <a:schemeClr val="dk1"/>
                </a:solidFill>
                <a:ea typeface="Arial"/>
                <a:cs typeface="Arial"/>
                <a:sym typeface="Arial"/>
              </a:rPr>
              <a:t>Number </a:t>
            </a:r>
            <a:r>
              <a:rPr lang="en-US" sz="1400" dirty="0">
                <a:solidFill>
                  <a:schemeClr val="dk1"/>
                </a:solidFill>
                <a:ea typeface="Arial"/>
                <a:cs typeface="Arial"/>
                <a:sym typeface="Arial"/>
              </a:rPr>
              <a:t>of RRHs may be increased due to traffic load increasing</a:t>
            </a:r>
            <a:r>
              <a:rPr lang="en-US" sz="1400" dirty="0" smtClean="0">
                <a:solidFill>
                  <a:schemeClr val="dk1"/>
                </a:solidFill>
                <a:ea typeface="Arial"/>
                <a:cs typeface="Arial"/>
                <a:sym typeface="Arial"/>
              </a:rPr>
              <a:t>.</a:t>
            </a:r>
          </a:p>
          <a:p>
            <a:pPr marL="285750" lvl="0" indent="-285750">
              <a:buClr>
                <a:schemeClr val="dk1"/>
              </a:buClr>
              <a:buSzPct val="100000"/>
              <a:buFont typeface="Arial" panose="020B0604020202020204" pitchFamily="34" charset="0"/>
              <a:buChar char="•"/>
            </a:pPr>
            <a:r>
              <a:rPr lang="en-US" sz="1400" dirty="0">
                <a:solidFill>
                  <a:schemeClr val="dk1"/>
                </a:solidFill>
                <a:ea typeface="Arial"/>
                <a:cs typeface="Arial"/>
                <a:sym typeface="Arial"/>
              </a:rPr>
              <a:t>QoS support is necessary for cellular traffic to carry real-time traffic such as voice and video.</a:t>
            </a: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400" b="1" i="0" u="sng" strike="noStrike" cap="none" baseline="0" dirty="0">
                <a:solidFill>
                  <a:schemeClr val="dk1"/>
                </a:solidFill>
                <a:latin typeface="Arial"/>
                <a:ea typeface="Arial"/>
                <a:cs typeface="Arial"/>
                <a:sym typeface="Arial"/>
              </a:rPr>
              <a:t>Use Case:</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operators deploy BBU/RRHs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 to expand 5G/4G coverages</a:t>
            </a:r>
            <a:r>
              <a:rPr lang="en-US" sz="1400" dirty="0" smtClean="0">
                <a:solidFill>
                  <a:schemeClr val="dk1"/>
                </a:solidFill>
                <a:ea typeface="Arial"/>
                <a:cs typeface="Arial"/>
                <a:sym typeface="Arial"/>
              </a:rPr>
              <a:t>,  </a:t>
            </a:r>
            <a:r>
              <a:rPr lang="en-US" sz="1400" dirty="0">
                <a:solidFill>
                  <a:schemeClr val="dk1"/>
                </a:solidFill>
                <a:ea typeface="Arial"/>
                <a:cs typeface="Arial"/>
                <a:sym typeface="Arial"/>
              </a:rPr>
              <a:t>especially in an area without optical fiber.</a:t>
            </a:r>
          </a:p>
          <a:p>
            <a:pPr marL="342900" lvl="0" indent="-342900">
              <a:buClr>
                <a:schemeClr val="dk1"/>
              </a:buClr>
              <a:buSzPct val="100000"/>
              <a:buFont typeface="Arial"/>
              <a:buAutoNum type="arabicPeriod"/>
            </a:pPr>
            <a:r>
              <a:rPr lang="en-US" sz="1400" dirty="0" smtClean="0">
                <a:solidFill>
                  <a:schemeClr val="dk1"/>
                </a:solidFill>
                <a:ea typeface="Arial"/>
                <a:cs typeface="Arial"/>
                <a:sym typeface="Arial"/>
              </a:rPr>
              <a:t>Mobile </a:t>
            </a:r>
            <a:r>
              <a:rPr lang="en-US" sz="1400" dirty="0">
                <a:solidFill>
                  <a:schemeClr val="dk1"/>
                </a:solidFill>
                <a:ea typeface="Arial"/>
                <a:cs typeface="Arial"/>
                <a:sym typeface="Arial"/>
              </a:rPr>
              <a:t>phone users can access to mobile core NW </a:t>
            </a:r>
            <a:r>
              <a:rPr lang="en-US" sz="1400" dirty="0" smtClean="0">
                <a:solidFill>
                  <a:schemeClr val="dk1"/>
                </a:solidFill>
                <a:ea typeface="Arial"/>
                <a:cs typeface="Arial"/>
                <a:sym typeface="Arial"/>
              </a:rPr>
              <a:t>by </a:t>
            </a:r>
            <a:r>
              <a:rPr lang="en-US" sz="1400" dirty="0">
                <a:solidFill>
                  <a:schemeClr val="dk1"/>
                </a:solidFill>
                <a:ea typeface="Arial"/>
                <a:cs typeface="Arial"/>
                <a:sym typeface="Arial"/>
              </a:rPr>
              <a:t>RRH with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I/Fs.</a:t>
            </a:r>
            <a:endParaRPr sz="1000" b="0" i="0" u="none" strike="noStrike" cap="none" baseline="0" dirty="0">
              <a:solidFill>
                <a:schemeClr val="dk1"/>
              </a:solidFill>
              <a:latin typeface="Arial"/>
              <a:ea typeface="Arial"/>
              <a:cs typeface="Arial"/>
              <a:sym typeface="Arial"/>
            </a:endParaRPr>
          </a:p>
        </p:txBody>
      </p:sp>
      <p:sp>
        <p:nvSpPr>
          <p:cNvPr id="166" name="Shape 166"/>
          <p:cNvSpPr txBox="1"/>
          <p:nvPr/>
        </p:nvSpPr>
        <p:spPr>
          <a:xfrm>
            <a:off x="395536" y="1412776"/>
            <a:ext cx="4546599" cy="5170645"/>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Pre-Conditions:</a:t>
            </a:r>
            <a:r>
              <a:rPr lang="en-US" sz="1400" b="0" i="0" u="none" strike="noStrike" cap="none" baseline="0" dirty="0">
                <a:solidFill>
                  <a:schemeClr val="dk1"/>
                </a:solidFill>
                <a:latin typeface="Arial"/>
                <a:ea typeface="Arial"/>
                <a:cs typeface="Arial"/>
                <a:sym typeface="Arial"/>
              </a:rPr>
              <a:t>  </a:t>
            </a:r>
          </a:p>
          <a:p>
            <a:pPr marL="342900" lvl="0" indent="-342900">
              <a:buClr>
                <a:schemeClr val="dk1"/>
              </a:buClr>
              <a:buSzPct val="100000"/>
              <a:buFont typeface="Arial"/>
              <a:buAutoNum type="arabicParenR"/>
            </a:pPr>
            <a:r>
              <a:rPr lang="en-US" sz="1400" dirty="0">
                <a:solidFill>
                  <a:schemeClr val="dk1"/>
                </a:solidFill>
                <a:ea typeface="Arial"/>
                <a:cs typeface="Arial"/>
                <a:sym typeface="Arial"/>
              </a:rPr>
              <a:t>RRHs (Remote Radio Heads) are located around Base Band Unit (BBU) which is connected to mobile core network.</a:t>
            </a:r>
            <a:endParaRPr lang="en-US"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4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Application:</a:t>
            </a:r>
            <a:r>
              <a:rPr lang="en-US" sz="1400" b="0" i="0" u="none" strike="noStrike" cap="none" baseline="0" dirty="0">
                <a:solidFill>
                  <a:schemeClr val="dk1"/>
                </a:solidFill>
                <a:latin typeface="Arial"/>
                <a:ea typeface="Arial"/>
                <a:cs typeface="Arial"/>
                <a:sym typeface="Arial"/>
              </a:rPr>
              <a:t> </a:t>
            </a:r>
          </a:p>
          <a:p>
            <a:pPr>
              <a:buSzPct val="25000"/>
            </a:pPr>
            <a:r>
              <a:rPr lang="en-US" sz="1400" dirty="0">
                <a:solidFill>
                  <a:schemeClr val="dk1"/>
                </a:solidFill>
                <a:ea typeface="Arial"/>
                <a:cs typeface="Arial"/>
                <a:sym typeface="Arial"/>
              </a:rPr>
              <a:t>Generally BBU and RRHs are connected by optical fibers. However</a:t>
            </a:r>
            <a:r>
              <a:rPr lang="en-US" sz="1400" dirty="0" smtClean="0">
                <a:solidFill>
                  <a:schemeClr val="dk1"/>
                </a:solidFill>
                <a:ea typeface="Arial"/>
                <a:cs typeface="Arial"/>
                <a:sym typeface="Arial"/>
              </a:rPr>
              <a:t>, </a:t>
            </a:r>
            <a:r>
              <a:rPr lang="en-US" altLang="ja-JP" sz="1400" dirty="0">
                <a:solidFill>
                  <a:schemeClr val="dk1"/>
                </a:solidFill>
                <a:ea typeface="Arial"/>
                <a:cs typeface="Arial"/>
                <a:sym typeface="Arial"/>
              </a:rPr>
              <a:t>especially in rural areas or in disaster </a:t>
            </a:r>
            <a:r>
              <a:rPr lang="en-US" altLang="ja-JP" sz="1400" dirty="0" smtClean="0">
                <a:solidFill>
                  <a:schemeClr val="dk1"/>
                </a:solidFill>
                <a:ea typeface="Arial"/>
                <a:cs typeface="Arial"/>
                <a:sym typeface="Arial"/>
              </a:rPr>
              <a:t>areas, </a:t>
            </a:r>
            <a:r>
              <a:rPr lang="en-US" sz="1400" dirty="0" smtClean="0">
                <a:solidFill>
                  <a:schemeClr val="dk1"/>
                </a:solidFill>
                <a:ea typeface="Arial"/>
                <a:cs typeface="Arial"/>
                <a:sym typeface="Arial"/>
              </a:rPr>
              <a:t>optical </a:t>
            </a:r>
            <a:r>
              <a:rPr lang="en-US" sz="1400" dirty="0">
                <a:solidFill>
                  <a:schemeClr val="dk1"/>
                </a:solidFill>
                <a:ea typeface="Arial"/>
                <a:cs typeface="Arial"/>
                <a:sym typeface="Arial"/>
              </a:rPr>
              <a:t>fibers are </a:t>
            </a:r>
            <a:r>
              <a:rPr lang="en-US" sz="1400" dirty="0" smtClean="0">
                <a:solidFill>
                  <a:schemeClr val="dk1"/>
                </a:solidFill>
                <a:ea typeface="Arial"/>
                <a:cs typeface="Arial"/>
                <a:sym typeface="Arial"/>
              </a:rPr>
              <a:t>unavailable. In </a:t>
            </a:r>
            <a:r>
              <a:rPr lang="en-US" sz="1400" dirty="0">
                <a:solidFill>
                  <a:schemeClr val="dk1"/>
                </a:solidFill>
                <a:ea typeface="Arial"/>
                <a:cs typeface="Arial"/>
                <a:sym typeface="Arial"/>
              </a:rPr>
              <a:t>such areas, cellular areas can be easily expanded by using </a:t>
            </a:r>
            <a:r>
              <a:rPr lang="en-US" sz="1400" dirty="0" smtClean="0">
                <a:solidFill>
                  <a:schemeClr val="dk1"/>
                </a:solidFill>
                <a:ea typeface="Arial"/>
                <a:cs typeface="Arial"/>
                <a:sym typeface="Arial"/>
              </a:rPr>
              <a:t>11ay </a:t>
            </a:r>
            <a:r>
              <a:rPr lang="en-US" sz="1400" dirty="0">
                <a:solidFill>
                  <a:schemeClr val="dk1"/>
                </a:solidFill>
                <a:ea typeface="Arial"/>
                <a:cs typeface="Arial"/>
                <a:sym typeface="Arial"/>
              </a:rPr>
              <a:t>links</a:t>
            </a:r>
            <a:r>
              <a:rPr lang="en-US" sz="1400" dirty="0" smtClean="0">
                <a:solidFill>
                  <a:schemeClr val="dk1"/>
                </a:solidFill>
                <a:ea typeface="Arial"/>
                <a:cs typeface="Arial"/>
                <a:sym typeface="Arial"/>
              </a:rPr>
              <a:t>.</a:t>
            </a:r>
          </a:p>
          <a:p>
            <a:pPr lvl="0">
              <a:buSzPct val="25000"/>
            </a:pPr>
            <a:endParaRPr sz="1400" b="0" i="0" u="none" strike="noStrike" cap="none" baseline="0" dirty="0">
              <a:solidFill>
                <a:schemeClr val="dk1"/>
              </a:solidFill>
              <a:latin typeface="Arial"/>
              <a:ea typeface="Arial"/>
              <a:cs typeface="Arial"/>
              <a:sym typeface="Arial"/>
            </a:endParaRPr>
          </a:p>
          <a:p>
            <a:pPr lvl="0">
              <a:buSzPct val="25000"/>
            </a:pPr>
            <a:r>
              <a:rPr lang="en-US" sz="1400" b="0" i="0" u="none" strike="noStrike" cap="none" baseline="0" dirty="0">
                <a:latin typeface="Arial"/>
                <a:ea typeface="Arial"/>
                <a:cs typeface="Arial"/>
                <a:sym typeface="Arial"/>
              </a:rPr>
              <a:t>The data transfers at </a:t>
            </a:r>
            <a:r>
              <a:rPr lang="en-US" sz="1400" b="0" i="0" u="none" strike="noStrike" cap="none" baseline="0" dirty="0" smtClean="0">
                <a:latin typeface="Arial"/>
                <a:ea typeface="Arial"/>
                <a:cs typeface="Arial"/>
                <a:sym typeface="Arial"/>
              </a:rPr>
              <a:t>~20 Gbps</a:t>
            </a:r>
            <a:r>
              <a:rPr lang="en-US" sz="1400" dirty="0">
                <a:ea typeface="Arial"/>
                <a:cs typeface="Arial"/>
                <a:sym typeface="Arial"/>
              </a:rPr>
              <a:t>. High reliability and availability (99.99</a:t>
            </a:r>
            <a:r>
              <a:rPr lang="en-US" sz="1400" dirty="0" smtClean="0">
                <a:ea typeface="Arial"/>
                <a:cs typeface="Arial"/>
                <a:sym typeface="Arial"/>
              </a:rPr>
              <a:t>%).</a:t>
            </a:r>
            <a:endParaRPr lang="en-US" sz="1400" b="0" i="0" u="none" strike="noStrike" cap="none" baseline="0" dirty="0">
              <a:latin typeface="Arial"/>
              <a:ea typeface="Arial"/>
              <a:cs typeface="Arial"/>
              <a:sym typeface="Arial"/>
            </a:endParaRPr>
          </a:p>
          <a:p>
            <a:pPr marL="0" marR="0" lvl="0" indent="0" algn="l" rtl="0">
              <a:spcBef>
                <a:spcPts val="0"/>
              </a:spcBef>
              <a:spcAft>
                <a:spcPts val="0"/>
              </a:spcAft>
              <a:buNone/>
            </a:pPr>
            <a:endParaRPr sz="8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1" i="0" u="sng" strike="noStrike" cap="none" baseline="0" dirty="0">
                <a:solidFill>
                  <a:schemeClr val="dk1"/>
                </a:solidFill>
                <a:latin typeface="Arial"/>
                <a:ea typeface="Arial"/>
                <a:cs typeface="Arial"/>
                <a:sym typeface="Arial"/>
              </a:rPr>
              <a:t>Environment:</a:t>
            </a:r>
            <a:r>
              <a:rPr lang="en-US" sz="1400" b="0" i="0" u="none" strike="noStrike" cap="none" baseline="0" dirty="0">
                <a:solidFill>
                  <a:schemeClr val="dk1"/>
                </a:solidFill>
                <a:latin typeface="Arial"/>
                <a:ea typeface="Arial"/>
                <a:cs typeface="Arial"/>
                <a:sym typeface="Arial"/>
              </a:rPr>
              <a:t> </a:t>
            </a:r>
          </a:p>
          <a:p>
            <a:pPr lvl="0">
              <a:buSzPct val="25000"/>
            </a:pPr>
            <a:r>
              <a:rPr lang="en-US" sz="1400" dirty="0">
                <a:solidFill>
                  <a:schemeClr val="dk1"/>
                </a:solidFill>
                <a:ea typeface="Arial"/>
                <a:cs typeface="Arial"/>
                <a:sym typeface="Arial"/>
              </a:rPr>
              <a:t>Devices are </a:t>
            </a:r>
            <a:r>
              <a:rPr lang="en-US" sz="1400" dirty="0" smtClean="0">
                <a:solidFill>
                  <a:schemeClr val="dk1"/>
                </a:solidFill>
                <a:ea typeface="Arial"/>
                <a:cs typeface="Arial"/>
                <a:sym typeface="Arial"/>
              </a:rPr>
              <a:t>operating </a:t>
            </a:r>
            <a:r>
              <a:rPr lang="en-US" sz="1400" dirty="0">
                <a:solidFill>
                  <a:schemeClr val="dk1"/>
                </a:solidFill>
                <a:ea typeface="Arial"/>
                <a:cs typeface="Arial"/>
                <a:sym typeface="Arial"/>
              </a:rPr>
              <a:t>in outdoor environment with LOS. Distance is &lt;200m. </a:t>
            </a:r>
            <a:endParaRPr lang="en-US" sz="1400" b="0" i="0" u="none" strike="noStrike" cap="none" baseline="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3610830548"/>
      </p:ext>
    </p:extLst>
  </p:cSld>
  <p:clrMapOvr>
    <a:masterClrMapping/>
  </p:clrMapOvr>
  <p:transition spd="slow">
    <p:cut/>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226"/>
          <p:cNvSpPr txBox="1">
            <a:spLocks/>
          </p:cNvSpPr>
          <p:nvPr/>
        </p:nvSpPr>
        <p:spPr>
          <a:xfrm>
            <a:off x="413791" y="2028270"/>
            <a:ext cx="4258817" cy="2994616"/>
          </a:xfrm>
          <a:prstGeom prst="rect">
            <a:avLst/>
          </a:prstGeom>
          <a:noFill/>
          <a:ln>
            <a:noFill/>
          </a:ln>
        </p:spPr>
        <p:txBody>
          <a:bodyPr lIns="92075" tIns="46025" rIns="92075" bIns="46025" anchor="t" anchorCtr="0">
            <a:noAutofit/>
          </a:bodyPr>
          <a:lstStyle>
            <a:defPPr marR="0" algn="l" rtl="0">
              <a:lnSpc>
                <a:spcPct val="100000"/>
              </a:lnSpc>
              <a:spcBef>
                <a:spcPts val="0"/>
              </a:spcBef>
              <a:spcAft>
                <a:spcPts val="0"/>
              </a:spcAft>
            </a:defPPr>
            <a:lvl1pPr marL="342900" marR="0" indent="-190500" algn="l" rtl="0">
              <a:lnSpc>
                <a:spcPct val="100000"/>
              </a:lnSpc>
              <a:spcBef>
                <a:spcPts val="48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1pPr>
            <a:lvl2pPr marL="742950" marR="0" indent="-158750" algn="l" rtl="0">
              <a:lnSpc>
                <a:spcPct val="100000"/>
              </a:lnSpc>
              <a:spcBef>
                <a:spcPts val="40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2pPr>
            <a:lvl3pPr marL="1085850" marR="0" indent="-120650" algn="l" rtl="0">
              <a:lnSpc>
                <a:spcPct val="100000"/>
              </a:lnSpc>
              <a:spcBef>
                <a:spcPts val="36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3pPr>
            <a:lvl4pPr marL="14287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4pPr>
            <a:lvl5pPr marL="17716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5pPr>
            <a:lvl6pPr marL="22288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6pPr>
            <a:lvl7pPr marL="26860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7pPr>
            <a:lvl8pPr marL="31432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8pPr>
            <a:lvl9pPr marL="3600450" marR="0" indent="-133350" algn="l" rtl="0">
              <a:lnSpc>
                <a:spcPct val="100000"/>
              </a:lnSpc>
              <a:spcBef>
                <a:spcPts val="320"/>
              </a:spcBef>
              <a:spcAft>
                <a:spcPts val="0"/>
              </a:spcAft>
              <a:buClr>
                <a:schemeClr val="dk1"/>
              </a:buClr>
              <a:buFont typeface="Times New Roman"/>
              <a:buChar char="•"/>
              <a:defRPr sz="1400" b="0" i="0" u="none" strike="noStrike" cap="none" baseline="0">
                <a:solidFill>
                  <a:srgbClr val="000000"/>
                </a:solidFill>
                <a:latin typeface="Arial"/>
                <a:ea typeface="Arial"/>
                <a:cs typeface="Arial"/>
                <a:sym typeface="Arial"/>
              </a:defRPr>
            </a:lvl9pPr>
          </a:lstStyle>
          <a:p>
            <a:pPr indent="-342900">
              <a:lnSpc>
                <a:spcPct val="80000"/>
              </a:lnSpc>
              <a:spcBef>
                <a:spcPts val="270"/>
              </a:spcBef>
              <a:buSzPct val="96428"/>
            </a:pPr>
            <a:r>
              <a:rPr kumimoji="0" lang="en-US" sz="1600" b="1" kern="0" dirty="0" smtClean="0">
                <a:solidFill>
                  <a:schemeClr val="tx1"/>
                </a:solidFill>
                <a:latin typeface="+mn-lt"/>
                <a:ea typeface="Times New Roman"/>
                <a:cs typeface="Times New Roman"/>
                <a:sym typeface="Times New Roman"/>
              </a:rPr>
              <a:t>Requirements</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Provides full rate  ~20 Gbps , </a:t>
            </a:r>
          </a:p>
          <a:p>
            <a:pPr indent="-342900">
              <a:lnSpc>
                <a:spcPct val="80000"/>
              </a:lnSpc>
              <a:spcBef>
                <a:spcPts val="270"/>
              </a:spcBef>
              <a:buSzPct val="25000"/>
              <a:buFont typeface="Times New Roman"/>
              <a:buNone/>
            </a:pPr>
            <a:r>
              <a:rPr kumimoji="0" lang="en-US" sz="1600" b="1" kern="0" dirty="0">
                <a:solidFill>
                  <a:schemeClr val="tx1"/>
                </a:solidFill>
                <a:latin typeface="+mn-lt"/>
                <a:ea typeface="Times New Roman"/>
                <a:cs typeface="Times New Roman"/>
                <a:sym typeface="Times New Roman"/>
              </a:rPr>
              <a:t> </a:t>
            </a:r>
            <a:r>
              <a:rPr kumimoji="0" lang="en-US" sz="1600" b="1" kern="0" dirty="0" smtClean="0">
                <a:solidFill>
                  <a:schemeClr val="tx1"/>
                </a:solidFill>
                <a:latin typeface="+mn-lt"/>
                <a:ea typeface="Times New Roman"/>
                <a:cs typeface="Times New Roman"/>
                <a:sym typeface="Times New Roman"/>
              </a:rPr>
              <a:t>         less than 200m LOS @60GHz band </a:t>
            </a: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QoS</a:t>
            </a:r>
            <a:endParaRPr kumimoji="0" lang="en-US" sz="1600" b="1" kern="0" dirty="0">
              <a:solidFill>
                <a:schemeClr val="tx1"/>
              </a:solidFill>
              <a:latin typeface="+mn-lt"/>
              <a:ea typeface="Times New Roman"/>
              <a:cs typeface="Times New Roman"/>
              <a:sym typeface="Times New Roman"/>
            </a:endParaRPr>
          </a:p>
          <a:p>
            <a:pPr indent="-342900">
              <a:lnSpc>
                <a:spcPct val="80000"/>
              </a:lnSpc>
              <a:spcBef>
                <a:spcPts val="270"/>
              </a:spcBef>
              <a:buSzPct val="25000"/>
              <a:buFont typeface="Times New Roman"/>
              <a:buNone/>
            </a:pPr>
            <a:r>
              <a:rPr kumimoji="0" lang="en-US" sz="1600" b="1" kern="0" dirty="0" smtClean="0">
                <a:solidFill>
                  <a:schemeClr val="tx1"/>
                </a:solidFill>
                <a:latin typeface="+mn-lt"/>
                <a:ea typeface="Times New Roman"/>
                <a:cs typeface="Times New Roman"/>
                <a:sym typeface="Times New Roman"/>
              </a:rPr>
              <a:t>        - 99.99% of availability</a:t>
            </a:r>
          </a:p>
          <a:p>
            <a:pPr marL="0" lvl="0" indent="-342900">
              <a:lnSpc>
                <a:spcPct val="80000"/>
              </a:lnSpc>
              <a:spcBef>
                <a:spcPts val="270"/>
              </a:spcBef>
              <a:buClrTx/>
              <a:buSzPct val="96428"/>
              <a:buFont typeface="Arial" panose="020B0604020202020204" pitchFamily="34" charset="0"/>
              <a:buChar char="•"/>
            </a:pPr>
            <a:r>
              <a:rPr lang="en-US" altLang="ja-JP" sz="1600" b="1" dirty="0" smtClean="0">
                <a:solidFill>
                  <a:schemeClr val="tx1"/>
                </a:solidFill>
                <a:latin typeface="+mn-lt"/>
                <a:cs typeface="Times New Roman" panose="02020603050405020304" pitchFamily="18" charset="0"/>
              </a:rPr>
              <a:t>Similar </a:t>
            </a:r>
            <a:r>
              <a:rPr lang="en-US" altLang="ja-JP" sz="1600" b="1" dirty="0">
                <a:solidFill>
                  <a:schemeClr val="tx1"/>
                </a:solidFill>
                <a:latin typeface="+mn-lt"/>
                <a:cs typeface="Times New Roman" panose="02020603050405020304" pitchFamily="18" charset="0"/>
              </a:rPr>
              <a:t>use-case discussed </a:t>
            </a:r>
            <a:r>
              <a:rPr lang="en-US" altLang="ja-JP" sz="1600" b="1" dirty="0" smtClean="0">
                <a:solidFill>
                  <a:schemeClr val="tx1"/>
                </a:solidFill>
                <a:latin typeface="+mn-lt"/>
                <a:cs typeface="Times New Roman" panose="02020603050405020304" pitchFamily="18" charset="0"/>
              </a:rPr>
              <a:t>in [8]</a:t>
            </a:r>
            <a:endParaRPr lang="en-US" altLang="ja-JP" sz="1600" b="1" dirty="0">
              <a:solidFill>
                <a:schemeClr val="tx1"/>
              </a:solidFill>
              <a:latin typeface="+mn-lt"/>
              <a:cs typeface="Times New Roman" panose="02020603050405020304" pitchFamily="18" charset="0"/>
            </a:endParaRPr>
          </a:p>
          <a:p>
            <a:pPr indent="-342900">
              <a:lnSpc>
                <a:spcPct val="80000"/>
              </a:lnSpc>
              <a:spcBef>
                <a:spcPts val="270"/>
              </a:spcBef>
              <a:buSzPct val="25000"/>
              <a:buFont typeface="Times New Roman"/>
              <a:buNone/>
            </a:pPr>
            <a:endParaRPr kumimoji="0" lang="en-US" b="1" kern="0" dirty="0" smtClean="0">
              <a:solidFill>
                <a:schemeClr val="tx1"/>
              </a:solidFill>
              <a:latin typeface="+mn-lt"/>
              <a:ea typeface="Times New Roman"/>
              <a:cs typeface="Times New Roman"/>
              <a:sym typeface="Times New Roman"/>
            </a:endParaRPr>
          </a:p>
        </p:txBody>
      </p:sp>
      <p:pic>
        <p:nvPicPr>
          <p:cNvPr id="6" name="Picture 124" descr="MCj0404159000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80928" y="3726294"/>
            <a:ext cx="1074272" cy="10778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40"/>
          <p:cNvGrpSpPr/>
          <p:nvPr/>
        </p:nvGrpSpPr>
        <p:grpSpPr>
          <a:xfrm>
            <a:off x="3613992" y="3941798"/>
            <a:ext cx="1368152" cy="1332882"/>
            <a:chOff x="10527197" y="5068548"/>
            <a:chExt cx="1368152" cy="1332882"/>
          </a:xfrm>
        </p:grpSpPr>
        <p:sp>
          <p:nvSpPr>
            <p:cNvPr id="19"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0"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21"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2"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23" name="Oval 112"/>
            <p:cNvSpPr>
              <a:spLocks noChangeArrowheads="1"/>
            </p:cNvSpPr>
            <p:nvPr/>
          </p:nvSpPr>
          <p:spPr bwMode="auto">
            <a:xfrm>
              <a:off x="10527197" y="5969333"/>
              <a:ext cx="1368152" cy="432097"/>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2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2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26" name="Object 2"/>
            <p:cNvGraphicFramePr>
              <a:graphicFrameLocks noChangeAspect="1"/>
            </p:cNvGraphicFramePr>
            <p:nvPr>
              <p:extLst>
                <p:ext uri="{D42A27DB-BD31-4B8C-83A1-F6EECF244321}">
                  <p14:modId xmlns:p14="http://schemas.microsoft.com/office/powerpoint/2010/main" val="2350481667"/>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410" name="Image" r:id="rId5" imgW="3060317" imgH="2831746" progId="">
                    <p:embed/>
                  </p:oleObj>
                </mc:Choice>
                <mc:Fallback>
                  <p:oleObj name="Image" r:id="rId5" imgW="3060317" imgH="2831746" progId="">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35" name="テキスト ボックス 34"/>
          <p:cNvSpPr txBox="1"/>
          <p:nvPr/>
        </p:nvSpPr>
        <p:spPr>
          <a:xfrm>
            <a:off x="-3746428" y="4890256"/>
            <a:ext cx="763241" cy="369332"/>
          </a:xfrm>
          <a:prstGeom prst="rect">
            <a:avLst/>
          </a:prstGeom>
          <a:noFill/>
        </p:spPr>
        <p:txBody>
          <a:bodyPr wrap="square" rtlCol="0">
            <a:spAutoFit/>
          </a:bodyPr>
          <a:lstStyle/>
          <a:p>
            <a:r>
              <a:rPr kumimoji="1" lang="en-US" altLang="ja-JP" dirty="0" smtClean="0"/>
              <a:t>EPC</a:t>
            </a:r>
            <a:endParaRPr kumimoji="1" lang="ja-JP" altLang="en-US" dirty="0"/>
          </a:p>
        </p:txBody>
      </p:sp>
      <p:sp>
        <p:nvSpPr>
          <p:cNvPr id="39" name="正方形/長方形 38"/>
          <p:cNvSpPr/>
          <p:nvPr/>
        </p:nvSpPr>
        <p:spPr>
          <a:xfrm>
            <a:off x="1091351" y="5991492"/>
            <a:ext cx="7685806" cy="338554"/>
          </a:xfrm>
          <a:prstGeom prst="rect">
            <a:avLst/>
          </a:prstGeom>
        </p:spPr>
        <p:txBody>
          <a:bodyPr wrap="square">
            <a:spAutoFit/>
          </a:bodyPr>
          <a:lstStyle/>
          <a:p>
            <a:r>
              <a:rPr lang="en-US" altLang="ja-JP" sz="1600" b="1" dirty="0" smtClean="0">
                <a:latin typeface="Times New Roman" panose="02020603050405020304" pitchFamily="18" charset="0"/>
                <a:cs typeface="Times New Roman" panose="02020603050405020304" pitchFamily="18" charset="0"/>
              </a:rPr>
              <a:t>[</a:t>
            </a:r>
            <a:r>
              <a:rPr lang="en-US" altLang="ja-JP" sz="1600" b="1" dirty="0">
                <a:latin typeface="Times New Roman" panose="02020603050405020304" pitchFamily="18" charset="0"/>
                <a:cs typeface="Times New Roman" panose="02020603050405020304" pitchFamily="18" charset="0"/>
              </a:rPr>
              <a:t>1</a:t>
            </a:r>
            <a:r>
              <a:rPr lang="en-US" altLang="ja-JP" sz="1600" b="1" dirty="0" smtClean="0">
                <a:latin typeface="Times New Roman" panose="02020603050405020304" pitchFamily="18" charset="0"/>
                <a:cs typeface="Times New Roman" panose="02020603050405020304" pitchFamily="18" charset="0"/>
              </a:rPr>
              <a:t>]</a:t>
            </a:r>
          </a:p>
        </p:txBody>
      </p:sp>
      <p:sp>
        <p:nvSpPr>
          <p:cNvPr id="40" name="テキスト ボックス 39"/>
          <p:cNvSpPr txBox="1"/>
          <p:nvPr/>
        </p:nvSpPr>
        <p:spPr>
          <a:xfrm>
            <a:off x="5508104" y="3665448"/>
            <a:ext cx="659155" cy="369332"/>
          </a:xfrm>
          <a:prstGeom prst="rect">
            <a:avLst/>
          </a:prstGeom>
          <a:noFill/>
        </p:spPr>
        <p:txBody>
          <a:bodyPr wrap="none" rtlCol="0">
            <a:spAutoFit/>
          </a:bodyPr>
          <a:lstStyle/>
          <a:p>
            <a:r>
              <a:rPr kumimoji="1" lang="en-US" altLang="ja-JP" dirty="0" smtClean="0"/>
              <a:t>BBU</a:t>
            </a:r>
          </a:p>
        </p:txBody>
      </p:sp>
      <p:grpSp>
        <p:nvGrpSpPr>
          <p:cNvPr id="3" name="グループ化 51"/>
          <p:cNvGrpSpPr/>
          <p:nvPr/>
        </p:nvGrpSpPr>
        <p:grpSpPr>
          <a:xfrm>
            <a:off x="7187399" y="1888953"/>
            <a:ext cx="1365846" cy="1396031"/>
            <a:chOff x="10567765" y="5068548"/>
            <a:chExt cx="1365846" cy="1396031"/>
          </a:xfrm>
        </p:grpSpPr>
        <p:sp>
          <p:nvSpPr>
            <p:cNvPr id="53"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4"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5"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6"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7"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58"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59"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0" name="Object 2"/>
            <p:cNvGraphicFramePr>
              <a:graphicFrameLocks noChangeAspect="1"/>
            </p:cNvGraphicFramePr>
            <p:nvPr>
              <p:extLst>
                <p:ext uri="{D42A27DB-BD31-4B8C-83A1-F6EECF244321}">
                  <p14:modId xmlns:p14="http://schemas.microsoft.com/office/powerpoint/2010/main" val="1916775518"/>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411" name="Image" r:id="rId7" imgW="3060317" imgH="2831746" progId="">
                    <p:embed/>
                  </p:oleObj>
                </mc:Choice>
                <mc:Fallback>
                  <p:oleObj name="Image" r:id="rId7" imgW="3060317" imgH="2831746" progId="">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61" name="テキスト ボックス 60"/>
          <p:cNvSpPr txBox="1"/>
          <p:nvPr/>
        </p:nvSpPr>
        <p:spPr>
          <a:xfrm>
            <a:off x="3449796" y="4360884"/>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sp>
        <p:nvSpPr>
          <p:cNvPr id="62" name="テキスト ボックス 61"/>
          <p:cNvSpPr txBox="1"/>
          <p:nvPr/>
        </p:nvSpPr>
        <p:spPr>
          <a:xfrm>
            <a:off x="8008558" y="2376151"/>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5" name="Picture 72" descr="j043484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64088" y="2644230"/>
            <a:ext cx="10795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上下矢印 8"/>
          <p:cNvSpPr/>
          <p:nvPr/>
        </p:nvSpPr>
        <p:spPr>
          <a:xfrm rot="3302600">
            <a:off x="4738319" y="3239985"/>
            <a:ext cx="228581" cy="972616"/>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上下矢印 43"/>
          <p:cNvSpPr/>
          <p:nvPr/>
        </p:nvSpPr>
        <p:spPr>
          <a:xfrm rot="3837923">
            <a:off x="6827804" y="1916107"/>
            <a:ext cx="228581" cy="1343475"/>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42"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4495024" y="4867376"/>
            <a:ext cx="163854" cy="311019"/>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8044988" y="2894885"/>
            <a:ext cx="163854" cy="311019"/>
          </a:xfrm>
          <a:prstGeom prst="rect">
            <a:avLst/>
          </a:prstGeom>
          <a:noFill/>
          <a:extLst>
            <a:ext uri="{909E8E84-426E-40DD-AFC4-6F175D3DCCD1}">
              <a14:hiddenFill xmlns:a14="http://schemas.microsoft.com/office/drawing/2010/main">
                <a:solidFill>
                  <a:srgbClr val="FFFFFF"/>
                </a:solidFill>
              </a14:hiddenFill>
            </a:ext>
          </a:extLst>
        </p:spPr>
      </p:pic>
      <p:grpSp>
        <p:nvGrpSpPr>
          <p:cNvPr id="4" name="グループ化 46"/>
          <p:cNvGrpSpPr/>
          <p:nvPr/>
        </p:nvGrpSpPr>
        <p:grpSpPr>
          <a:xfrm>
            <a:off x="6707948" y="3808932"/>
            <a:ext cx="1365846" cy="1396031"/>
            <a:chOff x="10567765" y="5068548"/>
            <a:chExt cx="1365846" cy="1396031"/>
          </a:xfrm>
        </p:grpSpPr>
        <p:sp>
          <p:nvSpPr>
            <p:cNvPr id="48" name="Line 108"/>
            <p:cNvSpPr>
              <a:spLocks noChangeAspect="1" noChangeShapeType="1"/>
            </p:cNvSpPr>
            <p:nvPr/>
          </p:nvSpPr>
          <p:spPr bwMode="auto">
            <a:xfrm flipV="1">
              <a:off x="11301760" y="5411448"/>
              <a:ext cx="0" cy="19685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49" name="Line 109"/>
            <p:cNvSpPr>
              <a:spLocks noChangeAspect="1" noChangeShapeType="1"/>
            </p:cNvSpPr>
            <p:nvPr/>
          </p:nvSpPr>
          <p:spPr bwMode="auto">
            <a:xfrm flipV="1">
              <a:off x="11157298" y="5392398"/>
              <a:ext cx="0" cy="241300"/>
            </a:xfrm>
            <a:prstGeom prst="line">
              <a:avLst/>
            </a:prstGeom>
            <a:noFill/>
            <a:ln w="19050">
              <a:solidFill>
                <a:srgbClr val="00FFFF"/>
              </a:solidFill>
              <a:round/>
              <a:headEnd/>
              <a:tailEnd/>
            </a:ln>
          </p:spPr>
          <p:txBody>
            <a:bodyPr/>
            <a:lstStyle/>
            <a:p>
              <a:pPr>
                <a:defRPr/>
              </a:pPr>
              <a:endParaRPr lang="ja-JP" altLang="en-US">
                <a:latin typeface="+mn-ea"/>
                <a:ea typeface="+mn-ea"/>
              </a:endParaRPr>
            </a:p>
          </p:txBody>
        </p:sp>
        <p:sp>
          <p:nvSpPr>
            <p:cNvPr id="50" name="Rectangle 110"/>
            <p:cNvSpPr>
              <a:spLocks noChangeAspect="1" noChangeArrowheads="1"/>
            </p:cNvSpPr>
            <p:nvPr/>
          </p:nvSpPr>
          <p:spPr bwMode="auto">
            <a:xfrm>
              <a:off x="11104910"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51" name="Rectangle 111"/>
            <p:cNvSpPr>
              <a:spLocks noChangeAspect="1" noChangeArrowheads="1"/>
            </p:cNvSpPr>
            <p:nvPr/>
          </p:nvSpPr>
          <p:spPr bwMode="auto">
            <a:xfrm>
              <a:off x="11252548" y="5068548"/>
              <a:ext cx="98425" cy="357188"/>
            </a:xfrm>
            <a:prstGeom prst="rect">
              <a:avLst/>
            </a:prstGeom>
            <a:gradFill rotWithShape="1">
              <a:gsLst>
                <a:gs pos="0">
                  <a:schemeClr val="bg1"/>
                </a:gs>
                <a:gs pos="50000">
                  <a:schemeClr val="bg1">
                    <a:gamma/>
                    <a:shade val="46275"/>
                    <a:invGamma/>
                  </a:schemeClr>
                </a:gs>
                <a:gs pos="100000">
                  <a:schemeClr val="bg1"/>
                </a:gs>
              </a:gsLst>
              <a:lin ang="0" scaled="1"/>
            </a:gradFill>
            <a:ln w="9525">
              <a:solidFill>
                <a:schemeClr val="tx1"/>
              </a:solidFill>
              <a:miter lim="800000"/>
              <a:headEnd/>
              <a:tailEnd/>
            </a:ln>
            <a:effectLst/>
          </p:spPr>
          <p:txBody>
            <a:bodyPr wrap="none" anchor="ctr"/>
            <a:lstStyle/>
            <a:p>
              <a:pPr>
                <a:defRPr/>
              </a:pPr>
              <a:endParaRPr lang="ja-JP" altLang="en-US">
                <a:latin typeface="+mn-ea"/>
                <a:ea typeface="+mn-ea"/>
              </a:endParaRPr>
            </a:p>
          </p:txBody>
        </p:sp>
        <p:sp>
          <p:nvSpPr>
            <p:cNvPr id="63" name="Oval 112"/>
            <p:cNvSpPr>
              <a:spLocks noChangeArrowheads="1"/>
            </p:cNvSpPr>
            <p:nvPr/>
          </p:nvSpPr>
          <p:spPr bwMode="auto">
            <a:xfrm>
              <a:off x="10567765" y="6076611"/>
              <a:ext cx="1365846" cy="387968"/>
            </a:xfrm>
            <a:prstGeom prst="ellipse">
              <a:avLst/>
            </a:prstGeom>
            <a:solidFill>
              <a:srgbClr val="CCFFFF"/>
            </a:solidFill>
            <a:ln w="9525" algn="ctr">
              <a:solidFill>
                <a:schemeClr val="tx1"/>
              </a:solidFill>
              <a:round/>
              <a:headEnd/>
              <a:tailEnd/>
            </a:ln>
          </p:spPr>
          <p:txBody>
            <a:bodyPr wrap="none" anchor="ctr"/>
            <a:lstStyle/>
            <a:p>
              <a:pPr>
                <a:defRPr/>
              </a:pPr>
              <a:endParaRPr lang="ja-JP" altLang="en-US">
                <a:latin typeface="+mn-ea"/>
                <a:ea typeface="+mn-ea"/>
              </a:endParaRPr>
            </a:p>
          </p:txBody>
        </p:sp>
        <p:sp>
          <p:nvSpPr>
            <p:cNvPr id="64" name="Rectangle 113"/>
            <p:cNvSpPr>
              <a:spLocks noChangeArrowheads="1"/>
            </p:cNvSpPr>
            <p:nvPr/>
          </p:nvSpPr>
          <p:spPr bwMode="auto">
            <a:xfrm>
              <a:off x="11216035" y="5428911"/>
              <a:ext cx="36513" cy="684212"/>
            </a:xfrm>
            <a:prstGeom prst="rect">
              <a:avLst/>
            </a:prstGeom>
            <a:solidFill>
              <a:srgbClr val="C0C0C0"/>
            </a:solidFill>
            <a:ln w="9525" algn="ctr">
              <a:solidFill>
                <a:schemeClr val="tx1"/>
              </a:solidFill>
              <a:miter lim="800000"/>
              <a:headEnd/>
              <a:tailEnd/>
            </a:ln>
          </p:spPr>
          <p:txBody>
            <a:bodyPr wrap="none" anchor="ctr"/>
            <a:lstStyle/>
            <a:p>
              <a:pPr>
                <a:defRPr/>
              </a:pPr>
              <a:endParaRPr lang="ja-JP" altLang="en-US">
                <a:latin typeface="+mn-ea"/>
                <a:ea typeface="+mn-ea"/>
              </a:endParaRPr>
            </a:p>
          </p:txBody>
        </p:sp>
        <p:sp>
          <p:nvSpPr>
            <p:cNvPr id="65" name="Line 114"/>
            <p:cNvSpPr>
              <a:spLocks noChangeShapeType="1"/>
            </p:cNvSpPr>
            <p:nvPr/>
          </p:nvSpPr>
          <p:spPr bwMode="auto">
            <a:xfrm flipV="1">
              <a:off x="11179523" y="5681323"/>
              <a:ext cx="0" cy="468313"/>
            </a:xfrm>
            <a:prstGeom prst="line">
              <a:avLst/>
            </a:prstGeom>
            <a:noFill/>
            <a:ln w="19050">
              <a:solidFill>
                <a:srgbClr val="FF9900"/>
              </a:solidFill>
              <a:round/>
              <a:headEnd/>
              <a:tailEnd/>
            </a:ln>
          </p:spPr>
          <p:txBody>
            <a:bodyPr/>
            <a:lstStyle/>
            <a:p>
              <a:pPr>
                <a:defRPr/>
              </a:pPr>
              <a:endParaRPr lang="ja-JP" altLang="en-US">
                <a:latin typeface="+mn-ea"/>
                <a:ea typeface="+mn-ea"/>
              </a:endParaRPr>
            </a:p>
          </p:txBody>
        </p:sp>
        <p:graphicFrame>
          <p:nvGraphicFramePr>
            <p:cNvPr id="66" name="Object 2"/>
            <p:cNvGraphicFramePr>
              <a:graphicFrameLocks noChangeAspect="1"/>
            </p:cNvGraphicFramePr>
            <p:nvPr>
              <p:extLst>
                <p:ext uri="{D42A27DB-BD31-4B8C-83A1-F6EECF244321}">
                  <p14:modId xmlns:p14="http://schemas.microsoft.com/office/powerpoint/2010/main" val="3257282060"/>
                </p:ext>
              </p:extLst>
            </p:nvPr>
          </p:nvGraphicFramePr>
          <p:xfrm>
            <a:off x="11035060" y="5536861"/>
            <a:ext cx="360363" cy="333375"/>
          </p:xfrm>
          <a:graphic>
            <a:graphicData uri="http://schemas.openxmlformats.org/presentationml/2006/ole">
              <mc:AlternateContent xmlns:mc="http://schemas.openxmlformats.org/markup-compatibility/2006">
                <mc:Choice xmlns:v="urn:schemas-microsoft-com:vml" Requires="v">
                  <p:oleObj spid="_x0000_s15412" name="Image" r:id="rId10" imgW="3060317" imgH="2831746" progId="">
                    <p:embed/>
                  </p:oleObj>
                </mc:Choice>
                <mc:Fallback>
                  <p:oleObj name="Image" r:id="rId10" imgW="3060317" imgH="2831746" progId="">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035060" y="5536861"/>
                          <a:ext cx="360363" cy="333375"/>
                        </a:xfrm>
                        <a:prstGeom prst="rect">
                          <a:avLst/>
                        </a:prstGeom>
                        <a:noFill/>
                        <a:ln>
                          <a:noFill/>
                        </a:ln>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Lst>
                      </p:spPr>
                    </p:pic>
                  </p:oleObj>
                </mc:Fallback>
              </mc:AlternateContent>
            </a:graphicData>
          </a:graphic>
        </p:graphicFrame>
      </p:grpSp>
      <p:sp>
        <p:nvSpPr>
          <p:cNvPr id="73" name="テキスト ボックス 72"/>
          <p:cNvSpPr txBox="1"/>
          <p:nvPr/>
        </p:nvSpPr>
        <p:spPr>
          <a:xfrm>
            <a:off x="7529107" y="4296130"/>
            <a:ext cx="763241" cy="369332"/>
          </a:xfrm>
          <a:prstGeom prst="rect">
            <a:avLst/>
          </a:prstGeom>
          <a:noFill/>
        </p:spPr>
        <p:txBody>
          <a:bodyPr wrap="square" rtlCol="0">
            <a:spAutoFit/>
          </a:bodyPr>
          <a:lstStyle/>
          <a:p>
            <a:r>
              <a:rPr kumimoji="1" lang="en-US" altLang="ja-JP" dirty="0" smtClean="0"/>
              <a:t>RRH</a:t>
            </a:r>
            <a:endParaRPr kumimoji="1" lang="ja-JP" altLang="en-US" dirty="0"/>
          </a:p>
        </p:txBody>
      </p:sp>
      <p:pic>
        <p:nvPicPr>
          <p:cNvPr id="74" name="Picture 18" descr="C:\Users\5962046\OUT\スマホ.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052441">
            <a:off x="7565537" y="4814864"/>
            <a:ext cx="163854" cy="311019"/>
          </a:xfrm>
          <a:prstGeom prst="rect">
            <a:avLst/>
          </a:prstGeom>
          <a:noFill/>
          <a:extLst>
            <a:ext uri="{909E8E84-426E-40DD-AFC4-6F175D3DCCD1}">
              <a14:hiddenFill xmlns:a14="http://schemas.microsoft.com/office/drawing/2010/main">
                <a:solidFill>
                  <a:srgbClr val="FFFFFF"/>
                </a:solidFill>
              </a14:hiddenFill>
            </a:ext>
          </a:extLst>
        </p:spPr>
      </p:pic>
      <p:sp>
        <p:nvSpPr>
          <p:cNvPr id="75" name="上下矢印 74"/>
          <p:cNvSpPr/>
          <p:nvPr/>
        </p:nvSpPr>
        <p:spPr>
          <a:xfrm rot="7419678">
            <a:off x="6660568" y="3240321"/>
            <a:ext cx="228581" cy="839071"/>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Shape 164"/>
          <p:cNvSpPr txBox="1">
            <a:spLocks/>
          </p:cNvSpPr>
          <p:nvPr/>
        </p:nvSpPr>
        <p:spPr>
          <a:xfrm>
            <a:off x="683568" y="476672"/>
            <a:ext cx="7772400" cy="1066799"/>
          </a:xfrm>
          <a:prstGeom prst="rect">
            <a:avLst/>
          </a:prstGeom>
          <a:noFill/>
          <a:ln>
            <a:noFill/>
          </a:ln>
        </p:spPr>
        <p:txBody>
          <a:bodyPr lIns="91425" tIns="45700" rIns="91425" bIns="45700" anchor="ctr" anchorCtr="0">
            <a:noAutofit/>
          </a:bodyPr>
          <a:lstStyle>
            <a:defPPr marR="0" algn="l" rtl="0">
              <a:lnSpc>
                <a:spcPct val="100000"/>
              </a:lnSpc>
              <a:spcBef>
                <a:spcPts val="0"/>
              </a:spcBef>
              <a:spcAft>
                <a:spcPts val="0"/>
              </a:spcAft>
            </a:defPPr>
            <a:lvl1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L="0" marR="0" indent="0" algn="ctr"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L="0" marR="0" indent="0" algn="ctr" rtl="0">
              <a:spcBef>
                <a:spcPts val="0"/>
              </a:spcBef>
              <a:spcAft>
                <a:spcPts val="0"/>
              </a:spcAft>
              <a:defRPr/>
            </a:lvl3pPr>
            <a:lvl4pPr marL="0" marR="0" indent="0" algn="ctr" rtl="0">
              <a:spcBef>
                <a:spcPts val="0"/>
              </a:spcBef>
              <a:spcAft>
                <a:spcPts val="0"/>
              </a:spcAft>
              <a:defRPr/>
            </a:lvl4pPr>
            <a:lvl5pPr marL="0" marR="0" indent="0" algn="ctr" rtl="0">
              <a:spcBef>
                <a:spcPts val="0"/>
              </a:spcBef>
              <a:spcAft>
                <a:spcPts val="0"/>
              </a:spcAft>
              <a:defRPr/>
            </a:lvl5pPr>
            <a:lvl6pPr marL="457200" marR="0" indent="0" algn="ctr" rtl="0">
              <a:spcBef>
                <a:spcPts val="0"/>
              </a:spcBef>
              <a:spcAft>
                <a:spcPts val="0"/>
              </a:spcAft>
              <a:defRPr/>
            </a:lvl6pPr>
            <a:lvl7pPr marL="914400" marR="0" indent="0" algn="ctr" rtl="0">
              <a:spcBef>
                <a:spcPts val="0"/>
              </a:spcBef>
              <a:spcAft>
                <a:spcPts val="0"/>
              </a:spcAft>
              <a:defRPr/>
            </a:lvl7pPr>
            <a:lvl8pPr marL="1371600" marR="0" indent="0" algn="ctr" rtl="0">
              <a:spcBef>
                <a:spcPts val="0"/>
              </a:spcBef>
              <a:spcAft>
                <a:spcPts val="0"/>
              </a:spcAft>
              <a:defRPr/>
            </a:lvl8pPr>
            <a:lvl9pPr marL="1828800" marR="0" indent="0" algn="ctr" rtl="0">
              <a:spcBef>
                <a:spcPts val="0"/>
              </a:spcBef>
              <a:spcAft>
                <a:spcPts val="0"/>
              </a:spcAft>
              <a:defRPr/>
            </a:lvl9pPr>
          </a:lstStyle>
          <a:p>
            <a:pPr>
              <a:buSzPct val="25000"/>
            </a:pPr>
            <a:r>
              <a:rPr kumimoji="0" lang="en-US" sz="2800" b="1" kern="0" dirty="0" smtClean="0">
                <a:solidFill>
                  <a:schemeClr val="dk2"/>
                </a:solidFill>
                <a:latin typeface="Times New Roman"/>
                <a:ea typeface="Times New Roman"/>
                <a:cs typeface="Times New Roman"/>
                <a:sym typeface="Times New Roman"/>
              </a:rPr>
              <a:t>Usage Model 7: Mobile Fronthauling</a:t>
            </a:r>
            <a:endParaRPr kumimoji="0" lang="en-US" sz="2800" b="1" kern="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148541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1" name="Shape 211"/>
          <p:cNvSpPr txBox="1">
            <a:spLocks noGrp="1"/>
          </p:cNvSpPr>
          <p:nvPr>
            <p:ph type="title"/>
          </p:nvPr>
        </p:nvSpPr>
        <p:spPr>
          <a:xfrm>
            <a:off x="683568" y="204800"/>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Wireless</a:t>
            </a:r>
            <a:r>
              <a:rPr lang="en-US" sz="2400" b="1" i="0" u="none" strike="noStrike" cap="none" dirty="0" smtClean="0">
                <a:solidFill>
                  <a:schemeClr val="dk2"/>
                </a:solidFill>
                <a:latin typeface="Times New Roman"/>
                <a:ea typeface="Times New Roman"/>
                <a:cs typeface="Times New Roman"/>
                <a:sym typeface="Times New Roman"/>
              </a:rPr>
              <a:t> Backhauling </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12" name="Shape 212"/>
          <p:cNvSpPr txBox="1"/>
          <p:nvPr/>
        </p:nvSpPr>
        <p:spPr>
          <a:xfrm>
            <a:off x="4932040" y="980728"/>
            <a:ext cx="3697288" cy="4093427"/>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Traffic Conditions:</a:t>
            </a:r>
            <a:r>
              <a:rPr lang="en-US" sz="120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pPr>
            <a:r>
              <a:rPr lang="en-US" sz="1200" b="0" i="0" u="none" strike="noStrike" cap="none" baseline="0" dirty="0" smtClean="0">
                <a:solidFill>
                  <a:schemeClr val="dk1"/>
                </a:solidFill>
                <a:latin typeface="Arial"/>
                <a:ea typeface="Arial"/>
                <a:cs typeface="Arial"/>
                <a:sym typeface="Arial"/>
              </a:rPr>
              <a:t>-Potential </a:t>
            </a:r>
            <a:r>
              <a:rPr lang="en-US" sz="1200" b="0" i="0" u="none" strike="noStrike" cap="none" baseline="0" dirty="0">
                <a:solidFill>
                  <a:schemeClr val="dk1"/>
                </a:solidFill>
                <a:latin typeface="Arial"/>
                <a:ea typeface="Arial"/>
                <a:cs typeface="Arial"/>
                <a:sym typeface="Arial"/>
              </a:rPr>
              <a:t>interference from environmental factors and obstruction of the LOS, beam </a:t>
            </a:r>
            <a:r>
              <a:rPr lang="en-US" sz="1200" b="0" i="0" u="none" strike="noStrike" cap="none" baseline="0" dirty="0" smtClean="0">
                <a:solidFill>
                  <a:schemeClr val="dk1"/>
                </a:solidFill>
                <a:latin typeface="Arial"/>
                <a:ea typeface="Arial"/>
                <a:cs typeface="Arial"/>
                <a:sym typeface="Arial"/>
              </a:rPr>
              <a:t>un-alignment.</a:t>
            </a:r>
          </a:p>
          <a:p>
            <a:pPr marL="0" marR="0" lvl="0" indent="0" algn="l" rtl="0">
              <a:spcBef>
                <a:spcPts val="0"/>
              </a:spcBef>
              <a:spcAft>
                <a:spcPts val="0"/>
              </a:spcAft>
              <a:buSzPct val="25000"/>
            </a:pPr>
            <a:r>
              <a:rPr lang="en-US" sz="1200" dirty="0" smtClean="0">
                <a:solidFill>
                  <a:schemeClr val="dk1"/>
                </a:solidFill>
              </a:rPr>
              <a:t>- Street canyon effect</a:t>
            </a: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pPr>
            <a:endParaRPr lang="en-US"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SzPct val="25000"/>
              <a:buFontTx/>
              <a:buChar char="-"/>
            </a:pP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None/>
            </a:pPr>
            <a:endParaRPr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SzPct val="25000"/>
              <a:buFont typeface="Arial"/>
              <a:buNone/>
            </a:pPr>
            <a:r>
              <a:rPr lang="en-US" sz="1200" b="1" i="0" u="sng" strike="noStrike" cap="none" baseline="0" dirty="0">
                <a:solidFill>
                  <a:schemeClr val="dk1"/>
                </a:solidFill>
                <a:latin typeface="Arial"/>
                <a:ea typeface="Arial"/>
                <a:cs typeface="Arial"/>
                <a:sym typeface="Arial"/>
              </a:rPr>
              <a:t>Use Case:</a:t>
            </a:r>
          </a:p>
          <a:p>
            <a:pPr marL="0" marR="0" lvl="0" indent="0" algn="l" rtl="0">
              <a:spcBef>
                <a:spcPts val="0"/>
              </a:spcBef>
              <a:spcAft>
                <a:spcPts val="0"/>
              </a:spcAft>
              <a:buClr>
                <a:schemeClr val="dk1"/>
              </a:buClr>
              <a:buSzPct val="100000"/>
              <a:buFont typeface="Arial"/>
              <a:buAutoNum type="arabicPeriod"/>
            </a:pPr>
            <a:r>
              <a:rPr lang="en-US" sz="1200" b="0" i="0" u="none" strike="noStrike" cap="none" baseline="0" dirty="0">
                <a:solidFill>
                  <a:schemeClr val="dk1"/>
                </a:solidFill>
                <a:latin typeface="Arial"/>
                <a:ea typeface="Arial"/>
                <a:cs typeface="Arial"/>
                <a:sym typeface="Arial"/>
              </a:rPr>
              <a:t> </a:t>
            </a:r>
            <a:r>
              <a:rPr lang="en-US" sz="1200" dirty="0" smtClean="0">
                <a:solidFill>
                  <a:schemeClr val="dk1"/>
                </a:solidFill>
              </a:rPr>
              <a:t>  Alice fire up her laptop at the bus stop to download some UHD movie while waiting</a:t>
            </a:r>
          </a:p>
          <a:p>
            <a:pPr marL="0" marR="0" lvl="0" indent="0" algn="l" rtl="0">
              <a:spcBef>
                <a:spcPts val="0"/>
              </a:spcBef>
              <a:spcAft>
                <a:spcPts val="0"/>
              </a:spcAft>
              <a:buClr>
                <a:schemeClr val="dk1"/>
              </a:buClr>
              <a:buSzPct val="100000"/>
              <a:buFont typeface="Arial"/>
              <a:buAutoNum type="arabicPeriod"/>
            </a:pPr>
            <a:r>
              <a:rPr lang="en-US" sz="1200" b="0" i="0" u="none" strike="noStrike" cap="none" dirty="0" smtClean="0">
                <a:solidFill>
                  <a:schemeClr val="dk1"/>
                </a:solidFill>
                <a:latin typeface="Arial"/>
                <a:ea typeface="Arial"/>
                <a:cs typeface="Arial"/>
                <a:sym typeface="Arial"/>
              </a:rPr>
              <a:t>  The bus stop mounted the 11ay AP and connected wirelessly to another 11ay Portal AP mounted on the outside curb light-pole. </a:t>
            </a:r>
          </a:p>
          <a:p>
            <a:pPr marL="0" marR="0" lvl="0" indent="0" algn="l" rtl="0">
              <a:spcBef>
                <a:spcPts val="0"/>
              </a:spcBef>
              <a:spcAft>
                <a:spcPts val="0"/>
              </a:spcAft>
              <a:buClr>
                <a:schemeClr val="dk1"/>
              </a:buClr>
              <a:buSzPct val="100000"/>
              <a:buFont typeface="Arial"/>
              <a:buAutoNum type="arabicPeriod"/>
            </a:pPr>
            <a:r>
              <a:rPr lang="en-US" sz="1200" dirty="0" smtClean="0">
                <a:solidFill>
                  <a:schemeClr val="dk1"/>
                </a:solidFill>
              </a:rPr>
              <a:t>  The internet connectivity are transmitted over the </a:t>
            </a:r>
            <a:endParaRPr lang="en-US" sz="12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buFont typeface="Arial"/>
              <a:buAutoNum type="arabicPeriod"/>
            </a:pPr>
            <a:r>
              <a:rPr lang="en-US" sz="1200" baseline="0" dirty="0" smtClean="0">
                <a:solidFill>
                  <a:schemeClr val="dk1"/>
                </a:solidFill>
              </a:rPr>
              <a:t>   The</a:t>
            </a:r>
            <a:r>
              <a:rPr lang="en-US" sz="1200" dirty="0" smtClean="0">
                <a:solidFill>
                  <a:schemeClr val="dk1"/>
                </a:solidFill>
              </a:rPr>
              <a:t> QoS/QoE are met with the user’s applications.</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213" name="Shape 213"/>
          <p:cNvSpPr txBox="1"/>
          <p:nvPr/>
        </p:nvSpPr>
        <p:spPr>
          <a:xfrm>
            <a:off x="251520" y="1052736"/>
            <a:ext cx="4680520" cy="4824536"/>
          </a:xfrm>
          <a:prstGeom prst="rect">
            <a:avLst/>
          </a:prstGeom>
          <a:noFill/>
          <a:ln>
            <a:noFill/>
          </a:ln>
        </p:spPr>
        <p:txBody>
          <a:bodyPr lIns="91425" tIns="45700" rIns="91425" bIns="45700" anchor="t" anchorCtr="0">
            <a:noAutofit/>
          </a:bodyPr>
          <a:lstStyle/>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Pre-Conditions:</a:t>
            </a:r>
            <a:r>
              <a:rPr lang="en-US" sz="1050" b="0" i="0" u="none" strike="noStrike" cap="none" baseline="0" dirty="0">
                <a:solidFill>
                  <a:schemeClr val="dk1"/>
                </a:solidFill>
                <a:latin typeface="Arial"/>
                <a:ea typeface="Arial"/>
                <a:cs typeface="Arial"/>
                <a:sym typeface="Arial"/>
              </a:rPr>
              <a:t>  </a:t>
            </a:r>
          </a:p>
          <a:p>
            <a:pPr lvl="0">
              <a:buSzPct val="25000"/>
            </a:pPr>
            <a:r>
              <a:rPr lang="en-US" sz="1050" dirty="0" smtClean="0"/>
              <a:t>A number of 11ay APs forms a point-to-point or point-to-multiple-point wireless outdoor backhaul connectivity. The communications between APs may be over single hop or multiple hops.</a:t>
            </a:r>
          </a:p>
          <a:p>
            <a:pPr marL="0" marR="0" lvl="0" indent="0" algn="l" rtl="0">
              <a:spcBef>
                <a:spcPts val="0"/>
              </a:spcBef>
              <a:spcAft>
                <a:spcPts val="0"/>
              </a:spcAft>
              <a:buNone/>
            </a:pPr>
            <a:endParaRPr sz="105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Application:</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The Wireless Backhaul </a:t>
            </a:r>
            <a:r>
              <a:rPr lang="en-US" sz="1050" b="0" i="0" u="none" strike="noStrike" cap="none" baseline="0" dirty="0" smtClean="0">
                <a:solidFill>
                  <a:schemeClr val="dk1"/>
                </a:solidFill>
                <a:latin typeface="Arial"/>
                <a:ea typeface="Arial"/>
                <a:cs typeface="Arial"/>
                <a:sym typeface="Arial"/>
              </a:rPr>
              <a:t>may be used </a:t>
            </a:r>
            <a:r>
              <a:rPr lang="en-US" sz="1050" b="0" i="0" u="none" strike="noStrike" cap="none" baseline="0" dirty="0">
                <a:solidFill>
                  <a:schemeClr val="dk1"/>
                </a:solidFill>
                <a:latin typeface="Arial"/>
                <a:ea typeface="Arial"/>
                <a:cs typeface="Arial"/>
                <a:sym typeface="Arial"/>
              </a:rPr>
              <a:t>for </a:t>
            </a:r>
            <a:r>
              <a:rPr lang="en-US" sz="1050" b="0" i="0" u="none" strike="noStrike" cap="none" baseline="0" dirty="0" smtClean="0">
                <a:solidFill>
                  <a:schemeClr val="dk1"/>
                </a:solidFill>
                <a:latin typeface="Arial"/>
                <a:ea typeface="Arial"/>
                <a:cs typeface="Arial"/>
                <a:sym typeface="Arial"/>
              </a:rPr>
              <a:t>small cell backhauling </a:t>
            </a:r>
            <a:r>
              <a:rPr lang="en-US" sz="1050" b="0" i="0" u="none" strike="noStrike" cap="none" baseline="0" dirty="0">
                <a:solidFill>
                  <a:schemeClr val="dk1"/>
                </a:solidFill>
                <a:latin typeface="Arial"/>
                <a:ea typeface="Arial"/>
                <a:cs typeface="Arial"/>
                <a:sym typeface="Arial"/>
              </a:rPr>
              <a:t>deployment in lieu of expensive fiber networks to </a:t>
            </a:r>
            <a:r>
              <a:rPr lang="en-US" sz="1050" b="0" i="0" u="none" strike="noStrike" cap="none" baseline="0" dirty="0" smtClean="0">
                <a:solidFill>
                  <a:schemeClr val="dk1"/>
                </a:solidFill>
                <a:latin typeface="Arial"/>
                <a:ea typeface="Arial"/>
                <a:cs typeface="Arial"/>
                <a:sym typeface="Arial"/>
              </a:rPr>
              <a:t>access networks, inter</a:t>
            </a:r>
            <a:r>
              <a:rPr lang="en-US" sz="1050" b="0" i="0" u="none" strike="noStrike" cap="none" dirty="0" smtClean="0">
                <a:solidFill>
                  <a:schemeClr val="dk1"/>
                </a:solidFill>
                <a:latin typeface="Arial"/>
                <a:ea typeface="Arial"/>
                <a:cs typeface="Arial"/>
                <a:sym typeface="Arial"/>
              </a:rPr>
              <a:t> buildings or so.</a:t>
            </a:r>
          </a:p>
          <a:p>
            <a:pPr marL="0" marR="0" lvl="0" indent="0" algn="l" rtl="0">
              <a:spcBef>
                <a:spcPts val="0"/>
              </a:spcBef>
              <a:spcAft>
                <a:spcPts val="0"/>
              </a:spcAft>
              <a:buSzPct val="25000"/>
              <a:buNone/>
            </a:pPr>
            <a:endParaRPr lang="en-US" sz="1050" baseline="0" dirty="0" smtClean="0">
              <a:solidFill>
                <a:schemeClr val="dk1"/>
              </a:solidFill>
            </a:endParaRPr>
          </a:p>
          <a:p>
            <a:pPr marL="0" marR="0" lvl="0" indent="0" algn="l" rtl="0">
              <a:spcBef>
                <a:spcPts val="0"/>
              </a:spcBef>
              <a:spcAft>
                <a:spcPts val="0"/>
              </a:spcAft>
              <a:buSzPct val="25000"/>
              <a:buNone/>
            </a:pPr>
            <a:r>
              <a:rPr lang="en-US" sz="1050" b="0" i="0" u="none" strike="noStrike" cap="none" dirty="0" smtClean="0">
                <a:solidFill>
                  <a:srgbClr val="FF0000"/>
                </a:solidFill>
                <a:latin typeface="Arial"/>
                <a:ea typeface="Arial"/>
                <a:cs typeface="Arial"/>
                <a:sym typeface="Arial"/>
              </a:rPr>
              <a:t>Configuration 1: Single hop with distance &lt;1km</a:t>
            </a:r>
            <a:endParaRPr lang="en-US" sz="1050" b="0" i="0" u="none" strike="noStrike" cap="none" baseline="0" dirty="0" smtClean="0">
              <a:solidFill>
                <a:srgbClr val="FF0000"/>
              </a:solidFill>
              <a:latin typeface="Arial"/>
              <a:ea typeface="Arial"/>
              <a:cs typeface="Arial"/>
              <a:sym typeface="Arial"/>
            </a:endParaRPr>
          </a:p>
          <a:p>
            <a:pPr marL="0" marR="0" lvl="0" indent="0" algn="l" rtl="0">
              <a:spcBef>
                <a:spcPts val="0"/>
              </a:spcBef>
              <a:spcAft>
                <a:spcPts val="0"/>
              </a:spcAft>
              <a:buNone/>
            </a:pPr>
            <a:endParaRPr sz="1050" b="0" i="0" u="none" strike="noStrike" cap="none" baseline="0" dirty="0">
              <a:solidFill>
                <a:srgbClr val="FF0000"/>
              </a:solidFill>
              <a:latin typeface="Arial"/>
              <a:ea typeface="Arial"/>
              <a:cs typeface="Arial"/>
              <a:sym typeface="Arial"/>
            </a:endParaRPr>
          </a:p>
          <a:p>
            <a:pPr lvl="0">
              <a:buSzPct val="25000"/>
            </a:pPr>
            <a:r>
              <a:rPr lang="en-US" altLang="zh-CN" sz="1050" dirty="0" smtClean="0">
                <a:solidFill>
                  <a:srgbClr val="FF0000"/>
                </a:solidFill>
              </a:rPr>
              <a:t>       Data rate is &gt;2 </a:t>
            </a:r>
            <a:r>
              <a:rPr lang="en-US" altLang="zh-CN" sz="1050" dirty="0" err="1" smtClean="0">
                <a:solidFill>
                  <a:srgbClr val="FF0000"/>
                </a:solidFill>
              </a:rPr>
              <a:t>Gbs</a:t>
            </a:r>
            <a:r>
              <a:rPr lang="en-US" altLang="zh-CN" sz="1050" dirty="0" smtClean="0">
                <a:solidFill>
                  <a:srgbClr val="FF0000"/>
                </a:solidFill>
              </a:rPr>
              <a:t> per STA, aggregated data rate &gt;20 </a:t>
            </a:r>
            <a:r>
              <a:rPr lang="en-US" altLang="zh-CN" sz="1050" dirty="0" err="1" smtClean="0">
                <a:solidFill>
                  <a:srgbClr val="FF0000"/>
                </a:solidFill>
              </a:rPr>
              <a:t>Gbs</a:t>
            </a:r>
            <a:endParaRPr lang="en-US" sz="1050" dirty="0" smtClean="0">
              <a:solidFill>
                <a:srgbClr val="FF0000"/>
              </a:solidFill>
            </a:endParaRPr>
          </a:p>
          <a:p>
            <a:pPr lvl="0">
              <a:buSzPct val="25000"/>
            </a:pPr>
            <a:endParaRPr lang="en-US" sz="1050" baseline="0" dirty="0" smtClean="0">
              <a:solidFill>
                <a:srgbClr val="FF0000"/>
              </a:solidFill>
            </a:endParaRPr>
          </a:p>
          <a:p>
            <a:pPr lvl="0">
              <a:buSzPct val="25000"/>
            </a:pPr>
            <a:r>
              <a:rPr lang="en-US" sz="1050" dirty="0" smtClean="0">
                <a:solidFill>
                  <a:srgbClr val="FF0000"/>
                </a:solidFill>
              </a:rPr>
              <a:t>Configuration 2: Multiple hop with each link distance &lt;150m , with up to 5 hops</a:t>
            </a:r>
          </a:p>
          <a:p>
            <a:pPr lvl="0">
              <a:buSzPct val="25000"/>
            </a:pPr>
            <a:endParaRPr lang="en-US" sz="1050" baseline="0" dirty="0" smtClean="0">
              <a:solidFill>
                <a:srgbClr val="FF0000"/>
              </a:solidFill>
            </a:endParaRPr>
          </a:p>
          <a:p>
            <a:pPr lvl="0">
              <a:buSzPct val="25000"/>
            </a:pPr>
            <a:r>
              <a:rPr lang="en-US" sz="1050" baseline="0" dirty="0" smtClean="0">
                <a:solidFill>
                  <a:srgbClr val="FF0000"/>
                </a:solidFill>
              </a:rPr>
              <a:t>       Data</a:t>
            </a:r>
            <a:r>
              <a:rPr lang="en-US" sz="1050" dirty="0" smtClean="0">
                <a:solidFill>
                  <a:srgbClr val="FF0000"/>
                </a:solidFill>
              </a:rPr>
              <a:t> rate is &gt;2Gbps per STA, aggregated data rate &gt;20Gbps</a:t>
            </a:r>
            <a:endParaRPr lang="en-US" sz="1050" baseline="0" dirty="0" smtClean="0">
              <a:solidFill>
                <a:srgbClr val="FF0000"/>
              </a:solidFill>
            </a:endParaRP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Both configurations support h</a:t>
            </a:r>
            <a:r>
              <a:rPr lang="en-US" sz="1050" b="0" i="0" u="none" strike="noStrike" cap="none" baseline="0" dirty="0" smtClean="0">
                <a:solidFill>
                  <a:srgbClr val="FF0000"/>
                </a:solidFill>
                <a:latin typeface="Arial"/>
                <a:ea typeface="Arial"/>
                <a:cs typeface="Arial"/>
                <a:sym typeface="Arial"/>
              </a:rPr>
              <a:t>igh </a:t>
            </a:r>
            <a:r>
              <a:rPr lang="en-US" sz="1050" dirty="0" smtClean="0">
                <a:solidFill>
                  <a:srgbClr val="FF0000"/>
                </a:solidFill>
              </a:rPr>
              <a:t>availability (99.99%) . </a:t>
            </a:r>
          </a:p>
          <a:p>
            <a:pPr lvl="0">
              <a:buSzPct val="25000"/>
            </a:pPr>
            <a:endParaRPr lang="en-US" sz="1050" b="0" i="0" u="none" strike="noStrike" cap="none" baseline="0" dirty="0" smtClean="0">
              <a:solidFill>
                <a:srgbClr val="FF0000"/>
              </a:solidFill>
              <a:latin typeface="Arial"/>
              <a:ea typeface="Arial"/>
              <a:cs typeface="Arial"/>
              <a:sym typeface="Arial"/>
            </a:endParaRPr>
          </a:p>
          <a:p>
            <a:pPr lvl="0">
              <a:buSzPct val="25000"/>
            </a:pPr>
            <a:r>
              <a:rPr lang="en-US" sz="1050" dirty="0" smtClean="0">
                <a:solidFill>
                  <a:srgbClr val="FF0000"/>
                </a:solidFill>
              </a:rPr>
              <a:t>High requirements for QoS/QoE [9], where the overall latency over the wireless backhaul links is less than 35ms for both configurations.</a:t>
            </a:r>
            <a:endParaRPr lang="en-US" sz="1050" b="0" i="0" u="none" strike="noStrike" cap="none" baseline="0" dirty="0">
              <a:solidFill>
                <a:srgbClr val="FF0000"/>
              </a:solidFill>
              <a:latin typeface="Arial"/>
              <a:ea typeface="Arial"/>
              <a:cs typeface="Arial"/>
              <a:sym typeface="Arial"/>
            </a:endParaRPr>
          </a:p>
          <a:p>
            <a:pPr marL="0" marR="0" lvl="0" indent="0" algn="l" rtl="0">
              <a:spcBef>
                <a:spcPts val="0"/>
              </a:spcBef>
              <a:spcAft>
                <a:spcPts val="0"/>
              </a:spcAft>
              <a:buNone/>
            </a:pPr>
            <a:endParaRPr sz="6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050" b="1" i="0" u="sng" strike="noStrike" cap="none" baseline="0" dirty="0">
                <a:solidFill>
                  <a:schemeClr val="dk1"/>
                </a:solidFill>
                <a:latin typeface="Arial"/>
                <a:ea typeface="Arial"/>
                <a:cs typeface="Arial"/>
                <a:sym typeface="Arial"/>
              </a:rPr>
              <a:t>Environment:</a:t>
            </a:r>
            <a:r>
              <a:rPr lang="en-US" sz="1050" b="0" i="0" u="none" strike="noStrike" cap="none" baseline="0" dirty="0">
                <a:solidFill>
                  <a:schemeClr val="dk1"/>
                </a:solidFill>
                <a:latin typeface="Arial"/>
                <a:ea typeface="Arial"/>
                <a:cs typeface="Arial"/>
                <a:sym typeface="Arial"/>
              </a:rPr>
              <a:t> </a:t>
            </a:r>
          </a:p>
          <a:p>
            <a:pPr marL="0" marR="0" lvl="0" indent="0" algn="l" rtl="0">
              <a:spcBef>
                <a:spcPts val="0"/>
              </a:spcBef>
              <a:spcAft>
                <a:spcPts val="0"/>
              </a:spcAft>
              <a:buSzPct val="25000"/>
              <a:buNone/>
            </a:pPr>
            <a:r>
              <a:rPr lang="en-US" sz="1050" b="0" i="0" u="none" strike="noStrike" cap="none" baseline="0" dirty="0">
                <a:solidFill>
                  <a:schemeClr val="dk1"/>
                </a:solidFill>
                <a:latin typeface="Arial"/>
                <a:ea typeface="Arial"/>
                <a:cs typeface="Arial"/>
                <a:sym typeface="Arial"/>
              </a:rPr>
              <a:t>Devices </a:t>
            </a:r>
            <a:r>
              <a:rPr lang="en-US" sz="1050" b="0" i="0" u="none" strike="noStrike" cap="none" baseline="0" dirty="0" smtClean="0">
                <a:solidFill>
                  <a:schemeClr val="dk1"/>
                </a:solidFill>
                <a:latin typeface="Arial"/>
                <a:ea typeface="Arial"/>
                <a:cs typeface="Arial"/>
                <a:sym typeface="Arial"/>
              </a:rPr>
              <a:t>operate in </a:t>
            </a:r>
            <a:r>
              <a:rPr lang="en-US" sz="1050" b="0" i="0" u="none" strike="noStrike" cap="none" baseline="0" dirty="0">
                <a:solidFill>
                  <a:schemeClr val="dk1"/>
                </a:solidFill>
                <a:latin typeface="Arial"/>
                <a:ea typeface="Arial"/>
                <a:cs typeface="Arial"/>
                <a:sym typeface="Arial"/>
              </a:rPr>
              <a:t>outdoor environment with </a:t>
            </a:r>
            <a:r>
              <a:rPr lang="en-US" sz="1050" b="0" i="0" u="none" strike="noStrike" cap="none" baseline="0" dirty="0" smtClean="0">
                <a:solidFill>
                  <a:schemeClr val="dk1"/>
                </a:solidFill>
                <a:latin typeface="Arial"/>
                <a:ea typeface="Arial"/>
                <a:cs typeface="Arial"/>
                <a:sym typeface="Arial"/>
              </a:rPr>
              <a:t>LOS under most conditions.  For</a:t>
            </a:r>
            <a:r>
              <a:rPr lang="en-US" sz="1050" b="0" i="0" u="none" strike="noStrike" cap="none" dirty="0" smtClean="0">
                <a:solidFill>
                  <a:schemeClr val="dk1"/>
                </a:solidFill>
                <a:latin typeface="Arial"/>
                <a:ea typeface="Arial"/>
                <a:cs typeface="Arial"/>
                <a:sym typeface="Arial"/>
              </a:rPr>
              <a:t>  single hop wireless backhauling devices </a:t>
            </a:r>
            <a:r>
              <a:rPr lang="en-US" sz="1050" dirty="0" smtClean="0">
                <a:solidFill>
                  <a:schemeClr val="dk1"/>
                </a:solidFill>
              </a:rPr>
              <a:t>, </a:t>
            </a:r>
            <a:r>
              <a:rPr lang="en-US" sz="1050" b="0" i="0" u="none" strike="noStrike" cap="none" baseline="0" dirty="0" smtClean="0">
                <a:solidFill>
                  <a:schemeClr val="dk1"/>
                </a:solidFill>
                <a:latin typeface="Arial"/>
                <a:ea typeface="Arial"/>
                <a:cs typeface="Arial"/>
                <a:sym typeface="Arial"/>
              </a:rPr>
              <a:t>distance </a:t>
            </a:r>
            <a:r>
              <a:rPr lang="en-US" sz="1050" dirty="0" smtClean="0">
                <a:solidFill>
                  <a:schemeClr val="dk1"/>
                </a:solidFill>
              </a:rPr>
              <a:t>between the APs </a:t>
            </a:r>
            <a:r>
              <a:rPr lang="en-US" sz="1050" b="0" i="0" u="none" strike="noStrike" cap="none" baseline="0" dirty="0" smtClean="0">
                <a:solidFill>
                  <a:schemeClr val="dk1"/>
                </a:solidFill>
                <a:latin typeface="Arial"/>
                <a:ea typeface="Arial"/>
                <a:cs typeface="Arial"/>
                <a:sym typeface="Arial"/>
              </a:rPr>
              <a:t>is &lt;1000m.</a:t>
            </a:r>
            <a:r>
              <a:rPr lang="en-US" sz="1050" b="0" i="0" u="none" strike="noStrike" cap="none" dirty="0" smtClean="0">
                <a:solidFill>
                  <a:schemeClr val="dk1"/>
                </a:solidFill>
                <a:latin typeface="Arial"/>
                <a:ea typeface="Arial"/>
                <a:cs typeface="Arial"/>
                <a:sym typeface="Arial"/>
              </a:rPr>
              <a:t> For multiple hop wireless backhauling devices,  distance per hop between the p</a:t>
            </a:r>
            <a:r>
              <a:rPr lang="en-US" sz="1200" b="0" i="0" u="none" strike="noStrike" cap="none" dirty="0" smtClean="0">
                <a:solidFill>
                  <a:schemeClr val="dk1"/>
                </a:solidFill>
                <a:latin typeface="Arial"/>
                <a:ea typeface="Arial"/>
                <a:cs typeface="Arial"/>
                <a:sym typeface="Arial"/>
              </a:rPr>
              <a:t>aired APs is 150m</a:t>
            </a:r>
            <a:endParaRPr lang="en-US" sz="1200" b="0" i="0" u="none" strike="noStrike" cap="none" baseline="0" dirty="0">
              <a:solidFill>
                <a:schemeClr val="dk1"/>
              </a:solidFill>
              <a:latin typeface="Arial"/>
              <a:ea typeface="Arial"/>
              <a:cs typeface="Arial"/>
              <a:sym typeface="Arial"/>
            </a:endParaRPr>
          </a:p>
          <a:p>
            <a:pPr marL="0" marR="0" lvl="0" indent="0" algn="l" rtl="0">
              <a:spcBef>
                <a:spcPts val="0"/>
              </a:spcBef>
              <a:spcAft>
                <a:spcPts val="0"/>
              </a:spcAft>
              <a:buSzPct val="25000"/>
              <a:buNone/>
            </a:pPr>
            <a:r>
              <a:rPr lang="en-US" sz="1400" b="0" i="0" u="none" strike="noStrike" cap="none" baseline="0" dirty="0">
                <a:solidFill>
                  <a:schemeClr val="dk1"/>
                </a:solidFill>
                <a:latin typeface="Arial"/>
                <a:ea typeface="Arial"/>
                <a:cs typeface="Arial"/>
                <a:sym typeface="Arial"/>
              </a:rPr>
              <a:t> </a:t>
            </a:r>
          </a:p>
        </p:txBody>
      </p:sp>
    </p:spTree>
  </p:cSld>
  <p:clrMapOvr>
    <a:masterClrMapping/>
  </p:clrMapOvr>
  <p:transition spd="slow">
    <p:cu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755576" y="332656"/>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8</a:t>
            </a:r>
            <a:r>
              <a:rPr lang="en-US" sz="2400" b="1" i="0" u="none" strike="noStrike" cap="none" baseline="0" dirty="0" smtClean="0">
                <a:solidFill>
                  <a:schemeClr val="dk2"/>
                </a:solidFill>
                <a:latin typeface="Times New Roman"/>
                <a:ea typeface="Times New Roman"/>
                <a:cs typeface="Times New Roman"/>
                <a:sym typeface="Times New Roman"/>
              </a:rPr>
              <a:t>: </a:t>
            </a:r>
            <a:r>
              <a:rPr lang="en-US" sz="2400" b="1" i="0" u="none" strike="noStrike" cap="none" baseline="0" dirty="0">
                <a:solidFill>
                  <a:schemeClr val="dk2"/>
                </a:solidFill>
                <a:latin typeface="Times New Roman"/>
                <a:ea typeface="Times New Roman"/>
                <a:cs typeface="Times New Roman"/>
                <a:sym typeface="Times New Roman"/>
              </a:rPr>
              <a:t>Wireless </a:t>
            </a:r>
            <a:r>
              <a:rPr lang="en-US" sz="2400" b="1" i="0" u="none" strike="noStrike" cap="none" baseline="0" dirty="0" smtClean="0">
                <a:solidFill>
                  <a:schemeClr val="dk2"/>
                </a:solidFill>
                <a:latin typeface="Times New Roman"/>
                <a:ea typeface="Times New Roman"/>
                <a:cs typeface="Times New Roman"/>
                <a:sym typeface="Times New Roman"/>
              </a:rPr>
              <a:t>Backhaul</a:t>
            </a:r>
            <a:endParaRPr lang="en-US" sz="2400" b="1" i="0" u="none" strike="noStrike" cap="none" baseline="0" dirty="0">
              <a:solidFill>
                <a:schemeClr val="dk2"/>
              </a:solidFill>
              <a:latin typeface="Times New Roman"/>
              <a:ea typeface="Times New Roman"/>
              <a:cs typeface="Times New Roman"/>
              <a:sym typeface="Times New Roman"/>
            </a:endParaRPr>
          </a:p>
        </p:txBody>
      </p:sp>
      <p:sp>
        <p:nvSpPr>
          <p:cNvPr id="226" name="Shape 226"/>
          <p:cNvSpPr txBox="1">
            <a:spLocks noGrp="1"/>
          </p:cNvSpPr>
          <p:nvPr>
            <p:ph type="body" idx="1"/>
          </p:nvPr>
        </p:nvSpPr>
        <p:spPr>
          <a:xfrm>
            <a:off x="179512" y="1052736"/>
            <a:ext cx="4258817" cy="720080"/>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i="0" u="none" strike="noStrike" cap="none" baseline="0" dirty="0" smtClean="0">
              <a:solidFill>
                <a:schemeClr val="dk1"/>
              </a:solidFill>
              <a:latin typeface="Times New Roman"/>
              <a:ea typeface="Times New Roman"/>
              <a:cs typeface="Times New Roman"/>
              <a:sym typeface="Times New Roman"/>
            </a:endParaRPr>
          </a:p>
          <a:p>
            <a:pPr marL="342900" marR="0" lvl="0" indent="-256540" algn="l" rtl="0">
              <a:lnSpc>
                <a:spcPct val="80000"/>
              </a:lnSpc>
              <a:spcBef>
                <a:spcPts val="272"/>
              </a:spcBef>
              <a:spcAft>
                <a:spcPts val="0"/>
              </a:spcAft>
              <a:buClr>
                <a:schemeClr val="dk1"/>
              </a:buClr>
              <a:buFont typeface="Times New Roman"/>
              <a:buNone/>
            </a:pPr>
            <a:endParaRPr lang="en-US" sz="1600" b="1" dirty="0" smtClean="0">
              <a:solidFill>
                <a:schemeClr val="dk1"/>
              </a:solidFill>
              <a:latin typeface="Times New Roman"/>
              <a:ea typeface="Times New Roman"/>
              <a:cs typeface="Times New Roman"/>
              <a:sym typeface="Times New Roman"/>
            </a:endParaRPr>
          </a:p>
        </p:txBody>
      </p:sp>
      <p:grpSp>
        <p:nvGrpSpPr>
          <p:cNvPr id="18" name="Shape 341"/>
          <p:cNvGrpSpPr/>
          <p:nvPr/>
        </p:nvGrpSpPr>
        <p:grpSpPr>
          <a:xfrm>
            <a:off x="4211960" y="1196752"/>
            <a:ext cx="3960440" cy="2160240"/>
            <a:chOff x="899591" y="2555032"/>
            <a:chExt cx="5256584" cy="2530150"/>
          </a:xfrm>
        </p:grpSpPr>
        <p:grpSp>
          <p:nvGrpSpPr>
            <p:cNvPr id="19" name="Shape 342"/>
            <p:cNvGrpSpPr/>
            <p:nvPr/>
          </p:nvGrpSpPr>
          <p:grpSpPr>
            <a:xfrm>
              <a:off x="971600" y="2555032"/>
              <a:ext cx="5184576" cy="2530150"/>
              <a:chOff x="1691680" y="3027015"/>
              <a:chExt cx="3816424" cy="1626120"/>
            </a:xfrm>
          </p:grpSpPr>
          <p:grpSp>
            <p:nvGrpSpPr>
              <p:cNvPr id="29" name="Shape 343"/>
              <p:cNvGrpSpPr/>
              <p:nvPr/>
            </p:nvGrpSpPr>
            <p:grpSpPr>
              <a:xfrm>
                <a:off x="1758545" y="3573015"/>
                <a:ext cx="1939072" cy="1080119"/>
                <a:chOff x="5724128" y="404663"/>
                <a:chExt cx="1656183" cy="942045"/>
              </a:xfrm>
            </p:grpSpPr>
            <p:sp>
              <p:nvSpPr>
                <p:cNvPr id="59"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60"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0" name="Shape 346"/>
              <p:cNvGrpSpPr/>
              <p:nvPr/>
            </p:nvGrpSpPr>
            <p:grpSpPr>
              <a:xfrm>
                <a:off x="3430159" y="3501006"/>
                <a:ext cx="2005937" cy="1152129"/>
                <a:chOff x="5724128" y="404663"/>
                <a:chExt cx="1656183" cy="942045"/>
              </a:xfrm>
            </p:grpSpPr>
            <p:sp>
              <p:nvSpPr>
                <p:cNvPr id="57"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8"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31" name="Shape 349"/>
              <p:cNvGrpSpPr/>
              <p:nvPr/>
            </p:nvGrpSpPr>
            <p:grpSpPr>
              <a:xfrm>
                <a:off x="4098792" y="3212976"/>
                <a:ext cx="404838" cy="1141141"/>
                <a:chOff x="5148064" y="4190325"/>
                <a:chExt cx="435980" cy="937142"/>
              </a:xfrm>
            </p:grpSpPr>
            <p:cxnSp>
              <p:nvCxnSpPr>
                <p:cNvPr id="53"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4"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55"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6"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32"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33"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4" name="Shape 356"/>
              <p:cNvCxnSpPr>
                <a:stCxn id="40" idx="2"/>
              </p:cNvCxnSpPr>
              <p:nvPr/>
            </p:nvCxnSpPr>
            <p:spPr>
              <a:xfrm flipH="1">
                <a:off x="4076840" y="3785358"/>
                <a:ext cx="991500" cy="173700"/>
              </a:xfrm>
              <a:prstGeom prst="straightConnector1">
                <a:avLst/>
              </a:prstGeom>
              <a:noFill/>
              <a:ln w="19050" cap="flat">
                <a:solidFill>
                  <a:srgbClr val="00B050"/>
                </a:solidFill>
                <a:prstDash val="solid"/>
                <a:round/>
                <a:headEnd type="none" w="med" len="med"/>
                <a:tailEnd type="stealth" w="lg" len="lg"/>
              </a:ln>
            </p:spPr>
          </p:cxnSp>
          <p:pic>
            <p:nvPicPr>
              <p:cNvPr id="3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3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cxnSp>
            <p:nvCxnSpPr>
              <p:cNvPr id="37" name="Shape 360"/>
              <p:cNvCxnSpPr>
                <a:stCxn id="56" idx="2"/>
              </p:cNvCxnSpPr>
              <p:nvPr/>
            </p:nvCxnSpPr>
            <p:spPr>
              <a:xfrm>
                <a:off x="4475916" y="3587427"/>
                <a:ext cx="450900" cy="583800"/>
              </a:xfrm>
              <a:prstGeom prst="straightConnector1">
                <a:avLst/>
              </a:prstGeom>
              <a:noFill/>
              <a:ln w="9525" cap="flat">
                <a:solidFill>
                  <a:schemeClr val="dk1"/>
                </a:solidFill>
                <a:prstDash val="solid"/>
                <a:round/>
                <a:headEnd type="stealth" w="lg" len="lg"/>
                <a:tailEnd type="stealth" w="lg" len="lg"/>
              </a:ln>
            </p:spPr>
          </p:cxnSp>
          <p:pic>
            <p:nvPicPr>
              <p:cNvPr id="3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cxnSp>
            <p:nvCxnSpPr>
              <p:cNvPr id="39" name="Shape 362"/>
              <p:cNvCxnSpPr>
                <a:stCxn id="56" idx="2"/>
                <a:endCxn id="38" idx="0"/>
              </p:cNvCxnSpPr>
              <p:nvPr/>
            </p:nvCxnSpPr>
            <p:spPr>
              <a:xfrm flipH="1">
                <a:off x="3802116" y="3587427"/>
                <a:ext cx="673800" cy="601200"/>
              </a:xfrm>
              <a:prstGeom prst="straightConnector1">
                <a:avLst/>
              </a:prstGeom>
              <a:noFill/>
              <a:ln w="9525" cap="flat">
                <a:solidFill>
                  <a:schemeClr val="dk1"/>
                </a:solidFill>
                <a:prstDash val="solid"/>
                <a:round/>
                <a:headEnd type="stealth" w="lg" len="lg"/>
                <a:tailEnd type="stealth" w="lg" len="lg"/>
              </a:ln>
            </p:spPr>
          </p:cxnSp>
          <p:sp>
            <p:nvSpPr>
              <p:cNvPr id="40" name="Shape 357"/>
              <p:cNvSpPr txBox="1"/>
              <p:nvPr/>
            </p:nvSpPr>
            <p:spPr>
              <a:xfrm>
                <a:off x="4700585" y="3686455"/>
                <a:ext cx="73550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LOS Access</a:t>
                </a:r>
              </a:p>
            </p:txBody>
          </p:sp>
          <p:sp>
            <p:nvSpPr>
              <p:cNvPr id="41"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cxnSp>
            <p:nvCxnSpPr>
              <p:cNvPr id="42" name="Shape 364"/>
              <p:cNvCxnSpPr/>
              <p:nvPr/>
            </p:nvCxnSpPr>
            <p:spPr>
              <a:xfrm flipH="1">
                <a:off x="4872033" y="3773828"/>
                <a:ext cx="159018" cy="277676"/>
              </a:xfrm>
              <a:prstGeom prst="straightConnector1">
                <a:avLst/>
              </a:prstGeom>
              <a:noFill/>
              <a:ln w="19050" cap="flat">
                <a:solidFill>
                  <a:srgbClr val="00B050"/>
                </a:solidFill>
                <a:prstDash val="solid"/>
                <a:round/>
                <a:headEnd type="none" w="med" len="med"/>
                <a:tailEnd type="stealth" w="lg" len="lg"/>
              </a:ln>
            </p:spPr>
          </p:cxnSp>
          <p:sp>
            <p:nvSpPr>
              <p:cNvPr id="43"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44"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45" name="Shape 367"/>
              <p:cNvGrpSpPr/>
              <p:nvPr/>
            </p:nvGrpSpPr>
            <p:grpSpPr>
              <a:xfrm>
                <a:off x="2360326" y="3212975"/>
                <a:ext cx="404839" cy="1168888"/>
                <a:chOff x="5148064" y="4190325"/>
                <a:chExt cx="435980" cy="937142"/>
              </a:xfrm>
            </p:grpSpPr>
            <p:cxnSp>
              <p:nvCxnSpPr>
                <p:cNvPr id="49"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50"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51"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52"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46"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47" name="Shape 373"/>
              <p:cNvCxnSpPr>
                <a:stCxn id="60"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48" name="Shape 374"/>
              <p:cNvCxnSpPr>
                <a:stCxn id="41"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20" name="Shape 375"/>
            <p:cNvPicPr preferRelativeResize="0"/>
            <p:nvPr/>
          </p:nvPicPr>
          <p:blipFill rotWithShape="1">
            <a:blip r:embed="rId5">
              <a:alphaModFix/>
            </a:blip>
            <a:srcRect/>
            <a:stretch/>
          </p:blipFill>
          <p:spPr>
            <a:xfrm>
              <a:off x="1259632" y="4149078"/>
              <a:ext cx="792087" cy="460292"/>
            </a:xfrm>
            <a:prstGeom prst="rect">
              <a:avLst/>
            </a:prstGeom>
            <a:noFill/>
            <a:ln>
              <a:noFill/>
            </a:ln>
          </p:spPr>
        </p:pic>
        <p:pic>
          <p:nvPicPr>
            <p:cNvPr id="21" name="Shape 376"/>
            <p:cNvPicPr preferRelativeResize="0"/>
            <p:nvPr/>
          </p:nvPicPr>
          <p:blipFill rotWithShape="1">
            <a:blip r:embed="rId4">
              <a:alphaModFix/>
            </a:blip>
            <a:srcRect/>
            <a:stretch/>
          </p:blipFill>
          <p:spPr>
            <a:xfrm>
              <a:off x="1403648" y="4356596"/>
              <a:ext cx="266552" cy="296539"/>
            </a:xfrm>
            <a:prstGeom prst="rect">
              <a:avLst/>
            </a:prstGeom>
            <a:noFill/>
            <a:ln>
              <a:noFill/>
            </a:ln>
          </p:spPr>
        </p:pic>
        <p:grpSp>
          <p:nvGrpSpPr>
            <p:cNvPr id="22" name="Shape 377"/>
            <p:cNvGrpSpPr/>
            <p:nvPr/>
          </p:nvGrpSpPr>
          <p:grpSpPr>
            <a:xfrm>
              <a:off x="899591" y="3933056"/>
              <a:ext cx="504056" cy="720080"/>
              <a:chOff x="467543" y="3717032"/>
              <a:chExt cx="504056" cy="720080"/>
            </a:xfrm>
          </p:grpSpPr>
          <p:sp>
            <p:nvSpPr>
              <p:cNvPr id="27"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28"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23" name="Shape 380"/>
            <p:cNvCxnSpPr>
              <a:stCxn id="52" idx="2"/>
              <a:endCxn id="21" idx="3"/>
            </p:cNvCxnSpPr>
            <p:nvPr/>
          </p:nvCxnSpPr>
          <p:spPr>
            <a:xfrm flipH="1">
              <a:off x="1670169" y="3441167"/>
              <a:ext cx="722100" cy="1063800"/>
            </a:xfrm>
            <a:prstGeom prst="straightConnector1">
              <a:avLst/>
            </a:prstGeom>
            <a:noFill/>
            <a:ln w="9525" cap="flat">
              <a:solidFill>
                <a:schemeClr val="dk1"/>
              </a:solidFill>
              <a:prstDash val="dash"/>
              <a:round/>
              <a:headEnd type="stealth" w="lg" len="lg"/>
              <a:tailEnd type="stealth" w="lg" len="lg"/>
            </a:ln>
          </p:spPr>
        </p:cxnSp>
        <p:cxnSp>
          <p:nvCxnSpPr>
            <p:cNvPr id="24" name="Shape 381"/>
            <p:cNvCxnSpPr/>
            <p:nvPr/>
          </p:nvCxnSpPr>
          <p:spPr>
            <a:xfrm flipH="1">
              <a:off x="1979712" y="3573016"/>
              <a:ext cx="1433949" cy="432047"/>
            </a:xfrm>
            <a:prstGeom prst="straightConnector1">
              <a:avLst/>
            </a:prstGeom>
            <a:noFill/>
            <a:ln w="19050" cap="flat">
              <a:solidFill>
                <a:srgbClr val="00B050"/>
              </a:solidFill>
              <a:prstDash val="solid"/>
              <a:round/>
              <a:headEnd type="none" w="med" len="med"/>
              <a:tailEnd type="stealth" w="lg" len="lg"/>
            </a:ln>
          </p:spPr>
        </p:cxnSp>
        <p:pic>
          <p:nvPicPr>
            <p:cNvPr id="25" name="Shape 382"/>
            <p:cNvPicPr preferRelativeResize="0"/>
            <p:nvPr/>
          </p:nvPicPr>
          <p:blipFill rotWithShape="1">
            <a:blip r:embed="rId4">
              <a:alphaModFix/>
            </a:blip>
            <a:srcRect/>
            <a:stretch/>
          </p:blipFill>
          <p:spPr>
            <a:xfrm>
              <a:off x="3158625" y="4365103"/>
              <a:ext cx="261245" cy="290636"/>
            </a:xfrm>
            <a:prstGeom prst="rect">
              <a:avLst/>
            </a:prstGeom>
            <a:noFill/>
            <a:ln>
              <a:noFill/>
            </a:ln>
          </p:spPr>
        </p:pic>
        <p:pic>
          <p:nvPicPr>
            <p:cNvPr id="26" name="Shape 383"/>
            <p:cNvPicPr preferRelativeResize="0"/>
            <p:nvPr/>
          </p:nvPicPr>
          <p:blipFill rotWithShape="1">
            <a:blip r:embed="rId4">
              <a:alphaModFix/>
            </a:blip>
            <a:srcRect/>
            <a:stretch/>
          </p:blipFill>
          <p:spPr>
            <a:xfrm>
              <a:off x="5292080" y="4362498"/>
              <a:ext cx="261245" cy="290636"/>
            </a:xfrm>
            <a:prstGeom prst="rect">
              <a:avLst/>
            </a:prstGeom>
            <a:noFill/>
            <a:ln>
              <a:noFill/>
            </a:ln>
          </p:spPr>
        </p:pic>
      </p:grpSp>
      <p:graphicFrame>
        <p:nvGraphicFramePr>
          <p:cNvPr id="61" name="Table 60"/>
          <p:cNvGraphicFramePr>
            <a:graphicFrameLocks noGrp="1"/>
          </p:cNvGraphicFramePr>
          <p:nvPr/>
        </p:nvGraphicFramePr>
        <p:xfrm>
          <a:off x="611560" y="1412776"/>
          <a:ext cx="3024336" cy="2679162"/>
        </p:xfrm>
        <a:graphic>
          <a:graphicData uri="http://schemas.openxmlformats.org/drawingml/2006/table">
            <a:tbl>
              <a:tblPr firstRow="1" bandRow="1">
                <a:tableStyleId>{76D8E0FC-F2F0-4C2D-AB19-AB96CCA464D3}</a:tableStyleId>
              </a:tblPr>
              <a:tblGrid>
                <a:gridCol w="1008112"/>
                <a:gridCol w="1008112"/>
                <a:gridCol w="1008112"/>
              </a:tblGrid>
              <a:tr h="332616">
                <a:tc>
                  <a:txBody>
                    <a:bodyPr/>
                    <a:lstStyle/>
                    <a:p>
                      <a:endParaRPr lang="zh-CN" altLang="en-US" sz="800" dirty="0"/>
                    </a:p>
                  </a:txBody>
                  <a:tcPr>
                    <a:solidFill>
                      <a:schemeClr val="accent1">
                        <a:alpha val="0"/>
                      </a:schemeClr>
                    </a:solidFill>
                  </a:tcPr>
                </a:tc>
                <a:tc>
                  <a:txBody>
                    <a:bodyPr/>
                    <a:lstStyle/>
                    <a:p>
                      <a:r>
                        <a:rPr lang="en-US" altLang="zh-CN" sz="800" dirty="0" smtClean="0"/>
                        <a:t>Single</a:t>
                      </a:r>
                      <a:r>
                        <a:rPr lang="en-US" altLang="zh-CN" sz="800" baseline="0" dirty="0" smtClean="0"/>
                        <a:t> Hop Wireless Backhauling </a:t>
                      </a:r>
                      <a:endParaRPr lang="zh-CN" altLang="en-US" sz="800" dirty="0"/>
                    </a:p>
                  </a:txBody>
                  <a:tcPr>
                    <a:solidFill>
                      <a:schemeClr val="accent1">
                        <a:alpha val="0"/>
                      </a:schemeClr>
                    </a:solidFill>
                  </a:tcPr>
                </a:tc>
                <a:tc>
                  <a:txBody>
                    <a:bodyPr/>
                    <a:lstStyle/>
                    <a:p>
                      <a:r>
                        <a:rPr lang="en-US" altLang="zh-CN" sz="800" dirty="0" smtClean="0"/>
                        <a:t>Multiple Hop Wireless Backhauling</a:t>
                      </a:r>
                      <a:endParaRPr lang="zh-CN" altLang="en-US" sz="800" dirty="0"/>
                    </a:p>
                  </a:txBody>
                  <a:tcPr>
                    <a:solidFill>
                      <a:schemeClr val="accent1">
                        <a:alpha val="0"/>
                      </a:schemeClr>
                    </a:solidFill>
                  </a:tcPr>
                </a:tc>
              </a:tr>
              <a:tr h="370327">
                <a:tc>
                  <a:txBody>
                    <a:bodyPr/>
                    <a:lstStyle/>
                    <a:p>
                      <a:r>
                        <a:rPr lang="en-US" altLang="zh-CN" sz="800" dirty="0" smtClean="0"/>
                        <a:t># of</a:t>
                      </a:r>
                      <a:r>
                        <a:rPr lang="en-US" altLang="zh-CN" sz="800" baseline="0" dirty="0" smtClean="0"/>
                        <a:t> hops</a:t>
                      </a:r>
                      <a:endParaRPr lang="zh-CN" altLang="en-US" sz="800" dirty="0"/>
                    </a:p>
                  </a:txBody>
                  <a:tcPr/>
                </a:tc>
                <a:tc>
                  <a:txBody>
                    <a:bodyPr/>
                    <a:lstStyle/>
                    <a:p>
                      <a:r>
                        <a:rPr lang="en-US" altLang="zh-CN" sz="800" dirty="0" smtClean="0"/>
                        <a:t> 1</a:t>
                      </a:r>
                      <a:endParaRPr lang="zh-CN" altLang="en-US" sz="800" dirty="0"/>
                    </a:p>
                  </a:txBody>
                  <a:tcPr/>
                </a:tc>
                <a:tc>
                  <a:txBody>
                    <a:bodyPr/>
                    <a:lstStyle/>
                    <a:p>
                      <a:r>
                        <a:rPr lang="en-US" altLang="zh-CN" sz="800" dirty="0" smtClean="0"/>
                        <a:t>&lt;5</a:t>
                      </a:r>
                      <a:endParaRPr lang="zh-CN" altLang="en-US" sz="800" dirty="0"/>
                    </a:p>
                  </a:txBody>
                  <a:tcPr/>
                </a:tc>
              </a:tr>
              <a:tr h="370327">
                <a:tc>
                  <a:txBody>
                    <a:bodyPr/>
                    <a:lstStyle/>
                    <a:p>
                      <a:r>
                        <a:rPr lang="en-US" altLang="zh-CN" sz="800" dirty="0" smtClean="0"/>
                        <a:t>Distance</a:t>
                      </a:r>
                      <a:r>
                        <a:rPr lang="en-US" altLang="zh-CN" sz="800" baseline="0" dirty="0" smtClean="0"/>
                        <a:t> per link</a:t>
                      </a:r>
                      <a:endParaRPr lang="zh-CN" altLang="en-US" sz="800" dirty="0"/>
                    </a:p>
                  </a:txBody>
                  <a:tcPr/>
                </a:tc>
                <a:tc>
                  <a:txBody>
                    <a:bodyPr/>
                    <a:lstStyle/>
                    <a:p>
                      <a:r>
                        <a:rPr lang="en-US" altLang="zh-CN" sz="800" dirty="0" smtClean="0"/>
                        <a:t>&lt;1km</a:t>
                      </a:r>
                      <a:endParaRPr lang="zh-CN" altLang="en-US" sz="800" dirty="0"/>
                    </a:p>
                  </a:txBody>
                  <a:tcPr/>
                </a:tc>
                <a:tc>
                  <a:txBody>
                    <a:bodyPr/>
                    <a:lstStyle/>
                    <a:p>
                      <a:r>
                        <a:rPr lang="en-US" altLang="zh-CN" sz="800" dirty="0" smtClean="0"/>
                        <a:t>&lt;150m</a:t>
                      </a:r>
                      <a:endParaRPr lang="zh-CN" altLang="en-US" sz="800" dirty="0"/>
                    </a:p>
                  </a:txBody>
                  <a:tcPr/>
                </a:tc>
              </a:tr>
              <a:tr h="370327">
                <a:tc>
                  <a:txBody>
                    <a:bodyPr/>
                    <a:lstStyle/>
                    <a:p>
                      <a:r>
                        <a:rPr lang="en-US" altLang="zh-CN" sz="800" dirty="0" smtClean="0"/>
                        <a:t>Dat</a:t>
                      </a:r>
                      <a:r>
                        <a:rPr lang="en-US" altLang="zh-CN" sz="800" baseline="0" dirty="0" smtClean="0"/>
                        <a:t>a Rate</a:t>
                      </a:r>
                      <a:endParaRPr lang="zh-CN" altLang="en-US" sz="800" dirty="0"/>
                    </a:p>
                  </a:txBody>
                  <a:tcPr/>
                </a:tc>
                <a:tc>
                  <a:txBody>
                    <a:bodyPr/>
                    <a:lstStyle/>
                    <a:p>
                      <a:r>
                        <a:rPr lang="en-US" altLang="zh-CN" sz="800" dirty="0" smtClean="0"/>
                        <a:t>~2-20Gbps</a:t>
                      </a:r>
                      <a:endParaRPr lang="zh-CN" altLang="en-US" sz="800" dirty="0"/>
                    </a:p>
                  </a:txBody>
                  <a:tcPr/>
                </a:tc>
                <a:tc>
                  <a:txBody>
                    <a:bodyPr/>
                    <a:lstStyle/>
                    <a:p>
                      <a:r>
                        <a:rPr lang="en-US" altLang="zh-CN" sz="800" dirty="0" smtClean="0"/>
                        <a:t>~2-20Gbps</a:t>
                      </a:r>
                      <a:endParaRPr lang="zh-CN" altLang="en-US" sz="800" dirty="0"/>
                    </a:p>
                  </a:txBody>
                  <a:tcPr/>
                </a:tc>
              </a:tr>
              <a:tr h="370327">
                <a:tc>
                  <a:txBody>
                    <a:bodyPr/>
                    <a:lstStyle/>
                    <a:p>
                      <a:r>
                        <a:rPr lang="en-US" altLang="zh-CN" sz="800" dirty="0" smtClean="0"/>
                        <a:t>Latency </a:t>
                      </a:r>
                      <a:endParaRPr lang="zh-CN" altLang="en-US" sz="800" dirty="0"/>
                    </a:p>
                  </a:txBody>
                  <a:tcPr/>
                </a:tc>
                <a:tc>
                  <a:txBody>
                    <a:bodyPr/>
                    <a:lstStyle/>
                    <a:p>
                      <a:r>
                        <a:rPr lang="en-US" altLang="zh-CN" sz="800" dirty="0" smtClean="0"/>
                        <a:t>&lt;35ms</a:t>
                      </a:r>
                      <a:endParaRPr lang="zh-CN" altLang="en-US" sz="800" dirty="0"/>
                    </a:p>
                  </a:txBody>
                  <a:tcPr/>
                </a:tc>
                <a:tc>
                  <a:txBody>
                    <a:bodyPr/>
                    <a:lstStyle/>
                    <a:p>
                      <a:r>
                        <a:rPr lang="en-US" altLang="zh-CN" sz="800" dirty="0" smtClean="0"/>
                        <a:t>&lt;35ms (total</a:t>
                      </a:r>
                      <a:r>
                        <a:rPr lang="en-US" altLang="zh-CN" sz="800" baseline="0" dirty="0" smtClean="0"/>
                        <a:t> )</a:t>
                      </a:r>
                      <a:endParaRPr lang="zh-CN" altLang="en-US" sz="800" dirty="0"/>
                    </a:p>
                  </a:txBody>
                  <a:tcPr/>
                </a:tc>
              </a:tr>
              <a:tr h="370327">
                <a:tc>
                  <a:txBody>
                    <a:bodyPr/>
                    <a:lstStyle/>
                    <a:p>
                      <a:r>
                        <a:rPr lang="en-US" altLang="zh-CN" sz="800" dirty="0" smtClean="0"/>
                        <a:t>QoS/QoE</a:t>
                      </a:r>
                      <a:endParaRPr lang="zh-CN" altLang="en-US" sz="800" dirty="0"/>
                    </a:p>
                  </a:txBody>
                  <a:tcPr/>
                </a:tc>
                <a:tc>
                  <a:txBody>
                    <a:bodyPr/>
                    <a:lstStyle/>
                    <a:p>
                      <a:r>
                        <a:rPr lang="en-US" altLang="zh-CN" sz="800" dirty="0" smtClean="0"/>
                        <a:t>Yes</a:t>
                      </a:r>
                      <a:endParaRPr lang="zh-CN" altLang="en-US" sz="800" dirty="0"/>
                    </a:p>
                  </a:txBody>
                  <a:tcPr/>
                </a:tc>
                <a:tc>
                  <a:txBody>
                    <a:bodyPr/>
                    <a:lstStyle/>
                    <a:p>
                      <a:r>
                        <a:rPr lang="en-US" altLang="zh-CN" sz="800" dirty="0" smtClean="0"/>
                        <a:t>Yes</a:t>
                      </a:r>
                      <a:endParaRPr lang="zh-CN" altLang="en-US" sz="800" dirty="0"/>
                    </a:p>
                  </a:txBody>
                  <a:tcPr/>
                </a:tc>
              </a:tr>
              <a:tr h="370327">
                <a:tc>
                  <a:txBody>
                    <a:bodyPr/>
                    <a:lstStyle/>
                    <a:p>
                      <a:r>
                        <a:rPr lang="en-US" altLang="zh-CN" sz="800" dirty="0" smtClean="0"/>
                        <a:t>Availability</a:t>
                      </a:r>
                      <a:endParaRPr lang="zh-CN" altLang="en-US" sz="800" dirty="0"/>
                    </a:p>
                  </a:txBody>
                  <a:tcPr/>
                </a:tc>
                <a:tc>
                  <a:txBody>
                    <a:bodyPr/>
                    <a:lstStyle/>
                    <a:p>
                      <a:r>
                        <a:rPr lang="en-US" altLang="zh-CN" sz="800" dirty="0" smtClean="0"/>
                        <a:t>99.99%</a:t>
                      </a:r>
                      <a:endParaRPr lang="zh-CN" altLang="en-US" sz="800" dirty="0"/>
                    </a:p>
                  </a:txBody>
                  <a:tcPr/>
                </a:tc>
                <a:tc>
                  <a:txBody>
                    <a:bodyPr/>
                    <a:lstStyle/>
                    <a:p>
                      <a:r>
                        <a:rPr lang="en-US" altLang="zh-CN" sz="800" dirty="0" smtClean="0"/>
                        <a:t>99.99%</a:t>
                      </a:r>
                      <a:endParaRPr lang="zh-CN" altLang="en-US" sz="800" dirty="0"/>
                    </a:p>
                  </a:txBody>
                  <a:tcPr/>
                </a:tc>
              </a:tr>
            </a:tbl>
          </a:graphicData>
        </a:graphic>
      </p:graphicFrame>
      <p:grpSp>
        <p:nvGrpSpPr>
          <p:cNvPr id="62" name="Group 61"/>
          <p:cNvGrpSpPr/>
          <p:nvPr/>
        </p:nvGrpSpPr>
        <p:grpSpPr>
          <a:xfrm>
            <a:off x="1835696" y="4581128"/>
            <a:ext cx="6984776" cy="1872208"/>
            <a:chOff x="899592" y="4149080"/>
            <a:chExt cx="7776864" cy="2160240"/>
          </a:xfrm>
        </p:grpSpPr>
        <p:grpSp>
          <p:nvGrpSpPr>
            <p:cNvPr id="63" name="Shape 342"/>
            <p:cNvGrpSpPr/>
            <p:nvPr/>
          </p:nvGrpSpPr>
          <p:grpSpPr>
            <a:xfrm>
              <a:off x="953845" y="4149080"/>
              <a:ext cx="3906187" cy="2160240"/>
              <a:chOff x="1691680" y="3027015"/>
              <a:chExt cx="3816424" cy="1626120"/>
            </a:xfrm>
          </p:grpSpPr>
          <p:grpSp>
            <p:nvGrpSpPr>
              <p:cNvPr id="110" name="Shape 343"/>
              <p:cNvGrpSpPr/>
              <p:nvPr/>
            </p:nvGrpSpPr>
            <p:grpSpPr>
              <a:xfrm>
                <a:off x="1758545" y="3573015"/>
                <a:ext cx="1939072" cy="1080119"/>
                <a:chOff x="5724128" y="404663"/>
                <a:chExt cx="1656183" cy="942045"/>
              </a:xfrm>
            </p:grpSpPr>
            <p:sp>
              <p:nvSpPr>
                <p:cNvPr id="134"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5"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1" name="Shape 346"/>
              <p:cNvGrpSpPr/>
              <p:nvPr/>
            </p:nvGrpSpPr>
            <p:grpSpPr>
              <a:xfrm>
                <a:off x="3430159" y="3501006"/>
                <a:ext cx="2005937" cy="1152129"/>
                <a:chOff x="5724128" y="404663"/>
                <a:chExt cx="1656183" cy="942045"/>
              </a:xfrm>
            </p:grpSpPr>
            <p:sp>
              <p:nvSpPr>
                <p:cNvPr id="132"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3"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112" name="Shape 349"/>
              <p:cNvGrpSpPr/>
              <p:nvPr/>
            </p:nvGrpSpPr>
            <p:grpSpPr>
              <a:xfrm>
                <a:off x="4098792" y="3212976"/>
                <a:ext cx="404838" cy="1141141"/>
                <a:chOff x="5148064" y="4190325"/>
                <a:chExt cx="435980" cy="937142"/>
              </a:xfrm>
            </p:grpSpPr>
            <p:cxnSp>
              <p:nvCxnSpPr>
                <p:cNvPr id="128"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9"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30"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31"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13"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114"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115"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116"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sp>
            <p:nvSpPr>
              <p:cNvPr id="117"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118"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119"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120" name="Shape 367"/>
              <p:cNvGrpSpPr/>
              <p:nvPr/>
            </p:nvGrpSpPr>
            <p:grpSpPr>
              <a:xfrm>
                <a:off x="2360326" y="3212975"/>
                <a:ext cx="404839" cy="1168888"/>
                <a:chOff x="5148064" y="4190325"/>
                <a:chExt cx="435980" cy="937142"/>
              </a:xfrm>
            </p:grpSpPr>
            <p:cxnSp>
              <p:nvCxnSpPr>
                <p:cNvPr id="124"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25"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126"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27"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121"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122" name="Shape 373"/>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123" name="Shape 374"/>
              <p:cNvCxnSpPr>
                <a:stCxn id="117"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pic>
          <p:nvPicPr>
            <p:cNvPr id="64" name="Shape 375"/>
            <p:cNvPicPr preferRelativeResize="0"/>
            <p:nvPr/>
          </p:nvPicPr>
          <p:blipFill rotWithShape="1">
            <a:blip r:embed="rId5">
              <a:alphaModFix/>
            </a:blip>
            <a:srcRect/>
            <a:stretch/>
          </p:blipFill>
          <p:spPr>
            <a:xfrm>
              <a:off x="1170856" y="5510075"/>
              <a:ext cx="596778" cy="392997"/>
            </a:xfrm>
            <a:prstGeom prst="rect">
              <a:avLst/>
            </a:prstGeom>
            <a:noFill/>
            <a:ln>
              <a:noFill/>
            </a:ln>
          </p:spPr>
        </p:pic>
        <p:pic>
          <p:nvPicPr>
            <p:cNvPr id="65" name="Shape 376"/>
            <p:cNvPicPr preferRelativeResize="0"/>
            <p:nvPr/>
          </p:nvPicPr>
          <p:blipFill rotWithShape="1">
            <a:blip r:embed="rId4">
              <a:alphaModFix/>
            </a:blip>
            <a:srcRect/>
            <a:stretch/>
          </p:blipFill>
          <p:spPr>
            <a:xfrm>
              <a:off x="1279361" y="5687254"/>
              <a:ext cx="200827" cy="253185"/>
            </a:xfrm>
            <a:prstGeom prst="rect">
              <a:avLst/>
            </a:prstGeom>
            <a:noFill/>
            <a:ln>
              <a:noFill/>
            </a:ln>
          </p:spPr>
        </p:pic>
        <p:grpSp>
          <p:nvGrpSpPr>
            <p:cNvPr id="66" name="Shape 377"/>
            <p:cNvGrpSpPr/>
            <p:nvPr/>
          </p:nvGrpSpPr>
          <p:grpSpPr>
            <a:xfrm>
              <a:off x="899592" y="5325636"/>
              <a:ext cx="379768" cy="614804"/>
              <a:chOff x="467543" y="3717032"/>
              <a:chExt cx="504056" cy="720080"/>
            </a:xfrm>
          </p:grpSpPr>
          <p:sp>
            <p:nvSpPr>
              <p:cNvPr id="108"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109"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67" name="Shape 380"/>
            <p:cNvCxnSpPr>
              <a:endCxn id="65" idx="3"/>
            </p:cNvCxnSpPr>
            <p:nvPr/>
          </p:nvCxnSpPr>
          <p:spPr>
            <a:xfrm flipH="1">
              <a:off x="1480164" y="4905661"/>
              <a:ext cx="544048" cy="908272"/>
            </a:xfrm>
            <a:prstGeom prst="straightConnector1">
              <a:avLst/>
            </a:prstGeom>
            <a:noFill/>
            <a:ln w="9525" cap="flat">
              <a:solidFill>
                <a:schemeClr val="dk1"/>
              </a:solidFill>
              <a:prstDash val="dash"/>
              <a:round/>
              <a:headEnd type="stealth" w="lg" len="lg"/>
              <a:tailEnd type="stealth" w="lg" len="lg"/>
            </a:ln>
          </p:spPr>
        </p:cxnSp>
        <p:cxnSp>
          <p:nvCxnSpPr>
            <p:cNvPr id="68" name="Shape 381"/>
            <p:cNvCxnSpPr/>
            <p:nvPr/>
          </p:nvCxnSpPr>
          <p:spPr>
            <a:xfrm flipH="1">
              <a:off x="1713382"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69" name="Shape 382"/>
            <p:cNvPicPr preferRelativeResize="0"/>
            <p:nvPr/>
          </p:nvPicPr>
          <p:blipFill rotWithShape="1">
            <a:blip r:embed="rId4">
              <a:alphaModFix/>
            </a:blip>
            <a:srcRect/>
            <a:stretch/>
          </p:blipFill>
          <p:spPr>
            <a:xfrm>
              <a:off x="2601604" y="5694517"/>
              <a:ext cx="196828" cy="248145"/>
            </a:xfrm>
            <a:prstGeom prst="rect">
              <a:avLst/>
            </a:prstGeom>
            <a:noFill/>
            <a:ln>
              <a:noFill/>
            </a:ln>
          </p:spPr>
        </p:pic>
        <p:grpSp>
          <p:nvGrpSpPr>
            <p:cNvPr id="70" name="Shape 342"/>
            <p:cNvGrpSpPr/>
            <p:nvPr/>
          </p:nvGrpSpPr>
          <p:grpSpPr>
            <a:xfrm>
              <a:off x="4770269" y="4149080"/>
              <a:ext cx="3906187" cy="2160240"/>
              <a:chOff x="1691680" y="3027015"/>
              <a:chExt cx="3816424" cy="1626120"/>
            </a:xfrm>
          </p:grpSpPr>
          <p:grpSp>
            <p:nvGrpSpPr>
              <p:cNvPr id="81" name="Shape 343"/>
              <p:cNvGrpSpPr/>
              <p:nvPr/>
            </p:nvGrpSpPr>
            <p:grpSpPr>
              <a:xfrm>
                <a:off x="1758545" y="3573015"/>
                <a:ext cx="1939072" cy="1080119"/>
                <a:chOff x="5724128" y="404663"/>
                <a:chExt cx="1656183" cy="942045"/>
              </a:xfrm>
            </p:grpSpPr>
            <p:sp>
              <p:nvSpPr>
                <p:cNvPr id="106" name="Shape 344"/>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7" name="Shape 345"/>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2" name="Shape 346"/>
              <p:cNvGrpSpPr/>
              <p:nvPr/>
            </p:nvGrpSpPr>
            <p:grpSpPr>
              <a:xfrm>
                <a:off x="3430159" y="3501006"/>
                <a:ext cx="2005937" cy="1152129"/>
                <a:chOff x="5724128" y="404663"/>
                <a:chExt cx="1656183" cy="942045"/>
              </a:xfrm>
            </p:grpSpPr>
            <p:sp>
              <p:nvSpPr>
                <p:cNvPr id="104" name="Shape 347"/>
                <p:cNvSpPr/>
                <p:nvPr/>
              </p:nvSpPr>
              <p:spPr>
                <a:xfrm>
                  <a:off x="5724128" y="836712"/>
                  <a:ext cx="1656183" cy="509997"/>
                </a:xfrm>
                <a:prstGeom prst="ellipse">
                  <a:avLst/>
                </a:prstGeom>
                <a:solidFill>
                  <a:srgbClr val="D8D8D8">
                    <a:alpha val="80000"/>
                  </a:srgbClr>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5" name="Shape 348"/>
                <p:cNvSpPr/>
                <p:nvPr/>
              </p:nvSpPr>
              <p:spPr>
                <a:xfrm>
                  <a:off x="5724128" y="404663"/>
                  <a:ext cx="1656183" cy="648071"/>
                </a:xfrm>
                <a:prstGeom prst="triangle">
                  <a:avLst>
                    <a:gd name="adj" fmla="val 50000"/>
                  </a:avLst>
                </a:prstGeom>
                <a:solidFill>
                  <a:srgbClr val="D8D8D8"/>
                </a:solidFill>
                <a:ln>
                  <a:noFill/>
                </a:ln>
              </p:spPr>
              <p:txBody>
                <a:bodyPr lIns="91425" tIns="45700" rIns="91425" bIns="45700" anchor="t" anchorCtr="0">
                  <a:noAutofit/>
                </a:bodyPr>
                <a:lstStyle/>
                <a:p>
                  <a:pPr marL="0" marR="0" lvl="0" indent="76200" algn="l" rtl="0">
                    <a:spcBef>
                      <a:spcPts val="0"/>
                    </a:spcBef>
                    <a:spcAft>
                      <a:spcPts val="0"/>
                    </a:spcAft>
                    <a:buClr>
                      <a:srgbClr val="CC9900"/>
                    </a:buClr>
                    <a:buFont typeface="Noto Symbol"/>
                    <a:buNone/>
                  </a:pPr>
                  <a:endParaRPr sz="1200" b="0" i="0" u="none" strike="noStrike" cap="none" baseline="0" dirty="0">
                    <a:solidFill>
                      <a:srgbClr val="000000"/>
                    </a:solidFill>
                    <a:latin typeface="Arial"/>
                    <a:ea typeface="Arial"/>
                    <a:cs typeface="Arial"/>
                    <a:sym typeface="Arial"/>
                  </a:endParaRPr>
                </a:p>
              </p:txBody>
            </p:sp>
          </p:grpSp>
          <p:grpSp>
            <p:nvGrpSpPr>
              <p:cNvPr id="83" name="Shape 349"/>
              <p:cNvGrpSpPr/>
              <p:nvPr/>
            </p:nvGrpSpPr>
            <p:grpSpPr>
              <a:xfrm>
                <a:off x="4098792" y="3212976"/>
                <a:ext cx="404838" cy="1141141"/>
                <a:chOff x="5148064" y="4190325"/>
                <a:chExt cx="435980" cy="937142"/>
              </a:xfrm>
            </p:grpSpPr>
            <p:cxnSp>
              <p:nvCxnSpPr>
                <p:cNvPr id="100" name="Shape 350"/>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101" name="Shape 351"/>
                <p:cNvCxnSpPr/>
                <p:nvPr/>
              </p:nvCxnSpPr>
              <p:spPr>
                <a:xfrm rot="10800000" flipH="1">
                  <a:off x="5148064" y="4194840"/>
                  <a:ext cx="371354" cy="3607"/>
                </a:xfrm>
                <a:prstGeom prst="straightConnector1">
                  <a:avLst/>
                </a:prstGeom>
                <a:noFill/>
                <a:ln w="50800" cap="flat">
                  <a:solidFill>
                    <a:srgbClr val="000000"/>
                  </a:solidFill>
                  <a:prstDash val="solid"/>
                  <a:round/>
                  <a:headEnd type="none" w="med" len="med"/>
                  <a:tailEnd type="none" w="med" len="med"/>
                </a:ln>
              </p:spPr>
            </p:cxnSp>
            <p:sp>
              <p:nvSpPr>
                <p:cNvPr id="102" name="Shape 352"/>
                <p:cNvSpPr/>
                <p:nvPr/>
              </p:nvSpPr>
              <p:spPr>
                <a:xfrm>
                  <a:off x="5151694" y="4194841"/>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103" name="Shape 353"/>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84" name="Shape 354"/>
              <p:cNvCxnSpPr/>
              <p:nvPr/>
            </p:nvCxnSpPr>
            <p:spPr>
              <a:xfrm rot="10800000" flipH="1">
                <a:off x="1691680" y="4365104"/>
                <a:ext cx="3816424" cy="15823"/>
              </a:xfrm>
              <a:prstGeom prst="straightConnector1">
                <a:avLst/>
              </a:prstGeom>
              <a:noFill/>
              <a:ln w="63500" cap="flat">
                <a:solidFill>
                  <a:srgbClr val="000000"/>
                </a:solidFill>
                <a:prstDash val="solid"/>
                <a:round/>
                <a:headEnd type="none" w="med" len="med"/>
                <a:tailEnd type="none" w="med" len="med"/>
              </a:ln>
            </p:spPr>
          </p:cxnSp>
          <p:sp>
            <p:nvSpPr>
              <p:cNvPr id="85" name="Shape 355"/>
              <p:cNvSpPr txBox="1"/>
              <p:nvPr/>
            </p:nvSpPr>
            <p:spPr>
              <a:xfrm>
                <a:off x="4572000" y="3449873"/>
                <a:ext cx="459050"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t>
                </a:r>
                <a:r>
                  <a:rPr lang="en-US" sz="1000" b="0" i="0" u="none" strike="noStrike" cap="none" baseline="0" dirty="0">
                    <a:solidFill>
                      <a:srgbClr val="000000"/>
                    </a:solidFill>
                    <a:latin typeface="Times New Roman"/>
                    <a:ea typeface="Times New Roman"/>
                    <a:cs typeface="Times New Roman"/>
                    <a:sym typeface="Times New Roman"/>
                  </a:rPr>
                  <a:t>AP</a:t>
                </a:r>
              </a:p>
            </p:txBody>
          </p:sp>
          <p:pic>
            <p:nvPicPr>
              <p:cNvPr id="86" name="Shape 358"/>
              <p:cNvPicPr preferRelativeResize="0"/>
              <p:nvPr/>
            </p:nvPicPr>
            <p:blipFill rotWithShape="1">
              <a:blip r:embed="rId3">
                <a:alphaModFix/>
              </a:blip>
              <a:srcRect/>
              <a:stretch/>
            </p:blipFill>
            <p:spPr>
              <a:xfrm>
                <a:off x="2894527" y="3861350"/>
                <a:ext cx="334323" cy="531541"/>
              </a:xfrm>
              <a:prstGeom prst="rect">
                <a:avLst/>
              </a:prstGeom>
              <a:noFill/>
              <a:ln>
                <a:noFill/>
              </a:ln>
            </p:spPr>
          </p:pic>
          <p:sp>
            <p:nvSpPr>
              <p:cNvPr id="87" name="Shape 359"/>
              <p:cNvSpPr txBox="1"/>
              <p:nvPr/>
            </p:nvSpPr>
            <p:spPr>
              <a:xfrm>
                <a:off x="2274744" y="3449873"/>
                <a:ext cx="435047" cy="98903"/>
              </a:xfrm>
              <a:prstGeom prst="rect">
                <a:avLst/>
              </a:prstGeom>
              <a:noFill/>
              <a:ln>
                <a:noFill/>
              </a:ln>
            </p:spPr>
            <p:txBody>
              <a:bodyPr lIns="0" tIns="0" rIns="0" bIns="0" anchor="t" anchorCtr="0">
                <a:noAutofit/>
              </a:bodyPr>
              <a:lstStyle/>
              <a:p>
                <a:pPr marL="0" marR="0" lvl="0" indent="0" algn="l" rtl="0">
                  <a:spcBef>
                    <a:spcPts val="0"/>
                  </a:spcBef>
                  <a:spcAft>
                    <a:spcPts val="0"/>
                  </a:spcAft>
                  <a:buSzPct val="25000"/>
                  <a:buNone/>
                </a:pPr>
                <a:r>
                  <a:rPr lang="en-US" sz="1000" b="0" i="0" u="none" strike="noStrike" cap="none" baseline="0" dirty="0" smtClean="0">
                    <a:solidFill>
                      <a:srgbClr val="000000"/>
                    </a:solidFill>
                    <a:latin typeface="Times New Roman"/>
                    <a:ea typeface="Times New Roman"/>
                    <a:cs typeface="Times New Roman"/>
                    <a:sym typeface="Times New Roman"/>
                  </a:rPr>
                  <a:t>11ay AP</a:t>
                </a:r>
                <a:endParaRPr lang="en-US" sz="1000" b="0" i="0" u="none" strike="noStrike" cap="none" baseline="0" dirty="0">
                  <a:solidFill>
                    <a:srgbClr val="000000"/>
                  </a:solidFill>
                  <a:latin typeface="Times New Roman"/>
                  <a:ea typeface="Times New Roman"/>
                  <a:cs typeface="Times New Roman"/>
                  <a:sym typeface="Times New Roman"/>
                </a:endParaRPr>
              </a:p>
            </p:txBody>
          </p:sp>
          <p:pic>
            <p:nvPicPr>
              <p:cNvPr id="88" name="Shape 361"/>
              <p:cNvPicPr preferRelativeResize="0"/>
              <p:nvPr/>
            </p:nvPicPr>
            <p:blipFill rotWithShape="1">
              <a:blip r:embed="rId4">
                <a:alphaModFix/>
              </a:blip>
              <a:srcRect/>
              <a:stretch/>
            </p:blipFill>
            <p:spPr>
              <a:xfrm>
                <a:off x="3705903" y="4188667"/>
                <a:ext cx="192306" cy="186791"/>
              </a:xfrm>
              <a:prstGeom prst="rect">
                <a:avLst/>
              </a:prstGeom>
              <a:noFill/>
              <a:ln>
                <a:noFill/>
              </a:ln>
            </p:spPr>
          </p:pic>
          <p:sp>
            <p:nvSpPr>
              <p:cNvPr id="89" name="Shape 363"/>
              <p:cNvSpPr txBox="1"/>
              <p:nvPr/>
            </p:nvSpPr>
            <p:spPr>
              <a:xfrm>
                <a:off x="3054689" y="3592962"/>
                <a:ext cx="869239"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N-LOS Access</a:t>
                </a:r>
              </a:p>
            </p:txBody>
          </p:sp>
          <p:sp>
            <p:nvSpPr>
              <p:cNvPr id="90" name="Shape 365"/>
              <p:cNvSpPr txBox="1"/>
              <p:nvPr/>
            </p:nvSpPr>
            <p:spPr>
              <a:xfrm>
                <a:off x="2954106" y="3027015"/>
                <a:ext cx="1069833" cy="98903"/>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cxnSp>
            <p:nvCxnSpPr>
              <p:cNvPr id="91" name="Shape 366"/>
              <p:cNvCxnSpPr/>
              <p:nvPr/>
            </p:nvCxnSpPr>
            <p:spPr>
              <a:xfrm>
                <a:off x="3491880" y="3140967"/>
                <a:ext cx="0" cy="360040"/>
              </a:xfrm>
              <a:prstGeom prst="straightConnector1">
                <a:avLst/>
              </a:prstGeom>
              <a:noFill/>
              <a:ln w="19050" cap="flat">
                <a:solidFill>
                  <a:srgbClr val="00B050"/>
                </a:solidFill>
                <a:prstDash val="solid"/>
                <a:round/>
                <a:headEnd type="none" w="med" len="med"/>
                <a:tailEnd type="stealth" w="lg" len="lg"/>
              </a:ln>
            </p:spPr>
          </p:cxnSp>
          <p:grpSp>
            <p:nvGrpSpPr>
              <p:cNvPr id="92" name="Shape 367"/>
              <p:cNvGrpSpPr/>
              <p:nvPr/>
            </p:nvGrpSpPr>
            <p:grpSpPr>
              <a:xfrm>
                <a:off x="2360326" y="3212975"/>
                <a:ext cx="404839" cy="1168888"/>
                <a:chOff x="5148064" y="4190325"/>
                <a:chExt cx="435980" cy="937142"/>
              </a:xfrm>
            </p:grpSpPr>
            <p:cxnSp>
              <p:nvCxnSpPr>
                <p:cNvPr id="96" name="Shape 368"/>
                <p:cNvCxnSpPr/>
                <p:nvPr/>
              </p:nvCxnSpPr>
              <p:spPr>
                <a:xfrm flipH="1">
                  <a:off x="5484945" y="4190325"/>
                  <a:ext cx="17961" cy="937142"/>
                </a:xfrm>
                <a:prstGeom prst="straightConnector1">
                  <a:avLst/>
                </a:prstGeom>
                <a:noFill/>
                <a:ln w="50800" cap="flat">
                  <a:solidFill>
                    <a:srgbClr val="000000"/>
                  </a:solidFill>
                  <a:prstDash val="solid"/>
                  <a:round/>
                  <a:headEnd type="none" w="med" len="med"/>
                  <a:tailEnd type="none" w="med" len="med"/>
                </a:ln>
              </p:spPr>
            </p:cxnSp>
            <p:cxnSp>
              <p:nvCxnSpPr>
                <p:cNvPr id="97" name="Shape 369"/>
                <p:cNvCxnSpPr/>
                <p:nvPr/>
              </p:nvCxnSpPr>
              <p:spPr>
                <a:xfrm rot="10800000" flipH="1">
                  <a:off x="5148064" y="4194734"/>
                  <a:ext cx="371354" cy="3607"/>
                </a:xfrm>
                <a:prstGeom prst="straightConnector1">
                  <a:avLst/>
                </a:prstGeom>
                <a:noFill/>
                <a:ln w="50800" cap="flat">
                  <a:solidFill>
                    <a:srgbClr val="000000"/>
                  </a:solidFill>
                  <a:prstDash val="solid"/>
                  <a:round/>
                  <a:headEnd type="none" w="med" len="med"/>
                  <a:tailEnd type="none" w="med" len="med"/>
                </a:ln>
              </p:spPr>
            </p:cxnSp>
            <p:sp>
              <p:nvSpPr>
                <p:cNvPr id="98" name="Shape 370"/>
                <p:cNvSpPr/>
                <p:nvPr/>
              </p:nvSpPr>
              <p:spPr>
                <a:xfrm>
                  <a:off x="5151680" y="4194735"/>
                  <a:ext cx="135665" cy="69275"/>
                </a:xfrm>
                <a:prstGeom prst="rect">
                  <a:avLst/>
                </a:prstGeom>
                <a:noFill/>
                <a:ln w="12700" cap="flat">
                  <a:solidFill>
                    <a:srgbClr val="000000"/>
                  </a:solidFill>
                  <a:prstDash val="solid"/>
                  <a:round/>
                  <a:headEnd type="none" w="med" len="med"/>
                  <a:tailEnd type="none" w="med" len="med"/>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sp>
              <p:nvSpPr>
                <p:cNvPr id="99" name="Shape 371"/>
                <p:cNvSpPr/>
                <p:nvPr/>
              </p:nvSpPr>
              <p:spPr>
                <a:xfrm>
                  <a:off x="5524351" y="4385260"/>
                  <a:ext cx="59692" cy="112574"/>
                </a:xfrm>
                <a:prstGeom prst="rect">
                  <a:avLst/>
                </a:prstGeom>
                <a:solidFill>
                  <a:srgbClr val="FF2728"/>
                </a:solidFill>
                <a:ln>
                  <a:noFill/>
                </a:ln>
              </p:spPr>
              <p:txBody>
                <a:bodyPr lIns="91425" tIns="45700" rIns="91425" bIns="45700" anchor="t" anchorCtr="0">
                  <a:noAutofit/>
                </a:bodyPr>
                <a:lstStyle/>
                <a:p>
                  <a:pPr marL="0" marR="0" lvl="0" indent="0" algn="l" rtl="0">
                    <a:spcBef>
                      <a:spcPts val="0"/>
                    </a:spcBef>
                    <a:spcAft>
                      <a:spcPts val="0"/>
                    </a:spcAft>
                    <a:buNone/>
                  </a:pPr>
                  <a:endParaRPr sz="1200" b="0" i="0" u="none" strike="noStrike" cap="none" baseline="0" dirty="0">
                    <a:solidFill>
                      <a:srgbClr val="000000"/>
                    </a:solidFill>
                    <a:latin typeface="Arial"/>
                    <a:ea typeface="Arial"/>
                    <a:cs typeface="Arial"/>
                    <a:sym typeface="Arial"/>
                  </a:endParaRPr>
                </a:p>
              </p:txBody>
            </p:sp>
          </p:grpSp>
          <p:cxnSp>
            <p:nvCxnSpPr>
              <p:cNvPr id="93" name="Shape 372"/>
              <p:cNvCxnSpPr/>
              <p:nvPr/>
            </p:nvCxnSpPr>
            <p:spPr>
              <a:xfrm>
                <a:off x="2771800" y="3501007"/>
                <a:ext cx="1584175" cy="0"/>
              </a:xfrm>
              <a:prstGeom prst="straightConnector1">
                <a:avLst/>
              </a:prstGeom>
              <a:noFill/>
              <a:ln w="25400" cap="flat">
                <a:solidFill>
                  <a:srgbClr val="A5A5A5"/>
                </a:solidFill>
                <a:prstDash val="dash"/>
                <a:round/>
                <a:headEnd type="stealth" w="med" len="med"/>
                <a:tailEnd type="stealth" w="med" len="med"/>
              </a:ln>
            </p:spPr>
          </p:cxnSp>
          <p:cxnSp>
            <p:nvCxnSpPr>
              <p:cNvPr id="94" name="Shape 373"/>
              <p:cNvCxnSpPr>
                <a:stCxn id="107" idx="0"/>
              </p:cNvCxnSpPr>
              <p:nvPr/>
            </p:nvCxnSpPr>
            <p:spPr>
              <a:xfrm>
                <a:off x="2728081" y="3573015"/>
                <a:ext cx="553799" cy="700200"/>
              </a:xfrm>
              <a:prstGeom prst="straightConnector1">
                <a:avLst/>
              </a:prstGeom>
              <a:noFill/>
              <a:ln w="9525" cap="flat">
                <a:solidFill>
                  <a:schemeClr val="dk1"/>
                </a:solidFill>
                <a:prstDash val="dash"/>
                <a:round/>
                <a:headEnd type="stealth" w="lg" len="lg"/>
                <a:tailEnd type="stealth" w="lg" len="lg"/>
              </a:ln>
            </p:spPr>
          </p:cxnSp>
          <p:cxnSp>
            <p:nvCxnSpPr>
              <p:cNvPr id="95" name="Shape 374"/>
              <p:cNvCxnSpPr>
                <a:stCxn id="89" idx="2"/>
              </p:cNvCxnSpPr>
              <p:nvPr/>
            </p:nvCxnSpPr>
            <p:spPr>
              <a:xfrm flipH="1">
                <a:off x="3228908" y="3691865"/>
                <a:ext cx="260400" cy="435300"/>
              </a:xfrm>
              <a:prstGeom prst="straightConnector1">
                <a:avLst/>
              </a:prstGeom>
              <a:noFill/>
              <a:ln w="19050" cap="flat">
                <a:solidFill>
                  <a:srgbClr val="00B050"/>
                </a:solidFill>
                <a:prstDash val="solid"/>
                <a:round/>
                <a:headEnd type="none" w="med" len="med"/>
                <a:tailEnd type="stealth" w="lg" len="lg"/>
              </a:ln>
            </p:spPr>
          </p:cxnSp>
        </p:grpSp>
        <p:grpSp>
          <p:nvGrpSpPr>
            <p:cNvPr id="71" name="Shape 377"/>
            <p:cNvGrpSpPr/>
            <p:nvPr/>
          </p:nvGrpSpPr>
          <p:grpSpPr>
            <a:xfrm>
              <a:off x="4716016" y="5325636"/>
              <a:ext cx="379768" cy="614804"/>
              <a:chOff x="467543" y="3717032"/>
              <a:chExt cx="504056" cy="720080"/>
            </a:xfrm>
          </p:grpSpPr>
          <p:sp>
            <p:nvSpPr>
              <p:cNvPr id="79" name="Shape 378"/>
              <p:cNvSpPr/>
              <p:nvPr/>
            </p:nvSpPr>
            <p:spPr>
              <a:xfrm>
                <a:off x="467543" y="3717032"/>
                <a:ext cx="504056" cy="144016"/>
              </a:xfrm>
              <a:prstGeom prst="flowChartAlternateProcess">
                <a:avLst/>
              </a:prstGeom>
              <a:solidFill>
                <a:srgbClr val="FFC000"/>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600" b="1" i="0" u="none" strike="noStrike" cap="none" baseline="0" dirty="0">
                    <a:solidFill>
                      <a:srgbClr val="000000"/>
                    </a:solidFill>
                    <a:latin typeface="Tahoma"/>
                    <a:ea typeface="Tahoma"/>
                    <a:cs typeface="Tahoma"/>
                    <a:sym typeface="Tahoma"/>
                  </a:rPr>
                  <a:t>BUS STOP</a:t>
                </a:r>
              </a:p>
            </p:txBody>
          </p:sp>
          <p:cxnSp>
            <p:nvCxnSpPr>
              <p:cNvPr id="80" name="Shape 379"/>
              <p:cNvCxnSpPr/>
              <p:nvPr/>
            </p:nvCxnSpPr>
            <p:spPr>
              <a:xfrm>
                <a:off x="719572" y="3861048"/>
                <a:ext cx="0" cy="576064"/>
              </a:xfrm>
              <a:prstGeom prst="straightConnector1">
                <a:avLst/>
              </a:prstGeom>
              <a:noFill/>
              <a:ln w="28575" cap="flat">
                <a:solidFill>
                  <a:schemeClr val="dk1"/>
                </a:solidFill>
                <a:prstDash val="solid"/>
                <a:round/>
                <a:headEnd type="none" w="med" len="med"/>
                <a:tailEnd type="none" w="med" len="med"/>
              </a:ln>
            </p:spPr>
          </p:cxnSp>
        </p:grpSp>
        <p:cxnSp>
          <p:nvCxnSpPr>
            <p:cNvPr id="72" name="Shape 381"/>
            <p:cNvCxnSpPr/>
            <p:nvPr/>
          </p:nvCxnSpPr>
          <p:spPr>
            <a:xfrm flipH="1">
              <a:off x="5529806" y="5018234"/>
              <a:ext cx="1080373" cy="368881"/>
            </a:xfrm>
            <a:prstGeom prst="straightConnector1">
              <a:avLst/>
            </a:prstGeom>
            <a:noFill/>
            <a:ln w="19050" cap="flat">
              <a:solidFill>
                <a:srgbClr val="00B050"/>
              </a:solidFill>
              <a:prstDash val="solid"/>
              <a:round/>
              <a:headEnd type="none" w="med" len="med"/>
              <a:tailEnd type="stealth" w="lg" len="lg"/>
            </a:ln>
          </p:spPr>
        </p:cxnSp>
        <p:pic>
          <p:nvPicPr>
            <p:cNvPr id="73" name="Shape 382"/>
            <p:cNvPicPr preferRelativeResize="0"/>
            <p:nvPr/>
          </p:nvPicPr>
          <p:blipFill rotWithShape="1">
            <a:blip r:embed="rId4">
              <a:alphaModFix/>
            </a:blip>
            <a:srcRect/>
            <a:stretch/>
          </p:blipFill>
          <p:spPr>
            <a:xfrm>
              <a:off x="6418028" y="5694517"/>
              <a:ext cx="196828" cy="248145"/>
            </a:xfrm>
            <a:prstGeom prst="rect">
              <a:avLst/>
            </a:prstGeom>
            <a:noFill/>
            <a:ln>
              <a:noFill/>
            </a:ln>
          </p:spPr>
        </p:pic>
        <p:cxnSp>
          <p:nvCxnSpPr>
            <p:cNvPr id="74" name="Shape 372"/>
            <p:cNvCxnSpPr/>
            <p:nvPr/>
          </p:nvCxnSpPr>
          <p:spPr>
            <a:xfrm>
              <a:off x="3923928" y="4797152"/>
              <a:ext cx="1621435" cy="0"/>
            </a:xfrm>
            <a:prstGeom prst="straightConnector1">
              <a:avLst/>
            </a:prstGeom>
            <a:noFill/>
            <a:ln w="25400" cap="flat">
              <a:solidFill>
                <a:srgbClr val="A5A5A5"/>
              </a:solidFill>
              <a:prstDash val="dash"/>
              <a:round/>
              <a:headEnd type="stealth" w="med" len="med"/>
              <a:tailEnd type="stealth" w="med" len="med"/>
            </a:ln>
          </p:spPr>
        </p:cxnSp>
        <p:cxnSp>
          <p:nvCxnSpPr>
            <p:cNvPr id="75" name="Shape 366"/>
            <p:cNvCxnSpPr/>
            <p:nvPr/>
          </p:nvCxnSpPr>
          <p:spPr>
            <a:xfrm>
              <a:off x="4716016" y="4365104"/>
              <a:ext cx="0" cy="478300"/>
            </a:xfrm>
            <a:prstGeom prst="straightConnector1">
              <a:avLst/>
            </a:prstGeom>
            <a:noFill/>
            <a:ln w="19050" cap="flat">
              <a:solidFill>
                <a:srgbClr val="00B050"/>
              </a:solidFill>
              <a:prstDash val="solid"/>
              <a:round/>
              <a:headEnd type="none" w="med" len="med"/>
              <a:tailEnd type="stealth" w="lg" len="lg"/>
            </a:ln>
          </p:spPr>
        </p:cxnSp>
        <p:sp>
          <p:nvSpPr>
            <p:cNvPr id="76" name="Shape 365"/>
            <p:cNvSpPr txBox="1"/>
            <p:nvPr/>
          </p:nvSpPr>
          <p:spPr>
            <a:xfrm>
              <a:off x="4139952" y="4149080"/>
              <a:ext cx="1094996" cy="131389"/>
            </a:xfrm>
            <a:prstGeom prst="rect">
              <a:avLst/>
            </a:prstGeom>
            <a:solidFill>
              <a:srgbClr val="A3A3E9"/>
            </a:solidFill>
            <a:ln w="9525" cap="flat">
              <a:solidFill>
                <a:schemeClr val="dk1"/>
              </a:solidFill>
              <a:prstDash val="solid"/>
              <a:round/>
              <a:headEnd type="none" w="med" len="med"/>
              <a:tailEnd type="none" w="med" len="med"/>
            </a:ln>
          </p:spPr>
          <p:txBody>
            <a:bodyPr lIns="0" tIns="0" rIns="0" bIns="0" anchor="ctr" anchorCtr="0">
              <a:noAutofit/>
            </a:bodyPr>
            <a:lstStyle/>
            <a:p>
              <a:pPr marL="0" marR="0" lvl="0" indent="0" algn="ctr" rtl="0">
                <a:spcBef>
                  <a:spcPts val="0"/>
                </a:spcBef>
                <a:spcAft>
                  <a:spcPts val="0"/>
                </a:spcAft>
                <a:buSzPct val="25000"/>
                <a:buNone/>
              </a:pPr>
              <a:r>
                <a:rPr lang="en-US" sz="1000" b="0" i="0" u="none" strike="noStrike" cap="none" baseline="0" dirty="0">
                  <a:solidFill>
                    <a:srgbClr val="000000"/>
                  </a:solidFill>
                  <a:latin typeface="Times New Roman"/>
                  <a:ea typeface="Times New Roman"/>
                  <a:cs typeface="Times New Roman"/>
                  <a:sym typeface="Times New Roman"/>
                </a:rPr>
                <a:t>Backhaul @60GHz</a:t>
              </a:r>
            </a:p>
          </p:txBody>
        </p:sp>
        <p:pic>
          <p:nvPicPr>
            <p:cNvPr id="77" name="Picture 4" descr="C:\Program Files\Microsoft Office\MEDIA\CAGCAT10\j0205462.wmf"/>
            <p:cNvPicPr>
              <a:picLocks noChangeAspect="1" noChangeArrowheads="1"/>
            </p:cNvPicPr>
            <p:nvPr/>
          </p:nvPicPr>
          <p:blipFill>
            <a:blip r:embed="rId6"/>
            <a:srcRect/>
            <a:stretch>
              <a:fillRect/>
            </a:stretch>
          </p:blipFill>
          <p:spPr bwMode="auto">
            <a:xfrm>
              <a:off x="4932040" y="5229200"/>
              <a:ext cx="936104" cy="931398"/>
            </a:xfrm>
            <a:prstGeom prst="rect">
              <a:avLst/>
            </a:prstGeom>
            <a:noFill/>
          </p:spPr>
        </p:pic>
        <p:sp>
          <p:nvSpPr>
            <p:cNvPr id="78" name="TextBox 77"/>
            <p:cNvSpPr txBox="1"/>
            <p:nvPr/>
          </p:nvSpPr>
          <p:spPr>
            <a:xfrm>
              <a:off x="5148064" y="5949280"/>
              <a:ext cx="482824" cy="261610"/>
            </a:xfrm>
            <a:prstGeom prst="rect">
              <a:avLst/>
            </a:prstGeom>
            <a:noFill/>
          </p:spPr>
          <p:txBody>
            <a:bodyPr wrap="none" rtlCol="0">
              <a:spAutoFit/>
            </a:bodyPr>
            <a:lstStyle/>
            <a:p>
              <a:r>
                <a:rPr lang="en-US" sz="1050" b="1" dirty="0" smtClean="0"/>
                <a:t>POP</a:t>
              </a:r>
              <a:endParaRPr lang="en-US" sz="1050" b="1" dirty="0"/>
            </a:p>
          </p:txBody>
        </p:sp>
      </p:grpSp>
      <p:sp>
        <p:nvSpPr>
          <p:cNvPr id="136" name="TextBox 135"/>
          <p:cNvSpPr txBox="1"/>
          <p:nvPr/>
        </p:nvSpPr>
        <p:spPr>
          <a:xfrm>
            <a:off x="5076056" y="3356992"/>
            <a:ext cx="2571538" cy="253916"/>
          </a:xfrm>
          <a:prstGeom prst="rect">
            <a:avLst/>
          </a:prstGeom>
          <a:noFill/>
        </p:spPr>
        <p:txBody>
          <a:bodyPr wrap="none" rtlCol="0">
            <a:spAutoFit/>
          </a:bodyPr>
          <a:lstStyle/>
          <a:p>
            <a:r>
              <a:rPr lang="en-US" altLang="zh-CN" sz="1050" b="1" dirty="0" smtClean="0"/>
              <a:t>Wireless backhauling with single hop</a:t>
            </a:r>
            <a:endParaRPr lang="zh-CN" altLang="en-US" sz="1050" b="1" dirty="0"/>
          </a:p>
        </p:txBody>
      </p:sp>
      <p:sp>
        <p:nvSpPr>
          <p:cNvPr id="137" name="TextBox 136"/>
          <p:cNvSpPr txBox="1"/>
          <p:nvPr/>
        </p:nvSpPr>
        <p:spPr>
          <a:xfrm>
            <a:off x="3851920" y="6309320"/>
            <a:ext cx="2765501" cy="253916"/>
          </a:xfrm>
          <a:prstGeom prst="rect">
            <a:avLst/>
          </a:prstGeom>
          <a:noFill/>
        </p:spPr>
        <p:txBody>
          <a:bodyPr wrap="none" rtlCol="0">
            <a:spAutoFit/>
          </a:bodyPr>
          <a:lstStyle/>
          <a:p>
            <a:r>
              <a:rPr lang="en-US" altLang="zh-CN" sz="1050" b="1" dirty="0" smtClean="0"/>
              <a:t>Wireless backhauling with Multiple hops</a:t>
            </a:r>
            <a:endParaRPr lang="zh-CN" altLang="en-US" sz="1050" b="1" dirty="0"/>
          </a:p>
        </p:txBody>
      </p:sp>
    </p:spTree>
  </p:cSld>
  <p:clrMapOvr>
    <a:masterClrMapping/>
  </p:clrMapOvr>
  <p:transition spd="slow">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78"/>
          <p:cNvSpPr/>
          <p:nvPr/>
        </p:nvSpPr>
        <p:spPr>
          <a:xfrm>
            <a:off x="683568" y="934863"/>
            <a:ext cx="2880320" cy="381000"/>
          </a:xfrm>
          <a:prstGeom prst="rect">
            <a:avLst/>
          </a:prstGeom>
          <a:noFill/>
          <a:ln>
            <a:noFill/>
          </a:ln>
        </p:spPr>
        <p:txBody>
          <a:bodyPr lIns="92075" tIns="46025" rIns="92075" bIns="46025" anchor="t" anchorCtr="0">
            <a:noAutofit/>
          </a:bodyPr>
          <a:lstStyle/>
          <a:p>
            <a:pPr marL="342900" marR="0" lvl="0" indent="-342900" algn="l" rtl="0">
              <a:spcBef>
                <a:spcPts val="0"/>
              </a:spcBef>
              <a:spcAft>
                <a:spcPts val="0"/>
              </a:spcAft>
              <a:buSzPct val="25000"/>
              <a:buNone/>
            </a:pPr>
            <a:r>
              <a:rPr lang="en-US" sz="2000" b="1" i="0" u="none" strike="noStrike" cap="none" baseline="0" dirty="0" smtClean="0">
                <a:solidFill>
                  <a:schemeClr val="dk1"/>
                </a:solidFill>
                <a:latin typeface="Times New Roman"/>
                <a:ea typeface="Times New Roman"/>
                <a:cs typeface="Times New Roman"/>
                <a:sym typeface="Times New Roman"/>
              </a:rPr>
              <a:t>Authors (Continued):</a:t>
            </a:r>
            <a:endParaRPr lang="en-US" sz="2000" b="1" i="0" u="none" strike="noStrike" cap="none" baseline="0" dirty="0">
              <a:solidFill>
                <a:schemeClr val="dk1"/>
              </a:solidFill>
              <a:latin typeface="Times New Roman"/>
              <a:ea typeface="Times New Roman"/>
              <a:cs typeface="Times New Roman"/>
              <a:sym typeface="Times New Roman"/>
            </a:endParaRPr>
          </a:p>
        </p:txBody>
      </p:sp>
      <p:graphicFrame>
        <p:nvGraphicFramePr>
          <p:cNvPr id="4" name="Object 2"/>
          <p:cNvGraphicFramePr>
            <a:graphicFrameLocks noChangeAspect="1"/>
          </p:cNvGraphicFramePr>
          <p:nvPr>
            <p:extLst>
              <p:ext uri="{D42A27DB-BD31-4B8C-83A1-F6EECF244321}">
                <p14:modId xmlns:p14="http://schemas.microsoft.com/office/powerpoint/2010/main" val="106350985"/>
              </p:ext>
            </p:extLst>
          </p:nvPr>
        </p:nvGraphicFramePr>
        <p:xfrm>
          <a:off x="1115616" y="1772816"/>
          <a:ext cx="8244408" cy="4657187"/>
        </p:xfrm>
        <a:graphic>
          <a:graphicData uri="http://schemas.openxmlformats.org/presentationml/2006/ole">
            <mc:AlternateContent xmlns:mc="http://schemas.openxmlformats.org/markup-compatibility/2006">
              <mc:Choice xmlns:v="urn:schemas-microsoft-com:vml" Requires="v">
                <p:oleObj spid="_x0000_s16402" name="Document" r:id="rId3" imgW="6500146" imgH="4390642" progId="Word.Document.8">
                  <p:embed/>
                </p:oleObj>
              </mc:Choice>
              <mc:Fallback>
                <p:oleObj name="Document" r:id="rId3" imgW="6500146" imgH="4390642" progId="Word.Document.8">
                  <p:embed/>
                  <p:pic>
                    <p:nvPicPr>
                      <p:cNvPr id="0" name=""/>
                      <p:cNvPicPr>
                        <a:picLocks noChangeAspect="1" noChangeArrowheads="1"/>
                      </p:cNvPicPr>
                      <p:nvPr/>
                    </p:nvPicPr>
                    <p:blipFill>
                      <a:blip r:embed="rId4"/>
                      <a:srcRect/>
                      <a:stretch>
                        <a:fillRect/>
                      </a:stretch>
                    </p:blipFill>
                    <p:spPr bwMode="auto">
                      <a:xfrm>
                        <a:off x="1115616" y="1772816"/>
                        <a:ext cx="8244408" cy="4657187"/>
                      </a:xfrm>
                      <a:prstGeom prst="rect">
                        <a:avLst/>
                      </a:prstGeom>
                      <a:noFill/>
                    </p:spPr>
                  </p:pic>
                </p:oleObj>
              </mc:Fallback>
            </mc:AlternateContent>
          </a:graphicData>
        </a:graphic>
      </p:graphicFrame>
    </p:spTree>
    <p:extLst>
      <p:ext uri="{BB962C8B-B14F-4D97-AF65-F5344CB8AC3E}">
        <p14:creationId xmlns:p14="http://schemas.microsoft.com/office/powerpoint/2010/main" val="23866928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txBox="1">
            <a:spLocks noChangeArrowheads="1"/>
          </p:cNvSpPr>
          <p:nvPr/>
        </p:nvSpPr>
        <p:spPr bwMode="auto">
          <a:xfrm>
            <a:off x="950913" y="590550"/>
            <a:ext cx="7315200" cy="44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49263">
              <a:defRPr sz="1200">
                <a:solidFill>
                  <a:schemeClr val="tx1"/>
                </a:solidFill>
                <a:latin typeface="Times New Roman" panose="02020603050405020304" pitchFamily="18" charset="0"/>
              </a:defRPr>
            </a:lvl1pPr>
            <a:lvl2pPr marL="742950" indent="-285750" defTabSz="449263">
              <a:defRPr sz="1200">
                <a:solidFill>
                  <a:schemeClr val="tx1"/>
                </a:solidFill>
                <a:latin typeface="Times New Roman" panose="02020603050405020304" pitchFamily="18" charset="0"/>
              </a:defRPr>
            </a:lvl2pPr>
            <a:lvl3pPr marL="1143000" indent="-228600" defTabSz="449263">
              <a:defRPr sz="1200">
                <a:solidFill>
                  <a:schemeClr val="tx1"/>
                </a:solidFill>
                <a:latin typeface="Times New Roman" panose="02020603050405020304" pitchFamily="18" charset="0"/>
              </a:defRPr>
            </a:lvl3pPr>
            <a:lvl4pPr marL="1600200" indent="-228600" defTabSz="449263">
              <a:defRPr sz="1200">
                <a:solidFill>
                  <a:schemeClr val="tx1"/>
                </a:solidFill>
                <a:latin typeface="Times New Roman" panose="02020603050405020304" pitchFamily="18" charset="0"/>
              </a:defRPr>
            </a:lvl4pPr>
            <a:lvl5pPr marL="2057400" indent="-228600" defTabSz="449263">
              <a:defRPr sz="1200">
                <a:solidFill>
                  <a:schemeClr val="tx1"/>
                </a:solidFill>
                <a:latin typeface="Times New Roman" panose="02020603050405020304" pitchFamily="18" charset="0"/>
              </a:defRPr>
            </a:lvl5pPr>
            <a:lvl6pPr marL="2514600" indent="-228600" defTabSz="449263"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defTabSz="449263"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defTabSz="449263"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defTabSz="449263" eaLnBrk="0" fontAlgn="base" hangingPunct="0">
              <a:spcBef>
                <a:spcPct val="0"/>
              </a:spcBef>
              <a:spcAft>
                <a:spcPct val="0"/>
              </a:spcAft>
              <a:defRPr sz="1200">
                <a:solidFill>
                  <a:schemeClr val="tx1"/>
                </a:solidFill>
                <a:latin typeface="Times New Roman" panose="02020603050405020304" pitchFamily="18" charset="0"/>
              </a:defRPr>
            </a:lvl9pPr>
          </a:lstStyle>
          <a:p>
            <a:pPr algn="ctr" eaLnBrk="1" hangingPunct="1">
              <a:buClr>
                <a:srgbClr val="000000"/>
              </a:buClr>
              <a:buFont typeface="Times New Roman" panose="02020603050405020304" pitchFamily="18" charset="0"/>
              <a:buNone/>
            </a:pPr>
            <a:r>
              <a:rPr lang="en-US" altLang="zh-CN" sz="2400" b="1">
                <a:solidFill>
                  <a:srgbClr val="000000"/>
                </a:solidFill>
                <a:latin typeface="Arial" panose="020B0604020202020204" pitchFamily="34" charset="0"/>
                <a:cs typeface="Arial" panose="020B0604020202020204" pitchFamily="34" charset="0"/>
                <a:sym typeface="Arial" panose="020B0604020202020204" pitchFamily="34" charset="0"/>
              </a:rPr>
              <a:t>Usage Model 9: Office docking </a:t>
            </a:r>
          </a:p>
        </p:txBody>
      </p:sp>
      <p:sp>
        <p:nvSpPr>
          <p:cNvPr id="44035" name="Text Box 5"/>
          <p:cNvSpPr txBox="1">
            <a:spLocks noChangeArrowheads="1"/>
          </p:cNvSpPr>
          <p:nvPr/>
        </p:nvSpPr>
        <p:spPr bwMode="auto">
          <a:xfrm>
            <a:off x="417513" y="1065213"/>
            <a:ext cx="4191000" cy="559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Pre-Conditions:</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lnSpc>
                <a:spcPct val="95000"/>
              </a:lnSpc>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Office docking enables a wireless docking experience for office and home. Mobile device (Notebook, tablet, smartphone, small form factor) may communicate wirelessly with multiple peripheral devices - monitors, camcorders, web cameras, hard drives, printers, Internet AP/Router, etc. and/or another mobile device, </a:t>
            </a:r>
          </a:p>
          <a:p>
            <a:pPr>
              <a:lnSpc>
                <a:spcPct val="95000"/>
              </a:lnSpc>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Scenarios include a single device in a home scenario as well as in a dense office environment with multiple mobile devices where each mobile device has its own or shared dock/peripherals, or multiple mobile devices sharing a dock. A single wireless link that connects a mobile device with its dock, where the dock is wire-connected  to multiple other devices,  as well as multiple wireless links to connect the mobile with many devices should be supported. </a:t>
            </a:r>
          </a:p>
          <a:p>
            <a:pPr>
              <a:lnSpc>
                <a:spcPct val="95000"/>
              </a:lnSpc>
            </a:pPr>
            <a:endParaRPr lang="en-US" altLang="zh-CN"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endParaRPr>
          </a:p>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Application:</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Productivity applications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Support of two monitors of 8K resolution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Wireless support of USB devices with different traffic characteristics: isochronous, human interface and others </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Gigabit Ethernet</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Mass storage devices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3D webcams</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Dynamic composition</a:t>
            </a:r>
          </a:p>
          <a:p>
            <a:pPr>
              <a:buFontTx/>
              <a:buChar char="-"/>
            </a:pP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Connecting mobile to 2-5 peripheral devices</a:t>
            </a:r>
          </a:p>
          <a:p>
            <a:pPr>
              <a:buFontTx/>
              <a:buChar char="-"/>
            </a:pPr>
            <a:r>
              <a:rPr lang="en-GB" altLang="en-US"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should be able to sustain full working day w/o recharging battery</a:t>
            </a:r>
          </a:p>
          <a:p>
            <a:pPr>
              <a:buFontTx/>
              <a:buChar char="-"/>
            </a:pPr>
            <a:r>
              <a:rPr lang="en-GB"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Connecting multiple mobile source devices to dock</a:t>
            </a:r>
            <a:endPar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a:p>
            <a:pPr>
              <a:lnSpc>
                <a:spcPct val="95000"/>
              </a:lnSpc>
            </a:pPr>
            <a:r>
              <a:rPr lang="en-US" altLang="zh-CN" sz="1100"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Environment:</a:t>
            </a: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lnSpc>
                <a:spcPct val="95000"/>
              </a:lnSpc>
            </a:pPr>
            <a:r>
              <a:rPr lang="en-US" altLang="ko-KR" sz="10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Typical office scenarios - open space, cubicles, meeting room, </a:t>
            </a:r>
            <a:r>
              <a:rPr lang="en-US" altLang="ko-KR" sz="1000">
                <a:solidFill>
                  <a:srgbClr val="000000"/>
                </a:solidFill>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rPr>
              <a:t>and standalone home office usage.  Range between mobile and dock and peripherals will typically be &lt; 3m. Dense environment with multiple docking may or may not be wall isolated. Most of the devices are semi-static that may be moved intentionally or unintentionally.</a:t>
            </a:r>
          </a:p>
        </p:txBody>
      </p:sp>
      <p:sp>
        <p:nvSpPr>
          <p:cNvPr id="44036" name="TextBox 19"/>
          <p:cNvSpPr txBox="1">
            <a:spLocks noChangeArrowheads="1"/>
          </p:cNvSpPr>
          <p:nvPr/>
        </p:nvSpPr>
        <p:spPr bwMode="auto">
          <a:xfrm>
            <a:off x="5148263" y="1173163"/>
            <a:ext cx="3746500" cy="4852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200">
                <a:solidFill>
                  <a:schemeClr val="tx1"/>
                </a:solidFill>
                <a:latin typeface="Times New Roman" panose="02020603050405020304" pitchFamily="18" charset="0"/>
              </a:defRPr>
            </a:lvl1pPr>
            <a:lvl2pPr marL="742950" indent="-285750">
              <a:defRPr sz="1200">
                <a:solidFill>
                  <a:schemeClr val="tx1"/>
                </a:solidFill>
                <a:latin typeface="Times New Roman" panose="02020603050405020304" pitchFamily="18" charset="0"/>
              </a:defRPr>
            </a:lvl2pPr>
            <a:lvl3pPr marL="1143000" indent="-228600">
              <a:defRPr sz="1200">
                <a:solidFill>
                  <a:schemeClr val="tx1"/>
                </a:solidFill>
                <a:latin typeface="Times New Roman" panose="02020603050405020304" pitchFamily="18" charset="0"/>
              </a:defRPr>
            </a:lvl3pPr>
            <a:lvl4pPr marL="1600200" indent="-228600">
              <a:defRPr sz="1200">
                <a:solidFill>
                  <a:schemeClr val="tx1"/>
                </a:solidFill>
                <a:latin typeface="Times New Roman" panose="02020603050405020304" pitchFamily="18" charset="0"/>
              </a:defRPr>
            </a:lvl4pPr>
            <a:lvl5pPr marL="2057400" indent="-228600">
              <a:defRPr sz="1200">
                <a:solidFill>
                  <a:schemeClr val="tx1"/>
                </a:solidFill>
                <a:latin typeface="Times New Roman" panose="02020603050405020304" pitchFamily="18" charset="0"/>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defRPr>
            </a:lvl9pPr>
          </a:lstStyle>
          <a:p>
            <a:pPr>
              <a:lnSpc>
                <a:spcPct val="95000"/>
              </a:lnSpc>
            </a:pPr>
            <a:r>
              <a:rPr lang="en-US" altLang="zh-CN"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Traffic Conditions:</a:t>
            </a:r>
            <a:r>
              <a:rPr lang="en-US" altLang="zh-CN">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a:t>
            </a:r>
          </a:p>
          <a:p>
            <a:pPr>
              <a:buFont typeface="Arial" panose="020B0604020202020204" pitchFamily="34" charset="0"/>
              <a:buChar char="‒"/>
            </a:pP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Typically one to one and one to many links, many to one links (multiple source devices to one dock with shared peripheral devices)</a:t>
            </a:r>
          </a:p>
          <a:p>
            <a:pPr>
              <a:buFont typeface="Arial" panose="020B0604020202020204" pitchFamily="34" charset="0"/>
              <a:buChar char="‒"/>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Multiple simultaneous high performance links, some with low latency requirements, others with best-effort rates.</a:t>
            </a:r>
          </a:p>
          <a:p>
            <a:pPr>
              <a:buFont typeface="Arial" panose="020B0604020202020204" pitchFamily="34" charset="0"/>
              <a:buChar char="‒"/>
            </a:pPr>
            <a:r>
              <a:rPr lang="en-US" altLang="zh-CN" sz="1100">
                <a:solidFill>
                  <a:srgbClr val="000000"/>
                </a:solidFill>
                <a:latin typeface="Arial" panose="020B0604020202020204" pitchFamily="34" charset="0"/>
                <a:cs typeface="Arial" panose="020B0604020202020204" pitchFamily="34" charset="0"/>
                <a:sym typeface="Arial" panose="020B0604020202020204" pitchFamily="34" charset="0"/>
              </a:rPr>
              <a:t>Some flows are unidirectional and others are bidirectional.</a:t>
            </a:r>
          </a:p>
          <a:p>
            <a:pPr>
              <a:lnSpc>
                <a:spcPct val="95000"/>
              </a:lnSpc>
            </a:pPr>
            <a:r>
              <a:rPr lang="en-US" altLang="zh-CN"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Multiple uncoordinated ad hoc networks</a:t>
            </a:r>
          </a:p>
          <a:p>
            <a:pPr>
              <a:lnSpc>
                <a:spcPct val="95000"/>
              </a:lnSpc>
            </a:pPr>
            <a:r>
              <a:rPr lang="en-US" altLang="zh-CN" b="1" u="sng">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Use Case:</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is wirelessly connected to a docking station, and/or wirelessly connected to multiple wireless peripherals directly  </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may be wirelessly connected to other mobile devices separately or simultaneously with (1)</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Mobile device may be simultaneously connected  to wireless LAN</a:t>
            </a:r>
          </a:p>
          <a:p>
            <a:pPr>
              <a:lnSpc>
                <a:spcPct val="95000"/>
              </a:lnSpc>
              <a:buFontTx/>
              <a:buAutoNum type="arabicPeriod"/>
            </a:pPr>
            <a:r>
              <a:rPr lang="en-US"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Devices may be simultaneously connected to Bluetooth and other radio </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 D</a:t>
            </a:r>
            <a:r>
              <a:rPr lang="en-GB" altLang="ko-KR"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ense office environment with multiple mobile devices where each one may be docked </a:t>
            </a: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simultaneously with different docks</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Some data flows have significant latency, throughput and QoS requirements (monitors under productivity applications, Dynamic composition, HID)</a:t>
            </a:r>
          </a:p>
          <a:p>
            <a:pPr>
              <a:lnSpc>
                <a:spcPct val="95000"/>
              </a:lnSpc>
              <a:buFontTx/>
              <a:buAutoNum type="arabicPeriod"/>
            </a:pPr>
            <a:r>
              <a:rPr lang="en-GB" altLang="en-US" sz="1100">
                <a:solidFill>
                  <a:srgbClr val="000000"/>
                </a:solidFill>
                <a:latin typeface="Arial" panose="020B0604020202020204" pitchFamily="34" charset="0"/>
                <a:ea typeface="MS PGothic" panose="020B0600070205080204" pitchFamily="34" charset="-128"/>
                <a:cs typeface="Arial" panose="020B0604020202020204" pitchFamily="34" charset="0"/>
                <a:sym typeface="Arial" panose="020B0604020202020204" pitchFamily="34" charset="0"/>
              </a:rPr>
              <a:t>Multiple mobile devices (for example a PC and a smartphone) wirelessly connected to a docking station and sharing the peripherals that are connected to dock. </a:t>
            </a:r>
          </a:p>
        </p:txBody>
      </p:sp>
    </p:spTree>
    <p:extLst>
      <p:ext uri="{BB962C8B-B14F-4D97-AF65-F5344CB8AC3E}">
        <p14:creationId xmlns:p14="http://schemas.microsoft.com/office/powerpoint/2010/main" val="12830667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a:xfrm>
            <a:off x="685800" y="684214"/>
            <a:ext cx="7772400" cy="470090"/>
          </a:xfrm>
          <a:ln/>
        </p:spPr>
        <p:txBody>
          <a:bodyPr lIns="90000" tIns="46800" rIns="90000" bIns="46800"/>
          <a:lstStyle/>
          <a:p>
            <a:r>
              <a:rPr lang="en-US" altLang="zh-CN" dirty="0">
                <a:ea typeface="宋体" pitchFamily="2" charset="-122"/>
              </a:rPr>
              <a:t>Usage Model </a:t>
            </a:r>
            <a:r>
              <a:rPr lang="en-US" altLang="zh-CN" dirty="0" smtClean="0">
                <a:ea typeface="宋体" pitchFamily="2" charset="-122"/>
              </a:rPr>
              <a:t>9: </a:t>
            </a:r>
            <a:r>
              <a:rPr lang="en-US" altLang="zh-CN" dirty="0">
                <a:ea typeface="宋体" pitchFamily="2" charset="-122"/>
              </a:rPr>
              <a:t>Office </a:t>
            </a:r>
            <a:r>
              <a:rPr lang="en-US" altLang="zh-CN" dirty="0" smtClean="0">
                <a:ea typeface="宋体" pitchFamily="2" charset="-122"/>
              </a:rPr>
              <a:t>docking </a:t>
            </a:r>
            <a:r>
              <a:rPr lang="en-US" altLang="zh-CN" dirty="0" err="1" smtClean="0">
                <a:ea typeface="宋体" pitchFamily="2" charset="-122"/>
              </a:rPr>
              <a:t>exmples</a:t>
            </a:r>
            <a:r>
              <a:rPr lang="en-US" altLang="zh-CN" dirty="0" smtClean="0">
                <a:ea typeface="宋体" pitchFamily="2" charset="-122"/>
              </a:rPr>
              <a:t> </a:t>
            </a:r>
            <a:endParaRPr lang="en-US" altLang="zh-CN" dirty="0">
              <a:ea typeface="宋体" pitchFamily="2"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349397"/>
            <a:ext cx="2133600" cy="2081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59194" y="1182812"/>
            <a:ext cx="3962400" cy="2807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57200" y="3394480"/>
            <a:ext cx="2209800" cy="307777"/>
          </a:xfrm>
          <a:prstGeom prst="rect">
            <a:avLst/>
          </a:prstGeom>
          <a:noFill/>
        </p:spPr>
        <p:txBody>
          <a:bodyPr wrap="square" rtlCol="0">
            <a:spAutoFit/>
          </a:bodyPr>
          <a:lstStyle/>
          <a:p>
            <a:r>
              <a:rPr lang="en-US" sz="1400" dirty="0" smtClean="0">
                <a:solidFill>
                  <a:schemeClr val="tx1"/>
                </a:solidFill>
              </a:rPr>
              <a:t>Open space example 1</a:t>
            </a:r>
            <a:endParaRPr lang="en-US" sz="1400" dirty="0">
              <a:solidFill>
                <a:schemeClr val="tx1"/>
              </a:solidFill>
            </a:endParaRPr>
          </a:p>
        </p:txBody>
      </p:sp>
      <p:sp>
        <p:nvSpPr>
          <p:cNvPr id="14" name="TextBox 13"/>
          <p:cNvSpPr txBox="1"/>
          <p:nvPr/>
        </p:nvSpPr>
        <p:spPr>
          <a:xfrm>
            <a:off x="7342158" y="1349397"/>
            <a:ext cx="1374775" cy="523220"/>
          </a:xfrm>
          <a:prstGeom prst="rect">
            <a:avLst/>
          </a:prstGeom>
          <a:noFill/>
        </p:spPr>
        <p:txBody>
          <a:bodyPr wrap="square" rtlCol="0">
            <a:spAutoFit/>
          </a:bodyPr>
          <a:lstStyle/>
          <a:p>
            <a:r>
              <a:rPr lang="en-US" sz="1400" dirty="0" smtClean="0">
                <a:solidFill>
                  <a:schemeClr val="tx1"/>
                </a:solidFill>
              </a:rPr>
              <a:t>Open space example 2</a:t>
            </a:r>
            <a:endParaRPr lang="en-US" sz="1400" dirty="0">
              <a:solidFill>
                <a:schemeClr val="tx1"/>
              </a:solidFill>
            </a:endParaRPr>
          </a:p>
        </p:txBody>
      </p:sp>
      <p:grpSp>
        <p:nvGrpSpPr>
          <p:cNvPr id="2" name="Group 14"/>
          <p:cNvGrpSpPr/>
          <p:nvPr/>
        </p:nvGrpSpPr>
        <p:grpSpPr>
          <a:xfrm>
            <a:off x="714348" y="3797422"/>
            <a:ext cx="2285015" cy="2084935"/>
            <a:chOff x="2918343" y="828643"/>
            <a:chExt cx="2434278" cy="2672062"/>
          </a:xfrm>
        </p:grpSpPr>
        <p:pic>
          <p:nvPicPr>
            <p:cNvPr id="16" name="Picture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66276" y="2212114"/>
              <a:ext cx="986556" cy="986556"/>
            </a:xfrm>
            <a:prstGeom prst="rect">
              <a:avLst/>
            </a:prstGeom>
          </p:spPr>
        </p:pic>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44968" y="927666"/>
              <a:ext cx="1178115" cy="954073"/>
            </a:xfrm>
            <a:prstGeom prst="rect">
              <a:avLst/>
            </a:prstGeom>
          </p:spPr>
        </p:pic>
        <p:grpSp>
          <p:nvGrpSpPr>
            <p:cNvPr id="7" name="Group 17"/>
            <p:cNvGrpSpPr/>
            <p:nvPr/>
          </p:nvGrpSpPr>
          <p:grpSpPr>
            <a:xfrm>
              <a:off x="2918343" y="828643"/>
              <a:ext cx="2434278" cy="2672062"/>
              <a:chOff x="3424928" y="942141"/>
              <a:chExt cx="2434278" cy="2672062"/>
            </a:xfrm>
          </p:grpSpPr>
          <p:grpSp>
            <p:nvGrpSpPr>
              <p:cNvPr id="9" name="Group 21"/>
              <p:cNvGrpSpPr/>
              <p:nvPr/>
            </p:nvGrpSpPr>
            <p:grpSpPr>
              <a:xfrm>
                <a:off x="3424928" y="942141"/>
                <a:ext cx="2434278" cy="2672062"/>
                <a:chOff x="2082800" y="736600"/>
                <a:chExt cx="2641600" cy="2680549"/>
              </a:xfrm>
            </p:grpSpPr>
            <p:pic>
              <p:nvPicPr>
                <p:cNvPr id="25" name="Picture 2" descr="http://www.clker.com/cliparts/8/a/3/1/1197107206400036309metalmarious_Laptop.svg.med.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9482" y="1480706"/>
                  <a:ext cx="779463" cy="776839"/>
                </a:xfrm>
                <a:prstGeom prst="rect">
                  <a:avLst/>
                </a:prstGeom>
                <a:noFill/>
                <a:extLst>
                  <a:ext uri="{909E8E84-426E-40DD-AFC4-6F175D3DCCD1}">
                    <a14:hiddenFill xmlns:a14="http://schemas.microsoft.com/office/drawing/2010/main">
                      <a:solidFill>
                        <a:srgbClr val="FFFFFF"/>
                      </a:solidFill>
                    </a14:hiddenFill>
                  </a:ext>
                </a:extLst>
              </p:spPr>
            </p:pic>
            <p:sp>
              <p:nvSpPr>
                <p:cNvPr id="26" name="Rectangle 25"/>
                <p:cNvSpPr/>
                <p:nvPr/>
              </p:nvSpPr>
              <p:spPr>
                <a:xfrm>
                  <a:off x="2082800" y="736600"/>
                  <a:ext cx="2641600" cy="2680549"/>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3" name="TextBox 22"/>
              <p:cNvSpPr txBox="1"/>
              <p:nvPr/>
            </p:nvSpPr>
            <p:spPr>
              <a:xfrm>
                <a:off x="3533579" y="1049759"/>
                <a:ext cx="358017" cy="276999"/>
              </a:xfrm>
              <a:prstGeom prst="rect">
                <a:avLst/>
              </a:prstGeom>
              <a:noFill/>
            </p:spPr>
            <p:txBody>
              <a:bodyPr wrap="square" rtlCol="0">
                <a:spAutoFit/>
              </a:bodyPr>
              <a:lstStyle/>
              <a:p>
                <a:r>
                  <a:rPr lang="en-US" sz="1200" b="1" dirty="0" smtClean="0">
                    <a:solidFill>
                      <a:schemeClr val="tx2"/>
                    </a:solidFill>
                    <a:latin typeface="Neo Sans Intel"/>
                    <a:cs typeface="Neo Sans Intel"/>
                  </a:rPr>
                  <a:t> </a:t>
                </a:r>
              </a:p>
            </p:txBody>
          </p:sp>
          <p:pic>
            <p:nvPicPr>
              <p:cNvPr id="24" name="Picture 4" descr="http://c.dryicons.com/images/icon_sets/travel_and_tourism_part_2/png/512x512/wifi.png">
                <a:hlinkClick r:id="rId8"/>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4260925">
                <a:off x="4270411" y="1625416"/>
                <a:ext cx="264919" cy="698850"/>
              </a:xfrm>
              <a:prstGeom prst="rect">
                <a:avLst/>
              </a:prstGeom>
              <a:noFill/>
              <a:extLst>
                <a:ext uri="{909E8E84-426E-40DD-AFC4-6F175D3DCCD1}">
                  <a14:hiddenFill xmlns:a14="http://schemas.microsoft.com/office/drawing/2010/main">
                    <a:solidFill>
                      <a:srgbClr val="FFFFFF"/>
                    </a:solidFill>
                  </a14:hiddenFill>
                </a:ext>
              </a:extLst>
            </p:spPr>
          </p:pic>
        </p:grpSp>
        <p:pic>
          <p:nvPicPr>
            <p:cNvPr id="19" name="Picture 4" descr="http://c.dryicons.com/images/icon_sets/travel_and_tourism_part_2/png/512x512/wifi.png">
              <a:hlinkClick r:id="rId8"/>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rot="8147477">
              <a:off x="3656957" y="1917182"/>
              <a:ext cx="321339" cy="112494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http://c.dryicons.com/images/icon_sets/travel_and_tourism_part_2/png/512x512/wifi.png">
              <a:hlinkClick r:id="rId8"/>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rot="10800000">
              <a:off x="3092185" y="2101081"/>
              <a:ext cx="314337" cy="829214"/>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http://gigaom2.files.wordpress.com/2013/01/image_-_pantech_discover_-_front_angled_201301041144093_verge_super_wide.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941893" y="2726224"/>
              <a:ext cx="536825" cy="722608"/>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TextBox 7"/>
          <p:cNvSpPr txBox="1"/>
          <p:nvPr/>
        </p:nvSpPr>
        <p:spPr>
          <a:xfrm>
            <a:off x="661983" y="5907480"/>
            <a:ext cx="2614617" cy="584775"/>
          </a:xfrm>
          <a:prstGeom prst="rect">
            <a:avLst/>
          </a:prstGeom>
          <a:noFill/>
        </p:spPr>
        <p:txBody>
          <a:bodyPr wrap="square" rtlCol="0">
            <a:spAutoFit/>
          </a:bodyPr>
          <a:lstStyle/>
          <a:p>
            <a:r>
              <a:rPr lang="en-US" sz="1600" dirty="0" smtClean="0">
                <a:solidFill>
                  <a:schemeClr val="tx1"/>
                </a:solidFill>
              </a:rPr>
              <a:t>Office docking with multiple wireless links</a:t>
            </a:r>
            <a:endParaRPr lang="en-US" sz="1600" dirty="0">
              <a:solidFill>
                <a:schemeClr val="tx1"/>
              </a:solidFill>
            </a:endParaRPr>
          </a:p>
        </p:txBody>
      </p:sp>
      <p:grpSp>
        <p:nvGrpSpPr>
          <p:cNvPr id="10" name="Group 26"/>
          <p:cNvGrpSpPr/>
          <p:nvPr/>
        </p:nvGrpSpPr>
        <p:grpSpPr>
          <a:xfrm>
            <a:off x="3876119" y="4097528"/>
            <a:ext cx="3164084" cy="2175928"/>
            <a:chOff x="5639251" y="875713"/>
            <a:chExt cx="3164084" cy="2213051"/>
          </a:xfrm>
        </p:grpSpPr>
        <p:pic>
          <p:nvPicPr>
            <p:cNvPr id="28" name="Picture 2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744824" y="2006444"/>
              <a:ext cx="986556" cy="986556"/>
            </a:xfrm>
            <a:prstGeom prst="rect">
              <a:avLst/>
            </a:prstGeom>
          </p:spPr>
        </p:pic>
        <p:pic>
          <p:nvPicPr>
            <p:cNvPr id="29" name="Picture 2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625220" y="875713"/>
              <a:ext cx="1178115" cy="954073"/>
            </a:xfrm>
            <a:prstGeom prst="rect">
              <a:avLst/>
            </a:prstGeom>
          </p:spPr>
        </p:pic>
        <p:grpSp>
          <p:nvGrpSpPr>
            <p:cNvPr id="11" name="Group 29"/>
            <p:cNvGrpSpPr/>
            <p:nvPr/>
          </p:nvGrpSpPr>
          <p:grpSpPr>
            <a:xfrm>
              <a:off x="5639251" y="941273"/>
              <a:ext cx="3045822" cy="2147491"/>
              <a:chOff x="5968697" y="1032133"/>
              <a:chExt cx="3045822" cy="2147491"/>
            </a:xfrm>
          </p:grpSpPr>
          <p:grpSp>
            <p:nvGrpSpPr>
              <p:cNvPr id="13" name="Group 30"/>
              <p:cNvGrpSpPr/>
              <p:nvPr/>
            </p:nvGrpSpPr>
            <p:grpSpPr>
              <a:xfrm>
                <a:off x="5968697" y="1032133"/>
                <a:ext cx="3045822" cy="2147491"/>
                <a:chOff x="5075783" y="75319"/>
                <a:chExt cx="3596232" cy="2209697"/>
              </a:xfrm>
            </p:grpSpPr>
            <p:grpSp>
              <p:nvGrpSpPr>
                <p:cNvPr id="15" name="Group 32"/>
                <p:cNvGrpSpPr/>
                <p:nvPr/>
              </p:nvGrpSpPr>
              <p:grpSpPr>
                <a:xfrm>
                  <a:off x="5178028" y="844094"/>
                  <a:ext cx="2897981" cy="878978"/>
                  <a:chOff x="3866356" y="1162050"/>
                  <a:chExt cx="2897981" cy="878978"/>
                </a:xfrm>
              </p:grpSpPr>
              <p:pic>
                <p:nvPicPr>
                  <p:cNvPr id="35" name="Picture 2" descr="http://www.clker.com/cliparts/8/a/3/1/1197107206400036309metalmarious_Laptop.svg.med.png"/>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3866356" y="1204975"/>
                    <a:ext cx="779463" cy="7768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35"/>
                  <p:cNvSpPr/>
                  <p:nvPr/>
                </p:nvSpPr>
                <p:spPr>
                  <a:xfrm>
                    <a:off x="4988719" y="1162050"/>
                    <a:ext cx="685800" cy="571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smtClean="0"/>
                      <a:t>Dock</a:t>
                    </a:r>
                    <a:endParaRPr lang="en-US" sz="1400" dirty="0"/>
                  </a:p>
                </p:txBody>
              </p:sp>
              <p:cxnSp>
                <p:nvCxnSpPr>
                  <p:cNvPr id="37" name="Elbow Connector 36"/>
                  <p:cNvCxnSpPr>
                    <a:stCxn id="36" idx="0"/>
                  </p:cNvCxnSpPr>
                  <p:nvPr/>
                </p:nvCxnSpPr>
                <p:spPr>
                  <a:xfrm rot="16200000" flipH="1">
                    <a:off x="6026516" y="467153"/>
                    <a:ext cx="42924" cy="1432719"/>
                  </a:xfrm>
                  <a:prstGeom prst="bentConnector5">
                    <a:avLst>
                      <a:gd name="adj1" fmla="val -532569"/>
                      <a:gd name="adj2" fmla="val 47618"/>
                      <a:gd name="adj3" fmla="val 632569"/>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38" name="Elbow Connector 37"/>
                  <p:cNvCxnSpPr>
                    <a:stCxn id="36" idx="2"/>
                  </p:cNvCxnSpPr>
                  <p:nvPr/>
                </p:nvCxnSpPr>
                <p:spPr>
                  <a:xfrm rot="16200000" flipH="1">
                    <a:off x="5746775" y="1318394"/>
                    <a:ext cx="307479" cy="1137789"/>
                  </a:xfrm>
                  <a:prstGeom prst="bentConnector2">
                    <a:avLst/>
                  </a:prstGeom>
                  <a:ln>
                    <a:solidFill>
                      <a:schemeClr val="tx2"/>
                    </a:solidFill>
                    <a:tailEnd type="triangle"/>
                  </a:ln>
                  <a:effectLst/>
                </p:spPr>
                <p:style>
                  <a:lnRef idx="2">
                    <a:schemeClr val="accent1"/>
                  </a:lnRef>
                  <a:fillRef idx="0">
                    <a:schemeClr val="accent1"/>
                  </a:fillRef>
                  <a:effectRef idx="1">
                    <a:schemeClr val="accent1"/>
                  </a:effectRef>
                  <a:fontRef idx="minor">
                    <a:schemeClr val="tx1"/>
                  </a:fontRef>
                </p:style>
              </p:cxnSp>
            </p:grpSp>
            <p:sp>
              <p:nvSpPr>
                <p:cNvPr id="34" name="Rectangle 33"/>
                <p:cNvSpPr/>
                <p:nvPr/>
              </p:nvSpPr>
              <p:spPr>
                <a:xfrm>
                  <a:off x="5075783" y="75319"/>
                  <a:ext cx="3596232" cy="2209697"/>
                </a:xfrm>
                <a:prstGeom prst="rect">
                  <a:avLst/>
                </a:prstGeom>
                <a:no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32" name="Picture 4" descr="http://c.dryicons.com/images/icon_sets/travel_and_tourism_part_2/png/512x512/wifi.png">
                <a:hlinkClick r:id="rId8"/>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rot="4750304">
                <a:off x="6541723" y="1921034"/>
                <a:ext cx="316965" cy="554083"/>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39" name="TextBox 38"/>
          <p:cNvSpPr txBox="1"/>
          <p:nvPr/>
        </p:nvSpPr>
        <p:spPr>
          <a:xfrm>
            <a:off x="7018338" y="4196444"/>
            <a:ext cx="1889572" cy="584775"/>
          </a:xfrm>
          <a:prstGeom prst="rect">
            <a:avLst/>
          </a:prstGeom>
          <a:noFill/>
        </p:spPr>
        <p:txBody>
          <a:bodyPr wrap="square" rtlCol="0">
            <a:spAutoFit/>
          </a:bodyPr>
          <a:lstStyle/>
          <a:p>
            <a:r>
              <a:rPr lang="en-US" sz="1600" dirty="0" smtClean="0">
                <a:solidFill>
                  <a:schemeClr val="tx1"/>
                </a:solidFill>
              </a:rPr>
              <a:t>Office docking with </a:t>
            </a:r>
          </a:p>
          <a:p>
            <a:r>
              <a:rPr lang="en-US" sz="1600" dirty="0" smtClean="0">
                <a:solidFill>
                  <a:schemeClr val="tx1"/>
                </a:solidFill>
              </a:rPr>
              <a:t>single wireless link</a:t>
            </a:r>
            <a:endParaRPr lang="en-US" sz="1600" dirty="0">
              <a:solidFill>
                <a:schemeClr val="tx1"/>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95536" y="685801"/>
            <a:ext cx="8449816" cy="726975"/>
          </a:xfrm>
        </p:spPr>
        <p:txBody>
          <a:bodyPr/>
          <a:lstStyle/>
          <a:p>
            <a:r>
              <a:rPr lang="en-US" sz="1800" b="1" dirty="0" smtClean="0"/>
              <a:t>Usage Model 10: </a:t>
            </a:r>
            <a:r>
              <a:rPr lang="en-US" sz="1800" b="1" dirty="0" err="1" smtClean="0"/>
              <a:t>mmWave</a:t>
            </a:r>
            <a:r>
              <a:rPr lang="en-US" sz="1800" b="1" dirty="0" smtClean="0"/>
              <a:t> Distribution Network</a:t>
            </a:r>
            <a:endParaRPr lang="en-US" sz="1800" b="1" dirty="0"/>
          </a:p>
        </p:txBody>
      </p:sp>
      <p:sp>
        <p:nvSpPr>
          <p:cNvPr id="4" name="Foliennummernplatzhalter 3"/>
          <p:cNvSpPr>
            <a:spLocks noGrp="1"/>
          </p:cNvSpPr>
          <p:nvPr>
            <p:ph type="sldNum" idx="12"/>
          </p:nvPr>
        </p:nvSpPr>
        <p:spPr/>
        <p:txBody>
          <a:bodyPr/>
          <a:lstStyle/>
          <a:p>
            <a:r>
              <a:rPr lang="en-GB" smtClean="0"/>
              <a:t>Slide </a:t>
            </a:r>
            <a:fld id="{440F5867-744E-4AA6-B0ED-4C44D2DFBB7B}" type="slidenum">
              <a:rPr lang="en-GB" smtClean="0"/>
              <a:pPr/>
              <a:t>22</a:t>
            </a:fld>
            <a:endParaRPr lang="en-GB" dirty="0"/>
          </a:p>
        </p:txBody>
      </p:sp>
      <p:sp>
        <p:nvSpPr>
          <p:cNvPr id="8" name="Shape 212"/>
          <p:cNvSpPr txBox="1"/>
          <p:nvPr/>
        </p:nvSpPr>
        <p:spPr>
          <a:xfrm>
            <a:off x="5148064" y="1556792"/>
            <a:ext cx="3697288" cy="4824536"/>
          </a:xfrm>
          <a:prstGeom prst="rect">
            <a:avLst/>
          </a:prstGeom>
          <a:noFill/>
          <a:ln>
            <a:noFill/>
          </a:ln>
        </p:spPr>
        <p:txBody>
          <a:bodyPr lIns="91425" tIns="45700" rIns="36000" bIns="45700" anchor="t" anchorCtr="0">
            <a:noAutofit/>
          </a:bodyPr>
          <a:lstStyle/>
          <a:p>
            <a:pPr defTabSz="914400" eaLnBrk="1" fontAlgn="auto" hangingPunct="1">
              <a:spcBef>
                <a:spcPts val="0"/>
              </a:spcBef>
              <a:spcAft>
                <a:spcPts val="0"/>
              </a:spcAft>
              <a:buClrTx/>
              <a:buSzPct val="25000"/>
              <a:buFontTx/>
              <a:buNone/>
            </a:pPr>
            <a:r>
              <a:rPr lang="en-US" sz="1200" b="1" kern="0" dirty="0" smtClean="0">
                <a:solidFill>
                  <a:srgbClr val="000000"/>
                </a:solidFill>
                <a:latin typeface="Arial"/>
                <a:ea typeface="Arial"/>
                <a:cs typeface="Arial"/>
                <a:sym typeface="Arial"/>
              </a:rPr>
              <a:t>Environment:</a:t>
            </a:r>
            <a:r>
              <a:rPr lang="en-US" sz="1200" kern="0" dirty="0" smtClean="0">
                <a:solidFill>
                  <a:srgbClr val="000000"/>
                </a:solidFill>
                <a:latin typeface="Arial"/>
                <a:ea typeface="Arial"/>
                <a:cs typeface="Arial"/>
                <a:sym typeface="Arial"/>
              </a:rPr>
              <a:t> </a:t>
            </a:r>
          </a:p>
          <a:p>
            <a:pPr defTabSz="914400" eaLnBrk="1" fontAlgn="auto" hangingPunct="1">
              <a:spcBef>
                <a:spcPts val="0"/>
              </a:spcBef>
              <a:spcAft>
                <a:spcPts val="0"/>
              </a:spcAft>
              <a:buClrTx/>
              <a:buSzPct val="25000"/>
              <a:buFontTx/>
              <a:buNone/>
            </a:pPr>
            <a:r>
              <a:rPr lang="en-US" sz="1200" kern="0" dirty="0" smtClean="0">
                <a:solidFill>
                  <a:srgbClr val="000000"/>
                </a:solidFill>
                <a:latin typeface="Arial"/>
                <a:ea typeface="Arial"/>
                <a:cs typeface="Arial"/>
                <a:sym typeface="Arial"/>
              </a:rPr>
              <a:t>Devices operate in outdoor environment with LOS under most conditions.  For  multiple hop wireless backhauling devices</a:t>
            </a:r>
            <a:r>
              <a:rPr lang="en-US" sz="1200" kern="0" dirty="0" smtClean="0">
                <a:solidFill>
                  <a:srgbClr val="000000"/>
                </a:solidFill>
                <a:latin typeface="Arial"/>
                <a:cs typeface="Arial"/>
                <a:sym typeface="Arial"/>
              </a:rPr>
              <a:t>, </a:t>
            </a:r>
            <a:r>
              <a:rPr lang="en-US" sz="1200" kern="0" dirty="0" smtClean="0">
                <a:solidFill>
                  <a:srgbClr val="000000"/>
                </a:solidFill>
                <a:latin typeface="Arial"/>
                <a:ea typeface="Arial"/>
                <a:cs typeface="Arial"/>
                <a:sym typeface="Arial"/>
              </a:rPr>
              <a:t>distance per hop between the paired DNs is &lt; </a:t>
            </a:r>
            <a:r>
              <a:rPr lang="en-US" sz="1200" kern="0" dirty="0">
                <a:solidFill>
                  <a:schemeClr val="tx1"/>
                </a:solidFill>
                <a:latin typeface="Arial"/>
                <a:ea typeface="Arial"/>
                <a:cs typeface="Arial"/>
                <a:sym typeface="Arial"/>
              </a:rPr>
              <a:t>3</a:t>
            </a:r>
            <a:r>
              <a:rPr lang="en-US" sz="1200" kern="0" dirty="0" smtClean="0">
                <a:solidFill>
                  <a:schemeClr val="tx1"/>
                </a:solidFill>
                <a:latin typeface="Arial"/>
                <a:ea typeface="Arial"/>
                <a:cs typeface="Arial"/>
                <a:sym typeface="Arial"/>
              </a:rPr>
              <a:t>00 </a:t>
            </a:r>
            <a:r>
              <a:rPr lang="en-US" sz="1200" kern="0" dirty="0" smtClean="0">
                <a:solidFill>
                  <a:srgbClr val="000000"/>
                </a:solidFill>
                <a:latin typeface="Arial"/>
                <a:ea typeface="Arial"/>
                <a:cs typeface="Arial"/>
                <a:sym typeface="Arial"/>
              </a:rPr>
              <a:t>m (street-poles</a:t>
            </a:r>
            <a:r>
              <a:rPr lang="en-US" sz="1200" kern="0" dirty="0">
                <a:solidFill>
                  <a:srgbClr val="000000"/>
                </a:solidFill>
                <a:latin typeface="Arial"/>
                <a:ea typeface="Arial"/>
                <a:cs typeface="Arial"/>
                <a:sym typeface="Arial"/>
              </a:rPr>
              <a:t>), &lt; </a:t>
            </a:r>
            <a:r>
              <a:rPr lang="en-US" sz="1200" kern="0" dirty="0" smtClean="0">
                <a:solidFill>
                  <a:schemeClr val="tx1"/>
                </a:solidFill>
                <a:latin typeface="Arial"/>
                <a:ea typeface="Arial"/>
                <a:cs typeface="Arial"/>
                <a:sym typeface="Arial"/>
              </a:rPr>
              <a:t>1000 </a:t>
            </a:r>
            <a:r>
              <a:rPr lang="en-US" sz="1200" kern="0" dirty="0">
                <a:solidFill>
                  <a:srgbClr val="000000"/>
                </a:solidFill>
                <a:latin typeface="Arial"/>
                <a:ea typeface="Arial"/>
                <a:cs typeface="Arial"/>
                <a:sym typeface="Arial"/>
              </a:rPr>
              <a:t>m </a:t>
            </a:r>
            <a:r>
              <a:rPr lang="en-US" sz="1200" kern="0" dirty="0" smtClean="0">
                <a:solidFill>
                  <a:srgbClr val="000000"/>
                </a:solidFill>
                <a:latin typeface="Arial"/>
                <a:ea typeface="Arial"/>
                <a:cs typeface="Arial"/>
                <a:sym typeface="Arial"/>
              </a:rPr>
              <a:t>(rooftop)</a:t>
            </a:r>
            <a:r>
              <a:rPr lang="en-US" sz="1200" kern="0" dirty="0" smtClean="0">
                <a:solidFill>
                  <a:schemeClr val="tx1"/>
                </a:solidFill>
                <a:latin typeface="Arial"/>
                <a:ea typeface="Arial"/>
                <a:cs typeface="Arial"/>
                <a:sym typeface="Arial"/>
              </a:rPr>
              <a:t>, </a:t>
            </a:r>
            <a:r>
              <a:rPr lang="en-US" sz="1200" kern="0" dirty="0" smtClean="0">
                <a:solidFill>
                  <a:srgbClr val="000000"/>
                </a:solidFill>
                <a:latin typeface="Arial"/>
                <a:ea typeface="Arial"/>
                <a:cs typeface="Arial"/>
                <a:sym typeface="Arial"/>
              </a:rPr>
              <a:t>and the distance between DNs and </a:t>
            </a:r>
            <a:r>
              <a:rPr lang="en-US" sz="1200" kern="0" dirty="0">
                <a:solidFill>
                  <a:srgbClr val="000000"/>
                </a:solidFill>
                <a:latin typeface="Arial"/>
                <a:ea typeface="Arial"/>
                <a:cs typeface="Arial"/>
                <a:sym typeface="Arial"/>
              </a:rPr>
              <a:t>WTTH/B </a:t>
            </a:r>
            <a:r>
              <a:rPr lang="en-US" sz="1200" kern="0" dirty="0" smtClean="0">
                <a:solidFill>
                  <a:srgbClr val="000000"/>
                </a:solidFill>
                <a:latin typeface="Arial"/>
                <a:ea typeface="Arial"/>
                <a:cs typeface="Arial"/>
                <a:sym typeface="Arial"/>
              </a:rPr>
              <a:t>Home/Building APs is &lt; 100 m.</a:t>
            </a:r>
            <a:endParaRPr lang="en-US" sz="1200" b="1" u="sng" kern="0" dirty="0" smtClean="0">
              <a:solidFill>
                <a:srgbClr val="000000"/>
              </a:solidFill>
              <a:latin typeface="Arial"/>
              <a:ea typeface="Arial"/>
              <a:cs typeface="Arial"/>
              <a:sym typeface="Arial"/>
            </a:endParaRPr>
          </a:p>
          <a:p>
            <a:pPr defTabSz="914400" eaLnBrk="1" fontAlgn="auto" hangingPunct="1">
              <a:spcBef>
                <a:spcPts val="600"/>
              </a:spcBef>
              <a:spcAft>
                <a:spcPts val="0"/>
              </a:spcAft>
              <a:buSzPct val="25000"/>
              <a:buFont typeface="Arial"/>
              <a:buNone/>
            </a:pPr>
            <a:r>
              <a:rPr lang="en-US" sz="1200" b="1" kern="0" dirty="0" smtClean="0">
                <a:solidFill>
                  <a:srgbClr val="000000"/>
                </a:solidFill>
                <a:latin typeface="Arial"/>
                <a:ea typeface="Arial"/>
                <a:cs typeface="Arial"/>
                <a:sym typeface="Arial"/>
              </a:rPr>
              <a:t>Interference Conditions</a:t>
            </a:r>
            <a:r>
              <a:rPr lang="en-US" sz="1200" b="1" kern="0" dirty="0">
                <a:solidFill>
                  <a:srgbClr val="000000"/>
                </a:solidFill>
                <a:latin typeface="Arial"/>
                <a:ea typeface="Arial"/>
                <a:cs typeface="Arial"/>
                <a:sym typeface="Arial"/>
              </a:rPr>
              <a:t>:</a:t>
            </a:r>
            <a:r>
              <a:rPr lang="en-US" sz="1200" kern="0" dirty="0">
                <a:solidFill>
                  <a:srgbClr val="000000"/>
                </a:solidFill>
                <a:latin typeface="Arial"/>
                <a:ea typeface="Arial"/>
                <a:cs typeface="Arial"/>
                <a:sym typeface="Arial"/>
              </a:rPr>
              <a:t> </a:t>
            </a:r>
          </a:p>
          <a:p>
            <a:pPr marL="85725" indent="-85725" defTabSz="914400" eaLnBrk="1" fontAlgn="auto" hangingPunct="1">
              <a:spcBef>
                <a:spcPts val="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Interference from environmental conditions or other </a:t>
            </a:r>
            <a:r>
              <a:rPr lang="en-US" sz="1200" kern="0" dirty="0" err="1">
                <a:solidFill>
                  <a:srgbClr val="000000"/>
                </a:solidFill>
                <a:latin typeface="Arial"/>
                <a:ea typeface="Arial"/>
                <a:cs typeface="Arial"/>
                <a:sym typeface="Arial"/>
              </a:rPr>
              <a:t>mmWave</a:t>
            </a:r>
            <a:r>
              <a:rPr lang="en-US" sz="1200" kern="0" dirty="0">
                <a:solidFill>
                  <a:srgbClr val="000000"/>
                </a:solidFill>
                <a:latin typeface="Arial"/>
                <a:ea typeface="Arial"/>
                <a:cs typeface="Arial"/>
                <a:sym typeface="Arial"/>
              </a:rPr>
              <a:t> operations in the same </a:t>
            </a:r>
            <a:r>
              <a:rPr lang="en-US" sz="1200" kern="0" dirty="0" smtClean="0">
                <a:solidFill>
                  <a:srgbClr val="000000"/>
                </a:solidFill>
                <a:latin typeface="Arial"/>
                <a:ea typeface="Arial"/>
                <a:cs typeface="Arial"/>
                <a:sym typeface="Arial"/>
              </a:rPr>
              <a:t>area.</a:t>
            </a:r>
            <a:endParaRPr lang="en-US" sz="1200" kern="0" dirty="0">
              <a:solidFill>
                <a:srgbClr val="000000"/>
              </a:solidFill>
              <a:latin typeface="Arial"/>
              <a:ea typeface="Arial"/>
              <a:cs typeface="Arial"/>
              <a:sym typeface="Arial"/>
            </a:endParaRPr>
          </a:p>
          <a:p>
            <a:pPr marL="85725" indent="-85725" defTabSz="914400" eaLnBrk="1" fontAlgn="auto" hangingPunct="1">
              <a:spcBef>
                <a:spcPts val="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Obstructions of the </a:t>
            </a:r>
            <a:r>
              <a:rPr lang="en-US" sz="1200" kern="0" dirty="0" smtClean="0">
                <a:solidFill>
                  <a:srgbClr val="000000"/>
                </a:solidFill>
                <a:latin typeface="Arial"/>
                <a:ea typeface="Arial"/>
                <a:cs typeface="Arial"/>
                <a:sym typeface="Arial"/>
              </a:rPr>
              <a:t>LOS </a:t>
            </a:r>
            <a:r>
              <a:rPr lang="en-US" sz="1200" kern="0" dirty="0">
                <a:solidFill>
                  <a:srgbClr val="000000"/>
                </a:solidFill>
                <a:latin typeface="Arial"/>
                <a:ea typeface="Arial"/>
                <a:cs typeface="Arial"/>
                <a:sym typeface="Arial"/>
              </a:rPr>
              <a:t>and beam un-alignments</a:t>
            </a:r>
            <a:r>
              <a:rPr lang="en-US" sz="1200" kern="0" dirty="0" smtClean="0">
                <a:solidFill>
                  <a:srgbClr val="000000"/>
                </a:solidFill>
                <a:latin typeface="Arial"/>
                <a:ea typeface="Arial"/>
                <a:cs typeface="Arial"/>
                <a:sym typeface="Arial"/>
              </a:rPr>
              <a:t>.</a:t>
            </a:r>
            <a:endParaRPr sz="1200" kern="0" dirty="0" smtClean="0">
              <a:solidFill>
                <a:srgbClr val="000000"/>
              </a:solidFill>
              <a:latin typeface="Arial"/>
              <a:ea typeface="Arial"/>
              <a:cs typeface="Arial"/>
              <a:sym typeface="Arial"/>
            </a:endParaRPr>
          </a:p>
          <a:p>
            <a:pPr defTabSz="914400" eaLnBrk="1" fontAlgn="auto" hangingPunct="1">
              <a:spcBef>
                <a:spcPts val="600"/>
              </a:spcBef>
              <a:spcAft>
                <a:spcPts val="0"/>
              </a:spcAft>
              <a:buSzPct val="25000"/>
              <a:buFont typeface="Arial"/>
              <a:buNone/>
            </a:pPr>
            <a:r>
              <a:rPr lang="en-US" sz="1200" b="1" kern="0" dirty="0" smtClean="0">
                <a:solidFill>
                  <a:srgbClr val="000000"/>
                </a:solidFill>
                <a:latin typeface="Arial"/>
                <a:ea typeface="Arial"/>
                <a:cs typeface="Arial"/>
                <a:sym typeface="Arial"/>
              </a:rPr>
              <a:t>Use Case:</a:t>
            </a:r>
            <a:endParaRPr lang="en-US" sz="1200" b="1" kern="0" dirty="0">
              <a:solidFill>
                <a:srgbClr val="000000"/>
              </a:solidFill>
              <a:latin typeface="Arial"/>
              <a:ea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ea typeface="Arial"/>
                <a:cs typeface="Arial"/>
                <a:sym typeface="Arial"/>
              </a:rPr>
              <a:t> </a:t>
            </a:r>
            <a:r>
              <a:rPr lang="en-US" sz="1200" kern="0" dirty="0">
                <a:solidFill>
                  <a:srgbClr val="000000"/>
                </a:solidFill>
                <a:latin typeface="Arial"/>
                <a:cs typeface="Arial"/>
                <a:sym typeface="Arial"/>
              </a:rPr>
              <a:t> </a:t>
            </a:r>
            <a:r>
              <a:rPr lang="en-US" sz="1200" kern="0" dirty="0" smtClean="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WTTH/B DNs, which offer FTTH-like broadband access for residential customers as well as </a:t>
            </a:r>
            <a:r>
              <a:rPr lang="en-US" sz="1200" kern="0" dirty="0" smtClean="0">
                <a:solidFill>
                  <a:schemeClr val="tx1"/>
                </a:solidFill>
                <a:latin typeface="Arial"/>
                <a:cs typeface="Arial"/>
                <a:sym typeface="Arial"/>
              </a:rPr>
              <a:t>Small cells and </a:t>
            </a:r>
            <a:r>
              <a:rPr lang="en-US" sz="1200" kern="0" dirty="0" err="1" smtClean="0">
                <a:solidFill>
                  <a:schemeClr val="tx1"/>
                </a:solidFill>
                <a:latin typeface="Arial"/>
                <a:cs typeface="Arial"/>
                <a:sym typeface="Arial"/>
              </a:rPr>
              <a:t>WiFi</a:t>
            </a:r>
            <a:r>
              <a:rPr lang="en-US" sz="1200" kern="0" dirty="0" smtClean="0">
                <a:solidFill>
                  <a:schemeClr val="tx1"/>
                </a:solidFill>
                <a:latin typeface="Arial"/>
                <a:cs typeface="Arial"/>
                <a:sym typeface="Arial"/>
              </a:rPr>
              <a:t>-APs </a:t>
            </a:r>
            <a:r>
              <a:rPr lang="en-US" sz="1200" kern="0" dirty="0">
                <a:solidFill>
                  <a:schemeClr val="tx1"/>
                </a:solidFill>
                <a:latin typeface="Arial"/>
                <a:cs typeface="Arial"/>
                <a:sym typeface="Arial"/>
              </a:rPr>
              <a:t>(e.g. 802.11ac</a:t>
            </a:r>
            <a:r>
              <a:rPr lang="en-US" sz="1200" kern="0" dirty="0" smtClean="0">
                <a:solidFill>
                  <a:schemeClr val="tx1"/>
                </a:solidFill>
                <a:latin typeface="Arial"/>
                <a:cs typeface="Arial"/>
                <a:sym typeface="Arial"/>
              </a:rPr>
              <a:t>), which offer mobile and nomadic services</a:t>
            </a:r>
            <a:r>
              <a:rPr lang="en-US" sz="1200" kern="0" dirty="0" smtClean="0">
                <a:solidFill>
                  <a:srgbClr val="000000"/>
                </a:solidFill>
                <a:latin typeface="Arial"/>
                <a:cs typeface="Arial"/>
                <a:sym typeface="Arial"/>
              </a:rPr>
              <a:t>, are </a:t>
            </a:r>
            <a:r>
              <a:rPr lang="en-US" sz="1200" kern="0" dirty="0">
                <a:solidFill>
                  <a:srgbClr val="000000"/>
                </a:solidFill>
                <a:latin typeface="Arial"/>
                <a:cs typeface="Arial"/>
                <a:sym typeface="Arial"/>
              </a:rPr>
              <a:t>connected </a:t>
            </a:r>
            <a:r>
              <a:rPr lang="en-US" sz="1200" kern="0" dirty="0" smtClean="0">
                <a:solidFill>
                  <a:srgbClr val="000000"/>
                </a:solidFill>
                <a:latin typeface="Arial"/>
                <a:cs typeface="Arial"/>
                <a:sym typeface="Arial"/>
              </a:rPr>
              <a:t>to a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a:t>
            </a:r>
            <a:endParaRPr lang="en-US" sz="1200" kern="0" dirty="0">
              <a:solidFill>
                <a:srgbClr val="000000"/>
              </a:solidFill>
              <a:latin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The 11ay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 </a:t>
            </a:r>
            <a:r>
              <a:rPr lang="en-US" sz="1200" kern="0" dirty="0">
                <a:solidFill>
                  <a:srgbClr val="000000"/>
                </a:solidFill>
                <a:latin typeface="Arial"/>
                <a:cs typeface="Arial"/>
                <a:sym typeface="Arial"/>
              </a:rPr>
              <a:t>connects by optical fiber to </a:t>
            </a:r>
            <a:r>
              <a:rPr lang="en-US" sz="1200" kern="0" dirty="0" smtClean="0">
                <a:solidFill>
                  <a:srgbClr val="000000"/>
                </a:solidFill>
                <a:latin typeface="Arial"/>
                <a:cs typeface="Arial"/>
                <a:sym typeface="Arial"/>
              </a:rPr>
              <a:t>1 </a:t>
            </a:r>
            <a:r>
              <a:rPr lang="en-US" sz="1200" kern="0" dirty="0">
                <a:solidFill>
                  <a:srgbClr val="000000"/>
                </a:solidFill>
                <a:latin typeface="Arial"/>
                <a:cs typeface="Arial"/>
                <a:sym typeface="Arial"/>
              </a:rPr>
              <a:t>or more fiber-</a:t>
            </a:r>
            <a:r>
              <a:rPr lang="en-US" sz="1200" kern="0" dirty="0" err="1">
                <a:solidFill>
                  <a:srgbClr val="000000"/>
                </a:solidFill>
                <a:latin typeface="Arial"/>
                <a:cs typeface="Arial"/>
                <a:sym typeface="Arial"/>
              </a:rPr>
              <a:t>PoPs</a:t>
            </a:r>
            <a:r>
              <a:rPr lang="en-US" sz="1200" kern="0" dirty="0">
                <a:solidFill>
                  <a:srgbClr val="000000"/>
                </a:solidFill>
                <a:latin typeface="Arial"/>
                <a:cs typeface="Arial"/>
                <a:sym typeface="Arial"/>
              </a:rPr>
              <a:t> towards the </a:t>
            </a:r>
            <a:r>
              <a:rPr lang="en-US" sz="1200" kern="0" dirty="0" smtClean="0">
                <a:solidFill>
                  <a:srgbClr val="000000"/>
                </a:solidFill>
                <a:latin typeface="Arial"/>
                <a:cs typeface="Arial"/>
                <a:sym typeface="Arial"/>
              </a:rPr>
              <a:t>Telco / Service Provider network.</a:t>
            </a: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Redundancy </a:t>
            </a:r>
            <a:r>
              <a:rPr lang="en-US" sz="1200" kern="0" dirty="0">
                <a:solidFill>
                  <a:srgbClr val="000000"/>
                </a:solidFill>
                <a:latin typeface="Arial"/>
                <a:cs typeface="Arial"/>
                <a:sym typeface="Arial"/>
              </a:rPr>
              <a:t>of active radio equipment via </a:t>
            </a:r>
            <a:r>
              <a:rPr lang="en-US" sz="1200" kern="0" dirty="0" smtClean="0">
                <a:solidFill>
                  <a:srgbClr val="000000"/>
                </a:solidFill>
                <a:latin typeface="Arial"/>
                <a:cs typeface="Arial"/>
                <a:sym typeface="Arial"/>
              </a:rPr>
              <a:t>mesh </a:t>
            </a:r>
            <a:r>
              <a:rPr lang="en-US" sz="1200" kern="0" dirty="0">
                <a:solidFill>
                  <a:srgbClr val="000000"/>
                </a:solidFill>
                <a:latin typeface="Arial"/>
                <a:cs typeface="Arial"/>
                <a:sym typeface="Arial"/>
              </a:rPr>
              <a:t>topology and redundant central WBH </a:t>
            </a:r>
            <a:r>
              <a:rPr lang="en-US" sz="1200" kern="0" dirty="0" smtClean="0">
                <a:solidFill>
                  <a:srgbClr val="000000"/>
                </a:solidFill>
                <a:latin typeface="Arial"/>
                <a:cs typeface="Arial"/>
                <a:sym typeface="Arial"/>
              </a:rPr>
              <a:t>DN </a:t>
            </a:r>
            <a:r>
              <a:rPr lang="en-US" sz="1200" kern="0" dirty="0">
                <a:solidFill>
                  <a:srgbClr val="000000"/>
                </a:solidFill>
                <a:latin typeface="Arial"/>
                <a:cs typeface="Arial"/>
                <a:sym typeface="Arial"/>
              </a:rPr>
              <a:t>at “first” pole near the fiber-</a:t>
            </a:r>
            <a:r>
              <a:rPr lang="en-US" sz="1200" kern="0" dirty="0" err="1">
                <a:solidFill>
                  <a:srgbClr val="000000"/>
                </a:solidFill>
                <a:latin typeface="Arial"/>
                <a:cs typeface="Arial"/>
                <a:sym typeface="Arial"/>
              </a:rPr>
              <a:t>PoP</a:t>
            </a:r>
            <a:r>
              <a:rPr lang="en-US" sz="1200" kern="0" dirty="0">
                <a:solidFill>
                  <a:srgbClr val="000000"/>
                </a:solidFill>
                <a:latin typeface="Arial"/>
                <a:cs typeface="Arial"/>
                <a:sym typeface="Arial"/>
              </a:rPr>
              <a:t> (no </a:t>
            </a:r>
            <a:r>
              <a:rPr lang="en-US" sz="1200" kern="0" dirty="0" smtClean="0">
                <a:solidFill>
                  <a:srgbClr val="000000"/>
                </a:solidFill>
                <a:latin typeface="Arial"/>
                <a:cs typeface="Arial"/>
                <a:sym typeface="Arial"/>
              </a:rPr>
              <a:t>Single-Point-of-Failure)</a:t>
            </a:r>
            <a:endParaRPr lang="en-US" sz="1200" kern="0" dirty="0">
              <a:solidFill>
                <a:srgbClr val="000000"/>
              </a:solidFill>
              <a:latin typeface="Arial"/>
              <a:cs typeface="Arial"/>
              <a:sym typeface="Arial"/>
            </a:endParaRPr>
          </a:p>
          <a:p>
            <a:pPr defTabSz="914400" eaLnBrk="1" fontAlgn="auto" hangingPunct="1">
              <a:spcBef>
                <a:spcPts val="0"/>
              </a:spcBef>
              <a:spcAft>
                <a:spcPts val="0"/>
              </a:spcAft>
              <a:buFont typeface="Arial"/>
              <a:buAutoNum type="arabicPeriod"/>
            </a:pPr>
            <a:r>
              <a:rPr lang="en-US" sz="1200" kern="0" dirty="0" smtClean="0">
                <a:solidFill>
                  <a:srgbClr val="000000"/>
                </a:solidFill>
                <a:latin typeface="Arial"/>
                <a:cs typeface="Arial"/>
                <a:sym typeface="Arial"/>
              </a:rPr>
              <a:t>  The Internet </a:t>
            </a:r>
            <a:r>
              <a:rPr lang="en-US" sz="1200" kern="0" dirty="0">
                <a:solidFill>
                  <a:srgbClr val="000000"/>
                </a:solidFill>
                <a:latin typeface="Arial"/>
                <a:cs typeface="Arial"/>
                <a:sym typeface="Arial"/>
              </a:rPr>
              <a:t>connectivity </a:t>
            </a:r>
            <a:r>
              <a:rPr lang="en-US" sz="1200" kern="0" dirty="0" err="1" smtClean="0">
                <a:solidFill>
                  <a:srgbClr val="000000"/>
                </a:solidFill>
                <a:latin typeface="Arial"/>
                <a:cs typeface="Arial"/>
                <a:sym typeface="Arial"/>
              </a:rPr>
              <a:t>QoS</a:t>
            </a:r>
            <a:r>
              <a:rPr lang="en-US" sz="1200" kern="0" dirty="0" smtClean="0">
                <a:solidFill>
                  <a:srgbClr val="000000"/>
                </a:solidFill>
                <a:latin typeface="Arial"/>
                <a:cs typeface="Arial"/>
                <a:sym typeface="Arial"/>
              </a:rPr>
              <a:t>/</a:t>
            </a:r>
            <a:r>
              <a:rPr lang="en-US" sz="1200" kern="0" dirty="0" err="1" smtClean="0">
                <a:solidFill>
                  <a:srgbClr val="000000"/>
                </a:solidFill>
                <a:latin typeface="Arial"/>
                <a:cs typeface="Arial"/>
                <a:sym typeface="Arial"/>
              </a:rPr>
              <a:t>QoE</a:t>
            </a:r>
            <a:r>
              <a:rPr lang="en-US" sz="1200" kern="0" dirty="0" smtClean="0">
                <a:solidFill>
                  <a:srgbClr val="000000"/>
                </a:solidFill>
                <a:latin typeface="Arial"/>
                <a:cs typeface="Arial"/>
                <a:sym typeface="Arial"/>
              </a:rPr>
              <a:t> and latency requirements are met with the user’s applications.</a:t>
            </a:r>
            <a:endParaRPr lang="en-US" sz="800" kern="0" dirty="0">
              <a:solidFill>
                <a:srgbClr val="000000"/>
              </a:solidFill>
              <a:latin typeface="Arial"/>
              <a:cs typeface="Arial"/>
              <a:sym typeface="Arial"/>
            </a:endParaRPr>
          </a:p>
        </p:txBody>
      </p:sp>
      <p:sp>
        <p:nvSpPr>
          <p:cNvPr id="9" name="Shape 213"/>
          <p:cNvSpPr txBox="1"/>
          <p:nvPr/>
        </p:nvSpPr>
        <p:spPr>
          <a:xfrm>
            <a:off x="323528" y="1556792"/>
            <a:ext cx="4680520" cy="4824536"/>
          </a:xfrm>
          <a:prstGeom prst="rect">
            <a:avLst/>
          </a:prstGeom>
          <a:noFill/>
          <a:ln>
            <a:noFill/>
          </a:ln>
        </p:spPr>
        <p:txBody>
          <a:bodyPr lIns="91425" tIns="45700" rIns="91425" bIns="45700" anchor="t" anchorCtr="0">
            <a:noAutofit/>
          </a:bodyPr>
          <a:lstStyle/>
          <a:p>
            <a:pPr defTabSz="914400" eaLnBrk="1" fontAlgn="auto" hangingPunct="1">
              <a:spcBef>
                <a:spcPts val="0"/>
              </a:spcBef>
              <a:spcAft>
                <a:spcPts val="0"/>
              </a:spcAft>
              <a:buClrTx/>
              <a:buSzPct val="25000"/>
              <a:buFontTx/>
              <a:buNone/>
            </a:pPr>
            <a:r>
              <a:rPr lang="en-US" sz="1050" b="1" kern="0" dirty="0">
                <a:solidFill>
                  <a:srgbClr val="000000"/>
                </a:solidFill>
                <a:latin typeface="Arial"/>
                <a:ea typeface="Arial"/>
                <a:cs typeface="Arial"/>
                <a:sym typeface="Arial"/>
              </a:rPr>
              <a:t>Pre-Conditions:</a:t>
            </a:r>
            <a:r>
              <a:rPr lang="en-US" sz="1050" kern="0" dirty="0">
                <a:solidFill>
                  <a:srgbClr val="000000"/>
                </a:solidFill>
                <a:latin typeface="Arial"/>
                <a:ea typeface="Arial"/>
                <a:cs typeface="Arial"/>
                <a:sym typeface="Arial"/>
              </a:rPr>
              <a:t>  </a:t>
            </a:r>
          </a:p>
          <a:p>
            <a:pPr defTabSz="914400" eaLnBrk="1" fontAlgn="auto" hangingPunct="1">
              <a:spcBef>
                <a:spcPts val="0"/>
              </a:spcBef>
              <a:spcAft>
                <a:spcPts val="0"/>
              </a:spcAft>
              <a:buClrTx/>
              <a:buSzPct val="25000"/>
              <a:buFontTx/>
              <a:buNone/>
            </a:pPr>
            <a:r>
              <a:rPr lang="en-US" sz="1050" kern="0" dirty="0" smtClean="0">
                <a:solidFill>
                  <a:srgbClr val="000000"/>
                </a:solidFill>
                <a:latin typeface="Arial"/>
                <a:cs typeface="Arial"/>
                <a:sym typeface="Arial"/>
              </a:rPr>
              <a:t>A number of 11ay DNs forms a wireless </a:t>
            </a:r>
            <a:r>
              <a:rPr lang="en-US" sz="1050" kern="0" dirty="0">
                <a:solidFill>
                  <a:srgbClr val="000000"/>
                </a:solidFill>
                <a:latin typeface="Arial"/>
                <a:cs typeface="Arial"/>
                <a:sym typeface="Arial"/>
              </a:rPr>
              <a:t>outdoor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a:solidFill>
                  <a:srgbClr val="000000"/>
                </a:solidFill>
                <a:latin typeface="Arial"/>
                <a:cs typeface="Arial"/>
                <a:sym typeface="Arial"/>
              </a:rPr>
              <a:t>over multiple </a:t>
            </a:r>
            <a:r>
              <a:rPr lang="en-US" sz="1050" kern="0" dirty="0" smtClean="0">
                <a:solidFill>
                  <a:srgbClr val="000000"/>
                </a:solidFill>
                <a:latin typeface="Arial"/>
                <a:cs typeface="Arial"/>
                <a:sym typeface="Arial"/>
              </a:rPr>
              <a:t>hops in order to reach coverage. In addition to the wireless backhaul network, also a point-to-multipoint </a:t>
            </a:r>
            <a:r>
              <a:rPr lang="en-US" sz="1050" kern="0" dirty="0" err="1" smtClean="0">
                <a:solidFill>
                  <a:srgbClr val="000000"/>
                </a:solidFill>
                <a:latin typeface="Arial"/>
                <a:cs typeface="Arial"/>
                <a:sym typeface="Arial"/>
              </a:rPr>
              <a:t>mmWave</a:t>
            </a:r>
            <a:r>
              <a:rPr lang="en-US" sz="1050" kern="0" dirty="0" smtClean="0">
                <a:solidFill>
                  <a:srgbClr val="000000"/>
                </a:solidFill>
                <a:latin typeface="Arial"/>
                <a:cs typeface="Arial"/>
                <a:sym typeface="Arial"/>
              </a:rPr>
              <a:t> </a:t>
            </a:r>
            <a:r>
              <a:rPr lang="en-US" sz="1050" kern="0" dirty="0">
                <a:solidFill>
                  <a:srgbClr val="000000"/>
                </a:solidFill>
                <a:latin typeface="Arial"/>
                <a:cs typeface="Arial"/>
                <a:sym typeface="Arial"/>
              </a:rPr>
              <a:t>access network is </a:t>
            </a:r>
            <a:r>
              <a:rPr lang="en-US" sz="1050" kern="0" dirty="0" smtClean="0">
                <a:solidFill>
                  <a:srgbClr val="000000"/>
                </a:solidFill>
                <a:latin typeface="Arial"/>
                <a:cs typeface="Arial"/>
                <a:sym typeface="Arial"/>
              </a:rPr>
              <a:t>build to serve homes, buildings, </a:t>
            </a:r>
            <a:r>
              <a:rPr lang="en-US" sz="1050" kern="0" dirty="0" err="1" smtClean="0">
                <a:solidFill>
                  <a:srgbClr val="000000"/>
                </a:solidFill>
                <a:latin typeface="Arial"/>
                <a:cs typeface="Arial"/>
                <a:sym typeface="Arial"/>
              </a:rPr>
              <a:t>WiFi</a:t>
            </a:r>
            <a:r>
              <a:rPr lang="en-US" sz="1050" kern="0" dirty="0" smtClean="0">
                <a:solidFill>
                  <a:srgbClr val="000000"/>
                </a:solidFill>
                <a:latin typeface="Arial"/>
                <a:cs typeface="Arial"/>
                <a:sym typeface="Arial"/>
              </a:rPr>
              <a:t>-AP and small cells. </a:t>
            </a:r>
            <a:endParaRPr sz="1050" kern="0" dirty="0">
              <a:solidFill>
                <a:srgbClr val="000000"/>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 WTTH Access:</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buFontTx/>
              <a:buNone/>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be used </a:t>
            </a:r>
            <a:r>
              <a:rPr lang="en-US" sz="1050" kern="0" dirty="0">
                <a:solidFill>
                  <a:srgbClr val="000000"/>
                </a:solidFill>
                <a:latin typeface="Arial"/>
                <a:ea typeface="Arial"/>
                <a:cs typeface="Arial"/>
                <a:sym typeface="Arial"/>
              </a:rPr>
              <a:t>for </a:t>
            </a:r>
            <a:r>
              <a:rPr lang="en-US" sz="1050" kern="0" dirty="0" smtClean="0">
                <a:solidFill>
                  <a:srgbClr val="000000"/>
                </a:solidFill>
                <a:latin typeface="Arial"/>
                <a:ea typeface="Arial"/>
                <a:cs typeface="Arial"/>
                <a:sym typeface="Arial"/>
              </a:rPr>
              <a:t>backhauling of WTTH DNs, which are placed at street poles (e.g. lamppost</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The WTTH DNs serve the individual homes/ flats via a window AP at client side instead of deploying expensive </a:t>
            </a:r>
            <a:r>
              <a:rPr lang="en-US" sz="1050" kern="0" dirty="0">
                <a:solidFill>
                  <a:srgbClr val="000000"/>
                </a:solidFill>
                <a:latin typeface="Arial"/>
                <a:ea typeface="Arial"/>
                <a:cs typeface="Arial"/>
                <a:sym typeface="Arial"/>
              </a:rPr>
              <a:t>fiber networks </a:t>
            </a:r>
            <a:r>
              <a:rPr lang="en-US" sz="1050" kern="0" dirty="0" smtClean="0">
                <a:solidFill>
                  <a:srgbClr val="000000"/>
                </a:solidFill>
                <a:latin typeface="Arial"/>
                <a:ea typeface="Arial"/>
                <a:cs typeface="Arial"/>
                <a:sym typeface="Arial"/>
              </a:rPr>
              <a:t>in the building branch and </a:t>
            </a:r>
            <a:r>
              <a:rPr lang="en-US" sz="1050" kern="0" dirty="0" err="1" smtClean="0">
                <a:solidFill>
                  <a:srgbClr val="000000"/>
                </a:solidFill>
                <a:latin typeface="Arial"/>
                <a:ea typeface="Arial"/>
                <a:cs typeface="Arial"/>
                <a:sym typeface="Arial"/>
              </a:rPr>
              <a:t>inhouse</a:t>
            </a:r>
            <a:r>
              <a:rPr lang="en-US" sz="1050" kern="0" dirty="0" smtClean="0">
                <a:solidFill>
                  <a:srgbClr val="000000"/>
                </a:solidFill>
                <a:latin typeface="Arial"/>
                <a:ea typeface="Arial"/>
                <a:cs typeface="Arial"/>
                <a:sym typeface="Arial"/>
              </a:rPr>
              <a:t>. The WTTH radio links work </a:t>
            </a:r>
            <a:r>
              <a:rPr lang="en-US" sz="1050" kern="0" dirty="0" smtClean="0">
                <a:solidFill>
                  <a:schemeClr val="tx1"/>
                </a:solidFill>
                <a:latin typeface="Arial"/>
                <a:ea typeface="Arial"/>
                <a:cs typeface="Arial"/>
                <a:sym typeface="Arial"/>
              </a:rPr>
              <a:t>on the same or optional on different </a:t>
            </a:r>
            <a:r>
              <a:rPr lang="en-US" sz="1050" kern="0" dirty="0" smtClean="0">
                <a:solidFill>
                  <a:srgbClr val="000000"/>
                </a:solidFill>
                <a:latin typeface="Arial"/>
                <a:ea typeface="Arial"/>
                <a:cs typeface="Arial"/>
                <a:sym typeface="Arial"/>
              </a:rPr>
              <a:t>mmWave frequency than the </a:t>
            </a:r>
            <a:r>
              <a:rPr lang="en-US" sz="1050" kern="0" dirty="0" err="1" smtClean="0">
                <a:solidFill>
                  <a:srgbClr val="000000"/>
                </a:solidFill>
                <a:latin typeface="Arial"/>
                <a:ea typeface="Arial"/>
                <a:cs typeface="Arial"/>
                <a:sym typeface="Arial"/>
              </a:rPr>
              <a:t>mmWave</a:t>
            </a:r>
            <a:r>
              <a:rPr lang="en-US" sz="1050" kern="0" dirty="0" smtClean="0">
                <a:solidFill>
                  <a:srgbClr val="000000"/>
                </a:solidFill>
                <a:latin typeface="Arial"/>
                <a:ea typeface="Arial"/>
                <a:cs typeface="Arial"/>
                <a:sym typeface="Arial"/>
              </a:rPr>
              <a:t> backhaul links. </a:t>
            </a:r>
            <a:endParaRPr lang="en-US" sz="1050" kern="0" dirty="0">
              <a:solidFill>
                <a:srgbClr val="000000"/>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a:t>
            </a:r>
            <a:r>
              <a:rPr lang="en-US" sz="1050" b="1" kern="0" dirty="0">
                <a:solidFill>
                  <a:srgbClr val="000000"/>
                </a:solidFill>
                <a:latin typeface="Arial"/>
                <a:ea typeface="Arial"/>
                <a:cs typeface="Arial"/>
                <a:sym typeface="Arial"/>
              </a:rPr>
              <a:t>– </a:t>
            </a:r>
            <a:r>
              <a:rPr lang="en-US" sz="1050" b="1" kern="0" dirty="0" smtClean="0">
                <a:solidFill>
                  <a:srgbClr val="000000"/>
                </a:solidFill>
                <a:latin typeface="Arial"/>
                <a:ea typeface="Arial"/>
                <a:cs typeface="Arial"/>
                <a:sym typeface="Arial"/>
              </a:rPr>
              <a:t>WTTB Access:</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a:t>
            </a:r>
            <a:r>
              <a:rPr lang="en-US" sz="1050" kern="0" dirty="0">
                <a:solidFill>
                  <a:srgbClr val="000000"/>
                </a:solidFill>
                <a:latin typeface="Arial"/>
                <a:ea typeface="Arial"/>
                <a:cs typeface="Arial"/>
                <a:sym typeface="Arial"/>
              </a:rPr>
              <a:t>be used for backhauling of WTTB </a:t>
            </a:r>
            <a:r>
              <a:rPr lang="en-US" sz="1050" kern="0" dirty="0" smtClean="0">
                <a:solidFill>
                  <a:srgbClr val="000000"/>
                </a:solidFill>
                <a:latin typeface="Arial"/>
                <a:ea typeface="Arial"/>
                <a:cs typeface="Arial"/>
                <a:sym typeface="Arial"/>
              </a:rPr>
              <a:t>DNs</a:t>
            </a:r>
            <a:r>
              <a:rPr lang="en-US" sz="1050" kern="0" dirty="0">
                <a:solidFill>
                  <a:srgbClr val="000000"/>
                </a:solidFill>
                <a:latin typeface="Arial"/>
                <a:ea typeface="Arial"/>
                <a:cs typeface="Arial"/>
                <a:sym typeface="Arial"/>
              </a:rPr>
              <a:t>, which are placed at street poles (e.g. lamppost) or at walls or </a:t>
            </a:r>
            <a:r>
              <a:rPr lang="en-US" sz="1050" kern="0" dirty="0" smtClean="0">
                <a:solidFill>
                  <a:srgbClr val="000000"/>
                </a:solidFill>
                <a:latin typeface="Arial"/>
                <a:ea typeface="Arial"/>
                <a:cs typeface="Arial"/>
                <a:sym typeface="Arial"/>
              </a:rPr>
              <a:t>rooftops</a:t>
            </a:r>
            <a:r>
              <a:rPr lang="en-US" sz="1050" kern="0" dirty="0">
                <a:solidFill>
                  <a:srgbClr val="000000"/>
                </a:solidFill>
                <a:latin typeface="Arial"/>
                <a:ea typeface="Arial"/>
                <a:cs typeface="Arial"/>
                <a:sym typeface="Arial"/>
              </a:rPr>
              <a:t>. The </a:t>
            </a:r>
            <a:r>
              <a:rPr lang="en-US" sz="1050" kern="0" dirty="0" smtClean="0">
                <a:solidFill>
                  <a:srgbClr val="000000"/>
                </a:solidFill>
                <a:latin typeface="Arial"/>
                <a:ea typeface="Arial"/>
                <a:cs typeface="Arial"/>
                <a:sym typeface="Arial"/>
              </a:rPr>
              <a:t>WTTB links work </a:t>
            </a:r>
            <a:r>
              <a:rPr lang="en-US" sz="1050" kern="0" dirty="0">
                <a:solidFill>
                  <a:srgbClr val="000000"/>
                </a:solidFill>
                <a:latin typeface="Arial"/>
                <a:ea typeface="Arial"/>
                <a:cs typeface="Arial"/>
                <a:sym typeface="Arial"/>
              </a:rPr>
              <a:t>on the same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frequency as the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backhaul links. </a:t>
            </a:r>
            <a:r>
              <a:rPr lang="en-US" sz="1050" kern="0" dirty="0">
                <a:solidFill>
                  <a:srgbClr val="000000"/>
                </a:solidFill>
                <a:latin typeface="Arial"/>
                <a:ea typeface="Arial"/>
                <a:cs typeface="Arial"/>
                <a:sym typeface="Arial"/>
              </a:rPr>
              <a:t>If street poles are used, the WTTB </a:t>
            </a:r>
            <a:r>
              <a:rPr lang="en-US" sz="1050" kern="0" dirty="0" smtClean="0">
                <a:solidFill>
                  <a:srgbClr val="000000"/>
                </a:solidFill>
                <a:latin typeface="Arial"/>
                <a:ea typeface="Arial"/>
                <a:cs typeface="Arial"/>
                <a:sym typeface="Arial"/>
              </a:rPr>
              <a:t>DNs </a:t>
            </a:r>
            <a:r>
              <a:rPr lang="en-US" sz="1050" kern="0" dirty="0">
                <a:solidFill>
                  <a:srgbClr val="000000"/>
                </a:solidFill>
                <a:latin typeface="Arial"/>
                <a:ea typeface="Arial"/>
                <a:cs typeface="Arial"/>
                <a:sym typeface="Arial"/>
              </a:rPr>
              <a:t>serve the buildings via </a:t>
            </a:r>
            <a:r>
              <a:rPr lang="en-US" sz="1050" kern="0" dirty="0" smtClean="0">
                <a:solidFill>
                  <a:srgbClr val="000000"/>
                </a:solidFill>
                <a:latin typeface="Arial"/>
                <a:ea typeface="Arial"/>
                <a:cs typeface="Arial"/>
                <a:sym typeface="Arial"/>
              </a:rPr>
              <a:t>an outdoor-wall AP. </a:t>
            </a:r>
            <a:r>
              <a:rPr lang="en-US" sz="1050" kern="0" dirty="0">
                <a:solidFill>
                  <a:srgbClr val="000000"/>
                </a:solidFill>
                <a:latin typeface="Arial"/>
                <a:ea typeface="Arial"/>
                <a:cs typeface="Arial"/>
                <a:sym typeface="Arial"/>
              </a:rPr>
              <a:t>In case of Wall-to-Wall or Roof-to-Roof </a:t>
            </a:r>
            <a:r>
              <a:rPr lang="en-US" sz="1050" kern="0" dirty="0" smtClean="0">
                <a:solidFill>
                  <a:srgbClr val="000000"/>
                </a:solidFill>
                <a:latin typeface="Arial"/>
                <a:ea typeface="Arial"/>
                <a:cs typeface="Arial"/>
                <a:sym typeface="Arial"/>
              </a:rPr>
              <a:t>backhaul</a:t>
            </a:r>
            <a:r>
              <a:rPr lang="en-US" sz="1050" kern="0" dirty="0">
                <a:solidFill>
                  <a:srgbClr val="000000"/>
                </a:solidFill>
                <a:latin typeface="Arial"/>
                <a:ea typeface="Arial"/>
                <a:cs typeface="Arial"/>
                <a:sym typeface="Arial"/>
              </a:rPr>
              <a:t>, it serves at the same time as </a:t>
            </a:r>
            <a:r>
              <a:rPr lang="en-US" sz="1050" kern="0" dirty="0" err="1">
                <a:solidFill>
                  <a:srgbClr val="000000"/>
                </a:solidFill>
                <a:latin typeface="Arial"/>
                <a:ea typeface="Arial"/>
                <a:cs typeface="Arial"/>
                <a:sym typeface="Arial"/>
              </a:rPr>
              <a:t>mmWave</a:t>
            </a:r>
            <a:r>
              <a:rPr lang="en-US" sz="1050" kern="0" dirty="0">
                <a:solidFill>
                  <a:srgbClr val="000000"/>
                </a:solidFill>
                <a:latin typeface="Arial"/>
                <a:ea typeface="Arial"/>
                <a:cs typeface="Arial"/>
                <a:sym typeface="Arial"/>
              </a:rPr>
              <a:t> building access network without usage of additional street  poles. The WTTB </a:t>
            </a:r>
            <a:r>
              <a:rPr lang="en-US" sz="1050" kern="0" dirty="0" smtClean="0">
                <a:solidFill>
                  <a:srgbClr val="000000"/>
                </a:solidFill>
                <a:latin typeface="Arial"/>
                <a:ea typeface="Arial"/>
                <a:cs typeface="Arial"/>
                <a:sym typeface="Arial"/>
              </a:rPr>
              <a:t>scenario requires </a:t>
            </a:r>
            <a:r>
              <a:rPr lang="en-US" sz="1050" kern="0" dirty="0">
                <a:solidFill>
                  <a:srgbClr val="000000"/>
                </a:solidFill>
                <a:latin typeface="Arial"/>
                <a:ea typeface="Arial"/>
                <a:cs typeface="Arial"/>
                <a:sym typeface="Arial"/>
              </a:rPr>
              <a:t>an additional wireless or fixed </a:t>
            </a:r>
            <a:r>
              <a:rPr lang="en-US" sz="1050" kern="0" dirty="0" err="1">
                <a:solidFill>
                  <a:srgbClr val="000000"/>
                </a:solidFill>
                <a:latin typeface="Arial"/>
                <a:ea typeface="Arial"/>
                <a:cs typeface="Arial"/>
                <a:sym typeface="Arial"/>
              </a:rPr>
              <a:t>inhouse</a:t>
            </a:r>
            <a:r>
              <a:rPr lang="en-US" sz="1050" kern="0" dirty="0">
                <a:solidFill>
                  <a:srgbClr val="000000"/>
                </a:solidFill>
                <a:latin typeface="Arial"/>
                <a:ea typeface="Arial"/>
                <a:cs typeface="Arial"/>
                <a:sym typeface="Arial"/>
              </a:rPr>
              <a:t> </a:t>
            </a:r>
            <a:r>
              <a:rPr lang="en-US" sz="1050" kern="0" dirty="0" smtClean="0">
                <a:solidFill>
                  <a:srgbClr val="000000"/>
                </a:solidFill>
                <a:latin typeface="Arial"/>
                <a:ea typeface="Arial"/>
                <a:cs typeface="Arial"/>
                <a:sym typeface="Arial"/>
              </a:rPr>
              <a:t>network </a:t>
            </a:r>
            <a:r>
              <a:rPr lang="en-US" sz="1050" kern="0" dirty="0">
                <a:solidFill>
                  <a:srgbClr val="000000"/>
                </a:solidFill>
                <a:latin typeface="Arial"/>
                <a:ea typeface="Arial"/>
                <a:cs typeface="Arial"/>
                <a:sym typeface="Arial"/>
              </a:rPr>
              <a:t>to serve the </a:t>
            </a:r>
            <a:r>
              <a:rPr lang="en-US" sz="1050" kern="0" dirty="0">
                <a:solidFill>
                  <a:schemeClr val="tx1"/>
                </a:solidFill>
                <a:latin typeface="Arial"/>
                <a:ea typeface="Arial"/>
                <a:cs typeface="Arial"/>
                <a:sym typeface="Arial"/>
              </a:rPr>
              <a:t>individual flats</a:t>
            </a:r>
            <a:r>
              <a:rPr lang="en-US" sz="1050" kern="0" dirty="0" smtClean="0">
                <a:solidFill>
                  <a:schemeClr val="tx1"/>
                </a:solidFill>
                <a:latin typeface="Arial"/>
                <a:ea typeface="Arial"/>
                <a:cs typeface="Arial"/>
                <a:sym typeface="Arial"/>
              </a:rPr>
              <a:t>.</a:t>
            </a:r>
            <a:endParaRPr lang="en-US" sz="1050" kern="0" dirty="0">
              <a:solidFill>
                <a:schemeClr val="tx1"/>
              </a:solidFill>
              <a:latin typeface="Arial"/>
              <a:ea typeface="Arial"/>
              <a:cs typeface="Arial"/>
              <a:sym typeface="Arial"/>
            </a:endParaRPr>
          </a:p>
          <a:p>
            <a:pPr defTabSz="914400" eaLnBrk="1" fontAlgn="auto" hangingPunct="1">
              <a:spcBef>
                <a:spcPts val="600"/>
              </a:spcBef>
              <a:spcAft>
                <a:spcPts val="0"/>
              </a:spcAft>
              <a:buClrTx/>
              <a:buSzPct val="25000"/>
              <a:buFontTx/>
              <a:buNone/>
            </a:pPr>
            <a:r>
              <a:rPr lang="en-US" sz="1050" b="1" kern="0" dirty="0" smtClean="0">
                <a:solidFill>
                  <a:srgbClr val="000000"/>
                </a:solidFill>
                <a:latin typeface="Arial"/>
                <a:ea typeface="Arial"/>
                <a:cs typeface="Arial"/>
                <a:sym typeface="Arial"/>
              </a:rPr>
              <a:t>Application – </a:t>
            </a:r>
            <a:r>
              <a:rPr lang="en-US" sz="1050" b="1" kern="0" dirty="0" err="1" smtClean="0">
                <a:solidFill>
                  <a:srgbClr val="000000"/>
                </a:solidFill>
                <a:latin typeface="Arial"/>
                <a:ea typeface="Arial"/>
                <a:cs typeface="Arial"/>
                <a:sym typeface="Arial"/>
              </a:rPr>
              <a:t>WiFi</a:t>
            </a:r>
            <a:r>
              <a:rPr lang="en-US" sz="1050" b="1" kern="0" dirty="0" smtClean="0">
                <a:solidFill>
                  <a:srgbClr val="000000"/>
                </a:solidFill>
                <a:latin typeface="Arial"/>
                <a:ea typeface="Arial"/>
                <a:cs typeface="Arial"/>
                <a:sym typeface="Arial"/>
              </a:rPr>
              <a:t>-AP &amp; Small cell Backhaul:</a:t>
            </a:r>
            <a:r>
              <a:rPr lang="en-US" sz="1050" kern="0" dirty="0" smtClean="0">
                <a:solidFill>
                  <a:srgbClr val="000000"/>
                </a:solidFill>
                <a:latin typeface="Arial"/>
                <a:ea typeface="Arial"/>
                <a:cs typeface="Arial"/>
                <a:sym typeface="Arial"/>
              </a:rPr>
              <a:t> </a:t>
            </a:r>
            <a:endParaRPr lang="en-US" sz="1050" kern="0" dirty="0">
              <a:solidFill>
                <a:srgbClr val="000000"/>
              </a:solidFill>
              <a:latin typeface="Arial"/>
              <a:ea typeface="Arial"/>
              <a:cs typeface="Arial"/>
              <a:sym typeface="Arial"/>
            </a:endParaRPr>
          </a:p>
          <a:p>
            <a:pPr defTabSz="914400" eaLnBrk="1" fontAlgn="auto" hangingPunct="1">
              <a:spcBef>
                <a:spcPts val="0"/>
              </a:spcBef>
              <a:spcAft>
                <a:spcPts val="0"/>
              </a:spcAft>
              <a:buClrTx/>
              <a:buSzPct val="25000"/>
            </a:pPr>
            <a:r>
              <a:rPr lang="en-US" sz="1050" kern="0" dirty="0">
                <a:solidFill>
                  <a:srgbClr val="000000"/>
                </a:solidFill>
                <a:latin typeface="Arial"/>
                <a:ea typeface="Arial"/>
                <a:cs typeface="Arial"/>
                <a:sym typeface="Arial"/>
              </a:rPr>
              <a:t>The </a:t>
            </a:r>
            <a:r>
              <a:rPr lang="en-US" sz="1050" kern="0" dirty="0" err="1">
                <a:solidFill>
                  <a:srgbClr val="000000"/>
                </a:solidFill>
                <a:latin typeface="Arial"/>
                <a:cs typeface="Arial"/>
                <a:sym typeface="Arial"/>
              </a:rPr>
              <a:t>mmWave</a:t>
            </a:r>
            <a:r>
              <a:rPr lang="en-US" sz="1050" kern="0" dirty="0">
                <a:solidFill>
                  <a:srgbClr val="000000"/>
                </a:solidFill>
                <a:latin typeface="Arial"/>
                <a:cs typeface="Arial"/>
                <a:sym typeface="Arial"/>
              </a:rPr>
              <a:t> </a:t>
            </a:r>
            <a:r>
              <a:rPr lang="en-US" sz="1050" kern="0" dirty="0" smtClean="0">
                <a:solidFill>
                  <a:srgbClr val="000000"/>
                </a:solidFill>
                <a:latin typeface="Arial"/>
                <a:cs typeface="Arial"/>
                <a:sym typeface="Arial"/>
              </a:rPr>
              <a:t>distribution network </a:t>
            </a:r>
            <a:r>
              <a:rPr lang="en-US" sz="1050" kern="0" dirty="0" smtClean="0">
                <a:solidFill>
                  <a:srgbClr val="000000"/>
                </a:solidFill>
                <a:latin typeface="Arial"/>
                <a:ea typeface="Arial"/>
                <a:cs typeface="Arial"/>
                <a:sym typeface="Arial"/>
              </a:rPr>
              <a:t>will </a:t>
            </a:r>
            <a:r>
              <a:rPr lang="en-US" sz="1050" kern="0" dirty="0">
                <a:solidFill>
                  <a:srgbClr val="000000"/>
                </a:solidFill>
                <a:latin typeface="Arial"/>
                <a:ea typeface="Arial"/>
                <a:cs typeface="Arial"/>
                <a:sym typeface="Arial"/>
              </a:rPr>
              <a:t>be used for backhauling of Small Cells and Wi-Fi APs, which are e.g. placed at street poles. Traffic of mobile and nomadic services will be aggregated and carried towards the mobile core. The sub-6 GHz </a:t>
            </a:r>
            <a:r>
              <a:rPr lang="en-US" sz="1050" kern="0" dirty="0" smtClean="0">
                <a:solidFill>
                  <a:srgbClr val="000000"/>
                </a:solidFill>
                <a:latin typeface="Arial"/>
                <a:ea typeface="Arial"/>
                <a:cs typeface="Arial"/>
                <a:sym typeface="Arial"/>
              </a:rPr>
              <a:t>NLOS </a:t>
            </a:r>
            <a:r>
              <a:rPr lang="en-US" sz="1050" kern="0" dirty="0">
                <a:solidFill>
                  <a:srgbClr val="000000"/>
                </a:solidFill>
                <a:latin typeface="Arial"/>
                <a:ea typeface="Arial"/>
                <a:cs typeface="Arial"/>
                <a:sym typeface="Arial"/>
              </a:rPr>
              <a:t>operation of the Small Cells and Wi-Fi APs imposes less challenges compared to WTTH/B to reach </a:t>
            </a:r>
            <a:r>
              <a:rPr lang="en-US" sz="1050" kern="0" dirty="0" err="1">
                <a:solidFill>
                  <a:srgbClr val="000000"/>
                </a:solidFill>
                <a:latin typeface="Arial"/>
                <a:ea typeface="Arial"/>
                <a:cs typeface="Arial"/>
                <a:sym typeface="Arial"/>
              </a:rPr>
              <a:t>inhouse</a:t>
            </a:r>
            <a:r>
              <a:rPr lang="en-US" sz="1050" kern="0" dirty="0">
                <a:solidFill>
                  <a:srgbClr val="000000"/>
                </a:solidFill>
                <a:latin typeface="Arial"/>
                <a:ea typeface="Arial"/>
                <a:cs typeface="Arial"/>
                <a:sym typeface="Arial"/>
              </a:rPr>
              <a:t> (mobile) users, however does not reach the capacity </a:t>
            </a:r>
            <a:r>
              <a:rPr lang="en-US" sz="1050" kern="0" dirty="0" smtClean="0">
                <a:solidFill>
                  <a:srgbClr val="000000"/>
                </a:solidFill>
                <a:latin typeface="Arial"/>
                <a:ea typeface="Arial"/>
                <a:cs typeface="Arial"/>
                <a:sym typeface="Arial"/>
              </a:rPr>
              <a:t>level of </a:t>
            </a:r>
            <a:r>
              <a:rPr lang="en-US" sz="1050" kern="0" dirty="0">
                <a:solidFill>
                  <a:srgbClr val="000000"/>
                </a:solidFill>
                <a:latin typeface="Arial"/>
                <a:ea typeface="Arial"/>
                <a:cs typeface="Arial"/>
                <a:sym typeface="Arial"/>
              </a:rPr>
              <a:t>the WTTH/B solutions. </a:t>
            </a:r>
          </a:p>
          <a:p>
            <a:pPr defTabSz="914400" eaLnBrk="1" fontAlgn="auto" hangingPunct="1">
              <a:spcBef>
                <a:spcPts val="0"/>
              </a:spcBef>
              <a:spcAft>
                <a:spcPts val="0"/>
              </a:spcAft>
              <a:buClrTx/>
              <a:buSzPct val="25000"/>
            </a:pPr>
            <a:endParaRPr lang="en-US" sz="1050" kern="0" dirty="0" smtClean="0">
              <a:solidFill>
                <a:schemeClr val="tx1"/>
              </a:solidFill>
              <a:latin typeface="Arial"/>
              <a:ea typeface="Arial"/>
              <a:cs typeface="Arial"/>
              <a:sym typeface="Arial"/>
            </a:endParaRPr>
          </a:p>
          <a:p>
            <a:pPr defTabSz="914400" eaLnBrk="1" fontAlgn="auto" hangingPunct="1">
              <a:spcBef>
                <a:spcPts val="0"/>
              </a:spcBef>
              <a:spcAft>
                <a:spcPts val="0"/>
              </a:spcAft>
              <a:buClrTx/>
              <a:buSzPct val="25000"/>
            </a:pPr>
            <a:endParaRPr lang="en-US" sz="1050" kern="0" dirty="0">
              <a:solidFill>
                <a:schemeClr val="tx1"/>
              </a:solidFill>
              <a:latin typeface="Arial"/>
              <a:ea typeface="Arial"/>
              <a:cs typeface="Arial"/>
              <a:sym typeface="Arial"/>
            </a:endParaRPr>
          </a:p>
        </p:txBody>
      </p:sp>
    </p:spTree>
    <p:extLst>
      <p:ext uri="{BB962C8B-B14F-4D97-AF65-F5344CB8AC3E}">
        <p14:creationId xmlns:p14="http://schemas.microsoft.com/office/powerpoint/2010/main" val="387267939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hape 212"/>
          <p:cNvSpPr txBox="1"/>
          <p:nvPr/>
        </p:nvSpPr>
        <p:spPr>
          <a:xfrm>
            <a:off x="4860032" y="1556792"/>
            <a:ext cx="3841304" cy="1512168"/>
          </a:xfrm>
          <a:prstGeom prst="rect">
            <a:avLst/>
          </a:prstGeom>
          <a:noFill/>
          <a:ln>
            <a:noFill/>
          </a:ln>
        </p:spPr>
        <p:txBody>
          <a:bodyPr lIns="91425" tIns="45700" rIns="91425" bIns="45700" anchor="t" anchorCtr="0">
            <a:noAutofit/>
          </a:bodyPr>
          <a:lstStyle/>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cs typeface="Arial"/>
                <a:sym typeface="Arial"/>
              </a:rPr>
              <a:t>Redundancy will be achieved via the </a:t>
            </a:r>
            <a:r>
              <a:rPr lang="en-US" sz="1200" kern="0" dirty="0" smtClean="0">
                <a:solidFill>
                  <a:srgbClr val="000000"/>
                </a:solidFill>
                <a:latin typeface="Arial"/>
                <a:cs typeface="Arial"/>
                <a:sym typeface="Arial"/>
              </a:rPr>
              <a:t>mesh </a:t>
            </a:r>
            <a:r>
              <a:rPr lang="en-US" sz="1200" kern="0" dirty="0">
                <a:solidFill>
                  <a:srgbClr val="000000"/>
                </a:solidFill>
                <a:latin typeface="Arial"/>
                <a:cs typeface="Arial"/>
                <a:sym typeface="Arial"/>
              </a:rPr>
              <a:t>topology</a:t>
            </a:r>
            <a:endParaRPr lang="en-US" sz="1200" kern="0" dirty="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Single-Points-of-Failure </a:t>
            </a:r>
            <a:r>
              <a:rPr lang="en-US" sz="1200" kern="0" dirty="0">
                <a:solidFill>
                  <a:srgbClr val="000000"/>
                </a:solidFill>
                <a:latin typeface="Arial"/>
                <a:cs typeface="Arial"/>
                <a:sym typeface="Arial"/>
              </a:rPr>
              <a:t>have to be avoided, either by</a:t>
            </a:r>
            <a:r>
              <a:rPr lang="en-US" sz="1200" kern="0" dirty="0">
                <a:solidFill>
                  <a:srgbClr val="000000"/>
                </a:solidFill>
                <a:latin typeface="Arial"/>
                <a:ea typeface="Arial"/>
                <a:cs typeface="Arial"/>
                <a:sym typeface="Arial"/>
              </a:rPr>
              <a:t> </a:t>
            </a:r>
            <a:r>
              <a:rPr lang="en-US" sz="1200" kern="0" dirty="0">
                <a:solidFill>
                  <a:srgbClr val="000000"/>
                </a:solidFill>
                <a:latin typeface="Arial"/>
                <a:cs typeface="Arial"/>
                <a:sym typeface="Arial"/>
              </a:rPr>
              <a:t>redundant </a:t>
            </a:r>
            <a:r>
              <a:rPr lang="en-US" sz="1200" kern="0" dirty="0" smtClean="0">
                <a:solidFill>
                  <a:srgbClr val="000000"/>
                </a:solidFill>
                <a:latin typeface="Arial"/>
                <a:cs typeface="Arial"/>
                <a:sym typeface="Arial"/>
              </a:rPr>
              <a:t>active </a:t>
            </a:r>
            <a:r>
              <a:rPr lang="en-US" sz="1200" kern="0" dirty="0">
                <a:solidFill>
                  <a:srgbClr val="000000"/>
                </a:solidFill>
                <a:latin typeface="Arial"/>
                <a:cs typeface="Arial"/>
                <a:sym typeface="Arial"/>
              </a:rPr>
              <a:t>equipment at the “first” pole next to the fiber-</a:t>
            </a:r>
            <a:r>
              <a:rPr lang="en-US" sz="1200" kern="0" dirty="0" err="1">
                <a:solidFill>
                  <a:srgbClr val="000000"/>
                </a:solidFill>
                <a:latin typeface="Arial"/>
                <a:cs typeface="Arial"/>
                <a:sym typeface="Arial"/>
              </a:rPr>
              <a:t>PoP</a:t>
            </a:r>
            <a:r>
              <a:rPr lang="en-US" sz="1200" kern="0" dirty="0">
                <a:solidFill>
                  <a:srgbClr val="000000"/>
                </a:solidFill>
                <a:latin typeface="Arial"/>
                <a:cs typeface="Arial"/>
                <a:sym typeface="Arial"/>
              </a:rPr>
              <a:t> or alternative via connection of the </a:t>
            </a:r>
            <a:r>
              <a:rPr lang="en-US" sz="1200" kern="0" dirty="0" smtClean="0">
                <a:solidFill>
                  <a:srgbClr val="000000"/>
                </a:solidFill>
                <a:latin typeface="Arial"/>
                <a:cs typeface="Arial"/>
                <a:sym typeface="Arial"/>
              </a:rPr>
              <a:t>distribution </a:t>
            </a:r>
            <a:r>
              <a:rPr lang="en-US" sz="1200" kern="0" dirty="0">
                <a:solidFill>
                  <a:srgbClr val="000000"/>
                </a:solidFill>
                <a:latin typeface="Arial"/>
                <a:cs typeface="Arial"/>
                <a:sym typeface="Arial"/>
              </a:rPr>
              <a:t>network to</a:t>
            </a:r>
            <a:r>
              <a:rPr lang="en-US" sz="1200" kern="0" dirty="0">
                <a:solidFill>
                  <a:srgbClr val="000000"/>
                </a:solidFill>
                <a:latin typeface="Arial"/>
                <a:ea typeface="Arial"/>
                <a:cs typeface="Arial"/>
                <a:sym typeface="Arial"/>
              </a:rPr>
              <a:t> 2 or more fiber-</a:t>
            </a:r>
            <a:r>
              <a:rPr lang="en-US" sz="1200" kern="0" dirty="0" err="1">
                <a:solidFill>
                  <a:srgbClr val="000000"/>
                </a:solidFill>
                <a:latin typeface="Arial"/>
                <a:ea typeface="Arial"/>
                <a:cs typeface="Arial"/>
                <a:sym typeface="Arial"/>
              </a:rPr>
              <a:t>PoPs</a:t>
            </a:r>
            <a:endParaRPr lang="en-US" sz="1200" kern="0" dirty="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a:t>
            </a:r>
            <a:r>
              <a:rPr lang="en-US" sz="1200" kern="0" dirty="0" err="1" smtClean="0">
                <a:solidFill>
                  <a:srgbClr val="000000"/>
                </a:solidFill>
                <a:latin typeface="Arial"/>
                <a:ea typeface="Arial"/>
                <a:cs typeface="Arial"/>
                <a:sym typeface="Arial"/>
              </a:rPr>
              <a:t>mmWave</a:t>
            </a:r>
            <a:r>
              <a:rPr lang="en-US" sz="1200" kern="0" dirty="0" smtClean="0">
                <a:solidFill>
                  <a:srgbClr val="000000"/>
                </a:solidFill>
                <a:latin typeface="Arial"/>
                <a:ea typeface="Arial"/>
                <a:cs typeface="Arial"/>
                <a:sym typeface="Arial"/>
              </a:rPr>
              <a:t> distribution network connects </a:t>
            </a:r>
            <a:r>
              <a:rPr lang="en-US" sz="1200" kern="0" dirty="0">
                <a:solidFill>
                  <a:srgbClr val="000000"/>
                </a:solidFill>
                <a:latin typeface="Arial"/>
                <a:ea typeface="Arial"/>
                <a:cs typeface="Arial"/>
                <a:sym typeface="Arial"/>
              </a:rPr>
              <a:t>by optical fiber </a:t>
            </a:r>
            <a:r>
              <a:rPr lang="en-US" sz="1200" kern="0" dirty="0" smtClean="0">
                <a:solidFill>
                  <a:srgbClr val="000000"/>
                </a:solidFill>
                <a:latin typeface="Arial"/>
                <a:ea typeface="Arial"/>
                <a:cs typeface="Arial"/>
                <a:sym typeface="Arial"/>
              </a:rPr>
              <a:t>towards </a:t>
            </a:r>
            <a:r>
              <a:rPr lang="en-US" sz="1200" kern="0" dirty="0">
                <a:solidFill>
                  <a:srgbClr val="000000"/>
                </a:solidFill>
                <a:latin typeface="Arial"/>
                <a:ea typeface="Arial"/>
                <a:cs typeface="Arial"/>
                <a:sym typeface="Arial"/>
              </a:rPr>
              <a:t>the Telco / Service Provider network</a:t>
            </a:r>
            <a:r>
              <a:rPr lang="en-US" sz="1200" kern="0" dirty="0" smtClean="0">
                <a:solidFill>
                  <a:srgbClr val="000000"/>
                </a:solidFill>
                <a:latin typeface="Arial"/>
                <a:ea typeface="Arial"/>
                <a:cs typeface="Arial"/>
                <a:sym typeface="Arial"/>
              </a:rPr>
              <a:t>.</a:t>
            </a:r>
          </a:p>
        </p:txBody>
      </p:sp>
      <p:sp>
        <p:nvSpPr>
          <p:cNvPr id="9" name="Shape 213"/>
          <p:cNvSpPr txBox="1"/>
          <p:nvPr/>
        </p:nvSpPr>
        <p:spPr>
          <a:xfrm>
            <a:off x="323528" y="1556792"/>
            <a:ext cx="4394246" cy="4824536"/>
          </a:xfrm>
          <a:prstGeom prst="rect">
            <a:avLst/>
          </a:prstGeom>
          <a:noFill/>
          <a:ln>
            <a:noFill/>
          </a:ln>
        </p:spPr>
        <p:txBody>
          <a:bodyPr lIns="91425" tIns="45700" rIns="72000" bIns="45700" anchor="t" anchorCtr="0">
            <a:noAutofit/>
          </a:bodyPr>
          <a:lstStyle/>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a:t>
            </a:r>
            <a:r>
              <a:rPr lang="en-US" sz="1200" kern="0" dirty="0" err="1">
                <a:solidFill>
                  <a:srgbClr val="000000"/>
                </a:solidFill>
                <a:latin typeface="Arial"/>
                <a:cs typeface="Arial"/>
                <a:sym typeface="Arial"/>
              </a:rPr>
              <a:t>mmWave</a:t>
            </a:r>
            <a:r>
              <a:rPr lang="en-US" sz="1200" kern="0" dirty="0">
                <a:solidFill>
                  <a:srgbClr val="000000"/>
                </a:solidFill>
                <a:latin typeface="Arial"/>
                <a:cs typeface="Arial"/>
                <a:sym typeface="Arial"/>
              </a:rPr>
              <a:t> </a:t>
            </a:r>
            <a:r>
              <a:rPr lang="en-US" sz="1200" kern="0" dirty="0" smtClean="0">
                <a:solidFill>
                  <a:srgbClr val="000000"/>
                </a:solidFill>
                <a:latin typeface="Arial"/>
                <a:cs typeface="Arial"/>
                <a:sym typeface="Arial"/>
              </a:rPr>
              <a:t>distribution network </a:t>
            </a:r>
            <a:r>
              <a:rPr lang="en-US" sz="1200" kern="0" dirty="0">
                <a:solidFill>
                  <a:srgbClr val="000000"/>
                </a:solidFill>
                <a:latin typeface="Arial"/>
                <a:cs typeface="Arial"/>
                <a:sym typeface="Arial"/>
              </a:rPr>
              <a:t>will be formed by a number of 11ay outdoor </a:t>
            </a:r>
            <a:r>
              <a:rPr lang="en-US" sz="1200" kern="0" dirty="0" smtClean="0">
                <a:solidFill>
                  <a:srgbClr val="000000"/>
                </a:solidFill>
                <a:latin typeface="Arial"/>
                <a:cs typeface="Arial"/>
                <a:sym typeface="Arial"/>
              </a:rPr>
              <a:t>DNs, </a:t>
            </a:r>
            <a:r>
              <a:rPr lang="en-US" sz="1200" kern="0" dirty="0" smtClean="0">
                <a:solidFill>
                  <a:srgbClr val="000000"/>
                </a:solidFill>
                <a:latin typeface="Arial"/>
                <a:ea typeface="Arial"/>
                <a:cs typeface="Arial"/>
                <a:sym typeface="Arial"/>
              </a:rPr>
              <a:t>which are </a:t>
            </a:r>
            <a:r>
              <a:rPr lang="en-US" sz="1200" kern="0" dirty="0">
                <a:solidFill>
                  <a:srgbClr val="000000"/>
                </a:solidFill>
                <a:latin typeface="Arial"/>
                <a:ea typeface="Arial"/>
                <a:cs typeface="Arial"/>
                <a:sym typeface="Arial"/>
              </a:rPr>
              <a:t>used for </a:t>
            </a:r>
            <a:r>
              <a:rPr lang="en-US" sz="1200" kern="0" dirty="0" smtClean="0">
                <a:solidFill>
                  <a:srgbClr val="000000"/>
                </a:solidFill>
                <a:latin typeface="Arial"/>
                <a:ea typeface="Arial"/>
                <a:cs typeface="Arial"/>
                <a:sym typeface="Arial"/>
              </a:rPr>
              <a:t>backhauling of the proposed applications.</a:t>
            </a: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In </a:t>
            </a:r>
            <a:r>
              <a:rPr lang="en-US" sz="1200" kern="0" dirty="0">
                <a:solidFill>
                  <a:srgbClr val="000000"/>
                </a:solidFill>
                <a:latin typeface="Arial"/>
                <a:cs typeface="Arial"/>
                <a:sym typeface="Arial"/>
              </a:rPr>
              <a:t>addition to 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network, </a:t>
            </a:r>
            <a:r>
              <a:rPr lang="en-US" sz="1200" kern="0" dirty="0">
                <a:solidFill>
                  <a:srgbClr val="000000"/>
                </a:solidFill>
                <a:latin typeface="Arial"/>
                <a:cs typeface="Arial"/>
                <a:sym typeface="Arial"/>
              </a:rPr>
              <a:t>also a </a:t>
            </a:r>
            <a:r>
              <a:rPr lang="en-US" sz="1200" kern="0" dirty="0" smtClean="0">
                <a:solidFill>
                  <a:srgbClr val="000000"/>
                </a:solidFill>
                <a:latin typeface="Arial"/>
                <a:cs typeface="Arial"/>
                <a:sym typeface="Arial"/>
              </a:rPr>
              <a:t>PtMP </a:t>
            </a:r>
            <a:r>
              <a:rPr lang="en-US" sz="1200" kern="0" dirty="0">
                <a:solidFill>
                  <a:srgbClr val="000000"/>
                </a:solidFill>
                <a:latin typeface="Arial"/>
                <a:cs typeface="Arial"/>
                <a:sym typeface="Arial"/>
              </a:rPr>
              <a:t>mmWave access network is build </a:t>
            </a:r>
            <a:r>
              <a:rPr lang="en-US" sz="1200" kern="0" dirty="0" smtClean="0">
                <a:solidFill>
                  <a:srgbClr val="000000"/>
                </a:solidFill>
                <a:latin typeface="Arial"/>
                <a:cs typeface="Arial"/>
                <a:sym typeface="Arial"/>
              </a:rPr>
              <a:t>to serve the homes/buildings.</a:t>
            </a:r>
            <a:endParaRPr lang="en-US" sz="1200" kern="0" dirty="0" smtClean="0">
              <a:solidFill>
                <a:srgbClr val="000000"/>
              </a:solidFill>
              <a:latin typeface="Arial"/>
              <a:ea typeface="Arial"/>
              <a:cs typeface="Arial"/>
              <a:sym typeface="Arial"/>
            </a:endParaRP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distribution </a:t>
            </a:r>
            <a:r>
              <a:rPr lang="en-US" sz="1200" kern="0" dirty="0">
                <a:solidFill>
                  <a:srgbClr val="000000"/>
                </a:solidFill>
                <a:latin typeface="Arial"/>
                <a:cs typeface="Arial"/>
                <a:sym typeface="Arial"/>
              </a:rPr>
              <a:t>network </a:t>
            </a:r>
            <a:r>
              <a:rPr lang="en-US" sz="1200" kern="0" dirty="0" smtClean="0">
                <a:solidFill>
                  <a:srgbClr val="000000"/>
                </a:solidFill>
                <a:latin typeface="Arial"/>
                <a:cs typeface="Arial"/>
                <a:sym typeface="Arial"/>
              </a:rPr>
              <a:t>need to support a transmission over multiple hops in order to reach area coverage. </a:t>
            </a:r>
          </a:p>
          <a:p>
            <a:pPr marL="449263"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Distance </a:t>
            </a:r>
            <a:r>
              <a:rPr lang="en-US" sz="1200" kern="0" dirty="0">
                <a:solidFill>
                  <a:srgbClr val="000000"/>
                </a:solidFill>
                <a:latin typeface="Arial"/>
                <a:cs typeface="Arial"/>
                <a:sym typeface="Arial"/>
              </a:rPr>
              <a:t>per hop between </a:t>
            </a:r>
            <a:r>
              <a:rPr lang="en-US" sz="1200" kern="0" dirty="0" smtClean="0">
                <a:solidFill>
                  <a:srgbClr val="000000"/>
                </a:solidFill>
                <a:latin typeface="Arial"/>
                <a:cs typeface="Arial"/>
                <a:sym typeface="Arial"/>
              </a:rPr>
              <a:t>paired DNs is </a:t>
            </a:r>
            <a:r>
              <a:rPr lang="en-US" sz="1200" kern="0" dirty="0">
                <a:solidFill>
                  <a:srgbClr val="000000"/>
                </a:solidFill>
                <a:latin typeface="Arial"/>
                <a:cs typeface="Arial"/>
                <a:sym typeface="Arial"/>
              </a:rPr>
              <a:t>up to </a:t>
            </a:r>
            <a:r>
              <a:rPr lang="en-US" sz="1200" kern="0" dirty="0" smtClean="0">
                <a:solidFill>
                  <a:srgbClr val="000000"/>
                </a:solidFill>
                <a:latin typeface="Arial"/>
                <a:cs typeface="Arial"/>
                <a:sym typeface="Arial"/>
              </a:rPr>
              <a:t>300 </a:t>
            </a:r>
            <a:r>
              <a:rPr lang="en-US" sz="1200" kern="0" dirty="0">
                <a:solidFill>
                  <a:srgbClr val="000000"/>
                </a:solidFill>
                <a:latin typeface="Arial"/>
                <a:cs typeface="Arial"/>
                <a:sym typeface="Arial"/>
              </a:rPr>
              <a:t>m and distance between </a:t>
            </a:r>
            <a:r>
              <a:rPr lang="en-US" sz="1200" kern="0" dirty="0" smtClean="0">
                <a:solidFill>
                  <a:srgbClr val="000000"/>
                </a:solidFill>
                <a:latin typeface="Arial"/>
                <a:cs typeface="Arial"/>
                <a:sym typeface="Arial"/>
              </a:rPr>
              <a:t>DN sites </a:t>
            </a:r>
            <a:r>
              <a:rPr lang="en-US" sz="1200" kern="0" dirty="0">
                <a:solidFill>
                  <a:srgbClr val="000000"/>
                </a:solidFill>
                <a:latin typeface="Arial"/>
                <a:cs typeface="Arial"/>
                <a:sym typeface="Arial"/>
              </a:rPr>
              <a:t>and WTTH/B </a:t>
            </a:r>
            <a:r>
              <a:rPr lang="en-US" sz="1200" kern="0" dirty="0" smtClean="0">
                <a:solidFill>
                  <a:srgbClr val="000000"/>
                </a:solidFill>
                <a:latin typeface="Arial"/>
                <a:cs typeface="Arial"/>
                <a:sym typeface="Arial"/>
              </a:rPr>
              <a:t>Home/Building APs </a:t>
            </a:r>
            <a:r>
              <a:rPr lang="en-US" sz="1200" kern="0" dirty="0">
                <a:solidFill>
                  <a:srgbClr val="000000"/>
                </a:solidFill>
                <a:latin typeface="Arial"/>
                <a:cs typeface="Arial"/>
                <a:sym typeface="Arial"/>
              </a:rPr>
              <a:t>is up to </a:t>
            </a:r>
            <a:r>
              <a:rPr lang="en-US" sz="1200" kern="0" dirty="0" smtClean="0">
                <a:solidFill>
                  <a:srgbClr val="000000"/>
                </a:solidFill>
                <a:latin typeface="Arial"/>
                <a:cs typeface="Arial"/>
                <a:sym typeface="Arial"/>
              </a:rPr>
              <a:t>100 </a:t>
            </a:r>
            <a:r>
              <a:rPr lang="en-US" sz="1200" kern="0" dirty="0">
                <a:solidFill>
                  <a:srgbClr val="000000"/>
                </a:solidFill>
                <a:latin typeface="Arial"/>
                <a:cs typeface="Arial"/>
                <a:sym typeface="Arial"/>
              </a:rPr>
              <a:t>m</a:t>
            </a:r>
            <a:r>
              <a:rPr lang="en-US" sz="1200" kern="0" dirty="0" smtClean="0">
                <a:solidFill>
                  <a:srgbClr val="000000"/>
                </a:solidFill>
                <a:latin typeface="Arial"/>
                <a:cs typeface="Arial"/>
                <a:sym typeface="Arial"/>
              </a:rPr>
              <a:t>.</a:t>
            </a:r>
          </a:p>
          <a:p>
            <a:pPr marL="449263"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number of hops in a daisy-chain is limited by area topology constraints, resulting in &lt; 5 hops typically.</a:t>
            </a:r>
          </a:p>
          <a:p>
            <a:pPr marL="714375"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ea typeface="Arial"/>
                <a:cs typeface="Arial"/>
                <a:sym typeface="Arial"/>
              </a:rPr>
              <a:t>The system have the capability to support up to 15 hops to meet region specific requirements.</a:t>
            </a:r>
          </a:p>
          <a:p>
            <a:pPr marL="171450"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The </a:t>
            </a:r>
            <a:r>
              <a:rPr lang="en-US" sz="1200" kern="0" dirty="0" err="1" smtClean="0">
                <a:solidFill>
                  <a:srgbClr val="000000"/>
                </a:solidFill>
                <a:latin typeface="Arial"/>
                <a:cs typeface="Arial"/>
                <a:sym typeface="Arial"/>
              </a:rPr>
              <a:t>mmWave</a:t>
            </a:r>
            <a:r>
              <a:rPr lang="en-US" sz="1200" kern="0" dirty="0" smtClean="0">
                <a:solidFill>
                  <a:srgbClr val="000000"/>
                </a:solidFill>
                <a:latin typeface="Arial"/>
                <a:cs typeface="Arial"/>
                <a:sym typeface="Arial"/>
              </a:rPr>
              <a:t> DNs have to operate </a:t>
            </a:r>
            <a:r>
              <a:rPr lang="en-US" sz="1200" kern="0" dirty="0">
                <a:solidFill>
                  <a:srgbClr val="000000"/>
                </a:solidFill>
                <a:latin typeface="Arial"/>
                <a:cs typeface="Arial"/>
                <a:sym typeface="Arial"/>
              </a:rPr>
              <a:t>in outdoor </a:t>
            </a:r>
            <a:r>
              <a:rPr lang="en-US" sz="1200" kern="0" dirty="0" smtClean="0">
                <a:solidFill>
                  <a:srgbClr val="000000"/>
                </a:solidFill>
                <a:latin typeface="Arial"/>
                <a:cs typeface="Arial"/>
                <a:sym typeface="Arial"/>
              </a:rPr>
              <a:t>environments </a:t>
            </a:r>
            <a:r>
              <a:rPr lang="en-US" sz="1200" kern="0" dirty="0">
                <a:solidFill>
                  <a:srgbClr val="000000"/>
                </a:solidFill>
                <a:latin typeface="Arial"/>
                <a:cs typeface="Arial"/>
                <a:sym typeface="Arial"/>
              </a:rPr>
              <a:t>with LOS under most </a:t>
            </a:r>
            <a:r>
              <a:rPr lang="en-US" sz="1200" kern="0" dirty="0" smtClean="0">
                <a:solidFill>
                  <a:srgbClr val="000000"/>
                </a:solidFill>
                <a:latin typeface="Arial"/>
                <a:cs typeface="Arial"/>
                <a:sym typeface="Arial"/>
              </a:rPr>
              <a:t>conditions, taking into account potential constraints.</a:t>
            </a:r>
          </a:p>
          <a:p>
            <a:pPr marL="450850" lvl="1"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Interference </a:t>
            </a:r>
            <a:r>
              <a:rPr lang="en-US" sz="1200" kern="0" dirty="0">
                <a:solidFill>
                  <a:srgbClr val="000000"/>
                </a:solidFill>
                <a:latin typeface="Arial"/>
                <a:cs typeface="Arial"/>
                <a:sym typeface="Arial"/>
              </a:rPr>
              <a:t>from environmental </a:t>
            </a:r>
            <a:r>
              <a:rPr lang="en-US" sz="1200" kern="0" dirty="0" smtClean="0">
                <a:solidFill>
                  <a:srgbClr val="000000"/>
                </a:solidFill>
                <a:latin typeface="Arial"/>
                <a:cs typeface="Arial"/>
                <a:sym typeface="Arial"/>
              </a:rPr>
              <a:t>conditions or other mmWave operations in the same area</a:t>
            </a:r>
          </a:p>
          <a:p>
            <a:pPr marL="450850" lvl="1" indent="-171450" defTabSz="914400" eaLnBrk="1" fontAlgn="auto" hangingPunct="1">
              <a:spcBef>
                <a:spcPts val="300"/>
              </a:spcBef>
              <a:spcAft>
                <a:spcPts val="0"/>
              </a:spcAft>
              <a:buClrTx/>
              <a:buFont typeface="Arial" panose="020B0604020202020204" pitchFamily="34" charset="0"/>
              <a:buChar char="•"/>
            </a:pPr>
            <a:r>
              <a:rPr lang="en-US" sz="1200" kern="0" dirty="0" smtClean="0">
                <a:solidFill>
                  <a:srgbClr val="000000"/>
                </a:solidFill>
                <a:latin typeface="Arial"/>
                <a:cs typeface="Arial"/>
                <a:sym typeface="Arial"/>
              </a:rPr>
              <a:t>Obstructions </a:t>
            </a:r>
            <a:r>
              <a:rPr lang="en-US" sz="1200" kern="0" dirty="0">
                <a:solidFill>
                  <a:srgbClr val="000000"/>
                </a:solidFill>
                <a:latin typeface="Arial"/>
                <a:cs typeface="Arial"/>
                <a:sym typeface="Arial"/>
              </a:rPr>
              <a:t>of the </a:t>
            </a:r>
            <a:r>
              <a:rPr lang="en-US" sz="1200" kern="0" dirty="0" smtClean="0">
                <a:solidFill>
                  <a:srgbClr val="000000"/>
                </a:solidFill>
                <a:latin typeface="Arial"/>
                <a:cs typeface="Arial"/>
                <a:sym typeface="Arial"/>
              </a:rPr>
              <a:t>LOS and </a:t>
            </a:r>
            <a:r>
              <a:rPr lang="en-US" sz="1200" kern="0" dirty="0">
                <a:solidFill>
                  <a:srgbClr val="000000"/>
                </a:solidFill>
                <a:latin typeface="Arial"/>
                <a:cs typeface="Arial"/>
                <a:sym typeface="Arial"/>
              </a:rPr>
              <a:t>beam </a:t>
            </a:r>
            <a:r>
              <a:rPr lang="en-US" sz="1200" kern="0" dirty="0" smtClean="0">
                <a:solidFill>
                  <a:srgbClr val="000000"/>
                </a:solidFill>
                <a:latin typeface="Arial"/>
                <a:cs typeface="Arial"/>
                <a:sym typeface="Arial"/>
              </a:rPr>
              <a:t>un-alignments.</a:t>
            </a:r>
          </a:p>
          <a:p>
            <a:pPr marL="185738" lvl="1" indent="-171450" defTabSz="914400" eaLnBrk="1" fontAlgn="auto" hangingPunct="1">
              <a:spcBef>
                <a:spcPts val="300"/>
              </a:spcBef>
              <a:spcAft>
                <a:spcPts val="0"/>
              </a:spcAft>
              <a:buClrTx/>
              <a:buFont typeface="Arial" panose="020B0604020202020204" pitchFamily="34" charset="0"/>
              <a:buChar char="•"/>
            </a:pPr>
            <a:r>
              <a:rPr lang="en-US" sz="1200" kern="0" dirty="0">
                <a:solidFill>
                  <a:srgbClr val="000000"/>
                </a:solidFill>
                <a:latin typeface="Arial"/>
                <a:ea typeface="Arial"/>
                <a:cs typeface="Arial"/>
                <a:sym typeface="Arial"/>
              </a:rPr>
              <a:t>The </a:t>
            </a:r>
            <a:r>
              <a:rPr lang="en-US" sz="1200" kern="0" dirty="0">
                <a:solidFill>
                  <a:srgbClr val="000000"/>
                </a:solidFill>
                <a:latin typeface="Arial"/>
                <a:cs typeface="Arial"/>
                <a:sym typeface="Arial"/>
              </a:rPr>
              <a:t>network </a:t>
            </a:r>
            <a:r>
              <a:rPr lang="en-US" sz="1200" kern="0" dirty="0">
                <a:solidFill>
                  <a:srgbClr val="000000"/>
                </a:solidFill>
                <a:latin typeface="Arial"/>
                <a:ea typeface="Arial"/>
                <a:cs typeface="Arial"/>
                <a:sym typeface="Arial"/>
              </a:rPr>
              <a:t>has to support different </a:t>
            </a:r>
            <a:r>
              <a:rPr lang="en-US" sz="1200" kern="0" dirty="0" smtClean="0">
                <a:solidFill>
                  <a:srgbClr val="000000"/>
                </a:solidFill>
                <a:latin typeface="Arial"/>
                <a:ea typeface="Arial"/>
                <a:cs typeface="Arial"/>
                <a:sym typeface="Arial"/>
              </a:rPr>
              <a:t>DN </a:t>
            </a:r>
            <a:r>
              <a:rPr lang="en-US" sz="1200" kern="0" dirty="0">
                <a:solidFill>
                  <a:srgbClr val="000000"/>
                </a:solidFill>
                <a:latin typeface="Arial"/>
                <a:ea typeface="Arial"/>
                <a:cs typeface="Arial"/>
                <a:sym typeface="Arial"/>
              </a:rPr>
              <a:t>placement options </a:t>
            </a:r>
            <a:r>
              <a:rPr lang="en-US" sz="1200" kern="0" dirty="0" smtClean="0">
                <a:solidFill>
                  <a:srgbClr val="000000"/>
                </a:solidFill>
                <a:latin typeface="Arial"/>
                <a:ea typeface="Arial"/>
                <a:cs typeface="Arial"/>
                <a:sym typeface="Arial"/>
              </a:rPr>
              <a:t>such as street </a:t>
            </a:r>
            <a:r>
              <a:rPr lang="en-US" sz="1200" kern="0" dirty="0">
                <a:solidFill>
                  <a:srgbClr val="000000"/>
                </a:solidFill>
                <a:latin typeface="Arial"/>
                <a:ea typeface="Arial"/>
                <a:cs typeface="Arial"/>
                <a:sym typeface="Arial"/>
              </a:rPr>
              <a:t>poles (e.g. lamppost), house-walls and rooftops</a:t>
            </a:r>
            <a:r>
              <a:rPr lang="en-US" sz="1200" kern="0" dirty="0" smtClean="0">
                <a:solidFill>
                  <a:srgbClr val="000000"/>
                </a:solidFill>
                <a:latin typeface="Arial"/>
                <a:ea typeface="Arial"/>
                <a:cs typeface="Arial"/>
                <a:sym typeface="Arial"/>
              </a:rPr>
              <a:t>.</a:t>
            </a:r>
            <a:endParaRPr lang="en-US" sz="1200" kern="0" dirty="0">
              <a:solidFill>
                <a:srgbClr val="000000"/>
              </a:solidFill>
              <a:latin typeface="Arial"/>
              <a:ea typeface="Arial"/>
              <a:cs typeface="Arial"/>
              <a:sym typeface="Arial"/>
            </a:endParaRPr>
          </a:p>
        </p:txBody>
      </p:sp>
      <p:graphicFrame>
        <p:nvGraphicFramePr>
          <p:cNvPr id="11" name="Table 60"/>
          <p:cNvGraphicFramePr>
            <a:graphicFrameLocks noGrp="1"/>
          </p:cNvGraphicFramePr>
          <p:nvPr>
            <p:extLst/>
          </p:nvPr>
        </p:nvGraphicFramePr>
        <p:xfrm>
          <a:off x="4716016" y="3222864"/>
          <a:ext cx="4129334" cy="2734800"/>
        </p:xfrm>
        <a:graphic>
          <a:graphicData uri="http://schemas.openxmlformats.org/drawingml/2006/table">
            <a:tbl>
              <a:tblPr firstRow="1" bandRow="1"/>
              <a:tblGrid>
                <a:gridCol w="1224136">
                  <a:extLst>
                    <a:ext uri="{9D8B030D-6E8A-4147-A177-3AD203B41FA5}">
                      <a16:colId xmlns="" xmlns:a16="http://schemas.microsoft.com/office/drawing/2014/main" val="20000"/>
                    </a:ext>
                  </a:extLst>
                </a:gridCol>
                <a:gridCol w="1512166">
                  <a:extLst>
                    <a:ext uri="{9D8B030D-6E8A-4147-A177-3AD203B41FA5}">
                      <a16:colId xmlns="" xmlns:a16="http://schemas.microsoft.com/office/drawing/2014/main" val="20001"/>
                    </a:ext>
                  </a:extLst>
                </a:gridCol>
                <a:gridCol w="1393032">
                  <a:extLst>
                    <a:ext uri="{9D8B030D-6E8A-4147-A177-3AD203B41FA5}">
                      <a16:colId xmlns="" xmlns:a16="http://schemas.microsoft.com/office/drawing/2014/main" val="20002"/>
                    </a:ext>
                  </a:extLst>
                </a:gridCol>
              </a:tblGrid>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b="1" noProof="0" dirty="0" smtClean="0"/>
                        <a:t>Requirements</a:t>
                      </a:r>
                    </a:p>
                    <a:p>
                      <a:r>
                        <a:rPr lang="en-US" altLang="zh-CN" sz="1000" b="0" noProof="0" dirty="0" smtClean="0"/>
                        <a:t>(operator example)</a:t>
                      </a:r>
                      <a:endParaRPr lang="en-US" altLang="zh-CN" sz="1000" b="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b="1" noProof="0" dirty="0" err="1" smtClean="0"/>
                        <a:t>mmWave</a:t>
                      </a:r>
                      <a:r>
                        <a:rPr lang="en-US" altLang="zh-CN" sz="1000" b="1" noProof="0" dirty="0" smtClean="0"/>
                        <a:t>  Distribution Network</a:t>
                      </a:r>
                      <a:endParaRPr lang="en-US" altLang="zh-CN" sz="1000" b="1" noProof="0" dirty="0"/>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mpd="sng">
                      <a:solidFill>
                        <a:prstClr val="black"/>
                      </a:solidFill>
                      <a:prstDash val="solid"/>
                    </a:lnB>
                    <a:lnTlToBr w="12700" cmpd="sng">
                      <a:noFill/>
                      <a:prstDash val="solid"/>
                    </a:lnTlToBr>
                    <a:lnBlToTr w="12700" cmpd="sng">
                      <a:noFill/>
                      <a:prstDash val="solid"/>
                    </a:lnBlToTr>
                    <a:solidFill>
                      <a:schemeClr val="bg1">
                        <a:lumMod val="95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b="1" noProof="0" dirty="0" smtClean="0"/>
                        <a:t>mmWave Home/ Building Access </a:t>
                      </a:r>
                      <a:endParaRPr lang="en-US" altLang="zh-CN" sz="1000" b="1"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 xmlns:a16="http://schemas.microsoft.com/office/drawing/2014/main" val="10000"/>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noProof="0" dirty="0" smtClean="0"/>
                        <a:t># of</a:t>
                      </a:r>
                      <a:r>
                        <a:rPr lang="en-US" altLang="zh-CN" sz="1000" baseline="0" noProof="0" dirty="0" smtClean="0"/>
                        <a:t> hops (o</a:t>
                      </a:r>
                      <a:r>
                        <a:rPr lang="en-US" altLang="zh-CN" sz="1000" noProof="0" dirty="0" smtClean="0"/>
                        <a:t>utdoor)*</a:t>
                      </a: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5 (typically)</a:t>
                      </a:r>
                      <a:br>
                        <a:rPr lang="en-US" altLang="zh-CN" sz="1000" noProof="0" dirty="0" smtClean="0"/>
                      </a:br>
                      <a:r>
                        <a:rPr lang="en-US" altLang="zh-CN" sz="1000" noProof="0" dirty="0" smtClean="0"/>
                        <a:t>&lt; 15 (system capability)</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 1</a:t>
                      </a:r>
                      <a:endParaRPr lang="en-US" altLang="zh-CN" sz="1000"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1"/>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smtClean="0"/>
                        <a:t>LOS distance</a:t>
                      </a:r>
                      <a:r>
                        <a:rPr lang="en-US" altLang="zh-CN" sz="1000" baseline="0" noProof="0" dirty="0" smtClean="0"/>
                        <a:t> / link</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300 m (street-poles)</a:t>
                      </a:r>
                    </a:p>
                    <a:p>
                      <a:pPr algn="ctr"/>
                      <a:r>
                        <a:rPr lang="en-US" altLang="zh-CN" sz="1000" noProof="0" dirty="0" smtClean="0"/>
                        <a:t>&lt;</a:t>
                      </a:r>
                      <a:r>
                        <a:rPr lang="en-US" altLang="zh-CN" sz="1000" baseline="0" noProof="0" dirty="0" smtClean="0"/>
                        <a:t> 1000 m (rooftops)</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100 m</a:t>
                      </a:r>
                      <a:endParaRPr lang="en-US" altLang="zh-CN" sz="1000" noProof="0" dirty="0"/>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2"/>
                  </a:ext>
                </a:extLst>
              </a:tr>
              <a:tr h="93163">
                <a:tc>
                  <a:txBody>
                    <a:bodyPr/>
                    <a:lstStyle/>
                    <a:p>
                      <a:pPr marL="0" algn="l" defTabSz="914400" rtl="0" eaLnBrk="1" latinLnBrk="0" hangingPunct="1"/>
                      <a:r>
                        <a:rPr lang="en-US" altLang="zh-CN" sz="1000" kern="1200" noProof="0" dirty="0" smtClean="0">
                          <a:solidFill>
                            <a:schemeClr val="tx1"/>
                          </a:solidFill>
                          <a:latin typeface="Arial"/>
                          <a:ea typeface="+mn-ea"/>
                          <a:cs typeface="+mn-cs"/>
                        </a:rPr>
                        <a:t># of DN</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&lt; 80 / km²</a:t>
                      </a: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algn="ctr" defTabSz="914400" rtl="0" eaLnBrk="1" latinLnBrk="0" hangingPunct="1"/>
                      <a:r>
                        <a:rPr lang="en-US" altLang="zh-CN" sz="1000" kern="1200" noProof="0" dirty="0" smtClean="0">
                          <a:solidFill>
                            <a:schemeClr val="tx1"/>
                          </a:solidFill>
                          <a:latin typeface="Arial"/>
                          <a:ea typeface="+mn-ea"/>
                          <a:cs typeface="+mn-cs"/>
                        </a:rPr>
                        <a:t>home/building density</a:t>
                      </a:r>
                      <a:endParaRPr lang="en-US" altLang="zh-CN" sz="1000" kern="1200" noProof="0" dirty="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3"/>
                  </a:ext>
                </a:extLst>
              </a:tr>
              <a:tr h="93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Topology support</a:t>
                      </a: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Mesh, PtMP, Daisy chain</a:t>
                      </a:r>
                      <a:r>
                        <a:rPr lang="en-US" altLang="zh-CN" sz="1000" kern="1200" baseline="0" noProof="0" dirty="0" smtClean="0">
                          <a:solidFill>
                            <a:schemeClr val="tx1"/>
                          </a:solidFill>
                          <a:latin typeface="Arial"/>
                          <a:ea typeface="+mn-ea"/>
                          <a:cs typeface="+mn-cs"/>
                        </a:rPr>
                        <a:t> </a:t>
                      </a:r>
                      <a:endParaRPr lang="en-US" altLang="zh-CN" sz="1000" kern="1200" noProof="0" dirty="0" smtClean="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CN" sz="1000" kern="1200" noProof="0" dirty="0" err="1" smtClean="0">
                          <a:solidFill>
                            <a:schemeClr val="tx1"/>
                          </a:solidFill>
                          <a:latin typeface="Arial"/>
                          <a:ea typeface="+mn-ea"/>
                          <a:cs typeface="+mn-cs"/>
                        </a:rPr>
                        <a:t>PtP</a:t>
                      </a:r>
                      <a:r>
                        <a:rPr lang="en-US" altLang="zh-CN" sz="1000" kern="1200" noProof="0" dirty="0" smtClean="0">
                          <a:solidFill>
                            <a:schemeClr val="tx1"/>
                          </a:solidFill>
                          <a:latin typeface="Arial"/>
                          <a:ea typeface="+mn-ea"/>
                          <a:cs typeface="+mn-cs"/>
                        </a:rPr>
                        <a:t>, PtMP</a:t>
                      </a:r>
                      <a:endParaRPr lang="en-US" altLang="zh-CN" sz="1000" kern="1200" noProof="0" dirty="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4"/>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noProof="0" dirty="0" smtClean="0"/>
                        <a:t>Dat</a:t>
                      </a:r>
                      <a:r>
                        <a:rPr lang="en-US" altLang="zh-CN" sz="1000" baseline="0" noProof="0" dirty="0" smtClean="0"/>
                        <a:t>a Rate </a:t>
                      </a:r>
                      <a:br>
                        <a:rPr lang="en-US" altLang="zh-CN" sz="1000" baseline="0" noProof="0" dirty="0" smtClean="0"/>
                      </a:br>
                      <a:r>
                        <a:rPr lang="en-US" altLang="zh-CN" sz="1000" baseline="0" noProof="0" dirty="0" smtClean="0"/>
                        <a:t>(DL sustainable)</a:t>
                      </a:r>
                      <a:endParaRPr lang="en-US" altLang="zh-CN" sz="1000" kern="1200" noProof="0" dirty="0" smtClean="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&gt; 4 Gbps</a:t>
                      </a:r>
                      <a:r>
                        <a:rPr lang="en-US" altLang="zh-CN" sz="1000" baseline="0" noProof="0" dirty="0" smtClean="0"/>
                        <a:t> / </a:t>
                      </a:r>
                      <a:r>
                        <a:rPr lang="en-US" altLang="zh-CN" sz="1000" kern="1200" baseline="0" noProof="0" dirty="0" smtClean="0">
                          <a:solidFill>
                            <a:schemeClr val="tx1"/>
                          </a:solidFill>
                          <a:latin typeface="Arial"/>
                          <a:ea typeface="+mn-ea"/>
                          <a:cs typeface="+mn-cs"/>
                        </a:rPr>
                        <a:t>DN site</a:t>
                      </a:r>
                      <a:endParaRPr lang="en-US" altLang="zh-CN" sz="1000" kern="1200" noProof="0" dirty="0" smtClean="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indent="0" algn="ctr">
                        <a:buFont typeface="Wingdings"/>
                        <a:buNone/>
                      </a:pPr>
                      <a:r>
                        <a:rPr lang="en-US" altLang="zh-CN" sz="1000" noProof="0" dirty="0" smtClean="0"/>
                        <a:t>&gt; 1 Gbps / Home AP</a:t>
                      </a:r>
                    </a:p>
                    <a:p>
                      <a:pPr marL="0" marR="0" indent="0" algn="ctr" defTabSz="914400" rtl="0" eaLnBrk="1" fontAlgn="auto" latinLnBrk="0" hangingPunct="1">
                        <a:lnSpc>
                          <a:spcPct val="100000"/>
                        </a:lnSpc>
                        <a:spcBef>
                          <a:spcPts val="0"/>
                        </a:spcBef>
                        <a:spcAft>
                          <a:spcPts val="0"/>
                        </a:spcAft>
                        <a:buClrTx/>
                        <a:buSzTx/>
                        <a:buFont typeface="Wingdings"/>
                        <a:buNone/>
                        <a:tabLst/>
                        <a:defRPr/>
                      </a:pPr>
                      <a:r>
                        <a:rPr lang="en-US" altLang="zh-CN" sz="1000" noProof="0" dirty="0" smtClean="0"/>
                        <a:t>&gt; 2 Gbps / Building</a:t>
                      </a:r>
                      <a:r>
                        <a:rPr lang="en-US" altLang="zh-CN" sz="1000" baseline="0" noProof="0" dirty="0" smtClean="0"/>
                        <a:t> </a:t>
                      </a:r>
                      <a:r>
                        <a:rPr lang="en-US" altLang="zh-CN" sz="1000" noProof="0" dirty="0" smtClean="0"/>
                        <a:t>AP</a:t>
                      </a:r>
                    </a:p>
                  </a:txBody>
                  <a:tcPr marL="18000" marR="18000" marT="7200" marB="7200">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5"/>
                  </a:ext>
                </a:extLst>
              </a:tr>
              <a:tr h="9316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Antenna features</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000" kern="1200" noProof="0" dirty="0" smtClean="0">
                          <a:solidFill>
                            <a:schemeClr val="tx1"/>
                          </a:solidFill>
                          <a:latin typeface="Arial"/>
                          <a:ea typeface="+mn-ea"/>
                          <a:cs typeface="+mn-cs"/>
                        </a:rPr>
                        <a:t>Beam-forming/tracking; Auto-alignment </a:t>
                      </a: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 xmlns:a16="http://schemas.microsoft.com/office/drawing/2014/main" val="10006"/>
                  </a:ext>
                </a:extLst>
              </a:tr>
              <a:tr h="17828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smtClean="0"/>
                        <a:t>Latency (RTT) </a:t>
                      </a:r>
                      <a:br>
                        <a:rPr lang="en-US" altLang="zh-CN" sz="1000" noProof="0" dirty="0" smtClean="0"/>
                      </a:b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smtClean="0"/>
                        <a:t>&lt; 15 </a:t>
                      </a:r>
                      <a:r>
                        <a:rPr lang="en-US" altLang="zh-CN" sz="1000" noProof="0" dirty="0" err="1" smtClean="0"/>
                        <a:t>ms</a:t>
                      </a:r>
                      <a:r>
                        <a:rPr lang="en-US" altLang="zh-CN" sz="1000" noProof="0" dirty="0" smtClean="0"/>
                        <a:t> (WTTH/B, </a:t>
                      </a:r>
                      <a:r>
                        <a:rPr lang="en-US" altLang="zh-CN" sz="1000" noProof="0" dirty="0" err="1" smtClean="0"/>
                        <a:t>WiFi</a:t>
                      </a:r>
                      <a:r>
                        <a:rPr lang="en-US" altLang="zh-CN" sz="1000" noProof="0" dirty="0" smtClean="0"/>
                        <a:t> AP BH) (e-t-e)**</a:t>
                      </a:r>
                    </a:p>
                    <a:p>
                      <a:pPr algn="ctr"/>
                      <a:r>
                        <a:rPr lang="en-US" altLang="zh-CN" sz="1000" noProof="0" dirty="0" smtClean="0"/>
                        <a:t>&lt; 5 </a:t>
                      </a:r>
                      <a:r>
                        <a:rPr lang="en-US" altLang="zh-CN" sz="1000" noProof="0" dirty="0" err="1" smtClean="0"/>
                        <a:t>ms</a:t>
                      </a:r>
                      <a:r>
                        <a:rPr lang="en-US" altLang="zh-CN" sz="1000" noProof="0" dirty="0" smtClean="0"/>
                        <a:t> (5G</a:t>
                      </a:r>
                      <a:r>
                        <a:rPr lang="en-US" altLang="zh-CN" sz="1000" baseline="0" noProof="0" dirty="0" smtClean="0"/>
                        <a:t> Small cell BH) (e-t-e)**</a:t>
                      </a:r>
                    </a:p>
                    <a:p>
                      <a:pPr algn="ctr"/>
                      <a:r>
                        <a:rPr lang="en-US" altLang="zh-CN" sz="1000" baseline="0" noProof="0" dirty="0" smtClean="0"/>
                        <a:t>&lt; 2 </a:t>
                      </a:r>
                      <a:r>
                        <a:rPr lang="en-US" altLang="zh-CN" sz="1000" baseline="0" noProof="0" dirty="0" err="1" smtClean="0"/>
                        <a:t>ms</a:t>
                      </a:r>
                      <a:r>
                        <a:rPr lang="en-US" altLang="zh-CN" sz="1000" baseline="0" noProof="0" dirty="0" smtClean="0"/>
                        <a:t> (per hop latency)</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altLang="zh-CN" sz="1000" noProof="0" dirty="0"/>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8"/>
                  </a:ext>
                </a:extLst>
              </a:tr>
              <a:tr h="9316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r>
                        <a:rPr lang="en-US" altLang="zh-CN" sz="1000" noProof="0" dirty="0" err="1" smtClean="0"/>
                        <a:t>QoS</a:t>
                      </a:r>
                      <a:r>
                        <a:rPr lang="en-US" altLang="zh-CN" sz="1000" noProof="0" dirty="0" smtClean="0"/>
                        <a:t>,</a:t>
                      </a:r>
                      <a:r>
                        <a:rPr lang="en-US" altLang="zh-CN" sz="1000" baseline="0" noProof="0" dirty="0" smtClean="0"/>
                        <a:t> </a:t>
                      </a:r>
                      <a:r>
                        <a:rPr lang="en-US" altLang="zh-CN" sz="1000" noProof="0" dirty="0" smtClean="0"/>
                        <a:t>Security, Sync.</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altLang="zh-CN" sz="1000" noProof="0" dirty="0" err="1" smtClean="0"/>
                        <a:t>QoS</a:t>
                      </a:r>
                      <a:r>
                        <a:rPr lang="en-US" altLang="zh-CN" sz="1000" noProof="0" dirty="0" smtClean="0"/>
                        <a:t>/</a:t>
                      </a:r>
                      <a:r>
                        <a:rPr lang="en-US" altLang="zh-CN" sz="1000" noProof="0" dirty="0" err="1" smtClean="0"/>
                        <a:t>QoE</a:t>
                      </a:r>
                      <a:r>
                        <a:rPr lang="en-US" altLang="zh-CN" sz="1000" baseline="0" noProof="0" dirty="0" smtClean="0"/>
                        <a:t>, Security C/I and Sync. support </a:t>
                      </a:r>
                      <a:endParaRPr lang="en-US" altLang="zh-CN" sz="1000" noProof="0" dirty="0"/>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endParaRPr lang="en-US" altLang="zh-CN" sz="1000" noProof="0" dirty="0"/>
                    </a:p>
                  </a:txBody>
                  <a:tcPr>
                    <a:lnL w="12700" cap="flat" cmpd="sng" algn="ctr">
                      <a:solidFill>
                        <a:prstClr val="black"/>
                      </a:solidFill>
                      <a:prstDash val="solid"/>
                      <a:round/>
                      <a:headEnd type="none" w="med" len="med"/>
                      <a:tailEnd type="none" w="med" len="med"/>
                    </a:lnL>
                    <a:lnR w="12700" cmpd="sng">
                      <a:solidFill>
                        <a:prstClr val="black"/>
                      </a:solidFill>
                      <a:prstDash val="solid"/>
                    </a:lnR>
                    <a:lnT w="12700" cap="flat" cmpd="sng" algn="ctr">
                      <a:solidFill>
                        <a:prstClr val="black"/>
                      </a:solidFill>
                      <a:prstDash val="solid"/>
                      <a:round/>
                      <a:headEnd type="none" w="med" len="med"/>
                      <a:tailEnd type="none" w="med" len="me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 xmlns:a16="http://schemas.microsoft.com/office/drawing/2014/main" val="10009"/>
                  </a:ext>
                </a:extLst>
              </a:tr>
              <a:tr h="93163">
                <a:tc>
                  <a:txBody>
                    <a:bodyPr/>
                    <a:lstStyle/>
                    <a:p>
                      <a:pPr marL="0" algn="l" defTabSz="914400" rtl="0" eaLnBrk="1" latinLnBrk="0" hangingPunct="1"/>
                      <a:r>
                        <a:rPr lang="en-US" altLang="zh-CN" sz="1000" kern="1200" noProof="0" dirty="0" smtClean="0">
                          <a:solidFill>
                            <a:schemeClr val="tx1"/>
                          </a:solidFill>
                          <a:latin typeface="Arial"/>
                          <a:ea typeface="+mn-ea"/>
                          <a:cs typeface="+mn-cs"/>
                        </a:rPr>
                        <a:t>Availability of sust. data rate</a:t>
                      </a:r>
                      <a:endParaRPr lang="en-US" altLang="zh-CN" sz="1000" kern="1200" noProof="0" dirty="0">
                        <a:solidFill>
                          <a:schemeClr val="tx1"/>
                        </a:solidFill>
                        <a:latin typeface="Arial"/>
                        <a:ea typeface="+mn-ea"/>
                        <a:cs typeface="+mn-cs"/>
                      </a:endParaRPr>
                    </a:p>
                  </a:txBody>
                  <a:tcPr marL="18000" marR="18000" marT="7200" marB="7200">
                    <a:lnL w="12700" cmpd="sng">
                      <a:solidFill>
                        <a:prstClr val="black"/>
                      </a:solidFill>
                      <a:prstDash val="solid"/>
                    </a:lnL>
                    <a:lnR w="12700" cap="flat" cmpd="sng" algn="ctr">
                      <a:solidFill>
                        <a:prstClr val="black"/>
                      </a:solidFill>
                      <a:prstDash val="solid"/>
                      <a:round/>
                      <a:headEnd type="none" w="med" len="med"/>
                      <a:tailEnd type="none" w="med" len="me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gridSpan="2">
                  <a:txBody>
                    <a:bodyPr/>
                    <a:lstStyle/>
                    <a:p>
                      <a:pPr marL="0" algn="ctr" defTabSz="914400" rtl="0" eaLnBrk="1" latinLnBrk="0" hangingPunct="1"/>
                      <a:r>
                        <a:rPr lang="en-US" altLang="zh-CN" sz="1000" kern="1200" noProof="0" dirty="0" smtClean="0">
                          <a:solidFill>
                            <a:schemeClr val="tx1"/>
                          </a:solidFill>
                          <a:latin typeface="Arial"/>
                          <a:ea typeface="+mn-ea"/>
                          <a:cs typeface="+mn-cs"/>
                        </a:rPr>
                        <a:t>No guarantees in an unlicensed environment.</a:t>
                      </a:r>
                      <a:endParaRPr lang="en-US" altLang="zh-CN" sz="1000" kern="1200" noProof="0" dirty="0">
                        <a:solidFill>
                          <a:schemeClr val="tx1"/>
                        </a:solidFill>
                        <a:latin typeface="Arial"/>
                        <a:ea typeface="+mn-ea"/>
                        <a:cs typeface="+mn-cs"/>
                      </a:endParaRPr>
                    </a:p>
                    <a:p>
                      <a:pPr marL="0" algn="ctr" defTabSz="914400" rtl="0" eaLnBrk="1" latinLnBrk="0" hangingPunct="1"/>
                      <a:r>
                        <a:rPr lang="en-US" altLang="zh-CN" sz="1000" kern="1200" noProof="0" dirty="0" smtClean="0">
                          <a:solidFill>
                            <a:schemeClr val="tx1"/>
                          </a:solidFill>
                          <a:latin typeface="Arial"/>
                          <a:ea typeface="+mn-ea"/>
                          <a:cs typeface="+mn-cs"/>
                        </a:rPr>
                        <a:t>&gt; 99%</a:t>
                      </a:r>
                      <a:r>
                        <a:rPr lang="en-US" altLang="zh-CN" sz="1000" kern="1200" baseline="0" noProof="0" dirty="0" smtClean="0">
                          <a:solidFill>
                            <a:schemeClr val="tx1"/>
                          </a:solidFill>
                          <a:latin typeface="Arial"/>
                          <a:ea typeface="+mn-ea"/>
                          <a:cs typeface="+mn-cs"/>
                        </a:rPr>
                        <a:t> should be aimed (e-t-e </a:t>
                      </a:r>
                      <a:r>
                        <a:rPr lang="en-US" altLang="zh-CN" sz="1000" kern="1200" baseline="0" noProof="0" dirty="0" err="1" smtClean="0">
                          <a:solidFill>
                            <a:schemeClr val="tx1"/>
                          </a:solidFill>
                          <a:latin typeface="Arial"/>
                          <a:ea typeface="+mn-ea"/>
                          <a:cs typeface="+mn-cs"/>
                        </a:rPr>
                        <a:t>mmWave</a:t>
                      </a:r>
                      <a:r>
                        <a:rPr lang="en-US" altLang="zh-CN" sz="1000" kern="1200" baseline="0" noProof="0" dirty="0" smtClean="0">
                          <a:solidFill>
                            <a:schemeClr val="tx1"/>
                          </a:solidFill>
                          <a:latin typeface="Arial"/>
                          <a:ea typeface="+mn-ea"/>
                          <a:cs typeface="+mn-cs"/>
                        </a:rPr>
                        <a:t>)</a:t>
                      </a:r>
                      <a:endParaRPr lang="en-US" altLang="zh-CN" sz="1000" kern="1200" noProof="0" dirty="0" smtClean="0">
                        <a:solidFill>
                          <a:schemeClr val="tx1"/>
                        </a:solidFill>
                        <a:latin typeface="Arial"/>
                        <a:ea typeface="+mn-ea"/>
                        <a:cs typeface="+mn-cs"/>
                      </a:endParaRPr>
                    </a:p>
                  </a:txBody>
                  <a:tcPr marL="18000" marR="18000" marT="7200" marB="7200">
                    <a:lnL w="12700" cap="flat" cmpd="sng" algn="ctr">
                      <a:solidFill>
                        <a:prstClr val="black"/>
                      </a:solidFill>
                      <a:prstDash val="solid"/>
                      <a:round/>
                      <a:headEnd type="none" w="med" len="med"/>
                      <a:tailEnd type="none" w="med" len="med"/>
                    </a:lnL>
                    <a:lnR w="12700" cap="flat" cmpd="sng" algn="ctr">
                      <a:solidFill>
                        <a:prstClr val="black"/>
                      </a:solidFill>
                      <a:prstDash val="solid"/>
                      <a:round/>
                      <a:headEnd type="none" w="med" len="med"/>
                      <a:tailEnd type="none" w="med" len="med"/>
                    </a:lnR>
                    <a:lnT w="12700" cmpd="sng">
                      <a:solidFill>
                        <a:prstClr val="black"/>
                      </a:solidFill>
                      <a:prstDash val="solid"/>
                    </a:lnT>
                    <a:lnB w="12700" cap="flat" cmpd="sng" algn="ctr">
                      <a:solidFill>
                        <a:prstClr val="black"/>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de-DE"/>
                    </a:p>
                  </a:txBody>
                  <a:tcPr/>
                </a:tc>
                <a:extLst>
                  <a:ext uri="{0D108BD9-81ED-4DB2-BD59-A6C34878D82A}">
                    <a16:rowId xmlns="" xmlns:a16="http://schemas.microsoft.com/office/drawing/2014/main" val="10010"/>
                  </a:ext>
                </a:extLst>
              </a:tr>
            </a:tbl>
          </a:graphicData>
        </a:graphic>
      </p:graphicFrame>
      <p:sp>
        <p:nvSpPr>
          <p:cNvPr id="10" name="Fußzeilenplatzhalter 4"/>
          <p:cNvSpPr txBox="1">
            <a:spLocks/>
          </p:cNvSpPr>
          <p:nvPr/>
        </p:nvSpPr>
        <p:spPr bwMode="auto">
          <a:xfrm>
            <a:off x="6588224" y="6021288"/>
            <a:ext cx="2160240" cy="360040"/>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pPr algn="l"/>
            <a:r>
              <a:rPr lang="en-GB" sz="800" dirty="0" smtClean="0"/>
              <a:t>‘ * of hops depends on latency requirements</a:t>
            </a:r>
            <a:br>
              <a:rPr lang="en-GB" sz="800" dirty="0" smtClean="0"/>
            </a:br>
            <a:r>
              <a:rPr lang="en-GB" sz="800" dirty="0" smtClean="0"/>
              <a:t>**  may differ based on operator deployments</a:t>
            </a:r>
            <a:endParaRPr lang="en-GB" sz="800" dirty="0"/>
          </a:p>
        </p:txBody>
      </p:sp>
      <p:sp>
        <p:nvSpPr>
          <p:cNvPr id="14" name="Titel 1"/>
          <p:cNvSpPr>
            <a:spLocks noGrp="1"/>
          </p:cNvSpPr>
          <p:nvPr>
            <p:ph type="title"/>
          </p:nvPr>
        </p:nvSpPr>
        <p:spPr>
          <a:xfrm>
            <a:off x="489792" y="685801"/>
            <a:ext cx="8330680" cy="726975"/>
          </a:xfrm>
        </p:spPr>
        <p:txBody>
          <a:bodyPr/>
          <a:lstStyle/>
          <a:p>
            <a:r>
              <a:rPr lang="en-US" sz="2000" b="1" dirty="0" smtClean="0"/>
              <a:t>Usage Model 10: Operational Requirements</a:t>
            </a:r>
            <a:endParaRPr lang="en-US" sz="2000" b="1" dirty="0"/>
          </a:p>
        </p:txBody>
      </p:sp>
    </p:spTree>
    <p:extLst>
      <p:ext uri="{BB962C8B-B14F-4D97-AF65-F5344CB8AC3E}">
        <p14:creationId xmlns:p14="http://schemas.microsoft.com/office/powerpoint/2010/main" val="3741747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6" name="Objekt 155" hidden="1"/>
          <p:cNvGraphicFramePr>
            <a:graphicFrameLocks noChangeAspect="1"/>
          </p:cNvGraphicFramePr>
          <p:nvPr>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327" name="Freeform 11"/>
          <p:cNvSpPr>
            <a:spLocks/>
          </p:cNvSpPr>
          <p:nvPr/>
        </p:nvSpPr>
        <p:spPr bwMode="auto">
          <a:xfrm>
            <a:off x="3294798" y="1700808"/>
            <a:ext cx="2531678" cy="3502945"/>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a:solidFill>
                <a:sysClr val="windowText" lastClr="000000"/>
              </a:solidFill>
            </a:endParaRPr>
          </a:p>
        </p:txBody>
      </p:sp>
      <p:sp>
        <p:nvSpPr>
          <p:cNvPr id="6145" name="Rectangle 1"/>
          <p:cNvSpPr>
            <a:spLocks noGrp="1" noChangeArrowheads="1"/>
          </p:cNvSpPr>
          <p:nvPr>
            <p:ph type="title"/>
          </p:nvPr>
        </p:nvSpPr>
        <p:spPr>
          <a:xfrm>
            <a:off x="467544" y="679444"/>
            <a:ext cx="8280920" cy="733332"/>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800" b="1" dirty="0" smtClean="0"/>
              <a:t>Usage Model 10: </a:t>
            </a:r>
            <a:r>
              <a:rPr lang="en-US" sz="1800" b="1" dirty="0" err="1" smtClean="0">
                <a:solidFill>
                  <a:schemeClr val="dk2"/>
                </a:solidFill>
                <a:ea typeface="Times New Roman"/>
                <a:cs typeface="Times New Roman"/>
                <a:sym typeface="Times New Roman"/>
              </a:rPr>
              <a:t>mmWave</a:t>
            </a:r>
            <a:r>
              <a:rPr lang="en-US" sz="1800" b="1" dirty="0" smtClean="0">
                <a:solidFill>
                  <a:schemeClr val="dk2"/>
                </a:solidFill>
                <a:ea typeface="Times New Roman"/>
                <a:cs typeface="Times New Roman"/>
                <a:sym typeface="Times New Roman"/>
              </a:rPr>
              <a:t> </a:t>
            </a:r>
            <a:r>
              <a:rPr lang="en-GB" sz="1800" b="1" dirty="0" smtClean="0"/>
              <a:t>Distribution Network</a:t>
            </a:r>
            <a:endParaRPr lang="en-GB" sz="1800" b="1" dirty="0">
              <a:solidFill>
                <a:schemeClr val="tx1"/>
              </a:solidFill>
            </a:endParaRPr>
          </a:p>
        </p:txBody>
      </p:sp>
      <p:sp>
        <p:nvSpPr>
          <p:cNvPr id="22" name="Rechteck 21"/>
          <p:cNvSpPr/>
          <p:nvPr/>
        </p:nvSpPr>
        <p:spPr bwMode="gray">
          <a:xfrm>
            <a:off x="1566918" y="2097455"/>
            <a:ext cx="535244" cy="626860"/>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smtClean="0">
              <a:latin typeface="Tele-GroteskNor" pitchFamily="2" charset="0"/>
              <a:cs typeface="Arial Unicode MS" panose="020B0604020202020204" pitchFamily="34" charset="-128"/>
            </a:endParaRPr>
          </a:p>
        </p:txBody>
      </p:sp>
      <p:sp>
        <p:nvSpPr>
          <p:cNvPr id="23" name="Gleichschenkliges Dreieck 22"/>
          <p:cNvSpPr/>
          <p:nvPr/>
        </p:nvSpPr>
        <p:spPr bwMode="gray">
          <a:xfrm>
            <a:off x="1474184" y="1938578"/>
            <a:ext cx="727561" cy="16764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11" name="Rechteck 110"/>
          <p:cNvSpPr/>
          <p:nvPr/>
        </p:nvSpPr>
        <p:spPr bwMode="gray">
          <a:xfrm>
            <a:off x="5414931" y="229861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7" name="Rechteck 136"/>
          <p:cNvSpPr/>
          <p:nvPr/>
        </p:nvSpPr>
        <p:spPr bwMode="gray">
          <a:xfrm>
            <a:off x="5412289" y="335026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8" name="Rechteck 137"/>
          <p:cNvSpPr/>
          <p:nvPr/>
        </p:nvSpPr>
        <p:spPr bwMode="gray">
          <a:xfrm>
            <a:off x="5414931" y="4386850"/>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39" name="Rechteck 138"/>
          <p:cNvSpPr/>
          <p:nvPr/>
        </p:nvSpPr>
        <p:spPr bwMode="gray">
          <a:xfrm>
            <a:off x="4379286" y="1799425"/>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0" name="Rechteck 139"/>
          <p:cNvSpPr/>
          <p:nvPr/>
        </p:nvSpPr>
        <p:spPr bwMode="gray">
          <a:xfrm>
            <a:off x="4379286" y="2843541"/>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1" name="Rechteck 140"/>
          <p:cNvSpPr/>
          <p:nvPr/>
        </p:nvSpPr>
        <p:spPr bwMode="gray">
          <a:xfrm>
            <a:off x="4379286" y="388765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2" name="Rechteck 141"/>
          <p:cNvSpPr/>
          <p:nvPr/>
        </p:nvSpPr>
        <p:spPr bwMode="gray">
          <a:xfrm>
            <a:off x="3323948" y="229861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3" name="Rechteck 142"/>
          <p:cNvSpPr/>
          <p:nvPr/>
        </p:nvSpPr>
        <p:spPr bwMode="gray">
          <a:xfrm>
            <a:off x="3323948" y="3342734"/>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4" name="Rechteck 143"/>
          <p:cNvSpPr/>
          <p:nvPr/>
        </p:nvSpPr>
        <p:spPr bwMode="gray">
          <a:xfrm>
            <a:off x="3323948" y="4386850"/>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149" name="Rechteck 148"/>
          <p:cNvSpPr/>
          <p:nvPr/>
        </p:nvSpPr>
        <p:spPr bwMode="gray">
          <a:xfrm>
            <a:off x="5722656" y="2194203"/>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cxnSp>
        <p:nvCxnSpPr>
          <p:cNvPr id="152" name="Gerade Verbindung 151"/>
          <p:cNvCxnSpPr>
            <a:stCxn id="139" idx="1"/>
            <a:endCxn id="142" idx="3"/>
          </p:cNvCxnSpPr>
          <p:nvPr/>
        </p:nvCxnSpPr>
        <p:spPr>
          <a:xfrm flipH="1">
            <a:off x="3631673" y="1953288"/>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5" name="Gerade Verbindung 154"/>
          <p:cNvCxnSpPr>
            <a:stCxn id="111" idx="1"/>
            <a:endCxn id="139" idx="3"/>
          </p:cNvCxnSpPr>
          <p:nvPr/>
        </p:nvCxnSpPr>
        <p:spPr>
          <a:xfrm flipH="1" flipV="1">
            <a:off x="4687011" y="1953288"/>
            <a:ext cx="727920"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8" name="Gerade Verbindung 157"/>
          <p:cNvCxnSpPr>
            <a:stCxn id="111" idx="1"/>
            <a:endCxn id="140" idx="3"/>
          </p:cNvCxnSpPr>
          <p:nvPr/>
        </p:nvCxnSpPr>
        <p:spPr>
          <a:xfrm flipH="1">
            <a:off x="4687011" y="2452481"/>
            <a:ext cx="727920"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1" name="Gerade Verbindung 160"/>
          <p:cNvCxnSpPr>
            <a:stCxn id="137" idx="1"/>
            <a:endCxn id="140" idx="3"/>
          </p:cNvCxnSpPr>
          <p:nvPr/>
        </p:nvCxnSpPr>
        <p:spPr>
          <a:xfrm flipH="1" flipV="1">
            <a:off x="4687011" y="2997404"/>
            <a:ext cx="725278" cy="506726"/>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4" name="Gerade Verbindung 163"/>
          <p:cNvCxnSpPr>
            <a:stCxn id="138" idx="1"/>
            <a:endCxn id="141" idx="3"/>
          </p:cNvCxnSpPr>
          <p:nvPr/>
        </p:nvCxnSpPr>
        <p:spPr>
          <a:xfrm flipH="1" flipV="1">
            <a:off x="4687011" y="4041520"/>
            <a:ext cx="727920"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67" name="Gerade Verbindung 166"/>
          <p:cNvCxnSpPr>
            <a:stCxn id="137" idx="1"/>
            <a:endCxn id="141" idx="3"/>
          </p:cNvCxnSpPr>
          <p:nvPr/>
        </p:nvCxnSpPr>
        <p:spPr>
          <a:xfrm flipH="1">
            <a:off x="4687011" y="3504130"/>
            <a:ext cx="725278" cy="53739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0" name="Gerade Verbindung 169"/>
          <p:cNvCxnSpPr>
            <a:stCxn id="140" idx="1"/>
            <a:endCxn id="143" idx="3"/>
          </p:cNvCxnSpPr>
          <p:nvPr/>
        </p:nvCxnSpPr>
        <p:spPr>
          <a:xfrm flipH="1">
            <a:off x="3631673" y="2997404"/>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3" name="Gerade Verbindung 172"/>
          <p:cNvCxnSpPr>
            <a:stCxn id="140" idx="1"/>
            <a:endCxn id="142" idx="3"/>
          </p:cNvCxnSpPr>
          <p:nvPr/>
        </p:nvCxnSpPr>
        <p:spPr>
          <a:xfrm flipH="1" flipV="1">
            <a:off x="3631673" y="2452481"/>
            <a:ext cx="747613"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6" name="Gerade Verbindung 175"/>
          <p:cNvCxnSpPr>
            <a:stCxn id="141" idx="1"/>
            <a:endCxn id="144" idx="3"/>
          </p:cNvCxnSpPr>
          <p:nvPr/>
        </p:nvCxnSpPr>
        <p:spPr>
          <a:xfrm flipH="1">
            <a:off x="3631673" y="4041520"/>
            <a:ext cx="747613" cy="49919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79" name="Gerade Verbindung 178"/>
          <p:cNvCxnSpPr>
            <a:stCxn id="141" idx="1"/>
            <a:endCxn id="143" idx="3"/>
          </p:cNvCxnSpPr>
          <p:nvPr/>
        </p:nvCxnSpPr>
        <p:spPr>
          <a:xfrm flipH="1" flipV="1">
            <a:off x="3631673" y="3496597"/>
            <a:ext cx="747613" cy="544923"/>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2" name="Gerade Verbindung 181"/>
          <p:cNvCxnSpPr>
            <a:stCxn id="138" idx="1"/>
          </p:cNvCxnSpPr>
          <p:nvPr/>
        </p:nvCxnSpPr>
        <p:spPr>
          <a:xfrm flipH="1">
            <a:off x="5146592" y="4540713"/>
            <a:ext cx="268339" cy="278185"/>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85" name="Gerade Verbindung 184"/>
          <p:cNvCxnSpPr/>
          <p:nvPr/>
        </p:nvCxnSpPr>
        <p:spPr>
          <a:xfrm>
            <a:off x="5930296" y="4544905"/>
            <a:ext cx="656456"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90" name="Gerade Verbindung 189"/>
          <p:cNvCxnSpPr>
            <a:stCxn id="149" idx="3"/>
          </p:cNvCxnSpPr>
          <p:nvPr/>
        </p:nvCxnSpPr>
        <p:spPr>
          <a:xfrm>
            <a:off x="5930296" y="2456673"/>
            <a:ext cx="728464" cy="0"/>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6174" name="Gruppieren 6173"/>
          <p:cNvGrpSpPr/>
          <p:nvPr/>
        </p:nvGrpSpPr>
        <p:grpSpPr>
          <a:xfrm rot="16200000">
            <a:off x="6131779" y="4442154"/>
            <a:ext cx="80520" cy="124981"/>
            <a:chOff x="6014084" y="4701418"/>
            <a:chExt cx="80520" cy="124981"/>
          </a:xfrm>
        </p:grpSpPr>
        <p:sp>
          <p:nvSpPr>
            <p:cNvPr id="193" name="Ellipse 192"/>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194" name="Ellipse 193"/>
            <p:cNvSpPr/>
            <p:nvPr/>
          </p:nvSpPr>
          <p:spPr bwMode="gray">
            <a:xfrm>
              <a:off x="6014084" y="4701418"/>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grpSp>
        <p:nvGrpSpPr>
          <p:cNvPr id="199" name="Gruppieren 198"/>
          <p:cNvGrpSpPr/>
          <p:nvPr/>
        </p:nvGrpSpPr>
        <p:grpSpPr>
          <a:xfrm rot="16200000">
            <a:off x="6131779" y="2348396"/>
            <a:ext cx="80520" cy="124981"/>
            <a:chOff x="6014084" y="4701418"/>
            <a:chExt cx="80520" cy="124981"/>
          </a:xfrm>
        </p:grpSpPr>
        <p:sp>
          <p:nvSpPr>
            <p:cNvPr id="200" name="Ellipse 199"/>
            <p:cNvSpPr/>
            <p:nvPr/>
          </p:nvSpPr>
          <p:spPr bwMode="gray">
            <a:xfrm>
              <a:off x="6014085" y="4745880"/>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sp>
          <p:nvSpPr>
            <p:cNvPr id="201" name="Ellipse 200"/>
            <p:cNvSpPr/>
            <p:nvPr/>
          </p:nvSpPr>
          <p:spPr bwMode="gray">
            <a:xfrm>
              <a:off x="6014084" y="4701418"/>
              <a:ext cx="80519" cy="80519"/>
            </a:xfrm>
            <a:prstGeom prst="ellipse">
              <a:avLst/>
            </a:prstGeom>
            <a:no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800" dirty="0">
                <a:solidFill>
                  <a:srgbClr val="000000"/>
                </a:solidFill>
                <a:latin typeface="Tele-GroteskNor" pitchFamily="2" charset="0"/>
                <a:cs typeface="Arial Unicode MS" panose="020B0604020202020204" pitchFamily="34" charset="-128"/>
              </a:endParaRPr>
            </a:p>
          </p:txBody>
        </p:sp>
      </p:grpSp>
      <p:sp>
        <p:nvSpPr>
          <p:cNvPr id="6175" name="Rechteck 6174"/>
          <p:cNvSpPr/>
          <p:nvPr/>
        </p:nvSpPr>
        <p:spPr>
          <a:xfrm>
            <a:off x="5993118" y="2448687"/>
            <a:ext cx="482824" cy="276999"/>
          </a:xfrm>
          <a:prstGeom prst="rect">
            <a:avLst/>
          </a:prstGeom>
        </p:spPr>
        <p:txBody>
          <a:bodyPr wrap="none">
            <a:spAutoFit/>
          </a:bodyPr>
          <a:lstStyle/>
          <a:p>
            <a:pPr algn="ctr"/>
            <a:r>
              <a:rPr lang="en-US" sz="1200" kern="0" dirty="0" smtClean="0">
                <a:solidFill>
                  <a:srgbClr val="000000"/>
                </a:solidFill>
                <a:latin typeface="Arial"/>
                <a:ea typeface="Arial"/>
                <a:cs typeface="Arial"/>
                <a:sym typeface="Arial"/>
              </a:rPr>
              <a:t>fiber</a:t>
            </a:r>
            <a:endParaRPr lang="de-DE" sz="1200" dirty="0"/>
          </a:p>
        </p:txBody>
      </p:sp>
      <p:sp>
        <p:nvSpPr>
          <p:cNvPr id="203" name="Rechteck 202"/>
          <p:cNvSpPr/>
          <p:nvPr/>
        </p:nvSpPr>
        <p:spPr>
          <a:xfrm>
            <a:off x="3875261" y="4205784"/>
            <a:ext cx="1266692" cy="757130"/>
          </a:xfrm>
          <a:prstGeom prst="rect">
            <a:avLst/>
          </a:prstGeom>
        </p:spPr>
        <p:txBody>
          <a:bodyPr wrap="none">
            <a:spAutoFit/>
          </a:bodyPr>
          <a:lstStyle/>
          <a:p>
            <a:pPr algn="ctr">
              <a:lnSpc>
                <a:spcPct val="90000"/>
              </a:lnSpc>
            </a:pPr>
            <a:r>
              <a:rPr lang="en-US" sz="1600" kern="0" dirty="0" err="1" smtClean="0">
                <a:solidFill>
                  <a:schemeClr val="tx1"/>
                </a:solidFill>
                <a:latin typeface="Arial"/>
                <a:ea typeface="Arial"/>
                <a:cs typeface="Arial"/>
                <a:sym typeface="Arial"/>
              </a:rPr>
              <a:t>mmWave</a:t>
            </a:r>
            <a:r>
              <a:rPr lang="en-US" sz="1600" kern="0" dirty="0" smtClean="0">
                <a:solidFill>
                  <a:schemeClr val="tx1"/>
                </a:solidFill>
                <a:latin typeface="Arial"/>
                <a:ea typeface="Arial"/>
                <a:cs typeface="Arial"/>
                <a:sym typeface="Arial"/>
              </a:rPr>
              <a:t/>
            </a:r>
            <a:br>
              <a:rPr lang="en-US" sz="1600" kern="0" dirty="0" smtClean="0">
                <a:solidFill>
                  <a:schemeClr val="tx1"/>
                </a:solidFill>
                <a:latin typeface="Arial"/>
                <a:ea typeface="Arial"/>
                <a:cs typeface="Arial"/>
                <a:sym typeface="Arial"/>
              </a:rPr>
            </a:br>
            <a:r>
              <a:rPr lang="en-US" sz="1600" kern="0" dirty="0" smtClean="0">
                <a:solidFill>
                  <a:schemeClr val="tx1"/>
                </a:solidFill>
                <a:latin typeface="Arial"/>
                <a:ea typeface="Arial"/>
                <a:cs typeface="Arial"/>
                <a:sym typeface="Arial"/>
              </a:rPr>
              <a:t> Distribution</a:t>
            </a:r>
            <a:br>
              <a:rPr lang="en-US" sz="1600" kern="0" dirty="0" smtClean="0">
                <a:solidFill>
                  <a:schemeClr val="tx1"/>
                </a:solidFill>
                <a:latin typeface="Arial"/>
                <a:ea typeface="Arial"/>
                <a:cs typeface="Arial"/>
                <a:sym typeface="Arial"/>
              </a:rPr>
            </a:br>
            <a:r>
              <a:rPr lang="en-US" sz="1600" kern="0" dirty="0" smtClean="0">
                <a:solidFill>
                  <a:schemeClr val="tx1"/>
                </a:solidFill>
                <a:latin typeface="Arial"/>
                <a:ea typeface="Arial"/>
                <a:cs typeface="Arial"/>
                <a:sym typeface="Arial"/>
              </a:rPr>
              <a:t>Network</a:t>
            </a:r>
            <a:endParaRPr lang="de-DE" sz="1600" dirty="0">
              <a:solidFill>
                <a:schemeClr val="tx1"/>
              </a:solidFill>
            </a:endParaRPr>
          </a:p>
        </p:txBody>
      </p:sp>
      <p:sp>
        <p:nvSpPr>
          <p:cNvPr id="220" name="Rechteck 219"/>
          <p:cNvSpPr/>
          <p:nvPr/>
        </p:nvSpPr>
        <p:spPr bwMode="gray">
          <a:xfrm>
            <a:off x="1566918" y="3183926"/>
            <a:ext cx="535244" cy="626860"/>
          </a:xfrm>
          <a:prstGeom prst="rect">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smtClean="0">
              <a:latin typeface="Tele-GroteskNor" pitchFamily="2" charset="0"/>
              <a:cs typeface="Arial Unicode MS" panose="020B0604020202020204" pitchFamily="34" charset="-128"/>
            </a:endParaRPr>
          </a:p>
        </p:txBody>
      </p:sp>
      <p:sp>
        <p:nvSpPr>
          <p:cNvPr id="221" name="Gleichschenkliges Dreieck 220"/>
          <p:cNvSpPr/>
          <p:nvPr/>
        </p:nvSpPr>
        <p:spPr bwMode="gray">
          <a:xfrm>
            <a:off x="1474184" y="3025049"/>
            <a:ext cx="727561" cy="167640"/>
          </a:xfrm>
          <a:prstGeom prst="triangle">
            <a:avLst/>
          </a:prstGeom>
          <a:solidFill>
            <a:schemeClr val="bg1">
              <a:lumMod val="85000"/>
            </a:schemeClr>
          </a:solidFill>
          <a:ln w="19050" algn="ctr">
            <a:solidFill>
              <a:schemeClr val="tx1"/>
            </a:solidFill>
            <a:miter lim="800000"/>
            <a:headEnd/>
            <a:tailEnd/>
          </a:ln>
          <a:effectLst/>
        </p:spPr>
        <p:txBody>
          <a:bodyPr wrap="square" lIns="108000" tIns="108000" rIns="108000" bIns="108000" rtlCol="0" anchor="ctr" anchorCtr="0">
            <a:noAutofit/>
          </a:bodyPr>
          <a:lstStyle/>
          <a:p>
            <a:pPr algn="ctr" defTabSz="457293" fontAlgn="base">
              <a:lnSpc>
                <a:spcPct val="90000"/>
              </a:lnSpc>
              <a:buClr>
                <a:srgbClr val="E20074"/>
              </a:buClr>
              <a:buSzPct val="75000"/>
            </a:pPr>
            <a:endParaRPr lang="de-DE" sz="1800" dirty="0">
              <a:latin typeface="Tele-GroteskNor" pitchFamily="2" charset="0"/>
              <a:cs typeface="Arial Unicode MS" panose="020B0604020202020204" pitchFamily="34" charset="-128"/>
            </a:endParaRPr>
          </a:p>
        </p:txBody>
      </p:sp>
      <p:sp>
        <p:nvSpPr>
          <p:cNvPr id="154" name="Rechteck 153"/>
          <p:cNvSpPr/>
          <p:nvPr/>
        </p:nvSpPr>
        <p:spPr bwMode="auto">
          <a:xfrm>
            <a:off x="1618200" y="327432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5" name="Rechteck 234"/>
          <p:cNvSpPr/>
          <p:nvPr/>
        </p:nvSpPr>
        <p:spPr bwMode="auto">
          <a:xfrm>
            <a:off x="1866515" y="327432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6" name="Rechteck 235"/>
          <p:cNvSpPr/>
          <p:nvPr/>
        </p:nvSpPr>
        <p:spPr bwMode="auto">
          <a:xfrm>
            <a:off x="1621624" y="3531493"/>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7" name="Rechteck 236"/>
          <p:cNvSpPr/>
          <p:nvPr/>
        </p:nvSpPr>
        <p:spPr bwMode="auto">
          <a:xfrm>
            <a:off x="1866515" y="3529807"/>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8" name="Rechteck 237"/>
          <p:cNvSpPr/>
          <p:nvPr/>
        </p:nvSpPr>
        <p:spPr bwMode="auto">
          <a:xfrm>
            <a:off x="1626521" y="219420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39" name="Rechteck 238"/>
          <p:cNvSpPr/>
          <p:nvPr/>
        </p:nvSpPr>
        <p:spPr bwMode="auto">
          <a:xfrm>
            <a:off x="1874836" y="2194202"/>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dirty="0" smtClean="0">
              <a:ln>
                <a:noFill/>
              </a:ln>
              <a:solidFill>
                <a:schemeClr val="bg1"/>
              </a:solidFill>
              <a:effectLst/>
              <a:latin typeface="Times New Roman" pitchFamily="16" charset="0"/>
              <a:ea typeface="MS Gothic" charset="-128"/>
            </a:endParaRPr>
          </a:p>
        </p:txBody>
      </p:sp>
      <p:sp>
        <p:nvSpPr>
          <p:cNvPr id="240" name="Rechteck 239"/>
          <p:cNvSpPr/>
          <p:nvPr/>
        </p:nvSpPr>
        <p:spPr bwMode="auto">
          <a:xfrm>
            <a:off x="1629945" y="2451373"/>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sp>
        <p:nvSpPr>
          <p:cNvPr id="241" name="Rechteck 240"/>
          <p:cNvSpPr/>
          <p:nvPr/>
        </p:nvSpPr>
        <p:spPr bwMode="auto">
          <a:xfrm>
            <a:off x="1874836" y="2449687"/>
            <a:ext cx="176424" cy="176424"/>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de-DE" sz="2400" b="0" i="0" u="none" strike="noStrike" cap="none" normalizeH="0" baseline="0" smtClean="0">
              <a:ln>
                <a:noFill/>
              </a:ln>
              <a:solidFill>
                <a:schemeClr val="bg1"/>
              </a:solidFill>
              <a:effectLst/>
              <a:latin typeface="Times New Roman" pitchFamily="16" charset="0"/>
              <a:ea typeface="MS Gothic" charset="-128"/>
            </a:endParaRPr>
          </a:p>
        </p:txBody>
      </p:sp>
      <p:grpSp>
        <p:nvGrpSpPr>
          <p:cNvPr id="211" name="Gruppieren 210"/>
          <p:cNvGrpSpPr/>
          <p:nvPr/>
        </p:nvGrpSpPr>
        <p:grpSpPr>
          <a:xfrm>
            <a:off x="1927044" y="2210406"/>
            <a:ext cx="87144" cy="144016"/>
            <a:chOff x="2502942" y="2348880"/>
            <a:chExt cx="87144" cy="144016"/>
          </a:xfrm>
        </p:grpSpPr>
        <p:cxnSp>
          <p:nvCxnSpPr>
            <p:cNvPr id="212" name="Gerade Verbindung 211"/>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3" name="Gerade Verbindung 212"/>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grpSp>
        <p:nvGrpSpPr>
          <p:cNvPr id="214" name="Gruppieren 213"/>
          <p:cNvGrpSpPr/>
          <p:nvPr/>
        </p:nvGrpSpPr>
        <p:grpSpPr>
          <a:xfrm>
            <a:off x="1682287" y="2462327"/>
            <a:ext cx="87144" cy="144016"/>
            <a:chOff x="2502942" y="2348880"/>
            <a:chExt cx="87144" cy="144016"/>
          </a:xfrm>
        </p:grpSpPr>
        <p:cxnSp>
          <p:nvCxnSpPr>
            <p:cNvPr id="215" name="Gerade Verbindung 214"/>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216" name="Gerade Verbindung 215"/>
            <p:cNvCxnSpPr/>
            <p:nvPr/>
          </p:nvCxnSpPr>
          <p:spPr bwMode="auto">
            <a:xfrm rot="5400000">
              <a:off x="25180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278" name="Rechteck 277"/>
          <p:cNvSpPr/>
          <p:nvPr/>
        </p:nvSpPr>
        <p:spPr>
          <a:xfrm>
            <a:off x="510435" y="3378738"/>
            <a:ext cx="901209"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b) WTTB</a:t>
            </a:r>
            <a:endParaRPr lang="de-DE" sz="1400" dirty="0"/>
          </a:p>
        </p:txBody>
      </p:sp>
      <p:sp>
        <p:nvSpPr>
          <p:cNvPr id="279" name="Rechteck 278"/>
          <p:cNvSpPr/>
          <p:nvPr/>
        </p:nvSpPr>
        <p:spPr>
          <a:xfrm>
            <a:off x="510435" y="2237643"/>
            <a:ext cx="910827"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a) WTTH</a:t>
            </a:r>
            <a:endParaRPr lang="de-DE" sz="1400" dirty="0"/>
          </a:p>
        </p:txBody>
      </p:sp>
      <p:sp>
        <p:nvSpPr>
          <p:cNvPr id="280" name="Rechteck 279"/>
          <p:cNvSpPr/>
          <p:nvPr/>
        </p:nvSpPr>
        <p:spPr>
          <a:xfrm>
            <a:off x="510435" y="4469891"/>
            <a:ext cx="1107765" cy="738664"/>
          </a:xfrm>
          <a:prstGeom prst="rect">
            <a:avLst/>
          </a:prstGeom>
        </p:spPr>
        <p:txBody>
          <a:bodyPr wrap="square">
            <a:spAutoFit/>
          </a:bodyPr>
          <a:lstStyle/>
          <a:p>
            <a:r>
              <a:rPr lang="en-US" sz="1400" kern="0" dirty="0" smtClean="0">
                <a:solidFill>
                  <a:srgbClr val="000000"/>
                </a:solidFill>
                <a:latin typeface="Arial"/>
                <a:ea typeface="Arial"/>
                <a:cs typeface="Arial"/>
                <a:sym typeface="Arial"/>
              </a:rPr>
              <a:t>c) Wi-Fi AP/</a:t>
            </a:r>
            <a:r>
              <a:rPr lang="en-US" sz="1400" kern="0" dirty="0" smtClean="0">
                <a:solidFill>
                  <a:schemeClr val="tx1"/>
                </a:solidFill>
                <a:latin typeface="Arial"/>
                <a:ea typeface="Arial"/>
                <a:cs typeface="Arial"/>
                <a:sym typeface="Arial"/>
              </a:rPr>
              <a:t> Small </a:t>
            </a:r>
            <a:r>
              <a:rPr lang="en-US" sz="1400" kern="0" dirty="0">
                <a:solidFill>
                  <a:schemeClr val="tx1"/>
                </a:solidFill>
                <a:latin typeface="Arial"/>
                <a:ea typeface="Arial"/>
                <a:cs typeface="Arial"/>
                <a:sym typeface="Arial"/>
              </a:rPr>
              <a:t>C</a:t>
            </a:r>
            <a:r>
              <a:rPr lang="en-US" sz="1400" kern="0" dirty="0" smtClean="0">
                <a:solidFill>
                  <a:schemeClr val="tx1"/>
                </a:solidFill>
                <a:latin typeface="Arial"/>
                <a:ea typeface="Arial"/>
                <a:cs typeface="Arial"/>
                <a:sym typeface="Arial"/>
              </a:rPr>
              <a:t>ell</a:t>
            </a:r>
            <a:endParaRPr lang="de-DE" sz="1400" dirty="0">
              <a:solidFill>
                <a:schemeClr val="tx1"/>
              </a:solidFill>
            </a:endParaRPr>
          </a:p>
        </p:txBody>
      </p:sp>
      <p:sp>
        <p:nvSpPr>
          <p:cNvPr id="321" name="Freeform 11"/>
          <p:cNvSpPr>
            <a:spLocks/>
          </p:cNvSpPr>
          <p:nvPr/>
        </p:nvSpPr>
        <p:spPr bwMode="auto">
          <a:xfrm>
            <a:off x="6419374" y="1799424"/>
            <a:ext cx="1985962" cy="3502945"/>
          </a:xfrm>
          <a:custGeom>
            <a:avLst/>
            <a:gdLst>
              <a:gd name="T0" fmla="*/ 596 w 6580"/>
              <a:gd name="T1" fmla="*/ 1330 h 4000"/>
              <a:gd name="T2" fmla="*/ 0 w 6580"/>
              <a:gd name="T3" fmla="*/ 1877 h 4000"/>
              <a:gd name="T4" fmla="*/ 328 w 6580"/>
              <a:gd name="T5" fmla="*/ 2353 h 4000"/>
              <a:gd name="T6" fmla="*/ 325 w 6580"/>
              <a:gd name="T7" fmla="*/ 2346 h 4000"/>
              <a:gd name="T8" fmla="*/ 146 w 6580"/>
              <a:gd name="T9" fmla="*/ 2721 h 4000"/>
              <a:gd name="T10" fmla="*/ 811 w 6580"/>
              <a:gd name="T11" fmla="*/ 3269 h 4000"/>
              <a:gd name="T12" fmla="*/ 888 w 6580"/>
              <a:gd name="T13" fmla="*/ 3265 h 4000"/>
              <a:gd name="T14" fmla="*/ 884 w 6580"/>
              <a:gd name="T15" fmla="*/ 3269 h 4000"/>
              <a:gd name="T16" fmla="*/ 1905 w 6580"/>
              <a:gd name="T17" fmla="*/ 3759 h 4000"/>
              <a:gd name="T18" fmla="*/ 2510 w 6580"/>
              <a:gd name="T19" fmla="*/ 3620 h 4000"/>
              <a:gd name="T20" fmla="*/ 2508 w 6580"/>
              <a:gd name="T21" fmla="*/ 3621 h 4000"/>
              <a:gd name="T22" fmla="*/ 3363 w 6580"/>
              <a:gd name="T23" fmla="*/ 4000 h 4000"/>
              <a:gd name="T24" fmla="*/ 4347 w 6580"/>
              <a:gd name="T25" fmla="*/ 3393 h 4000"/>
              <a:gd name="T26" fmla="*/ 4349 w 6580"/>
              <a:gd name="T27" fmla="*/ 3398 h 4000"/>
              <a:gd name="T28" fmla="*/ 4815 w 6580"/>
              <a:gd name="T29" fmla="*/ 3508 h 4000"/>
              <a:gd name="T30" fmla="*/ 5696 w 6580"/>
              <a:gd name="T31" fmla="*/ 2786 h 4000"/>
              <a:gd name="T32" fmla="*/ 5695 w 6580"/>
              <a:gd name="T33" fmla="*/ 2785 h 4000"/>
              <a:gd name="T34" fmla="*/ 6580 w 6580"/>
              <a:gd name="T35" fmla="*/ 1940 h 4000"/>
              <a:gd name="T36" fmla="*/ 6367 w 6580"/>
              <a:gd name="T37" fmla="*/ 1419 h 4000"/>
              <a:gd name="T38" fmla="*/ 6364 w 6580"/>
              <a:gd name="T39" fmla="*/ 1419 h 4000"/>
              <a:gd name="T40" fmla="*/ 6431 w 6580"/>
              <a:gd name="T41" fmla="*/ 1154 h 4000"/>
              <a:gd name="T42" fmla="*/ 5832 w 6580"/>
              <a:gd name="T43" fmla="*/ 504 h 4000"/>
              <a:gd name="T44" fmla="*/ 5835 w 6580"/>
              <a:gd name="T45" fmla="*/ 503 h 4000"/>
              <a:gd name="T46" fmla="*/ 5107 w 6580"/>
              <a:gd name="T47" fmla="*/ 0 h 4000"/>
              <a:gd name="T48" fmla="*/ 4541 w 6580"/>
              <a:gd name="T49" fmla="*/ 216 h 4000"/>
              <a:gd name="T50" fmla="*/ 4542 w 6580"/>
              <a:gd name="T51" fmla="*/ 217 h 4000"/>
              <a:gd name="T52" fmla="*/ 4015 w 6580"/>
              <a:gd name="T53" fmla="*/ 0 h 4000"/>
              <a:gd name="T54" fmla="*/ 3419 w 6580"/>
              <a:gd name="T55" fmla="*/ 305 h 4000"/>
              <a:gd name="T56" fmla="*/ 3422 w 6580"/>
              <a:gd name="T57" fmla="*/ 314 h 4000"/>
              <a:gd name="T58" fmla="*/ 2853 w 6580"/>
              <a:gd name="T59" fmla="*/ 121 h 4000"/>
              <a:gd name="T60" fmla="*/ 2135 w 6580"/>
              <a:gd name="T61" fmla="*/ 478 h 4000"/>
              <a:gd name="T62" fmla="*/ 2132 w 6580"/>
              <a:gd name="T63" fmla="*/ 483 h 4000"/>
              <a:gd name="T64" fmla="*/ 1612 w 6580"/>
              <a:gd name="T65" fmla="*/ 367 h 4000"/>
              <a:gd name="T66" fmla="*/ 583 w 6580"/>
              <a:gd name="T67" fmla="*/ 1217 h 4000"/>
              <a:gd name="T68" fmla="*/ 593 w 6580"/>
              <a:gd name="T69" fmla="*/ 1330 h 4000"/>
              <a:gd name="T70" fmla="*/ 596 w 6580"/>
              <a:gd name="T71" fmla="*/ 1330 h 4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6580" h="4000">
                <a:moveTo>
                  <a:pt x="596" y="1330"/>
                </a:moveTo>
                <a:cubicBezTo>
                  <a:pt x="257" y="1359"/>
                  <a:pt x="0" y="1596"/>
                  <a:pt x="0" y="1877"/>
                </a:cubicBezTo>
                <a:cubicBezTo>
                  <a:pt x="0" y="2072"/>
                  <a:pt x="125" y="2254"/>
                  <a:pt x="328" y="2353"/>
                </a:cubicBezTo>
                <a:lnTo>
                  <a:pt x="325" y="2346"/>
                </a:lnTo>
                <a:cubicBezTo>
                  <a:pt x="209" y="2448"/>
                  <a:pt x="146" y="2582"/>
                  <a:pt x="146" y="2721"/>
                </a:cubicBezTo>
                <a:cubicBezTo>
                  <a:pt x="146" y="3024"/>
                  <a:pt x="443" y="3269"/>
                  <a:pt x="811" y="3269"/>
                </a:cubicBezTo>
                <a:cubicBezTo>
                  <a:pt x="835" y="3269"/>
                  <a:pt x="862" y="3267"/>
                  <a:pt x="888" y="3265"/>
                </a:cubicBezTo>
                <a:lnTo>
                  <a:pt x="884" y="3269"/>
                </a:lnTo>
                <a:cubicBezTo>
                  <a:pt x="1094" y="3571"/>
                  <a:pt x="1482" y="3759"/>
                  <a:pt x="1905" y="3759"/>
                </a:cubicBezTo>
                <a:cubicBezTo>
                  <a:pt x="2118" y="3759"/>
                  <a:pt x="2327" y="3711"/>
                  <a:pt x="2510" y="3620"/>
                </a:cubicBezTo>
                <a:lnTo>
                  <a:pt x="2508" y="3621"/>
                </a:lnTo>
                <a:cubicBezTo>
                  <a:pt x="2698" y="3857"/>
                  <a:pt x="3019" y="4000"/>
                  <a:pt x="3363" y="4000"/>
                </a:cubicBezTo>
                <a:cubicBezTo>
                  <a:pt x="3816" y="4000"/>
                  <a:pt x="4216" y="3754"/>
                  <a:pt x="4347" y="3393"/>
                </a:cubicBezTo>
                <a:lnTo>
                  <a:pt x="4349" y="3398"/>
                </a:lnTo>
                <a:cubicBezTo>
                  <a:pt x="4488" y="3471"/>
                  <a:pt x="4650" y="3508"/>
                  <a:pt x="4815" y="3508"/>
                </a:cubicBezTo>
                <a:cubicBezTo>
                  <a:pt x="5299" y="3508"/>
                  <a:pt x="5692" y="3186"/>
                  <a:pt x="5696" y="2786"/>
                </a:cubicBezTo>
                <a:lnTo>
                  <a:pt x="5695" y="2785"/>
                </a:lnTo>
                <a:cubicBezTo>
                  <a:pt x="6202" y="2725"/>
                  <a:pt x="6580" y="2365"/>
                  <a:pt x="6580" y="1940"/>
                </a:cubicBezTo>
                <a:cubicBezTo>
                  <a:pt x="6580" y="1751"/>
                  <a:pt x="6505" y="1569"/>
                  <a:pt x="6367" y="1419"/>
                </a:cubicBezTo>
                <a:lnTo>
                  <a:pt x="6364" y="1419"/>
                </a:lnTo>
                <a:cubicBezTo>
                  <a:pt x="6408" y="1334"/>
                  <a:pt x="6431" y="1245"/>
                  <a:pt x="6431" y="1154"/>
                </a:cubicBezTo>
                <a:cubicBezTo>
                  <a:pt x="6431" y="849"/>
                  <a:pt x="6185" y="583"/>
                  <a:pt x="5832" y="504"/>
                </a:cubicBezTo>
                <a:lnTo>
                  <a:pt x="5835" y="503"/>
                </a:lnTo>
                <a:cubicBezTo>
                  <a:pt x="5771" y="212"/>
                  <a:pt x="5464" y="0"/>
                  <a:pt x="5107" y="0"/>
                </a:cubicBezTo>
                <a:cubicBezTo>
                  <a:pt x="4889" y="0"/>
                  <a:pt x="4683" y="79"/>
                  <a:pt x="4541" y="216"/>
                </a:cubicBezTo>
                <a:lnTo>
                  <a:pt x="4542" y="217"/>
                </a:lnTo>
                <a:cubicBezTo>
                  <a:pt x="4417" y="81"/>
                  <a:pt x="4222" y="0"/>
                  <a:pt x="4015" y="0"/>
                </a:cubicBezTo>
                <a:cubicBezTo>
                  <a:pt x="3763" y="0"/>
                  <a:pt x="3532" y="118"/>
                  <a:pt x="3419" y="305"/>
                </a:cubicBezTo>
                <a:lnTo>
                  <a:pt x="3422" y="314"/>
                </a:lnTo>
                <a:cubicBezTo>
                  <a:pt x="3269" y="190"/>
                  <a:pt x="3066" y="121"/>
                  <a:pt x="2853" y="121"/>
                </a:cubicBezTo>
                <a:cubicBezTo>
                  <a:pt x="2552" y="121"/>
                  <a:pt x="2275" y="258"/>
                  <a:pt x="2135" y="478"/>
                </a:cubicBezTo>
                <a:lnTo>
                  <a:pt x="2132" y="483"/>
                </a:lnTo>
                <a:cubicBezTo>
                  <a:pt x="1974" y="407"/>
                  <a:pt x="1796" y="367"/>
                  <a:pt x="1612" y="367"/>
                </a:cubicBezTo>
                <a:cubicBezTo>
                  <a:pt x="1044" y="367"/>
                  <a:pt x="583" y="746"/>
                  <a:pt x="583" y="1217"/>
                </a:cubicBezTo>
                <a:cubicBezTo>
                  <a:pt x="583" y="1254"/>
                  <a:pt x="586" y="1293"/>
                  <a:pt x="593" y="1330"/>
                </a:cubicBezTo>
                <a:lnTo>
                  <a:pt x="596" y="1330"/>
                </a:lnTo>
                <a:close/>
              </a:path>
            </a:pathLst>
          </a:custGeom>
          <a:solidFill>
            <a:schemeClr val="bg1">
              <a:lumMod val="85000"/>
            </a:schemeClr>
          </a:solidFill>
          <a:ln w="4763" cap="rnd">
            <a:solidFill>
              <a:srgbClr val="000000"/>
            </a:solidFill>
            <a:prstDash val="solid"/>
            <a:round/>
            <a:headEnd/>
            <a:tailEnd/>
          </a:ln>
          <a:extLst/>
        </p:spPr>
        <p:txBody>
          <a:bodyPr/>
          <a:lstStyle/>
          <a:p>
            <a:pPr defTabSz="914400" fontAlgn="auto">
              <a:lnSpc>
                <a:spcPct val="100000"/>
              </a:lnSpc>
              <a:spcBef>
                <a:spcPts val="0"/>
              </a:spcBef>
              <a:spcAft>
                <a:spcPts val="0"/>
              </a:spcAft>
              <a:buClrTx/>
              <a:buFontTx/>
              <a:buNone/>
              <a:defRPr/>
            </a:pPr>
            <a:endParaRPr lang="en-US" kern="0">
              <a:solidFill>
                <a:sysClr val="windowText" lastClr="000000"/>
              </a:solidFill>
            </a:endParaRPr>
          </a:p>
        </p:txBody>
      </p:sp>
      <p:sp>
        <p:nvSpPr>
          <p:cNvPr id="326" name="Rechteck 325"/>
          <p:cNvSpPr/>
          <p:nvPr/>
        </p:nvSpPr>
        <p:spPr>
          <a:xfrm>
            <a:off x="6949284" y="3234722"/>
            <a:ext cx="947696" cy="584775"/>
          </a:xfrm>
          <a:prstGeom prst="rect">
            <a:avLst/>
          </a:prstGeom>
        </p:spPr>
        <p:txBody>
          <a:bodyPr wrap="none">
            <a:spAutoFit/>
          </a:bodyPr>
          <a:lstStyle/>
          <a:p>
            <a:pPr algn="ctr"/>
            <a:r>
              <a:rPr lang="en-US" sz="1600" kern="0" dirty="0" smtClean="0">
                <a:solidFill>
                  <a:srgbClr val="000000"/>
                </a:solidFill>
                <a:latin typeface="Arial"/>
                <a:ea typeface="Arial"/>
                <a:cs typeface="Arial"/>
                <a:sym typeface="Arial"/>
              </a:rPr>
              <a:t>Provider</a:t>
            </a:r>
            <a:br>
              <a:rPr lang="en-US" sz="1600" kern="0" dirty="0" smtClean="0">
                <a:solidFill>
                  <a:srgbClr val="000000"/>
                </a:solidFill>
                <a:latin typeface="Arial"/>
                <a:ea typeface="Arial"/>
                <a:cs typeface="Arial"/>
                <a:sym typeface="Arial"/>
              </a:rPr>
            </a:br>
            <a:r>
              <a:rPr lang="en-US" sz="1600" kern="0" dirty="0" smtClean="0">
                <a:solidFill>
                  <a:srgbClr val="000000"/>
                </a:solidFill>
                <a:latin typeface="Arial"/>
                <a:ea typeface="Arial"/>
                <a:cs typeface="Arial"/>
                <a:sym typeface="Arial"/>
              </a:rPr>
              <a:t>Network</a:t>
            </a:r>
            <a:endParaRPr lang="de-DE" sz="1600" dirty="0"/>
          </a:p>
        </p:txBody>
      </p:sp>
      <p:sp>
        <p:nvSpPr>
          <p:cNvPr id="329" name="Rechteck 328"/>
          <p:cNvSpPr/>
          <p:nvPr/>
        </p:nvSpPr>
        <p:spPr bwMode="gray">
          <a:xfrm>
            <a:off x="3176539" y="5615177"/>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sp>
        <p:nvSpPr>
          <p:cNvPr id="330" name="Rechteck 329"/>
          <p:cNvSpPr/>
          <p:nvPr/>
        </p:nvSpPr>
        <p:spPr>
          <a:xfrm>
            <a:off x="7224327" y="5538978"/>
            <a:ext cx="1234633" cy="430887"/>
          </a:xfrm>
          <a:prstGeom prst="rect">
            <a:avLst/>
          </a:prstGeom>
        </p:spPr>
        <p:txBody>
          <a:bodyPr wrap="none">
            <a:spAutoFit/>
          </a:bodyPr>
          <a:lstStyle/>
          <a:p>
            <a:r>
              <a:rPr lang="en-US" sz="1100" kern="0" dirty="0" smtClean="0">
                <a:solidFill>
                  <a:srgbClr val="000000"/>
                </a:solidFill>
                <a:latin typeface="Arial"/>
                <a:ea typeface="Arial"/>
                <a:cs typeface="Arial"/>
                <a:sym typeface="Arial"/>
              </a:rPr>
              <a:t>optical fiber</a:t>
            </a:r>
            <a:br>
              <a:rPr lang="en-US" sz="1100" kern="0" dirty="0" smtClean="0">
                <a:solidFill>
                  <a:srgbClr val="000000"/>
                </a:solidFill>
                <a:latin typeface="Arial"/>
                <a:ea typeface="Arial"/>
                <a:cs typeface="Arial"/>
                <a:sym typeface="Arial"/>
              </a:rPr>
            </a:br>
            <a:r>
              <a:rPr lang="en-US" sz="1100" kern="0" dirty="0" smtClean="0">
                <a:solidFill>
                  <a:srgbClr val="000000"/>
                </a:solidFill>
                <a:latin typeface="Arial"/>
                <a:ea typeface="Arial"/>
                <a:cs typeface="Arial"/>
                <a:sym typeface="Arial"/>
              </a:rPr>
              <a:t>termination node</a:t>
            </a:r>
            <a:endParaRPr lang="de-DE" sz="1100" dirty="0"/>
          </a:p>
        </p:txBody>
      </p:sp>
      <p:cxnSp>
        <p:nvCxnSpPr>
          <p:cNvPr id="323" name="Gerade Verbindung 322"/>
          <p:cNvCxnSpPr/>
          <p:nvPr/>
        </p:nvCxnSpPr>
        <p:spPr bwMode="auto">
          <a:xfrm>
            <a:off x="826112" y="5394962"/>
            <a:ext cx="7848872" cy="0"/>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333" name="Rechteck 332"/>
          <p:cNvSpPr/>
          <p:nvPr/>
        </p:nvSpPr>
        <p:spPr>
          <a:xfrm>
            <a:off x="3485348" y="5538978"/>
            <a:ext cx="3173412" cy="430887"/>
          </a:xfrm>
          <a:prstGeom prst="rect">
            <a:avLst/>
          </a:prstGeom>
        </p:spPr>
        <p:txBody>
          <a:bodyPr wrap="square">
            <a:spAutoFit/>
          </a:bodyPr>
          <a:lstStyle/>
          <a:p>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Distribution Node,</a:t>
            </a:r>
            <a:br>
              <a:rPr lang="en-US" sz="1100" kern="0" dirty="0" smtClean="0">
                <a:solidFill>
                  <a:schemeClr val="tx1"/>
                </a:solidFill>
                <a:latin typeface="Arial"/>
                <a:ea typeface="Arial"/>
                <a:cs typeface="Arial"/>
                <a:sym typeface="Arial"/>
              </a:rPr>
            </a:br>
            <a:r>
              <a:rPr lang="en-US" sz="1100" kern="0" dirty="0" smtClean="0">
                <a:solidFill>
                  <a:schemeClr val="tx1"/>
                </a:solidFill>
                <a:latin typeface="Arial"/>
                <a:ea typeface="Arial"/>
                <a:cs typeface="Arial"/>
                <a:sym typeface="Arial"/>
              </a:rPr>
              <a:t>one or more collocated </a:t>
            </a:r>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sectors </a:t>
            </a:r>
            <a:endParaRPr lang="de-DE" sz="1100" dirty="0">
              <a:solidFill>
                <a:schemeClr val="tx1"/>
              </a:solidFill>
            </a:endParaRPr>
          </a:p>
        </p:txBody>
      </p:sp>
      <p:grpSp>
        <p:nvGrpSpPr>
          <p:cNvPr id="336" name="Gruppieren 335"/>
          <p:cNvGrpSpPr/>
          <p:nvPr/>
        </p:nvGrpSpPr>
        <p:grpSpPr>
          <a:xfrm>
            <a:off x="1762216" y="5666816"/>
            <a:ext cx="72008" cy="144016"/>
            <a:chOff x="2502942" y="2348880"/>
            <a:chExt cx="72008" cy="144016"/>
          </a:xfrm>
        </p:grpSpPr>
        <p:cxnSp>
          <p:nvCxnSpPr>
            <p:cNvPr id="337" name="Gerade Verbindung 336"/>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338" name="Gerade Verbindung 337"/>
            <p:cNvCxnSpPr/>
            <p:nvPr/>
          </p:nvCxnSpPr>
          <p:spPr bwMode="auto">
            <a:xfrm rot="5400000">
              <a:off x="24892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339" name="Rechteck 338"/>
          <p:cNvSpPr/>
          <p:nvPr/>
        </p:nvSpPr>
        <p:spPr>
          <a:xfrm>
            <a:off x="1834224" y="5538978"/>
            <a:ext cx="851234" cy="430887"/>
          </a:xfrm>
          <a:prstGeom prst="rect">
            <a:avLst/>
          </a:prstGeom>
        </p:spPr>
        <p:txBody>
          <a:bodyPr wrap="square">
            <a:spAutoFit/>
          </a:bodyPr>
          <a:lstStyle/>
          <a:p>
            <a:r>
              <a:rPr lang="en-US" sz="1100" kern="0" dirty="0" err="1" smtClean="0">
                <a:solidFill>
                  <a:schemeClr val="tx1"/>
                </a:solidFill>
                <a:latin typeface="Arial"/>
                <a:ea typeface="Arial"/>
                <a:cs typeface="Arial"/>
                <a:sym typeface="Arial"/>
              </a:rPr>
              <a:t>mmWave</a:t>
            </a:r>
            <a:r>
              <a:rPr lang="en-US" sz="1100" kern="0" dirty="0" smtClean="0">
                <a:solidFill>
                  <a:schemeClr val="tx1"/>
                </a:solidFill>
                <a:latin typeface="Arial"/>
                <a:ea typeface="Arial"/>
                <a:cs typeface="Arial"/>
                <a:sym typeface="Arial"/>
              </a:rPr>
              <a:t> sector</a:t>
            </a:r>
            <a:endParaRPr lang="de-DE" sz="1100" dirty="0">
              <a:solidFill>
                <a:schemeClr val="tx1"/>
              </a:solidFill>
            </a:endParaRPr>
          </a:p>
        </p:txBody>
      </p:sp>
      <p:sp>
        <p:nvSpPr>
          <p:cNvPr id="340" name="Rechteck 339"/>
          <p:cNvSpPr/>
          <p:nvPr/>
        </p:nvSpPr>
        <p:spPr>
          <a:xfrm>
            <a:off x="736482" y="5492040"/>
            <a:ext cx="737702" cy="276999"/>
          </a:xfrm>
          <a:prstGeom prst="rect">
            <a:avLst/>
          </a:prstGeom>
        </p:spPr>
        <p:txBody>
          <a:bodyPr wrap="none">
            <a:spAutoFit/>
          </a:bodyPr>
          <a:lstStyle/>
          <a:p>
            <a:r>
              <a:rPr lang="en-US" sz="1200" kern="0" dirty="0" smtClean="0">
                <a:solidFill>
                  <a:srgbClr val="000000"/>
                </a:solidFill>
                <a:latin typeface="Arial"/>
                <a:ea typeface="Arial"/>
                <a:cs typeface="Arial"/>
                <a:sym typeface="Arial"/>
              </a:rPr>
              <a:t>Legend:</a:t>
            </a:r>
            <a:endParaRPr lang="de-DE" sz="1200" dirty="0"/>
          </a:p>
        </p:txBody>
      </p:sp>
      <p:cxnSp>
        <p:nvCxnSpPr>
          <p:cNvPr id="147" name="Gerade Verbindung 146"/>
          <p:cNvCxnSpPr>
            <a:stCxn id="236" idx="0"/>
          </p:cNvCxnSpPr>
          <p:nvPr/>
        </p:nvCxnSpPr>
        <p:spPr>
          <a:xfrm rot="5400000" flipH="1" flipV="1">
            <a:off x="1904923" y="3306964"/>
            <a:ext cx="29443" cy="419616"/>
          </a:xfrm>
          <a:prstGeom prst="bentConnector5">
            <a:avLst>
              <a:gd name="adj1" fmla="val 140611"/>
              <a:gd name="adj2" fmla="val 55696"/>
              <a:gd name="adj3" fmla="val 130568"/>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9" name="Gerade Verbindung 146"/>
          <p:cNvCxnSpPr>
            <a:stCxn id="235" idx="2"/>
          </p:cNvCxnSpPr>
          <p:nvPr/>
        </p:nvCxnSpPr>
        <p:spPr>
          <a:xfrm rot="16200000" flipH="1">
            <a:off x="2016437" y="3389035"/>
            <a:ext cx="51304" cy="174725"/>
          </a:xfrm>
          <a:prstGeom prst="bentConnector3">
            <a:avLst>
              <a:gd name="adj1" fmla="val 77015"/>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160" name="Grafik 159"/>
          <p:cNvPicPr>
            <a:picLocks noChangeAspect="1"/>
          </p:cNvPicPr>
          <p:nvPr/>
        </p:nvPicPr>
        <p:blipFill>
          <a:blip r:embed="rId7"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62216" y="4386850"/>
            <a:ext cx="141847" cy="548884"/>
          </a:xfrm>
          <a:prstGeom prst="rect">
            <a:avLst/>
          </a:prstGeom>
        </p:spPr>
      </p:pic>
      <p:pic>
        <p:nvPicPr>
          <p:cNvPr id="162" name="Picture 2"/>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8522" r="65432"/>
          <a:stretch/>
        </p:blipFill>
        <p:spPr bwMode="auto">
          <a:xfrm flipV="1">
            <a:off x="1519560" y="4507480"/>
            <a:ext cx="213871" cy="225010"/>
          </a:xfrm>
          <a:prstGeom prst="rect">
            <a:avLst/>
          </a:prstGeom>
          <a:solidFill>
            <a:schemeClr val="bg1"/>
          </a:solidFill>
          <a:ln>
            <a:noFill/>
          </a:ln>
          <a:effectLst/>
          <a:extLst/>
        </p:spPr>
      </p:pic>
      <p:sp>
        <p:nvSpPr>
          <p:cNvPr id="165" name="Rechteck 164"/>
          <p:cNvSpPr/>
          <p:nvPr/>
        </p:nvSpPr>
        <p:spPr>
          <a:xfrm>
            <a:off x="6000318" y="4527499"/>
            <a:ext cx="482824" cy="276999"/>
          </a:xfrm>
          <a:prstGeom prst="rect">
            <a:avLst/>
          </a:prstGeom>
        </p:spPr>
        <p:txBody>
          <a:bodyPr wrap="none">
            <a:spAutoFit/>
          </a:bodyPr>
          <a:lstStyle/>
          <a:p>
            <a:pPr algn="ctr"/>
            <a:r>
              <a:rPr lang="en-US" sz="1200" kern="0" dirty="0" smtClean="0">
                <a:solidFill>
                  <a:srgbClr val="000000"/>
                </a:solidFill>
                <a:latin typeface="Arial"/>
                <a:ea typeface="Arial"/>
                <a:cs typeface="Arial"/>
                <a:sym typeface="Arial"/>
              </a:rPr>
              <a:t>fiber</a:t>
            </a:r>
            <a:endParaRPr lang="de-DE" sz="1200" dirty="0"/>
          </a:p>
        </p:txBody>
      </p:sp>
      <p:sp>
        <p:nvSpPr>
          <p:cNvPr id="166" name="Rechteck 165"/>
          <p:cNvSpPr/>
          <p:nvPr/>
        </p:nvSpPr>
        <p:spPr bwMode="gray">
          <a:xfrm>
            <a:off x="5720014" y="4274449"/>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pic>
        <p:nvPicPr>
          <p:cNvPr id="163" name="Picture 15" descr="C:\Users\master\Desktop\last\untitled.447.tif"/>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a:stretch/>
        </p:blipFill>
        <p:spPr bwMode="auto">
          <a:xfrm>
            <a:off x="1709836" y="4482306"/>
            <a:ext cx="198025" cy="264027"/>
          </a:xfrm>
          <a:prstGeom prst="rect">
            <a:avLst/>
          </a:prstGeom>
          <a:noFill/>
          <a:extLst>
            <a:ext uri="{909E8E84-426E-40DD-AFC4-6F175D3DCCD1}">
              <a14:hiddenFill xmlns:a14="http://schemas.microsoft.com/office/drawing/2010/main">
                <a:solidFill>
                  <a:srgbClr val="FFFFFF"/>
                </a:solidFill>
              </a14:hiddenFill>
            </a:ext>
          </a:extLst>
        </p:spPr>
      </p:pic>
      <p:sp>
        <p:nvSpPr>
          <p:cNvPr id="136" name="Rechteck 141"/>
          <p:cNvSpPr/>
          <p:nvPr/>
        </p:nvSpPr>
        <p:spPr bwMode="gray">
          <a:xfrm>
            <a:off x="1889108" y="4456828"/>
            <a:ext cx="307725" cy="307725"/>
          </a:xfrm>
          <a:prstGeom prst="rect">
            <a:avLst/>
          </a:prstGeom>
          <a:solidFill>
            <a:schemeClr val="bg1"/>
          </a:solidFill>
          <a:ln w="19050" algn="ctr">
            <a:solidFill>
              <a:srgbClr val="000000"/>
            </a:solidFill>
            <a:miter lim="800000"/>
            <a:headEnd/>
            <a:tailEnd/>
          </a:ln>
          <a:effectLst/>
        </p:spPr>
        <p:txBody>
          <a:bodyPr wrap="square" lIns="36000" tIns="108000" rIns="36000" bIns="108000" rtlCol="0" anchor="ctr" anchorCtr="0">
            <a:noAutofit/>
          </a:bodyPr>
          <a:lstStyle/>
          <a:p>
            <a:pPr algn="ctr" defTabSz="457293" fontAlgn="base">
              <a:lnSpc>
                <a:spcPct val="90000"/>
              </a:lnSpc>
              <a:buClr>
                <a:srgbClr val="E20074"/>
              </a:buClr>
              <a:buSzPct val="75000"/>
            </a:pPr>
            <a:endParaRPr lang="de-DE" sz="1600" dirty="0">
              <a:solidFill>
                <a:srgbClr val="000000"/>
              </a:solidFill>
              <a:latin typeface="Tele-GroteskNor" pitchFamily="2" charset="0"/>
              <a:cs typeface="Arial Unicode MS" panose="020B0604020202020204" pitchFamily="34" charset="-128"/>
            </a:endParaRPr>
          </a:p>
        </p:txBody>
      </p:sp>
      <p:cxnSp>
        <p:nvCxnSpPr>
          <p:cNvPr id="145" name="Gerade Verbindung 172"/>
          <p:cNvCxnSpPr>
            <a:stCxn id="142" idx="1"/>
          </p:cNvCxnSpPr>
          <p:nvPr/>
        </p:nvCxnSpPr>
        <p:spPr>
          <a:xfrm flipH="1" flipV="1">
            <a:off x="2042090" y="2267124"/>
            <a:ext cx="1281858" cy="18535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0" name="Gerade Verbindung 172"/>
          <p:cNvCxnSpPr>
            <a:stCxn id="142" idx="1"/>
            <a:endCxn id="240" idx="3"/>
          </p:cNvCxnSpPr>
          <p:nvPr/>
        </p:nvCxnSpPr>
        <p:spPr>
          <a:xfrm flipH="1">
            <a:off x="1806369" y="2452481"/>
            <a:ext cx="1517579" cy="87104"/>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1" name="Gerade Verbindung 172"/>
          <p:cNvCxnSpPr>
            <a:stCxn id="144" idx="1"/>
          </p:cNvCxnSpPr>
          <p:nvPr/>
        </p:nvCxnSpPr>
        <p:spPr>
          <a:xfrm flipH="1">
            <a:off x="2190984" y="4540713"/>
            <a:ext cx="1132964" cy="69977"/>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153" name="Gerade Verbindung 172"/>
          <p:cNvCxnSpPr>
            <a:stCxn id="143" idx="1"/>
          </p:cNvCxnSpPr>
          <p:nvPr/>
        </p:nvCxnSpPr>
        <p:spPr>
          <a:xfrm flipH="1" flipV="1">
            <a:off x="2190984" y="3424655"/>
            <a:ext cx="1132964" cy="71942"/>
          </a:xfrm>
          <a:prstGeom prst="line">
            <a:avLst/>
          </a:prstGeom>
          <a:ln w="19050">
            <a:solidFill>
              <a:srgbClr val="000000"/>
            </a:solidFill>
            <a:miter lim="800000"/>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93" name="Gruppieren 335"/>
          <p:cNvGrpSpPr/>
          <p:nvPr/>
        </p:nvGrpSpPr>
        <p:grpSpPr>
          <a:xfrm>
            <a:off x="2118656" y="3344458"/>
            <a:ext cx="79209" cy="144016"/>
            <a:chOff x="2502942" y="2348880"/>
            <a:chExt cx="72008" cy="144016"/>
          </a:xfrm>
        </p:grpSpPr>
        <p:cxnSp>
          <p:nvCxnSpPr>
            <p:cNvPr id="94" name="Gerade Verbindung 336"/>
            <p:cNvCxnSpPr/>
            <p:nvPr/>
          </p:nvCxnSpPr>
          <p:spPr bwMode="auto">
            <a:xfrm>
              <a:off x="2502942" y="2491286"/>
              <a:ext cx="72008" cy="0"/>
            </a:xfrm>
            <a:prstGeom prst="line">
              <a:avLst/>
            </a:prstGeom>
            <a:solidFill>
              <a:srgbClr val="00B8FF"/>
            </a:solidFill>
            <a:ln w="9525" cap="flat" cmpd="sng" algn="ctr">
              <a:solidFill>
                <a:schemeClr val="tx1"/>
              </a:solidFill>
              <a:prstDash val="solid"/>
              <a:round/>
              <a:headEnd type="none" w="med" len="med"/>
              <a:tailEnd type="none" w="med" len="med"/>
            </a:ln>
            <a:effectLst/>
          </p:spPr>
        </p:cxnSp>
        <p:cxnSp>
          <p:nvCxnSpPr>
            <p:cNvPr id="95" name="Gerade Verbindung 337"/>
            <p:cNvCxnSpPr/>
            <p:nvPr/>
          </p:nvCxnSpPr>
          <p:spPr bwMode="auto">
            <a:xfrm rot="5400000">
              <a:off x="2489278" y="2420888"/>
              <a:ext cx="144016" cy="0"/>
            </a:xfrm>
            <a:prstGeom prst="line">
              <a:avLst/>
            </a:prstGeom>
            <a:solidFill>
              <a:srgbClr val="00B8FF"/>
            </a:solidFill>
            <a:ln w="38100" cap="flat" cmpd="sng" algn="ctr">
              <a:solidFill>
                <a:schemeClr val="tx1"/>
              </a:solidFill>
              <a:prstDash val="solid"/>
              <a:round/>
              <a:headEnd type="none" w="med" len="med"/>
              <a:tailEnd type="none" w="med" len="med"/>
            </a:ln>
            <a:effectLst/>
          </p:spPr>
        </p:cxnSp>
      </p:grpSp>
      <p:sp>
        <p:nvSpPr>
          <p:cNvPr id="87" name="Rechteck 86"/>
          <p:cNvSpPr/>
          <p:nvPr/>
        </p:nvSpPr>
        <p:spPr bwMode="gray">
          <a:xfrm>
            <a:off x="7016687" y="5458148"/>
            <a:ext cx="207640" cy="524940"/>
          </a:xfrm>
          <a:prstGeom prst="rect">
            <a:avLst/>
          </a:prstGeom>
          <a:solidFill>
            <a:schemeClr val="bg1"/>
          </a:solidFill>
          <a:ln w="19050" algn="ctr">
            <a:solidFill>
              <a:srgbClr val="000000"/>
            </a:solidFill>
            <a:miter lim="800000"/>
            <a:headEnd/>
            <a:tailEnd/>
          </a:ln>
          <a:effectLst/>
        </p:spPr>
        <p:txBody>
          <a:bodyPr vert="vert270" wrap="square" lIns="0" tIns="0" rIns="0" bIns="0" rtlCol="0" anchor="ctr" anchorCtr="0">
            <a:noAutofit/>
          </a:bodyPr>
          <a:lstStyle/>
          <a:p>
            <a:pPr algn="ctr" defTabSz="457293" fontAlgn="base">
              <a:lnSpc>
                <a:spcPct val="80000"/>
              </a:lnSpc>
              <a:buClr>
                <a:srgbClr val="E20074"/>
              </a:buClr>
              <a:buSzPct val="75000"/>
            </a:pPr>
            <a:r>
              <a:rPr lang="de-DE" sz="1000" dirty="0" smtClean="0">
                <a:solidFill>
                  <a:srgbClr val="000000"/>
                </a:solidFill>
                <a:latin typeface="Tele-GroteskNor" pitchFamily="2" charset="0"/>
                <a:cs typeface="Arial Unicode MS" panose="020B0604020202020204" pitchFamily="34" charset="-128"/>
              </a:rPr>
              <a:t>Fiber PoP</a:t>
            </a:r>
            <a:endParaRPr lang="de-DE" sz="1000" dirty="0">
              <a:solidFill>
                <a:srgbClr val="000000"/>
              </a:solidFill>
              <a:latin typeface="Tele-GroteskNor" pitchFamily="2" charset="0"/>
              <a:cs typeface="Arial Unicode MS" panose="020B0604020202020204" pitchFamily="34" charset="-128"/>
            </a:endParaRPr>
          </a:p>
        </p:txBody>
      </p:sp>
      <p:sp>
        <p:nvSpPr>
          <p:cNvPr id="88" name="Rechteck 87"/>
          <p:cNvSpPr/>
          <p:nvPr/>
        </p:nvSpPr>
        <p:spPr>
          <a:xfrm>
            <a:off x="498324" y="1630801"/>
            <a:ext cx="1071127" cy="307777"/>
          </a:xfrm>
          <a:prstGeom prst="rect">
            <a:avLst/>
          </a:prstGeom>
        </p:spPr>
        <p:txBody>
          <a:bodyPr wrap="none">
            <a:spAutoFit/>
          </a:bodyPr>
          <a:lstStyle/>
          <a:p>
            <a:r>
              <a:rPr lang="en-US" sz="1400" kern="0" dirty="0" smtClean="0">
                <a:solidFill>
                  <a:srgbClr val="000000"/>
                </a:solidFill>
                <a:latin typeface="Arial"/>
                <a:ea typeface="Arial"/>
                <a:cs typeface="Arial"/>
                <a:sym typeface="Arial"/>
              </a:rPr>
              <a:t>Use cases:</a:t>
            </a:r>
            <a:endParaRPr lang="de-DE" sz="1400" dirty="0"/>
          </a:p>
        </p:txBody>
      </p:sp>
    </p:spTree>
    <p:extLst>
      <p:ext uri="{BB962C8B-B14F-4D97-AF65-F5344CB8AC3E}">
        <p14:creationId xmlns:p14="http://schemas.microsoft.com/office/powerpoint/2010/main" val="174353536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9" name="Rectangle 2"/>
          <p:cNvSpPr txBox="1">
            <a:spLocks noChangeArrowheads="1"/>
          </p:cNvSpPr>
          <p:nvPr/>
        </p:nvSpPr>
        <p:spPr bwMode="auto">
          <a:xfrm>
            <a:off x="685800" y="685800"/>
            <a:ext cx="7772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dirty="0"/>
              <a:t>Usage Model </a:t>
            </a:r>
            <a:r>
              <a:rPr lang="en-US" altLang="en-US" dirty="0" smtClean="0"/>
              <a:t>11: </a:t>
            </a:r>
            <a:r>
              <a:rPr lang="en-US" altLang="en-US" dirty="0"/>
              <a:t>USR Wireless Docking</a:t>
            </a:r>
            <a:endParaRPr lang="en-GB" altLang="en-US" dirty="0"/>
          </a:p>
        </p:txBody>
      </p:sp>
      <p:sp>
        <p:nvSpPr>
          <p:cNvPr id="36870" name="Text Box 5"/>
          <p:cNvSpPr txBox="1">
            <a:spLocks noChangeArrowheads="1"/>
          </p:cNvSpPr>
          <p:nvPr/>
        </p:nvSpPr>
        <p:spPr bwMode="auto">
          <a:xfrm>
            <a:off x="417513" y="1466850"/>
            <a:ext cx="4191000" cy="4922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349250" indent="-171450">
              <a:spcBef>
                <a:spcPct val="20000"/>
              </a:spcBef>
              <a:buChar char="–"/>
              <a:defRPr sz="2000">
                <a:solidFill>
                  <a:schemeClr val="tx1"/>
                </a:solidFill>
                <a:latin typeface="Times New Roman" panose="02020603050405020304" pitchFamily="18" charset="0"/>
              </a:defRPr>
            </a:lvl2pPr>
            <a:lvl3pPr marL="349250" indent="-17145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Pre-Conditions:  </a:t>
            </a:r>
          </a:p>
          <a:p>
            <a:pPr>
              <a:lnSpc>
                <a:spcPct val="95000"/>
              </a:lnSpc>
              <a:spcBef>
                <a:spcPct val="0"/>
              </a:spcBef>
              <a:buFontTx/>
              <a:buNone/>
            </a:pPr>
            <a:r>
              <a:rPr lang="en-US" altLang="ko-KR" sz="1100" b="0">
                <a:latin typeface="Arial" panose="020B0604020202020204" pitchFamily="34" charset="0"/>
                <a:ea typeface="MS PGothic" panose="020B0600070205080204" pitchFamily="34" charset="-128"/>
                <a:cs typeface="Arial" panose="020B0604020202020204" pitchFamily="34" charset="0"/>
              </a:rPr>
              <a:t>The 11ay interfaces are deployed both in a smartphone and in a (wireless charging) pad. The smartphone is placed on the pad for USR communication. The pad may have wired/wireless connection to several peripherals (e.g., a monitor, a keyboard, a mouse, etc.)</a:t>
            </a: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latin typeface="Arial" panose="020B0604020202020204" pitchFamily="34" charset="0"/>
              <a:ea typeface="MS PGothic" panose="020B0600070205080204" pitchFamily="34" charset="-128"/>
            </a:endParaRPr>
          </a:p>
          <a:p>
            <a:pPr>
              <a:lnSpc>
                <a:spcPct val="95000"/>
              </a:lnSpc>
              <a:spcBef>
                <a:spcPct val="0"/>
              </a:spcBef>
              <a:buFontTx/>
              <a:buNone/>
            </a:pPr>
            <a:endParaRPr lang="en-US" altLang="zh-CN" sz="1000" b="0">
              <a:ea typeface="MS PGothic" panose="020B0600070205080204" pitchFamily="34" charset="-128"/>
            </a:endParaRPr>
          </a:p>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Application: </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Gigabit Docking w/ Wireless Charging Service</a:t>
            </a:r>
          </a:p>
          <a:p>
            <a:pPr lvl="2">
              <a:spcBef>
                <a:spcPct val="0"/>
              </a:spcBef>
            </a:pPr>
            <a:r>
              <a:rPr lang="en-US" altLang="ko-KR" sz="1100">
                <a:latin typeface="Arial" panose="020B0604020202020204" pitchFamily="34" charset="0"/>
                <a:ea typeface="MS PGothic" panose="020B0600070205080204" pitchFamily="34" charset="-128"/>
              </a:rPr>
              <a:t>Data rate: 1~10 Gbps </a:t>
            </a:r>
          </a:p>
          <a:p>
            <a:pPr lvl="2">
              <a:spcBef>
                <a:spcPct val="0"/>
              </a:spcBef>
            </a:pPr>
            <a:r>
              <a:rPr lang="en-US" altLang="ko-KR" sz="1100">
                <a:latin typeface="Arial" panose="020B0604020202020204" pitchFamily="34" charset="0"/>
                <a:ea typeface="MS PGothic" panose="020B0600070205080204" pitchFamily="34" charset="-128"/>
              </a:rPr>
              <a:t>Alignment-free placement on the pad (e.g., users can place their smartphone on the pad without worrying about precise orientation of the smartphone)</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Link Remote Desktop and Cloud PC</a:t>
            </a:r>
          </a:p>
          <a:p>
            <a:pPr lvl="2">
              <a:spcBef>
                <a:spcPct val="0"/>
              </a:spcBef>
            </a:pPr>
            <a:r>
              <a:rPr lang="en-US" altLang="ko-KR" sz="1100">
                <a:latin typeface="Arial" panose="020B0604020202020204" pitchFamily="34" charset="0"/>
                <a:ea typeface="MS PGothic" panose="020B0600070205080204" pitchFamily="34" charset="-128"/>
              </a:rPr>
              <a:t>Data rate: 1~10 Gbps (visually lossless for text/line)</a:t>
            </a:r>
          </a:p>
          <a:p>
            <a:pPr>
              <a:spcBef>
                <a:spcPct val="0"/>
              </a:spcBef>
              <a:buFont typeface="Arial" panose="020B0604020202020204" pitchFamily="34" charset="0"/>
              <a:buChar char="‒"/>
            </a:pPr>
            <a:r>
              <a:rPr lang="en-US" altLang="ko-KR" sz="1100" b="0">
                <a:latin typeface="Arial" panose="020B0604020202020204" pitchFamily="34" charset="0"/>
                <a:ea typeface="MS PGothic" panose="020B0600070205080204" pitchFamily="34" charset="-128"/>
              </a:rPr>
              <a:t>Interactive Game Docking Station</a:t>
            </a:r>
          </a:p>
          <a:p>
            <a:pPr lvl="1">
              <a:spcBef>
                <a:spcPct val="0"/>
              </a:spcBef>
              <a:buFont typeface="Arial" panose="020B0604020202020204" pitchFamily="34" charset="0"/>
              <a:buChar char="•"/>
            </a:pPr>
            <a:r>
              <a:rPr lang="en-US" altLang="ko-KR" sz="1100">
                <a:latin typeface="Arial" panose="020B0604020202020204" pitchFamily="34" charset="0"/>
                <a:ea typeface="MS PGothic" panose="020B0600070205080204" pitchFamily="34" charset="-128"/>
              </a:rPr>
              <a:t>Data rate: 1~10 Gbps (supporting low latency codec w/ compression rate 1/3~1/4 at least)</a:t>
            </a:r>
          </a:p>
          <a:p>
            <a:pPr lvl="1">
              <a:spcBef>
                <a:spcPct val="0"/>
              </a:spcBef>
              <a:buFont typeface="Arial" panose="020B0604020202020204" pitchFamily="34" charset="0"/>
              <a:buChar char="•"/>
            </a:pPr>
            <a:r>
              <a:rPr lang="en-US" altLang="ko-KR" sz="1100">
                <a:latin typeface="Arial" panose="020B0604020202020204" pitchFamily="34" charset="0"/>
                <a:ea typeface="MS PGothic" panose="020B0600070205080204" pitchFamily="34" charset="-128"/>
              </a:rPr>
              <a:t>Latency: 10~50 ms (from user event to screen update)</a:t>
            </a:r>
            <a:endParaRPr lang="en-US" altLang="ko-KR" sz="1000">
              <a:latin typeface="Arial" panose="020B0604020202020204" pitchFamily="34" charset="0"/>
              <a:ea typeface="宋体" panose="02010600030101010101" pitchFamily="2" charset="-122"/>
            </a:endParaRPr>
          </a:p>
        </p:txBody>
      </p:sp>
      <p:sp>
        <p:nvSpPr>
          <p:cNvPr id="36871" name="TextBox 19"/>
          <p:cNvSpPr txBox="1">
            <a:spLocks noChangeArrowheads="1"/>
          </p:cNvSpPr>
          <p:nvPr/>
        </p:nvSpPr>
        <p:spPr bwMode="auto">
          <a:xfrm>
            <a:off x="4932363" y="1466850"/>
            <a:ext cx="3746500" cy="5159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Environment: </a:t>
            </a:r>
          </a:p>
          <a:p>
            <a:pPr>
              <a:lnSpc>
                <a:spcPct val="95000"/>
              </a:lnSpc>
              <a:spcBef>
                <a:spcPct val="0"/>
              </a:spcBef>
              <a:buFontTx/>
              <a:buNone/>
            </a:pPr>
            <a:r>
              <a:rPr lang="en-US" altLang="ko-KR" sz="1100" b="0">
                <a:latin typeface="Arial" panose="020B0604020202020204" pitchFamily="34" charset="0"/>
                <a:ea typeface="MS PGothic" panose="020B0600070205080204" pitchFamily="34" charset="-128"/>
                <a:cs typeface="Arial" panose="020B0604020202020204" pitchFamily="34" charset="0"/>
              </a:rPr>
              <a:t>The USR wireless docking may be used at home, in a typical office, and in public. The distance between a smartphone and a pad will be &lt; 0.2 m, where the smartphone is placed on the pad. </a:t>
            </a:r>
          </a:p>
          <a:p>
            <a:pPr>
              <a:lnSpc>
                <a:spcPct val="95000"/>
              </a:lnSpc>
              <a:spcBef>
                <a:spcPct val="0"/>
              </a:spcBef>
              <a:buFontTx/>
              <a:buNone/>
            </a:pPr>
            <a:endParaRPr lang="en-US" altLang="zh-CN" sz="1400" u="sng">
              <a:solidFill>
                <a:srgbClr val="000000"/>
              </a:solidFill>
              <a:ea typeface="宋体" panose="02010600030101010101" pitchFamily="2" charset="-122"/>
              <a:sym typeface="Arial" panose="020B0604020202020204" pitchFamily="34" charset="0"/>
            </a:endParaRPr>
          </a:p>
          <a:p>
            <a:pPr>
              <a:lnSpc>
                <a:spcPct val="95000"/>
              </a:lnSpc>
              <a:spcBef>
                <a:spcPct val="0"/>
              </a:spcBef>
              <a:buFontTx/>
              <a:buNone/>
            </a:pPr>
            <a:r>
              <a:rPr lang="en-US" altLang="zh-CN" sz="1400" u="sng">
                <a:solidFill>
                  <a:srgbClr val="000000"/>
                </a:solidFill>
                <a:ea typeface="宋体" panose="02010600030101010101" pitchFamily="2" charset="-122"/>
                <a:sym typeface="Arial" panose="020B0604020202020204" pitchFamily="34" charset="0"/>
              </a:rPr>
              <a:t>Traffic Conditions: </a:t>
            </a:r>
          </a:p>
          <a:p>
            <a:pPr>
              <a:spcBef>
                <a:spcPct val="0"/>
              </a:spcBef>
              <a:buFont typeface="Arial" panose="020B0604020202020204" pitchFamily="34" charset="0"/>
              <a:buChar char="‒"/>
            </a:pPr>
            <a:r>
              <a:rPr lang="en-US" altLang="zh-CN" sz="1100" b="0">
                <a:latin typeface="Arial" panose="020B0604020202020204" pitchFamily="34" charset="0"/>
                <a:ea typeface="MS PGothic" panose="020B0600070205080204" pitchFamily="34" charset="-128"/>
              </a:rPr>
              <a:t>Typically,  only one smartphone device can be placed on a wireless docking pad. A single link between a smartphone and a pad is typically supported.</a:t>
            </a:r>
          </a:p>
          <a:p>
            <a:pPr>
              <a:spcBef>
                <a:spcPct val="0"/>
              </a:spcBef>
              <a:buFont typeface="Arial" panose="020B0604020202020204" pitchFamily="34" charset="0"/>
              <a:buChar char="‒"/>
            </a:pPr>
            <a:r>
              <a:rPr lang="en-US" altLang="zh-CN" sz="1100" b="0">
                <a:latin typeface="Arial" panose="020B0604020202020204" pitchFamily="34" charset="0"/>
                <a:ea typeface="MS PGothic" panose="020B0600070205080204" pitchFamily="34" charset="-128"/>
              </a:rPr>
              <a:t>Traffic is bi-directional. From the smartphone to the pad, low latency video stream transfer may be supported. In the other direction, i.e. from the pad to the smartphone, peripheral inputs may be delivered.</a:t>
            </a:r>
          </a:p>
          <a:p>
            <a:pPr>
              <a:spcBef>
                <a:spcPct val="0"/>
              </a:spcBef>
              <a:buFont typeface="Arial" panose="020B0604020202020204" pitchFamily="34" charset="0"/>
              <a:buChar char="‒"/>
            </a:pPr>
            <a:endParaRPr lang="en-US" altLang="en-US" sz="1100" b="0">
              <a:latin typeface="Arial" panose="020B0604020202020204" pitchFamily="34" charset="0"/>
              <a:ea typeface="MS PGothic" panose="020B0600070205080204" pitchFamily="34" charset="-128"/>
            </a:endParaRPr>
          </a:p>
          <a:p>
            <a:pPr>
              <a:lnSpc>
                <a:spcPct val="95000"/>
              </a:lnSpc>
              <a:spcBef>
                <a:spcPct val="0"/>
              </a:spcBef>
              <a:buFontTx/>
              <a:buNone/>
            </a:pPr>
            <a:r>
              <a:rPr lang="en-US" altLang="zh-CN" sz="1400" u="sng">
                <a:solidFill>
                  <a:srgbClr val="000000"/>
                </a:solidFill>
                <a:ea typeface="MS PGothic" panose="020B0600070205080204" pitchFamily="34" charset="-128"/>
                <a:sym typeface="Arial" panose="020B0604020202020204" pitchFamily="34" charset="0"/>
              </a:rPr>
              <a:t>Use Case:</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A smartphone user approaches a pad. The pad has wired/wireless connection to several peripherals (e.g., a monitor, a keyboard, a mouse, etc.)</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smartphone device is placed on the pad</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smartphone is wirelessly connected to the pad</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The connection between the smartphone and peripherals is set up.</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A video stream transfer from the smartphone to the pad may enable real-time monitor display of the smartphone (i.e. the smartphone display is mirrored on to the monitor)</a:t>
            </a:r>
          </a:p>
          <a:p>
            <a:pPr>
              <a:lnSpc>
                <a:spcPct val="95000"/>
              </a:lnSpc>
              <a:spcBef>
                <a:spcPct val="0"/>
              </a:spcBef>
              <a:buFontTx/>
              <a:buAutoNum type="arabicPeriod"/>
            </a:pPr>
            <a:r>
              <a:rPr lang="en-US" altLang="en-US" sz="1100" b="0">
                <a:latin typeface="Arial" panose="020B0604020202020204" pitchFamily="34" charset="0"/>
                <a:ea typeface="MS PGothic" panose="020B0600070205080204" pitchFamily="34" charset="-128"/>
              </a:rPr>
              <a:t> Mouse and keyboard input can be transferred to the smartphone with  low latency</a:t>
            </a:r>
            <a:endParaRPr lang="en-GB" altLang="en-US" sz="1100" b="0">
              <a:solidFill>
                <a:srgbClr val="4169E1"/>
              </a:solidFill>
              <a:latin typeface="Arial" panose="020B0604020202020204" pitchFamily="34" charset="0"/>
              <a:ea typeface="MS PGothic" panose="020B0600070205080204" pitchFamily="34" charset="-128"/>
            </a:endParaRPr>
          </a:p>
        </p:txBody>
      </p:sp>
      <p:grpSp>
        <p:nvGrpSpPr>
          <p:cNvPr id="36872" name="그룹 42"/>
          <p:cNvGrpSpPr>
            <a:grpSpLocks/>
          </p:cNvGrpSpPr>
          <p:nvPr/>
        </p:nvGrpSpPr>
        <p:grpSpPr bwMode="auto">
          <a:xfrm>
            <a:off x="544513" y="2678113"/>
            <a:ext cx="3859212" cy="1038225"/>
            <a:chOff x="467544" y="2462783"/>
            <a:chExt cx="3859693" cy="1038225"/>
          </a:xfrm>
        </p:grpSpPr>
        <p:grpSp>
          <p:nvGrpSpPr>
            <p:cNvPr id="36873" name="그룹 7"/>
            <p:cNvGrpSpPr>
              <a:grpSpLocks/>
            </p:cNvGrpSpPr>
            <p:nvPr/>
          </p:nvGrpSpPr>
          <p:grpSpPr bwMode="auto">
            <a:xfrm>
              <a:off x="3127455" y="2462783"/>
              <a:ext cx="1199782" cy="734714"/>
              <a:chOff x="1052968" y="828207"/>
              <a:chExt cx="2926948" cy="2044681"/>
            </a:xfrm>
          </p:grpSpPr>
          <p:grpSp>
            <p:nvGrpSpPr>
              <p:cNvPr id="36887" name="그룹 11"/>
              <p:cNvGrpSpPr>
                <a:grpSpLocks/>
              </p:cNvGrpSpPr>
              <p:nvPr/>
            </p:nvGrpSpPr>
            <p:grpSpPr bwMode="auto">
              <a:xfrm>
                <a:off x="1052968" y="828207"/>
                <a:ext cx="2926948" cy="2044681"/>
                <a:chOff x="5340447" y="2286436"/>
                <a:chExt cx="2296362" cy="1867052"/>
              </a:xfrm>
            </p:grpSpPr>
            <p:pic>
              <p:nvPicPr>
                <p:cNvPr id="36889" name="그림 1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40447" y="2286436"/>
                  <a:ext cx="2296362" cy="18670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6890" name="그룹 14"/>
                <p:cNvGrpSpPr>
                  <a:grpSpLocks/>
                </p:cNvGrpSpPr>
                <p:nvPr/>
              </p:nvGrpSpPr>
              <p:grpSpPr bwMode="auto">
                <a:xfrm>
                  <a:off x="5423864" y="2450531"/>
                  <a:ext cx="2127227" cy="1421418"/>
                  <a:chOff x="1446393" y="3587885"/>
                  <a:chExt cx="2846299" cy="1606841"/>
                </a:xfrm>
              </p:grpSpPr>
              <p:pic>
                <p:nvPicPr>
                  <p:cNvPr id="36892" name="그림 1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46393" y="3587885"/>
                    <a:ext cx="2846299" cy="16068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그림 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40722" y="3965827"/>
                    <a:ext cx="1872208" cy="845614"/>
                  </a:xfrm>
                  <a:prstGeom prst="rect">
                    <a:avLst/>
                  </a:prstGeom>
                  <a:ln>
                    <a:noFill/>
                  </a:ln>
                  <a:effectLst>
                    <a:softEdge rad="112500"/>
                  </a:effectLst>
                </p:spPr>
              </p:pic>
            </p:grpSp>
            <p:pic>
              <p:nvPicPr>
                <p:cNvPr id="36891" name="그림 15"/>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6693912" y="3276511"/>
                  <a:ext cx="755558" cy="5314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88" name="그림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159291" y="980728"/>
                <a:ext cx="2711368" cy="15838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6874" name="Picture 2"/>
            <p:cNvPicPr>
              <a:picLocks noChangeAspect="1" noChangeArrowheads="1"/>
            </p:cNvPicPr>
            <p:nvPr/>
          </p:nvPicPr>
          <p:blipFill>
            <a:blip r:embed="rId7">
              <a:extLst>
                <a:ext uri="{28A0092B-C50C-407E-A947-70E740481C1C}">
                  <a14:useLocalDpi xmlns:a14="http://schemas.microsoft.com/office/drawing/2010/main" val="0"/>
                </a:ext>
              </a:extLst>
            </a:blip>
            <a:srcRect r="2875"/>
            <a:stretch>
              <a:fillRect/>
            </a:stretch>
          </p:blipFill>
          <p:spPr bwMode="auto">
            <a:xfrm flipH="1">
              <a:off x="2300105" y="3032721"/>
              <a:ext cx="775602" cy="46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5" name="Picture 5" descr="http://www.logitech.com/assets/55444/wireless-combo-mk260-gallery.png">
              <a:hlinkClick r:id="rId8"/>
            </p:cNvPr>
            <p:cNvPicPr>
              <a:picLocks noChangeAspect="1" noChangeArrowheads="1"/>
            </p:cNvPicPr>
            <p:nvPr/>
          </p:nvPicPr>
          <p:blipFill>
            <a:blip r:embed="rId9">
              <a:extLst>
                <a:ext uri="{28A0092B-C50C-407E-A947-70E740481C1C}">
                  <a14:useLocalDpi xmlns:a14="http://schemas.microsoft.com/office/drawing/2010/main" val="0"/>
                </a:ext>
              </a:extLst>
            </a:blip>
            <a:srcRect t="30919" b="35036"/>
            <a:stretch>
              <a:fillRect/>
            </a:stretch>
          </p:blipFill>
          <p:spPr bwMode="auto">
            <a:xfrm>
              <a:off x="3267539" y="3165982"/>
              <a:ext cx="976156" cy="2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자유형 23"/>
            <p:cNvSpPr/>
            <p:nvPr/>
          </p:nvSpPr>
          <p:spPr bwMode="auto">
            <a:xfrm>
              <a:off x="2915774" y="2996183"/>
              <a:ext cx="238155" cy="306387"/>
            </a:xfrm>
            <a:custGeom>
              <a:avLst/>
              <a:gdLst>
                <a:gd name="connsiteX0" fmla="*/ 0 w 437745"/>
                <a:gd name="connsiteY0" fmla="*/ 486383 h 486383"/>
                <a:gd name="connsiteX1" fmla="*/ 262647 w 437745"/>
                <a:gd name="connsiteY1" fmla="*/ 321013 h 486383"/>
                <a:gd name="connsiteX2" fmla="*/ 321013 w 437745"/>
                <a:gd name="connsiteY2" fmla="*/ 87549 h 486383"/>
                <a:gd name="connsiteX3" fmla="*/ 408562 w 437745"/>
                <a:gd name="connsiteY3" fmla="*/ 29183 h 486383"/>
                <a:gd name="connsiteX4" fmla="*/ 437745 w 437745"/>
                <a:gd name="connsiteY4" fmla="*/ 0 h 4863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745" h="486383">
                  <a:moveTo>
                    <a:pt x="0" y="486383"/>
                  </a:moveTo>
                  <a:cubicBezTo>
                    <a:pt x="104572" y="436934"/>
                    <a:pt x="209145" y="387485"/>
                    <a:pt x="262647" y="321013"/>
                  </a:cubicBezTo>
                  <a:cubicBezTo>
                    <a:pt x="316149" y="254541"/>
                    <a:pt x="296694" y="136187"/>
                    <a:pt x="321013" y="87549"/>
                  </a:cubicBezTo>
                  <a:cubicBezTo>
                    <a:pt x="345332" y="38911"/>
                    <a:pt x="389107" y="43774"/>
                    <a:pt x="408562" y="29183"/>
                  </a:cubicBezTo>
                  <a:cubicBezTo>
                    <a:pt x="428017" y="14592"/>
                    <a:pt x="432881" y="7296"/>
                    <a:pt x="437745" y="0"/>
                  </a:cubicBezTo>
                </a:path>
              </a:pathLst>
            </a:custGeom>
            <a:no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latinLnBrk="1" hangingPunct="1">
                <a:spcBef>
                  <a:spcPts val="0"/>
                </a:spcBef>
                <a:spcAft>
                  <a:spcPts val="0"/>
                </a:spcAft>
                <a:defRPr/>
              </a:pPr>
              <a:endParaRPr lang="ko-KR" altLang="en-US" sz="1100">
                <a:solidFill>
                  <a:prstClr val="white"/>
                </a:solidFill>
              </a:endParaRPr>
            </a:p>
          </p:txBody>
        </p:sp>
        <p:pic>
          <p:nvPicPr>
            <p:cNvPr id="36877"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77158" y="2600103"/>
              <a:ext cx="471574" cy="418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78"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329383" y="2881385"/>
              <a:ext cx="699368" cy="1449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6879" name="Picture 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224145" y="2559584"/>
              <a:ext cx="892526" cy="520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36880" name="그룹 36"/>
            <p:cNvGrpSpPr>
              <a:grpSpLocks/>
            </p:cNvGrpSpPr>
            <p:nvPr/>
          </p:nvGrpSpPr>
          <p:grpSpPr bwMode="auto">
            <a:xfrm>
              <a:off x="1612225" y="2636567"/>
              <a:ext cx="112265" cy="244125"/>
              <a:chOff x="1506089" y="2235620"/>
              <a:chExt cx="269978" cy="900000"/>
            </a:xfrm>
          </p:grpSpPr>
          <p:cxnSp>
            <p:nvCxnSpPr>
              <p:cNvPr id="36" name="직선 화살표 연결선 35"/>
              <p:cNvCxnSpPr/>
              <p:nvPr/>
            </p:nvCxnSpPr>
            <p:spPr>
              <a:xfrm flipV="1">
                <a:off x="1777296" y="2232866"/>
                <a:ext cx="0" cy="866175"/>
              </a:xfrm>
              <a:prstGeom prst="straightConnector1">
                <a:avLst/>
              </a:prstGeom>
              <a:ln>
                <a:solidFill>
                  <a:srgbClr val="FF0000"/>
                </a:solidFill>
                <a:prstDash val="dash"/>
                <a:headEnd type="none" w="sm" len="med"/>
                <a:tailEnd type="triangle" w="sm" len="med"/>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flipV="1">
                <a:off x="1506207" y="2232866"/>
                <a:ext cx="0" cy="901290"/>
              </a:xfrm>
              <a:prstGeom prst="straightConnector1">
                <a:avLst/>
              </a:prstGeom>
              <a:ln>
                <a:solidFill>
                  <a:srgbClr val="FF0000"/>
                </a:solidFill>
                <a:prstDash val="dash"/>
                <a:headEnd type="triangle" w="sm" len="med"/>
                <a:tailEnd type="triangle" w="sm" len="med"/>
              </a:ln>
            </p:spPr>
            <p:style>
              <a:lnRef idx="1">
                <a:schemeClr val="accent1"/>
              </a:lnRef>
              <a:fillRef idx="0">
                <a:schemeClr val="accent1"/>
              </a:fillRef>
              <a:effectRef idx="0">
                <a:schemeClr val="accent1"/>
              </a:effectRef>
              <a:fontRef idx="minor">
                <a:schemeClr val="tx1"/>
              </a:fontRef>
            </p:style>
          </p:cxnSp>
        </p:grpSp>
        <p:sp>
          <p:nvSpPr>
            <p:cNvPr id="38" name="모서리가 둥근 사각형 설명선 37"/>
            <p:cNvSpPr/>
            <p:nvPr/>
          </p:nvSpPr>
          <p:spPr bwMode="auto">
            <a:xfrm>
              <a:off x="500885" y="2515170"/>
              <a:ext cx="2319627" cy="546100"/>
            </a:xfrm>
            <a:prstGeom prst="wedgeRoundRectCallout">
              <a:avLst>
                <a:gd name="adj1" fmla="val 42514"/>
                <a:gd name="adj2" fmla="val 71912"/>
                <a:gd name="adj3" fmla="val 16667"/>
              </a:avLst>
            </a:prstGeom>
            <a:noFill/>
            <a:ln w="12700">
              <a:solidFill>
                <a:schemeClr val="accent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lvl1pPr>
                <a:spcBef>
                  <a:spcPct val="20000"/>
                </a:spcBef>
                <a:buChar char="•"/>
                <a:defRPr sz="2400" b="1">
                  <a:solidFill>
                    <a:schemeClr val="tx1"/>
                  </a:solidFill>
                  <a:latin typeface="Times New Roman" pitchFamily="18" charset="0"/>
                </a:defRPr>
              </a:lvl1pPr>
              <a:lvl2pPr marL="742950" indent="-285750">
                <a:spcBef>
                  <a:spcPct val="20000"/>
                </a:spcBef>
                <a:buChar char="–"/>
                <a:defRPr sz="2000">
                  <a:solidFill>
                    <a:schemeClr val="tx1"/>
                  </a:solidFill>
                  <a:latin typeface="Times New Roman" pitchFamily="18" charset="0"/>
                </a:defRPr>
              </a:lvl2pPr>
              <a:lvl3pPr marL="1143000" indent="-228600">
                <a:spcBef>
                  <a:spcPct val="20000"/>
                </a:spcBef>
                <a:buChar char="•"/>
                <a:defRPr>
                  <a:solidFill>
                    <a:schemeClr val="tx1"/>
                  </a:solidFill>
                  <a:latin typeface="Times New Roman" pitchFamily="18" charset="0"/>
                </a:defRPr>
              </a:lvl3pPr>
              <a:lvl4pPr marL="1600200" indent="-228600">
                <a:spcBef>
                  <a:spcPct val="20000"/>
                </a:spcBef>
                <a:buChar char="–"/>
                <a:defRPr sz="1600">
                  <a:solidFill>
                    <a:schemeClr val="tx1"/>
                  </a:solidFill>
                  <a:latin typeface="Times New Roman" pitchFamily="18" charset="0"/>
                </a:defRPr>
              </a:lvl4pPr>
              <a:lvl5pPr marL="2057400" indent="-228600">
                <a:spcBef>
                  <a:spcPct val="20000"/>
                </a:spcBef>
                <a:buChar char="•"/>
                <a:defRPr sz="1600">
                  <a:solidFill>
                    <a:schemeClr val="tx1"/>
                  </a:solidFill>
                  <a:latin typeface="Times New Roman" pitchFamily="18" charset="0"/>
                </a:defRPr>
              </a:lvl5pPr>
              <a:lvl6pPr marL="2514600" indent="-228600" eaLnBrk="0" fontAlgn="base" hangingPunct="0">
                <a:spcBef>
                  <a:spcPct val="20000"/>
                </a:spcBef>
                <a:spcAft>
                  <a:spcPct val="0"/>
                </a:spcAft>
                <a:buChar char="•"/>
                <a:defRPr sz="1600">
                  <a:solidFill>
                    <a:schemeClr val="tx1"/>
                  </a:solidFill>
                  <a:latin typeface="Times New Roman" pitchFamily="18" charset="0"/>
                </a:defRPr>
              </a:lvl6pPr>
              <a:lvl7pPr marL="2971800" indent="-228600" eaLnBrk="0" fontAlgn="base" hangingPunct="0">
                <a:spcBef>
                  <a:spcPct val="20000"/>
                </a:spcBef>
                <a:spcAft>
                  <a:spcPct val="0"/>
                </a:spcAft>
                <a:buChar char="•"/>
                <a:defRPr sz="1600">
                  <a:solidFill>
                    <a:schemeClr val="tx1"/>
                  </a:solidFill>
                  <a:latin typeface="Times New Roman" pitchFamily="18" charset="0"/>
                </a:defRPr>
              </a:lvl7pPr>
              <a:lvl8pPr marL="3429000" indent="-228600" eaLnBrk="0" fontAlgn="base" hangingPunct="0">
                <a:spcBef>
                  <a:spcPct val="20000"/>
                </a:spcBef>
                <a:spcAft>
                  <a:spcPct val="0"/>
                </a:spcAft>
                <a:buChar char="•"/>
                <a:defRPr sz="1600">
                  <a:solidFill>
                    <a:schemeClr val="tx1"/>
                  </a:solidFill>
                  <a:latin typeface="Times New Roman" pitchFamily="18" charset="0"/>
                </a:defRPr>
              </a:lvl8pPr>
              <a:lvl9pPr marL="3886200" indent="-228600" eaLnBrk="0" fontAlgn="base" hangingPunct="0">
                <a:spcBef>
                  <a:spcPct val="20000"/>
                </a:spcBef>
                <a:spcAft>
                  <a:spcPct val="0"/>
                </a:spcAft>
                <a:buChar char="•"/>
                <a:defRPr sz="1600">
                  <a:solidFill>
                    <a:schemeClr val="tx1"/>
                  </a:solidFill>
                  <a:latin typeface="Times New Roman" pitchFamily="18" charset="0"/>
                </a:defRPr>
              </a:lvl9pPr>
            </a:lstStyle>
            <a:p>
              <a:pPr algn="ctr" eaLnBrk="1" latinLnBrk="1" hangingPunct="1">
                <a:spcBef>
                  <a:spcPct val="0"/>
                </a:spcBef>
                <a:buFontTx/>
                <a:buNone/>
                <a:defRPr/>
              </a:pPr>
              <a:endParaRPr lang="ko-KR" altLang="en-US" sz="1100" b="0" smtClean="0">
                <a:solidFill>
                  <a:srgbClr val="FFFFFF"/>
                </a:solidFill>
                <a:ea typeface="굴림" pitchFamily="50" charset="-127"/>
              </a:endParaRPr>
            </a:p>
          </p:txBody>
        </p:sp>
        <p:sp>
          <p:nvSpPr>
            <p:cNvPr id="36882" name="직사각형 34"/>
            <p:cNvSpPr>
              <a:spLocks noChangeArrowheads="1"/>
            </p:cNvSpPr>
            <p:nvPr/>
          </p:nvSpPr>
          <p:spPr bwMode="auto">
            <a:xfrm>
              <a:off x="1907704" y="2588983"/>
              <a:ext cx="91242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ea typeface="굴림" panose="020B0600000101010101" pitchFamily="34" charset="-127"/>
                </a:rPr>
                <a:t>Wireless Power</a:t>
              </a:r>
            </a:p>
            <a:p>
              <a:pPr>
                <a:spcBef>
                  <a:spcPct val="0"/>
                </a:spcBef>
                <a:buFontTx/>
                <a:buNone/>
              </a:pPr>
              <a:r>
                <a:rPr lang="en-US" altLang="ko-KR" sz="900" b="0">
                  <a:ea typeface="굴림" panose="020B0600000101010101" pitchFamily="34" charset="-127"/>
                </a:rPr>
                <a:t>Charging</a:t>
              </a:r>
              <a:endParaRPr lang="ko-KR" altLang="en-US" sz="900" b="0">
                <a:ea typeface="굴림" panose="020B0600000101010101" pitchFamily="34" charset="-127"/>
              </a:endParaRPr>
            </a:p>
          </p:txBody>
        </p:sp>
        <p:sp>
          <p:nvSpPr>
            <p:cNvPr id="36883" name="직사각형 35"/>
            <p:cNvSpPr>
              <a:spLocks noChangeArrowheads="1"/>
            </p:cNvSpPr>
            <p:nvPr/>
          </p:nvSpPr>
          <p:spPr bwMode="auto">
            <a:xfrm>
              <a:off x="467544" y="2588070"/>
              <a:ext cx="118494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ea typeface="굴림" panose="020B0600000101010101" pitchFamily="34" charset="-127"/>
                </a:rPr>
                <a:t>Video stream transfer</a:t>
              </a:r>
            </a:p>
            <a:p>
              <a:pPr>
                <a:spcBef>
                  <a:spcPct val="0"/>
                </a:spcBef>
                <a:buFontTx/>
                <a:buNone/>
              </a:pPr>
              <a:r>
                <a:rPr lang="en-US" altLang="ko-KR" sz="900" b="0">
                  <a:ea typeface="굴림" panose="020B0600000101010101" pitchFamily="34" charset="-127"/>
                </a:rPr>
                <a:t>&amp; Data transfer</a:t>
              </a:r>
              <a:endParaRPr lang="ko-KR" altLang="en-US" sz="900" b="0">
                <a:ea typeface="굴림" panose="020B0600000101010101" pitchFamily="34" charset="-127"/>
              </a:endParaRPr>
            </a:p>
          </p:txBody>
        </p:sp>
        <p:sp>
          <p:nvSpPr>
            <p:cNvPr id="36884" name="직사각형 37"/>
            <p:cNvSpPr>
              <a:spLocks noChangeArrowheads="1"/>
            </p:cNvSpPr>
            <p:nvPr/>
          </p:nvSpPr>
          <p:spPr bwMode="auto">
            <a:xfrm>
              <a:off x="539552" y="3021671"/>
              <a:ext cx="668773" cy="2308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spcBef>
                  <a:spcPct val="0"/>
                </a:spcBef>
                <a:buFontTx/>
                <a:buNone/>
              </a:pPr>
              <a:r>
                <a:rPr lang="en-US" altLang="ko-KR" sz="900" b="0">
                  <a:solidFill>
                    <a:srgbClr val="009973"/>
                  </a:solidFill>
                  <a:ea typeface="굴림" panose="020B0600000101010101" pitchFamily="34" charset="-127"/>
                </a:rPr>
                <a:t>Side View</a:t>
              </a:r>
              <a:endParaRPr lang="ko-KR" altLang="en-US" sz="900" b="0">
                <a:solidFill>
                  <a:srgbClr val="009973"/>
                </a:solidFill>
                <a:ea typeface="굴림" panose="020B0600000101010101" pitchFamily="34" charset="-127"/>
              </a:endParaRPr>
            </a:p>
          </p:txBody>
        </p:sp>
      </p:grpSp>
    </p:spTree>
    <p:extLst>
      <p:ext uri="{BB962C8B-B14F-4D97-AF65-F5344CB8AC3E}">
        <p14:creationId xmlns:p14="http://schemas.microsoft.com/office/powerpoint/2010/main" val="39778463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3" name="Rectangle 5"/>
          <p:cNvSpPr txBox="1">
            <a:spLocks noChangeArrowheads="1"/>
          </p:cNvSpPr>
          <p:nvPr/>
        </p:nvSpPr>
        <p:spPr bwMode="auto">
          <a:xfrm>
            <a:off x="539750" y="1557338"/>
            <a:ext cx="7772400" cy="467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r>
              <a:rPr lang="en-US" altLang="ko-KR" sz="1600" dirty="0">
                <a:ea typeface="굴림" panose="020B0600000101010101" pitchFamily="34" charset="-127"/>
              </a:rPr>
              <a:t>Interactive Game Docking Station</a:t>
            </a:r>
          </a:p>
          <a:p>
            <a:pPr lvl="1"/>
            <a:r>
              <a:rPr lang="en-US" altLang="ko-KR" sz="1200" dirty="0">
                <a:ea typeface="굴림" panose="020B0600000101010101" pitchFamily="34" charset="-127"/>
              </a:rPr>
              <a:t>Latency: 10~50 </a:t>
            </a:r>
            <a:r>
              <a:rPr lang="en-US" altLang="ko-KR" sz="1200" dirty="0" err="1">
                <a:ea typeface="굴림" panose="020B0600000101010101" pitchFamily="34" charset="-127"/>
              </a:rPr>
              <a:t>ms</a:t>
            </a:r>
            <a:r>
              <a:rPr lang="en-US" altLang="ko-KR" sz="1200" dirty="0">
                <a:ea typeface="굴림" panose="020B0600000101010101" pitchFamily="34" charset="-127"/>
              </a:rPr>
              <a:t> (from user event to screen update)</a:t>
            </a:r>
          </a:p>
          <a:p>
            <a:pPr lvl="1"/>
            <a:r>
              <a:rPr lang="en-US" altLang="ko-KR" sz="1200" dirty="0">
                <a:ea typeface="굴림" panose="020B0600000101010101" pitchFamily="34" charset="-127"/>
              </a:rPr>
              <a:t>Data rate: 1~10 </a:t>
            </a:r>
            <a:r>
              <a:rPr lang="en-US" altLang="ko-KR" sz="1200" dirty="0" err="1">
                <a:ea typeface="굴림" panose="020B0600000101010101" pitchFamily="34" charset="-127"/>
              </a:rPr>
              <a:t>Gbps</a:t>
            </a:r>
            <a:r>
              <a:rPr lang="en-US" altLang="ko-KR" sz="1200" dirty="0">
                <a:ea typeface="굴림" panose="020B0600000101010101" pitchFamily="34" charset="-127"/>
              </a:rPr>
              <a:t> (supporting low latency codec w/ compression rate</a:t>
            </a:r>
            <a:r>
              <a:rPr lang="ko-KR" altLang="en-US" sz="1200" dirty="0">
                <a:ea typeface="굴림" panose="020B0600000101010101" pitchFamily="34" charset="-127"/>
              </a:rPr>
              <a:t> </a:t>
            </a:r>
            <a:r>
              <a:rPr lang="en-US" altLang="ko-KR" sz="1200" dirty="0">
                <a:ea typeface="굴림" panose="020B0600000101010101" pitchFamily="34" charset="-127"/>
              </a:rPr>
              <a:t>1/3~1/4)</a:t>
            </a:r>
          </a:p>
          <a:p>
            <a:r>
              <a:rPr lang="en-US" altLang="ko-KR" sz="1600" dirty="0">
                <a:ea typeface="굴림" panose="020B0600000101010101" pitchFamily="34" charset="-127"/>
              </a:rPr>
              <a:t>Remote Desktop/Cloud PC</a:t>
            </a:r>
          </a:p>
          <a:p>
            <a:pPr lvl="1"/>
            <a:r>
              <a:rPr lang="en-US" altLang="ko-KR" sz="1200" dirty="0">
                <a:ea typeface="굴림" panose="020B0600000101010101" pitchFamily="34" charset="-127"/>
              </a:rPr>
              <a:t>Data rate: 1~10 </a:t>
            </a:r>
            <a:r>
              <a:rPr lang="en-US" altLang="ko-KR" sz="1200" dirty="0" err="1">
                <a:ea typeface="굴림" panose="020B0600000101010101" pitchFamily="34" charset="-127"/>
              </a:rPr>
              <a:t>Gbps</a:t>
            </a:r>
            <a:r>
              <a:rPr lang="en-US" altLang="ko-KR" sz="1200" dirty="0">
                <a:ea typeface="굴림" panose="020B0600000101010101" pitchFamily="34" charset="-127"/>
              </a:rPr>
              <a:t> (visually lossless for text/line)</a:t>
            </a:r>
          </a:p>
          <a:p>
            <a:pPr lvl="1"/>
            <a:r>
              <a:rPr lang="en-US" altLang="ko-KR" sz="1200" dirty="0">
                <a:ea typeface="굴림" panose="020B0600000101010101" pitchFamily="34" charset="-127"/>
              </a:rPr>
              <a:t>Traffic: bi-directional (Mobile Phone ↔ Peripheral)</a:t>
            </a:r>
          </a:p>
          <a:p>
            <a:r>
              <a:rPr lang="en-US" altLang="ko-KR" sz="1600" dirty="0">
                <a:ea typeface="굴림" panose="020B0600000101010101" pitchFamily="34" charset="-127"/>
              </a:rPr>
              <a:t>Gigabit Docking w/ Wireless Charging Service</a:t>
            </a:r>
          </a:p>
          <a:p>
            <a:pPr lvl="1"/>
            <a:r>
              <a:rPr lang="en-US" altLang="ko-KR" sz="1200" dirty="0">
                <a:ea typeface="굴림" panose="020B0600000101010101" pitchFamily="34" charset="-127"/>
              </a:rPr>
              <a:t>Alignment-free placement on the pad </a:t>
            </a:r>
          </a:p>
          <a:p>
            <a:endParaRPr lang="en-US" altLang="ko-KR" sz="500" dirty="0">
              <a:ea typeface="굴림" panose="020B0600000101010101" pitchFamily="34" charset="-127"/>
            </a:endParaRPr>
          </a:p>
          <a:p>
            <a:r>
              <a:rPr lang="en-US" altLang="ko-KR" sz="1600" dirty="0">
                <a:ea typeface="굴림" panose="020B0600000101010101" pitchFamily="34" charset="-127"/>
              </a:rPr>
              <a:t>Low Power Consumption</a:t>
            </a:r>
          </a:p>
          <a:p>
            <a:pPr lvl="1"/>
            <a:r>
              <a:rPr lang="en-US" altLang="ko-KR" sz="1200" dirty="0">
                <a:ea typeface="굴림" panose="020B0600000101010101" pitchFamily="34" charset="-127"/>
              </a:rPr>
              <a:t>~ 200 </a:t>
            </a:r>
            <a:r>
              <a:rPr lang="en-US" altLang="ko-KR" sz="1200" dirty="0" err="1">
                <a:ea typeface="굴림" panose="020B0600000101010101" pitchFamily="34" charset="-127"/>
              </a:rPr>
              <a:t>mW</a:t>
            </a:r>
            <a:r>
              <a:rPr lang="en-US" altLang="ko-KR" sz="1200" dirty="0">
                <a:ea typeface="굴림" panose="020B0600000101010101" pitchFamily="34" charset="-127"/>
              </a:rPr>
              <a:t> (peak power consumption for 1 </a:t>
            </a:r>
            <a:r>
              <a:rPr lang="en-US" altLang="ko-KR" sz="1200" dirty="0" err="1">
                <a:ea typeface="굴림" panose="020B0600000101010101" pitchFamily="34" charset="-127"/>
              </a:rPr>
              <a:t>Gbps</a:t>
            </a:r>
            <a:r>
              <a:rPr lang="en-US" altLang="ko-KR" sz="1200" dirty="0">
                <a:ea typeface="굴림" panose="020B0600000101010101" pitchFamily="34" charset="-127"/>
              </a:rPr>
              <a:t>)</a:t>
            </a:r>
          </a:p>
          <a:p>
            <a:pPr lvl="1"/>
            <a:r>
              <a:rPr lang="en-US" altLang="en-US" sz="1200" dirty="0">
                <a:ea typeface="굴림" panose="020B0600000101010101" pitchFamily="34" charset="-127"/>
              </a:rPr>
              <a:t>≤</a:t>
            </a:r>
            <a:r>
              <a:rPr lang="en-US" altLang="ko-KR" sz="1200" dirty="0">
                <a:ea typeface="굴림" panose="020B0600000101010101" pitchFamily="34" charset="-127"/>
              </a:rPr>
              <a:t> 0.5mW for discovery phase</a:t>
            </a:r>
          </a:p>
          <a:p>
            <a:r>
              <a:rPr lang="en-US" altLang="en-US" sz="1600" dirty="0">
                <a:ea typeface="굴림" panose="020B0600000101010101" pitchFamily="34" charset="-127"/>
              </a:rPr>
              <a:t>Form Factor</a:t>
            </a:r>
          </a:p>
          <a:p>
            <a:pPr lvl="1"/>
            <a:r>
              <a:rPr lang="en-US" altLang="en-US" sz="1200" dirty="0">
                <a:ea typeface="굴림" panose="020B0600000101010101" pitchFamily="34" charset="-127"/>
              </a:rPr>
              <a:t>Close to today’s NFC</a:t>
            </a:r>
          </a:p>
          <a:p>
            <a:r>
              <a:rPr lang="en-US" altLang="en-US" sz="1600" dirty="0">
                <a:ea typeface="굴림" panose="020B0600000101010101" pitchFamily="34" charset="-127"/>
              </a:rPr>
              <a:t>Range</a:t>
            </a:r>
          </a:p>
          <a:p>
            <a:pPr lvl="1"/>
            <a:r>
              <a:rPr lang="en-US" altLang="en-US" sz="1200" dirty="0">
                <a:ea typeface="굴림" panose="020B0600000101010101" pitchFamily="34" charset="-127"/>
              </a:rPr>
              <a:t>≤ 0.2 m</a:t>
            </a:r>
            <a:endParaRPr lang="en-US" altLang="en-US" sz="1600" dirty="0"/>
          </a:p>
        </p:txBody>
      </p:sp>
      <p:sp>
        <p:nvSpPr>
          <p:cNvPr id="37894" name="TextBox 7"/>
          <p:cNvSpPr txBox="1">
            <a:spLocks noChangeArrowheads="1"/>
          </p:cNvSpPr>
          <p:nvPr/>
        </p:nvSpPr>
        <p:spPr bwMode="auto">
          <a:xfrm>
            <a:off x="6686550" y="5578475"/>
            <a:ext cx="1514475" cy="227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ts val="500"/>
              </a:spcBef>
              <a:buFontTx/>
              <a:buNone/>
            </a:pPr>
            <a:r>
              <a:rPr lang="en-US" altLang="ko-KR" sz="1000">
                <a:solidFill>
                  <a:srgbClr val="404040"/>
                </a:solidFill>
                <a:latin typeface="Calibri" panose="020F0502020204030204" pitchFamily="34" charset="0"/>
                <a:ea typeface="맑은 고딕" panose="020B0503020000020004" pitchFamily="34" charset="-127"/>
              </a:rPr>
              <a:t>Wireless Cloud Office</a:t>
            </a:r>
            <a:endParaRPr lang="ko-KR" altLang="en-US" sz="1000">
              <a:solidFill>
                <a:srgbClr val="404040"/>
              </a:solidFill>
              <a:latin typeface="Calibri" panose="020F0502020204030204" pitchFamily="34" charset="0"/>
              <a:ea typeface="맑은 고딕" panose="020B0503020000020004" pitchFamily="34" charset="-127"/>
            </a:endParaRPr>
          </a:p>
        </p:txBody>
      </p:sp>
      <p:pic>
        <p:nvPicPr>
          <p:cNvPr id="37895" name="Picture 7"/>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70625" y="4049713"/>
            <a:ext cx="2016125" cy="15287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896" name="Picture 4"/>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167438" y="2409825"/>
            <a:ext cx="2119312" cy="1081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7" name="TextBox 10"/>
          <p:cNvSpPr txBox="1">
            <a:spLocks noChangeArrowheads="1"/>
          </p:cNvSpPr>
          <p:nvPr/>
        </p:nvSpPr>
        <p:spPr bwMode="auto">
          <a:xfrm>
            <a:off x="6478588" y="3433763"/>
            <a:ext cx="16478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000" tIns="36000" rIns="36000" bIns="36000">
            <a:spAutoFit/>
          </a:bodyP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143000" indent="-228600">
              <a:spcBef>
                <a:spcPct val="20000"/>
              </a:spcBef>
              <a:buChar char="•"/>
              <a:defRPr>
                <a:solidFill>
                  <a:schemeClr val="tx1"/>
                </a:solidFill>
                <a:latin typeface="Times New Roman" panose="02020603050405020304" pitchFamily="18" charset="0"/>
              </a:defRPr>
            </a:lvl3pPr>
            <a:lvl4pPr marL="1600200" indent="-228600">
              <a:spcBef>
                <a:spcPct val="20000"/>
              </a:spcBef>
              <a:buChar char="–"/>
              <a:defRPr sz="1600">
                <a:solidFill>
                  <a:schemeClr val="tx1"/>
                </a:solidFill>
                <a:latin typeface="Times New Roman" panose="02020603050405020304" pitchFamily="18" charset="0"/>
              </a:defRPr>
            </a:lvl4pPr>
            <a:lvl5pPr marL="2057400" indent="-228600">
              <a:spcBef>
                <a:spcPct val="20000"/>
              </a:spcBef>
              <a:buChar char="•"/>
              <a:defRPr sz="16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ts val="500"/>
              </a:spcBef>
              <a:buFontTx/>
              <a:buNone/>
            </a:pPr>
            <a:r>
              <a:rPr lang="en-US" altLang="ko-KR" sz="1000">
                <a:solidFill>
                  <a:srgbClr val="404040"/>
                </a:solidFill>
                <a:latin typeface="Calibri" panose="020F0502020204030204" pitchFamily="34" charset="0"/>
                <a:ea typeface="맑은 고딕" panose="020B0503020000020004" pitchFamily="34" charset="-127"/>
              </a:rPr>
              <a:t>Wireless Docking Pad</a:t>
            </a:r>
            <a:br>
              <a:rPr lang="en-US" altLang="ko-KR" sz="1000">
                <a:solidFill>
                  <a:srgbClr val="404040"/>
                </a:solidFill>
                <a:latin typeface="Calibri" panose="020F0502020204030204" pitchFamily="34" charset="0"/>
                <a:ea typeface="맑은 고딕" panose="020B0503020000020004" pitchFamily="34" charset="-127"/>
              </a:rPr>
            </a:br>
            <a:r>
              <a:rPr lang="en-US" altLang="ko-KR" sz="900" b="0">
                <a:solidFill>
                  <a:srgbClr val="404040"/>
                </a:solidFill>
                <a:latin typeface="Calibri" panose="020F0502020204030204" pitchFamily="34" charset="0"/>
                <a:ea typeface="맑은 고딕" panose="020B0503020000020004" pitchFamily="34" charset="-127"/>
              </a:rPr>
              <a:t>(Monitor/Keyboard/Mouse/LAN)</a:t>
            </a:r>
            <a:endParaRPr lang="ko-KR" altLang="en-US" sz="1000" b="0">
              <a:solidFill>
                <a:srgbClr val="404040"/>
              </a:solidFill>
              <a:latin typeface="Calibri" panose="020F0502020204030204" pitchFamily="34" charset="0"/>
              <a:ea typeface="맑은 고딕" panose="020B0503020000020004" pitchFamily="34" charset="-127"/>
            </a:endParaRPr>
          </a:p>
        </p:txBody>
      </p:sp>
      <p:sp>
        <p:nvSpPr>
          <p:cNvPr id="37898" name="Rectangle 2"/>
          <p:cNvSpPr txBox="1">
            <a:spLocks noChangeArrowheads="1"/>
          </p:cNvSpPr>
          <p:nvPr/>
        </p:nvSpPr>
        <p:spPr bwMode="auto">
          <a:xfrm>
            <a:off x="685800" y="685800"/>
            <a:ext cx="7772400" cy="58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nchor="ctr"/>
          <a:lstStyle>
            <a:lvl1pPr>
              <a:spcBef>
                <a:spcPct val="20000"/>
              </a:spcBef>
              <a:buChar char="•"/>
              <a:defRPr sz="2400" b="1">
                <a:solidFill>
                  <a:schemeClr val="tx1"/>
                </a:solidFill>
                <a:latin typeface="Times New Roman" panose="02020603050405020304" pitchFamily="18" charset="0"/>
              </a:defRPr>
            </a:lvl1pPr>
            <a:lvl2pPr marL="742950" indent="-285750">
              <a:spcBef>
                <a:spcPct val="20000"/>
              </a:spcBef>
              <a:buChar char="–"/>
              <a:defRPr sz="2000">
                <a:solidFill>
                  <a:schemeClr val="tx1"/>
                </a:solidFill>
                <a:latin typeface="Times New Roman" panose="02020603050405020304" pitchFamily="18" charset="0"/>
              </a:defRPr>
            </a:lvl2pPr>
            <a:lvl3pPr marL="1085850" indent="-228600">
              <a:spcBef>
                <a:spcPct val="20000"/>
              </a:spcBef>
              <a:buChar char="•"/>
              <a:defRPr>
                <a:solidFill>
                  <a:schemeClr val="tx1"/>
                </a:solidFill>
                <a:latin typeface="Times New Roman" panose="02020603050405020304" pitchFamily="18" charset="0"/>
              </a:defRPr>
            </a:lvl3pPr>
            <a:lvl4pPr marL="1428750" indent="-228600">
              <a:spcBef>
                <a:spcPct val="20000"/>
              </a:spcBef>
              <a:buChar char="–"/>
              <a:defRPr sz="1600">
                <a:solidFill>
                  <a:schemeClr val="tx1"/>
                </a:solidFill>
                <a:latin typeface="Times New Roman" panose="02020603050405020304" pitchFamily="18" charset="0"/>
              </a:defRPr>
            </a:lvl4pPr>
            <a:lvl5pPr marL="1771650" indent="-228600">
              <a:spcBef>
                <a:spcPct val="20000"/>
              </a:spcBef>
              <a:buChar char="•"/>
              <a:defRPr sz="1600">
                <a:solidFill>
                  <a:schemeClr val="tx1"/>
                </a:solidFill>
                <a:latin typeface="Times New Roman" panose="02020603050405020304" pitchFamily="18" charset="0"/>
              </a:defRPr>
            </a:lvl5pPr>
            <a:lvl6pPr marL="2228850" indent="-228600" eaLnBrk="0" fontAlgn="base" hangingPunct="0">
              <a:spcBef>
                <a:spcPct val="20000"/>
              </a:spcBef>
              <a:spcAft>
                <a:spcPct val="0"/>
              </a:spcAft>
              <a:buChar char="•"/>
              <a:defRPr sz="1600">
                <a:solidFill>
                  <a:schemeClr val="tx1"/>
                </a:solidFill>
                <a:latin typeface="Times New Roman" panose="02020603050405020304" pitchFamily="18" charset="0"/>
              </a:defRPr>
            </a:lvl6pPr>
            <a:lvl7pPr marL="2686050" indent="-228600" eaLnBrk="0" fontAlgn="base" hangingPunct="0">
              <a:spcBef>
                <a:spcPct val="20000"/>
              </a:spcBef>
              <a:spcAft>
                <a:spcPct val="0"/>
              </a:spcAft>
              <a:buChar char="•"/>
              <a:defRPr sz="1600">
                <a:solidFill>
                  <a:schemeClr val="tx1"/>
                </a:solidFill>
                <a:latin typeface="Times New Roman" panose="02020603050405020304" pitchFamily="18" charset="0"/>
              </a:defRPr>
            </a:lvl7pPr>
            <a:lvl8pPr marL="3143250" indent="-228600" eaLnBrk="0" fontAlgn="base" hangingPunct="0">
              <a:spcBef>
                <a:spcPct val="20000"/>
              </a:spcBef>
              <a:spcAft>
                <a:spcPct val="0"/>
              </a:spcAft>
              <a:buChar char="•"/>
              <a:defRPr sz="1600">
                <a:solidFill>
                  <a:schemeClr val="tx1"/>
                </a:solidFill>
                <a:latin typeface="Times New Roman" panose="02020603050405020304" pitchFamily="18" charset="0"/>
              </a:defRPr>
            </a:lvl8pPr>
            <a:lvl9pPr marL="3600450" indent="-228600" eaLnBrk="0" fontAlgn="base" hangingPunct="0">
              <a:spcBef>
                <a:spcPct val="20000"/>
              </a:spcBef>
              <a:spcAft>
                <a:spcPct val="0"/>
              </a:spcAft>
              <a:buChar char="•"/>
              <a:defRPr sz="1600">
                <a:solidFill>
                  <a:schemeClr val="tx1"/>
                </a:solidFill>
                <a:latin typeface="Times New Roman" panose="02020603050405020304" pitchFamily="18" charset="0"/>
              </a:defRPr>
            </a:lvl9pPr>
          </a:lstStyle>
          <a:p>
            <a:pPr algn="ctr">
              <a:spcBef>
                <a:spcPct val="0"/>
              </a:spcBef>
              <a:buFontTx/>
              <a:buNone/>
            </a:pPr>
            <a:r>
              <a:rPr lang="en-US" altLang="en-US" dirty="0"/>
              <a:t>Usage Model </a:t>
            </a:r>
            <a:r>
              <a:rPr lang="en-US" altLang="en-US" dirty="0" smtClean="0"/>
              <a:t>11: </a:t>
            </a:r>
            <a:r>
              <a:rPr lang="en-US" altLang="en-US" dirty="0"/>
              <a:t>USR Wireless Docking</a:t>
            </a:r>
            <a:endParaRPr lang="en-GB" altLang="en-US" dirty="0"/>
          </a:p>
        </p:txBody>
      </p:sp>
    </p:spTree>
    <p:extLst>
      <p:ext uri="{BB962C8B-B14F-4D97-AF65-F5344CB8AC3E}">
        <p14:creationId xmlns:p14="http://schemas.microsoft.com/office/powerpoint/2010/main" val="127689332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899592" y="908720"/>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a:t>
            </a:r>
            <a:r>
              <a:rPr lang="en-US" sz="3200" b="1" i="0" u="none" strike="noStrike" cap="none" baseline="0" dirty="0" smtClean="0">
                <a:solidFill>
                  <a:schemeClr val="dk2"/>
                </a:solidFill>
                <a:latin typeface="Times New Roman"/>
                <a:ea typeface="Times New Roman"/>
                <a:cs typeface="Times New Roman"/>
                <a:sym typeface="Times New Roman"/>
              </a:rPr>
              <a:t>metrics (I) </a:t>
            </a:r>
            <a:endParaRPr lang="en-US" sz="3200" b="1" i="0" u="none" strike="noStrike" cap="none" baseline="0" dirty="0">
              <a:solidFill>
                <a:schemeClr val="dk2"/>
              </a:solidFill>
              <a:latin typeface="Times New Roman"/>
              <a:ea typeface="Times New Roman"/>
              <a:cs typeface="Times New Roman"/>
              <a:sym typeface="Times New Roman"/>
            </a:endParaRPr>
          </a:p>
        </p:txBody>
      </p:sp>
      <p:graphicFrame>
        <p:nvGraphicFramePr>
          <p:cNvPr id="392" name="Shape 392"/>
          <p:cNvGraphicFramePr/>
          <p:nvPr>
            <p:extLst>
              <p:ext uri="{D42A27DB-BD31-4B8C-83A1-F6EECF244321}">
                <p14:modId xmlns:p14="http://schemas.microsoft.com/office/powerpoint/2010/main" val="2851731161"/>
              </p:ext>
            </p:extLst>
          </p:nvPr>
        </p:nvGraphicFramePr>
        <p:xfrm>
          <a:off x="395536" y="1916832"/>
          <a:ext cx="8379193" cy="3213169"/>
        </p:xfrm>
        <a:graphic>
          <a:graphicData uri="http://schemas.openxmlformats.org/drawingml/2006/table">
            <a:tbl>
              <a:tblPr firstRow="1" bandRow="1">
                <a:noFill/>
                <a:tableStyleId>{76D8E0FC-F2F0-4C2D-AB19-AB96CCA464D3}</a:tableStyleId>
              </a:tblPr>
              <a:tblGrid>
                <a:gridCol w="524997"/>
                <a:gridCol w="812858"/>
                <a:gridCol w="966401"/>
                <a:gridCol w="941738"/>
                <a:gridCol w="1056834"/>
                <a:gridCol w="745876"/>
                <a:gridCol w="720080"/>
                <a:gridCol w="920487"/>
                <a:gridCol w="1689922"/>
              </a:tblGrid>
              <a:tr h="600920">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Indoor (I)/</a:t>
                      </a:r>
                    </a:p>
                    <a:p>
                      <a:pPr marL="0" marR="0" lvl="0" indent="0" algn="ctr" rtl="0">
                        <a:spcBef>
                          <a:spcPts val="0"/>
                        </a:spcBef>
                        <a:buSzPct val="25000"/>
                        <a:buNone/>
                      </a:pPr>
                      <a:r>
                        <a:rPr lang="en-US" sz="1100" u="none" strike="noStrike" cap="none" baseline="0" dirty="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smtClean="0"/>
                        <a:t>Environment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144016">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34616">
                <a:tc>
                  <a:txBody>
                    <a:bodyPr/>
                    <a:lstStyle/>
                    <a:p>
                      <a:pPr marL="0" marR="0" lvl="0" indent="0" algn="l" rtl="0">
                        <a:spcBef>
                          <a:spcPts val="0"/>
                        </a:spcBef>
                        <a:buSzPct val="25000"/>
                        <a:buNone/>
                      </a:pPr>
                      <a:r>
                        <a:rPr lang="en-US" sz="800" u="none" strike="noStrike" cap="none" baseline="0" dirty="0" smtClean="0"/>
                        <a:t>1</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a:t>&lt;</a:t>
                      </a:r>
                      <a:r>
                        <a:rPr lang="en-US" sz="800" u="none" strike="noStrike" cap="none" baseline="0" dirty="0" smtClean="0"/>
                        <a:t>10cm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~10Gbps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-Static,D2D, </a:t>
                      </a:r>
                    </a:p>
                    <a:p>
                      <a:pPr marL="0" marR="0" lvl="0" indent="0" algn="l" rtl="0">
                        <a:spcBef>
                          <a:spcPts val="0"/>
                        </a:spcBef>
                        <a:buSzPct val="25000"/>
                        <a:buNone/>
                      </a:pPr>
                      <a:r>
                        <a:rPr lang="en-US" sz="800" u="none" strike="noStrike" cap="none" baseline="0" dirty="0" smtClean="0"/>
                        <a:t>-Streaming/Downloading</a:t>
                      </a:r>
                    </a:p>
                  </a:txBody>
                  <a:tcPr marL="91450" marR="91450" marT="45725" marB="45725">
                    <a:solidFill>
                      <a:schemeClr val="accent1">
                        <a:lumMod val="40000"/>
                        <a:lumOff val="60000"/>
                        <a:alpha val="0"/>
                      </a:schemeClr>
                    </a:solidFill>
                  </a:tcPr>
                </a:tc>
              </a:tr>
              <a:tr h="605354">
                <a:tc>
                  <a:txBody>
                    <a:bodyPr/>
                    <a:lstStyle/>
                    <a:p>
                      <a:pPr marL="0" marR="0" lvl="0" indent="0" algn="l" rtl="0">
                        <a:spcBef>
                          <a:spcPts val="0"/>
                        </a:spcBef>
                        <a:buSzPct val="25000"/>
                        <a:buNone/>
                      </a:pPr>
                      <a:r>
                        <a:rPr lang="en-US" sz="800" u="none" strike="noStrike" cap="none" baseline="0" dirty="0" smtClean="0"/>
                        <a:t>2</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&gt;28Gbps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-Uncompressed 8K UHD</a:t>
                      </a:r>
                    </a:p>
                    <a:p>
                      <a:pPr marL="0" marR="0" lvl="0" indent="0" algn="l" rtl="0">
                        <a:spcBef>
                          <a:spcPts val="0"/>
                        </a:spcBef>
                        <a:buNone/>
                      </a:pPr>
                      <a:r>
                        <a:rPr lang="en-US" sz="800" u="none" strike="noStrike" cap="none" baseline="0" dirty="0" smtClean="0"/>
                        <a:t>  Streaming</a:t>
                      </a:r>
                      <a:endParaRPr sz="800" u="none" strike="noStrike" cap="none" baseline="0" dirty="0"/>
                    </a:p>
                  </a:txBody>
                  <a:tcPr marL="91450" marR="91450" marT="45725" marB="45725">
                    <a:solidFill>
                      <a:schemeClr val="accent1">
                        <a:lumMod val="40000"/>
                        <a:lumOff val="60000"/>
                        <a:alpha val="0"/>
                      </a:schemeClr>
                    </a:solidFill>
                  </a:tcPr>
                </a:tc>
              </a:tr>
              <a:tr h="353049">
                <a:tc>
                  <a:txBody>
                    <a:bodyPr/>
                    <a:lstStyle/>
                    <a:p>
                      <a:pPr marL="0" marR="0" lvl="0" indent="0" algn="l" rtl="0">
                        <a:spcBef>
                          <a:spcPts val="0"/>
                        </a:spcBef>
                        <a:buSzPct val="25000"/>
                        <a:buNone/>
                      </a:pPr>
                      <a:r>
                        <a:rPr lang="en-US" sz="800" u="none" strike="noStrike" cap="none" baseline="0" dirty="0" smtClean="0"/>
                        <a:t>3</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 </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P2P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          </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-Low Mobility, D2D </a:t>
                      </a:r>
                    </a:p>
                    <a:p>
                      <a:pPr marL="0" marR="0" lvl="0" indent="0" algn="l" rtl="0">
                        <a:spcBef>
                          <a:spcPts val="0"/>
                        </a:spcBef>
                        <a:buNone/>
                      </a:pPr>
                      <a:r>
                        <a:rPr lang="en-US" sz="800" u="none" strike="noStrike" cap="none" baseline="0" dirty="0" smtClean="0"/>
                        <a:t>-3D UHD streaming</a:t>
                      </a:r>
                      <a:endParaRPr sz="800" u="none" strike="noStrike" cap="none" baseline="0" dirty="0"/>
                    </a:p>
                  </a:txBody>
                  <a:tcPr marL="91450" marR="91450" marT="45725" marB="45725">
                    <a:solidFill>
                      <a:schemeClr val="accent1">
                        <a:lumMod val="40000"/>
                        <a:lumOff val="60000"/>
                        <a:alpha val="0"/>
                      </a:schemeClr>
                    </a:solidFill>
                  </a:tcPr>
                </a:tc>
              </a:tr>
              <a:tr h="216024">
                <a:tc>
                  <a:txBody>
                    <a:bodyPr/>
                    <a:lstStyle/>
                    <a:p>
                      <a:pPr marL="0" marR="0" lvl="0" indent="0" algn="l" rtl="0">
                        <a:spcBef>
                          <a:spcPts val="0"/>
                        </a:spcBef>
                        <a:buSzPct val="25000"/>
                        <a:buNone/>
                      </a:pPr>
                      <a:r>
                        <a:rPr lang="en-US" sz="800" u="none" strike="noStrike" cap="none" baseline="0" dirty="0" smtClean="0"/>
                        <a:t>4</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a:t>
                      </a:r>
                      <a:r>
                        <a:rPr lang="en-US" sz="800" u="none" strike="noStrike" cap="none" baseline="0" dirty="0" smtClean="0"/>
                        <a:t>&lt;5m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~20Gbps</a:t>
                      </a:r>
                    </a:p>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&lt;50ms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None/>
                      </a:pPr>
                      <a:r>
                        <a:rPr lang="en-US" sz="800" u="none" strike="noStrike" cap="none" baseline="0" dirty="0" smtClean="0"/>
                        <a:t>-Indoor Backhaul with multi-hop*</a:t>
                      </a:r>
                    </a:p>
                    <a:p>
                      <a:pPr marL="0" marR="0" lvl="0" indent="0" algn="l" rtl="0">
                        <a:spcBef>
                          <a:spcPts val="0"/>
                        </a:spcBef>
                        <a:buNone/>
                      </a:pPr>
                      <a:endParaRPr sz="800" u="none" strike="noStrike" cap="none" baseline="0" dirty="0"/>
                    </a:p>
                  </a:txBody>
                  <a:tcPr marL="91450" marR="91450" marT="45725" marB="45725">
                    <a:solidFill>
                      <a:schemeClr val="accent1">
                        <a:lumMod val="40000"/>
                        <a:lumOff val="60000"/>
                        <a:alpha val="0"/>
                      </a:schemeClr>
                    </a:solidFill>
                  </a:tcPr>
                </a:tc>
              </a:tr>
              <a:tr h="312782">
                <a:tc>
                  <a:txBody>
                    <a:bodyPr/>
                    <a:lstStyle/>
                    <a:p>
                      <a:pPr marL="0" marR="0" lvl="0" indent="0" algn="l" rtl="0">
                        <a:spcBef>
                          <a:spcPts val="0"/>
                        </a:spcBef>
                        <a:buSzPct val="25000"/>
                        <a:buNone/>
                      </a:pPr>
                      <a:r>
                        <a:rPr lang="en-US" sz="800" u="none" strike="noStrike" cap="none" baseline="0" dirty="0" smtClean="0"/>
                        <a:t>5</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a:t>I</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&gt;</a:t>
                      </a:r>
                      <a:r>
                        <a:rPr lang="en-US" sz="800" u="none" strike="noStrike" cap="none" baseline="0" dirty="0"/>
                        <a:t>20Gbps</a:t>
                      </a:r>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 &lt;100ms</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ctr" rtl="0">
                        <a:spcBef>
                          <a:spcPts val="0"/>
                        </a:spcBef>
                        <a:buSzPct val="25000"/>
                        <a:buNone/>
                      </a:pPr>
                      <a:r>
                        <a:rPr lang="en-US" sz="800" u="none" strike="noStrike" cap="none" baseline="0" dirty="0" smtClean="0"/>
                        <a:t>            C/I</a:t>
                      </a: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endParaRPr lang="en-US" sz="800" u="none" strike="noStrike" cap="none" baseline="0" dirty="0"/>
                    </a:p>
                  </a:txBody>
                  <a:tcPr marL="91450" marR="91450" marT="45725" marB="45725">
                    <a:solidFill>
                      <a:schemeClr val="accent1">
                        <a:lumMod val="40000"/>
                        <a:lumOff val="60000"/>
                        <a:alpha val="0"/>
                      </a:schemeClr>
                    </a:solidFill>
                  </a:tcPr>
                </a:tc>
                <a:tc>
                  <a:txBody>
                    <a:bodyPr/>
                    <a:lstStyle/>
                    <a:p>
                      <a:pPr marL="0" marR="0" lvl="0" indent="0" algn="l" rtl="0">
                        <a:spcBef>
                          <a:spcPts val="0"/>
                        </a:spcBef>
                        <a:buSzPct val="25000"/>
                        <a:buNone/>
                      </a:pPr>
                      <a:r>
                        <a:rPr lang="en-US" sz="800" u="none" strike="noStrike" cap="none" baseline="0" dirty="0" smtClean="0"/>
                        <a:t>-Multicast </a:t>
                      </a:r>
                    </a:p>
                    <a:p>
                      <a:pPr marL="0" marR="0" lvl="0" indent="0" algn="l" rtl="0">
                        <a:spcBef>
                          <a:spcPts val="0"/>
                        </a:spcBef>
                        <a:buSzPct val="25000"/>
                        <a:buNone/>
                      </a:pPr>
                      <a:r>
                        <a:rPr lang="en-US" sz="800" u="none" strike="noStrike" cap="none" baseline="0" dirty="0" smtClean="0"/>
                        <a:t>-Streaming/Downloading</a:t>
                      </a:r>
                    </a:p>
                    <a:p>
                      <a:pPr marL="0" marR="0" lvl="0" indent="0" algn="l" rtl="0">
                        <a:spcBef>
                          <a:spcPts val="0"/>
                        </a:spcBef>
                        <a:buSzPct val="25000"/>
                        <a:buNone/>
                      </a:pPr>
                      <a:r>
                        <a:rPr lang="en-US" sz="800" u="none" strike="noStrike" cap="none" baseline="0" dirty="0" smtClean="0"/>
                        <a:t>- Dense Hotspot</a:t>
                      </a:r>
                      <a:endParaRPr lang="en-US" sz="800" u="none" strike="noStrike" cap="none" baseline="0" dirty="0"/>
                    </a:p>
                  </a:txBody>
                  <a:tcPr marL="91450" marR="91450" marT="45725" marB="45725">
                    <a:solidFill>
                      <a:schemeClr val="accent1">
                        <a:lumMod val="40000"/>
                        <a:lumOff val="60000"/>
                        <a:alpha val="0"/>
                      </a:schemeClr>
                    </a:solidFill>
                  </a:tcPr>
                </a:tc>
              </a:tr>
            </a:tbl>
          </a:graphicData>
        </a:graphic>
      </p:graphicFrame>
    </p:spTree>
    <p:extLst>
      <p:ext uri="{BB962C8B-B14F-4D97-AF65-F5344CB8AC3E}">
        <p14:creationId xmlns:p14="http://schemas.microsoft.com/office/powerpoint/2010/main" val="3887402614"/>
      </p:ext>
    </p:extLst>
  </p:cSld>
  <p:clrMapOvr>
    <a:masterClrMapping/>
  </p:clrMapOvr>
  <p:transition spd="slow">
    <p:cut/>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sp>
        <p:nvSpPr>
          <p:cNvPr id="389" name="Shape 389"/>
          <p:cNvSpPr txBox="1">
            <a:spLocks noGrp="1"/>
          </p:cNvSpPr>
          <p:nvPr>
            <p:ph type="title"/>
          </p:nvPr>
        </p:nvSpPr>
        <p:spPr>
          <a:xfrm>
            <a:off x="755576" y="620688"/>
            <a:ext cx="7772400" cy="726976"/>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dirty="0">
                <a:solidFill>
                  <a:schemeClr val="dk2"/>
                </a:solidFill>
                <a:latin typeface="Times New Roman"/>
                <a:ea typeface="Times New Roman"/>
                <a:cs typeface="Times New Roman"/>
                <a:sym typeface="Times New Roman"/>
              </a:rPr>
              <a:t>Summary of Key </a:t>
            </a:r>
            <a:r>
              <a:rPr lang="en-US" sz="3200" b="1" i="0" u="none" strike="noStrike" cap="none" baseline="0" dirty="0" smtClean="0">
                <a:solidFill>
                  <a:schemeClr val="dk2"/>
                </a:solidFill>
                <a:latin typeface="Times New Roman"/>
                <a:ea typeface="Times New Roman"/>
                <a:cs typeface="Times New Roman"/>
                <a:sym typeface="Times New Roman"/>
              </a:rPr>
              <a:t>metrics (II) </a:t>
            </a:r>
            <a:endParaRPr lang="en-US" sz="3200" b="1" i="0" u="none" strike="noStrike" cap="none" baseline="0" dirty="0">
              <a:solidFill>
                <a:schemeClr val="dk2"/>
              </a:solidFill>
              <a:latin typeface="Times New Roman"/>
              <a:ea typeface="Times New Roman"/>
              <a:cs typeface="Times New Roman"/>
              <a:sym typeface="Times New Roman"/>
            </a:endParaRPr>
          </a:p>
        </p:txBody>
      </p:sp>
      <p:graphicFrame>
        <p:nvGraphicFramePr>
          <p:cNvPr id="392" name="Shape 392"/>
          <p:cNvGraphicFramePr/>
          <p:nvPr>
            <p:extLst>
              <p:ext uri="{D42A27DB-BD31-4B8C-83A1-F6EECF244321}">
                <p14:modId xmlns:p14="http://schemas.microsoft.com/office/powerpoint/2010/main" val="2658895126"/>
              </p:ext>
            </p:extLst>
          </p:nvPr>
        </p:nvGraphicFramePr>
        <p:xfrm>
          <a:off x="524187" y="1628800"/>
          <a:ext cx="8379193" cy="4312196"/>
        </p:xfrm>
        <a:graphic>
          <a:graphicData uri="http://schemas.openxmlformats.org/drawingml/2006/table">
            <a:tbl>
              <a:tblPr firstRow="1" bandRow="1">
                <a:noFill/>
                <a:tableStyleId>{76D8E0FC-F2F0-4C2D-AB19-AB96CCA464D3}</a:tableStyleId>
              </a:tblPr>
              <a:tblGrid>
                <a:gridCol w="524997"/>
                <a:gridCol w="812858"/>
                <a:gridCol w="1126614"/>
                <a:gridCol w="781525"/>
                <a:gridCol w="1056834"/>
                <a:gridCol w="905859"/>
                <a:gridCol w="700417"/>
                <a:gridCol w="780167"/>
                <a:gridCol w="1689922"/>
              </a:tblGrid>
              <a:tr h="600920">
                <a:tc rowSpan="2">
                  <a:txBody>
                    <a:bodyPr/>
                    <a:lstStyle/>
                    <a:p>
                      <a:pPr marL="0" marR="0" lvl="0" indent="0" algn="ctr" rtl="0">
                        <a:spcBef>
                          <a:spcPts val="0"/>
                        </a:spcBef>
                        <a:buSzPct val="25000"/>
                        <a:buNone/>
                      </a:pPr>
                      <a:r>
                        <a:rPr lang="en-US" sz="1100" u="none" strike="noStrike" cap="none" baseline="0" dirty="0"/>
                        <a:t> </a:t>
                      </a:r>
                      <a:r>
                        <a:rPr lang="en-US" sz="1100" u="none" strike="noStrike" cap="none" baseline="0" dirty="0" smtClean="0"/>
                        <a:t>UC</a:t>
                      </a:r>
                      <a:endParaRPr lang="en-US" sz="1100" u="none" strike="noStrike" cap="none" baseline="0" dirty="0"/>
                    </a:p>
                    <a:p>
                      <a:pPr marL="0" marR="0" lvl="0" indent="0" algn="ctr" rtl="0">
                        <a:spcBef>
                          <a:spcPts val="0"/>
                        </a:spcBef>
                        <a:buSzPct val="25000"/>
                        <a:buNone/>
                      </a:pPr>
                      <a:r>
                        <a:rPr lang="en-US" sz="1100" u="none" strike="noStrike" cap="none" baseline="0" dirty="0"/>
                        <a: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a:t>Indoor (I)/</a:t>
                      </a:r>
                    </a:p>
                    <a:p>
                      <a:pPr marL="0" marR="0" lvl="0" indent="0" algn="ctr" rtl="0">
                        <a:spcBef>
                          <a:spcPts val="0"/>
                        </a:spcBef>
                        <a:buSzPct val="25000"/>
                        <a:buNone/>
                      </a:pPr>
                      <a:r>
                        <a:rPr lang="en-US" sz="1100" u="none" strike="noStrike" cap="none" baseline="0" dirty="0"/>
                        <a:t>Outdoor (O)</a:t>
                      </a:r>
                    </a:p>
                  </a:txBody>
                  <a:tcPr marL="91450" marR="91450" marT="45725" marB="45725">
                    <a:solidFill>
                      <a:srgbClr val="D8D8D8"/>
                    </a:solidFill>
                  </a:tcPr>
                </a:tc>
                <a:tc>
                  <a:txBody>
                    <a:bodyPr/>
                    <a:lstStyle/>
                    <a:p>
                      <a:pPr marL="0" marR="0" lvl="0" indent="0" algn="ctr" rtl="0">
                        <a:spcBef>
                          <a:spcPts val="0"/>
                        </a:spcBef>
                        <a:buSzPct val="25000"/>
                        <a:buNone/>
                      </a:pPr>
                      <a:r>
                        <a:rPr lang="en-US" sz="1100" u="none" strike="noStrike" cap="none" baseline="0" dirty="0" smtClean="0"/>
                        <a:t>Environment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Throughput</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Topology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Latency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Security</a:t>
                      </a:r>
                      <a:endParaRPr lang="en-US" sz="1100" u="none" strike="noStrike" cap="none" baseline="0" dirty="0"/>
                    </a:p>
                  </a:txBody>
                  <a:tcPr marL="91450" marR="91450" marT="45725" marB="45725">
                    <a:solidFill>
                      <a:srgbClr val="D8D8D8"/>
                    </a:solidFill>
                  </a:tcPr>
                </a:tc>
                <a:tc rowSpan="2">
                  <a:txBody>
                    <a:bodyPr/>
                    <a:lstStyle/>
                    <a:p>
                      <a:pPr marL="0" marR="0" lvl="0" indent="0" algn="ctr" rtl="0">
                        <a:spcBef>
                          <a:spcPts val="0"/>
                        </a:spcBef>
                        <a:buSzPct val="25000"/>
                        <a:buNone/>
                      </a:pPr>
                      <a:r>
                        <a:rPr lang="en-US" sz="1000" u="none" strike="noStrike" cap="none" baseline="0" dirty="0"/>
                        <a:t>Availability</a:t>
                      </a:r>
                    </a:p>
                  </a:txBody>
                  <a:tcPr marL="91450" marR="91450" marT="45725" marB="45725">
                    <a:solidFill>
                      <a:srgbClr val="D8D8D8"/>
                    </a:solidFill>
                  </a:tcPr>
                </a:tc>
                <a:tc rowSpan="2">
                  <a:txBody>
                    <a:bodyPr/>
                    <a:lstStyle/>
                    <a:p>
                      <a:pPr marL="0" marR="0" lvl="0" indent="0" algn="ctr" rtl="0">
                        <a:spcBef>
                          <a:spcPts val="0"/>
                        </a:spcBef>
                        <a:buSzPct val="25000"/>
                        <a:buNone/>
                      </a:pPr>
                      <a:r>
                        <a:rPr lang="en-US" sz="1100" u="none" strike="noStrike" cap="none" baseline="0" dirty="0" smtClean="0"/>
                        <a:t>Applications and Characteristics</a:t>
                      </a:r>
                      <a:endParaRPr lang="en-US" sz="1100" u="none" strike="noStrike" cap="none" baseline="0" dirty="0"/>
                    </a:p>
                  </a:txBody>
                  <a:tcPr marL="91450" marR="91450" marT="45725" marB="45725">
                    <a:solidFill>
                      <a:srgbClr val="D8D8D8"/>
                    </a:solidFill>
                  </a:tcPr>
                </a:tc>
              </a:tr>
              <a:tr h="144016">
                <a:tc vMerge="1">
                  <a:txBody>
                    <a:bodyPr/>
                    <a:lstStyle/>
                    <a:p>
                      <a:endParaRPr lang="en-US"/>
                    </a:p>
                  </a:txBody>
                  <a:tcPr/>
                </a:tc>
                <a:tc vMerge="1">
                  <a:txBody>
                    <a:bodyPr/>
                    <a:lstStyle/>
                    <a:p>
                      <a:endParaRPr lang="en-US"/>
                    </a:p>
                  </a:txBody>
                  <a:tcPr/>
                </a:tc>
                <a:tc>
                  <a:txBody>
                    <a:bodyPr/>
                    <a:lstStyle/>
                    <a:p>
                      <a:pPr marL="0" marR="0" lvl="0" indent="0" algn="l" rtl="0">
                        <a:spcBef>
                          <a:spcPts val="0"/>
                        </a:spcBef>
                        <a:buNone/>
                      </a:pPr>
                      <a:r>
                        <a:rPr lang="en-US" sz="1100" u="none" strike="noStrike" cap="none" baseline="0" dirty="0" smtClean="0"/>
                        <a:t>LOS/      NLOS</a:t>
                      </a:r>
                      <a:endParaRPr sz="1100" u="none" strike="noStrike" cap="none" baseline="0" dirty="0"/>
                    </a:p>
                  </a:txBody>
                  <a:tcPr marL="91450" marR="91450" marT="45725" marB="45725">
                    <a:solidFill>
                      <a:srgbClr val="D8D8D8"/>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410855">
                <a:tc>
                  <a:txBody>
                    <a:bodyPr/>
                    <a:lstStyle/>
                    <a:p>
                      <a:pPr marL="0" marR="0" lvl="0" indent="0" algn="l" rtl="0">
                        <a:spcBef>
                          <a:spcPts val="0"/>
                        </a:spcBef>
                        <a:buSzPct val="25000"/>
                        <a:buNone/>
                      </a:pPr>
                      <a:r>
                        <a:rPr lang="en-US" sz="800" u="none" strike="noStrike" cap="none" baseline="0" dirty="0" smtClean="0"/>
                        <a:t>6</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&gt;20Gbps</a:t>
                      </a:r>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&lt;100ms</a:t>
                      </a:r>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99.99%</a:t>
                      </a:r>
                    </a:p>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-Multi-band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-Multi-RAT operation  </a:t>
                      </a:r>
                    </a:p>
                    <a:p>
                      <a:pPr marL="0" marR="0" lvl="0" indent="0" algn="l" defTabSz="914400" rtl="0" eaLnBrk="1" fontAlgn="auto" latinLnBrk="0" hangingPunct="1">
                        <a:lnSpc>
                          <a:spcPct val="100000"/>
                        </a:lnSpc>
                        <a:spcBef>
                          <a:spcPts val="0"/>
                        </a:spcBef>
                        <a:spcAft>
                          <a:spcPts val="0"/>
                        </a:spcAft>
                        <a:buClrTx/>
                        <a:buSzTx/>
                        <a:buFontTx/>
                        <a:buChar char="-"/>
                        <a:tabLst/>
                        <a:defRPr/>
                      </a:pPr>
                      <a:r>
                        <a:rPr lang="en-US" sz="800" u="none" strike="noStrike" cap="none" baseline="0" dirty="0" smtClean="0"/>
                        <a:t>Hotspot </a:t>
                      </a:r>
                    </a:p>
                    <a:p>
                      <a:pPr marL="0" marR="0" lvl="0" indent="0" algn="l" rtl="0">
                        <a:spcBef>
                          <a:spcPts val="0"/>
                        </a:spcBef>
                        <a:buNone/>
                      </a:pPr>
                      <a:endParaRPr sz="800" u="none" strike="noStrike" cap="none" baseline="0" dirty="0"/>
                    </a:p>
                  </a:txBody>
                  <a:tcPr marL="91450" marR="91450" marT="45725" marB="45725"/>
                </a:tc>
              </a:tr>
              <a:tr h="263773">
                <a:tc>
                  <a:txBody>
                    <a:bodyPr/>
                    <a:lstStyle/>
                    <a:p>
                      <a:pPr marL="0" marR="0" lvl="0" indent="0" algn="l" rtl="0">
                        <a:spcBef>
                          <a:spcPts val="0"/>
                        </a:spcBef>
                        <a:buSzPct val="25000"/>
                        <a:buNone/>
                      </a:pPr>
                      <a:r>
                        <a:rPr lang="en-US" sz="800" u="none" strike="noStrike" cap="none" baseline="0" dirty="0" smtClean="0"/>
                        <a:t>7</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&lt;200m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800" u="none" strike="noStrike" cap="none" baseline="0" dirty="0" smtClean="0"/>
                        <a:t>-Fronthauling</a:t>
                      </a:r>
                    </a:p>
                    <a:p>
                      <a:pPr marL="0" marR="0" lvl="0" indent="0" algn="l" rtl="0">
                        <a:spcBef>
                          <a:spcPts val="0"/>
                        </a:spcBef>
                        <a:buNone/>
                      </a:pPr>
                      <a:endParaRPr sz="800" u="none" strike="noStrike" cap="none" baseline="0" dirty="0"/>
                    </a:p>
                  </a:txBody>
                  <a:tcPr marL="91450" marR="91450" marT="45725" marB="45725"/>
                </a:tc>
              </a:tr>
              <a:tr h="576555">
                <a:tc>
                  <a:txBody>
                    <a:bodyPr/>
                    <a:lstStyle/>
                    <a:p>
                      <a:pPr marL="0" marR="0" lvl="0" indent="0" algn="l" rtl="0">
                        <a:spcBef>
                          <a:spcPts val="0"/>
                        </a:spcBef>
                        <a:buSzPct val="25000"/>
                        <a:buNone/>
                      </a:pPr>
                      <a:r>
                        <a:rPr lang="en-US" sz="800" u="none" strike="noStrike" cap="none" baseline="0" dirty="0" smtClean="0"/>
                        <a:t>8</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&lt;1km  with single hop</a:t>
                      </a:r>
                    </a:p>
                    <a:p>
                      <a:pPr marL="0" marR="0" lvl="0" indent="0" algn="l" rtl="0">
                        <a:spcBef>
                          <a:spcPts val="0"/>
                        </a:spcBef>
                        <a:buSzPct val="25000"/>
                        <a:buNone/>
                      </a:pPr>
                      <a:r>
                        <a:rPr lang="en-US" sz="800" u="none" strike="noStrike" cap="none" baseline="0" dirty="0" smtClean="0"/>
                        <a:t> &lt;150m per hop with multiple hops</a:t>
                      </a:r>
                    </a:p>
                    <a:p>
                      <a:pPr marL="0" marR="0" lvl="0" indent="0" algn="l" rtl="0">
                        <a:spcBef>
                          <a:spcPts val="0"/>
                        </a:spcBef>
                        <a:buSzPct val="25000"/>
                        <a:buNone/>
                      </a:pPr>
                      <a:r>
                        <a:rPr lang="en-US" sz="800" u="none" strike="noStrike" cap="none" baseline="0" dirty="0" smtClean="0"/>
                        <a:t> </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a:t>    </a:t>
                      </a:r>
                      <a:r>
                        <a:rPr lang="en-US" sz="800" u="none" strike="noStrike" cap="none" baseline="0" dirty="0" smtClean="0"/>
                        <a:t>~2Gbps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&lt;35ms</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 </a:t>
                      </a:r>
                      <a:r>
                        <a:rPr lang="en-US" sz="800" u="none" strike="noStrike" cap="none" baseline="0" dirty="0"/>
                        <a:t>C/I</a:t>
                      </a:r>
                    </a:p>
                  </a:txBody>
                  <a:tcPr marL="91450" marR="91450" marT="45725" marB="45725"/>
                </a:tc>
                <a:tc>
                  <a:txBody>
                    <a:bodyPr/>
                    <a:lstStyle/>
                    <a:p>
                      <a:pPr marL="0" marR="0" lvl="0" indent="0" algn="l" rtl="0">
                        <a:spcBef>
                          <a:spcPts val="0"/>
                        </a:spcBef>
                        <a:buNone/>
                      </a:pPr>
                      <a:r>
                        <a:rPr lang="en-US" sz="800" u="none" strike="noStrike" cap="none" baseline="0" dirty="0" smtClean="0"/>
                        <a:t>99.99%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-Small Cell Backhauling</a:t>
                      </a:r>
                    </a:p>
                    <a:p>
                      <a:pPr marL="0" marR="0" lvl="0" indent="0" algn="l" rtl="0">
                        <a:spcBef>
                          <a:spcPts val="0"/>
                        </a:spcBef>
                        <a:buNone/>
                      </a:pPr>
                      <a:r>
                        <a:rPr lang="en-US" sz="800" u="none" strike="noStrike" cap="none" baseline="0" dirty="0" smtClean="0"/>
                        <a:t>- Single hop or multiple hop </a:t>
                      </a:r>
                      <a:endParaRPr sz="800" u="none" strike="noStrike" cap="none" baseline="0" dirty="0"/>
                    </a:p>
                  </a:txBody>
                  <a:tcPr marL="91450" marR="91450" marT="45725" marB="45725"/>
                </a:tc>
              </a:tr>
              <a:tr h="285457">
                <a:tc>
                  <a:txBody>
                    <a:bodyPr/>
                    <a:lstStyle/>
                    <a:p>
                      <a:pPr marL="0" marR="0" lvl="0" indent="0" algn="l" rtl="0">
                        <a:spcBef>
                          <a:spcPts val="0"/>
                        </a:spcBef>
                        <a:buSzPct val="25000"/>
                        <a:buNone/>
                      </a:pPr>
                      <a:r>
                        <a:rPr lang="en-US" sz="800" u="none" strike="noStrike" cap="none" baseline="0" dirty="0" smtClean="0"/>
                        <a:t>9</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I</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&lt;3m</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~20Gbps</a:t>
                      </a:r>
                      <a:endParaRPr lang="en-US" sz="800" u="none" strike="noStrike" cap="none" baseline="0" dirty="0"/>
                    </a:p>
                  </a:txBody>
                  <a:tcPr marL="91450" marR="91450" marT="45725" marB="45725"/>
                </a:tc>
                <a:tc>
                  <a:txBody>
                    <a:bodyPr/>
                    <a:lstStyle/>
                    <a:p>
                      <a:pPr marL="0" marR="0" lvl="0" indent="0" algn="l" defTabSz="914400" rtl="0" eaLnBrk="1" fontAlgn="auto" latinLnBrk="0" hangingPunct="1">
                        <a:lnSpc>
                          <a:spcPct val="100000"/>
                        </a:lnSpc>
                        <a:spcBef>
                          <a:spcPts val="0"/>
                        </a:spcBef>
                        <a:spcAft>
                          <a:spcPts val="0"/>
                        </a:spcAft>
                        <a:buClrTx/>
                        <a:buSzPct val="25000"/>
                        <a:buFontTx/>
                        <a:buNone/>
                        <a:tabLst/>
                        <a:defRPr/>
                      </a:pPr>
                      <a:r>
                        <a:rPr lang="en-US" sz="800" u="none" strike="noStrike" cap="none" baseline="0" dirty="0" smtClean="0"/>
                        <a:t>P2P/P2MP</a:t>
                      </a:r>
                    </a:p>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&lt;10ms</a:t>
                      </a:r>
                      <a:endParaRPr lang="en-US" sz="800" u="none" strike="noStrike" cap="none" baseline="0" dirty="0"/>
                    </a:p>
                  </a:txBody>
                  <a:tcPr marL="91450" marR="91450" marT="45725" marB="45725"/>
                </a:tc>
                <a:tc>
                  <a:txBody>
                    <a:bodyPr/>
                    <a:lstStyle/>
                    <a:p>
                      <a:pPr marL="0" marR="0" lvl="0" indent="0" algn="ctr"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Office docking</a:t>
                      </a: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10</a:t>
                      </a: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O</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&lt;300m (street-poles)</a:t>
                      </a:r>
                    </a:p>
                    <a:p>
                      <a:pPr marL="0" marR="0" lvl="0" indent="0" algn="l" rtl="0">
                        <a:spcBef>
                          <a:spcPts val="0"/>
                        </a:spcBef>
                        <a:buSzPct val="25000"/>
                        <a:buNone/>
                      </a:pPr>
                      <a:r>
                        <a:rPr lang="en-US" sz="800" u="none" strike="noStrike" cap="none" baseline="0" dirty="0" smtClean="0"/>
                        <a:t>&lt;1000m (rooftops)</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 &gt;4Gbps /DN site</a:t>
                      </a:r>
                    </a:p>
                    <a:p>
                      <a:pPr marL="0" marR="0" lvl="0" indent="0" algn="l" rtl="0">
                        <a:spcBef>
                          <a:spcPts val="0"/>
                        </a:spcBef>
                        <a:buSzPct val="25000"/>
                        <a:buNone/>
                      </a:pPr>
                      <a:r>
                        <a:rPr lang="en-US" sz="800" u="none" strike="noStrike" cap="none" baseline="0" dirty="0" smtClean="0"/>
                        <a:t>&gt;1Gbps /Home AP </a:t>
                      </a:r>
                    </a:p>
                    <a:p>
                      <a:pPr marL="0" marR="0" lvl="0" indent="0" algn="l" rtl="0">
                        <a:spcBef>
                          <a:spcPts val="0"/>
                        </a:spcBef>
                        <a:buSzPct val="25000"/>
                        <a:buNone/>
                      </a:pPr>
                      <a:r>
                        <a:rPr lang="en-US" sz="800" u="none" strike="noStrike" cap="none" baseline="0" dirty="0" smtClean="0"/>
                        <a:t> &gt;2Gbps /Building AP</a:t>
                      </a:r>
                      <a:endParaRPr lang="en-US" sz="800" u="none" strike="noStrike" cap="none" baseline="0" dirty="0"/>
                    </a:p>
                  </a:txBody>
                  <a:tcPr marL="91450" marR="91450" marT="45725" marB="45725"/>
                </a:tc>
                <a:tc>
                  <a:txBody>
                    <a:bodyPr/>
                    <a:lstStyle/>
                    <a:p>
                      <a:pPr marL="0" marR="0" lvl="0" indent="0" algn="l" rtl="0">
                        <a:spcBef>
                          <a:spcPts val="0"/>
                        </a:spcBef>
                        <a:buSzPct val="25000"/>
                        <a:buNone/>
                      </a:pPr>
                      <a:r>
                        <a:rPr lang="en-US" sz="800" u="none" strike="noStrike" cap="none" baseline="0" dirty="0" smtClean="0"/>
                        <a:t>P2P/P2MP</a:t>
                      </a:r>
                      <a:endParaRPr lang="en-US" sz="800" u="none" strike="noStrike" cap="none" baseline="0" dirty="0"/>
                    </a:p>
                  </a:txBody>
                  <a:tcPr marL="91450" marR="91450" marT="45725" marB="45725"/>
                </a:tc>
                <a:tc>
                  <a:txBody>
                    <a:bodyPr/>
                    <a:lstStyle/>
                    <a:p>
                      <a:pPr algn="ctr"/>
                      <a:r>
                        <a:rPr lang="en-US" altLang="zh-CN" sz="800" noProof="0" dirty="0" smtClean="0"/>
                        <a:t>&lt; 15 </a:t>
                      </a:r>
                      <a:r>
                        <a:rPr lang="en-US" altLang="zh-CN" sz="800" noProof="0" dirty="0" err="1" smtClean="0"/>
                        <a:t>ms</a:t>
                      </a:r>
                      <a:r>
                        <a:rPr lang="en-US" altLang="zh-CN" sz="800" noProof="0" dirty="0" smtClean="0"/>
                        <a:t> (WTTH/B, </a:t>
                      </a:r>
                      <a:r>
                        <a:rPr lang="en-US" altLang="zh-CN" sz="800" noProof="0" dirty="0" err="1" smtClean="0"/>
                        <a:t>WiFi</a:t>
                      </a:r>
                      <a:r>
                        <a:rPr lang="en-US" altLang="zh-CN" sz="800" noProof="0" dirty="0" smtClean="0"/>
                        <a:t> AP BH) (e-t-e)**</a:t>
                      </a:r>
                    </a:p>
                    <a:p>
                      <a:pPr algn="ctr"/>
                      <a:r>
                        <a:rPr lang="en-US" altLang="zh-CN" sz="800" noProof="0" dirty="0" smtClean="0"/>
                        <a:t>&lt; 5 </a:t>
                      </a:r>
                      <a:r>
                        <a:rPr lang="en-US" altLang="zh-CN" sz="800" noProof="0" dirty="0" err="1" smtClean="0"/>
                        <a:t>ms</a:t>
                      </a:r>
                      <a:r>
                        <a:rPr lang="en-US" altLang="zh-CN" sz="800" noProof="0" dirty="0" smtClean="0"/>
                        <a:t> (5G</a:t>
                      </a:r>
                      <a:r>
                        <a:rPr lang="en-US" altLang="zh-CN" sz="800" baseline="0" noProof="0" dirty="0" smtClean="0"/>
                        <a:t> Small cell BH) (e-t-e)**</a:t>
                      </a:r>
                    </a:p>
                    <a:p>
                      <a:pPr algn="ctr"/>
                      <a:r>
                        <a:rPr lang="en-US" altLang="zh-CN" sz="800" baseline="0" noProof="0" dirty="0" smtClean="0"/>
                        <a:t>&lt; 2 </a:t>
                      </a:r>
                      <a:r>
                        <a:rPr lang="en-US" altLang="zh-CN" sz="800" baseline="0" noProof="0" dirty="0" err="1" smtClean="0"/>
                        <a:t>ms</a:t>
                      </a:r>
                      <a:r>
                        <a:rPr lang="en-US" altLang="zh-CN" sz="800" baseline="0" noProof="0" dirty="0" smtClean="0"/>
                        <a:t> (per hop latency)</a:t>
                      </a:r>
                      <a:endParaRPr lang="en-US" altLang="zh-CN" sz="800" noProof="0" dirty="0" smtClean="0"/>
                    </a:p>
                    <a:p>
                      <a:pPr marL="0" marR="0" lvl="0" indent="0" algn="l" rtl="0">
                        <a:spcBef>
                          <a:spcPts val="0"/>
                        </a:spcBef>
                        <a:buSzPct val="25000"/>
                        <a:buNone/>
                      </a:pPr>
                      <a:endParaRPr lang="en-US" sz="800" u="none" strike="noStrike" cap="none" baseline="0" dirty="0"/>
                    </a:p>
                  </a:txBody>
                  <a:tcPr marL="91450" marR="91450" marT="45725" marB="45725"/>
                </a:tc>
                <a:tc>
                  <a:txBody>
                    <a:bodyPr/>
                    <a:lstStyle/>
                    <a:p>
                      <a:pPr marL="0" marR="0" lvl="0" indent="0" algn="ctr" rtl="0">
                        <a:spcBef>
                          <a:spcPts val="0"/>
                        </a:spcBef>
                        <a:buSzPct val="25000"/>
                        <a:buNone/>
                      </a:pPr>
                      <a:r>
                        <a:rPr lang="en-US" sz="800" u="none" strike="noStrike" cap="none" baseline="0" dirty="0" smtClean="0"/>
                        <a:t>C/I</a:t>
                      </a:r>
                      <a:endParaRPr lang="en-US"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99%</a:t>
                      </a: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 </a:t>
                      </a:r>
                      <a:r>
                        <a:rPr lang="en-US" sz="800" u="none" strike="noStrike" cap="none" baseline="0" dirty="0" err="1" smtClean="0"/>
                        <a:t>mmWave</a:t>
                      </a:r>
                      <a:r>
                        <a:rPr lang="en-US" sz="800" u="none" strike="noStrike" cap="none" baseline="0" dirty="0" smtClean="0"/>
                        <a:t> distribution network</a:t>
                      </a:r>
                      <a:endParaRPr sz="800" u="none" strike="noStrike" cap="none" baseline="0" dirty="0"/>
                    </a:p>
                  </a:txBody>
                  <a:tcPr marL="91450" marR="91450" marT="45725" marB="45725"/>
                </a:tc>
              </a:tr>
              <a:tr h="434616">
                <a:tc>
                  <a:txBody>
                    <a:bodyPr/>
                    <a:lstStyle/>
                    <a:p>
                      <a:pPr marL="0" marR="0" lvl="0" indent="0" algn="l" rtl="0">
                        <a:spcBef>
                          <a:spcPts val="0"/>
                        </a:spcBef>
                        <a:buSzPct val="25000"/>
                        <a:buNone/>
                      </a:pPr>
                      <a:r>
                        <a:rPr lang="en-US" sz="800" u="none" strike="noStrike" cap="none" baseline="0" dirty="0" smtClean="0"/>
                        <a:t>11</a:t>
                      </a:r>
                      <a:endParaRPr lang="en-US" sz="800" u="none" strike="noStrike" cap="none" baseline="0" dirty="0"/>
                    </a:p>
                  </a:txBody>
                  <a:tcPr marL="91450" marR="91450" marT="45725" marB="45725"/>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ctr"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I</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 &lt;0.2m</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=10Gbps</a:t>
                      </a:r>
                      <a:endPar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endParaRP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P2P/P2MP</a:t>
                      </a:r>
                    </a:p>
                  </a:txBody>
                  <a:tcPr marL="91450" marR="91450" marT="45717" marB="45717" horzOverflow="overflow"/>
                </a:tc>
                <a:tc>
                  <a:txBody>
                    <a:bodyPr/>
                    <a:lstStyle>
                      <a:lvl1pPr>
                        <a:defRPr sz="1200">
                          <a:solidFill>
                            <a:srgbClr val="000000"/>
                          </a:solidFill>
                          <a:latin typeface="Arial" pitchFamily="34" charset="0"/>
                          <a:cs typeface="Arial" pitchFamily="34" charset="0"/>
                          <a:sym typeface="Arial" pitchFamily="34" charset="0"/>
                        </a:defRPr>
                      </a:lvl1pPr>
                      <a:lvl2pPr marL="742950" indent="-285750">
                        <a:defRPr sz="1200">
                          <a:solidFill>
                            <a:srgbClr val="000000"/>
                          </a:solidFill>
                          <a:latin typeface="Arial" pitchFamily="34" charset="0"/>
                          <a:cs typeface="Arial" pitchFamily="34" charset="0"/>
                          <a:sym typeface="Arial" pitchFamily="34" charset="0"/>
                        </a:defRPr>
                      </a:lvl2pPr>
                      <a:lvl3pPr marL="1143000" indent="-228600">
                        <a:defRPr sz="1200">
                          <a:solidFill>
                            <a:srgbClr val="000000"/>
                          </a:solidFill>
                          <a:latin typeface="Arial" pitchFamily="34" charset="0"/>
                          <a:cs typeface="Arial" pitchFamily="34" charset="0"/>
                          <a:sym typeface="Arial" pitchFamily="34" charset="0"/>
                        </a:defRPr>
                      </a:lvl3pPr>
                      <a:lvl4pPr marL="1600200" indent="-228600">
                        <a:defRPr sz="1200">
                          <a:solidFill>
                            <a:srgbClr val="000000"/>
                          </a:solidFill>
                          <a:latin typeface="Arial" pitchFamily="34" charset="0"/>
                          <a:cs typeface="Arial" pitchFamily="34" charset="0"/>
                          <a:sym typeface="Arial" pitchFamily="34" charset="0"/>
                        </a:defRPr>
                      </a:lvl4pPr>
                      <a:lvl5pPr marL="2057400" indent="-228600">
                        <a:defRPr sz="1200">
                          <a:solidFill>
                            <a:srgbClr val="000000"/>
                          </a:solidFill>
                          <a:latin typeface="Arial" pitchFamily="34" charset="0"/>
                          <a:cs typeface="Arial" pitchFamily="34" charset="0"/>
                          <a:sym typeface="Arial" pitchFamily="34" charset="0"/>
                        </a:defRPr>
                      </a:lvl5pPr>
                      <a:lvl6pPr marL="25146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6pPr>
                      <a:lvl7pPr marL="29718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7pPr>
                      <a:lvl8pPr marL="34290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8pPr>
                      <a:lvl9pPr marL="3886200" indent="-228600" eaLnBrk="0" fontAlgn="base" hangingPunct="0">
                        <a:spcBef>
                          <a:spcPct val="0"/>
                        </a:spcBef>
                        <a:spcAft>
                          <a:spcPct val="0"/>
                        </a:spcAft>
                        <a:defRPr sz="1200">
                          <a:solidFill>
                            <a:srgbClr val="000000"/>
                          </a:solidFill>
                          <a:latin typeface="Arial" pitchFamily="34" charset="0"/>
                          <a:cs typeface="Arial" pitchFamily="34" charset="0"/>
                          <a:sym typeface="Arial" pitchFamily="34" charset="0"/>
                        </a:defRPr>
                      </a:lvl9pPr>
                    </a:lstStyle>
                    <a:p>
                      <a:pPr marL="0" marR="0" lvl="0" indent="0" algn="l" defTabSz="914400" rtl="0" eaLnBrk="1" fontAlgn="base" latinLnBrk="0" hangingPunct="1">
                        <a:lnSpc>
                          <a:spcPct val="100000"/>
                        </a:lnSpc>
                        <a:spcBef>
                          <a:spcPct val="0"/>
                        </a:spcBef>
                        <a:spcAft>
                          <a:spcPct val="0"/>
                        </a:spcAft>
                        <a:buClrTx/>
                        <a:buSzPct val="25000"/>
                        <a:buFontTx/>
                        <a:buNone/>
                        <a:tabLst/>
                      </a:pPr>
                      <a:r>
                        <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rPr>
                        <a:t>&lt;50ms</a:t>
                      </a:r>
                      <a:endParaRPr kumimoji="0" lang="en-US" altLang="ko-KR" sz="800" b="0" i="0" u="none" strike="noStrike" cap="none" normalizeH="0" baseline="0" dirty="0" smtClean="0">
                        <a:ln>
                          <a:noFill/>
                        </a:ln>
                        <a:solidFill>
                          <a:schemeClr val="tx1"/>
                        </a:solidFill>
                        <a:effectLst/>
                        <a:latin typeface="Arial" pitchFamily="34" charset="0"/>
                        <a:ea typeface="굴림" pitchFamily="50" charset="-127"/>
                        <a:cs typeface="Arial" pitchFamily="34" charset="0"/>
                        <a:sym typeface="Arial" pitchFamily="34" charset="0"/>
                      </a:endParaRPr>
                    </a:p>
                  </a:txBody>
                  <a:tcPr marL="91450" marR="91450" marT="45717" marB="45717" horzOverflow="overflow"/>
                </a:tc>
                <a:tc>
                  <a:txBody>
                    <a:bodyPr/>
                    <a:lstStyle/>
                    <a:p>
                      <a:pPr marL="0" marR="0" lvl="0" indent="0" algn="ctr" rtl="0">
                        <a:spcBef>
                          <a:spcPts val="0"/>
                        </a:spcBef>
                        <a:buSzPct val="25000"/>
                        <a:buNone/>
                      </a:pPr>
                      <a:endParaRPr lang="en-US" sz="800" u="none" strike="noStrike" cap="none" baseline="0" dirty="0"/>
                    </a:p>
                  </a:txBody>
                  <a:tcPr marL="91450" marR="91450" marT="45725" marB="45725"/>
                </a:tc>
                <a:tc>
                  <a:txBody>
                    <a:bodyPr/>
                    <a:lstStyle/>
                    <a:p>
                      <a:pPr marL="0" marR="0" lvl="0" indent="0" algn="l" rtl="0">
                        <a:spcBef>
                          <a:spcPts val="0"/>
                        </a:spcBef>
                        <a:buNone/>
                      </a:pPr>
                      <a:endParaRPr sz="800" u="none" strike="noStrike" cap="none" baseline="0" dirty="0"/>
                    </a:p>
                  </a:txBody>
                  <a:tcPr marL="91450" marR="91450" marT="45725" marB="45725"/>
                </a:tc>
                <a:tc>
                  <a:txBody>
                    <a:bodyPr/>
                    <a:lstStyle/>
                    <a:p>
                      <a:pPr marL="0" marR="0" lvl="0" indent="0" algn="l" rtl="0">
                        <a:spcBef>
                          <a:spcPts val="0"/>
                        </a:spcBef>
                        <a:buNone/>
                      </a:pPr>
                      <a:r>
                        <a:rPr lang="en-US" sz="800" u="none" strike="noStrike" cap="none" baseline="0" dirty="0" smtClean="0"/>
                        <a:t>-  USR wireless docking</a:t>
                      </a:r>
                      <a:endParaRPr sz="800" u="none" strike="noStrike" cap="none" baseline="0" dirty="0"/>
                    </a:p>
                  </a:txBody>
                  <a:tcPr marL="91450" marR="91450" marT="45725" marB="45725"/>
                </a:tc>
              </a:tr>
            </a:tbl>
          </a:graphicData>
        </a:graphic>
      </p:graphicFrame>
    </p:spTree>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41"/>
        <p:cNvGrpSpPr/>
        <p:nvPr/>
      </p:nvGrpSpPr>
      <p:grpSpPr>
        <a:xfrm>
          <a:off x="0" y="0"/>
          <a:ext cx="0" cy="0"/>
          <a:chOff x="0" y="0"/>
          <a:chExt cx="0" cy="0"/>
        </a:xfrm>
      </p:grpSpPr>
      <p:sp>
        <p:nvSpPr>
          <p:cNvPr id="443" name="Shape 443"/>
          <p:cNvSpPr txBox="1"/>
          <p:nvPr/>
        </p:nvSpPr>
        <p:spPr>
          <a:xfrm>
            <a:off x="6553200" y="6492875"/>
            <a:ext cx="1904999" cy="228600"/>
          </a:xfrm>
          <a:prstGeom prst="rect">
            <a:avLst/>
          </a:prstGeom>
          <a:noFill/>
          <a:ln>
            <a:noFill/>
          </a:ln>
        </p:spPr>
        <p:txBody>
          <a:bodyPr lIns="91425" tIns="45700" rIns="91425" bIns="45700" anchor="t" anchorCtr="0">
            <a:noAutofit/>
          </a:bodyPr>
          <a:lstStyle/>
          <a:p>
            <a:pPr marL="0" marR="0" lvl="0" indent="0" algn="r" rtl="0">
              <a:spcBef>
                <a:spcPts val="0"/>
              </a:spcBef>
              <a:spcAft>
                <a:spcPts val="0"/>
              </a:spcAft>
              <a:buSzPct val="25000"/>
              <a:buNone/>
            </a:pPr>
            <a:fld id="{00000000-1234-1234-1234-123412341234}" type="slidenum">
              <a:rPr lang="en-US" sz="1000" b="1" i="0" u="none" strike="noStrike" cap="none" baseline="0">
                <a:solidFill>
                  <a:schemeClr val="lt1"/>
                </a:solidFill>
                <a:latin typeface="Arial"/>
                <a:ea typeface="Arial"/>
                <a:cs typeface="Arial"/>
                <a:sym typeface="Arial"/>
              </a:rPr>
              <a:pPr marL="0" marR="0" lvl="0" indent="0" algn="r" rtl="0">
                <a:spcBef>
                  <a:spcPts val="0"/>
                </a:spcBef>
                <a:spcAft>
                  <a:spcPts val="0"/>
                </a:spcAft>
                <a:buSzPct val="25000"/>
                <a:buNone/>
              </a:pPr>
              <a:t>29</a:t>
            </a:fld>
            <a:endParaRPr lang="en-US" sz="1000" b="1" i="0" u="none" strike="noStrike" cap="none" baseline="0" dirty="0">
              <a:solidFill>
                <a:schemeClr val="lt1"/>
              </a:solidFill>
              <a:latin typeface="Arial"/>
              <a:ea typeface="Arial"/>
              <a:cs typeface="Arial"/>
              <a:sym typeface="Arial"/>
            </a:endParaRPr>
          </a:p>
        </p:txBody>
      </p:sp>
      <p:sp>
        <p:nvSpPr>
          <p:cNvPr id="444" name="Shape 444"/>
          <p:cNvSpPr txBox="1">
            <a:spLocks noGrp="1"/>
          </p:cNvSpPr>
          <p:nvPr>
            <p:ph type="title" idx="4294967295"/>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3200" b="1" dirty="0" smtClean="0">
                <a:solidFill>
                  <a:schemeClr val="dk2"/>
                </a:solidFill>
                <a:latin typeface="Times New Roman"/>
                <a:ea typeface="Times New Roman"/>
                <a:cs typeface="Times New Roman"/>
                <a:sym typeface="Times New Roman"/>
              </a:rPr>
              <a:t>References</a:t>
            </a:r>
            <a:endParaRPr lang="en-US" sz="3200" b="1" i="0" u="none" strike="noStrike" cap="none" baseline="0" dirty="0">
              <a:solidFill>
                <a:schemeClr val="dk2"/>
              </a:solidFill>
              <a:latin typeface="Times New Roman"/>
              <a:ea typeface="Times New Roman"/>
              <a:cs typeface="Times New Roman"/>
              <a:sym typeface="Times New Roman"/>
            </a:endParaRPr>
          </a:p>
        </p:txBody>
      </p:sp>
      <p:sp>
        <p:nvSpPr>
          <p:cNvPr id="6" name="Shape 177"/>
          <p:cNvSpPr/>
          <p:nvPr/>
        </p:nvSpPr>
        <p:spPr>
          <a:xfrm>
            <a:off x="1187624" y="1196752"/>
            <a:ext cx="7416824" cy="4896544"/>
          </a:xfrm>
          <a:prstGeom prst="rect">
            <a:avLst/>
          </a:prstGeom>
          <a:noFill/>
          <a:ln>
            <a:noFill/>
          </a:ln>
        </p:spPr>
        <p:txBody>
          <a:bodyPr lIns="91425" tIns="45700" rIns="91425" bIns="45700" anchor="t" anchorCtr="0">
            <a:noAutofit/>
          </a:bodyPr>
          <a:lstStyle/>
          <a:p>
            <a:pPr lvl="0">
              <a:buSzPct val="25000"/>
            </a:pPr>
            <a:r>
              <a:rPr lang="en-US" sz="1200" dirty="0" smtClean="0">
                <a:solidFill>
                  <a:schemeClr val="dk1"/>
                </a:solidFill>
                <a:latin typeface="Times New Roman"/>
                <a:ea typeface="Times New Roman"/>
                <a:cs typeface="Times New Roman"/>
                <a:sym typeface="Times New Roman"/>
              </a:rPr>
              <a:t>[1] http://www.forbes.com/fdc/welcome_mjx.shtml. </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chemeClr val="dk1"/>
                </a:solidFill>
                <a:latin typeface="Times New Roman"/>
                <a:ea typeface="Times New Roman"/>
                <a:cs typeface="Times New Roman"/>
                <a:sym typeface="Times New Roman"/>
              </a:rPr>
              <a:t>[2] </a:t>
            </a:r>
            <a:r>
              <a:rPr lang="en-US" sz="1200" u="sng" dirty="0" smtClean="0">
                <a:solidFill>
                  <a:schemeClr val="hlink"/>
                </a:solidFill>
                <a:latin typeface="Times New Roman"/>
                <a:ea typeface="Times New Roman"/>
                <a:cs typeface="Times New Roman"/>
                <a:sym typeface="Times New Roman"/>
                <a:hlinkClick r:id="rId3"/>
              </a:rPr>
              <a:t>http://www.wpi.edu/Pubs/ETD/Available/etd-050112-072212/unrestricted/Fitzpatrick.pdf</a:t>
            </a:r>
          </a:p>
          <a:p>
            <a:pPr lvl="0">
              <a:buSzPct val="25000"/>
            </a:pPr>
            <a:r>
              <a:rPr lang="en-US" sz="1200" dirty="0" smtClean="0">
                <a:solidFill>
                  <a:schemeClr val="dk1"/>
                </a:solidFill>
                <a:latin typeface="Times New Roman"/>
                <a:ea typeface="Times New Roman"/>
                <a:cs typeface="Times New Roman"/>
                <a:sym typeface="Times New Roman"/>
              </a:rPr>
              <a:t>      Table 1: Serve Moto Speeds Obtained from output Link speeds</a:t>
            </a:r>
          </a:p>
          <a:p>
            <a:pPr lvl="0">
              <a:buSzPct val="25000"/>
            </a:pPr>
            <a:endParaRPr lang="en-US" sz="1200" dirty="0" smtClean="0">
              <a:solidFill>
                <a:schemeClr val="dk1"/>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[3] The PER is based on requirements of 11ad, sub-clause 21.3.3.8</a:t>
            </a:r>
          </a:p>
          <a:p>
            <a:pPr lvl="0">
              <a:buSzPct val="25000"/>
            </a:pPr>
            <a:endParaRPr lang="en-US" sz="1200" dirty="0" smtClean="0">
              <a:solidFill>
                <a:srgbClr val="3F3F3F"/>
              </a:solidFill>
              <a:latin typeface="Times New Roman"/>
              <a:ea typeface="Times New Roman"/>
              <a:cs typeface="Times New Roman"/>
              <a:sym typeface="Times New Roman"/>
            </a:endParaRPr>
          </a:p>
          <a:p>
            <a:pPr lvl="0">
              <a:buSzPct val="25000"/>
            </a:pPr>
            <a:r>
              <a:rPr lang="en-US" sz="1200" dirty="0" smtClean="0">
                <a:solidFill>
                  <a:srgbClr val="3F3F3F"/>
                </a:solidFill>
                <a:latin typeface="Times New Roman"/>
                <a:ea typeface="Times New Roman"/>
                <a:cs typeface="Times New Roman"/>
                <a:sym typeface="Times New Roman"/>
              </a:rPr>
              <a:t>[4] The average CISCO Catalyst switch over time is between 35msec to 280msec, </a:t>
            </a:r>
          </a:p>
          <a:p>
            <a:pPr lvl="0">
              <a:buSzPct val="25000"/>
            </a:pPr>
            <a:r>
              <a:rPr lang="en-US" sz="1200" dirty="0" smtClean="0">
                <a:solidFill>
                  <a:srgbClr val="3F3F3F"/>
                </a:solidFill>
                <a:latin typeface="Times New Roman"/>
                <a:ea typeface="Times New Roman"/>
                <a:cs typeface="Times New Roman"/>
                <a:sym typeface="Times New Roman"/>
              </a:rPr>
              <a:t>     </a:t>
            </a:r>
            <a:r>
              <a:rPr lang="en-US" sz="1200" u="sng" dirty="0" smtClean="0">
                <a:solidFill>
                  <a:schemeClr val="hlink"/>
                </a:solidFill>
                <a:latin typeface="Times New Roman"/>
                <a:ea typeface="Times New Roman"/>
                <a:cs typeface="Times New Roman"/>
                <a:sym typeface="Times New Roman"/>
                <a:hlinkClick r:id="rId4"/>
              </a:rPr>
              <a:t>http://www.cisco.com/c/en/us/products/collateral/switches/catalyst-6500-series-switches/prod_white_paper0900aecd801c5cd7.html</a:t>
            </a:r>
          </a:p>
          <a:p>
            <a:pPr lvl="0">
              <a:buSzPct val="25000"/>
            </a:pPr>
            <a:endParaRPr lang="en-US" sz="1200" u="sng" dirty="0" smtClean="0">
              <a:solidFill>
                <a:schemeClr val="hlink"/>
              </a:solidFill>
              <a:latin typeface="Times New Roman"/>
              <a:ea typeface="Times New Roman"/>
              <a:cs typeface="Times New Roman"/>
              <a:sym typeface="Times New Roman"/>
              <a:hlinkClick r:id="rId4"/>
            </a:endParaRPr>
          </a:p>
          <a:p>
            <a:pPr lvl="0">
              <a:buSzPct val="25000"/>
            </a:pPr>
            <a:r>
              <a:rPr lang="en-US" sz="1200" dirty="0" smtClean="0">
                <a:solidFill>
                  <a:srgbClr val="3F3F3F"/>
                </a:solidFill>
                <a:latin typeface="Times New Roman"/>
                <a:ea typeface="Times New Roman"/>
                <a:cs typeface="Times New Roman"/>
                <a:sym typeface="Times New Roman"/>
              </a:rPr>
              <a:t>[5]  IEC 60297 mechanical structures for electronic equipment with 19’’ cabinet plus some spacing </a:t>
            </a:r>
          </a:p>
          <a:p>
            <a:pPr lvl="0">
              <a:buSzPct val="25000"/>
            </a:pPr>
            <a:endParaRPr lang="en-US" sz="1200" dirty="0" smtClean="0">
              <a:solidFill>
                <a:srgbClr val="3F3F3F"/>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cs typeface="Times New Roman" pitchFamily="18" charset="0"/>
              </a:rPr>
              <a:t>[6]  </a:t>
            </a:r>
            <a:r>
              <a:rPr lang="en-US" sz="1200" dirty="0" smtClean="0">
                <a:solidFill>
                  <a:schemeClr val="dk1"/>
                </a:solidFill>
                <a:latin typeface="Times New Roman" pitchFamily="18" charset="0"/>
                <a:cs typeface="Times New Roman" pitchFamily="18" charset="0"/>
                <a:hlinkClick r:id="rId5"/>
              </a:rPr>
              <a:t>https://mentor.ieee.org/802.11/dcn/14/11-14-0606-00-0wng-next-generation-802-11ad.pptx</a:t>
            </a:r>
            <a:endParaRPr lang="en-US" sz="1200" dirty="0" smtClean="0">
              <a:solidFill>
                <a:schemeClr val="dk1"/>
              </a:solidFill>
              <a:latin typeface="Times New Roman" pitchFamily="18" charset="0"/>
              <a:cs typeface="Times New Roman" pitchFamily="18" charset="0"/>
            </a:endParaRPr>
          </a:p>
          <a:p>
            <a:pPr>
              <a:buSzPct val="25000"/>
            </a:pPr>
            <a:endParaRPr lang="en-US" sz="1200" dirty="0" smtClean="0">
              <a:solidFill>
                <a:schemeClr val="dk1"/>
              </a:solidFill>
              <a:latin typeface="Times New Roman" pitchFamily="18" charset="0"/>
              <a:cs typeface="Times New Roman" pitchFamily="18" charset="0"/>
            </a:endParaRPr>
          </a:p>
          <a:p>
            <a:pPr lvl="0">
              <a:buSzPct val="25000"/>
            </a:pPr>
            <a:r>
              <a:rPr lang="en-US" sz="1200" u="sng" dirty="0" smtClean="0">
                <a:solidFill>
                  <a:schemeClr val="tx1"/>
                </a:solidFill>
                <a:latin typeface="Times New Roman"/>
                <a:ea typeface="Times New Roman"/>
                <a:cs typeface="Times New Roman"/>
                <a:sym typeface="Times New Roman"/>
                <a:hlinkClick r:id="rId6"/>
              </a:rPr>
              <a:t>[7] </a:t>
            </a:r>
            <a:r>
              <a:rPr lang="en-US" sz="1200" u="sng" dirty="0" smtClean="0">
                <a:solidFill>
                  <a:schemeClr val="hlink"/>
                </a:solidFill>
                <a:latin typeface="Times New Roman"/>
                <a:ea typeface="Times New Roman"/>
                <a:cs typeface="Times New Roman"/>
                <a:sym typeface="Times New Roman"/>
                <a:hlinkClick r:id="rId6"/>
              </a:rPr>
              <a:t>http://www.businessinsider.com/smartphone-and-tablet-penetration-2013-10</a:t>
            </a:r>
            <a:r>
              <a:rPr lang="en-US" sz="1200" dirty="0" smtClean="0">
                <a:solidFill>
                  <a:schemeClr val="dk1"/>
                </a:solidFill>
                <a:latin typeface="Times New Roman"/>
                <a:ea typeface="Times New Roman"/>
                <a:cs typeface="Times New Roman"/>
                <a:sym typeface="Times New Roman"/>
              </a:rPr>
              <a:t> </a:t>
            </a:r>
          </a:p>
          <a:p>
            <a:pPr lvl="0">
              <a:buSzPct val="25000"/>
            </a:pPr>
            <a:endParaRPr lang="en-US" sz="1200" dirty="0" smtClean="0">
              <a:solidFill>
                <a:schemeClr val="dk1"/>
              </a:solidFill>
              <a:latin typeface="Times New Roman"/>
              <a:ea typeface="Times New Roman"/>
              <a:cs typeface="Times New Roman"/>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[8] 15-14-0304-11-003d-applications-requirement-document-ard.docx</a:t>
            </a: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dirty="0" smtClean="0">
              <a:solidFill>
                <a:schemeClr val="dk1"/>
              </a:solidFill>
              <a:latin typeface="Times New Roman" pitchFamily="18" charset="0"/>
              <a:ea typeface="Times New Roman"/>
              <a:cs typeface="Times New Roman" pitchFamily="18" charset="0"/>
              <a:sym typeface="Times New Roman"/>
            </a:endParaRPr>
          </a:p>
          <a:p>
            <a:pPr>
              <a:buSzPct val="25000"/>
            </a:pPr>
            <a:r>
              <a:rPr lang="en-US" sz="1200" dirty="0" smtClean="0">
                <a:solidFill>
                  <a:schemeClr val="dk1"/>
                </a:solidFill>
                <a:latin typeface="Times New Roman" pitchFamily="18" charset="0"/>
                <a:ea typeface="Times New Roman"/>
                <a:cs typeface="Times New Roman" pitchFamily="18" charset="0"/>
                <a:sym typeface="Times New Roman"/>
              </a:rPr>
              <a:t> [9]</a:t>
            </a:r>
            <a:r>
              <a:rPr lang="en-US" sz="1200" dirty="0" smtClean="0">
                <a:solidFill>
                  <a:schemeClr val="dk1"/>
                </a:solidFill>
                <a:latin typeface="Times New Roman" pitchFamily="18" charset="0"/>
                <a:cs typeface="Times New Roman" pitchFamily="18" charset="0"/>
                <a:sym typeface="Times New Roman"/>
              </a:rPr>
              <a:t> </a:t>
            </a:r>
            <a:r>
              <a:rPr lang="en-US" sz="1200" dirty="0" smtClean="0">
                <a:latin typeface="Times New Roman" pitchFamily="18" charset="0"/>
                <a:cs typeface="Times New Roman" pitchFamily="18" charset="0"/>
              </a:rPr>
              <a:t>3GPP TR 36.932 V12.1.0 (2013-03): Scenarios and requirements for small  cell enhancements for E-UTRA and E-UTRAN</a:t>
            </a: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a:buSzPct val="25000"/>
            </a:pPr>
            <a:endParaRPr lang="en-US" sz="1200" b="1" dirty="0" smtClean="0">
              <a:solidFill>
                <a:schemeClr val="dk1"/>
              </a:solidFill>
              <a:latin typeface="Times New Roman" pitchFamily="18" charset="0"/>
              <a:ea typeface="Times New Roman"/>
              <a:cs typeface="Times New Roman" pitchFamily="18" charset="0"/>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a:buSzPct val="25000"/>
            </a:pPr>
            <a:endParaRPr lang="en-US" sz="1600" dirty="0" smtClean="0">
              <a:solidFill>
                <a:schemeClr val="dk1"/>
              </a:solidFill>
              <a:latin typeface="Times New Roman" pitchFamily="18" charset="0"/>
              <a:cs typeface="Times New Roman" pitchFamily="18" charset="0"/>
            </a:endParaRPr>
          </a:p>
          <a:p>
            <a:pPr lvl="0">
              <a:buSzPct val="25000"/>
            </a:pPr>
            <a:endParaRPr lang="en-US" sz="1600" dirty="0" smtClean="0">
              <a:solidFill>
                <a:srgbClr val="3F3F3F"/>
              </a:solidFill>
              <a:latin typeface="Times New Roman"/>
              <a:ea typeface="Times New Roman"/>
              <a:cs typeface="Times New Roman"/>
              <a:sym typeface="Times New Roman"/>
            </a:endParaRPr>
          </a:p>
          <a:p>
            <a:pPr lvl="0">
              <a:buSzPct val="25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b="0" i="0" u="none" strike="noStrike" cap="none" baseline="0" dirty="0" smtClean="0">
                <a:solidFill>
                  <a:schemeClr val="dk1"/>
                </a:solidFill>
                <a:latin typeface="Times New Roman"/>
                <a:ea typeface="Times New Roman"/>
                <a:cs typeface="Times New Roman"/>
                <a:sym typeface="Times New Roman"/>
              </a:rPr>
              <a:t> </a:t>
            </a:r>
          </a:p>
        </p:txBody>
      </p:sp>
    </p:spTree>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Shape 88"/>
          <p:cNvSpPr txBox="1">
            <a:spLocks noGrp="1"/>
          </p:cNvSpPr>
          <p:nvPr>
            <p:ph type="title"/>
          </p:nvPr>
        </p:nvSpPr>
        <p:spPr>
          <a:xfrm>
            <a:off x="685800" y="685800"/>
            <a:ext cx="7772400" cy="1066799"/>
          </a:xfrm>
          <a:prstGeom prst="rect">
            <a:avLst/>
          </a:prstGeom>
          <a:noFill/>
          <a:ln>
            <a:noFill/>
          </a:ln>
        </p:spPr>
        <p:txBody>
          <a:bodyPr lIns="92075" tIns="46025" rIns="92075" bIns="46025" anchor="ctr" anchorCtr="0">
            <a:noAutofit/>
          </a:bodyPr>
          <a:lstStyle/>
          <a:p>
            <a:pPr marL="0" marR="0" lvl="0" indent="0" algn="ctr" rtl="0">
              <a:spcBef>
                <a:spcPts val="0"/>
              </a:spcBef>
              <a:spcAft>
                <a:spcPts val="0"/>
              </a:spcAft>
              <a:buSzPct val="25000"/>
              <a:buNone/>
            </a:pPr>
            <a:r>
              <a:rPr lang="en-US" sz="3200" b="1" i="0" u="none" strike="noStrike" cap="none" baseline="0">
                <a:solidFill>
                  <a:schemeClr val="dk2"/>
                </a:solidFill>
                <a:latin typeface="Times New Roman"/>
                <a:ea typeface="Times New Roman"/>
                <a:cs typeface="Times New Roman"/>
                <a:sym typeface="Times New Roman"/>
              </a:rPr>
              <a:t>Abstract</a:t>
            </a:r>
          </a:p>
        </p:txBody>
      </p:sp>
      <p:sp>
        <p:nvSpPr>
          <p:cNvPr id="89" name="Shape 89"/>
          <p:cNvSpPr txBox="1">
            <a:spLocks noGrp="1"/>
          </p:cNvSpPr>
          <p:nvPr>
            <p:ph type="body" idx="1"/>
          </p:nvPr>
        </p:nvSpPr>
        <p:spPr>
          <a:xfrm>
            <a:off x="685800" y="1981200"/>
            <a:ext cx="7772400" cy="4114800"/>
          </a:xfrm>
          <a:prstGeom prst="rect">
            <a:avLst/>
          </a:prstGeom>
          <a:noFill/>
          <a:ln>
            <a:noFill/>
          </a:ln>
        </p:spPr>
        <p:txBody>
          <a:bodyPr lIns="92075" tIns="46025" rIns="92075" bIns="46025" anchor="t" anchorCtr="0">
            <a:noAutofit/>
          </a:bodyPr>
          <a:lstStyle/>
          <a:p>
            <a:pPr marL="342900" marR="0" lvl="0" indent="-342900" rtl="0">
              <a:spcBef>
                <a:spcPts val="0"/>
              </a:spcBef>
              <a:spcAft>
                <a:spcPts val="0"/>
              </a:spcAft>
              <a:buClr>
                <a:schemeClr val="dk1"/>
              </a:buClr>
              <a:buSzPct val="25000"/>
              <a:buFont typeface="Times New Roman"/>
              <a:buNone/>
            </a:pPr>
            <a:r>
              <a:rPr lang="en-US" sz="2400" b="1" i="0" u="none" strike="noStrike" cap="none" baseline="0" dirty="0" smtClean="0">
                <a:solidFill>
                  <a:schemeClr val="dk1"/>
                </a:solidFill>
                <a:latin typeface="Times New Roman"/>
                <a:ea typeface="Times New Roman"/>
                <a:cs typeface="Times New Roman"/>
                <a:sym typeface="Times New Roman"/>
              </a:rPr>
              <a:t>    This </a:t>
            </a:r>
            <a:r>
              <a:rPr lang="en-US" sz="2400" b="1" i="0" u="none" strike="noStrike" cap="none" baseline="0" dirty="0">
                <a:solidFill>
                  <a:schemeClr val="dk1"/>
                </a:solidFill>
                <a:latin typeface="Times New Roman"/>
                <a:ea typeface="Times New Roman"/>
                <a:cs typeface="Times New Roman"/>
                <a:sym typeface="Times New Roman"/>
              </a:rPr>
              <a:t>document </a:t>
            </a:r>
            <a:r>
              <a:rPr lang="en-US" sz="2400" b="1" i="0" u="none" strike="noStrike" cap="none" baseline="0" dirty="0" smtClean="0">
                <a:solidFill>
                  <a:schemeClr val="dk1"/>
                </a:solidFill>
                <a:latin typeface="Times New Roman"/>
                <a:ea typeface="Times New Roman"/>
                <a:cs typeface="Times New Roman"/>
                <a:sym typeface="Times New Roman"/>
              </a:rPr>
              <a:t>discusses </a:t>
            </a:r>
            <a:r>
              <a:rPr lang="en-US" sz="2400" b="1" i="0" u="none" strike="noStrike" cap="none" baseline="0" dirty="0">
                <a:solidFill>
                  <a:schemeClr val="dk1"/>
                </a:solidFill>
                <a:latin typeface="Times New Roman"/>
                <a:ea typeface="Times New Roman"/>
                <a:cs typeface="Times New Roman"/>
                <a:sym typeface="Times New Roman"/>
              </a:rPr>
              <a:t>the use cases </a:t>
            </a:r>
            <a:r>
              <a:rPr lang="en-US" sz="2400" b="1" i="0" u="none" strike="noStrike" cap="none" baseline="0" dirty="0" smtClean="0">
                <a:solidFill>
                  <a:schemeClr val="dk1"/>
                </a:solidFill>
                <a:latin typeface="Times New Roman"/>
                <a:ea typeface="Times New Roman"/>
                <a:cs typeface="Times New Roman"/>
                <a:sym typeface="Times New Roman"/>
              </a:rPr>
              <a:t>for 11ay</a:t>
            </a:r>
            <a:r>
              <a:rPr lang="en-US" sz="2400" b="1" i="0" u="none" strike="noStrike" cap="none" dirty="0" smtClean="0">
                <a:solidFill>
                  <a:schemeClr val="dk1"/>
                </a:solidFill>
                <a:latin typeface="Times New Roman"/>
                <a:ea typeface="Times New Roman"/>
                <a:cs typeface="Times New Roman"/>
                <a:sym typeface="Times New Roman"/>
              </a:rPr>
              <a:t> which are in line with requirements within 11ay proposed PAR/CSD documents. </a:t>
            </a:r>
            <a:endParaRPr lang="en-US" sz="2400" b="1" i="0" u="none" strike="noStrike" cap="none" baseline="0" dirty="0">
              <a:solidFill>
                <a:schemeClr val="dk1"/>
              </a:solidFill>
              <a:latin typeface="Times New Roman"/>
              <a:ea typeface="Times New Roman"/>
              <a:cs typeface="Times New Roman"/>
              <a:sym typeface="Times New Roman"/>
            </a:endParaRPr>
          </a:p>
        </p:txBody>
      </p:sp>
    </p:spTree>
  </p:cSld>
  <p:clrMapOvr>
    <a:masterClrMapping/>
  </p:clrMapOvr>
  <p:transition spd="slow">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827584" y="1196752"/>
            <a:ext cx="7488832" cy="4985980"/>
          </a:xfrm>
          <a:prstGeom prst="rect">
            <a:avLst/>
          </a:prstGeom>
        </p:spPr>
        <p:txBody>
          <a:bodyPr wrap="square">
            <a:spAutoFit/>
          </a:bodyPr>
          <a:lstStyle/>
          <a:p>
            <a:pPr marL="342900" lvl="0" indent="-342900">
              <a:buClr>
                <a:schemeClr val="dk1"/>
              </a:buClr>
              <a:buSzPct val="100000"/>
              <a:buFont typeface="Wingdings" pitchFamily="2" charset="2"/>
              <a:buChar char="q"/>
            </a:pPr>
            <a:endParaRPr lang="en-US"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[10]   11-14-1185-00-11ay-11ay-usage-scenarios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[11]   11-14-1166-01-11ay-11ay-use-cases</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[12]  11-14-1160-00-11ay-ultra-short-range-usr-communications-usage-models-for-11ay</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[13]   11-14-1249-01-11ay-backhaul-support-in-ng-60</a:t>
            </a:r>
          </a:p>
          <a:p>
            <a:pPr marL="342900" lvl="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lvl="0" indent="-342900">
              <a:buClr>
                <a:schemeClr val="dk1"/>
              </a:buClr>
              <a:buSzPct val="100000"/>
            </a:pPr>
            <a:r>
              <a:rPr lang="en-US" sz="1600" dirty="0" smtClean="0">
                <a:solidFill>
                  <a:schemeClr val="dk1"/>
                </a:solidFill>
                <a:latin typeface="Times New Roman"/>
                <a:ea typeface="Times New Roman"/>
                <a:cs typeface="Times New Roman"/>
                <a:sym typeface="Times New Roman"/>
              </a:rPr>
              <a:t>[14]   11-14-1151-05-11ay-11ay-proposed-par</a:t>
            </a:r>
          </a:p>
          <a:p>
            <a:pPr marL="342900" lvl="0" indent="-342900">
              <a:buClr>
                <a:schemeClr val="dk1"/>
              </a:buClr>
              <a:buSzPct val="100000"/>
              <a:buFont typeface="Wingdings" pitchFamily="2" charset="2"/>
              <a:buChar char="q"/>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[15] 11-14-1152-06-11ay-11ay-proposed-csd</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[16] 11-15-0345-00-</a:t>
            </a:r>
            <a:r>
              <a:rPr lang="en-US" altLang="zh-CN" sz="1600" dirty="0" smtClean="0">
                <a:solidFill>
                  <a:schemeClr val="dk1"/>
                </a:solidFill>
                <a:latin typeface="Times New Roman"/>
                <a:ea typeface="Times New Roman"/>
                <a:cs typeface="Times New Roman"/>
                <a:sym typeface="Times New Roman"/>
              </a:rPr>
              <a:t>8K-UHD-Wireless-Transfer-Usage-Model-for-11ay</a:t>
            </a:r>
          </a:p>
          <a:p>
            <a:pPr marL="342900" indent="-342900">
              <a:buClr>
                <a:schemeClr val="dk1"/>
              </a:buClr>
              <a:buSzPct val="100000"/>
            </a:pPr>
            <a:endParaRPr lang="en-US" sz="1600" dirty="0" smtClean="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smtClean="0">
                <a:solidFill>
                  <a:schemeClr val="dk1"/>
                </a:solidFill>
                <a:latin typeface="Times New Roman"/>
                <a:ea typeface="Times New Roman"/>
                <a:cs typeface="Times New Roman"/>
                <a:sym typeface="Times New Roman"/>
              </a:rPr>
              <a:t>[17]  11-15-0830-00-00ay-docking-usage-model</a:t>
            </a:r>
          </a:p>
          <a:p>
            <a:pPr marL="342900" indent="-342900">
              <a:buClr>
                <a:schemeClr val="dk1"/>
              </a:buClr>
              <a:buSzPct val="100000"/>
            </a:pPr>
            <a:endParaRPr lang="en-US" sz="1600" dirty="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a:solidFill>
                  <a:schemeClr val="dk1"/>
                </a:solidFill>
                <a:latin typeface="Times New Roman"/>
                <a:ea typeface="Times New Roman"/>
                <a:cs typeface="Times New Roman"/>
                <a:sym typeface="Times New Roman"/>
              </a:rPr>
              <a:t>[18] </a:t>
            </a:r>
            <a:r>
              <a:rPr lang="en-US" sz="1600" dirty="0" smtClean="0">
                <a:solidFill>
                  <a:schemeClr val="dk1"/>
                </a:solidFill>
                <a:latin typeface="Times New Roman"/>
                <a:ea typeface="Times New Roman"/>
                <a:cs typeface="Times New Roman"/>
                <a:sym typeface="Times New Roman"/>
              </a:rPr>
              <a:t>11-16-0666-00-00ay-usr-wireless-docking-usage-mode</a:t>
            </a:r>
          </a:p>
          <a:p>
            <a:pPr marL="342900" indent="-342900">
              <a:buClr>
                <a:schemeClr val="dk1"/>
              </a:buClr>
              <a:buSzPct val="100000"/>
            </a:pPr>
            <a:endParaRPr lang="en-US" sz="1600" dirty="0">
              <a:solidFill>
                <a:schemeClr val="dk1"/>
              </a:solidFill>
              <a:latin typeface="Times New Roman"/>
              <a:ea typeface="Times New Roman"/>
              <a:cs typeface="Times New Roman"/>
              <a:sym typeface="Times New Roman"/>
            </a:endParaRPr>
          </a:p>
          <a:p>
            <a:pPr marL="342900" indent="-342900">
              <a:buClr>
                <a:schemeClr val="dk1"/>
              </a:buClr>
              <a:buSzPct val="100000"/>
            </a:pPr>
            <a:r>
              <a:rPr lang="en-US" sz="1600" dirty="0">
                <a:solidFill>
                  <a:schemeClr val="dk1"/>
                </a:solidFill>
                <a:latin typeface="Times New Roman"/>
                <a:ea typeface="Times New Roman"/>
                <a:cs typeface="Times New Roman"/>
                <a:sym typeface="Times New Roman"/>
              </a:rPr>
              <a:t>[19] 11-17-1019-02-00ay-mmwave-mesh-network-usage-mode</a:t>
            </a:r>
            <a:endParaRPr lang="en-US" sz="1600" dirty="0" smtClean="0">
              <a:solidFill>
                <a:schemeClr val="dk1"/>
              </a:solidFill>
              <a:latin typeface="Times New Roman"/>
              <a:ea typeface="Times New Roman"/>
              <a:cs typeface="Times New Roman"/>
              <a:sym typeface="Times New Roman"/>
            </a:endParaRPr>
          </a:p>
        </p:txBody>
      </p:sp>
      <p:sp>
        <p:nvSpPr>
          <p:cNvPr id="4" name="Shape 444"/>
          <p:cNvSpPr txBox="1">
            <a:spLocks/>
          </p:cNvSpPr>
          <p:nvPr/>
        </p:nvSpPr>
        <p:spPr>
          <a:xfrm>
            <a:off x="728931" y="393938"/>
            <a:ext cx="7772400" cy="1066799"/>
          </a:xfrm>
          <a:prstGeom prst="rect">
            <a:avLst/>
          </a:prstGeom>
          <a:noFill/>
          <a:ln>
            <a:noFill/>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200" b="1" i="0" u="none" strike="noStrike" kern="0" cap="none" spc="0" normalizeH="0" baseline="0" noProof="0" dirty="0" smtClean="0">
                <a:ln>
                  <a:noFill/>
                </a:ln>
                <a:solidFill>
                  <a:schemeClr val="dk2"/>
                </a:solidFill>
                <a:effectLst/>
                <a:uLnTx/>
                <a:uFillTx/>
                <a:latin typeface="Times New Roman"/>
                <a:ea typeface="Times New Roman"/>
                <a:cs typeface="Times New Roman"/>
                <a:sym typeface="Times New Roman"/>
              </a:rPr>
              <a:t>References</a:t>
            </a:r>
            <a:endParaRPr kumimoji="0" lang="en-US" sz="3200" b="1" i="0" u="none" strike="noStrike" kern="0" cap="none" spc="0" normalizeH="0" baseline="0" noProof="0" dirty="0">
              <a:ln>
                <a:noFill/>
              </a:ln>
              <a:solidFill>
                <a:schemeClr val="dk2"/>
              </a:solidFill>
              <a:effectLst/>
              <a:uLnTx/>
              <a:uFillTx/>
              <a:latin typeface="Times New Roman"/>
              <a:ea typeface="Times New Roman"/>
              <a:cs typeface="Times New Roman"/>
              <a:sym typeface="Times New Roman"/>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914400" y="620688"/>
            <a:ext cx="7315200" cy="750912"/>
          </a:xfrm>
          <a:noFill/>
          <a:ln w="9525">
            <a:noFill/>
            <a:miter lim="800000"/>
            <a:headEnd/>
            <a:tailEnd/>
          </a:ln>
        </p:spPr>
        <p:txBody>
          <a:bodyPr vert="horz" wrap="square" lIns="91440" tIns="45720" rIns="91440" bIns="45720" numCol="1" anchor="ctr" anchorCtr="0" compatLnSpc="1">
            <a:prstTxWarp prst="textNoShape">
              <a:avLst/>
            </a:prstTxWarp>
          </a:bodyPr>
          <a:lstStyle/>
          <a:p>
            <a:r>
              <a:rPr lang="en-US" altLang="zh-CN" sz="2000" b="1" dirty="0">
                <a:ea typeface="宋体" pitchFamily="2" charset="-122"/>
              </a:rPr>
              <a:t>Usage Model </a:t>
            </a:r>
            <a:r>
              <a:rPr lang="en-US" altLang="zh-CN" sz="2000" b="1" dirty="0" smtClean="0">
                <a:ea typeface="宋体" pitchFamily="2" charset="-122"/>
              </a:rPr>
              <a:t>1: </a:t>
            </a:r>
            <a:r>
              <a:rPr lang="en-US" altLang="zh-CN" sz="2000" b="1" dirty="0">
                <a:ea typeface="宋体" pitchFamily="2" charset="-122"/>
              </a:rPr>
              <a:t>Ultra Short Range (USR) Communications</a:t>
            </a:r>
          </a:p>
        </p:txBody>
      </p:sp>
      <p:sp>
        <p:nvSpPr>
          <p:cNvPr id="52227" name="TextBox 19"/>
          <p:cNvSpPr txBox="1">
            <a:spLocks noChangeArrowheads="1"/>
          </p:cNvSpPr>
          <p:nvPr/>
        </p:nvSpPr>
        <p:spPr bwMode="auto">
          <a:xfrm>
            <a:off x="4953000" y="1371600"/>
            <a:ext cx="3746500" cy="4584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buFont typeface="Arial" charset="0"/>
              <a:buNone/>
            </a:pPr>
            <a:r>
              <a:rPr lang="en-US" altLang="zh-CN" sz="1400" b="1" u="sng" dirty="0">
                <a:latin typeface="+mn-lt"/>
                <a:ea typeface="MS PGothic" pitchFamily="34" charset="-128"/>
              </a:rPr>
              <a:t>Traffic Conditions:</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Only a single portable/mobile </a:t>
            </a:r>
            <a:r>
              <a:rPr lang="en-US" altLang="zh-CN" sz="1400" dirty="0">
                <a:latin typeface="+mn-lt"/>
                <a:ea typeface="MS PGothic" pitchFamily="34" charset="-128"/>
              </a:rPr>
              <a:t>device can access to </a:t>
            </a:r>
            <a:r>
              <a:rPr lang="en-US" altLang="zh-CN" sz="1400" dirty="0" smtClean="0">
                <a:latin typeface="+mn-lt"/>
                <a:ea typeface="MS PGothic" pitchFamily="34" charset="-128"/>
              </a:rPr>
              <a:t>a fixed device at a time with </a:t>
            </a:r>
            <a:r>
              <a:rPr lang="en-US" altLang="zh-CN" sz="1400" dirty="0">
                <a:latin typeface="+mn-lt"/>
                <a:ea typeface="MS PGothic" pitchFamily="34" charset="-128"/>
              </a:rPr>
              <a:t>simply best-effort rates. </a:t>
            </a:r>
          </a:p>
          <a:p>
            <a:pPr marL="233363" indent="-173038">
              <a:buFont typeface="Arial" charset="0"/>
              <a:buChar char="•"/>
            </a:pPr>
            <a:r>
              <a:rPr lang="en-US" altLang="zh-CN" sz="1400" dirty="0">
                <a:latin typeface="+mn-lt"/>
              </a:rPr>
              <a:t>There is typically </a:t>
            </a:r>
            <a:r>
              <a:rPr lang="en-US" altLang="zh-CN" sz="1400" dirty="0" smtClean="0">
                <a:latin typeface="+mn-lt"/>
              </a:rPr>
              <a:t> minimum interference </a:t>
            </a:r>
            <a:r>
              <a:rPr lang="en-US" altLang="zh-CN" sz="1400" dirty="0">
                <a:latin typeface="+mn-lt"/>
              </a:rPr>
              <a:t>from other mm-wave links due </a:t>
            </a:r>
            <a:r>
              <a:rPr lang="en-US" altLang="zh-CN" sz="1400" dirty="0" smtClean="0">
                <a:latin typeface="+mn-lt"/>
              </a:rPr>
              <a:t>to</a:t>
            </a:r>
            <a:r>
              <a:rPr lang="en-US" altLang="zh-CN" sz="1400" dirty="0" smtClean="0">
                <a:latin typeface="+mn-lt"/>
                <a:ea typeface="MS PGothic" pitchFamily="34" charset="-128"/>
              </a:rPr>
              <a:t> </a:t>
            </a:r>
            <a:r>
              <a:rPr lang="en-US" altLang="zh-CN" sz="1400" dirty="0">
                <a:latin typeface="+mn-lt"/>
                <a:ea typeface="MS PGothic" pitchFamily="34" charset="-128"/>
              </a:rPr>
              <a:t>ultra short </a:t>
            </a:r>
            <a:r>
              <a:rPr lang="en-US" altLang="zh-CN" sz="1400" dirty="0">
                <a:latin typeface="+mn-lt"/>
              </a:rPr>
              <a:t>link distance</a:t>
            </a:r>
            <a:r>
              <a:rPr lang="en-US" altLang="zh-CN" sz="1400" dirty="0" smtClean="0">
                <a:latin typeface="+mn-lt"/>
              </a:rPr>
              <a:t>.</a:t>
            </a:r>
          </a:p>
          <a:p>
            <a:pPr marL="233363" indent="-173038">
              <a:buFont typeface="Arial" charset="0"/>
              <a:buChar char="•"/>
            </a:pPr>
            <a:r>
              <a:rPr lang="en-US" altLang="zh-CN" sz="1400" dirty="0">
                <a:latin typeface="+mn-lt"/>
              </a:rPr>
              <a:t>Traffic is </a:t>
            </a:r>
            <a:r>
              <a:rPr lang="en-US" altLang="zh-CN" sz="1400" dirty="0" smtClean="0">
                <a:latin typeface="+mn-lt"/>
              </a:rPr>
              <a:t>unidirectional</a:t>
            </a:r>
            <a:r>
              <a:rPr lang="en-US" altLang="zh-CN" sz="1400" dirty="0">
                <a:latin typeface="+mn-lt"/>
              </a:rPr>
              <a:t>.</a:t>
            </a:r>
          </a:p>
          <a:p>
            <a:pPr>
              <a:lnSpc>
                <a:spcPct val="95000"/>
              </a:lnSpc>
            </a:pPr>
            <a:endParaRPr lang="en-US" altLang="zh-CN" sz="1400" dirty="0">
              <a:latin typeface="+mn-lt"/>
              <a:ea typeface="MS PGothic" pitchFamily="34" charset="-128"/>
            </a:endParaRPr>
          </a:p>
          <a:p>
            <a:pPr>
              <a:lnSpc>
                <a:spcPct val="95000"/>
              </a:lnSpc>
              <a:buFont typeface="Arial" charset="0"/>
              <a:buNone/>
            </a:pPr>
            <a:r>
              <a:rPr lang="en-US" altLang="zh-CN" sz="1400" b="1" u="sng" dirty="0">
                <a:latin typeface="+mn-lt"/>
                <a:ea typeface="MS PGothic" pitchFamily="34" charset="-128"/>
              </a:rPr>
              <a:t>Use Case:</a:t>
            </a:r>
          </a:p>
          <a:p>
            <a:pPr marL="233363" indent="-173038">
              <a:buFontTx/>
              <a:buAutoNum type="arabicPeriod"/>
            </a:pPr>
            <a:r>
              <a:rPr lang="en-US" altLang="zh-CN" sz="1400" dirty="0">
                <a:latin typeface="+mn-lt"/>
                <a:ea typeface="MS PGothic" pitchFamily="34" charset="-128"/>
              </a:rPr>
              <a:t>User </a:t>
            </a:r>
            <a:r>
              <a:rPr lang="en-US" altLang="zh-CN" sz="1400" dirty="0" smtClean="0">
                <a:latin typeface="+mn-lt"/>
                <a:ea typeface="MS PGothic" pitchFamily="34" charset="-128"/>
              </a:rPr>
              <a:t>places a portable/mobile device in a definite position relative to a fixed device.</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Secure </a:t>
            </a:r>
            <a:r>
              <a:rPr lang="en-US" altLang="zh-CN" sz="1400" dirty="0">
                <a:latin typeface="+mn-lt"/>
                <a:ea typeface="MS PGothic" pitchFamily="34" charset="-128"/>
              </a:rPr>
              <a:t>pairing between the </a:t>
            </a:r>
            <a:r>
              <a:rPr lang="en-US" altLang="zh-CN" sz="1400" dirty="0" smtClean="0">
                <a:latin typeface="+mn-lt"/>
                <a:ea typeface="MS PGothic" pitchFamily="34" charset="-128"/>
              </a:rPr>
              <a:t>portable/device device and the fixed device is completed without user </a:t>
            </a:r>
            <a:r>
              <a:rPr lang="en-US" altLang="zh-CN" sz="1400" dirty="0">
                <a:latin typeface="+mn-lt"/>
                <a:ea typeface="MS PGothic" pitchFamily="34" charset="-128"/>
              </a:rPr>
              <a:t>configuration.</a:t>
            </a:r>
          </a:p>
          <a:p>
            <a:pPr marL="233363" indent="-173038">
              <a:buFontTx/>
              <a:buAutoNum type="arabicPeriod"/>
            </a:pPr>
            <a:r>
              <a:rPr lang="en-US" altLang="zh-CN" sz="1400" dirty="0" smtClean="0">
                <a:latin typeface="+mn-lt"/>
                <a:ea typeface="MS PGothic" pitchFamily="34" charset="-128"/>
              </a:rPr>
              <a:t>The pre-selected application is launched and the pre-selected task </a:t>
            </a:r>
            <a:r>
              <a:rPr lang="en-US" altLang="zh-CN" sz="1400" dirty="0">
                <a:latin typeface="+mn-lt"/>
                <a:ea typeface="MS PGothic" pitchFamily="34" charset="-128"/>
              </a:rPr>
              <a:t>(e.g</a:t>
            </a:r>
            <a:r>
              <a:rPr lang="en-US" altLang="zh-CN" sz="1400" dirty="0" smtClean="0">
                <a:latin typeface="+mn-lt"/>
                <a:ea typeface="MS PGothic" pitchFamily="34" charset="-128"/>
              </a:rPr>
              <a:t>., </a:t>
            </a:r>
            <a:r>
              <a:rPr lang="en-US" altLang="zh-CN" sz="1400" dirty="0">
                <a:latin typeface="+mn-lt"/>
                <a:ea typeface="MS PGothic" pitchFamily="34" charset="-128"/>
              </a:rPr>
              <a:t>download </a:t>
            </a:r>
            <a:r>
              <a:rPr lang="en-US" altLang="zh-CN" sz="1400" dirty="0" smtClean="0">
                <a:latin typeface="+mn-lt"/>
                <a:ea typeface="MS PGothic" pitchFamily="34" charset="-128"/>
              </a:rPr>
              <a:t>video clip) is started.</a:t>
            </a:r>
            <a:endParaRPr lang="en-US" altLang="zh-CN" sz="1400" dirty="0">
              <a:latin typeface="+mn-lt"/>
              <a:ea typeface="MS PGothic" pitchFamily="34" charset="-128"/>
            </a:endParaRPr>
          </a:p>
          <a:p>
            <a:pPr marL="233363" indent="-173038">
              <a:buFontTx/>
              <a:buAutoNum type="arabicPeriod"/>
            </a:pPr>
            <a:r>
              <a:rPr lang="en-US" altLang="zh-CN" sz="1400" dirty="0" smtClean="0">
                <a:latin typeface="+mn-lt"/>
                <a:ea typeface="MS PGothic" pitchFamily="34" charset="-128"/>
              </a:rPr>
              <a:t>The application exits when </a:t>
            </a:r>
            <a:r>
              <a:rPr lang="en-US" altLang="zh-CN" sz="1400" dirty="0">
                <a:latin typeface="+mn-lt"/>
                <a:ea typeface="MS PGothic" pitchFamily="34" charset="-128"/>
              </a:rPr>
              <a:t>task is </a:t>
            </a:r>
            <a:r>
              <a:rPr lang="en-US" altLang="zh-CN" sz="1400" dirty="0" smtClean="0">
                <a:latin typeface="+mn-lt"/>
                <a:ea typeface="MS PGothic" pitchFamily="34" charset="-128"/>
              </a:rPr>
              <a:t>complete.</a:t>
            </a:r>
            <a:endParaRPr lang="en-US" altLang="zh-CN" sz="1400" dirty="0">
              <a:latin typeface="+mn-lt"/>
              <a:ea typeface="MS PGothic" pitchFamily="34" charset="-128"/>
            </a:endParaRPr>
          </a:p>
        </p:txBody>
      </p:sp>
      <p:sp>
        <p:nvSpPr>
          <p:cNvPr id="52228" name="Text Box 5"/>
          <p:cNvSpPr txBox="1">
            <a:spLocks noChangeArrowheads="1"/>
          </p:cNvSpPr>
          <p:nvPr/>
        </p:nvSpPr>
        <p:spPr bwMode="auto">
          <a:xfrm>
            <a:off x="457199" y="1196752"/>
            <a:ext cx="4191001" cy="51768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lgn="ctr">
                <a:solidFill>
                  <a:srgbClr val="000000"/>
                </a:solidFill>
                <a:miter lim="800000"/>
                <a:headEnd/>
                <a:tailEnd/>
              </a14:hiddenLine>
            </a:ext>
          </a:extLst>
        </p:spPr>
        <p:txBody>
          <a:bodyPr wrap="square">
            <a:spAutoFit/>
          </a:bodyPr>
          <a:lstStyle>
            <a:lvl1pPr eaLnBrk="0" hangingPunct="0">
              <a:defRPr sz="1200">
                <a:solidFill>
                  <a:schemeClr val="tx1"/>
                </a:solidFill>
                <a:latin typeface="Times New Roman" pitchFamily="18" charset="0"/>
                <a:ea typeface="宋体" pitchFamily="2" charset="-122"/>
              </a:defRPr>
            </a:lvl1pPr>
            <a:lvl2pPr marL="742950" indent="-285750" eaLnBrk="0" hangingPunct="0">
              <a:defRPr sz="1200">
                <a:solidFill>
                  <a:schemeClr val="tx1"/>
                </a:solidFill>
                <a:latin typeface="Times New Roman" pitchFamily="18" charset="0"/>
                <a:ea typeface="宋体" pitchFamily="2" charset="-122"/>
              </a:defRPr>
            </a:lvl2pPr>
            <a:lvl3pPr marL="1143000" indent="-228600" eaLnBrk="0" hangingPunct="0">
              <a:defRPr sz="1200">
                <a:solidFill>
                  <a:schemeClr val="tx1"/>
                </a:solidFill>
                <a:latin typeface="Times New Roman" pitchFamily="18" charset="0"/>
                <a:ea typeface="宋体" pitchFamily="2" charset="-122"/>
              </a:defRPr>
            </a:lvl3pPr>
            <a:lvl4pPr marL="1600200" indent="-228600" eaLnBrk="0" hangingPunct="0">
              <a:defRPr sz="1200">
                <a:solidFill>
                  <a:schemeClr val="tx1"/>
                </a:solidFill>
                <a:latin typeface="Times New Roman" pitchFamily="18" charset="0"/>
                <a:ea typeface="宋体" pitchFamily="2" charset="-122"/>
              </a:defRPr>
            </a:lvl4pPr>
            <a:lvl5pPr marL="2057400" indent="-228600" eaLnBrk="0" hangingPunct="0">
              <a:defRPr sz="1200">
                <a:solidFill>
                  <a:schemeClr val="tx1"/>
                </a:solidFill>
                <a:latin typeface="Times New Roman" pitchFamily="18" charset="0"/>
                <a:ea typeface="宋体" pitchFamily="2" charset="-122"/>
              </a:defRPr>
            </a:lvl5pPr>
            <a:lvl6pPr marL="2514600" indent="-228600" eaLnBrk="0" fontAlgn="base" hangingPunct="0">
              <a:spcBef>
                <a:spcPct val="0"/>
              </a:spcBef>
              <a:spcAft>
                <a:spcPct val="0"/>
              </a:spcAft>
              <a:defRPr sz="1200">
                <a:solidFill>
                  <a:schemeClr val="tx1"/>
                </a:solidFill>
                <a:latin typeface="Times New Roman" pitchFamily="18" charset="0"/>
                <a:ea typeface="宋体" pitchFamily="2" charset="-122"/>
              </a:defRPr>
            </a:lvl6pPr>
            <a:lvl7pPr marL="2971800" indent="-228600" eaLnBrk="0" fontAlgn="base" hangingPunct="0">
              <a:spcBef>
                <a:spcPct val="0"/>
              </a:spcBef>
              <a:spcAft>
                <a:spcPct val="0"/>
              </a:spcAft>
              <a:defRPr sz="1200">
                <a:solidFill>
                  <a:schemeClr val="tx1"/>
                </a:solidFill>
                <a:latin typeface="Times New Roman" pitchFamily="18" charset="0"/>
                <a:ea typeface="宋体" pitchFamily="2" charset="-122"/>
              </a:defRPr>
            </a:lvl7pPr>
            <a:lvl8pPr marL="3429000" indent="-228600" eaLnBrk="0" fontAlgn="base" hangingPunct="0">
              <a:spcBef>
                <a:spcPct val="0"/>
              </a:spcBef>
              <a:spcAft>
                <a:spcPct val="0"/>
              </a:spcAft>
              <a:defRPr sz="1200">
                <a:solidFill>
                  <a:schemeClr val="tx1"/>
                </a:solidFill>
                <a:latin typeface="Times New Roman" pitchFamily="18" charset="0"/>
                <a:ea typeface="宋体" pitchFamily="2" charset="-122"/>
              </a:defRPr>
            </a:lvl8pPr>
            <a:lvl9pPr marL="3886200" indent="-228600" eaLnBrk="0" fontAlgn="base" hangingPunct="0">
              <a:spcBef>
                <a:spcPct val="0"/>
              </a:spcBef>
              <a:spcAft>
                <a:spcPct val="0"/>
              </a:spcAft>
              <a:defRPr sz="1200">
                <a:solidFill>
                  <a:schemeClr val="tx1"/>
                </a:solidFill>
                <a:latin typeface="Times New Roman" pitchFamily="18" charset="0"/>
                <a:ea typeface="宋体" pitchFamily="2" charset="-122"/>
              </a:defRPr>
            </a:lvl9pPr>
          </a:lstStyle>
          <a:p>
            <a:pPr>
              <a:lnSpc>
                <a:spcPct val="95000"/>
              </a:lnSpc>
            </a:pPr>
            <a:r>
              <a:rPr lang="en-US" altLang="zh-CN" sz="1400" b="1" u="sng" dirty="0">
                <a:latin typeface="+mn-lt"/>
                <a:ea typeface="MS PGothic" pitchFamily="34" charset="-128"/>
              </a:rPr>
              <a:t>Pre-Conditions:</a:t>
            </a:r>
            <a:r>
              <a:rPr lang="en-US" altLang="zh-CN" sz="1400" dirty="0">
                <a:latin typeface="+mn-lt"/>
                <a:ea typeface="MS PGothic" pitchFamily="34" charset="-128"/>
              </a:rPr>
              <a:t>  </a:t>
            </a:r>
          </a:p>
          <a:p>
            <a:pPr>
              <a:lnSpc>
                <a:spcPct val="95000"/>
              </a:lnSpc>
            </a:pPr>
            <a:r>
              <a:rPr lang="en-GB" altLang="zh-CN" sz="1400" dirty="0" smtClean="0">
                <a:latin typeface="+mn-lt"/>
                <a:ea typeface="MS PGothic" pitchFamily="34" charset="-128"/>
              </a:rPr>
              <a:t>User </a:t>
            </a:r>
            <a:r>
              <a:rPr lang="en-GB" altLang="zh-CN" sz="1400" dirty="0">
                <a:latin typeface="+mn-lt"/>
                <a:ea typeface="MS PGothic" pitchFamily="34" charset="-128"/>
              </a:rPr>
              <a:t>has </a:t>
            </a:r>
            <a:r>
              <a:rPr lang="en-GB" altLang="zh-CN" sz="1400" dirty="0" smtClean="0">
                <a:latin typeface="+mn-lt"/>
                <a:ea typeface="MS PGothic" pitchFamily="34" charset="-128"/>
              </a:rPr>
              <a:t>WLAN</a:t>
            </a:r>
            <a:r>
              <a:rPr lang="en-US" altLang="zh-CN" sz="1400" dirty="0" smtClean="0">
                <a:latin typeface="+mn-lt"/>
                <a:ea typeface="MS PGothic" pitchFamily="34" charset="-128"/>
              </a:rPr>
              <a:t> </a:t>
            </a:r>
            <a:r>
              <a:rPr lang="en-US" altLang="zh-CN" sz="1400" dirty="0">
                <a:latin typeface="+mn-lt"/>
                <a:ea typeface="MS PGothic" pitchFamily="34" charset="-128"/>
              </a:rPr>
              <a:t>connectivity between a </a:t>
            </a:r>
            <a:r>
              <a:rPr lang="en-GB" altLang="zh-CN" sz="1400" dirty="0" smtClean="0">
                <a:latin typeface="+mn-lt"/>
                <a:ea typeface="MS PGothic" pitchFamily="34" charset="-128"/>
              </a:rPr>
              <a:t>portable/mobile </a:t>
            </a:r>
            <a:r>
              <a:rPr lang="en-GB" altLang="zh-CN" sz="1400" dirty="0">
                <a:latin typeface="+mn-lt"/>
                <a:ea typeface="MS PGothic" pitchFamily="34" charset="-128"/>
              </a:rPr>
              <a:t>device (e.g., tablet, </a:t>
            </a:r>
            <a:r>
              <a:rPr lang="en-GB" altLang="zh-CN" sz="1400" dirty="0" smtClean="0">
                <a:latin typeface="+mn-lt"/>
                <a:ea typeface="MS PGothic" pitchFamily="34" charset="-128"/>
              </a:rPr>
              <a:t>smart </a:t>
            </a:r>
            <a:r>
              <a:rPr lang="en-GB" altLang="zh-CN" sz="1400" dirty="0">
                <a:latin typeface="+mn-lt"/>
                <a:ea typeface="MS PGothic" pitchFamily="34" charset="-128"/>
              </a:rPr>
              <a:t>phone) and a </a:t>
            </a:r>
            <a:r>
              <a:rPr lang="en-GB" altLang="zh-CN" sz="1400" dirty="0" smtClean="0">
                <a:latin typeface="+mn-lt"/>
                <a:ea typeface="MS PGothic" pitchFamily="34" charset="-128"/>
              </a:rPr>
              <a:t>fixed device (e.g., tollgate, kiosk)</a:t>
            </a:r>
            <a:r>
              <a:rPr lang="en-US" altLang="zh-CN" sz="1400" dirty="0" smtClean="0">
                <a:latin typeface="+mn-lt"/>
                <a:ea typeface="MS PGothic" pitchFamily="34" charset="-128"/>
              </a:rPr>
              <a:t>.</a:t>
            </a:r>
            <a:endParaRPr lang="en-US" altLang="zh-CN" sz="1400" dirty="0">
              <a:latin typeface="+mn-lt"/>
              <a:ea typeface="MS PGothic" pitchFamily="34" charset="-128"/>
            </a:endParaRPr>
          </a:p>
          <a:p>
            <a:pPr>
              <a:lnSpc>
                <a:spcPct val="95000"/>
              </a:lnSpc>
            </a:pPr>
            <a:endParaRPr lang="en-US" altLang="zh-CN" sz="1400" dirty="0">
              <a:latin typeface="+mn-lt"/>
              <a:ea typeface="MS PGothic" pitchFamily="34" charset="-128"/>
            </a:endParaRPr>
          </a:p>
          <a:p>
            <a:pPr>
              <a:lnSpc>
                <a:spcPct val="95000"/>
              </a:lnSpc>
            </a:pPr>
            <a:r>
              <a:rPr lang="en-US" altLang="zh-CN" sz="1400" b="1" u="sng" dirty="0" smtClean="0">
                <a:latin typeface="+mn-lt"/>
                <a:ea typeface="MS PGothic" pitchFamily="34" charset="-128"/>
              </a:rPr>
              <a:t>Application</a:t>
            </a:r>
            <a:r>
              <a:rPr lang="en-US" altLang="zh-CN" sz="1400" b="1" u="sng" dirty="0">
                <a:latin typeface="+mn-lt"/>
                <a:ea typeface="MS PGothic" pitchFamily="34" charset="-128"/>
              </a:rPr>
              <a: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cs typeface="Arial" charset="0"/>
              </a:rPr>
              <a:t>Users can </a:t>
            </a:r>
            <a:r>
              <a:rPr lang="en-US" altLang="zh-CN" sz="1400" dirty="0" smtClean="0">
                <a:latin typeface="+mn-lt"/>
                <a:cs typeface="Arial" charset="0"/>
              </a:rPr>
              <a:t>download mass </a:t>
            </a:r>
            <a:r>
              <a:rPr lang="en-US" altLang="zh-CN" sz="1400" dirty="0">
                <a:latin typeface="+mn-lt"/>
                <a:cs typeface="Arial" charset="0"/>
              </a:rPr>
              <a:t>data (e.g. </a:t>
            </a:r>
            <a:r>
              <a:rPr lang="en-US" altLang="zh-CN" sz="1400" dirty="0" smtClean="0">
                <a:latin typeface="+mn-lt"/>
                <a:cs typeface="Arial" charset="0"/>
              </a:rPr>
              <a:t>video/audio clip, e-magazine, picture </a:t>
            </a:r>
            <a:r>
              <a:rPr lang="en-US" altLang="zh-CN" sz="1400" dirty="0">
                <a:latin typeface="+mn-lt"/>
                <a:cs typeface="Arial" charset="0"/>
              </a:rPr>
              <a:t>library etc.) </a:t>
            </a:r>
            <a:r>
              <a:rPr lang="en-US" altLang="zh-CN" sz="1400" dirty="0" smtClean="0">
                <a:latin typeface="+mn-lt"/>
                <a:cs typeface="Arial" charset="0"/>
              </a:rPr>
              <a:t>from a fixed device. </a:t>
            </a:r>
            <a:r>
              <a:rPr lang="en-US" sz="1400" dirty="0" smtClean="0">
                <a:latin typeface="+mn-lt"/>
                <a:ea typeface="ＭＳ Ｐゴシック" charset="-128"/>
              </a:rPr>
              <a:t>100 </a:t>
            </a:r>
            <a:r>
              <a:rPr lang="en-US" sz="1400" dirty="0">
                <a:latin typeface="+mn-lt"/>
                <a:ea typeface="ＭＳ Ｐゴシック" charset="-128"/>
              </a:rPr>
              <a:t>jpeg (picture) files of </a:t>
            </a:r>
            <a:r>
              <a:rPr lang="en-US" sz="1400" dirty="0" smtClean="0">
                <a:latin typeface="+mn-lt"/>
                <a:ea typeface="ＭＳ Ｐゴシック" charset="-128"/>
              </a:rPr>
              <a:t>5MB </a:t>
            </a:r>
            <a:r>
              <a:rPr lang="en-US" sz="1400" dirty="0">
                <a:latin typeface="+mn-lt"/>
                <a:ea typeface="ＭＳ Ｐゴシック" charset="-128"/>
              </a:rPr>
              <a:t>takes </a:t>
            </a:r>
            <a:r>
              <a:rPr lang="en-US" sz="1400" dirty="0" smtClean="0">
                <a:latin typeface="+mn-lt"/>
                <a:ea typeface="ＭＳ Ｐゴシック" charset="-128"/>
              </a:rPr>
              <a:t>0.6 second </a:t>
            </a:r>
            <a:r>
              <a:rPr lang="en-US" sz="1400" dirty="0">
                <a:latin typeface="+mn-lt"/>
                <a:ea typeface="ＭＳ Ｐゴシック" charset="-128"/>
              </a:rPr>
              <a:t>over a </a:t>
            </a:r>
            <a:r>
              <a:rPr lang="en-US" sz="1400" dirty="0" smtClean="0">
                <a:latin typeface="+mn-lt"/>
                <a:ea typeface="ＭＳ Ｐゴシック" charset="-128"/>
              </a:rPr>
              <a:t>single hop 10Gbps link.  </a:t>
            </a:r>
            <a:endParaRPr lang="en-US" altLang="zh-CN" sz="1400" dirty="0">
              <a:latin typeface="+mn-lt"/>
              <a:cs typeface="Arial" charset="0"/>
            </a:endParaRPr>
          </a:p>
          <a:p>
            <a:pPr marL="233363" indent="-173038">
              <a:buFont typeface="Arial" charset="0"/>
              <a:buChar char="•"/>
            </a:pPr>
            <a:r>
              <a:rPr lang="en-US" sz="1400" dirty="0">
                <a:latin typeface="+mn-lt"/>
                <a:ea typeface="ＭＳ Ｐゴシック" charset="-128"/>
              </a:rPr>
              <a:t>Jitter </a:t>
            </a:r>
            <a:r>
              <a:rPr lang="en-US" sz="1400" dirty="0" smtClean="0">
                <a:latin typeface="+mn-lt"/>
                <a:ea typeface="ＭＳ Ｐゴシック" charset="-128"/>
              </a:rPr>
              <a:t>is not </a:t>
            </a:r>
            <a:r>
              <a:rPr lang="en-US" sz="1400" dirty="0">
                <a:latin typeface="+mn-lt"/>
                <a:ea typeface="ＭＳ Ｐゴシック" charset="-128"/>
              </a:rPr>
              <a:t>critical. </a:t>
            </a:r>
            <a:r>
              <a:rPr lang="en-US" altLang="zh-CN" sz="1400" dirty="0" smtClean="0">
                <a:latin typeface="+mn-lt"/>
                <a:ea typeface="MS PGothic" pitchFamily="34" charset="-128"/>
              </a:rPr>
              <a:t>The </a:t>
            </a:r>
            <a:r>
              <a:rPr lang="en-US" altLang="zh-CN" sz="1400" dirty="0">
                <a:latin typeface="+mn-lt"/>
                <a:ea typeface="MS PGothic" pitchFamily="34" charset="-128"/>
              </a:rPr>
              <a:t>key metric is the user’s time spent to do a transfer. </a:t>
            </a:r>
            <a:r>
              <a:rPr lang="en-US" altLang="zh-CN" sz="1400" dirty="0" smtClean="0">
                <a:latin typeface="+mn-lt"/>
                <a:ea typeface="MS PGothic" pitchFamily="34" charset="-128"/>
              </a:rPr>
              <a:t>Less </a:t>
            </a:r>
            <a:r>
              <a:rPr lang="en-US" altLang="zh-CN" sz="1400" dirty="0">
                <a:latin typeface="+mn-lt"/>
                <a:ea typeface="MS PGothic" pitchFamily="34" charset="-128"/>
              </a:rPr>
              <a:t>than </a:t>
            </a:r>
            <a:r>
              <a:rPr lang="en-US" altLang="zh-CN" sz="1400" dirty="0" smtClean="0">
                <a:solidFill>
                  <a:srgbClr val="FF0000"/>
                </a:solidFill>
                <a:latin typeface="+mn-lt"/>
                <a:ea typeface="MS PGothic" pitchFamily="34" charset="-128"/>
              </a:rPr>
              <a:t>1 second </a:t>
            </a:r>
            <a:r>
              <a:rPr lang="en-US" altLang="zh-CN" sz="1400" dirty="0">
                <a:latin typeface="+mn-lt"/>
                <a:ea typeface="MS PGothic" pitchFamily="34" charset="-128"/>
              </a:rPr>
              <a:t>is acceptable. </a:t>
            </a:r>
            <a:r>
              <a:rPr lang="en-US" altLang="zh-CN" sz="1400" dirty="0" smtClean="0">
                <a:latin typeface="+mn-lt"/>
                <a:ea typeface="MS PGothic" pitchFamily="34" charset="-128"/>
              </a:rPr>
              <a:t>1-5 seconds may </a:t>
            </a:r>
            <a:r>
              <a:rPr lang="en-US" altLang="zh-CN" sz="1400" dirty="0">
                <a:latin typeface="+mn-lt"/>
                <a:ea typeface="MS PGothic" pitchFamily="34" charset="-128"/>
              </a:rPr>
              <a:t>be acceptable. More than </a:t>
            </a:r>
            <a:r>
              <a:rPr lang="en-US" altLang="zh-CN" sz="1400" dirty="0" smtClean="0">
                <a:latin typeface="+mn-lt"/>
                <a:ea typeface="MS PGothic" pitchFamily="34" charset="-128"/>
              </a:rPr>
              <a:t>5 seconds </a:t>
            </a:r>
            <a:r>
              <a:rPr lang="en-US" altLang="zh-CN" sz="1400" dirty="0">
                <a:latin typeface="+mn-lt"/>
                <a:ea typeface="MS PGothic" pitchFamily="34" charset="-128"/>
              </a:rPr>
              <a:t>may not be acceptable.</a:t>
            </a:r>
          </a:p>
          <a:p>
            <a:pPr>
              <a:lnSpc>
                <a:spcPct val="95000"/>
              </a:lnSpc>
            </a:pPr>
            <a:endParaRPr lang="en-US" altLang="zh-CN" sz="1400" b="1" u="sng" dirty="0">
              <a:latin typeface="+mn-lt"/>
              <a:ea typeface="MS PGothic" pitchFamily="34" charset="-128"/>
            </a:endParaRPr>
          </a:p>
          <a:p>
            <a:pPr>
              <a:lnSpc>
                <a:spcPct val="95000"/>
              </a:lnSpc>
            </a:pPr>
            <a:r>
              <a:rPr lang="en-US" altLang="zh-CN" sz="1400" b="1" u="sng" dirty="0">
                <a:latin typeface="+mn-lt"/>
                <a:ea typeface="MS PGothic" pitchFamily="34" charset="-128"/>
              </a:rPr>
              <a:t>Environment:</a:t>
            </a:r>
            <a:r>
              <a:rPr lang="en-US" altLang="zh-CN" sz="1400" dirty="0">
                <a:latin typeface="+mn-lt"/>
                <a:ea typeface="MS PGothic" pitchFamily="34" charset="-128"/>
              </a:rPr>
              <a:t> </a:t>
            </a:r>
          </a:p>
          <a:p>
            <a:pPr marL="233363" indent="-173038">
              <a:buFont typeface="Arial" charset="0"/>
              <a:buChar char="•"/>
            </a:pPr>
            <a:r>
              <a:rPr lang="en-US" altLang="zh-CN" sz="1400" dirty="0">
                <a:latin typeface="+mn-lt"/>
                <a:ea typeface="MS PGothic" pitchFamily="34" charset="-128"/>
              </a:rPr>
              <a:t>Environments can be </a:t>
            </a:r>
            <a:r>
              <a:rPr lang="en-US" altLang="zh-CN" sz="1400" dirty="0" smtClean="0">
                <a:latin typeface="+mn-lt"/>
                <a:ea typeface="MS PGothic" pitchFamily="34" charset="-128"/>
              </a:rPr>
              <a:t>variable, e.g., </a:t>
            </a:r>
            <a:r>
              <a:rPr lang="en-US" altLang="zh-CN" sz="1400" dirty="0">
                <a:latin typeface="+mn-lt"/>
                <a:ea typeface="MS PGothic" pitchFamily="34" charset="-128"/>
              </a:rPr>
              <a:t>crowded public space such as </a:t>
            </a:r>
            <a:r>
              <a:rPr lang="en-US" altLang="zh-CN" sz="1400" dirty="0" smtClean="0">
                <a:latin typeface="+mn-lt"/>
                <a:ea typeface="MS PGothic" pitchFamily="34" charset="-128"/>
              </a:rPr>
              <a:t>train </a:t>
            </a:r>
            <a:r>
              <a:rPr lang="en-US" altLang="zh-CN" sz="1400" dirty="0">
                <a:latin typeface="+mn-lt"/>
                <a:ea typeface="MS PGothic" pitchFamily="34" charset="-128"/>
              </a:rPr>
              <a:t>stations, airports, shopping </a:t>
            </a:r>
            <a:r>
              <a:rPr lang="en-US" altLang="zh-CN" sz="1400" dirty="0" smtClean="0">
                <a:latin typeface="+mn-lt"/>
                <a:ea typeface="MS PGothic" pitchFamily="34" charset="-128"/>
              </a:rPr>
              <a:t>mall, office</a:t>
            </a:r>
            <a:r>
              <a:rPr lang="en-US" altLang="zh-CN" sz="1400" dirty="0">
                <a:latin typeface="+mn-lt"/>
                <a:ea typeface="MS PGothic" pitchFamily="34" charset="-128"/>
              </a:rPr>
              <a:t>. </a:t>
            </a:r>
          </a:p>
          <a:p>
            <a:pPr marL="233363" indent="-173038">
              <a:buFont typeface="Arial" charset="0"/>
              <a:buChar char="•"/>
            </a:pPr>
            <a:r>
              <a:rPr lang="en-US" altLang="zh-CN" sz="1400" dirty="0" smtClean="0">
                <a:latin typeface="+mn-lt"/>
                <a:ea typeface="MS PGothic" pitchFamily="34" charset="-128"/>
              </a:rPr>
              <a:t>Link </a:t>
            </a:r>
            <a:r>
              <a:rPr lang="en-US" altLang="zh-CN" sz="1400" dirty="0">
                <a:latin typeface="+mn-lt"/>
                <a:ea typeface="MS PGothic" pitchFamily="34" charset="-128"/>
              </a:rPr>
              <a:t>distance can typically </a:t>
            </a:r>
            <a:r>
              <a:rPr lang="en-US" altLang="zh-CN" sz="1400" dirty="0">
                <a:latin typeface="+mn-lt"/>
              </a:rPr>
              <a:t>be </a:t>
            </a:r>
            <a:r>
              <a:rPr lang="en-US" altLang="zh-CN" sz="1400" dirty="0" smtClean="0">
                <a:latin typeface="+mn-lt"/>
              </a:rPr>
              <a:t>up to </a:t>
            </a:r>
            <a:r>
              <a:rPr lang="en-US" altLang="zh-CN" sz="1400" dirty="0" smtClean="0">
                <a:solidFill>
                  <a:srgbClr val="FF0000"/>
                </a:solidFill>
                <a:latin typeface="+mn-lt"/>
              </a:rPr>
              <a:t>10 cm</a:t>
            </a:r>
            <a:r>
              <a:rPr lang="en-US" altLang="zh-CN" sz="1400" dirty="0" smtClean="0">
                <a:latin typeface="+mn-lt"/>
              </a:rPr>
              <a:t>.</a:t>
            </a:r>
            <a:endParaRPr lang="en-US" altLang="zh-CN" sz="1400" dirty="0">
              <a:latin typeface="+mn-lt"/>
            </a:endParaRPr>
          </a:p>
          <a:p>
            <a:pPr marL="233363" indent="-173038">
              <a:buFont typeface="Arial" charset="0"/>
              <a:buChar char="•"/>
            </a:pPr>
            <a:r>
              <a:rPr lang="en-US" altLang="zh-CN" sz="1400" dirty="0">
                <a:latin typeface="+mn-lt"/>
                <a:ea typeface="MS PGothic" pitchFamily="34" charset="-128"/>
              </a:rPr>
              <a:t>Typically transmissions are Line of Sight.</a:t>
            </a:r>
          </a:p>
          <a:p>
            <a:pPr marL="233363" indent="-173038">
              <a:buFont typeface="Arial" charset="0"/>
              <a:buChar char="•"/>
            </a:pPr>
            <a:r>
              <a:rPr lang="en-US" altLang="zh-CN" sz="1400" dirty="0" smtClean="0">
                <a:latin typeface="+mn-lt"/>
              </a:rPr>
              <a:t>All </a:t>
            </a:r>
            <a:r>
              <a:rPr lang="en-US" altLang="zh-CN" sz="1400" dirty="0">
                <a:latin typeface="+mn-lt"/>
              </a:rPr>
              <a:t>devices will typically be stationary during usage</a:t>
            </a:r>
            <a:r>
              <a:rPr lang="en-US" altLang="zh-CN" sz="1400" dirty="0" smtClean="0">
                <a:latin typeface="+mn-lt"/>
              </a:rPr>
              <a:t>.</a:t>
            </a:r>
            <a:endParaRPr lang="en-US" altLang="zh-CN" sz="1400" dirty="0">
              <a:latin typeface="+mn-lt"/>
            </a:endParaRPr>
          </a:p>
        </p:txBody>
      </p:sp>
    </p:spTree>
    <p:extLst>
      <p:ext uri="{BB962C8B-B14F-4D97-AF65-F5344CB8AC3E}">
        <p14:creationId xmlns:p14="http://schemas.microsoft.com/office/powerpoint/2010/main" val="28200338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7160" y="404664"/>
            <a:ext cx="9144000" cy="838200"/>
          </a:xfrm>
        </p:spPr>
        <p:txBody>
          <a:bodyPr/>
          <a:lstStyle/>
          <a:p>
            <a:r>
              <a:rPr lang="en-US" altLang="zh-CN" sz="2000" b="1" dirty="0" smtClean="0">
                <a:ea typeface="宋体" pitchFamily="2" charset="-122"/>
              </a:rPr>
              <a:t>Usage Model 1: USR Communications</a:t>
            </a:r>
            <a:endParaRPr lang="en-US" altLang="ja-JP" sz="2000" b="1" dirty="0" smtClean="0">
              <a:ea typeface="ＭＳ Ｐゴシック" charset="-128"/>
            </a:endParaRPr>
          </a:p>
        </p:txBody>
      </p:sp>
      <p:sp>
        <p:nvSpPr>
          <p:cNvPr id="8" name="内容占位符 2"/>
          <p:cNvSpPr>
            <a:spLocks noGrp="1"/>
          </p:cNvSpPr>
          <p:nvPr>
            <p:ph idx="1"/>
          </p:nvPr>
        </p:nvSpPr>
        <p:spPr>
          <a:xfrm>
            <a:off x="228599" y="990599"/>
            <a:ext cx="4151607" cy="3073823"/>
          </a:xfrm>
        </p:spPr>
        <p:txBody>
          <a:bodyPr/>
          <a:lstStyle/>
          <a:p>
            <a:pPr marL="284163" indent="-284163">
              <a:buFont typeface="Wingdings" panose="05000000000000000000" pitchFamily="2" charset="2"/>
              <a:buChar char="q"/>
            </a:pPr>
            <a:r>
              <a:rPr lang="en-GB" altLang="ja-JP" sz="1600" dirty="0" smtClean="0"/>
              <a:t>Rapid content transfer between a portable /mobile device (e.g., tablet, smart phone) and a fixed device or between two portable/mobile devices within a ultra short separation</a:t>
            </a:r>
          </a:p>
          <a:p>
            <a:pPr marL="569913" lvl="1" indent="-233363">
              <a:buFont typeface="Wingdings" panose="05000000000000000000" pitchFamily="2" charset="2"/>
              <a:buChar char="§"/>
            </a:pPr>
            <a:r>
              <a:rPr lang="en-GB" altLang="ja-JP" dirty="0" smtClean="0"/>
              <a:t>Assumption: </a:t>
            </a:r>
            <a:r>
              <a:rPr lang="en-GB" altLang="ja-JP" dirty="0" smtClean="0">
                <a:solidFill>
                  <a:srgbClr val="FF0000"/>
                </a:solidFill>
              </a:rPr>
              <a:t>1:1</a:t>
            </a:r>
          </a:p>
          <a:p>
            <a:pPr marL="569913" lvl="1" indent="-233363">
              <a:buFont typeface="Wingdings" panose="05000000000000000000" pitchFamily="2" charset="2"/>
              <a:buChar char="§"/>
            </a:pPr>
            <a:r>
              <a:rPr lang="en-GB" altLang="ja-JP" dirty="0" smtClean="0"/>
              <a:t>Fast link setup: </a:t>
            </a:r>
            <a:r>
              <a:rPr lang="en-GB" altLang="ja-JP" dirty="0" smtClean="0">
                <a:solidFill>
                  <a:srgbClr val="FF0000"/>
                </a:solidFill>
              </a:rPr>
              <a:t>&lt; 100msec</a:t>
            </a:r>
          </a:p>
          <a:p>
            <a:pPr marL="569913" lvl="1" indent="-233363">
              <a:buFont typeface="Wingdings" panose="05000000000000000000" pitchFamily="2" charset="2"/>
              <a:buChar char="§"/>
            </a:pPr>
            <a:r>
              <a:rPr lang="en-GB" altLang="ja-JP" dirty="0" smtClean="0"/>
              <a:t>Transaction time: </a:t>
            </a:r>
            <a:r>
              <a:rPr lang="en-GB" altLang="ja-JP" dirty="0" smtClean="0">
                <a:solidFill>
                  <a:srgbClr val="FF0000"/>
                </a:solidFill>
              </a:rPr>
              <a:t>&lt;1sec</a:t>
            </a:r>
          </a:p>
          <a:p>
            <a:pPr marL="569913" lvl="1" indent="-233363">
              <a:buFont typeface="Wingdings" panose="05000000000000000000" pitchFamily="2" charset="2"/>
              <a:buChar char="§"/>
            </a:pPr>
            <a:r>
              <a:rPr lang="en-GB" altLang="ja-JP" dirty="0"/>
              <a:t>Ultra short link </a:t>
            </a:r>
            <a:r>
              <a:rPr lang="en-GB" altLang="ja-JP" dirty="0" smtClean="0"/>
              <a:t>distance: </a:t>
            </a:r>
            <a:r>
              <a:rPr lang="en-GB" altLang="ja-JP" dirty="0" smtClean="0">
                <a:solidFill>
                  <a:srgbClr val="FF0000"/>
                </a:solidFill>
              </a:rPr>
              <a:t>&lt;10cm</a:t>
            </a:r>
          </a:p>
          <a:p>
            <a:pPr marL="569913" lvl="1" indent="-233363">
              <a:buFont typeface="Wingdings" panose="05000000000000000000" pitchFamily="2" charset="2"/>
              <a:buChar char="§"/>
            </a:pPr>
            <a:r>
              <a:rPr lang="en-US" altLang="ko-KR" dirty="0" smtClean="0">
                <a:ea typeface="굴림" pitchFamily="50" charset="-127"/>
              </a:rPr>
              <a:t>Very </a:t>
            </a:r>
            <a:r>
              <a:rPr lang="en-US" altLang="ko-KR" dirty="0">
                <a:ea typeface="굴림" pitchFamily="50" charset="-127"/>
              </a:rPr>
              <a:t>low power </a:t>
            </a:r>
            <a:r>
              <a:rPr lang="en-US" altLang="ko-KR" dirty="0" smtClean="0">
                <a:ea typeface="굴림" pitchFamily="50" charset="-127"/>
              </a:rPr>
              <a:t>consumption for portable/mobile device: </a:t>
            </a:r>
            <a:r>
              <a:rPr lang="en-US" altLang="ko-KR" dirty="0">
                <a:solidFill>
                  <a:srgbClr val="FF0000"/>
                </a:solidFill>
                <a:ea typeface="굴림" pitchFamily="50" charset="-127"/>
              </a:rPr>
              <a:t>&lt; </a:t>
            </a:r>
            <a:r>
              <a:rPr lang="en-US" altLang="ko-KR" dirty="0" smtClean="0">
                <a:solidFill>
                  <a:srgbClr val="FF0000"/>
                </a:solidFill>
                <a:ea typeface="굴림" pitchFamily="50" charset="-127"/>
              </a:rPr>
              <a:t>400mW</a:t>
            </a:r>
          </a:p>
          <a:p>
            <a:pPr marL="569913" lvl="1" indent="-233363">
              <a:buFont typeface="Wingdings" panose="05000000000000000000" pitchFamily="2" charset="2"/>
              <a:buChar char="§"/>
            </a:pPr>
            <a:r>
              <a:rPr lang="en-US" altLang="ko-KR" dirty="0" smtClean="0">
                <a:ea typeface="굴림" pitchFamily="50" charset="-127"/>
              </a:rPr>
              <a:t>Target data rate: </a:t>
            </a:r>
            <a:r>
              <a:rPr lang="en-US" altLang="ko-KR" dirty="0" smtClean="0">
                <a:solidFill>
                  <a:srgbClr val="FF0000"/>
                </a:solidFill>
                <a:ea typeface="굴림" pitchFamily="50" charset="-127"/>
              </a:rPr>
              <a:t>10 Gbps</a:t>
            </a:r>
            <a:endParaRPr lang="en-US" altLang="ko-KR" dirty="0">
              <a:solidFill>
                <a:srgbClr val="FF0000"/>
              </a:solidFill>
              <a:ea typeface="굴림" pitchFamily="50" charset="-127"/>
            </a:endParaRPr>
          </a:p>
          <a:p>
            <a:pPr lvl="1">
              <a:buFont typeface="Wingdings" panose="05000000000000000000" pitchFamily="2" charset="2"/>
              <a:buChar char="§"/>
            </a:pPr>
            <a:endParaRPr lang="en-GB" altLang="ja-JP" dirty="0"/>
          </a:p>
          <a:p>
            <a:pPr>
              <a:buFont typeface="Wingdings" panose="05000000000000000000" pitchFamily="2" charset="2"/>
              <a:buChar char="q"/>
            </a:pPr>
            <a:endParaRPr lang="en-GB" altLang="ja-JP" sz="1600" dirty="0"/>
          </a:p>
        </p:txBody>
      </p:sp>
      <p:graphicFrame>
        <p:nvGraphicFramePr>
          <p:cNvPr id="68" name="Table 67"/>
          <p:cNvGraphicFramePr>
            <a:graphicFrameLocks noGrp="1"/>
          </p:cNvGraphicFramePr>
          <p:nvPr>
            <p:extLst>
              <p:ext uri="{D42A27DB-BD31-4B8C-83A1-F6EECF244321}">
                <p14:modId xmlns:p14="http://schemas.microsoft.com/office/powerpoint/2010/main" val="3382113857"/>
              </p:ext>
            </p:extLst>
          </p:nvPr>
        </p:nvGraphicFramePr>
        <p:xfrm>
          <a:off x="4416251" y="1700808"/>
          <a:ext cx="4419601" cy="1554480"/>
        </p:xfrm>
        <a:graphic>
          <a:graphicData uri="http://schemas.openxmlformats.org/drawingml/2006/table">
            <a:tbl>
              <a:tblPr>
                <a:tableStyleId>{5C22544A-7EE6-4342-B048-85BDC9FD1C3A}</a:tableStyleId>
              </a:tblPr>
              <a:tblGrid>
                <a:gridCol w="1240946"/>
                <a:gridCol w="620472"/>
                <a:gridCol w="1396064"/>
                <a:gridCol w="1162119"/>
              </a:tblGrid>
              <a:tr h="381000">
                <a:tc>
                  <a:txBody>
                    <a:bodyPr/>
                    <a:lstStyle/>
                    <a:p>
                      <a:pPr marL="0" marR="0" algn="ctr">
                        <a:spcBef>
                          <a:spcPts val="0"/>
                        </a:spcBef>
                        <a:spcAft>
                          <a:spcPts val="0"/>
                        </a:spcAft>
                      </a:pPr>
                      <a:r>
                        <a:rPr lang="en-US" sz="1100" b="1" dirty="0">
                          <a:effectLst/>
                        </a:rPr>
                        <a:t>@ 70% MAC-App efficiency</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a:effectLst/>
                        </a:rPr>
                        <a:t>Size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b="1" dirty="0" smtClean="0">
                          <a:effectLst/>
                        </a:rPr>
                        <a:t>11ay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b="1" dirty="0" smtClean="0">
                          <a:effectLst/>
                        </a:rPr>
                        <a:t>11ad Device</a:t>
                      </a:r>
                      <a:endParaRPr lang="en-US" sz="1100" b="1" dirty="0">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ea typeface="Times New Roman"/>
                        </a:rPr>
                        <a:t>4K</a:t>
                      </a:r>
                      <a:r>
                        <a:rPr lang="en-US" sz="1100" baseline="0" dirty="0" smtClean="0">
                          <a:solidFill>
                            <a:schemeClr val="tx1"/>
                          </a:solidFill>
                          <a:effectLst/>
                          <a:latin typeface="+mn-lt"/>
                          <a:ea typeface="Times New Roman"/>
                        </a:rPr>
                        <a:t> UHD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60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 min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11.4 min@1Gbps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121920">
                <a:tc>
                  <a:txBody>
                    <a:bodyPr/>
                    <a:lstStyle/>
                    <a:p>
                      <a:pPr marL="0" marR="0" algn="ctr">
                        <a:spcBef>
                          <a:spcPts val="0"/>
                        </a:spcBef>
                        <a:spcAft>
                          <a:spcPts val="0"/>
                        </a:spcAft>
                      </a:pPr>
                      <a:r>
                        <a:rPr lang="en-US" sz="1100" dirty="0" smtClean="0">
                          <a:solidFill>
                            <a:schemeClr val="tx1"/>
                          </a:solidFill>
                          <a:effectLst/>
                          <a:latin typeface="+mn-lt"/>
                        </a:rPr>
                        <a:t>HD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57.1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ea typeface="Times New Roman"/>
                        </a:rPr>
                        <a:t>SD movie</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1.5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17.1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Picture</a:t>
                      </a:r>
                      <a:r>
                        <a:rPr lang="en-US" sz="1100" baseline="0" dirty="0" smtClean="0">
                          <a:solidFill>
                            <a:schemeClr val="tx1"/>
                          </a:solidFill>
                          <a:effectLst/>
                        </a:rPr>
                        <a:t> library</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1.1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11.4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latin typeface="+mn-lt"/>
                        </a:rPr>
                        <a:t>4K movie trailer </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1.2 GB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rPr>
                        <a:t>1.4 sec </a:t>
                      </a:r>
                      <a:r>
                        <a:rPr lang="en-US" sz="1100" dirty="0">
                          <a:solidFill>
                            <a:schemeClr val="tx1"/>
                          </a:solidFill>
                          <a:effectLst/>
                          <a:latin typeface="+mn-lt"/>
                        </a:rPr>
                        <a:t>@ </a:t>
                      </a:r>
                      <a:r>
                        <a:rPr lang="en-US" sz="1100" dirty="0" smtClean="0">
                          <a:solidFill>
                            <a:schemeClr val="tx1"/>
                          </a:solidFill>
                          <a:effectLst/>
                          <a:latin typeface="+mn-lt"/>
                        </a:rPr>
                        <a:t>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13.7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HD movie trailer</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100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0.1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1.1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1440">
                <a:tc>
                  <a:txBody>
                    <a:bodyPr/>
                    <a:lstStyle/>
                    <a:p>
                      <a:pPr marL="0" marR="0" algn="ctr">
                        <a:spcBef>
                          <a:spcPts val="0"/>
                        </a:spcBef>
                        <a:spcAft>
                          <a:spcPts val="0"/>
                        </a:spcAft>
                      </a:pPr>
                      <a:r>
                        <a:rPr lang="en-US" sz="1100" dirty="0" smtClean="0">
                          <a:solidFill>
                            <a:schemeClr val="tx1"/>
                          </a:solidFill>
                          <a:effectLst/>
                        </a:rPr>
                        <a:t>E-magazine</a:t>
                      </a:r>
                      <a:endParaRPr lang="en-US" sz="1100" dirty="0">
                        <a:solidFill>
                          <a:schemeClr val="tx1"/>
                        </a:solidFill>
                        <a:effectLst/>
                        <a:latin typeface="Times New Roman"/>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smtClean="0">
                          <a:solidFill>
                            <a:schemeClr val="tx1"/>
                          </a:solidFill>
                          <a:effectLst/>
                          <a:latin typeface="+mn-lt"/>
                          <a:ea typeface="Times New Roman"/>
                        </a:rPr>
                        <a:t>250 MB</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rPr>
                        <a:t>0.3 sec @ 10Gbps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100" dirty="0" smtClean="0">
                          <a:solidFill>
                            <a:schemeClr val="tx1"/>
                          </a:solidFill>
                          <a:effectLst/>
                          <a:latin typeface="+mn-lt"/>
                          <a:ea typeface="Times New Roman"/>
                        </a:rPr>
                        <a:t>2.8 sec @ 1Gbps</a:t>
                      </a:r>
                      <a:endParaRPr lang="en-US" sz="1100" dirty="0">
                        <a:solidFill>
                          <a:schemeClr val="tx1"/>
                        </a:solidFill>
                        <a:effectLst/>
                        <a:latin typeface="+mn-lt"/>
                        <a:ea typeface="Times New Roman"/>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pSp>
        <p:nvGrpSpPr>
          <p:cNvPr id="4" name="Group 2"/>
          <p:cNvGrpSpPr>
            <a:grpSpLocks/>
          </p:cNvGrpSpPr>
          <p:nvPr/>
        </p:nvGrpSpPr>
        <p:grpSpPr bwMode="auto">
          <a:xfrm>
            <a:off x="5936904" y="4014478"/>
            <a:ext cx="2597496" cy="2131357"/>
            <a:chOff x="319375" y="1579563"/>
            <a:chExt cx="4170075" cy="4918075"/>
          </a:xfrm>
        </p:grpSpPr>
        <p:pic>
          <p:nvPicPr>
            <p:cNvPr id="9" name="Picture 4" descr="shinjuku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8463" y="1579563"/>
              <a:ext cx="4048125" cy="2703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Oval 5"/>
            <p:cNvSpPr>
              <a:spLocks noChangeArrowheads="1"/>
            </p:cNvSpPr>
            <p:nvPr/>
          </p:nvSpPr>
          <p:spPr bwMode="auto">
            <a:xfrm>
              <a:off x="2165350" y="2635250"/>
              <a:ext cx="674688" cy="601663"/>
            </a:xfrm>
            <a:prstGeom prst="ellipse">
              <a:avLst/>
            </a:prstGeom>
            <a:noFill/>
            <a:ln w="571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en-SG" altLang="en-US" sz="900" dirty="0">
                <a:latin typeface="+mn-lt"/>
              </a:endParaRPr>
            </a:p>
          </p:txBody>
        </p:sp>
        <p:sp>
          <p:nvSpPr>
            <p:cNvPr id="11" name="AutoShape 6"/>
            <p:cNvSpPr>
              <a:spLocks noChangeArrowheads="1"/>
            </p:cNvSpPr>
            <p:nvPr/>
          </p:nvSpPr>
          <p:spPr bwMode="auto">
            <a:xfrm>
              <a:off x="2414588" y="4103688"/>
              <a:ext cx="2074862" cy="2393950"/>
            </a:xfrm>
            <a:prstGeom prst="wedgeRoundRectCallout">
              <a:avLst>
                <a:gd name="adj1" fmla="val -47782"/>
                <a:gd name="adj2" fmla="val -84551"/>
                <a:gd name="adj3" fmla="val 16667"/>
              </a:avLst>
            </a:prstGeom>
            <a:solidFill>
              <a:schemeClr val="bg1"/>
            </a:solidFill>
            <a:ln w="38100">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algn="ctr" eaLnBrk="1" hangingPunct="1"/>
              <a:endParaRPr lang="ja-JP" altLang="en-US" sz="900">
                <a:latin typeface="+mn-lt"/>
              </a:endParaRPr>
            </a:p>
          </p:txBody>
        </p:sp>
        <p:pic>
          <p:nvPicPr>
            <p:cNvPr id="12" name="Picture 7" descr="sui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0963" y="4232275"/>
              <a:ext cx="1628775" cy="213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8" descr="C:\Documents and Settings\akita\Local Settings\Temporary Internet Files\Content.IE5\UWTVV61J\MC900426062[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47788" y="4343400"/>
              <a:ext cx="762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5" descr="MC900434810[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85788" y="41910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6" descr="MC900431607[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4388" y="4876800"/>
              <a:ext cx="762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7"/>
            <p:cNvSpPr txBox="1">
              <a:spLocks noChangeArrowheads="1"/>
            </p:cNvSpPr>
            <p:nvPr/>
          </p:nvSpPr>
          <p:spPr bwMode="auto">
            <a:xfrm>
              <a:off x="319375" y="5623663"/>
              <a:ext cx="2212746" cy="781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Video/audio clip, magazine</a:t>
              </a:r>
              <a:r>
                <a:rPr lang="en-US" altLang="ja-JP" sz="800" b="1" dirty="0">
                  <a:latin typeface="+mn-lt"/>
                  <a:cs typeface="Arial" charset="0"/>
                </a:rPr>
                <a:t>, </a:t>
              </a:r>
              <a:r>
                <a:rPr lang="en-US" altLang="ja-JP" sz="800" b="1" dirty="0" smtClean="0">
                  <a:latin typeface="+mn-lt"/>
                  <a:cs typeface="Arial" charset="0"/>
                </a:rPr>
                <a:t>newspaper, etc</a:t>
              </a:r>
              <a:r>
                <a:rPr lang="en-US" altLang="ja-JP" sz="800" b="1" dirty="0">
                  <a:latin typeface="+mn-lt"/>
                  <a:cs typeface="Arial" charset="0"/>
                </a:rPr>
                <a:t>.</a:t>
              </a:r>
            </a:p>
          </p:txBody>
        </p:sp>
        <p:sp>
          <p:nvSpPr>
            <p:cNvPr id="18" name="Text Box 18"/>
            <p:cNvSpPr txBox="1">
              <a:spLocks noChangeArrowheads="1"/>
            </p:cNvSpPr>
            <p:nvPr/>
          </p:nvSpPr>
          <p:spPr bwMode="auto">
            <a:xfrm>
              <a:off x="1600199" y="1584326"/>
              <a:ext cx="1292411" cy="532641"/>
            </a:xfrm>
            <a:prstGeom prst="rect">
              <a:avLst/>
            </a:prstGeom>
            <a:solidFill>
              <a:schemeClr val="bg1"/>
            </a:solidFill>
            <a:ln>
              <a:noFill/>
            </a:ln>
            <a:effectLst>
              <a:outerShdw dist="35921" dir="2700000" algn="ctr" rotWithShape="0">
                <a:schemeClr val="bg2"/>
              </a:outerShdw>
            </a:effectLst>
            <a:extLs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Train </a:t>
              </a:r>
              <a:r>
                <a:rPr lang="en-US" altLang="ja-JP" sz="900" b="1" dirty="0">
                  <a:latin typeface="+mn-lt"/>
                  <a:cs typeface="Arial" charset="0"/>
                </a:rPr>
                <a:t>Station</a:t>
              </a:r>
            </a:p>
          </p:txBody>
        </p:sp>
      </p:grpSp>
      <p:grpSp>
        <p:nvGrpSpPr>
          <p:cNvPr id="6" name="Group 18"/>
          <p:cNvGrpSpPr/>
          <p:nvPr/>
        </p:nvGrpSpPr>
        <p:grpSpPr>
          <a:xfrm>
            <a:off x="410519" y="4330125"/>
            <a:ext cx="3094681" cy="1907187"/>
            <a:chOff x="4876800" y="1854270"/>
            <a:chExt cx="5395919" cy="3175121"/>
          </a:xfrm>
        </p:grpSpPr>
        <p:grpSp>
          <p:nvGrpSpPr>
            <p:cNvPr id="19" name="Group 63"/>
            <p:cNvGrpSpPr>
              <a:grpSpLocks/>
            </p:cNvGrpSpPr>
            <p:nvPr/>
          </p:nvGrpSpPr>
          <p:grpSpPr bwMode="auto">
            <a:xfrm>
              <a:off x="4876800" y="2286000"/>
              <a:ext cx="2971800" cy="2743391"/>
              <a:chOff x="640" y="913"/>
              <a:chExt cx="1632" cy="1994"/>
            </a:xfrm>
          </p:grpSpPr>
          <p:grpSp>
            <p:nvGrpSpPr>
              <p:cNvPr id="20" name="Group 12"/>
              <p:cNvGrpSpPr>
                <a:grpSpLocks/>
              </p:cNvGrpSpPr>
              <p:nvPr/>
            </p:nvGrpSpPr>
            <p:grpSpPr bwMode="auto">
              <a:xfrm>
                <a:off x="1258" y="913"/>
                <a:ext cx="418" cy="904"/>
                <a:chOff x="555" y="1879"/>
                <a:chExt cx="990" cy="2145"/>
              </a:xfrm>
            </p:grpSpPr>
            <p:sp>
              <p:nvSpPr>
                <p:cNvPr id="57" name="Rectangle 13"/>
                <p:cNvSpPr>
                  <a:spLocks noChangeArrowheads="1"/>
                </p:cNvSpPr>
                <p:nvPr/>
              </p:nvSpPr>
              <p:spPr bwMode="auto">
                <a:xfrm>
                  <a:off x="580" y="3929"/>
                  <a:ext cx="950" cy="95"/>
                </a:xfrm>
                <a:prstGeom prst="rect">
                  <a:avLst/>
                </a:prstGeom>
                <a:gradFill rotWithShape="0">
                  <a:gsLst>
                    <a:gs pos="0">
                      <a:schemeClr val="tx1"/>
                    </a:gs>
                    <a:gs pos="100000">
                      <a:srgbClr val="4D4D4D"/>
                    </a:gs>
                  </a:gsLst>
                  <a:lin ang="27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58" name="Rectangle 14"/>
                <p:cNvSpPr>
                  <a:spLocks noChangeArrowheads="1"/>
                </p:cNvSpPr>
                <p:nvPr/>
              </p:nvSpPr>
              <p:spPr bwMode="auto">
                <a:xfrm>
                  <a:off x="555" y="1879"/>
                  <a:ext cx="989" cy="2050"/>
                </a:xfrm>
                <a:prstGeom prst="rect">
                  <a:avLst/>
                </a:prstGeom>
                <a:gradFill rotWithShape="0">
                  <a:gsLst>
                    <a:gs pos="0">
                      <a:srgbClr val="F8F8F8"/>
                    </a:gs>
                    <a:gs pos="100000">
                      <a:srgbClr val="969696"/>
                    </a:gs>
                  </a:gsLst>
                  <a:lin ang="5400000" scaled="1"/>
                </a:gradFill>
                <a:ln w="6350">
                  <a:noFill/>
                  <a:miter lim="800000"/>
                  <a:headEnd/>
                  <a:tailEnd/>
                </a:ln>
                <a:effectLst>
                  <a:outerShdw dist="17961" dir="2700000" algn="ctr" rotWithShape="0">
                    <a:schemeClr val="tx1">
                      <a:alpha val="50000"/>
                    </a:schemeClr>
                  </a:outerShdw>
                </a:effec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24" name="Group 15"/>
                <p:cNvGrpSpPr>
                  <a:grpSpLocks/>
                </p:cNvGrpSpPr>
                <p:nvPr/>
              </p:nvGrpSpPr>
              <p:grpSpPr bwMode="auto">
                <a:xfrm>
                  <a:off x="676" y="2054"/>
                  <a:ext cx="745" cy="1298"/>
                  <a:chOff x="676" y="2158"/>
                  <a:chExt cx="745" cy="1298"/>
                </a:xfrm>
              </p:grpSpPr>
              <p:sp>
                <p:nvSpPr>
                  <p:cNvPr id="66" name="Rectangle 16"/>
                  <p:cNvSpPr>
                    <a:spLocks noChangeArrowheads="1"/>
                  </p:cNvSpPr>
                  <p:nvPr/>
                </p:nvSpPr>
                <p:spPr bwMode="auto">
                  <a:xfrm>
                    <a:off x="676" y="2158"/>
                    <a:ext cx="745" cy="1298"/>
                  </a:xfrm>
                  <a:prstGeom prst="rect">
                    <a:avLst/>
                  </a:prstGeom>
                  <a:solidFill>
                    <a:schemeClr val="tx1"/>
                  </a:soli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7" name="Rectangle 17"/>
                  <p:cNvSpPr>
                    <a:spLocks noChangeArrowheads="1"/>
                  </p:cNvSpPr>
                  <p:nvPr/>
                </p:nvSpPr>
                <p:spPr bwMode="auto">
                  <a:xfrm>
                    <a:off x="715" y="2216"/>
                    <a:ext cx="666" cy="1184"/>
                  </a:xfrm>
                  <a:prstGeom prst="rect">
                    <a:avLst/>
                  </a:prstGeom>
                  <a:gradFill rotWithShape="0">
                    <a:gsLst>
                      <a:gs pos="0">
                        <a:srgbClr val="CCFFFF"/>
                      </a:gs>
                      <a:gs pos="100000">
                        <a:srgbClr val="66CCFF"/>
                      </a:gs>
                    </a:gsLst>
                    <a:lin ang="2700000" scaled="1"/>
                  </a:grad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b="1">
                      <a:latin typeface="+mn-lt"/>
                    </a:endParaRPr>
                  </a:p>
                </p:txBody>
              </p:sp>
            </p:grpSp>
            <p:grpSp>
              <p:nvGrpSpPr>
                <p:cNvPr id="29" name="Group 18"/>
                <p:cNvGrpSpPr>
                  <a:grpSpLocks/>
                </p:cNvGrpSpPr>
                <p:nvPr/>
              </p:nvGrpSpPr>
              <p:grpSpPr bwMode="auto">
                <a:xfrm>
                  <a:off x="673" y="3434"/>
                  <a:ext cx="748" cy="54"/>
                  <a:chOff x="673" y="3378"/>
                  <a:chExt cx="748" cy="54"/>
                </a:xfrm>
              </p:grpSpPr>
              <p:sp>
                <p:nvSpPr>
                  <p:cNvPr id="64" name="Rectangle 19"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5" name="Rectangle 20"/>
                  <p:cNvSpPr>
                    <a:spLocks noChangeArrowheads="1"/>
                  </p:cNvSpPr>
                  <p:nvPr/>
                </p:nvSpPr>
                <p:spPr bwMode="auto">
                  <a:xfrm>
                    <a:off x="671" y="3388"/>
                    <a:ext cx="743"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nvGrpSpPr>
                <p:cNvPr id="34" name="Group 21"/>
                <p:cNvGrpSpPr>
                  <a:grpSpLocks/>
                </p:cNvGrpSpPr>
                <p:nvPr/>
              </p:nvGrpSpPr>
              <p:grpSpPr bwMode="auto">
                <a:xfrm>
                  <a:off x="670" y="1917"/>
                  <a:ext cx="748" cy="54"/>
                  <a:chOff x="673" y="3378"/>
                  <a:chExt cx="748" cy="54"/>
                </a:xfrm>
              </p:grpSpPr>
              <p:sp>
                <p:nvSpPr>
                  <p:cNvPr id="62" name="Rectangle 22" descr="75%"/>
                  <p:cNvSpPr>
                    <a:spLocks noChangeArrowheads="1"/>
                  </p:cNvSpPr>
                  <p:nvPr/>
                </p:nvSpPr>
                <p:spPr bwMode="auto">
                  <a:xfrm>
                    <a:off x="676" y="3378"/>
                    <a:ext cx="745" cy="54"/>
                  </a:xfrm>
                  <a:prstGeom prst="rect">
                    <a:avLst/>
                  </a:prstGeom>
                  <a:pattFill prst="pct75">
                    <a:fgClr>
                      <a:schemeClr val="tx1"/>
                    </a:fgClr>
                    <a:bgClr>
                      <a:srgbClr val="FFFFFF"/>
                    </a:bgClr>
                  </a:pattFill>
                  <a:ln w="9525">
                    <a:noFill/>
                    <a:miter lim="800000"/>
                    <a:headEnd/>
                    <a:tailEnd/>
                  </a:ln>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63" name="Rectangle 23"/>
                  <p:cNvSpPr>
                    <a:spLocks noChangeArrowheads="1"/>
                  </p:cNvSpPr>
                  <p:nvPr/>
                </p:nvSpPr>
                <p:spPr bwMode="auto">
                  <a:xfrm>
                    <a:off x="674" y="3392"/>
                    <a:ext cx="745" cy="28"/>
                  </a:xfrm>
                  <a:prstGeom prst="rect">
                    <a:avLst/>
                  </a:prstGeom>
                  <a:gradFill rotWithShape="0">
                    <a:gsLst>
                      <a:gs pos="0">
                        <a:srgbClr val="4D4D4D"/>
                      </a:gs>
                      <a:gs pos="50000">
                        <a:schemeClr val="bg1"/>
                      </a:gs>
                      <a:gs pos="100000">
                        <a:srgbClr val="4D4D4D"/>
                      </a:gs>
                    </a:gsLst>
                    <a:lin ang="5400000" scaled="1"/>
                  </a:gradFill>
                  <a:ln w="6350">
                    <a:noFill/>
                    <a:miter lim="800000"/>
                    <a:headEnd/>
                    <a:tailEnd/>
                  </a:ln>
                  <a:effectLst/>
                </p:spPr>
                <p:txBody>
                  <a:bodyPr wrap="none" anchor="ctr"/>
                  <a:lstStyle/>
                  <a:p>
                    <a:pPr>
                      <a:defRPr/>
                    </a:pPr>
                    <a:endParaRPr lang="ja-JP" altLang="en-US" sz="900">
                      <a:latin typeface="+mn-lt"/>
                    </a:endParaRPr>
                  </a:p>
                </p:txBody>
              </p:sp>
            </p:grpSp>
          </p:grpSp>
          <p:sp>
            <p:nvSpPr>
              <p:cNvPr id="25" name="Oval 183"/>
              <p:cNvSpPr>
                <a:spLocks noChangeArrowheads="1"/>
              </p:cNvSpPr>
              <p:nvPr/>
            </p:nvSpPr>
            <p:spPr bwMode="auto">
              <a:xfrm rot="3135661">
                <a:off x="1047" y="1737"/>
                <a:ext cx="215" cy="583"/>
              </a:xfrm>
              <a:prstGeom prst="ellipse">
                <a:avLst/>
              </a:prstGeom>
              <a:solidFill>
                <a:srgbClr val="FF66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6" name="Oval 184"/>
              <p:cNvSpPr>
                <a:spLocks noChangeArrowheads="1"/>
              </p:cNvSpPr>
              <p:nvPr/>
            </p:nvSpPr>
            <p:spPr bwMode="auto">
              <a:xfrm rot="1488339">
                <a:off x="1203" y="1817"/>
                <a:ext cx="221" cy="654"/>
              </a:xfrm>
              <a:prstGeom prst="ellipse">
                <a:avLst/>
              </a:prstGeom>
              <a:solidFill>
                <a:srgbClr val="FF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7" name="Oval 185"/>
              <p:cNvSpPr>
                <a:spLocks noChangeArrowheads="1"/>
              </p:cNvSpPr>
              <p:nvPr/>
            </p:nvSpPr>
            <p:spPr bwMode="auto">
              <a:xfrm rot="-666192">
                <a:off x="1449" y="1845"/>
                <a:ext cx="251" cy="671"/>
              </a:xfrm>
              <a:prstGeom prst="ellipse">
                <a:avLst/>
              </a:prstGeom>
              <a:solidFill>
                <a:srgbClr val="00FF00">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28" name="Oval 186"/>
              <p:cNvSpPr>
                <a:spLocks noChangeArrowheads="1"/>
              </p:cNvSpPr>
              <p:nvPr/>
            </p:nvSpPr>
            <p:spPr bwMode="auto">
              <a:xfrm rot="-2343671">
                <a:off x="1665" y="1775"/>
                <a:ext cx="236" cy="648"/>
              </a:xfrm>
              <a:prstGeom prst="ellipse">
                <a:avLst/>
              </a:prstGeom>
              <a:solidFill>
                <a:srgbClr val="00CCFF">
                  <a:alpha val="50195"/>
                </a:srgbClr>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grpSp>
            <p:nvGrpSpPr>
              <p:cNvPr id="59" name="Group 265"/>
              <p:cNvGrpSpPr>
                <a:grpSpLocks noChangeAspect="1"/>
              </p:cNvGrpSpPr>
              <p:nvPr/>
            </p:nvGrpSpPr>
            <p:grpSpPr bwMode="auto">
              <a:xfrm>
                <a:off x="1017" y="2516"/>
                <a:ext cx="173" cy="330"/>
                <a:chOff x="793" y="845"/>
                <a:chExt cx="1061" cy="2041"/>
              </a:xfrm>
            </p:grpSpPr>
            <p:pic>
              <p:nvPicPr>
                <p:cNvPr id="33" name="Picture 26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93" y="845"/>
                  <a:ext cx="1061" cy="204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nvGrpSpPr>
                <p:cNvPr id="60" name="Group 267"/>
                <p:cNvGrpSpPr>
                  <a:grpSpLocks noChangeAspect="1"/>
                </p:cNvGrpSpPr>
                <p:nvPr/>
              </p:nvGrpSpPr>
              <p:grpSpPr bwMode="auto">
                <a:xfrm>
                  <a:off x="916" y="1071"/>
                  <a:ext cx="816" cy="1417"/>
                  <a:chOff x="916" y="1071"/>
                  <a:chExt cx="816" cy="1417"/>
                </a:xfrm>
              </p:grpSpPr>
              <p:sp>
                <p:nvSpPr>
                  <p:cNvPr id="35" name="Rectangle 268"/>
                  <p:cNvSpPr>
                    <a:spLocks noChangeAspect="1" noChangeArrowheads="1"/>
                  </p:cNvSpPr>
                  <p:nvPr/>
                </p:nvSpPr>
                <p:spPr bwMode="auto">
                  <a:xfrm>
                    <a:off x="916" y="1071"/>
                    <a:ext cx="816" cy="1417"/>
                  </a:xfrm>
                  <a:prstGeom prst="rect">
                    <a:avLst/>
                  </a:prstGeom>
                  <a:solidFill>
                    <a:srgbClr val="BCCADC"/>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6" name="AutoShape 269"/>
                  <p:cNvSpPr>
                    <a:spLocks noChangeAspect="1" noChangeArrowheads="1"/>
                  </p:cNvSpPr>
                  <p:nvPr/>
                </p:nvSpPr>
                <p:spPr bwMode="auto">
                  <a:xfrm rot="5400000">
                    <a:off x="975"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7" name="Rectangle 270"/>
                  <p:cNvSpPr>
                    <a:spLocks noChangeAspect="1" noChangeArrowheads="1"/>
                  </p:cNvSpPr>
                  <p:nvPr/>
                </p:nvSpPr>
                <p:spPr bwMode="auto">
                  <a:xfrm>
                    <a:off x="1156" y="2367"/>
                    <a:ext cx="91" cy="91"/>
                  </a:xfrm>
                  <a:prstGeom prst="rect">
                    <a:avLst/>
                  </a:prstGeom>
                  <a:solidFill>
                    <a:srgbClr val="E3E1EF"/>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8" name="AutoShape 271"/>
                  <p:cNvSpPr>
                    <a:spLocks noChangeAspect="1" noChangeArrowheads="1"/>
                  </p:cNvSpPr>
                  <p:nvPr/>
                </p:nvSpPr>
                <p:spPr bwMode="auto">
                  <a:xfrm rot="5400000">
                    <a:off x="1519" y="2367"/>
                    <a:ext cx="91" cy="91"/>
                  </a:xfrm>
                  <a:prstGeom prst="triangle">
                    <a:avLst>
                      <a:gd name="adj" fmla="val 50000"/>
                    </a:avLst>
                  </a:prstGeom>
                  <a:solidFill>
                    <a:srgbClr val="E3E1EF"/>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39" name="AutoShape 272"/>
                  <p:cNvSpPr>
                    <a:spLocks noChangeAspect="1" noChangeArrowheads="1"/>
                  </p:cNvSpPr>
                  <p:nvPr/>
                </p:nvSpPr>
                <p:spPr bwMode="auto">
                  <a:xfrm rot="-5400000">
                    <a:off x="1338" y="2367"/>
                    <a:ext cx="91" cy="91"/>
                  </a:xfrm>
                  <a:prstGeom prst="triangle">
                    <a:avLst>
                      <a:gd name="adj" fmla="val 50000"/>
                    </a:avLst>
                  </a:prstGeom>
                  <a:solidFill>
                    <a:srgbClr val="E3E1EF"/>
                  </a:solidFill>
                  <a:ln w="9525">
                    <a:noFill/>
                    <a:miter lim="800000"/>
                    <a:headEnd/>
                    <a:tailEnd/>
                  </a:ln>
                  <a:extLst/>
                </p:spPr>
                <p:txBody>
                  <a:bodyPr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0" name="Line 273"/>
                  <p:cNvSpPr>
                    <a:spLocks noChangeAspect="1" noChangeShapeType="1"/>
                  </p:cNvSpPr>
                  <p:nvPr/>
                </p:nvSpPr>
                <p:spPr bwMode="auto">
                  <a:xfrm>
                    <a:off x="1610" y="2367"/>
                    <a:ext cx="0" cy="91"/>
                  </a:xfrm>
                  <a:prstGeom prst="line">
                    <a:avLst/>
                  </a:prstGeom>
                  <a:noFill/>
                  <a:ln w="1905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1" name="Line 274"/>
                  <p:cNvSpPr>
                    <a:spLocks noChangeAspect="1" noChangeShapeType="1"/>
                  </p:cNvSpPr>
                  <p:nvPr/>
                </p:nvSpPr>
                <p:spPr bwMode="auto">
                  <a:xfrm>
                    <a:off x="1338" y="2367"/>
                    <a:ext cx="0" cy="91"/>
                  </a:xfrm>
                  <a:prstGeom prst="line">
                    <a:avLst/>
                  </a:prstGeom>
                  <a:noFill/>
                  <a:ln w="1905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2" name="Rectangle 275"/>
                  <p:cNvSpPr>
                    <a:spLocks noChangeAspect="1" noChangeArrowheads="1"/>
                  </p:cNvSpPr>
                  <p:nvPr/>
                </p:nvSpPr>
                <p:spPr bwMode="auto">
                  <a:xfrm>
                    <a:off x="935" y="1253"/>
                    <a:ext cx="771" cy="998"/>
                  </a:xfrm>
                  <a:prstGeom prst="rect">
                    <a:avLst/>
                  </a:prstGeom>
                  <a:solidFill>
                    <a:srgbClr val="000000"/>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3" name="Line 276"/>
                  <p:cNvSpPr>
                    <a:spLocks noChangeAspect="1" noChangeShapeType="1"/>
                  </p:cNvSpPr>
                  <p:nvPr/>
                </p:nvSpPr>
                <p:spPr bwMode="auto">
                  <a:xfrm>
                    <a:off x="930" y="2318"/>
                    <a:ext cx="771" cy="0"/>
                  </a:xfrm>
                  <a:prstGeom prst="line">
                    <a:avLst/>
                  </a:prstGeom>
                  <a:noFill/>
                  <a:ln w="25400">
                    <a:noFill/>
                    <a:round/>
                    <a:headEnd/>
                    <a:tailEnd/>
                  </a:ln>
                  <a:extLst>
                    <a:ext uri="{909E8E84-426E-40DD-AFC4-6F175D3DCCD1}">
                      <a14:hiddenFill xmlns:a14="http://schemas.microsoft.com/office/drawing/2010/main">
                        <a:noFill/>
                      </a14:hiddenFill>
                    </a:ext>
                  </a:extLst>
                </p:spPr>
                <p:txBody>
                  <a:bodyPr/>
                  <a:lstStyle/>
                  <a:p>
                    <a:endParaRPr lang="en-US" sz="900" dirty="0">
                      <a:latin typeface="+mn-lt"/>
                    </a:endParaRPr>
                  </a:p>
                </p:txBody>
              </p:sp>
              <p:sp>
                <p:nvSpPr>
                  <p:cNvPr id="44" name="Oval 277"/>
                  <p:cNvSpPr>
                    <a:spLocks noChangeAspect="1" noChangeArrowheads="1"/>
                  </p:cNvSpPr>
                  <p:nvPr/>
                </p:nvSpPr>
                <p:spPr bwMode="auto">
                  <a:xfrm>
                    <a:off x="1247" y="2273"/>
                    <a:ext cx="91" cy="90"/>
                  </a:xfrm>
                  <a:prstGeom prst="ellipse">
                    <a:avLst/>
                  </a:prstGeom>
                  <a:solidFill>
                    <a:srgbClr val="E3E1EF"/>
                  </a:solidFill>
                  <a:ln w="9525">
                    <a:noFill/>
                    <a:round/>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5" name="AutoShape 278"/>
                  <p:cNvSpPr>
                    <a:spLocks noChangeAspect="1" noChangeArrowheads="1"/>
                  </p:cNvSpPr>
                  <p:nvPr/>
                </p:nvSpPr>
                <p:spPr bwMode="auto">
                  <a:xfrm rot="5400000">
                    <a:off x="1274" y="2295"/>
                    <a:ext cx="46" cy="45"/>
                  </a:xfrm>
                  <a:prstGeom prst="triangle">
                    <a:avLst>
                      <a:gd name="adj" fmla="val 50000"/>
                    </a:avLst>
                  </a:prstGeom>
                  <a:solidFill>
                    <a:srgbClr val="FF9F11"/>
                  </a:solidFill>
                  <a:ln w="9525">
                    <a:noFill/>
                    <a:miter lim="800000"/>
                    <a:headEnd/>
                    <a:tailEnd/>
                  </a:ln>
                  <a:extLst/>
                </p:spPr>
                <p:txBody>
                  <a:bodyPr rot="10800000" vert="eaVert"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sp>
                <p:nvSpPr>
                  <p:cNvPr id="46" name="Rectangle 279"/>
                  <p:cNvSpPr>
                    <a:spLocks noChangeAspect="1" noChangeArrowheads="1"/>
                  </p:cNvSpPr>
                  <p:nvPr/>
                </p:nvSpPr>
                <p:spPr bwMode="auto">
                  <a:xfrm>
                    <a:off x="1066" y="1117"/>
                    <a:ext cx="499" cy="91"/>
                  </a:xfrm>
                  <a:prstGeom prst="rect">
                    <a:avLst/>
                  </a:prstGeom>
                  <a:solidFill>
                    <a:schemeClr val="bg1"/>
                  </a:solidFill>
                  <a:ln w="9525">
                    <a:noFill/>
                    <a:miter lim="800000"/>
                    <a:headEnd/>
                    <a:tailEnd/>
                  </a:ln>
                  <a:extLst/>
                </p:spPr>
                <p:txBody>
                  <a:bodyPr wrap="none" anchor="ct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endParaRPr lang="ja-JP" altLang="en-US" sz="900">
                      <a:latin typeface="+mn-lt"/>
                    </a:endParaRPr>
                  </a:p>
                </p:txBody>
              </p:sp>
              <p:pic>
                <p:nvPicPr>
                  <p:cNvPr id="47" name="Picture 280"/>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30" y="1117"/>
                    <a:ext cx="122" cy="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8" name="Picture 281"/>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581" y="1117"/>
                    <a:ext cx="120" cy="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49" name="Picture 28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1" y="1271"/>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0" name="Picture 283"/>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338" y="1271"/>
                    <a:ext cx="340" cy="22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1" name="Picture 284"/>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338" y="1760"/>
                    <a:ext cx="340" cy="22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2" name="Picture 28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961" y="2003"/>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3" name="Picture 286"/>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338" y="1515"/>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4" name="Picture 287"/>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1338" y="2003"/>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5" name="Picture 288"/>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961" y="1515"/>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56" name="Picture 289"/>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961" y="1760"/>
                    <a:ext cx="340" cy="226"/>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grpSp>
          <p:pic>
            <p:nvPicPr>
              <p:cNvPr id="30" name="Picture 333"/>
              <p:cNvPicPr>
                <a:picLocks noChangeAspect="1" noChangeArrowheads="1"/>
              </p:cNvPicPr>
              <p:nvPr/>
            </p:nvPicPr>
            <p:blipFill>
              <a:blip r:embed="rId1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40" y="2159"/>
                <a:ext cx="279" cy="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1" name="Picture 334"/>
              <p:cNvPicPr>
                <a:picLocks noChangeAspect="1" noChangeArrowheads="1"/>
              </p:cNvPicPr>
              <p:nvPr/>
            </p:nvPicPr>
            <p:blipFill>
              <a:blip r:embed="rId1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900789">
                <a:off x="2007" y="2433"/>
                <a:ext cx="265" cy="3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32" name="Picture 339"/>
              <p:cNvPicPr>
                <a:picLocks noChangeAspect="1" noChangeArrowheads="1"/>
              </p:cNvPicPr>
              <p:nvPr/>
            </p:nvPicPr>
            <p:blipFill>
              <a:blip r:embed="rId20"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416" y="2517"/>
                <a:ext cx="435" cy="39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grpSp>
        <p:sp>
          <p:nvSpPr>
            <p:cNvPr id="21" name="Text Box 64"/>
            <p:cNvSpPr txBox="1">
              <a:spLocks noChangeArrowheads="1"/>
            </p:cNvSpPr>
            <p:nvPr/>
          </p:nvSpPr>
          <p:spPr bwMode="auto">
            <a:xfrm>
              <a:off x="6043628" y="1854270"/>
              <a:ext cx="769187" cy="384293"/>
            </a:xfrm>
            <a:prstGeom prst="rect">
              <a:avLst/>
            </a:prstGeom>
            <a:solidFill>
              <a:schemeClr val="bg1"/>
            </a:solidFill>
            <a:ln w="9525">
              <a:noFill/>
              <a:miter lim="800000"/>
              <a:headEnd/>
              <a:tailEnd/>
            </a:ln>
            <a:effectLst>
              <a:outerShdw dist="35921" dir="2700000" algn="ctr" rotWithShape="0">
                <a:schemeClr val="bg2"/>
              </a:outerShdw>
            </a:effectLst>
            <a:extLst/>
          </p:spPr>
          <p:txBody>
            <a:bodyPr wrap="non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900" b="1" dirty="0" smtClean="0">
                  <a:latin typeface="+mn-lt"/>
                  <a:cs typeface="Arial" charset="0"/>
                </a:rPr>
                <a:t>Kiosk</a:t>
              </a:r>
              <a:endParaRPr lang="en-US" altLang="ja-JP" sz="900" b="1" dirty="0">
                <a:latin typeface="+mn-lt"/>
                <a:cs typeface="Arial" charset="0"/>
              </a:endParaRPr>
            </a:p>
          </p:txBody>
        </p:sp>
        <p:pic>
          <p:nvPicPr>
            <p:cNvPr id="22" name="Picture 69" descr="MC900397222[1]"/>
            <p:cNvPicPr>
              <a:picLocks noChangeAspect="1" noChangeArrowheads="1"/>
            </p:cNvPicPr>
            <p:nvPr/>
          </p:nvPicPr>
          <p:blipFill>
            <a:blip r:embed="rId21" cstate="print">
              <a:extLst>
                <a:ext uri="{28A0092B-C50C-407E-A947-70E740481C1C}">
                  <a14:useLocalDpi xmlns:a14="http://schemas.microsoft.com/office/drawing/2010/main" val="0"/>
                </a:ext>
              </a:extLst>
            </a:blip>
            <a:srcRect/>
            <a:stretch>
              <a:fillRect/>
            </a:stretch>
          </p:blipFill>
          <p:spPr bwMode="auto">
            <a:xfrm>
              <a:off x="7543800" y="2590800"/>
              <a:ext cx="1143000" cy="10302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sp>
          <p:nvSpPr>
            <p:cNvPr id="23" name="Text Box 71"/>
            <p:cNvSpPr txBox="1">
              <a:spLocks noChangeArrowheads="1"/>
            </p:cNvSpPr>
            <p:nvPr/>
          </p:nvSpPr>
          <p:spPr bwMode="auto">
            <a:xfrm>
              <a:off x="7701730" y="3666574"/>
              <a:ext cx="2570989" cy="563631"/>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a:latin typeface="+mn-lt"/>
                  <a:cs typeface="Arial" charset="0"/>
                </a:rPr>
                <a:t>Movie, </a:t>
              </a:r>
              <a:r>
                <a:rPr lang="en-US" altLang="ja-JP" sz="800" b="1" dirty="0" smtClean="0">
                  <a:latin typeface="+mn-lt"/>
                  <a:cs typeface="Arial" charset="0"/>
                </a:rPr>
                <a:t>video/audio </a:t>
              </a:r>
              <a:r>
                <a:rPr lang="en-US" altLang="ja-JP" sz="800" b="1" dirty="0">
                  <a:latin typeface="+mn-lt"/>
                  <a:cs typeface="Arial" charset="0"/>
                </a:rPr>
                <a:t>clip, magazine, newspaper, etc.</a:t>
              </a:r>
            </a:p>
          </p:txBody>
        </p:sp>
      </p:grpSp>
      <p:grpSp>
        <p:nvGrpSpPr>
          <p:cNvPr id="61" name="Group 69"/>
          <p:cNvGrpSpPr/>
          <p:nvPr/>
        </p:nvGrpSpPr>
        <p:grpSpPr>
          <a:xfrm>
            <a:off x="3850111" y="4530977"/>
            <a:ext cx="1291977" cy="1142999"/>
            <a:chOff x="6248400" y="2088282"/>
            <a:chExt cx="1614491" cy="1142999"/>
          </a:xfrm>
        </p:grpSpPr>
        <p:pic>
          <p:nvPicPr>
            <p:cNvPr id="71" name="Picture 4" descr="SPHA700BSS_s_55ae3f"/>
            <p:cNvPicPr>
              <a:picLocks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6248400" y="2088282"/>
              <a:ext cx="576615" cy="1142999"/>
            </a:xfrm>
            <a:prstGeom prst="rect">
              <a:avLst/>
            </a:prstGeom>
            <a:noFill/>
            <a:extLst>
              <a:ext uri="{909E8E84-426E-40DD-AFC4-6F175D3DCCD1}">
                <a14:hiddenFill xmlns:a14="http://schemas.microsoft.com/office/drawing/2010/main">
                  <a:solidFill>
                    <a:srgbClr val="FFFFFF"/>
                  </a:solidFill>
                </a14:hiddenFill>
              </a:ext>
            </a:extLst>
          </p:spPr>
        </p:pic>
        <p:sp>
          <p:nvSpPr>
            <p:cNvPr id="72" name="Line 7"/>
            <p:cNvSpPr>
              <a:spLocks noChangeShapeType="1"/>
            </p:cNvSpPr>
            <p:nvPr/>
          </p:nvSpPr>
          <p:spPr bwMode="auto">
            <a:xfrm>
              <a:off x="6735048" y="2586281"/>
              <a:ext cx="351552" cy="0"/>
            </a:xfrm>
            <a:prstGeom prst="line">
              <a:avLst/>
            </a:prstGeom>
            <a:noFill/>
            <a:ln w="9525">
              <a:solidFill>
                <a:srgbClr val="0860A8"/>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FF5C47"/>
                    </a:outerShdw>
                  </a:effectLst>
                </a14:hiddenEffects>
              </a:ext>
            </a:extLst>
          </p:spPr>
          <p:txBody>
            <a:bodyPr vert="horz" wrap="square" lIns="91440" tIns="45720" rIns="91440" bIns="45720" numCol="1" anchor="t" anchorCtr="0" compatLnSpc="1">
              <a:prstTxWarp prst="textNoShape">
                <a:avLst/>
              </a:prstTxWarp>
            </a:bodyPr>
            <a:lstStyle/>
            <a:p>
              <a:endParaRPr lang="en-US" dirty="0">
                <a:latin typeface="+mn-lt"/>
              </a:endParaRPr>
            </a:p>
          </p:txBody>
        </p:sp>
        <p:grpSp>
          <p:nvGrpSpPr>
            <p:cNvPr id="70" name="Group 13"/>
            <p:cNvGrpSpPr>
              <a:grpSpLocks/>
            </p:cNvGrpSpPr>
            <p:nvPr/>
          </p:nvGrpSpPr>
          <p:grpSpPr bwMode="auto">
            <a:xfrm>
              <a:off x="7115828" y="2088282"/>
              <a:ext cx="747063" cy="992997"/>
              <a:chOff x="2736" y="836"/>
              <a:chExt cx="2504" cy="2345"/>
            </a:xfrm>
          </p:grpSpPr>
          <p:pic>
            <p:nvPicPr>
              <p:cNvPr id="75" name="Picture 14" descr="UMPC_sony"/>
              <p:cNvPicPr>
                <a:picLocks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2736" y="836"/>
                <a:ext cx="2504" cy="2345"/>
              </a:xfrm>
              <a:prstGeom prst="rect">
                <a:avLst/>
              </a:prstGeom>
              <a:noFill/>
              <a:extLst>
                <a:ext uri="{909E8E84-426E-40DD-AFC4-6F175D3DCCD1}">
                  <a14:hiddenFill xmlns:a14="http://schemas.microsoft.com/office/drawing/2010/main">
                    <a:solidFill>
                      <a:srgbClr val="FFFFFF"/>
                    </a:solidFill>
                  </a14:hiddenFill>
                </a:ext>
              </a:extLst>
            </p:spPr>
          </p:pic>
          <p:pic>
            <p:nvPicPr>
              <p:cNvPr id="76" name="Picture 15" descr="warcraft2"/>
              <p:cNvPicPr>
                <a:picLocks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3422" y="1104"/>
                <a:ext cx="1474" cy="1035"/>
              </a:xfrm>
              <a:prstGeom prst="rect">
                <a:avLst/>
              </a:prstGeom>
              <a:noFill/>
              <a:extLst>
                <a:ext uri="{909E8E84-426E-40DD-AFC4-6F175D3DCCD1}">
                  <a14:hiddenFill xmlns:a14="http://schemas.microsoft.com/office/drawing/2010/main">
                    <a:solidFill>
                      <a:srgbClr val="FFFFFF"/>
                    </a:solidFill>
                  </a14:hiddenFill>
                </a:ext>
              </a:extLst>
            </p:spPr>
          </p:pic>
        </p:grpSp>
      </p:grpSp>
      <p:sp>
        <p:nvSpPr>
          <p:cNvPr id="78" name="Text Box 71"/>
          <p:cNvSpPr txBox="1">
            <a:spLocks noChangeArrowheads="1"/>
          </p:cNvSpPr>
          <p:nvPr/>
        </p:nvSpPr>
        <p:spPr bwMode="auto">
          <a:xfrm>
            <a:off x="3810000" y="5647314"/>
            <a:ext cx="1405889" cy="338554"/>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kumimoji="1" sz="1200">
                <a:solidFill>
                  <a:schemeClr val="tx1"/>
                </a:solidFill>
                <a:latin typeface="Times New Roman" pitchFamily="18" charset="0"/>
                <a:ea typeface="ＭＳ Ｐゴシック" pitchFamily="50" charset="-128"/>
              </a:defRPr>
            </a:lvl1pPr>
            <a:lvl2pPr marL="742950" indent="-285750" eaLnBrk="0" hangingPunct="0">
              <a:defRPr kumimoji="1" sz="1200">
                <a:solidFill>
                  <a:schemeClr val="tx1"/>
                </a:solidFill>
                <a:latin typeface="Times New Roman" pitchFamily="18" charset="0"/>
                <a:ea typeface="ＭＳ Ｐゴシック" pitchFamily="50" charset="-128"/>
              </a:defRPr>
            </a:lvl2pPr>
            <a:lvl3pPr marL="1143000" indent="-228600" eaLnBrk="0" hangingPunct="0">
              <a:defRPr kumimoji="1" sz="1200">
                <a:solidFill>
                  <a:schemeClr val="tx1"/>
                </a:solidFill>
                <a:latin typeface="Times New Roman" pitchFamily="18" charset="0"/>
                <a:ea typeface="ＭＳ Ｐゴシック" pitchFamily="50" charset="-128"/>
              </a:defRPr>
            </a:lvl3pPr>
            <a:lvl4pPr marL="1600200" indent="-228600" eaLnBrk="0" hangingPunct="0">
              <a:defRPr kumimoji="1" sz="1200">
                <a:solidFill>
                  <a:schemeClr val="tx1"/>
                </a:solidFill>
                <a:latin typeface="Times New Roman" pitchFamily="18" charset="0"/>
                <a:ea typeface="ＭＳ Ｐゴシック" pitchFamily="50" charset="-128"/>
              </a:defRPr>
            </a:lvl4pPr>
            <a:lvl5pPr marL="2057400" indent="-228600" eaLnBrk="0" hangingPunct="0">
              <a:defRPr kumimoji="1" sz="1200">
                <a:solidFill>
                  <a:schemeClr val="tx1"/>
                </a:solidFill>
                <a:latin typeface="Times New Roman" pitchFamily="18" charset="0"/>
                <a:ea typeface="ＭＳ Ｐゴシック" pitchFamily="50" charset="-128"/>
              </a:defRPr>
            </a:lvl5pPr>
            <a:lvl6pPr marL="25146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6pPr>
            <a:lvl7pPr marL="29718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7pPr>
            <a:lvl8pPr marL="34290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8pPr>
            <a:lvl9pPr marL="3886200" indent="-228600" eaLnBrk="0" fontAlgn="base" hangingPunct="0">
              <a:spcBef>
                <a:spcPct val="0"/>
              </a:spcBef>
              <a:spcAft>
                <a:spcPct val="0"/>
              </a:spcAft>
              <a:defRPr kumimoji="1" sz="1200">
                <a:solidFill>
                  <a:schemeClr val="tx1"/>
                </a:solidFill>
                <a:latin typeface="Times New Roman" pitchFamily="18" charset="0"/>
                <a:ea typeface="ＭＳ Ｐゴシック" pitchFamily="50" charset="-128"/>
              </a:defRPr>
            </a:lvl9pPr>
          </a:lstStyle>
          <a:p>
            <a:pPr eaLnBrk="1" hangingPunct="1"/>
            <a:r>
              <a:rPr lang="en-US" altLang="ja-JP" sz="800" b="1" dirty="0" smtClean="0">
                <a:latin typeface="+mn-lt"/>
                <a:cs typeface="Arial" charset="0"/>
              </a:rPr>
              <a:t>Movie, video/audio clip, picture library, etc</a:t>
            </a:r>
            <a:r>
              <a:rPr lang="en-US" altLang="ja-JP" sz="800" b="1" dirty="0">
                <a:latin typeface="+mn-lt"/>
                <a:cs typeface="Arial" charset="0"/>
              </a:rPr>
              <a:t>.</a:t>
            </a:r>
          </a:p>
        </p:txBody>
      </p:sp>
    </p:spTree>
    <p:extLst>
      <p:ext uri="{BB962C8B-B14F-4D97-AF65-F5344CB8AC3E}">
        <p14:creationId xmlns:p14="http://schemas.microsoft.com/office/powerpoint/2010/main" val="722107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2"/>
          <p:cNvSpPr>
            <a:spLocks noGrp="1" noChangeArrowheads="1"/>
          </p:cNvSpPr>
          <p:nvPr>
            <p:ph type="title"/>
          </p:nvPr>
        </p:nvSpPr>
        <p:spPr>
          <a:xfrm>
            <a:off x="685800" y="685800"/>
            <a:ext cx="7772400" cy="870992"/>
          </a:xfrm>
          <a:noFill/>
          <a:ln/>
        </p:spPr>
        <p:txBody>
          <a:bodyPr/>
          <a:lstStyle/>
          <a:p>
            <a:pPr latinLnBrk="0"/>
            <a:r>
              <a:rPr lang="en-US" altLang="zh-CN" sz="2400" dirty="0" smtClean="0"/>
              <a:t> </a:t>
            </a:r>
            <a:r>
              <a:rPr lang="en-US" altLang="zh-CN" sz="2400" b="1" dirty="0" smtClean="0">
                <a:latin typeface="Times New Roman" pitchFamily="18" charset="0"/>
                <a:cs typeface="Times New Roman" pitchFamily="18" charset="0"/>
              </a:rPr>
              <a:t>Usage Model 2: 8K UHD Wireless Transfer at Smart Home</a:t>
            </a:r>
            <a:endParaRPr lang="en-CA" altLang="zh-CN" sz="2400" b="1" dirty="0">
              <a:latin typeface="Times New Roman" pitchFamily="18" charset="0"/>
              <a:cs typeface="Times New Roman" pitchFamily="18" charset="0"/>
            </a:endParaRPr>
          </a:p>
        </p:txBody>
      </p:sp>
      <p:sp>
        <p:nvSpPr>
          <p:cNvPr id="17" name="Rectangle 3"/>
          <p:cNvSpPr txBox="1">
            <a:spLocks noChangeArrowheads="1"/>
          </p:cNvSpPr>
          <p:nvPr/>
        </p:nvSpPr>
        <p:spPr bwMode="auto">
          <a:xfrm>
            <a:off x="539552" y="1423708"/>
            <a:ext cx="4320480" cy="5040560"/>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Pre-Conditions: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11ay </a:t>
            </a:r>
            <a:r>
              <a:rPr lang="en-US" altLang="ko-KR" sz="1200" kern="0" dirty="0" smtClean="0">
                <a:solidFill>
                  <a:srgbClr val="000000"/>
                </a:solidFill>
                <a:latin typeface="+mn-lt"/>
                <a:ea typeface="+mn-ea"/>
              </a:rPr>
              <a:t>is interfaced between</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 source device (e.g. set-top</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box, blu-ray player, tablet, smart phone)</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and a sink device (e.g. smart TV, thin display)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8K UHD contents at home.</a:t>
            </a:r>
            <a:endParaRPr kumimoji="0" lang="en-US"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Environment: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Devices are operating in close proximity at home. Typical distance between devices are &lt; 5m. </a:t>
            </a:r>
          </a:p>
          <a:p>
            <a:pPr marL="88900" marR="0" lvl="0" indent="-88900" algn="l" defTabSz="449263" rtl="0" eaLnBrk="1" fontAlgn="base" latinLnBrk="1" hangingPunct="1">
              <a:lnSpc>
                <a:spcPct val="90000"/>
              </a:lnSpc>
              <a:spcBef>
                <a:spcPts val="600"/>
              </a:spcBef>
              <a:spcAft>
                <a:spcPct val="0"/>
              </a:spcAft>
              <a:buClr>
                <a:srgbClr val="000000"/>
              </a:buClr>
              <a:buSzPct val="100000"/>
              <a:buFont typeface="Arial" pitchFamily="34" charset="0"/>
              <a:buChar char="•"/>
              <a:tabLst/>
              <a:defRPr/>
            </a:pPr>
            <a:r>
              <a:rPr lang="en-US" altLang="ko-KR" sz="1200" kern="0" dirty="0" smtClean="0">
                <a:solidFill>
                  <a:srgbClr val="000000"/>
                </a:solidFill>
                <a:latin typeface="+mn-lt"/>
                <a:ea typeface="+mn-ea"/>
              </a:rPr>
              <a:t>When it comes to the link between a set-top box and a thin display (or smart TV), the set-top box can be inside a table which may provide some SNR loss.  </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b="1" i="0" u="sng" strike="noStrike" kern="0" cap="none" spc="0" normalizeH="0" baseline="0" noProof="0" dirty="0" smtClean="0">
                <a:ln>
                  <a:noFill/>
                </a:ln>
                <a:solidFill>
                  <a:srgbClr val="000000"/>
                </a:solidFill>
                <a:effectLst/>
                <a:uLnTx/>
                <a:uFillTx/>
                <a:latin typeface="+mn-lt"/>
                <a:ea typeface="+mn-ea"/>
                <a:cs typeface="+mn-cs"/>
              </a:rPr>
              <a:t>Application: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At least 28 Gbps data rate is required for a link to stream</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uncompressed 8K UHD streaming (60 frames</a:t>
            </a:r>
            <a:r>
              <a:rPr kumimoji="0" lang="en-US" altLang="ko-KR" sz="1200" b="0" i="0" u="none" strike="noStrike" kern="0" cap="none" spc="0" normalizeH="0" noProof="0" dirty="0" smtClean="0">
                <a:ln>
                  <a:noFill/>
                </a:ln>
                <a:solidFill>
                  <a:srgbClr val="000000"/>
                </a:solidFill>
                <a:effectLst/>
                <a:uLnTx/>
                <a:uFillTx/>
                <a:latin typeface="+mn-lt"/>
                <a:ea typeface="+mn-ea"/>
                <a:cs typeface="+mn-cs"/>
              </a:rPr>
              <a:t> per second, 24 bits per pixel, 4:2:2 Chroma sampling at minimum)</a:t>
            </a:r>
            <a:r>
              <a:rPr kumimoji="0" lang="en-US" altLang="ko-KR" sz="1200" b="0" i="0" u="none" strike="noStrike" kern="0" cap="none" spc="0" normalizeH="0" baseline="0" noProof="0" dirty="0" smtClean="0">
                <a:ln>
                  <a:noFill/>
                </a:ln>
                <a:solidFill>
                  <a:srgbClr val="000000"/>
                </a:solidFill>
                <a:effectLst/>
                <a:uLnTx/>
                <a:uFillTx/>
                <a:latin typeface="+mn-lt"/>
                <a:ea typeface="+mn-ea"/>
                <a:cs typeface="+mn-cs"/>
              </a:rPr>
              <a:t>. </a:t>
            </a: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r>
              <a:rPr lang="en-US" altLang="ko-KR" sz="1200" kern="0" dirty="0" smtClean="0">
                <a:solidFill>
                  <a:srgbClr val="000000"/>
                </a:solidFill>
                <a:latin typeface="+mn-lt"/>
                <a:ea typeface="+mn-ea"/>
              </a:rPr>
              <a:t>Jitter &lt;5ms, delay&lt;5ms.</a:t>
            </a:r>
            <a:endParaRPr kumimoji="0" lang="en-US" altLang="ko-KR" sz="1200" b="0" i="0" u="none" strike="noStrike" kern="0" cap="none" spc="0" normalizeH="0" baseline="0" noProof="0" dirty="0" smtClean="0">
              <a:ln>
                <a:noFill/>
              </a:ln>
              <a:solidFill>
                <a:srgbClr val="000000"/>
              </a:solidFill>
              <a:effectLst/>
              <a:uLnTx/>
              <a:uFillTx/>
              <a:latin typeface="+mn-lt"/>
              <a:ea typeface="+mn-ea"/>
              <a:cs typeface="+mn-cs"/>
            </a:endParaRPr>
          </a:p>
          <a:p>
            <a:pPr lvl="0" eaLnBrk="1" latinLnBrk="1" hangingPunct="1">
              <a:lnSpc>
                <a:spcPct val="90000"/>
              </a:lnSpc>
              <a:spcBef>
                <a:spcPts val="600"/>
              </a:spcBef>
              <a:defRPr/>
            </a:pPr>
            <a:r>
              <a:rPr lang="en-US" b="1" u="sng" kern="0" dirty="0" smtClean="0">
                <a:solidFill>
                  <a:srgbClr val="000000"/>
                </a:solidFill>
                <a:latin typeface="+mn-lt"/>
                <a:ea typeface="+mn-ea"/>
              </a:rPr>
              <a:t>Traffic Conditions</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Only a single link may exist at a time. </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There is typically </a:t>
            </a:r>
            <a:r>
              <a:rPr lang="en-US" altLang="ko-KR" sz="1200" dirty="0" smtClean="0">
                <a:latin typeface="+mn-lt"/>
                <a:ea typeface="+mn-ea"/>
              </a:rPr>
              <a:t>minimum</a:t>
            </a:r>
            <a:r>
              <a:rPr lang="en-US" altLang="ko-KR" sz="1200" kern="0" dirty="0" smtClean="0">
                <a:solidFill>
                  <a:srgbClr val="000000"/>
                </a:solidFill>
                <a:latin typeface="+mn-lt"/>
                <a:ea typeface="+mn-ea"/>
              </a:rPr>
              <a:t> interference from other mm-wave links at home.</a:t>
            </a:r>
          </a:p>
          <a:p>
            <a:pPr marL="88900" indent="-88900" eaLnBrk="1" latinLnBrk="1" hangingPunct="1">
              <a:lnSpc>
                <a:spcPct val="90000"/>
              </a:lnSpc>
              <a:spcBef>
                <a:spcPts val="600"/>
              </a:spcBef>
              <a:buFont typeface="Arial" pitchFamily="34" charset="0"/>
              <a:buChar char="•"/>
              <a:defRPr/>
            </a:pPr>
            <a:r>
              <a:rPr lang="en-US" altLang="ko-KR" sz="1200" kern="0" dirty="0" smtClean="0">
                <a:solidFill>
                  <a:srgbClr val="000000"/>
                </a:solidFill>
                <a:latin typeface="+mn-lt"/>
                <a:ea typeface="+mn-ea"/>
              </a:rPr>
              <a:t>Traffic is mostly unidirectional.</a:t>
            </a:r>
            <a:endParaRPr lang="en-US" altLang="ko-KR" sz="1400" kern="0" dirty="0" smtClean="0">
              <a:solidFill>
                <a:srgbClr val="000000"/>
              </a:solidFill>
              <a:latin typeface="+mn-lt"/>
              <a:ea typeface="+mn-ea"/>
            </a:endParaRPr>
          </a:p>
          <a:p>
            <a:pPr marL="0" marR="0" lvl="0" indent="0" algn="l" defTabSz="449263" rtl="0" eaLnBrk="1" fontAlgn="base" latinLnBrk="1" hangingPunct="1">
              <a:lnSpc>
                <a:spcPct val="90000"/>
              </a:lnSpc>
              <a:spcBef>
                <a:spcPts val="600"/>
              </a:spcBef>
              <a:spcAft>
                <a:spcPct val="0"/>
              </a:spcAft>
              <a:buClr>
                <a:srgbClr val="000000"/>
              </a:buClr>
              <a:buSzPct val="100000"/>
              <a:buFont typeface="Times New Roman" pitchFamily="16" charset="0"/>
              <a:buNone/>
              <a:tabLst/>
              <a:defRPr/>
            </a:pPr>
            <a:endParaRPr kumimoji="0" lang="en-US" sz="1600" b="1" i="0" u="sng" strike="noStrike" kern="0" cap="none" spc="0" normalizeH="0" baseline="0" noProof="0" dirty="0">
              <a:ln>
                <a:noFill/>
              </a:ln>
              <a:solidFill>
                <a:srgbClr val="000000"/>
              </a:solidFill>
              <a:effectLst/>
              <a:uLnTx/>
              <a:uFillTx/>
              <a:latin typeface="+mn-lt"/>
              <a:ea typeface="+mn-ea"/>
              <a:cs typeface="+mn-cs"/>
            </a:endParaRPr>
          </a:p>
        </p:txBody>
      </p:sp>
      <p:sp>
        <p:nvSpPr>
          <p:cNvPr id="18" name="Rectangle 3"/>
          <p:cNvSpPr txBox="1">
            <a:spLocks noChangeArrowheads="1"/>
          </p:cNvSpPr>
          <p:nvPr/>
        </p:nvSpPr>
        <p:spPr bwMode="auto">
          <a:xfrm>
            <a:off x="4788024" y="1423708"/>
            <a:ext cx="4320480" cy="504056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342900" indent="-342900" algn="l" rtl="0" eaLnBrk="1" fontAlgn="base" hangingPunct="1">
              <a:spcBef>
                <a:spcPct val="20000"/>
              </a:spcBef>
              <a:spcAft>
                <a:spcPct val="0"/>
              </a:spcAft>
              <a:buChar char="•"/>
              <a:defRPr sz="2400" b="1">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085850" indent="-228600" algn="l" rtl="0" eaLnBrk="1" fontAlgn="base" hangingPunct="1">
              <a:spcBef>
                <a:spcPct val="20000"/>
              </a:spcBef>
              <a:spcAft>
                <a:spcPct val="0"/>
              </a:spcAft>
              <a:buChar char="•"/>
              <a:defRPr>
                <a:solidFill>
                  <a:schemeClr val="tx1"/>
                </a:solidFill>
                <a:latin typeface="+mn-lt"/>
              </a:defRPr>
            </a:lvl3pPr>
            <a:lvl4pPr marL="1428750" indent="-228600" algn="l" rtl="0" eaLnBrk="1" fontAlgn="base" hangingPunct="1">
              <a:spcBef>
                <a:spcPct val="20000"/>
              </a:spcBef>
              <a:spcAft>
                <a:spcPct val="0"/>
              </a:spcAft>
              <a:buChar char="–"/>
              <a:defRPr sz="1600">
                <a:solidFill>
                  <a:schemeClr val="tx1"/>
                </a:solidFill>
                <a:latin typeface="+mn-lt"/>
              </a:defRPr>
            </a:lvl4pPr>
            <a:lvl5pPr marL="1771650" indent="-228600" algn="l" rtl="0" eaLnBrk="1" fontAlgn="base" hangingPunct="1">
              <a:spcBef>
                <a:spcPct val="20000"/>
              </a:spcBef>
              <a:spcAft>
                <a:spcPct val="0"/>
              </a:spcAft>
              <a:buChar char="•"/>
              <a:defRPr sz="1600">
                <a:solidFill>
                  <a:schemeClr val="tx1"/>
                </a:solidFill>
                <a:latin typeface="+mn-lt"/>
              </a:defRPr>
            </a:lvl5pPr>
            <a:lvl6pPr marL="2228850" indent="-228600" algn="l" rtl="0" eaLnBrk="1" fontAlgn="base" hangingPunct="1">
              <a:spcBef>
                <a:spcPct val="20000"/>
              </a:spcBef>
              <a:spcAft>
                <a:spcPct val="0"/>
              </a:spcAft>
              <a:buChar char="•"/>
              <a:defRPr sz="1600">
                <a:solidFill>
                  <a:schemeClr val="tx1"/>
                </a:solidFill>
                <a:latin typeface="+mn-lt"/>
              </a:defRPr>
            </a:lvl6pPr>
            <a:lvl7pPr marL="2686050" indent="-228600" algn="l" rtl="0" eaLnBrk="1" fontAlgn="base" hangingPunct="1">
              <a:spcBef>
                <a:spcPct val="20000"/>
              </a:spcBef>
              <a:spcAft>
                <a:spcPct val="0"/>
              </a:spcAft>
              <a:buChar char="•"/>
              <a:defRPr sz="1600">
                <a:solidFill>
                  <a:schemeClr val="tx1"/>
                </a:solidFill>
                <a:latin typeface="+mn-lt"/>
              </a:defRPr>
            </a:lvl7pPr>
            <a:lvl8pPr marL="3143250" indent="-228600" algn="l" rtl="0" eaLnBrk="1" fontAlgn="base" hangingPunct="1">
              <a:spcBef>
                <a:spcPct val="20000"/>
              </a:spcBef>
              <a:spcAft>
                <a:spcPct val="0"/>
              </a:spcAft>
              <a:buChar char="•"/>
              <a:defRPr sz="1600">
                <a:solidFill>
                  <a:schemeClr val="tx1"/>
                </a:solidFill>
                <a:latin typeface="+mn-lt"/>
              </a:defRPr>
            </a:lvl8pPr>
            <a:lvl9pPr marL="3600450" indent="-228600" algn="l" rtl="0" eaLnBrk="1" fontAlgn="base" hangingPunct="1">
              <a:spcBef>
                <a:spcPct val="20000"/>
              </a:spcBef>
              <a:spcAft>
                <a:spcPct val="0"/>
              </a:spcAft>
              <a:buChar char="•"/>
              <a:defRPr sz="1600">
                <a:solidFill>
                  <a:schemeClr val="tx1"/>
                </a:solidFill>
                <a:latin typeface="+mn-lt"/>
              </a:defRPr>
            </a:lvl9pPr>
          </a:lstStyle>
          <a:p>
            <a:pPr marL="0" indent="0">
              <a:buFontTx/>
              <a:buNone/>
            </a:pPr>
            <a:r>
              <a:rPr lang="en-US" sz="1400" u="sng" kern="0" dirty="0" smtClean="0"/>
              <a:t>Use </a:t>
            </a:r>
            <a:r>
              <a:rPr lang="en-US" sz="1400" u="sng" kern="0" dirty="0"/>
              <a:t>Case</a:t>
            </a:r>
          </a:p>
          <a:p>
            <a:pPr marL="0" indent="0">
              <a:buFontTx/>
              <a:buChar char="-"/>
            </a:pPr>
            <a:r>
              <a:rPr lang="en-US" sz="1200" b="0" kern="0" dirty="0" smtClean="0"/>
              <a:t>  Split TV: TV is on the wall as a thin display and set-top box works as a controller, wirelessly interfaced by 11ay to replace wired interfaces. </a:t>
            </a:r>
          </a:p>
          <a:p>
            <a:pPr marL="0" indent="0">
              <a:buFontTx/>
              <a:buChar char="-"/>
            </a:pPr>
            <a:r>
              <a:rPr lang="en-US" sz="1200" b="0" kern="0" dirty="0" smtClean="0"/>
              <a:t>Smart display (Mirroring): Uncompressed 8K UHD streaming is through smart TV. 8K UHD video can be real-time transferred from Smartphone/tablet to smart TV. When </a:t>
            </a:r>
            <a:r>
              <a:rPr lang="en-US" altLang="ko-KR" sz="1200" b="0" kern="0" dirty="0" smtClean="0"/>
              <a:t>user enters home, the video which the user is watching in his/her smart phone is seamlessly played in the smart TV. </a:t>
            </a:r>
            <a:endParaRPr lang="en-US" sz="1200" b="0" kern="0" dirty="0" smtClean="0"/>
          </a:p>
        </p:txBody>
      </p:sp>
      <p:sp>
        <p:nvSpPr>
          <p:cNvPr id="9" name="Date Placeholder 3"/>
          <p:cNvSpPr>
            <a:spLocks noGrp="1"/>
          </p:cNvSpPr>
          <p:nvPr>
            <p:ph type="dt" idx="4294967295"/>
          </p:nvPr>
        </p:nvSpPr>
        <p:spPr>
          <a:xfrm>
            <a:off x="696912" y="333375"/>
            <a:ext cx="2303451" cy="273050"/>
          </a:xfrm>
          <a:prstGeom prst="rect">
            <a:avLst/>
          </a:prstGeom>
        </p:spPr>
        <p:txBody>
          <a:bodyPr/>
          <a:lstStyle/>
          <a:p>
            <a:r>
              <a:rPr lang="en-US" altLang="ko-KR" dirty="0" smtClean="0"/>
              <a:t>March 2015</a:t>
            </a:r>
            <a:endParaRPr lang="en-GB" altLang="ko-K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2"/>
        <p:cNvGrpSpPr/>
        <p:nvPr/>
      </p:nvGrpSpPr>
      <p:grpSpPr>
        <a:xfrm>
          <a:off x="0" y="0"/>
          <a:ext cx="0" cy="0"/>
          <a:chOff x="0" y="0"/>
          <a:chExt cx="0" cy="0"/>
        </a:xfrm>
      </p:grpSpPr>
      <p:sp>
        <p:nvSpPr>
          <p:cNvPr id="225" name="Shape 225"/>
          <p:cNvSpPr txBox="1">
            <a:spLocks noGrp="1"/>
          </p:cNvSpPr>
          <p:nvPr>
            <p:ph type="title"/>
          </p:nvPr>
        </p:nvSpPr>
        <p:spPr>
          <a:xfrm>
            <a:off x="683568" y="476672"/>
            <a:ext cx="7772400" cy="1066799"/>
          </a:xfrm>
          <a:prstGeom prst="rect">
            <a:avLst/>
          </a:prstGeom>
          <a:noFill/>
          <a:ln>
            <a:noFill/>
          </a:ln>
        </p:spPr>
        <p:txBody>
          <a:bodyPr lIns="92075" tIns="46025" rIns="92075" bIns="46025" anchor="ctr" anchorCtr="0">
            <a:noAutofit/>
          </a:bodyPr>
          <a:lstStyle/>
          <a:p>
            <a:pPr lvl="0">
              <a:buSzPct val="25000"/>
            </a:pPr>
            <a:r>
              <a:rPr lang="en-US" sz="2400" b="1" i="0" u="none" strike="noStrike" cap="none" baseline="0" dirty="0">
                <a:solidFill>
                  <a:schemeClr val="dk2"/>
                </a:solidFill>
                <a:latin typeface="Times New Roman"/>
                <a:ea typeface="Times New Roman"/>
                <a:cs typeface="Times New Roman"/>
                <a:sym typeface="Times New Roman"/>
              </a:rPr>
              <a:t>Usage Model </a:t>
            </a:r>
            <a:r>
              <a:rPr lang="en-US" sz="2400" b="1" dirty="0" smtClean="0">
                <a:solidFill>
                  <a:schemeClr val="dk2"/>
                </a:solidFill>
                <a:latin typeface="Times New Roman"/>
                <a:ea typeface="Times New Roman"/>
                <a:cs typeface="Times New Roman"/>
                <a:sym typeface="Times New Roman"/>
              </a:rPr>
              <a:t>2</a:t>
            </a:r>
            <a:r>
              <a:rPr lang="en-US" sz="2400" i="0" u="none" strike="noStrike" cap="none" baseline="0" dirty="0" smtClean="0">
                <a:solidFill>
                  <a:schemeClr val="dk2"/>
                </a:solidFill>
                <a:latin typeface="Times New Roman"/>
                <a:ea typeface="Times New Roman"/>
                <a:cs typeface="Times New Roman"/>
                <a:sym typeface="Times New Roman"/>
              </a:rPr>
              <a:t>: </a:t>
            </a:r>
            <a:r>
              <a:rPr lang="en-US" altLang="zh-CN" sz="2400" b="1" dirty="0" smtClean="0">
                <a:latin typeface="Times New Roman" pitchFamily="18" charset="0"/>
                <a:cs typeface="Times New Roman" pitchFamily="18" charset="0"/>
              </a:rPr>
              <a:t>8K UHD Wireless Transfer at Smart Home</a:t>
            </a:r>
            <a:endParaRPr lang="en-US" sz="2400" b="1" i="0" u="none" strike="noStrike" cap="none" baseline="0" dirty="0">
              <a:solidFill>
                <a:schemeClr val="dk2"/>
              </a:solidFill>
              <a:latin typeface="Times New Roman" pitchFamily="18" charset="0"/>
              <a:ea typeface="Times New Roman"/>
              <a:cs typeface="Times New Roman" pitchFamily="18" charset="0"/>
              <a:sym typeface="Times New Roman"/>
            </a:endParaRPr>
          </a:p>
        </p:txBody>
      </p:sp>
      <p:sp>
        <p:nvSpPr>
          <p:cNvPr id="226" name="Shape 226"/>
          <p:cNvSpPr txBox="1">
            <a:spLocks noGrp="1"/>
          </p:cNvSpPr>
          <p:nvPr>
            <p:ph type="body" idx="1"/>
          </p:nvPr>
        </p:nvSpPr>
        <p:spPr>
          <a:xfrm>
            <a:off x="457199" y="1600200"/>
            <a:ext cx="6347049" cy="4912742"/>
          </a:xfrm>
          <a:prstGeom prst="rect">
            <a:avLst/>
          </a:prstGeom>
          <a:noFill/>
          <a:ln>
            <a:noFill/>
          </a:ln>
        </p:spPr>
        <p:txBody>
          <a:bodyPr lIns="92075" tIns="46025" rIns="92075" bIns="46025" anchor="t" anchorCtr="0">
            <a:noAutofit/>
          </a:bodyPr>
          <a:lstStyle/>
          <a:p>
            <a:pPr marL="342900" marR="0" lvl="0" indent="-342900" algn="l" rtl="0">
              <a:lnSpc>
                <a:spcPct val="80000"/>
              </a:lnSpc>
              <a:spcBef>
                <a:spcPts val="270"/>
              </a:spcBef>
              <a:spcAft>
                <a:spcPts val="0"/>
              </a:spcAft>
              <a:buClr>
                <a:schemeClr val="dk1"/>
              </a:buClr>
              <a:buSzPct val="96428"/>
              <a:buFont typeface="Times New Roman"/>
              <a:buChar char="•"/>
            </a:pPr>
            <a:r>
              <a:rPr lang="en-US" sz="1600" b="1" i="0" u="none" strike="noStrike" cap="none" baseline="0" dirty="0" smtClean="0">
                <a:solidFill>
                  <a:schemeClr val="dk1"/>
                </a:solidFill>
                <a:latin typeface="Times New Roman"/>
                <a:ea typeface="Times New Roman"/>
                <a:cs typeface="Times New Roman"/>
                <a:sym typeface="Times New Roman"/>
              </a:rPr>
              <a:t>Requirements</a:t>
            </a:r>
            <a:endParaRPr lang="en-US" sz="16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 </a:t>
            </a:r>
            <a:r>
              <a:rPr lang="en-US" sz="1600" b="1" i="0" u="none" strike="noStrike" cap="none" baseline="0" dirty="0">
                <a:solidFill>
                  <a:srgbClr val="FF0000"/>
                </a:solidFill>
                <a:latin typeface="Times New Roman"/>
                <a:ea typeface="Times New Roman"/>
                <a:cs typeface="Times New Roman"/>
                <a:sym typeface="Times New Roman"/>
              </a:rPr>
              <a:t>Provides full rate  </a:t>
            </a:r>
            <a:r>
              <a:rPr lang="en-US" sz="1600" b="1" i="0" u="none" strike="noStrike" cap="none" baseline="0" dirty="0" smtClean="0">
                <a:solidFill>
                  <a:srgbClr val="FF0000"/>
                </a:solidFill>
                <a:latin typeface="Times New Roman"/>
                <a:ea typeface="Times New Roman"/>
                <a:cs typeface="Times New Roman"/>
                <a:sym typeface="Times New Roman"/>
              </a:rPr>
              <a:t>&gt;28 Gbps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 High QoS/QoE</a:t>
            </a:r>
            <a:r>
              <a:rPr lang="en-US" sz="1600" b="1" i="0" u="none" strike="noStrike" cap="none" dirty="0" smtClean="0">
                <a:solidFill>
                  <a:srgbClr val="FF0000"/>
                </a:solidFill>
                <a:latin typeface="Times New Roman"/>
                <a:ea typeface="Times New Roman"/>
                <a:cs typeface="Times New Roman"/>
                <a:sym typeface="Times New Roman"/>
              </a:rPr>
              <a:t> (</a:t>
            </a:r>
            <a:r>
              <a:rPr lang="en-US" sz="1600" b="1" i="0" u="none" strike="noStrike" cap="none" baseline="0" dirty="0" smtClean="0">
                <a:solidFill>
                  <a:srgbClr val="FF0000"/>
                </a:solidFill>
                <a:latin typeface="Times New Roman"/>
                <a:ea typeface="Times New Roman"/>
                <a:cs typeface="Times New Roman"/>
                <a:sym typeface="Times New Roman"/>
              </a:rPr>
              <a:t>latency </a:t>
            </a:r>
            <a:r>
              <a:rPr lang="en-US" sz="1600" b="1" i="0" u="none" strike="noStrike" cap="none" baseline="0" dirty="0">
                <a:solidFill>
                  <a:srgbClr val="FF0000"/>
                </a:solidFill>
                <a:latin typeface="Times New Roman"/>
                <a:ea typeface="Times New Roman"/>
                <a:cs typeface="Times New Roman"/>
                <a:sym typeface="Times New Roman"/>
              </a:rPr>
              <a:t>&lt; </a:t>
            </a:r>
            <a:r>
              <a:rPr lang="en-US" sz="1600" b="1" i="0" u="none" strike="noStrike" cap="none" baseline="0" dirty="0" smtClean="0">
                <a:solidFill>
                  <a:srgbClr val="FF0000"/>
                </a:solidFill>
                <a:latin typeface="Times New Roman"/>
                <a:ea typeface="Times New Roman"/>
                <a:cs typeface="Times New Roman"/>
                <a:sym typeface="Times New Roman"/>
              </a:rPr>
              <a:t>5ms, jitter&lt;5ms)</a:t>
            </a:r>
          </a:p>
          <a:p>
            <a:pPr marL="342900" marR="0" lvl="0" indent="-342900" algn="l" rtl="0">
              <a:lnSpc>
                <a:spcPct val="80000"/>
              </a:lnSpc>
              <a:spcBef>
                <a:spcPts val="270"/>
              </a:spcBef>
              <a:spcAft>
                <a:spcPts val="0"/>
              </a:spcAft>
              <a:buClr>
                <a:schemeClr val="dk1"/>
              </a:buClr>
              <a:buSzPct val="25000"/>
              <a:buFont typeface="Times New Roman"/>
              <a:buNone/>
            </a:pPr>
            <a:r>
              <a:rPr lang="en-US" sz="1600" b="1" dirty="0" smtClean="0">
                <a:solidFill>
                  <a:srgbClr val="FF0000"/>
                </a:solidFill>
                <a:latin typeface="Times New Roman"/>
                <a:ea typeface="Times New Roman"/>
                <a:cs typeface="Times New Roman"/>
                <a:sym typeface="Times New Roman"/>
              </a:rPr>
              <a:t>        - P2P </a:t>
            </a:r>
            <a:endParaRPr lang="en-US" sz="1600" b="1" i="0" u="none" strike="noStrike" cap="none" baseline="0" dirty="0">
              <a:solidFill>
                <a:srgbClr val="FF0000"/>
              </a:solidFill>
              <a:latin typeface="Times New Roman"/>
              <a:ea typeface="Times New Roman"/>
              <a:cs typeface="Times New Roman"/>
              <a:sym typeface="Times New Roman"/>
            </a:endParaRPr>
          </a:p>
          <a:p>
            <a:pPr marL="342900" marR="0" lvl="0" indent="-342900" algn="l" rtl="0">
              <a:lnSpc>
                <a:spcPct val="80000"/>
              </a:lnSpc>
              <a:spcBef>
                <a:spcPts val="270"/>
              </a:spcBef>
              <a:spcAft>
                <a:spcPts val="0"/>
              </a:spcAft>
              <a:buClr>
                <a:schemeClr val="dk1"/>
              </a:buClr>
              <a:buSzPct val="25000"/>
              <a:buFont typeface="Times New Roman"/>
              <a:buNone/>
            </a:pPr>
            <a:r>
              <a:rPr lang="en-US" sz="1600" b="1" i="0" u="none" strike="noStrike" cap="none" baseline="0" dirty="0" smtClean="0">
                <a:solidFill>
                  <a:schemeClr val="dk1"/>
                </a:solidFill>
                <a:latin typeface="Times New Roman"/>
                <a:ea typeface="Times New Roman"/>
                <a:cs typeface="Times New Roman"/>
                <a:sym typeface="Times New Roman"/>
              </a:rPr>
              <a:t>       </a:t>
            </a:r>
            <a:endParaRPr lang="en-US" sz="1600" b="1" i="0" u="none" strike="noStrike" cap="none" baseline="0" dirty="0">
              <a:solidFill>
                <a:schemeClr val="dk1"/>
              </a:solidFill>
              <a:latin typeface="Times New Roman"/>
              <a:ea typeface="Times New Roman"/>
              <a:cs typeface="Times New Roman"/>
              <a:sym typeface="Times New Roman"/>
            </a:endParaRPr>
          </a:p>
        </p:txBody>
      </p:sp>
      <p:grpSp>
        <p:nvGrpSpPr>
          <p:cNvPr id="61" name="그룹 41"/>
          <p:cNvGrpSpPr/>
          <p:nvPr/>
        </p:nvGrpSpPr>
        <p:grpSpPr>
          <a:xfrm>
            <a:off x="611560" y="2996952"/>
            <a:ext cx="4948718" cy="2029792"/>
            <a:chOff x="4427984" y="4077072"/>
            <a:chExt cx="4948718" cy="2029792"/>
          </a:xfrm>
        </p:grpSpPr>
        <p:sp>
          <p:nvSpPr>
            <p:cNvPr id="62" name="TextBox 61"/>
            <p:cNvSpPr txBox="1"/>
            <p:nvPr/>
          </p:nvSpPr>
          <p:spPr>
            <a:xfrm>
              <a:off x="4427984" y="5621178"/>
              <a:ext cx="2088232" cy="24622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or Display</a:t>
              </a:r>
              <a:endParaRPr kumimoji="0" lang="ko-KR" altLang="en-US" sz="1000" i="0" u="none" strike="noStrike" kern="0" cap="none" spc="0" normalizeH="0" baseline="0" noProof="0" dirty="0">
                <a:ln>
                  <a:noFill/>
                </a:ln>
                <a:solidFill>
                  <a:sysClr val="windowText" lastClr="000000"/>
                </a:solidFill>
                <a:effectLst/>
                <a:uLnTx/>
                <a:uFillTx/>
              </a:endParaRPr>
            </a:p>
          </p:txBody>
        </p:sp>
        <p:grpSp>
          <p:nvGrpSpPr>
            <p:cNvPr id="63" name="그룹 31"/>
            <p:cNvGrpSpPr/>
            <p:nvPr/>
          </p:nvGrpSpPr>
          <p:grpSpPr>
            <a:xfrm>
              <a:off x="4932040" y="4077072"/>
              <a:ext cx="4444662" cy="2029792"/>
              <a:chOff x="589558" y="2298324"/>
              <a:chExt cx="6004978" cy="2742360"/>
            </a:xfrm>
          </p:grpSpPr>
          <p:pic>
            <p:nvPicPr>
              <p:cNvPr id="66" name="Picture 2" descr="http://nimage.newsway.kr/photo/2015/02/24/2015022409162369226_20150224091809_1.jpg"/>
              <p:cNvPicPr>
                <a:picLocks noChangeAspect="1" noChangeArrowheads="1"/>
              </p:cNvPicPr>
              <p:nvPr/>
            </p:nvPicPr>
            <p:blipFill>
              <a:blip r:embed="rId3" cstate="print"/>
              <a:srcRect l="12281" t="10889" r="15789" b="23775"/>
              <a:stretch>
                <a:fillRect/>
              </a:stretch>
            </p:blipFill>
            <p:spPr bwMode="auto">
              <a:xfrm>
                <a:off x="589558" y="3076617"/>
                <a:ext cx="1483153" cy="1302281"/>
              </a:xfrm>
              <a:prstGeom prst="rect">
                <a:avLst/>
              </a:prstGeom>
              <a:noFill/>
            </p:spPr>
          </p:pic>
          <p:pic>
            <p:nvPicPr>
              <p:cNvPr id="67" name="Picture 4" descr="https://encrypted-tbn1.gstatic.com/images?q=tbn:ANd9GcRLC5R5iSEz6MmQwFi4lrD0g7MG_1WyLuPFTSIbqQl1VFj1ajfDe4I0-g">
                <a:hlinkClick r:id="rId4"/>
              </p:cNvPr>
              <p:cNvPicPr>
                <a:picLocks noChangeAspect="1" noChangeArrowheads="1"/>
              </p:cNvPicPr>
              <p:nvPr/>
            </p:nvPicPr>
            <p:blipFill>
              <a:blip r:embed="rId5" cstate="print"/>
              <a:srcRect t="28180" b="15459"/>
              <a:stretch>
                <a:fillRect/>
              </a:stretch>
            </p:blipFill>
            <p:spPr bwMode="auto">
              <a:xfrm>
                <a:off x="3605445" y="2298324"/>
                <a:ext cx="1395863" cy="644245"/>
              </a:xfrm>
              <a:prstGeom prst="rect">
                <a:avLst/>
              </a:prstGeom>
              <a:noFill/>
            </p:spPr>
          </p:pic>
          <p:sp>
            <p:nvSpPr>
              <p:cNvPr id="68" name="TextBox 67"/>
              <p:cNvSpPr txBox="1"/>
              <p:nvPr/>
            </p:nvSpPr>
            <p:spPr>
              <a:xfrm>
                <a:off x="4578312" y="2395611"/>
                <a:ext cx="2016224" cy="400111"/>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Set-top box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(TV controller)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69" name="Picture 6" descr="https://encrypted-tbn3.gstatic.com/images?q=tbn:ANd9GcTIjdwqNoeakwq05XWf0cSoY9zD3wh9G-ykSTDk-CGB0PXQ11IYsK2a4QM">
                <a:hlinkClick r:id="rId6"/>
              </p:cNvPr>
              <p:cNvPicPr>
                <a:picLocks noChangeAspect="1" noChangeArrowheads="1"/>
              </p:cNvPicPr>
              <p:nvPr/>
            </p:nvPicPr>
            <p:blipFill>
              <a:blip r:embed="rId7" cstate="print"/>
              <a:srcRect/>
              <a:stretch>
                <a:fillRect/>
              </a:stretch>
            </p:blipFill>
            <p:spPr bwMode="auto">
              <a:xfrm>
                <a:off x="3994592" y="3271191"/>
                <a:ext cx="1207387" cy="903304"/>
              </a:xfrm>
              <a:prstGeom prst="rect">
                <a:avLst/>
              </a:prstGeom>
              <a:noFill/>
            </p:spPr>
          </p:pic>
          <p:sp>
            <p:nvSpPr>
              <p:cNvPr id="70" name="TextBox 69"/>
              <p:cNvSpPr txBox="1"/>
              <p:nvPr/>
            </p:nvSpPr>
            <p:spPr>
              <a:xfrm>
                <a:off x="4623959" y="3900551"/>
                <a:ext cx="1656184" cy="332658"/>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Blu-ray player</a:t>
                </a:r>
                <a:endParaRPr kumimoji="0" lang="ko-KR" altLang="en-US" sz="1000" i="0" u="none" strike="noStrike" kern="0" cap="none" spc="0" normalizeH="0" baseline="0" noProof="0" dirty="0">
                  <a:ln>
                    <a:noFill/>
                  </a:ln>
                  <a:solidFill>
                    <a:sysClr val="windowText" lastClr="000000"/>
                  </a:solidFill>
                  <a:effectLst/>
                  <a:uLnTx/>
                  <a:uFillTx/>
                </a:endParaRPr>
              </a:p>
            </p:txBody>
          </p:sp>
          <p:pic>
            <p:nvPicPr>
              <p:cNvPr id="71" name="Picture 8" descr="https://encrypted-tbn3.gstatic.com/images?q=tbn:ANd9GcQhHQMNWdGnqAK1ekRNjfgs8cg9uRghIdJRIJ0qMAgUMrcjNQ3o3YPbDJo">
                <a:hlinkClick r:id="rId8"/>
              </p:cNvPr>
              <p:cNvPicPr>
                <a:picLocks noChangeAspect="1" noChangeArrowheads="1"/>
              </p:cNvPicPr>
              <p:nvPr/>
            </p:nvPicPr>
            <p:blipFill>
              <a:blip r:embed="rId9" cstate="print"/>
              <a:srcRect l="26761" t="15120" r="19718" b="14321"/>
              <a:stretch>
                <a:fillRect/>
              </a:stretch>
            </p:blipFill>
            <p:spPr bwMode="auto">
              <a:xfrm>
                <a:off x="4091879" y="4329778"/>
                <a:ext cx="406232" cy="710906"/>
              </a:xfrm>
              <a:prstGeom prst="rect">
                <a:avLst/>
              </a:prstGeom>
              <a:noFill/>
            </p:spPr>
          </p:pic>
          <p:sp>
            <p:nvSpPr>
              <p:cNvPr id="72" name="TextBox 71"/>
              <p:cNvSpPr txBox="1"/>
              <p:nvPr/>
            </p:nvSpPr>
            <p:spPr>
              <a:xfrm>
                <a:off x="4189166" y="4535919"/>
                <a:ext cx="2016224" cy="246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kern="0" dirty="0" smtClean="0">
                    <a:solidFill>
                      <a:sysClr val="windowText" lastClr="000000"/>
                    </a:solidFill>
                  </a:rPr>
                  <a:t>Smart phone/Tablet</a:t>
                </a:r>
                <a:endParaRPr kumimoji="0" lang="ko-KR" altLang="en-US" sz="1000" i="0" u="none" strike="noStrike" kern="0" cap="none" spc="0" normalizeH="0" baseline="0" noProof="0" dirty="0">
                  <a:ln>
                    <a:noFill/>
                  </a:ln>
                  <a:solidFill>
                    <a:sysClr val="windowText" lastClr="000000"/>
                  </a:solidFill>
                  <a:effectLst/>
                  <a:uLnTx/>
                  <a:uFillTx/>
                </a:endParaRPr>
              </a:p>
            </p:txBody>
          </p:sp>
          <p:cxnSp>
            <p:nvCxnSpPr>
              <p:cNvPr id="73" name="직선 연결선 24"/>
              <p:cNvCxnSpPr>
                <a:stCxn id="66" idx="3"/>
                <a:endCxn id="67" idx="1"/>
              </p:cNvCxnSpPr>
              <p:nvPr/>
            </p:nvCxnSpPr>
            <p:spPr bwMode="auto">
              <a:xfrm flipV="1">
                <a:off x="2072711" y="2620447"/>
                <a:ext cx="1532734" cy="1107312"/>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4" name="TextBox 73"/>
              <p:cNvSpPr txBox="1"/>
              <p:nvPr/>
            </p:nvSpPr>
            <p:spPr>
              <a:xfrm>
                <a:off x="1854285" y="2298324"/>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Replacement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of  wired interface </a:t>
                </a:r>
                <a:endParaRPr kumimoji="0" lang="ko-KR" altLang="en-US" sz="1000" b="1" i="0" u="none" strike="noStrike" kern="0" cap="none" spc="0" normalizeH="0" baseline="0" noProof="0" dirty="0">
                  <a:ln>
                    <a:noFill/>
                  </a:ln>
                  <a:solidFill>
                    <a:srgbClr val="FF0000"/>
                  </a:solidFill>
                  <a:effectLst/>
                  <a:uLnTx/>
                  <a:uFillTx/>
                </a:endParaRPr>
              </a:p>
            </p:txBody>
          </p:sp>
          <p:cxnSp>
            <p:nvCxnSpPr>
              <p:cNvPr id="75" name="직선 연결선 26"/>
              <p:cNvCxnSpPr>
                <a:stCxn id="66" idx="3"/>
                <a:endCxn id="69" idx="1"/>
              </p:cNvCxnSpPr>
              <p:nvPr/>
            </p:nvCxnSpPr>
            <p:spPr bwMode="auto">
              <a:xfrm flipV="1">
                <a:off x="2072711" y="3722844"/>
                <a:ext cx="1921881" cy="4915"/>
              </a:xfrm>
              <a:prstGeom prst="line">
                <a:avLst/>
              </a:prstGeom>
              <a:solidFill>
                <a:srgbClr val="00B8FF"/>
              </a:solidFill>
              <a:ln w="9525" cap="flat" cmpd="sng" algn="ctr">
                <a:solidFill>
                  <a:schemeClr val="tx1"/>
                </a:solidFill>
                <a:prstDash val="solid"/>
                <a:round/>
                <a:headEnd type="none" w="med" len="med"/>
                <a:tailEnd type="none" w="med" len="med"/>
              </a:ln>
              <a:effectLst/>
            </p:spPr>
          </p:cxnSp>
          <p:sp>
            <p:nvSpPr>
              <p:cNvPr id="76" name="TextBox 75"/>
              <p:cNvSpPr txBox="1"/>
              <p:nvPr/>
            </p:nvSpPr>
            <p:spPr>
              <a:xfrm>
                <a:off x="2367515" y="3173905"/>
                <a:ext cx="2016224" cy="54057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fixed device</a:t>
                </a:r>
                <a:endParaRPr kumimoji="0" lang="ko-KR" altLang="en-US" sz="1000" b="1" i="0" u="none" strike="noStrike" kern="0" cap="none" spc="0" normalizeH="0" baseline="0" noProof="0" dirty="0">
                  <a:ln>
                    <a:noFill/>
                  </a:ln>
                  <a:solidFill>
                    <a:srgbClr val="FF0000"/>
                  </a:solidFill>
                  <a:effectLst/>
                  <a:uLnTx/>
                  <a:uFillTx/>
                </a:endParaRPr>
              </a:p>
            </p:txBody>
          </p:sp>
          <p:cxnSp>
            <p:nvCxnSpPr>
              <p:cNvPr id="77" name="직선 연결선 28"/>
              <p:cNvCxnSpPr>
                <a:stCxn id="66" idx="3"/>
                <a:endCxn id="71" idx="1"/>
              </p:cNvCxnSpPr>
              <p:nvPr/>
            </p:nvCxnSpPr>
            <p:spPr bwMode="auto">
              <a:xfrm>
                <a:off x="2072711" y="3727759"/>
                <a:ext cx="2019168" cy="957472"/>
              </a:xfrm>
              <a:prstGeom prst="line">
                <a:avLst/>
              </a:prstGeom>
              <a:solidFill>
                <a:srgbClr val="00B8FF"/>
              </a:solidFill>
              <a:ln w="9525" cap="flat" cmpd="sng" algn="ctr">
                <a:solidFill>
                  <a:schemeClr val="tx1"/>
                </a:solidFill>
                <a:prstDash val="solid"/>
                <a:round/>
                <a:headEnd type="none" w="med" len="med"/>
                <a:tailEnd type="none" w="med" len="med"/>
              </a:ln>
              <a:effectLst/>
            </p:spPr>
          </p:cxnSp>
        </p:grpSp>
        <p:sp>
          <p:nvSpPr>
            <p:cNvPr id="64" name="TextBox 63"/>
            <p:cNvSpPr txBox="1"/>
            <p:nvPr/>
          </p:nvSpPr>
          <p:spPr>
            <a:xfrm>
              <a:off x="5652120" y="5661248"/>
              <a:ext cx="2016224" cy="400110"/>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Wireless Transfer</a:t>
              </a:r>
            </a:p>
            <a:p>
              <a:pPr marL="0" marR="0" lvl="0" indent="0" algn="ctr" defTabSz="914400" eaLnBrk="1" fontAlgn="auto" latinLnBrk="0" hangingPunct="1">
                <a:lnSpc>
                  <a:spcPct val="100000"/>
                </a:lnSpc>
                <a:spcBef>
                  <a:spcPts val="0"/>
                </a:spcBef>
                <a:spcAft>
                  <a:spcPts val="0"/>
                </a:spcAft>
                <a:buClrTx/>
                <a:buSzTx/>
                <a:buFontTx/>
                <a:buNone/>
                <a:tabLst/>
                <a:defRPr/>
              </a:pPr>
              <a:r>
                <a:rPr lang="en-US" altLang="ko-KR" sz="1000" b="1" kern="0" dirty="0" smtClean="0">
                  <a:solidFill>
                    <a:srgbClr val="FF0000"/>
                  </a:solidFill>
                </a:rPr>
                <a:t> from mobile device</a:t>
              </a:r>
              <a:endParaRPr kumimoji="0" lang="ko-KR" altLang="en-US" sz="1000" b="1" i="0" u="none" strike="noStrike" kern="0" cap="none" spc="0" normalizeH="0" baseline="0" noProof="0" dirty="0">
                <a:ln>
                  <a:noFill/>
                </a:ln>
                <a:solidFill>
                  <a:srgbClr val="FF0000"/>
                </a:solidFill>
                <a:effectLst/>
                <a:uLnTx/>
                <a:uFillTx/>
              </a:endParaRPr>
            </a:p>
          </p:txBody>
        </p:sp>
        <p:sp>
          <p:nvSpPr>
            <p:cNvPr id="65" name="모서리가 둥근 직사각형 32"/>
            <p:cNvSpPr/>
            <p:nvPr/>
          </p:nvSpPr>
          <p:spPr bwMode="auto">
            <a:xfrm>
              <a:off x="5076056" y="4149080"/>
              <a:ext cx="900608" cy="462227"/>
            </a:xfrm>
            <a:prstGeom prst="roundRect">
              <a:avLst/>
            </a:prstGeom>
            <a:solidFill>
              <a:schemeClr val="accent5">
                <a:lumMod val="7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kumimoji="0" lang="en-US" altLang="ko-KR" sz="1200" b="0" i="0" u="none" strike="noStrike" cap="none" normalizeH="0" baseline="0" dirty="0" smtClean="0">
                  <a:ln>
                    <a:noFill/>
                  </a:ln>
                  <a:solidFill>
                    <a:schemeClr val="bg1"/>
                  </a:solidFill>
                  <a:effectLst/>
                  <a:latin typeface="Times New Roman" pitchFamily="16" charset="0"/>
                  <a:ea typeface="MS Gothic" charset="-128"/>
                </a:rPr>
                <a:t>8K UHD</a:t>
              </a:r>
            </a:p>
            <a:p>
              <a:pPr marL="0" marR="0" indent="0" algn="ct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r>
                <a:rPr lang="en-US" altLang="ko-KR" sz="1200" dirty="0" smtClean="0"/>
                <a:t>Service</a:t>
              </a:r>
              <a:endParaRPr kumimoji="0" lang="ko-KR" altLang="en-US" sz="1200" b="0" i="0" u="none" strike="noStrike" cap="none" normalizeH="0" baseline="0" dirty="0" smtClean="0">
                <a:ln>
                  <a:noFill/>
                </a:ln>
                <a:solidFill>
                  <a:schemeClr val="bg1"/>
                </a:solidFill>
                <a:effectLst/>
                <a:latin typeface="Times New Roman" pitchFamily="16" charset="0"/>
                <a:ea typeface="MS Gothic" charset="-128"/>
              </a:endParaRPr>
            </a:p>
          </p:txBody>
        </p:sp>
      </p:grpSp>
    </p:spTree>
  </p:cSld>
  <p:clrMapOvr>
    <a:masterClrMapping/>
  </p:clrMapOvr>
  <p:transition spd="slow">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1" name="Shape 141"/>
          <p:cNvSpPr txBox="1">
            <a:spLocks noGrp="1"/>
          </p:cNvSpPr>
          <p:nvPr>
            <p:ph type="title" idx="4294967295"/>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
        <p:nvSpPr>
          <p:cNvPr id="142" name="Shape 142"/>
          <p:cNvSpPr txBox="1"/>
          <p:nvPr/>
        </p:nvSpPr>
        <p:spPr>
          <a:xfrm>
            <a:off x="5076056" y="1412776"/>
            <a:ext cx="3816424" cy="4896544"/>
          </a:xfrm>
          <a:prstGeom prst="rect">
            <a:avLst/>
          </a:prstGeom>
          <a:noFill/>
          <a:ln>
            <a:noFill/>
          </a:ln>
        </p:spPr>
        <p:txBody>
          <a:bodyPr lIns="91425" tIns="45700" rIns="91425" bIns="45700" anchor="t" anchorCtr="0">
            <a:noAutofit/>
          </a:bodyPr>
          <a:lstStyle/>
          <a:p>
            <a:pPr>
              <a:spcAft>
                <a:spcPts val="600"/>
              </a:spcAft>
              <a:buClr>
                <a:schemeClr val="dk1"/>
              </a:buClr>
              <a:buSzPct val="25000"/>
            </a:pPr>
            <a:r>
              <a:rPr lang="en-US" sz="1200" b="1" u="sng" dirty="0">
                <a:solidFill>
                  <a:schemeClr val="dk1"/>
                </a:solidFill>
              </a:rPr>
              <a:t>Traffic Conditions: </a:t>
            </a:r>
          </a:p>
          <a:p>
            <a:pPr lvl="0">
              <a:buClr>
                <a:schemeClr val="dk1"/>
              </a:buClr>
              <a:buSzPct val="100000"/>
            </a:pPr>
            <a:r>
              <a:rPr lang="en-US" altLang="zh-CN" sz="1200" dirty="0" smtClean="0">
                <a:solidFill>
                  <a:schemeClr val="tx1"/>
                </a:solidFill>
              </a:rPr>
              <a:t>The D2D link may be obstructed (i.e. NLOS) and there may be significant interference from other 11ay users  (e.g. other wearables, access points, etc.)</a:t>
            </a:r>
          </a:p>
          <a:p>
            <a:pPr lvl="0">
              <a:buClr>
                <a:schemeClr val="dk1"/>
              </a:buClr>
              <a:buSzPct val="100000"/>
            </a:pPr>
            <a:endParaRPr lang="en-US" altLang="zh-CN" sz="1200" dirty="0" smtClean="0">
              <a:solidFill>
                <a:schemeClr val="tx1"/>
              </a:solidFill>
            </a:endParaRPr>
          </a:p>
          <a:p>
            <a:pPr lvl="0">
              <a:buClr>
                <a:schemeClr val="dk1"/>
              </a:buClr>
              <a:buSzPct val="100000"/>
            </a:pPr>
            <a:r>
              <a:rPr lang="en-US" altLang="zh-CN" sz="1200" dirty="0" smtClean="0">
                <a:solidFill>
                  <a:schemeClr val="tx1"/>
                </a:solidFill>
              </a:rPr>
              <a:t>Devices may be stationary or moving (pedestrian speed) while in use. </a:t>
            </a:r>
          </a:p>
          <a:p>
            <a:pPr lvl="0">
              <a:buClr>
                <a:schemeClr val="dk1"/>
              </a:buClr>
              <a:buSzPct val="100000"/>
            </a:pPr>
            <a:endParaRPr sz="1200" b="0" i="0" strike="noStrike" cap="none" baseline="0" dirty="0">
              <a:solidFill>
                <a:schemeClr val="tx1"/>
              </a:solidFill>
              <a:latin typeface="Arial"/>
              <a:ea typeface="Arial"/>
              <a:cs typeface="Arial"/>
              <a:sym typeface="Arial"/>
            </a:endParaRPr>
          </a:p>
          <a:p>
            <a:pPr marL="0" lvl="0" indent="0">
              <a:spcAft>
                <a:spcPts val="600"/>
              </a:spcAft>
              <a:buClr>
                <a:schemeClr val="dk1"/>
              </a:buClr>
              <a:buSzPct val="25000"/>
            </a:pPr>
            <a:r>
              <a:rPr lang="en-US" sz="1200" b="1" u="sng" dirty="0">
                <a:solidFill>
                  <a:schemeClr val="dk1"/>
                </a:solidFill>
              </a:rPr>
              <a:t>Use Case:</a:t>
            </a:r>
          </a:p>
          <a:p>
            <a:pPr lvl="0">
              <a:spcAft>
                <a:spcPts val="600"/>
              </a:spcAft>
              <a:buClr>
                <a:schemeClr val="dk1"/>
              </a:buClr>
              <a:buSzPct val="100000"/>
              <a:buFont typeface="Arial"/>
              <a:buAutoNum type="arabicPeriod"/>
            </a:pPr>
            <a:r>
              <a:rPr lang="en-US" sz="1200" dirty="0">
                <a:solidFill>
                  <a:schemeClr val="dk1"/>
                </a:solidFill>
              </a:rPr>
              <a:t> </a:t>
            </a:r>
            <a:r>
              <a:rPr lang="en-US" sz="1200" dirty="0" smtClean="0">
                <a:solidFill>
                  <a:schemeClr val="dk1"/>
                </a:solidFill>
              </a:rPr>
              <a:t>A </a:t>
            </a:r>
            <a:r>
              <a:rPr lang="en-US" sz="1200" dirty="0">
                <a:solidFill>
                  <a:schemeClr val="dk1"/>
                </a:solidFill>
              </a:rPr>
              <a:t>passenger on a crowded commuter train is playing a game using his AR/VR </a:t>
            </a:r>
            <a:r>
              <a:rPr lang="en-US" sz="1200" dirty="0" smtClean="0">
                <a:solidFill>
                  <a:schemeClr val="dk1"/>
                </a:solidFill>
              </a:rPr>
              <a:t>headset </a:t>
            </a:r>
            <a:r>
              <a:rPr lang="en-US" sz="1200" dirty="0">
                <a:solidFill>
                  <a:schemeClr val="dk1"/>
                </a:solidFill>
              </a:rPr>
              <a:t>and smartphone.  </a:t>
            </a:r>
          </a:p>
          <a:p>
            <a:pPr lvl="0">
              <a:spcAft>
                <a:spcPts val="600"/>
              </a:spcAft>
              <a:buClr>
                <a:schemeClr val="dk1"/>
              </a:buClr>
              <a:buSzPct val="100000"/>
              <a:buFont typeface="Arial"/>
              <a:buAutoNum type="arabicPeriod"/>
            </a:pPr>
            <a:r>
              <a:rPr lang="en-US" sz="1200" dirty="0">
                <a:solidFill>
                  <a:schemeClr val="dk1"/>
                </a:solidFill>
              </a:rPr>
              <a:t> Some percentage of his fellow passengers are also playing a game using their AR/VR </a:t>
            </a:r>
            <a:r>
              <a:rPr lang="en-US" sz="1200" dirty="0" smtClean="0">
                <a:solidFill>
                  <a:schemeClr val="dk1"/>
                </a:solidFill>
              </a:rPr>
              <a:t>headsets and </a:t>
            </a:r>
            <a:r>
              <a:rPr lang="en-US" sz="1200" dirty="0">
                <a:solidFill>
                  <a:schemeClr val="dk1"/>
                </a:solidFill>
              </a:rPr>
              <a:t>smartphones.</a:t>
            </a:r>
          </a:p>
          <a:p>
            <a:pPr lvl="0">
              <a:spcAft>
                <a:spcPts val="600"/>
              </a:spcAft>
              <a:buClr>
                <a:schemeClr val="dk1"/>
              </a:buClr>
              <a:buSzPct val="100000"/>
              <a:buFont typeface="Arial"/>
              <a:buAutoNum type="arabicPeriod"/>
            </a:pPr>
            <a:r>
              <a:rPr lang="en-US" sz="1200" dirty="0">
                <a:solidFill>
                  <a:schemeClr val="dk1"/>
                </a:solidFill>
              </a:rPr>
              <a:t> All passengers are semi-stationary, i.e. they shift and move in response to the game.</a:t>
            </a:r>
          </a:p>
          <a:p>
            <a:pPr lvl="0">
              <a:spcAft>
                <a:spcPts val="600"/>
              </a:spcAft>
              <a:buClr>
                <a:schemeClr val="dk1"/>
              </a:buClr>
              <a:buSzPct val="100000"/>
              <a:buFont typeface="Arial"/>
              <a:buAutoNum type="arabicPeriod"/>
            </a:pPr>
            <a:r>
              <a:rPr lang="en-US" sz="1200" dirty="0">
                <a:solidFill>
                  <a:schemeClr val="dk1"/>
                </a:solidFill>
              </a:rPr>
              <a:t> The QoS/QoE requirements of the gaming application are met.</a:t>
            </a:r>
            <a:endParaRPr lang="en-US" sz="1400" b="0" i="0" u="none" strike="noStrike" cap="none"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SzPct val="100000"/>
            </a:pPr>
            <a:r>
              <a:rPr lang="en-US" dirty="0" smtClean="0">
                <a:solidFill>
                  <a:schemeClr val="dk1"/>
                </a:solidFill>
              </a:rPr>
              <a:t> </a:t>
            </a:r>
            <a:endParaRPr lang="en-US" sz="14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0"/>
              </a:spcAft>
              <a:buClr>
                <a:schemeClr val="dk1"/>
              </a:buClr>
              <a:buFont typeface="Arial"/>
              <a:buNone/>
            </a:pPr>
            <a:endParaRPr sz="800" b="0" i="0" u="none" strike="noStrike" cap="none" baseline="0" dirty="0">
              <a:solidFill>
                <a:schemeClr val="dk1"/>
              </a:solidFill>
              <a:latin typeface="Arial"/>
              <a:ea typeface="Arial"/>
              <a:cs typeface="Arial"/>
              <a:sym typeface="Arial"/>
            </a:endParaRPr>
          </a:p>
        </p:txBody>
      </p:sp>
      <p:sp>
        <p:nvSpPr>
          <p:cNvPr id="143" name="Shape 143"/>
          <p:cNvSpPr txBox="1"/>
          <p:nvPr/>
        </p:nvSpPr>
        <p:spPr>
          <a:xfrm>
            <a:off x="457449" y="1412776"/>
            <a:ext cx="4546599" cy="5256584"/>
          </a:xfrm>
          <a:prstGeom prst="rect">
            <a:avLst/>
          </a:prstGeom>
          <a:noFill/>
          <a:ln>
            <a:noFill/>
          </a:ln>
        </p:spPr>
        <p:txBody>
          <a:bodyPr lIns="91425" tIns="45700" rIns="91425" bIns="45700" anchor="t" anchorCtr="0">
            <a:noAutofit/>
          </a:bodyPr>
          <a:lstStyle/>
          <a:p>
            <a:pPr marL="0" marR="0" lvl="0" indent="0" algn="l" rtl="0">
              <a:spcBef>
                <a:spcPts val="0"/>
              </a:spcBef>
              <a:spcAft>
                <a:spcPts val="600"/>
              </a:spcAft>
              <a:buSzPct val="25000"/>
              <a:buNone/>
            </a:pPr>
            <a:r>
              <a:rPr lang="en-US" sz="1200" b="1" i="0" u="sng" strike="noStrike" cap="none" baseline="0" dirty="0">
                <a:solidFill>
                  <a:schemeClr val="dk1"/>
                </a:solidFill>
                <a:latin typeface="Arial"/>
                <a:ea typeface="Arial"/>
                <a:cs typeface="Arial"/>
                <a:sym typeface="Arial"/>
              </a:rPr>
              <a:t>Pre-Conditions:</a:t>
            </a:r>
            <a:r>
              <a:rPr lang="en-US" sz="1200" b="0" i="0" u="none" strike="noStrike" cap="none" baseline="0" dirty="0">
                <a:solidFill>
                  <a:schemeClr val="dk1"/>
                </a:solidFill>
                <a:latin typeface="Arial"/>
                <a:ea typeface="Arial"/>
                <a:cs typeface="Arial"/>
                <a:sym typeface="Arial"/>
              </a:rPr>
              <a:t>  </a:t>
            </a:r>
          </a:p>
          <a:p>
            <a:pPr lvl="0">
              <a:buSzPct val="25000"/>
            </a:pPr>
            <a:r>
              <a:rPr lang="en-US" altLang="zh-CN" sz="1200" dirty="0" smtClean="0">
                <a:solidFill>
                  <a:schemeClr val="tx1"/>
                </a:solidFill>
              </a:rPr>
              <a:t>The high-end wearable (e.g. augmented reality/virtual reality headsets, high-def glasses, etc.) and its managing device (e.g. gaming console, smartphone, etc.) are equipped with 11ay interfaces and form a PBSS. All desired media content, processing power, and control needed by the high-end wearable resides on the managing device (i.e. internet connectivity not required).</a:t>
            </a:r>
          </a:p>
          <a:p>
            <a:pPr lvl="0">
              <a:buSzPct val="25000"/>
            </a:pPr>
            <a:endParaRPr sz="1200" b="0" i="0" u="none" strike="noStrike" cap="none" baseline="0" dirty="0" smtClean="0">
              <a:solidFill>
                <a:schemeClr val="dk1"/>
              </a:solidFill>
              <a:latin typeface="Arial"/>
              <a:ea typeface="Arial"/>
              <a:cs typeface="Arial"/>
              <a:sym typeface="Arial"/>
            </a:endParaRPr>
          </a:p>
          <a:p>
            <a:pPr marL="0" marR="0" lvl="0" indent="0" algn="l" rtl="0">
              <a:spcBef>
                <a:spcPts val="0"/>
              </a:spcBef>
              <a:spcAft>
                <a:spcPts val="600"/>
              </a:spcAft>
              <a:buSzPct val="25000"/>
              <a:buNone/>
            </a:pPr>
            <a:r>
              <a:rPr lang="en-US" sz="1200" b="1" u="sng" dirty="0">
                <a:solidFill>
                  <a:schemeClr val="dk1"/>
                </a:solidFill>
              </a:rPr>
              <a:t>Application: </a:t>
            </a:r>
          </a:p>
          <a:p>
            <a:pPr lvl="0">
              <a:buSzPct val="25000"/>
            </a:pPr>
            <a:r>
              <a:rPr lang="en-US" altLang="zh-CN" sz="1200" dirty="0" smtClean="0">
                <a:solidFill>
                  <a:schemeClr val="tx1"/>
                </a:solidFill>
              </a:rPr>
              <a:t>User plays a game, watches a movie, etc. using his high-end wearable, which is communicating with the managing device (e.g. gaming console, smartphone). Both devices must be able to tolerate moderate user movement. </a:t>
            </a:r>
          </a:p>
          <a:p>
            <a:pPr lvl="0">
              <a:buSzPct val="25000"/>
            </a:pPr>
            <a:endParaRPr lang="en-US" altLang="zh-CN" sz="1200" strike="sngStrike" dirty="0" smtClean="0">
              <a:solidFill>
                <a:schemeClr val="tx1"/>
              </a:solidFill>
            </a:endParaRPr>
          </a:p>
          <a:p>
            <a:pPr>
              <a:buSzPct val="25000"/>
            </a:pPr>
            <a:r>
              <a:rPr lang="en-US" altLang="zh-CN" sz="1200" dirty="0" smtClean="0">
                <a:solidFill>
                  <a:srgbClr val="FF0000"/>
                </a:solidFill>
              </a:rPr>
              <a:t>Data rate at ~20 Gbps, latency &lt; 5 ms,  jitter &lt;5 ms, PER&lt;10E-2</a:t>
            </a:r>
            <a:r>
              <a:rPr lang="en-US" altLang="zh-CN" sz="1200" dirty="0" smtClean="0">
                <a:solidFill>
                  <a:schemeClr val="tx1"/>
                </a:solidFill>
              </a:rPr>
              <a:t>. </a:t>
            </a:r>
          </a:p>
          <a:p>
            <a:pPr marL="0" marR="0" lvl="0" indent="0" algn="l" rtl="0">
              <a:spcBef>
                <a:spcPts val="0"/>
              </a:spcBef>
              <a:spcAft>
                <a:spcPts val="0"/>
              </a:spcAft>
              <a:buSzPct val="25000"/>
              <a:buNone/>
            </a:pPr>
            <a:endParaRPr lang="en-US" sz="1200" b="1" i="0" strike="noStrike" cap="none" baseline="0" dirty="0" smtClean="0">
              <a:solidFill>
                <a:schemeClr val="tx1"/>
              </a:solidFill>
              <a:latin typeface="Arial"/>
              <a:ea typeface="Arial"/>
              <a:cs typeface="Arial"/>
              <a:sym typeface="Arial"/>
            </a:endParaRPr>
          </a:p>
          <a:p>
            <a:pPr>
              <a:spcAft>
                <a:spcPts val="600"/>
              </a:spcAft>
              <a:buSzPct val="25000"/>
            </a:pPr>
            <a:r>
              <a:rPr lang="en-US" sz="1200" b="1" u="sng" dirty="0">
                <a:solidFill>
                  <a:schemeClr val="dk1"/>
                </a:solidFill>
              </a:rPr>
              <a:t>Environment: </a:t>
            </a:r>
          </a:p>
          <a:p>
            <a:pPr>
              <a:buSzPct val="25000"/>
            </a:pPr>
            <a:r>
              <a:rPr lang="en-US" altLang="zh-CN" sz="1200" dirty="0" smtClean="0">
                <a:solidFill>
                  <a:schemeClr val="tx1"/>
                </a:solidFill>
              </a:rPr>
              <a:t>The high-end wearable may be used at home or in public.  </a:t>
            </a:r>
          </a:p>
          <a:p>
            <a:pPr>
              <a:buSzPct val="25000"/>
            </a:pPr>
            <a:r>
              <a:rPr lang="en-US" altLang="zh-CN" sz="1200" dirty="0" smtClean="0">
                <a:solidFill>
                  <a:schemeClr val="tx1"/>
                </a:solidFill>
              </a:rPr>
              <a:t>At home, there are less than 4 interferers. In public (e.g. commuter train) there can be up to 120 interferers. Interferers have varying QoS requirements.</a:t>
            </a:r>
          </a:p>
          <a:p>
            <a:pPr>
              <a:buSzPct val="25000"/>
            </a:pPr>
            <a:endParaRPr lang="en-US" altLang="zh-CN" sz="1200" dirty="0" smtClean="0">
              <a:solidFill>
                <a:schemeClr val="tx1"/>
              </a:solidFill>
            </a:endParaRPr>
          </a:p>
          <a:p>
            <a:pPr>
              <a:buSzPct val="25000"/>
            </a:pPr>
            <a:r>
              <a:rPr lang="en-US" altLang="zh-CN" sz="1200" dirty="0" smtClean="0">
                <a:solidFill>
                  <a:schemeClr val="tx1"/>
                </a:solidFill>
              </a:rPr>
              <a:t>Transmissions (both desired signal and interference) can be LOS or NLOS. The D2D link between the high-end wearable and its managing device &lt; 5 m.</a:t>
            </a:r>
          </a:p>
          <a:p>
            <a:pPr marL="0" marR="0" lvl="0" indent="0" algn="l" rtl="0">
              <a:spcBef>
                <a:spcPts val="0"/>
              </a:spcBef>
              <a:spcAft>
                <a:spcPts val="0"/>
              </a:spcAft>
              <a:buSzPct val="25000"/>
              <a:buNone/>
            </a:pPr>
            <a:endParaRPr lang="en-US" sz="1400" b="0" i="0" u="none" strike="noStrike" cap="none" baseline="0" dirty="0">
              <a:solidFill>
                <a:schemeClr val="dk1"/>
              </a:solidFill>
              <a:latin typeface="Arial"/>
              <a:ea typeface="Arial"/>
              <a:cs typeface="Arial"/>
              <a:sym typeface="Arial"/>
            </a:endParaRPr>
          </a:p>
        </p:txBody>
      </p:sp>
    </p:spTree>
  </p:cSld>
  <p:clrMapOvr>
    <a:masterClrMapping/>
  </p:clrMapOvr>
  <p:transition spd="slow">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4" name="Shape 154"/>
          <p:cNvSpPr txBox="1">
            <a:spLocks noGrp="1"/>
          </p:cNvSpPr>
          <p:nvPr>
            <p:ph type="body" idx="1"/>
          </p:nvPr>
        </p:nvSpPr>
        <p:spPr>
          <a:xfrm>
            <a:off x="539552" y="1628800"/>
            <a:ext cx="4464496" cy="4390421"/>
          </a:xfrm>
          <a:prstGeom prst="rect">
            <a:avLst/>
          </a:prstGeom>
          <a:noFill/>
          <a:ln>
            <a:noFill/>
          </a:ln>
        </p:spPr>
        <p:txBody>
          <a:bodyPr lIns="92075" tIns="46025" rIns="92075" bIns="46025" anchor="t" anchorCtr="0">
            <a:noAutofit/>
          </a:bodyPr>
          <a:lstStyle/>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High-end</a:t>
            </a:r>
            <a:r>
              <a:rPr lang="en-US" sz="1400" b="1" i="0" strike="noStrike" cap="none" dirty="0" smtClean="0">
                <a:solidFill>
                  <a:schemeClr val="tx1"/>
                </a:solidFill>
                <a:latin typeface="Times New Roman"/>
                <a:ea typeface="Times New Roman"/>
                <a:cs typeface="Times New Roman"/>
                <a:sym typeface="Times New Roman"/>
              </a:rPr>
              <a:t> </a:t>
            </a:r>
            <a:r>
              <a:rPr lang="en-US" sz="1400" b="1" i="0" strike="noStrike" cap="none" baseline="0" dirty="0" smtClean="0">
                <a:solidFill>
                  <a:schemeClr val="tx1"/>
                </a:solidFill>
                <a:latin typeface="Times New Roman"/>
                <a:ea typeface="Times New Roman"/>
                <a:cs typeface="Times New Roman"/>
                <a:sym typeface="Times New Roman"/>
              </a:rPr>
              <a:t>wearable</a:t>
            </a:r>
            <a:r>
              <a:rPr lang="en-US" sz="1400" b="1" i="0" strike="noStrike" cap="none" dirty="0" smtClean="0">
                <a:solidFill>
                  <a:schemeClr val="tx1"/>
                </a:solidFill>
                <a:latin typeface="Times New Roman"/>
                <a:ea typeface="Times New Roman"/>
                <a:cs typeface="Times New Roman"/>
                <a:sym typeface="Times New Roman"/>
              </a:rPr>
              <a:t>s</a:t>
            </a:r>
            <a:r>
              <a:rPr lang="en-US" b="1" dirty="0">
                <a:solidFill>
                  <a:schemeClr val="tx1"/>
                </a:solidFill>
                <a:latin typeface="Times New Roman"/>
                <a:ea typeface="Times New Roman"/>
                <a:cs typeface="Times New Roman"/>
                <a:sym typeface="Times New Roman"/>
              </a:rPr>
              <a:t> </a:t>
            </a:r>
            <a:r>
              <a:rPr lang="en-US" b="1" dirty="0" smtClean="0">
                <a:solidFill>
                  <a:schemeClr val="tx1"/>
                </a:solidFill>
                <a:latin typeface="Times New Roman"/>
                <a:ea typeface="Times New Roman"/>
                <a:cs typeface="Times New Roman"/>
                <a:sym typeface="Times New Roman"/>
              </a:rPr>
              <a:t>can be</a:t>
            </a:r>
            <a:r>
              <a:rPr lang="en-US" sz="1400" b="1" i="0" strike="noStrike" cap="none" baseline="0" dirty="0" smtClean="0">
                <a:solidFill>
                  <a:schemeClr val="tx1"/>
                </a:solidFill>
                <a:latin typeface="Times New Roman"/>
                <a:ea typeface="Times New Roman"/>
                <a:cs typeface="Times New Roman"/>
                <a:sym typeface="Times New Roman"/>
              </a:rPr>
              <a:t> used at home and in public</a:t>
            </a:r>
          </a:p>
          <a:p>
            <a:pPr marL="228600" lvl="0" indent="-228600">
              <a:lnSpc>
                <a:spcPct val="90000"/>
              </a:lnSpc>
              <a:spcBef>
                <a:spcPts val="600"/>
              </a:spcBef>
              <a:buSzPct val="97500"/>
            </a:pPr>
            <a:r>
              <a:rPr lang="en-US" b="1" dirty="0" smtClean="0">
                <a:solidFill>
                  <a:schemeClr val="tx1"/>
                </a:solidFill>
                <a:latin typeface="Times New Roman"/>
                <a:ea typeface="Times New Roman"/>
                <a:cs typeface="Times New Roman"/>
                <a:sym typeface="Times New Roman"/>
              </a:rPr>
              <a:t>High-end wearable and its managing device may both be subject to low level movement</a:t>
            </a:r>
          </a:p>
          <a:p>
            <a:pPr marL="228600" lvl="0" indent="-228600">
              <a:lnSpc>
                <a:spcPct val="90000"/>
              </a:lnSpc>
              <a:spcBef>
                <a:spcPts val="600"/>
              </a:spcBef>
              <a:buSzPct val="97500"/>
            </a:pPr>
            <a:r>
              <a:rPr lang="en-US" b="1" dirty="0">
                <a:solidFill>
                  <a:schemeClr val="tx1"/>
                </a:solidFill>
                <a:latin typeface="Times New Roman"/>
                <a:ea typeface="Times New Roman"/>
                <a:cs typeface="Times New Roman"/>
                <a:sym typeface="Times New Roman"/>
              </a:rPr>
              <a:t>Operating environment is usually indoor &lt; 5 </a:t>
            </a:r>
            <a:r>
              <a:rPr lang="en-US" b="1" dirty="0" smtClean="0">
                <a:solidFill>
                  <a:schemeClr val="tx1"/>
                </a:solidFill>
                <a:latin typeface="Times New Roman"/>
                <a:ea typeface="Times New Roman"/>
                <a:cs typeface="Times New Roman"/>
                <a:sym typeface="Times New Roman"/>
              </a:rPr>
              <a:t>m</a:t>
            </a:r>
            <a:endParaRPr lang="en-US" sz="1400" b="1" i="0" strike="noStrike" cap="none" baseline="0" dirty="0" smtClean="0">
              <a:solidFill>
                <a:schemeClr val="tx1"/>
              </a:solidFill>
              <a:latin typeface="Times New Roman"/>
              <a:ea typeface="Times New Roman"/>
              <a:cs typeface="Times New Roman"/>
              <a:sym typeface="Times New Roman"/>
            </a:endParaRPr>
          </a:p>
          <a:p>
            <a:pPr marL="228600" marR="0" lvl="0" indent="-228600" algn="l" rtl="0">
              <a:lnSpc>
                <a:spcPct val="90000"/>
              </a:lnSpc>
              <a:spcBef>
                <a:spcPts val="600"/>
              </a:spcBef>
              <a:spcAft>
                <a:spcPts val="0"/>
              </a:spcAft>
              <a:buClr>
                <a:schemeClr val="dk1"/>
              </a:buClr>
              <a:buSzPct val="97500"/>
              <a:buFont typeface="Times New Roman"/>
              <a:buChar char="•"/>
            </a:pPr>
            <a:r>
              <a:rPr lang="en-US" sz="1400" b="1" i="0" strike="noStrike" cap="none" baseline="0" dirty="0" smtClean="0">
                <a:solidFill>
                  <a:schemeClr val="tx1"/>
                </a:solidFill>
                <a:latin typeface="Times New Roman"/>
                <a:ea typeface="Times New Roman"/>
                <a:cs typeface="Times New Roman"/>
                <a:sym typeface="Times New Roman"/>
              </a:rPr>
              <a:t>AR/VR headsets touting close-to-reality user experience with 3D video and 7.1 audio </a:t>
            </a:r>
          </a:p>
          <a:p>
            <a:pPr marL="400050" lvl="2" indent="-171450">
              <a:lnSpc>
                <a:spcPct val="90000"/>
              </a:lnSpc>
              <a:spcBef>
                <a:spcPts val="600"/>
              </a:spcBef>
              <a:buSzPct val="96875"/>
              <a:buFont typeface="Times New Roman"/>
              <a:buChar char="–"/>
            </a:pPr>
            <a:r>
              <a:rPr lang="en-US" sz="1100" dirty="0" smtClean="0">
                <a:solidFill>
                  <a:schemeClr val="tx1"/>
                </a:solidFill>
                <a:latin typeface="Arial" panose="020B0604020202020204" pitchFamily="34" charset="0"/>
                <a:ea typeface="Times New Roman"/>
                <a:cs typeface="Times New Roman"/>
                <a:sym typeface="Times New Roman"/>
              </a:rPr>
              <a:t>V</a:t>
            </a:r>
            <a:r>
              <a:rPr lang="en-US" sz="1100" b="0" i="0" strike="noStrike" cap="none" dirty="0" smtClean="0">
                <a:solidFill>
                  <a:schemeClr val="tx1"/>
                </a:solidFill>
                <a:latin typeface="Arial" panose="020B0604020202020204" pitchFamily="34" charset="0"/>
                <a:ea typeface="Times New Roman"/>
                <a:cs typeface="Times New Roman"/>
                <a:sym typeface="Times New Roman"/>
              </a:rPr>
              <a:t>ideo quality can support up to 3D 4K </a:t>
            </a:r>
          </a:p>
          <a:p>
            <a:pPr marL="400050" lvl="2" indent="-171450">
              <a:lnSpc>
                <a:spcPct val="90000"/>
              </a:lnSpc>
              <a:spcBef>
                <a:spcPts val="600"/>
              </a:spcBef>
              <a:buSzPct val="96875"/>
              <a:buFont typeface="Times New Roman"/>
              <a:buChar char="–"/>
            </a:pPr>
            <a:r>
              <a:rPr lang="en-US" sz="1100" b="0" i="0" strike="noStrike" cap="none" dirty="0" smtClean="0">
                <a:solidFill>
                  <a:schemeClr val="tx1"/>
                </a:solidFill>
                <a:latin typeface="Arial" panose="020B0604020202020204" pitchFamily="34" charset="0"/>
                <a:ea typeface="Times New Roman"/>
                <a:cs typeface="Times New Roman"/>
                <a:sym typeface="Times New Roman"/>
              </a:rPr>
              <a:t>Current products include </a:t>
            </a:r>
            <a:r>
              <a:rPr lang="en-US" sz="1100" dirty="0" smtClean="0">
                <a:solidFill>
                  <a:schemeClr val="tx1"/>
                </a:solidFill>
                <a:latin typeface="Arial" panose="020B0604020202020204" pitchFamily="34" charset="0"/>
                <a:ea typeface="Times New Roman"/>
                <a:cs typeface="Times New Roman"/>
                <a:sym typeface="Times New Roman"/>
              </a:rPr>
              <a:t>Sony HMZ-T3 goggles and Oculus VR headsets</a:t>
            </a:r>
            <a:endParaRPr sz="1400" b="1" i="0" u="none" strike="noStrike" cap="none" baseline="0" dirty="0">
              <a:solidFill>
                <a:schemeClr val="dk1"/>
              </a:solidFill>
              <a:latin typeface="Times New Roman"/>
              <a:ea typeface="Times New Roman"/>
              <a:cs typeface="Times New Roman"/>
              <a:sym typeface="Times New Roman"/>
            </a:endParaRPr>
          </a:p>
          <a:p>
            <a:pPr marL="342900" marR="0" lvl="0" indent="-342900" algn="l" rtl="0">
              <a:lnSpc>
                <a:spcPct val="90000"/>
              </a:lnSpc>
              <a:spcBef>
                <a:spcPts val="440"/>
              </a:spcBef>
              <a:spcAft>
                <a:spcPts val="0"/>
              </a:spcAft>
              <a:buClr>
                <a:schemeClr val="dk1"/>
              </a:buClr>
              <a:buSzPct val="25000"/>
              <a:buFont typeface="Times New Roman"/>
              <a:buNone/>
            </a:pPr>
            <a:r>
              <a:rPr lang="en-US" sz="1600" b="1" i="0" u="none" strike="noStrike" cap="none" baseline="0" dirty="0">
                <a:solidFill>
                  <a:schemeClr val="dk1"/>
                </a:solidFill>
                <a:latin typeface="Times New Roman"/>
                <a:ea typeface="Times New Roman"/>
                <a:cs typeface="Times New Roman"/>
                <a:sym typeface="Times New Roman"/>
              </a:rPr>
              <a:t>             </a:t>
            </a:r>
          </a:p>
        </p:txBody>
      </p:sp>
      <p:graphicFrame>
        <p:nvGraphicFramePr>
          <p:cNvPr id="156" name="Shape 156"/>
          <p:cNvGraphicFramePr/>
          <p:nvPr>
            <p:extLst>
              <p:ext uri="{D42A27DB-BD31-4B8C-83A1-F6EECF244321}">
                <p14:modId xmlns:p14="http://schemas.microsoft.com/office/powerpoint/2010/main" val="558644183"/>
              </p:ext>
            </p:extLst>
          </p:nvPr>
        </p:nvGraphicFramePr>
        <p:xfrm>
          <a:off x="4932040" y="1688574"/>
          <a:ext cx="3810000" cy="1996450"/>
        </p:xfrm>
        <a:graphic>
          <a:graphicData uri="http://schemas.openxmlformats.org/drawingml/2006/table">
            <a:tbl>
              <a:tblPr firstRow="1" bandRow="1">
                <a:noFill/>
              </a:tblPr>
              <a:tblGrid>
                <a:gridCol w="1270000"/>
                <a:gridCol w="1270000"/>
                <a:gridCol w="1270000"/>
              </a:tblGrid>
              <a:tr h="228600">
                <a:tc>
                  <a:txBody>
                    <a:bodyPr/>
                    <a:lstStyle/>
                    <a:p>
                      <a:pPr marL="0" marR="0" lvl="0" indent="0" algn="l" rtl="0">
                        <a:spcBef>
                          <a:spcPts val="0"/>
                        </a:spcBef>
                        <a:buSzPct val="25000"/>
                        <a:buNone/>
                      </a:pPr>
                      <a:r>
                        <a:rPr lang="en-US" sz="1050" u="none" strike="noStrike" cap="none" baseline="0" dirty="0">
                          <a:solidFill>
                            <a:schemeClr val="dk1"/>
                          </a:solidFill>
                        </a:rPr>
                        <a:t>Features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Requirements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solidFill>
                            <a:schemeClr val="dk1"/>
                          </a:solidFill>
                        </a:rPr>
                        <a:t>Notes</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28600">
                <a:tc>
                  <a:txBody>
                    <a:bodyPr/>
                    <a:lstStyle/>
                    <a:p>
                      <a:pPr marL="0" marR="0" lvl="0" indent="0" algn="l" rtl="0">
                        <a:spcBef>
                          <a:spcPts val="0"/>
                        </a:spcBef>
                        <a:buSzPct val="25000"/>
                        <a:buNone/>
                      </a:pPr>
                      <a:r>
                        <a:rPr lang="en-US" sz="1050" u="none" strike="noStrike" cap="none" baseline="0" dirty="0"/>
                        <a:t> </a:t>
                      </a:r>
                      <a:r>
                        <a:rPr lang="en-US" sz="1050" u="none" strike="noStrike" cap="none" baseline="0" dirty="0">
                          <a:solidFill>
                            <a:schemeClr val="dk1"/>
                          </a:solidFill>
                        </a:rPr>
                        <a:t>Distance</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5 m</a:t>
                      </a:r>
                      <a:endParaRPr lang="en-US" sz="1050" u="none" strike="noStrike" cap="none" baseline="0" dirty="0">
                        <a:solidFill>
                          <a:schemeClr val="dk1"/>
                        </a:solidFill>
                      </a:endParaRP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34825">
                <a:tc>
                  <a:txBody>
                    <a:bodyPr/>
                    <a:lstStyle/>
                    <a:p>
                      <a:pPr marL="0" marR="0" lvl="0" indent="0" algn="l" rtl="0">
                        <a:spcBef>
                          <a:spcPts val="0"/>
                        </a:spcBef>
                        <a:buSzPct val="25000"/>
                        <a:buNone/>
                      </a:pPr>
                      <a:r>
                        <a:rPr lang="en-US" sz="1050" u="none" strike="noStrike" cap="none" baseline="0" dirty="0"/>
                        <a:t>Video Quality</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3D 4K [1]</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HDMI 2.0 </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rowSpan="3">
                  <a:txBody>
                    <a:bodyPr/>
                    <a:lstStyle/>
                    <a:p>
                      <a:pPr marL="0" marR="0" lvl="0" indent="0" algn="l" rtl="0">
                        <a:spcBef>
                          <a:spcPts val="0"/>
                        </a:spcBef>
                        <a:buSzPct val="25000"/>
                        <a:buNone/>
                      </a:pPr>
                      <a:r>
                        <a:rPr lang="en-US" sz="1050" u="none" strike="noStrike" cap="none" baseline="0" dirty="0"/>
                        <a:t>Range of </a:t>
                      </a:r>
                      <a:r>
                        <a:rPr lang="en-US" sz="1050" u="none" strike="noStrike" cap="none" baseline="0" dirty="0" smtClean="0"/>
                        <a:t>Motion for head-worn wearable</a:t>
                      </a:r>
                      <a:endParaRPr lang="en-US" sz="1050" u="none" strike="noStrike" cap="none" baseline="0" dirty="0"/>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Roll [2]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0.17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88875">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Pitch[2]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0.14(s/60deg)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a:solidFill>
                        <a:schemeClr val="dk1"/>
                      </a:solidFill>
                      <a:prstDash val="solid"/>
                      <a:round/>
                      <a:headEnd type="none" w="med" len="med"/>
                      <a:tailEnd type="none" w="med" len="med"/>
                    </a:lnB>
                  </a:tcPr>
                </a:tc>
              </a:tr>
              <a:tr h="252800">
                <a:tc vMerge="1">
                  <a:txBody>
                    <a:bodyPr/>
                    <a:lstStyle/>
                    <a:p>
                      <a:endParaRPr lang="en-US"/>
                    </a:p>
                  </a:txBody>
                  <a:tcPr/>
                </a:tc>
                <a:tc>
                  <a:txBody>
                    <a:bodyPr/>
                    <a:lstStyle/>
                    <a:p>
                      <a:pPr marL="0" marR="0" lvl="0" indent="0" algn="l" rtl="0">
                        <a:spcBef>
                          <a:spcPts val="0"/>
                        </a:spcBef>
                        <a:buSzPct val="25000"/>
                        <a:buNone/>
                      </a:pPr>
                      <a:r>
                        <a:rPr lang="en-US" sz="1050" u="none" strike="noStrike" cap="none" baseline="0" dirty="0" smtClean="0"/>
                        <a:t>Neck </a:t>
                      </a:r>
                      <a:r>
                        <a:rPr lang="en-US" sz="1050" u="none" strike="noStrike" cap="none" baseline="0" dirty="0"/>
                        <a:t>Yaw[2]</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a:t>0.13 (s/60deg)</a:t>
                      </a:r>
                    </a:p>
                  </a:txBody>
                  <a:tcPr marL="91450" marR="91450" marT="45725" marB="45725">
                    <a:lnL w="12700" cap="flat">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r h="252800">
                <a:tc>
                  <a:txBody>
                    <a:bodyPr/>
                    <a:lstStyle/>
                    <a:p>
                      <a:pPr marL="0" marR="0" lvl="0" indent="0" algn="l" rtl="0">
                        <a:spcBef>
                          <a:spcPts val="0"/>
                        </a:spcBef>
                        <a:buSzPct val="25000"/>
                        <a:buNone/>
                      </a:pPr>
                      <a:r>
                        <a:rPr lang="en-US" sz="1050" u="none" strike="noStrike" cap="none" baseline="0" dirty="0" smtClean="0">
                          <a:solidFill>
                            <a:schemeClr val="tx1"/>
                          </a:solidFill>
                        </a:rPr>
                        <a:t>Device mobility</a:t>
                      </a:r>
                      <a:endParaRPr lang="en-US" sz="1050" u="none" strike="noStrike" cap="none" baseline="0" dirty="0">
                        <a:solidFill>
                          <a:schemeClr val="tx1"/>
                        </a:solidFill>
                      </a:endParaRPr>
                    </a:p>
                  </a:txBody>
                  <a:tcPr marL="91450" marR="91450" marT="45725" marB="45725">
                    <a:lnL w="12700" cap="flat">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solidFill>
                            <a:schemeClr val="tx1"/>
                          </a:solidFill>
                        </a:rPr>
                        <a:t>Pedestrian speeds </a:t>
                      </a:r>
                      <a:endParaRPr lang="en-US" sz="1050" u="none" strike="noStrike" cap="none" baseline="0" dirty="0">
                        <a:solidFill>
                          <a:schemeClr val="tx1"/>
                        </a:solidFill>
                      </a:endParaRPr>
                    </a:p>
                  </a:txBody>
                  <a:tcPr marL="91450" marR="91450" marT="45725" marB="45725">
                    <a:lnL w="12700" cap="flat" cmpd="sng" algn="ctr">
                      <a:solidFill>
                        <a:schemeClr val="dk1"/>
                      </a:solidFill>
                      <a:prstDash val="solid"/>
                      <a:round/>
                      <a:headEnd type="none" w="med" len="med"/>
                      <a:tailEnd type="none" w="med" len="med"/>
                    </a:lnL>
                    <a:lnR w="12700" cap="flat" cmpd="sng" algn="ctr">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c>
                  <a:txBody>
                    <a:bodyPr/>
                    <a:lstStyle/>
                    <a:p>
                      <a:pPr marL="0" marR="0" lvl="0" indent="0" algn="l" rtl="0">
                        <a:spcBef>
                          <a:spcPts val="0"/>
                        </a:spcBef>
                        <a:buSzPct val="25000"/>
                        <a:buNone/>
                      </a:pPr>
                      <a:r>
                        <a:rPr lang="en-US" sz="1050" u="none" strike="noStrike" cap="none" baseline="0" dirty="0" smtClean="0"/>
                        <a:t>&lt; 4km/hr </a:t>
                      </a:r>
                      <a:endParaRPr lang="en-US" sz="1050" u="none" strike="noStrike" cap="none" baseline="0" dirty="0"/>
                    </a:p>
                  </a:txBody>
                  <a:tcPr marL="91450" marR="91450" marT="45725" marB="45725">
                    <a:lnL w="12700" cap="flat" cmpd="sng" algn="ctr">
                      <a:solidFill>
                        <a:schemeClr val="dk1"/>
                      </a:solidFill>
                      <a:prstDash val="solid"/>
                      <a:round/>
                      <a:headEnd type="none" w="med" len="med"/>
                      <a:tailEnd type="none" w="med" len="med"/>
                    </a:lnL>
                    <a:lnR w="12700" cap="flat">
                      <a:solidFill>
                        <a:schemeClr val="dk1"/>
                      </a:solidFill>
                      <a:prstDash val="solid"/>
                      <a:round/>
                      <a:headEnd type="none" w="med" len="med"/>
                      <a:tailEnd type="none" w="med" len="med"/>
                    </a:lnR>
                    <a:lnT w="12700" cap="flat" cmpd="sng" algn="ctr">
                      <a:solidFill>
                        <a:schemeClr val="dk1"/>
                      </a:solidFill>
                      <a:prstDash val="solid"/>
                      <a:round/>
                      <a:headEnd type="none" w="med" len="med"/>
                      <a:tailEnd type="none" w="med" len="med"/>
                    </a:lnT>
                    <a:lnB w="12700" cap="flat" cmpd="sng" algn="ctr">
                      <a:solidFill>
                        <a:schemeClr val="dk1"/>
                      </a:solidFill>
                      <a:prstDash val="solid"/>
                      <a:round/>
                      <a:headEnd type="none" w="med" len="med"/>
                      <a:tailEnd type="none" w="med" len="med"/>
                    </a:lnB>
                  </a:tcPr>
                </a:tc>
              </a:tr>
            </a:tbl>
          </a:graphicData>
        </a:graphic>
      </p:graphicFrame>
      <p:pic>
        <p:nvPicPr>
          <p:cNvPr id="9" name="Picture 5" descr="C:\Users\kjohnsso\Desktop\Image_001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8285" y="4827984"/>
            <a:ext cx="6568251" cy="2057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sony-head-mount-hmz.jpg"/>
          <p:cNvPicPr>
            <a:picLocks noChangeAspect="1"/>
          </p:cNvPicPr>
          <p:nvPr/>
        </p:nvPicPr>
        <p:blipFill>
          <a:blip r:embed="rId4" cstate="print"/>
          <a:stretch>
            <a:fillRect/>
          </a:stretch>
        </p:blipFill>
        <p:spPr>
          <a:xfrm>
            <a:off x="663092" y="4020697"/>
            <a:ext cx="2817377" cy="1614574"/>
          </a:xfrm>
          <a:prstGeom prst="rect">
            <a:avLst/>
          </a:prstGeom>
        </p:spPr>
      </p:pic>
      <p:sp>
        <p:nvSpPr>
          <p:cNvPr id="11" name="Shape 141"/>
          <p:cNvSpPr txBox="1">
            <a:spLocks noGrp="1"/>
          </p:cNvSpPr>
          <p:nvPr>
            <p:ph type="title"/>
          </p:nvPr>
        </p:nvSpPr>
        <p:spPr>
          <a:xfrm>
            <a:off x="899592" y="685800"/>
            <a:ext cx="7272808" cy="582960"/>
          </a:xfrm>
          <a:prstGeom prst="rect">
            <a:avLst/>
          </a:prstGeom>
          <a:noFill/>
          <a:ln>
            <a:noFill/>
          </a:ln>
        </p:spPr>
        <p:txBody>
          <a:bodyPr lIns="91425" tIns="45700" rIns="91425" bIns="45700" anchor="ctr" anchorCtr="0">
            <a:noAutofit/>
          </a:bodyPr>
          <a:lstStyle/>
          <a:p>
            <a:pPr marL="0" marR="0" lvl="0" indent="0" algn="ctr" rtl="0">
              <a:spcBef>
                <a:spcPts val="0"/>
              </a:spcBef>
              <a:spcAft>
                <a:spcPts val="0"/>
              </a:spcAft>
              <a:buSzPct val="25000"/>
              <a:buNone/>
            </a:pPr>
            <a:r>
              <a:rPr lang="en-US" sz="1800" b="1" i="0" u="none" strike="noStrike" cap="none" baseline="0" dirty="0">
                <a:solidFill>
                  <a:schemeClr val="dk2"/>
                </a:solidFill>
                <a:latin typeface="Times New Roman"/>
                <a:ea typeface="Times New Roman"/>
                <a:cs typeface="Times New Roman"/>
                <a:sym typeface="Times New Roman"/>
              </a:rPr>
              <a:t>Usage Model </a:t>
            </a:r>
            <a:r>
              <a:rPr lang="en-US" sz="1800" b="1" dirty="0" smtClean="0">
                <a:solidFill>
                  <a:schemeClr val="dk2"/>
                </a:solidFill>
                <a:latin typeface="Times New Roman"/>
                <a:ea typeface="Times New Roman"/>
                <a:cs typeface="Times New Roman"/>
                <a:sym typeface="Times New Roman"/>
              </a:rPr>
              <a:t>3</a:t>
            </a:r>
            <a:r>
              <a:rPr lang="en-US" sz="1800" b="1" i="0" u="none" strike="noStrike" cap="none" baseline="0" dirty="0" smtClean="0">
                <a:solidFill>
                  <a:schemeClr val="dk2"/>
                </a:solidFill>
                <a:latin typeface="Times New Roman"/>
                <a:ea typeface="Times New Roman"/>
                <a:cs typeface="Times New Roman"/>
                <a:sym typeface="Times New Roman"/>
              </a:rPr>
              <a:t>:   Augmented Reality</a:t>
            </a:r>
            <a:r>
              <a:rPr lang="en-US" sz="1800" b="1" dirty="0" smtClean="0">
                <a:solidFill>
                  <a:schemeClr val="dk2"/>
                </a:solidFill>
                <a:latin typeface="Times New Roman"/>
                <a:ea typeface="Times New Roman"/>
                <a:cs typeface="Times New Roman"/>
                <a:sym typeface="Times New Roman"/>
              </a:rPr>
              <a:t>/Virtual Reality Headsets and Other High-End Wearables</a:t>
            </a:r>
            <a:endParaRPr lang="en-US" sz="1800" b="1" i="0" u="none" strike="noStrike" cap="none" baseline="0" dirty="0">
              <a:solidFill>
                <a:schemeClr val="dk2"/>
              </a:solidFill>
              <a:latin typeface="Times New Roman"/>
              <a:ea typeface="Times New Roman"/>
              <a:cs typeface="Times New Roman"/>
              <a:sym typeface="Times New Roman"/>
            </a:endParaRPr>
          </a:p>
        </p:txBody>
      </p:sp>
    </p:spTree>
    <p:extLst>
      <p:ext uri="{BB962C8B-B14F-4D97-AF65-F5344CB8AC3E}">
        <p14:creationId xmlns:p14="http://schemas.microsoft.com/office/powerpoint/2010/main" val="2281485653"/>
      </p:ext>
    </p:extLst>
  </p:cSld>
  <p:clrMapOvr>
    <a:masterClrMapping/>
  </p:clrMapOvr>
  <p:transition spd="slow">
    <p:cut/>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18838</TotalTime>
  <Words>5769</Words>
  <Application>Microsoft Office PowerPoint</Application>
  <PresentationFormat>On-screen Show (4:3)</PresentationFormat>
  <Paragraphs>859</Paragraphs>
  <Slides>30</Slides>
  <Notes>24</Notes>
  <HiddenSlides>0</HiddenSlides>
  <MMClips>0</MMClips>
  <ScaleCrop>false</ScaleCrop>
  <HeadingPairs>
    <vt:vector size="8" baseType="variant">
      <vt:variant>
        <vt:lpstr>Fonts Used</vt:lpstr>
      </vt:variant>
      <vt:variant>
        <vt:i4>15</vt:i4>
      </vt:variant>
      <vt:variant>
        <vt:lpstr>Theme</vt:lpstr>
      </vt:variant>
      <vt:variant>
        <vt:i4>1</vt:i4>
      </vt:variant>
      <vt:variant>
        <vt:lpstr>Embedded OLE Servers</vt:lpstr>
      </vt:variant>
      <vt:variant>
        <vt:i4>3</vt:i4>
      </vt:variant>
      <vt:variant>
        <vt:lpstr>Slide Titles</vt:lpstr>
      </vt:variant>
      <vt:variant>
        <vt:i4>30</vt:i4>
      </vt:variant>
    </vt:vector>
  </HeadingPairs>
  <TitlesOfParts>
    <vt:vector size="49" baseType="lpstr">
      <vt:lpstr>Arial Unicode MS</vt:lpstr>
      <vt:lpstr>굴림</vt:lpstr>
      <vt:lpstr>맑은 고딕</vt:lpstr>
      <vt:lpstr>MS Gothic</vt:lpstr>
      <vt:lpstr>MS PGothic</vt:lpstr>
      <vt:lpstr>MS PGothic</vt:lpstr>
      <vt:lpstr>宋体</vt:lpstr>
      <vt:lpstr>Arial</vt:lpstr>
      <vt:lpstr>Calibri</vt:lpstr>
      <vt:lpstr>Neo Sans Intel</vt:lpstr>
      <vt:lpstr>Noto Symbol</vt:lpstr>
      <vt:lpstr>Tahoma</vt:lpstr>
      <vt:lpstr>Tele-GroteskNor</vt:lpstr>
      <vt:lpstr>Times New Roman</vt:lpstr>
      <vt:lpstr>Wingdings</vt:lpstr>
      <vt:lpstr>802-11-Submission</vt:lpstr>
      <vt:lpstr>Document</vt:lpstr>
      <vt:lpstr>Image</vt:lpstr>
      <vt:lpstr>think-cell Folie</vt:lpstr>
      <vt:lpstr>IEEE 802.11 TGay Use Cases</vt:lpstr>
      <vt:lpstr>PowerPoint Presentation</vt:lpstr>
      <vt:lpstr>Abstract</vt:lpstr>
      <vt:lpstr>Usage Model 1: Ultra Short Range (USR) Communications</vt:lpstr>
      <vt:lpstr>Usage Model 1: USR Communications</vt:lpstr>
      <vt:lpstr> Usage Model 2: 8K UHD Wireless Transfer at Smart Home</vt:lpstr>
      <vt:lpstr>Usage Model 2: 8K UHD Wireless Transfer at Smart Home</vt:lpstr>
      <vt:lpstr>Usage Model 3:   Augmented Reality/Virtual Reality Headsets and Other High-End Wearables</vt:lpstr>
      <vt:lpstr>Usage Model 3:   Augmented Reality/Virtual Reality Headsets and Other High-End Wearables</vt:lpstr>
      <vt:lpstr>Usage Model 4: Data Center 11ay Inter-Rack Connectivity</vt:lpstr>
      <vt:lpstr>Usage Model 4: Data Center</vt:lpstr>
      <vt:lpstr>Usage Model 5: Video/Mass-Data Distribution/Video on Demand System</vt:lpstr>
      <vt:lpstr>PowerPoint Presentation</vt:lpstr>
      <vt:lpstr>Usage Model 6: Mobile Offloading and Multi-Band Operation (MBO)</vt:lpstr>
      <vt:lpstr>Usage Model 6– Mobile Offloading and MBO</vt:lpstr>
      <vt:lpstr>Usage Model 7: Mobile Fronthauling</vt:lpstr>
      <vt:lpstr>PowerPoint Presentation</vt:lpstr>
      <vt:lpstr>Usage Model 8: Wireless Backhauling </vt:lpstr>
      <vt:lpstr>Usage Model 8: Wireless Backhaul</vt:lpstr>
      <vt:lpstr>PowerPoint Presentation</vt:lpstr>
      <vt:lpstr>Usage Model 9: Office docking exmples </vt:lpstr>
      <vt:lpstr>Usage Model 10: mmWave Distribution Network</vt:lpstr>
      <vt:lpstr>Usage Model 10: Operational Requirements</vt:lpstr>
      <vt:lpstr>Usage Model 10: mmWave Distribution Network</vt:lpstr>
      <vt:lpstr>PowerPoint Presentation</vt:lpstr>
      <vt:lpstr>PowerPoint Presentation</vt:lpstr>
      <vt:lpstr>Summary of Key metrics (I) </vt:lpstr>
      <vt:lpstr>Summary of Key metrics (II) </vt:lpstr>
      <vt:lpstr>References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 60 Use Cases</dc:title>
  <dc:creator>Rob Sun. et al</dc:creator>
  <cp:lastModifiedBy>Rob Sun</cp:lastModifiedBy>
  <cp:revision>125</cp:revision>
  <dcterms:modified xsi:type="dcterms:W3CDTF">2017-11-08T13:45:16Z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readonly">
    <vt:lpwstr/>
  </property>
  <property fmtid="{D5CDD505-2E9C-101B-9397-08002B2CF9AE}" pid="3" name="_change">
    <vt:lpwstr/>
  </property>
  <property fmtid="{D5CDD505-2E9C-101B-9397-08002B2CF9AE}" pid="4" name="_full-control">
    <vt:lpwstr/>
  </property>
  <property fmtid="{D5CDD505-2E9C-101B-9397-08002B2CF9AE}" pid="5" name="sflag">
    <vt:lpwstr>1502720696</vt:lpwstr>
  </property>
</Properties>
</file>