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2"/>
  </p:notesMasterIdLst>
  <p:sldIdLst>
    <p:sldId id="256" r:id="rId2"/>
    <p:sldId id="306" r:id="rId3"/>
    <p:sldId id="257" r:id="rId4"/>
    <p:sldId id="284" r:id="rId5"/>
    <p:sldId id="289" r:id="rId6"/>
    <p:sldId id="297" r:id="rId7"/>
    <p:sldId id="298" r:id="rId8"/>
    <p:sldId id="301" r:id="rId9"/>
    <p:sldId id="302" r:id="rId10"/>
    <p:sldId id="258" r:id="rId11"/>
    <p:sldId id="259" r:id="rId12"/>
    <p:sldId id="286" r:id="rId13"/>
    <p:sldId id="287" r:id="rId14"/>
    <p:sldId id="262" r:id="rId15"/>
    <p:sldId id="263" r:id="rId16"/>
    <p:sldId id="295" r:id="rId17"/>
    <p:sldId id="296" r:id="rId18"/>
    <p:sldId id="264" r:id="rId19"/>
    <p:sldId id="265" r:id="rId20"/>
    <p:sldId id="307" r:id="rId21"/>
    <p:sldId id="305" r:id="rId22"/>
    <p:sldId id="308" r:id="rId23"/>
    <p:sldId id="309" r:id="rId24"/>
    <p:sldId id="310" r:id="rId25"/>
    <p:sldId id="312" r:id="rId26"/>
    <p:sldId id="313" r:id="rId27"/>
    <p:sldId id="311" r:id="rId28"/>
    <p:sldId id="272" r:id="rId29"/>
    <p:sldId id="293" r:id="rId30"/>
    <p:sldId id="294" r:id="rId31"/>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varScale="1">
        <p:scale>
          <a:sx n="89" d="100"/>
          <a:sy n="89" d="100"/>
        </p:scale>
        <p:origin x="1308" y="96"/>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4418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60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6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14</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743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72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16</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0120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17</a:t>
            </a:fld>
            <a:endParaRPr kumimoji="1" lang="ja-JP" altLang="en-US"/>
          </a:p>
        </p:txBody>
      </p:sp>
    </p:spTree>
    <p:extLst>
      <p:ext uri="{BB962C8B-B14F-4D97-AF65-F5344CB8AC3E}">
        <p14:creationId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3472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8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3925" y="750888"/>
            <a:ext cx="4945063" cy="37099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34" charset="-127"/>
            </a:endParaRPr>
          </a:p>
        </p:txBody>
      </p:sp>
      <p:sp>
        <p:nvSpPr>
          <p:cNvPr id="53252" name="Header Placeholder 3"/>
          <p:cNvSpPr>
            <a:spLocks noGrp="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doc.: IEEE 802.11-15/0830r0</a:t>
            </a:r>
          </a:p>
        </p:txBody>
      </p:sp>
      <p:sp>
        <p:nvSpPr>
          <p:cNvPr id="53253" name="Date Placeholder 4"/>
          <p:cNvSpPr>
            <a:spLocks noGrp="1"/>
          </p:cNvSpPr>
          <p:nvPr>
            <p:ph type="dt" sz="quarter" idx="1"/>
          </p:nvPr>
        </p:nvSpPr>
        <p:spPr>
          <a:xfrm>
            <a:off x="641350" y="117475"/>
            <a:ext cx="9159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Month Year</a:t>
            </a:r>
          </a:p>
        </p:txBody>
      </p:sp>
      <p:sp>
        <p:nvSpPr>
          <p:cNvPr id="53254" name="Footer Placeholder 5"/>
          <p:cNvSpPr>
            <a:spLocks noGrp="1"/>
          </p:cNvSpPr>
          <p:nvPr>
            <p:ph type="ftr" sz="quarter" idx="4"/>
          </p:nvPr>
        </p:nvSpPr>
        <p:spPr>
          <a:xfrm>
            <a:off x="3286125" y="9615488"/>
            <a:ext cx="170338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fr-FR" altLang="ko-KR">
                <a:ea typeface="굴림" panose="020B0600000101010101" pitchFamily="34" charset="-127"/>
              </a:rPr>
              <a:t>Solomon Trainin et al, Intel</a:t>
            </a:r>
            <a:endParaRPr lang="en-US" altLang="ko-KR">
              <a:ea typeface="굴림" panose="020B0600000101010101" pitchFamily="34" charset="-127"/>
            </a:endParaRPr>
          </a:p>
        </p:txBody>
      </p:sp>
      <p:sp>
        <p:nvSpPr>
          <p:cNvPr id="53255" name="Slide Number Placeholder 6"/>
          <p:cNvSpPr>
            <a:spLocks noGrp="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ea typeface="굴림" panose="020B0600000101010101" pitchFamily="34" charset="-127"/>
              </a:rPr>
              <a:t>Page </a:t>
            </a:r>
            <a:fld id="{FFAB3A06-683D-41AB-B938-9865BAF505C4}" type="slidenum">
              <a:rPr lang="en-US" altLang="ko-KR">
                <a:ea typeface="굴림" panose="020B0600000101010101" pitchFamily="34" charset="-127"/>
              </a:rPr>
              <a:pPr>
                <a:spcBef>
                  <a:spcPct val="0"/>
                </a:spcBef>
              </a:pPr>
              <a:t>20</a:t>
            </a:fld>
            <a:endParaRPr lang="en-US" altLang="ko-KR">
              <a:ea typeface="굴림" panose="020B0600000101010101" pitchFamily="34" charset="-127"/>
            </a:endParaRPr>
          </a:p>
        </p:txBody>
      </p:sp>
    </p:spTree>
    <p:extLst>
      <p:ext uri="{BB962C8B-B14F-4D97-AF65-F5344CB8AC3E}">
        <p14:creationId xmlns:p14="http://schemas.microsoft.com/office/powerpoint/2010/main" val="200356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62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802.11-yy/xxxt0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de-DE" smtClean="0"/>
              <a:t>Michael Grigat, Deutsche Telekom AG</a:t>
            </a:r>
            <a:endParaRPr lang="en-US"/>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24</a:t>
            </a:fld>
            <a:endParaRPr lang="en-US"/>
          </a:p>
        </p:txBody>
      </p:sp>
      <p:sp>
        <p:nvSpPr>
          <p:cNvPr id="15361"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2800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endParaRPr lang="en-GB" altLang="en-US" sz="1400" smtClean="0"/>
          </a:p>
        </p:txBody>
      </p:sp>
      <p:sp>
        <p:nvSpPr>
          <p:cNvPr id="49155"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802.11-12/0866r0</a:t>
            </a:r>
          </a:p>
        </p:txBody>
      </p:sp>
      <p:sp>
        <p:nvSpPr>
          <p:cNvPr id="49156"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49157"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Clint Chaplin, Chair (Samsung)</a:t>
            </a:r>
          </a:p>
        </p:txBody>
      </p:sp>
      <p:sp>
        <p:nvSpPr>
          <p:cNvPr id="491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FF6CBDB-3FC6-4C06-A058-303150F78CDF}" type="slidenum">
              <a:rPr lang="en-GB" altLang="en-US"/>
              <a:pPr>
                <a:spcBef>
                  <a:spcPct val="0"/>
                </a:spcBef>
              </a:pPr>
              <a:t>26</a:t>
            </a:fld>
            <a:endParaRPr lang="en-GB" altLang="en-US"/>
          </a:p>
        </p:txBody>
      </p:sp>
      <p:sp>
        <p:nvSpPr>
          <p:cNvPr id="49159" name="Rectangle 2"/>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49160"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49161" name="Rectangle 6"/>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49162" name="Rectangle 7"/>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3DE9F1C-28E9-4363-AF3C-CC4D30A1478B}" type="slidenum">
              <a:rPr lang="en-GB" altLang="en-US"/>
              <a:pPr algn="r">
                <a:spcBef>
                  <a:spcPct val="0"/>
                </a:spcBef>
              </a:pPr>
              <a:t>26</a:t>
            </a:fld>
            <a:endParaRPr lang="en-GB" altLang="en-US"/>
          </a:p>
        </p:txBody>
      </p:sp>
      <p:sp>
        <p:nvSpPr>
          <p:cNvPr id="49163" name="Rectangle 2"/>
          <p:cNvSpPr>
            <a:spLocks noGrp="1" noRot="1" noChangeAspect="1" noChangeArrowheads="1" noTextEdit="1"/>
          </p:cNvSpPr>
          <p:nvPr>
            <p:ph type="sldImg"/>
          </p:nvPr>
        </p:nvSpPr>
        <p:spPr>
          <a:xfrm>
            <a:off x="922338" y="750888"/>
            <a:ext cx="4949825" cy="3711575"/>
          </a:xfrm>
          <a:ln cap="flat"/>
        </p:spPr>
      </p:sp>
      <p:sp>
        <p:nvSpPr>
          <p:cNvPr id="49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smtClean="0"/>
          </a:p>
        </p:txBody>
      </p:sp>
    </p:spTree>
    <p:extLst>
      <p:ext uri="{BB962C8B-B14F-4D97-AF65-F5344CB8AC3E}">
        <p14:creationId xmlns:p14="http://schemas.microsoft.com/office/powerpoint/2010/main" val="314529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76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884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390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4</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CN" dirty="0" smtClean="0"/>
          </a:p>
        </p:txBody>
      </p:sp>
    </p:spTree>
    <p:extLst>
      <p:ext uri="{BB962C8B-B14F-4D97-AF65-F5344CB8AC3E}">
        <p14:creationId xmlns:p14="http://schemas.microsoft.com/office/powerpoint/2010/main" val="29482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7379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189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16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7027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10</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7011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27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Aug, </a:t>
            </a:r>
            <a:r>
              <a:rPr lang="en-US" sz="1800" b="1" i="0" u="none" strike="noStrike" cap="none" baseline="0" dirty="0" smtClean="0">
                <a:solidFill>
                  <a:schemeClr val="dk1"/>
                </a:solidFill>
                <a:latin typeface="Times New Roman"/>
                <a:ea typeface="Times New Roman"/>
                <a:cs typeface="Times New Roman"/>
                <a:sym typeface="Times New Roman"/>
              </a:rPr>
              <a:t>2017                                                                doc.: IEEE </a:t>
            </a:r>
            <a:r>
              <a:rPr lang="en-US" sz="1800" b="1" i="0" u="none" strike="noStrike" cap="none" baseline="0" dirty="0" smtClean="0">
                <a:solidFill>
                  <a:schemeClr val="dk1"/>
                </a:solidFill>
                <a:latin typeface="Times New Roman"/>
                <a:ea typeface="Times New Roman"/>
                <a:cs typeface="Times New Roman"/>
                <a:sym typeface="Times New Roman"/>
              </a:rPr>
              <a:t>802.11-2015/0625r5</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45.wmf"/><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Microsoft_Word_97_-_2003_Document2.doc"/></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docid=BzwH6mOVrsDMgM&amp;tbnid=lRjoJVUx6Q_AAM:&amp;ved=0CAUQjRw&amp;url=http://dryicons.com/icon/travel-and-tourism-part-2/wifi/&amp;ei=08v_Uq78DOn40gXHw4HoBA&amp;bvm=bv.61535280,d.bGE&amp;psig=AFQjCNEHrn6xJviz-xVMN_J-Hb2UqLvbTg&amp;ust=1392581961268583" TargetMode="External"/><Relationship Id="rId13" Type="http://schemas.openxmlformats.org/officeDocument/2006/relationships/image" Target="../media/image61.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jpeg"/><Relationship Id="rId2" Type="http://schemas.openxmlformats.org/officeDocument/2006/relationships/notesSlide" Target="../notesSlides/notesSlide19.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1.xml"/><Relationship Id="rId7" Type="http://schemas.openxmlformats.org/officeDocument/2006/relationships/image" Target="../media/image66.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65.emf"/><Relationship Id="rId5" Type="http://schemas.openxmlformats.org/officeDocument/2006/relationships/oleObject" Target="../embeddings/oleObject6.bin"/><Relationship Id="rId4" Type="http://schemas.openxmlformats.org/officeDocument/2006/relationships/notesSlide" Target="../notesSlides/notesSlide20.xml"/><Relationship Id="rId9" Type="http://schemas.openxmlformats.org/officeDocument/2006/relationships/image" Target="../media/image68.tiff"/></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kr/url?sa=i&amp;rct=j&amp;q=&amp;esrc=s&amp;source=images&amp;cd=&amp;cad=rja&amp;uact=8&amp;ved=0ahUKEwiN-Iz4r6rJAhWm4qYKHTQpBw8QjRwIBw&amp;url=http://www.logitech.com/ko-kr/keyboards/keyboard-mice-combos&amp;bvm=bv.108538919,d.dGY&amp;psig=AFQjCNEyDi-itE2LV_1rTIwZIKTj4p6O5A&amp;ust=1448499669679788" TargetMode="External"/><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7.jpeg"/><Relationship Id="rId5" Type="http://schemas.openxmlformats.org/officeDocument/2006/relationships/image" Target="../media/image72.jpe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wmf"/><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7.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2017-07</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859891"/>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val="2219645445"/>
              </p:ext>
            </p:extLst>
          </p:nvPr>
        </p:nvGraphicFramePr>
        <p:xfrm>
          <a:off x="1011237" y="2420888"/>
          <a:ext cx="7446963" cy="5006975"/>
        </p:xfrm>
        <a:graphic>
          <a:graphicData uri="http://schemas.openxmlformats.org/presentationml/2006/ole">
            <mc:AlternateContent xmlns:mc="http://schemas.openxmlformats.org/markup-compatibility/2006">
              <mc:Choice xmlns:v="urn:schemas-microsoft-com:vml" Requires="v">
                <p:oleObj spid="_x0000_s2067" name="Document" r:id="rId5" imgW="6500146" imgH="4376228" progId="Word.Document.8">
                  <p:embed/>
                </p:oleObj>
              </mc:Choice>
              <mc:Fallback>
                <p:oleObj name="Document" r:id="rId5" imgW="6500146" imgH="4376228" progId="Word.Document.8">
                  <p:embed/>
                  <p:pic>
                    <p:nvPicPr>
                      <p:cNvPr id="0" name="Picture 5"/>
                      <p:cNvPicPr>
                        <a:picLocks noChangeAspect="1" noChangeArrowheads="1"/>
                      </p:cNvPicPr>
                      <p:nvPr/>
                    </p:nvPicPr>
                    <p:blipFill>
                      <a:blip r:embed="rId6"/>
                      <a:srcRect/>
                      <a:stretch>
                        <a:fillRect/>
                      </a:stretch>
                    </p:blipFill>
                    <p:spPr bwMode="auto">
                      <a:xfrm>
                        <a:off x="1011237" y="2420888"/>
                        <a:ext cx="7446963"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 and the end to end Latency&lt;50ms </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350481667"/>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04" name="Image" r:id="rId5" imgW="3060317" imgH="2831746" progId="">
                    <p:embed/>
                  </p:oleObj>
                </mc:Choice>
                <mc:Fallback>
                  <p:oleObj name="Image" r:id="rId5" imgW="3060317" imgH="283174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val="1916775518"/>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05" name="Image" r:id="rId7" imgW="3060317" imgH="2831746" progId="">
                    <p:embed/>
                  </p:oleObj>
                </mc:Choice>
                <mc:Fallback>
                  <p:oleObj name="Image" r:id="rId7" imgW="3060317" imgH="283174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val="3257282060"/>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06" name="Image" r:id="rId10" imgW="3060317" imgH="2831746" progId="">
                    <p:embed/>
                  </p:oleObj>
                </mc:Choice>
                <mc:Fallback>
                  <p:oleObj name="Image" r:id="rId10" imgW="3060317" imgH="2831746"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1485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204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8"/>
          <p:cNvSpPr/>
          <p:nvPr/>
        </p:nvSpPr>
        <p:spPr>
          <a:xfrm>
            <a:off x="683568" y="934863"/>
            <a:ext cx="288032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smtClean="0">
                <a:solidFill>
                  <a:schemeClr val="dk1"/>
                </a:solidFill>
                <a:latin typeface="Times New Roman"/>
                <a:ea typeface="Times New Roman"/>
                <a:cs typeface="Times New Roman"/>
                <a:sym typeface="Times New Roman"/>
              </a:rPr>
              <a:t>Authors (Continued):</a:t>
            </a:r>
            <a:endParaRPr lang="en-US" sz="2000" b="1" i="0" u="none" strike="noStrike" cap="none" baseline="0" dirty="0">
              <a:solidFill>
                <a:schemeClr val="dk1"/>
              </a:solidFill>
              <a:latin typeface="Times New Roman"/>
              <a:ea typeface="Times New Roman"/>
              <a:cs typeface="Times New Roman"/>
              <a:sym typeface="Times New Roman"/>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06350985"/>
              </p:ext>
            </p:extLst>
          </p:nvPr>
        </p:nvGraphicFramePr>
        <p:xfrm>
          <a:off x="1115616" y="1772816"/>
          <a:ext cx="8244408" cy="4657187"/>
        </p:xfrm>
        <a:graphic>
          <a:graphicData uri="http://schemas.openxmlformats.org/presentationml/2006/ole">
            <mc:AlternateContent xmlns:mc="http://schemas.openxmlformats.org/markup-compatibility/2006">
              <mc:Choice xmlns:v="urn:schemas-microsoft-com:vml" Requires="v">
                <p:oleObj spid="_x0000_s16400" name="Document" r:id="rId4" imgW="6500146" imgH="4390642" progId="Word.Document.8">
                  <p:embed/>
                </p:oleObj>
              </mc:Choice>
              <mc:Fallback>
                <p:oleObj name="Document" r:id="rId4" imgW="6500146" imgH="4390642" progId="Word.Document.8">
                  <p:embed/>
                  <p:pic>
                    <p:nvPicPr>
                      <p:cNvPr id="0" name=""/>
                      <p:cNvPicPr>
                        <a:picLocks noChangeAspect="1" noChangeArrowheads="1"/>
                      </p:cNvPicPr>
                      <p:nvPr/>
                    </p:nvPicPr>
                    <p:blipFill>
                      <a:blip r:embed="rId5"/>
                      <a:srcRect/>
                      <a:stretch>
                        <a:fillRect/>
                      </a:stretch>
                    </p:blipFill>
                    <p:spPr bwMode="auto">
                      <a:xfrm>
                        <a:off x="1115616" y="1772816"/>
                        <a:ext cx="8244408" cy="4657187"/>
                      </a:xfrm>
                      <a:prstGeom prst="rect">
                        <a:avLst/>
                      </a:prstGeom>
                      <a:noFill/>
                    </p:spPr>
                  </p:pic>
                </p:oleObj>
              </mc:Fallback>
            </mc:AlternateContent>
          </a:graphicData>
        </a:graphic>
      </p:graphicFrame>
    </p:spTree>
    <p:extLst>
      <p:ext uri="{BB962C8B-B14F-4D97-AF65-F5344CB8AC3E}">
        <p14:creationId xmlns:p14="http://schemas.microsoft.com/office/powerpoint/2010/main" val="238669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950913" y="590550"/>
            <a:ext cx="7315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defRPr sz="1200">
                <a:solidFill>
                  <a:schemeClr val="tx1"/>
                </a:solidFill>
                <a:latin typeface="Times New Roman" panose="02020603050405020304" pitchFamily="18" charset="0"/>
              </a:defRPr>
            </a:lvl1pPr>
            <a:lvl2pPr marL="742950" indent="-285750" defTabSz="449263">
              <a:defRPr sz="1200">
                <a:solidFill>
                  <a:schemeClr val="tx1"/>
                </a:solidFill>
                <a:latin typeface="Times New Roman" panose="02020603050405020304" pitchFamily="18" charset="0"/>
              </a:defRPr>
            </a:lvl2pPr>
            <a:lvl3pPr marL="1143000" indent="-228600" defTabSz="449263">
              <a:defRPr sz="1200">
                <a:solidFill>
                  <a:schemeClr val="tx1"/>
                </a:solidFill>
                <a:latin typeface="Times New Roman" panose="02020603050405020304" pitchFamily="18" charset="0"/>
              </a:defRPr>
            </a:lvl3pPr>
            <a:lvl4pPr marL="1600200" indent="-228600" defTabSz="449263">
              <a:defRPr sz="1200">
                <a:solidFill>
                  <a:schemeClr val="tx1"/>
                </a:solidFill>
                <a:latin typeface="Times New Roman" panose="02020603050405020304" pitchFamily="18" charset="0"/>
              </a:defRPr>
            </a:lvl4pPr>
            <a:lvl5pPr marL="2057400" indent="-228600" defTabSz="449263">
              <a:defRPr sz="12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buClr>
                <a:srgbClr val="000000"/>
              </a:buClr>
              <a:buFont typeface="Times New Roman" panose="02020603050405020304" pitchFamily="18" charset="0"/>
              <a:buNone/>
            </a:pPr>
            <a:r>
              <a:rPr lang="en-US" altLang="zh-CN" sz="2400" b="1">
                <a:solidFill>
                  <a:srgbClr val="000000"/>
                </a:solidFill>
                <a:latin typeface="Arial" panose="020B0604020202020204" pitchFamily="34" charset="0"/>
                <a:cs typeface="Arial" panose="020B0604020202020204" pitchFamily="34" charset="0"/>
                <a:sym typeface="Arial" panose="020B0604020202020204" pitchFamily="34" charset="0"/>
              </a:rPr>
              <a:t>Usage Model 9: Office docking </a:t>
            </a:r>
          </a:p>
        </p:txBody>
      </p:sp>
      <p:sp>
        <p:nvSpPr>
          <p:cNvPr id="44035" name="Text Box 5"/>
          <p:cNvSpPr txBox="1">
            <a:spLocks noChangeArrowheads="1"/>
          </p:cNvSpPr>
          <p:nvPr/>
        </p:nvSpPr>
        <p:spPr bwMode="auto">
          <a:xfrm>
            <a:off x="417513" y="1065213"/>
            <a:ext cx="41910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Pre-Conditions:</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Office docking enables a wireless docking experience for office and home. Mobile device (Notebook, tablet, smartphone, small form factor) may communicate wirelessly with multiple peripheral devices - monitors, camcorders, web cameras, hard drives, printers, Internet AP/Router, etc. and/or another mobile device,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Scenarios include a single device in a home scenario as well as in a dense office environment with multiple mobile devices where each mobile device has its own or shared dock/peripherals, or multiple mobile devices sharing a dock. A single wireless link that connects a mobile device with its dock, where the dock is wire-connected  to multiple other devices,  as well as multiple wireless links to connect the mobile with many devices should be supported. </a:t>
            </a:r>
          </a:p>
          <a:p>
            <a:pPr>
              <a:lnSpc>
                <a:spcPct val="95000"/>
              </a:lnSpc>
            </a:pPr>
            <a:endParaRPr lang="en-US" altLang="zh-CN"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Application:</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Productivity applications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Support of two monitors of 8K resolution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Wireless support of USB devices with different traffic characteristics: isochronous, human interface and others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Gigabit Ethernet</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Mass storage devices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3D webcams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Dynamic composition</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Connecting mobile to 2-5 peripheral devices</a:t>
            </a:r>
          </a:p>
          <a:p>
            <a:pPr>
              <a:buFontTx/>
              <a:buChar char="-"/>
            </a:pPr>
            <a:r>
              <a:rPr lang="en-GB" altLang="en-US"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should be able to sustain full working day w/o recharging battery</a:t>
            </a:r>
          </a:p>
          <a:p>
            <a:pPr>
              <a:buFontTx/>
              <a:buChar char="-"/>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Connecting multiple mobile source devices to dock</a:t>
            </a:r>
            <a:endPar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Environment:</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US"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 office scenarios - open space, cubicles, meeting room, </a:t>
            </a: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and standalone home office usage.  Range between mobile and dock and peripherals will typically be &lt; 3m. Dense environment with multiple docking may or may not be wall isolated. Most of the devices are semi-static that may be moved intentionally or unintentionally.</a:t>
            </a:r>
          </a:p>
        </p:txBody>
      </p:sp>
      <p:sp>
        <p:nvSpPr>
          <p:cNvPr id="44036" name="TextBox 19"/>
          <p:cNvSpPr txBox="1">
            <a:spLocks noChangeArrowheads="1"/>
          </p:cNvSpPr>
          <p:nvPr/>
        </p:nvSpPr>
        <p:spPr bwMode="auto">
          <a:xfrm>
            <a:off x="5148263" y="1173163"/>
            <a:ext cx="37465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Traffic Conditions:</a:t>
            </a:r>
            <a:r>
              <a:rPr lang="en-US" altLang="zh-CN">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 typeface="Arial" panose="020B0604020202020204" pitchFamily="34" charset="0"/>
              <a:buChar char="‒"/>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Typically one to one and one to many links, many to one links (multiple source devices to one dock with shared peripheral devices)</a:t>
            </a:r>
          </a:p>
          <a:p>
            <a:pPr>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simultaneous high performance links, some with low latency requirements, others with best-effort rates.</a:t>
            </a:r>
          </a:p>
          <a:p>
            <a:pPr>
              <a:buFont typeface="Arial" panose="020B0604020202020204" pitchFamily="34" charset="0"/>
              <a:buChar char="‒"/>
            </a:pPr>
            <a:r>
              <a:rPr lang="en-US" altLang="zh-CN" sz="1100">
                <a:solidFill>
                  <a:srgbClr val="000000"/>
                </a:solidFill>
                <a:latin typeface="Arial" panose="020B0604020202020204" pitchFamily="34" charset="0"/>
                <a:cs typeface="Arial" panose="020B0604020202020204" pitchFamily="34" charset="0"/>
                <a:sym typeface="Arial" panose="020B0604020202020204" pitchFamily="34" charset="0"/>
              </a:rPr>
              <a:t>Some flows are unidirectional and others are bidirectional.</a:t>
            </a:r>
          </a:p>
          <a:p>
            <a:pPr>
              <a:lnSpc>
                <a:spcPct val="95000"/>
              </a:lnSpc>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Multiple uncoordinated ad hoc networks</a:t>
            </a:r>
          </a:p>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Use Case:</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is wirelessly connected to a docking station, and/or wirelessly connected to multiple wireless peripherals directly  </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wirelessly connected to other mobile devices separately or simultaneously with (1)</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simultaneously connected  to wireless LAN</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Devices may be simultaneously connected to Bluetooth and other radio </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D</a:t>
            </a:r>
            <a:r>
              <a:rPr lang="en-GB" altLang="ko-KR"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ense office environment with multiple mobile devices where each one may be docked </a:t>
            </a: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simultaneously with different docks</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Some data flows have significant latency, throughput and QoS requirements (monitors under productivity applications, Dynamic composition, HID)</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mobile devices (for example a PC and a smartphone) wirelessly connected to a docking station and sharing the peripherals that are connected to dock. </a:t>
            </a:r>
          </a:p>
        </p:txBody>
      </p:sp>
    </p:spTree>
    <p:extLst>
      <p:ext uri="{BB962C8B-B14F-4D97-AF65-F5344CB8AC3E}">
        <p14:creationId xmlns:p14="http://schemas.microsoft.com/office/powerpoint/2010/main" val="128306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84214"/>
            <a:ext cx="7772400" cy="470090"/>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a:t>
            </a:r>
            <a:r>
              <a:rPr lang="en-US" altLang="zh-CN" dirty="0">
                <a:ea typeface="宋体" pitchFamily="2" charset="-122"/>
              </a:rPr>
              <a:t>Office </a:t>
            </a:r>
            <a:r>
              <a:rPr lang="en-US" altLang="zh-CN" dirty="0" smtClean="0">
                <a:ea typeface="宋体" pitchFamily="2" charset="-122"/>
              </a:rPr>
              <a:t>docking </a:t>
            </a:r>
            <a:r>
              <a:rPr lang="en-US" altLang="zh-CN" dirty="0" err="1" smtClean="0">
                <a:ea typeface="宋体" pitchFamily="2" charset="-122"/>
              </a:rPr>
              <a:t>exmples</a:t>
            </a:r>
            <a:r>
              <a:rPr lang="en-US" altLang="zh-CN" dirty="0" smtClean="0">
                <a:ea typeface="宋体" pitchFamily="2" charset="-122"/>
              </a:rPr>
              <a:t> </a:t>
            </a:r>
            <a:endParaRPr lang="en-US" altLang="zh-CN" dirty="0">
              <a:ea typeface="宋体"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9397"/>
            <a:ext cx="2133600" cy="20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94" y="1182812"/>
            <a:ext cx="3962400" cy="2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3394480"/>
            <a:ext cx="2209800" cy="307777"/>
          </a:xfrm>
          <a:prstGeom prst="rect">
            <a:avLst/>
          </a:prstGeom>
          <a:noFill/>
        </p:spPr>
        <p:txBody>
          <a:bodyPr wrap="square" rtlCol="0">
            <a:spAutoFit/>
          </a:bodyPr>
          <a:lstStyle/>
          <a:p>
            <a:r>
              <a:rPr lang="en-US" sz="1400" dirty="0" smtClean="0">
                <a:solidFill>
                  <a:schemeClr val="tx1"/>
                </a:solidFill>
              </a:rPr>
              <a:t>Open space example 1</a:t>
            </a:r>
            <a:endParaRPr lang="en-US" sz="1400" dirty="0">
              <a:solidFill>
                <a:schemeClr val="tx1"/>
              </a:solidFill>
            </a:endParaRPr>
          </a:p>
        </p:txBody>
      </p:sp>
      <p:sp>
        <p:nvSpPr>
          <p:cNvPr id="14" name="TextBox 13"/>
          <p:cNvSpPr txBox="1"/>
          <p:nvPr/>
        </p:nvSpPr>
        <p:spPr>
          <a:xfrm>
            <a:off x="7342158" y="1349397"/>
            <a:ext cx="1374775" cy="523220"/>
          </a:xfrm>
          <a:prstGeom prst="rect">
            <a:avLst/>
          </a:prstGeom>
          <a:noFill/>
        </p:spPr>
        <p:txBody>
          <a:bodyPr wrap="square" rtlCol="0">
            <a:spAutoFit/>
          </a:bodyPr>
          <a:lstStyle/>
          <a:p>
            <a:r>
              <a:rPr lang="en-US" sz="1400" dirty="0" smtClean="0">
                <a:solidFill>
                  <a:schemeClr val="tx1"/>
                </a:solidFill>
              </a:rPr>
              <a:t>Open space example 2</a:t>
            </a:r>
            <a:endParaRPr lang="en-US" sz="1400" dirty="0">
              <a:solidFill>
                <a:schemeClr val="tx1"/>
              </a:solidFill>
            </a:endParaRPr>
          </a:p>
        </p:txBody>
      </p:sp>
      <p:grpSp>
        <p:nvGrpSpPr>
          <p:cNvPr id="2" name="Group 14"/>
          <p:cNvGrpSpPr/>
          <p:nvPr/>
        </p:nvGrpSpPr>
        <p:grpSpPr>
          <a:xfrm>
            <a:off x="714348" y="3797422"/>
            <a:ext cx="2285015" cy="2084935"/>
            <a:chOff x="2918343" y="828643"/>
            <a:chExt cx="2434278" cy="2672062"/>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76" y="2212114"/>
              <a:ext cx="986556" cy="9865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968" y="927666"/>
              <a:ext cx="1178115" cy="954073"/>
            </a:xfrm>
            <a:prstGeom prst="rect">
              <a:avLst/>
            </a:prstGeom>
          </p:spPr>
        </p:pic>
        <p:grpSp>
          <p:nvGrpSpPr>
            <p:cNvPr id="7" name="Group 17"/>
            <p:cNvGrpSpPr/>
            <p:nvPr/>
          </p:nvGrpSpPr>
          <p:grpSpPr>
            <a:xfrm>
              <a:off x="2918343" y="828643"/>
              <a:ext cx="2434278" cy="2672062"/>
              <a:chOff x="3424928" y="942141"/>
              <a:chExt cx="2434278" cy="2672062"/>
            </a:xfrm>
          </p:grpSpPr>
          <p:grpSp>
            <p:nvGrpSpPr>
              <p:cNvPr id="9" name="Group 21"/>
              <p:cNvGrpSpPr/>
              <p:nvPr/>
            </p:nvGrpSpPr>
            <p:grpSpPr>
              <a:xfrm>
                <a:off x="3424928" y="942141"/>
                <a:ext cx="2434278" cy="2672062"/>
                <a:chOff x="2082800" y="736600"/>
                <a:chExt cx="2641600" cy="2680549"/>
              </a:xfrm>
            </p:grpSpPr>
            <p:pic>
              <p:nvPicPr>
                <p:cNvPr id="25" name="Picture 2" descr="http://www.clker.com/cliparts/8/a/3/1/1197107206400036309metalmarious_Laptop.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482" y="1480706"/>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082800" y="736600"/>
                  <a:ext cx="2641600" cy="26805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3533579" y="1049759"/>
                <a:ext cx="358017"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 </a:t>
                </a:r>
              </a:p>
            </p:txBody>
          </p:sp>
          <p:pic>
            <p:nvPicPr>
              <p:cNvPr id="24" name="Picture 4" descr="http://c.dryicons.com/images/icon_sets/travel_and_tourism_part_2/png/512x512/wifi.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260925">
                <a:off x="4270411" y="1625416"/>
                <a:ext cx="264919" cy="69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http://c.dryicons.com/images/icon_sets/travel_and_tourism_part_2/png/512x512/wifi.png">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47477">
              <a:off x="3656957" y="1917182"/>
              <a:ext cx="321339" cy="1124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dryicons.com/images/icon_sets/travel_and_tourism_part_2/png/512x512/wifi.png">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3092185" y="2101081"/>
              <a:ext cx="314337" cy="8292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gigaom2.files.wordpress.com/2013/01/image_-_pantech_discover_-_front_angled_201301041144093_verge_super_wid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1893" y="2726224"/>
              <a:ext cx="536825" cy="7226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61983" y="5907480"/>
            <a:ext cx="2614617" cy="584775"/>
          </a:xfrm>
          <a:prstGeom prst="rect">
            <a:avLst/>
          </a:prstGeom>
          <a:noFill/>
        </p:spPr>
        <p:txBody>
          <a:bodyPr wrap="square" rtlCol="0">
            <a:spAutoFit/>
          </a:bodyPr>
          <a:lstStyle/>
          <a:p>
            <a:r>
              <a:rPr lang="en-US" sz="1600" dirty="0" smtClean="0">
                <a:solidFill>
                  <a:schemeClr val="tx1"/>
                </a:solidFill>
              </a:rPr>
              <a:t>Office docking with multiple wireless links</a:t>
            </a:r>
            <a:endParaRPr lang="en-US" sz="1600" dirty="0">
              <a:solidFill>
                <a:schemeClr val="tx1"/>
              </a:solidFill>
            </a:endParaRPr>
          </a:p>
        </p:txBody>
      </p:sp>
      <p:grpSp>
        <p:nvGrpSpPr>
          <p:cNvPr id="10" name="Group 26"/>
          <p:cNvGrpSpPr/>
          <p:nvPr/>
        </p:nvGrpSpPr>
        <p:grpSpPr>
          <a:xfrm>
            <a:off x="3876119" y="4097528"/>
            <a:ext cx="3164084" cy="2175928"/>
            <a:chOff x="5639251" y="875713"/>
            <a:chExt cx="3164084" cy="2213051"/>
          </a:xfrm>
        </p:grpSpPr>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4824" y="2006444"/>
              <a:ext cx="986556" cy="986556"/>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5220" y="875713"/>
              <a:ext cx="1178115" cy="954073"/>
            </a:xfrm>
            <a:prstGeom prst="rect">
              <a:avLst/>
            </a:prstGeom>
          </p:spPr>
        </p:pic>
        <p:grpSp>
          <p:nvGrpSpPr>
            <p:cNvPr id="11" name="Group 29"/>
            <p:cNvGrpSpPr/>
            <p:nvPr/>
          </p:nvGrpSpPr>
          <p:grpSpPr>
            <a:xfrm>
              <a:off x="5639251" y="941273"/>
              <a:ext cx="3045822" cy="2147491"/>
              <a:chOff x="5968697" y="1032133"/>
              <a:chExt cx="3045822" cy="2147491"/>
            </a:xfrm>
          </p:grpSpPr>
          <p:grpSp>
            <p:nvGrpSpPr>
              <p:cNvPr id="13" name="Group 30"/>
              <p:cNvGrpSpPr/>
              <p:nvPr/>
            </p:nvGrpSpPr>
            <p:grpSpPr>
              <a:xfrm>
                <a:off x="5968697" y="1032133"/>
                <a:ext cx="3045822" cy="2147491"/>
                <a:chOff x="5075783" y="75319"/>
                <a:chExt cx="3596232" cy="2209697"/>
              </a:xfrm>
            </p:grpSpPr>
            <p:grpSp>
              <p:nvGrpSpPr>
                <p:cNvPr id="15" name="Group 32"/>
                <p:cNvGrpSpPr/>
                <p:nvPr/>
              </p:nvGrpSpPr>
              <p:grpSpPr>
                <a:xfrm>
                  <a:off x="5178028" y="844094"/>
                  <a:ext cx="2897981" cy="878978"/>
                  <a:chOff x="3866356" y="1162050"/>
                  <a:chExt cx="2897981" cy="878978"/>
                </a:xfrm>
              </p:grpSpPr>
              <p:pic>
                <p:nvPicPr>
                  <p:cNvPr id="35" name="Picture 2" descr="http://www.clker.com/cliparts/8/a/3/1/1197107206400036309metalmarious_Laptop.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6356" y="1204975"/>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988719" y="1162050"/>
                    <a:ext cx="68580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Dock</a:t>
                    </a:r>
                    <a:endParaRPr lang="en-US" sz="1400" dirty="0"/>
                  </a:p>
                </p:txBody>
              </p:sp>
              <p:cxnSp>
                <p:nvCxnSpPr>
                  <p:cNvPr id="37" name="Elbow Connector 36"/>
                  <p:cNvCxnSpPr>
                    <a:stCxn id="36" idx="0"/>
                  </p:cNvCxnSpPr>
                  <p:nvPr/>
                </p:nvCxnSpPr>
                <p:spPr>
                  <a:xfrm rot="16200000" flipH="1">
                    <a:off x="6026516" y="467153"/>
                    <a:ext cx="42924" cy="1432719"/>
                  </a:xfrm>
                  <a:prstGeom prst="bentConnector5">
                    <a:avLst>
                      <a:gd name="adj1" fmla="val -532569"/>
                      <a:gd name="adj2" fmla="val 47618"/>
                      <a:gd name="adj3" fmla="val 632569"/>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36" idx="2"/>
                  </p:cNvCxnSpPr>
                  <p:nvPr/>
                </p:nvCxnSpPr>
                <p:spPr>
                  <a:xfrm rot="16200000" flipH="1">
                    <a:off x="5746775" y="1318394"/>
                    <a:ext cx="307479" cy="1137789"/>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5075783" y="75319"/>
                  <a:ext cx="3596232" cy="2209697"/>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4" descr="http://c.dryicons.com/images/icon_sets/travel_and_tourism_part_2/png/512x512/wifi.png">
                <a:hlinkClick r:id="rId8"/>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4750304">
                <a:off x="6541723" y="1921034"/>
                <a:ext cx="316965" cy="55408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9" name="TextBox 38"/>
          <p:cNvSpPr txBox="1"/>
          <p:nvPr/>
        </p:nvSpPr>
        <p:spPr>
          <a:xfrm>
            <a:off x="7018338" y="4196444"/>
            <a:ext cx="1889572" cy="584775"/>
          </a:xfrm>
          <a:prstGeom prst="rect">
            <a:avLst/>
          </a:prstGeom>
          <a:noFill/>
        </p:spPr>
        <p:txBody>
          <a:bodyPr wrap="square" rtlCol="0">
            <a:spAutoFit/>
          </a:bodyPr>
          <a:lstStyle/>
          <a:p>
            <a:r>
              <a:rPr lang="en-US" sz="1600" dirty="0" smtClean="0">
                <a:solidFill>
                  <a:schemeClr val="tx1"/>
                </a:solidFill>
              </a:rPr>
              <a:t>Office docking with </a:t>
            </a:r>
          </a:p>
          <a:p>
            <a:r>
              <a:rPr lang="en-US" sz="1600" dirty="0" smtClean="0">
                <a:solidFill>
                  <a:schemeClr val="tx1"/>
                </a:solidFill>
              </a:rPr>
              <a:t>single wireless link</a:t>
            </a:r>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85801"/>
            <a:ext cx="8449816" cy="726975"/>
          </a:xfrm>
        </p:spPr>
        <p:txBody>
          <a:bodyPr/>
          <a:lstStyle/>
          <a:p>
            <a:r>
              <a:rPr lang="en-US" sz="1800" b="1" dirty="0" smtClean="0"/>
              <a:t>Usage Model 10: </a:t>
            </a:r>
            <a:r>
              <a:rPr lang="en-US" sz="1800" b="1" dirty="0" err="1" smtClean="0"/>
              <a:t>mmWave</a:t>
            </a:r>
            <a:r>
              <a:rPr lang="en-US" sz="1800" b="1" dirty="0" smtClean="0"/>
              <a:t> Distribution Network</a:t>
            </a:r>
            <a:endParaRPr lang="en-US" sz="1800" b="1"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8" name="Shape 212"/>
          <p:cNvSpPr txBox="1"/>
          <p:nvPr/>
        </p:nvSpPr>
        <p:spPr>
          <a:xfrm>
            <a:off x="5148064" y="1556792"/>
            <a:ext cx="3697288" cy="4824536"/>
          </a:xfrm>
          <a:prstGeom prst="rect">
            <a:avLst/>
          </a:prstGeom>
          <a:noFill/>
          <a:ln>
            <a:noFill/>
          </a:ln>
        </p:spPr>
        <p:txBody>
          <a:bodyPr lIns="91425" tIns="45700" rIns="36000" bIns="45700" anchor="t" anchorCtr="0">
            <a:noAutofit/>
          </a:bodyPr>
          <a:lstStyle/>
          <a:p>
            <a:pPr defTabSz="914400" eaLnBrk="1" fontAlgn="auto" hangingPunct="1">
              <a:spcBef>
                <a:spcPts val="0"/>
              </a:spcBef>
              <a:spcAft>
                <a:spcPts val="0"/>
              </a:spcAft>
              <a:buClrTx/>
              <a:buSzPct val="25000"/>
              <a:buFontTx/>
              <a:buNone/>
            </a:pPr>
            <a:r>
              <a:rPr lang="en-US" sz="1200" b="1" kern="0" dirty="0" smtClean="0">
                <a:solidFill>
                  <a:srgbClr val="000000"/>
                </a:solidFill>
                <a:latin typeface="Arial"/>
                <a:ea typeface="Arial"/>
                <a:cs typeface="Arial"/>
                <a:sym typeface="Arial"/>
              </a:rPr>
              <a:t>Environment:</a:t>
            </a:r>
            <a:r>
              <a:rPr lang="en-US" sz="1200" kern="0" dirty="0" smtClean="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200" kern="0" dirty="0" smtClean="0">
                <a:solidFill>
                  <a:srgbClr val="000000"/>
                </a:solidFill>
                <a:latin typeface="Arial"/>
                <a:ea typeface="Arial"/>
                <a:cs typeface="Arial"/>
                <a:sym typeface="Arial"/>
              </a:rPr>
              <a:t>Devices operate in outdoor environment with LOS under most conditions.  For  multiple hop wireless backhauling devices</a:t>
            </a:r>
            <a:r>
              <a:rPr lang="en-US" sz="1200" kern="0" dirty="0" smtClean="0">
                <a:solidFill>
                  <a:srgbClr val="000000"/>
                </a:solidFill>
                <a:latin typeface="Arial"/>
                <a:cs typeface="Arial"/>
                <a:sym typeface="Arial"/>
              </a:rPr>
              <a:t>, </a:t>
            </a:r>
            <a:r>
              <a:rPr lang="en-US" sz="1200" kern="0" dirty="0" smtClean="0">
                <a:solidFill>
                  <a:srgbClr val="000000"/>
                </a:solidFill>
                <a:latin typeface="Arial"/>
                <a:ea typeface="Arial"/>
                <a:cs typeface="Arial"/>
                <a:sym typeface="Arial"/>
              </a:rPr>
              <a:t>distance per hop between the paired DNs is &lt; </a:t>
            </a:r>
            <a:r>
              <a:rPr lang="en-US" sz="1200" kern="0" dirty="0">
                <a:solidFill>
                  <a:schemeClr val="tx1"/>
                </a:solidFill>
                <a:latin typeface="Arial"/>
                <a:ea typeface="Arial"/>
                <a:cs typeface="Arial"/>
                <a:sym typeface="Arial"/>
              </a:rPr>
              <a:t>3</a:t>
            </a:r>
            <a:r>
              <a:rPr lang="en-US" sz="1200" kern="0" dirty="0" smtClean="0">
                <a:solidFill>
                  <a:schemeClr val="tx1"/>
                </a:solidFill>
                <a:latin typeface="Arial"/>
                <a:ea typeface="Arial"/>
                <a:cs typeface="Arial"/>
                <a:sym typeface="Arial"/>
              </a:rPr>
              <a:t>00 </a:t>
            </a:r>
            <a:r>
              <a:rPr lang="en-US" sz="1200" kern="0" dirty="0" smtClean="0">
                <a:solidFill>
                  <a:srgbClr val="000000"/>
                </a:solidFill>
                <a:latin typeface="Arial"/>
                <a:ea typeface="Arial"/>
                <a:cs typeface="Arial"/>
                <a:sym typeface="Arial"/>
              </a:rPr>
              <a:t>m (street-poles</a:t>
            </a:r>
            <a:r>
              <a:rPr lang="en-US" sz="1200" kern="0" dirty="0">
                <a:solidFill>
                  <a:srgbClr val="000000"/>
                </a:solidFill>
                <a:latin typeface="Arial"/>
                <a:ea typeface="Arial"/>
                <a:cs typeface="Arial"/>
                <a:sym typeface="Arial"/>
              </a:rPr>
              <a:t>), &lt; </a:t>
            </a:r>
            <a:r>
              <a:rPr lang="en-US" sz="1200" kern="0" dirty="0" smtClean="0">
                <a:solidFill>
                  <a:schemeClr val="tx1"/>
                </a:solidFill>
                <a:latin typeface="Arial"/>
                <a:ea typeface="Arial"/>
                <a:cs typeface="Arial"/>
                <a:sym typeface="Arial"/>
              </a:rPr>
              <a:t>1000 </a:t>
            </a:r>
            <a:r>
              <a:rPr lang="en-US" sz="1200" kern="0" dirty="0">
                <a:solidFill>
                  <a:srgbClr val="000000"/>
                </a:solidFill>
                <a:latin typeface="Arial"/>
                <a:ea typeface="Arial"/>
                <a:cs typeface="Arial"/>
                <a:sym typeface="Arial"/>
              </a:rPr>
              <a:t>m </a:t>
            </a:r>
            <a:r>
              <a:rPr lang="en-US" sz="1200" kern="0" dirty="0" smtClean="0">
                <a:solidFill>
                  <a:srgbClr val="000000"/>
                </a:solidFill>
                <a:latin typeface="Arial"/>
                <a:ea typeface="Arial"/>
                <a:cs typeface="Arial"/>
                <a:sym typeface="Arial"/>
              </a:rPr>
              <a:t>(rooftop)</a:t>
            </a:r>
            <a:r>
              <a:rPr lang="en-US" sz="1200" kern="0" dirty="0" smtClean="0">
                <a:solidFill>
                  <a:schemeClr val="tx1"/>
                </a:solidFill>
                <a:latin typeface="Arial"/>
                <a:ea typeface="Arial"/>
                <a:cs typeface="Arial"/>
                <a:sym typeface="Arial"/>
              </a:rPr>
              <a:t>, </a:t>
            </a:r>
            <a:r>
              <a:rPr lang="en-US" sz="1200" kern="0" dirty="0" smtClean="0">
                <a:solidFill>
                  <a:srgbClr val="000000"/>
                </a:solidFill>
                <a:latin typeface="Arial"/>
                <a:ea typeface="Arial"/>
                <a:cs typeface="Arial"/>
                <a:sym typeface="Arial"/>
              </a:rPr>
              <a:t>and the distance between DNs and </a:t>
            </a:r>
            <a:r>
              <a:rPr lang="en-US" sz="1200" kern="0" dirty="0">
                <a:solidFill>
                  <a:srgbClr val="000000"/>
                </a:solidFill>
                <a:latin typeface="Arial"/>
                <a:ea typeface="Arial"/>
                <a:cs typeface="Arial"/>
                <a:sym typeface="Arial"/>
              </a:rPr>
              <a:t>WTTH/B </a:t>
            </a:r>
            <a:r>
              <a:rPr lang="en-US" sz="1200" kern="0" dirty="0" smtClean="0">
                <a:solidFill>
                  <a:srgbClr val="000000"/>
                </a:solidFill>
                <a:latin typeface="Arial"/>
                <a:ea typeface="Arial"/>
                <a:cs typeface="Arial"/>
                <a:sym typeface="Arial"/>
              </a:rPr>
              <a:t>Home/Building APs is &lt; 100 m.</a:t>
            </a:r>
            <a:endParaRPr lang="en-US" sz="1200" b="1" u="sng"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Interference Conditions</a:t>
            </a:r>
            <a:r>
              <a:rPr lang="en-US" sz="1200" b="1" kern="0" dirty="0">
                <a:solidFill>
                  <a:srgbClr val="000000"/>
                </a:solidFill>
                <a:latin typeface="Arial"/>
                <a:ea typeface="Arial"/>
                <a:cs typeface="Arial"/>
                <a:sym typeface="Arial"/>
              </a:rPr>
              <a:t>:</a:t>
            </a:r>
            <a:r>
              <a:rPr lang="en-US" sz="1200" kern="0" dirty="0">
                <a:solidFill>
                  <a:srgbClr val="000000"/>
                </a:solidFill>
                <a:latin typeface="Arial"/>
                <a:ea typeface="Arial"/>
                <a:cs typeface="Arial"/>
                <a:sym typeface="Arial"/>
              </a:rPr>
              <a:t> </a:t>
            </a: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Interference from environmental conditions or other </a:t>
            </a:r>
            <a:r>
              <a:rPr lang="en-US" sz="1200" kern="0" dirty="0" err="1">
                <a:solidFill>
                  <a:srgbClr val="000000"/>
                </a:solidFill>
                <a:latin typeface="Arial"/>
                <a:ea typeface="Arial"/>
                <a:cs typeface="Arial"/>
                <a:sym typeface="Arial"/>
              </a:rPr>
              <a:t>mmWave</a:t>
            </a:r>
            <a:r>
              <a:rPr lang="en-US" sz="1200" kern="0" dirty="0">
                <a:solidFill>
                  <a:srgbClr val="000000"/>
                </a:solidFill>
                <a:latin typeface="Arial"/>
                <a:ea typeface="Arial"/>
                <a:cs typeface="Arial"/>
                <a:sym typeface="Arial"/>
              </a:rPr>
              <a:t> operations in the same </a:t>
            </a:r>
            <a:r>
              <a:rPr lang="en-US" sz="1200" kern="0" dirty="0" smtClean="0">
                <a:solidFill>
                  <a:srgbClr val="000000"/>
                </a:solidFill>
                <a:latin typeface="Arial"/>
                <a:ea typeface="Arial"/>
                <a:cs typeface="Arial"/>
                <a:sym typeface="Arial"/>
              </a:rPr>
              <a:t>area.</a:t>
            </a:r>
            <a:endParaRPr lang="en-US" sz="1200" kern="0" dirty="0">
              <a:solidFill>
                <a:srgbClr val="000000"/>
              </a:solidFill>
              <a:latin typeface="Arial"/>
              <a:ea typeface="Arial"/>
              <a:cs typeface="Arial"/>
              <a:sym typeface="Arial"/>
            </a:endParaRP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Obstructions of the </a:t>
            </a:r>
            <a:r>
              <a:rPr lang="en-US" sz="1200" kern="0" dirty="0" smtClean="0">
                <a:solidFill>
                  <a:srgbClr val="000000"/>
                </a:solidFill>
                <a:latin typeface="Arial"/>
                <a:ea typeface="Arial"/>
                <a:cs typeface="Arial"/>
                <a:sym typeface="Arial"/>
              </a:rPr>
              <a:t>LOS </a:t>
            </a:r>
            <a:r>
              <a:rPr lang="en-US" sz="1200" kern="0" dirty="0">
                <a:solidFill>
                  <a:srgbClr val="000000"/>
                </a:solidFill>
                <a:latin typeface="Arial"/>
                <a:ea typeface="Arial"/>
                <a:cs typeface="Arial"/>
                <a:sym typeface="Arial"/>
              </a:rPr>
              <a:t>and beam un-alignments</a:t>
            </a:r>
            <a:r>
              <a:rPr lang="en-US" sz="1200" kern="0" dirty="0" smtClean="0">
                <a:solidFill>
                  <a:srgbClr val="000000"/>
                </a:solidFill>
                <a:latin typeface="Arial"/>
                <a:ea typeface="Arial"/>
                <a:cs typeface="Arial"/>
                <a:sym typeface="Arial"/>
              </a:rPr>
              <a:t>.</a:t>
            </a:r>
            <a:endParaRPr sz="1200"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Use Case:</a:t>
            </a:r>
            <a:endParaRPr lang="en-US" sz="1200" b="1" kern="0" dirty="0">
              <a:solidFill>
                <a:srgbClr val="000000"/>
              </a:solidFill>
              <a:latin typeface="Arial"/>
              <a:ea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ea typeface="Arial"/>
                <a:cs typeface="Arial"/>
                <a:sym typeface="Arial"/>
              </a:rPr>
              <a:t> </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WTTH/B DNs, which offer FTTH-like broadband access for residential customers as well as </a:t>
            </a:r>
            <a:r>
              <a:rPr lang="en-US" sz="1200" kern="0" dirty="0" smtClean="0">
                <a:solidFill>
                  <a:schemeClr val="tx1"/>
                </a:solidFill>
                <a:latin typeface="Arial"/>
                <a:cs typeface="Arial"/>
                <a:sym typeface="Arial"/>
              </a:rPr>
              <a:t>Small cells and </a:t>
            </a:r>
            <a:r>
              <a:rPr lang="en-US" sz="1200" kern="0" dirty="0" err="1" smtClean="0">
                <a:solidFill>
                  <a:schemeClr val="tx1"/>
                </a:solidFill>
                <a:latin typeface="Arial"/>
                <a:cs typeface="Arial"/>
                <a:sym typeface="Arial"/>
              </a:rPr>
              <a:t>WiFi</a:t>
            </a:r>
            <a:r>
              <a:rPr lang="en-US" sz="1200" kern="0" dirty="0" smtClean="0">
                <a:solidFill>
                  <a:schemeClr val="tx1"/>
                </a:solidFill>
                <a:latin typeface="Arial"/>
                <a:cs typeface="Arial"/>
                <a:sym typeface="Arial"/>
              </a:rPr>
              <a:t>-APs </a:t>
            </a:r>
            <a:r>
              <a:rPr lang="en-US" sz="1200" kern="0" dirty="0">
                <a:solidFill>
                  <a:schemeClr val="tx1"/>
                </a:solidFill>
                <a:latin typeface="Arial"/>
                <a:cs typeface="Arial"/>
                <a:sym typeface="Arial"/>
              </a:rPr>
              <a:t>(e.g. 802.11ac</a:t>
            </a:r>
            <a:r>
              <a:rPr lang="en-US" sz="1200" kern="0" dirty="0" smtClean="0">
                <a:solidFill>
                  <a:schemeClr val="tx1"/>
                </a:solidFill>
                <a:latin typeface="Arial"/>
                <a:cs typeface="Arial"/>
                <a:sym typeface="Arial"/>
              </a:rPr>
              <a:t>), which offer mobile and nomadic services</a:t>
            </a:r>
            <a:r>
              <a:rPr lang="en-US" sz="1200" kern="0" dirty="0" smtClean="0">
                <a:solidFill>
                  <a:srgbClr val="000000"/>
                </a:solidFill>
                <a:latin typeface="Arial"/>
                <a:cs typeface="Arial"/>
                <a:sym typeface="Arial"/>
              </a:rPr>
              <a:t>, are </a:t>
            </a:r>
            <a:r>
              <a:rPr lang="en-US" sz="1200" kern="0" dirty="0">
                <a:solidFill>
                  <a:srgbClr val="000000"/>
                </a:solidFill>
                <a:latin typeface="Arial"/>
                <a:cs typeface="Arial"/>
                <a:sym typeface="Arial"/>
              </a:rPr>
              <a:t>connected </a:t>
            </a:r>
            <a:r>
              <a:rPr lang="en-US" sz="1200" kern="0" dirty="0" smtClean="0">
                <a:solidFill>
                  <a:srgbClr val="000000"/>
                </a:solidFill>
                <a:latin typeface="Arial"/>
                <a:cs typeface="Arial"/>
                <a:sym typeface="Arial"/>
              </a:rPr>
              <a:t>to a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11ay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connects by optical fiber to </a:t>
            </a:r>
            <a:r>
              <a:rPr lang="en-US" sz="1200" kern="0" dirty="0" smtClean="0">
                <a:solidFill>
                  <a:srgbClr val="000000"/>
                </a:solidFill>
                <a:latin typeface="Arial"/>
                <a:cs typeface="Arial"/>
                <a:sym typeface="Arial"/>
              </a:rPr>
              <a:t>1 </a:t>
            </a:r>
            <a:r>
              <a:rPr lang="en-US" sz="1200" kern="0" dirty="0">
                <a:solidFill>
                  <a:srgbClr val="000000"/>
                </a:solidFill>
                <a:latin typeface="Arial"/>
                <a:cs typeface="Arial"/>
                <a:sym typeface="Arial"/>
              </a:rPr>
              <a:t>or more fiber-</a:t>
            </a:r>
            <a:r>
              <a:rPr lang="en-US" sz="1200" kern="0" dirty="0" err="1">
                <a:solidFill>
                  <a:srgbClr val="000000"/>
                </a:solidFill>
                <a:latin typeface="Arial"/>
                <a:cs typeface="Arial"/>
                <a:sym typeface="Arial"/>
              </a:rPr>
              <a:t>PoPs</a:t>
            </a:r>
            <a:r>
              <a:rPr lang="en-US" sz="1200" kern="0" dirty="0">
                <a:solidFill>
                  <a:srgbClr val="000000"/>
                </a:solidFill>
                <a:latin typeface="Arial"/>
                <a:cs typeface="Arial"/>
                <a:sym typeface="Arial"/>
              </a:rPr>
              <a:t> towards the </a:t>
            </a:r>
            <a:r>
              <a:rPr lang="en-US" sz="1200" kern="0" dirty="0" smtClean="0">
                <a:solidFill>
                  <a:srgbClr val="000000"/>
                </a:solidFill>
                <a:latin typeface="Arial"/>
                <a:cs typeface="Arial"/>
                <a:sym typeface="Arial"/>
              </a:rPr>
              <a:t>Telco / Service Provider network.</a:t>
            </a: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Redundancy </a:t>
            </a:r>
            <a:r>
              <a:rPr lang="en-US" sz="1200" kern="0" dirty="0">
                <a:solidFill>
                  <a:srgbClr val="000000"/>
                </a:solidFill>
                <a:latin typeface="Arial"/>
                <a:cs typeface="Arial"/>
                <a:sym typeface="Arial"/>
              </a:rPr>
              <a:t>of active radio equipment via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 and redundant central WBH </a:t>
            </a:r>
            <a:r>
              <a:rPr lang="en-US" sz="1200" kern="0" dirty="0" smtClean="0">
                <a:solidFill>
                  <a:srgbClr val="000000"/>
                </a:solidFill>
                <a:latin typeface="Arial"/>
                <a:cs typeface="Arial"/>
                <a:sym typeface="Arial"/>
              </a:rPr>
              <a:t>DN </a:t>
            </a:r>
            <a:r>
              <a:rPr lang="en-US" sz="1200" kern="0" dirty="0">
                <a:solidFill>
                  <a:srgbClr val="000000"/>
                </a:solidFill>
                <a:latin typeface="Arial"/>
                <a:cs typeface="Arial"/>
                <a:sym typeface="Arial"/>
              </a:rPr>
              <a:t>at “first” pole near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(no </a:t>
            </a:r>
            <a:r>
              <a:rPr lang="en-US" sz="1200" kern="0" dirty="0" smtClean="0">
                <a:solidFill>
                  <a:srgbClr val="000000"/>
                </a:solidFill>
                <a:latin typeface="Arial"/>
                <a:cs typeface="Arial"/>
                <a:sym typeface="Arial"/>
              </a:rPr>
              <a:t>Single-Point-of-Failure)</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Internet </a:t>
            </a:r>
            <a:r>
              <a:rPr lang="en-US" sz="1200" kern="0" dirty="0">
                <a:solidFill>
                  <a:srgbClr val="000000"/>
                </a:solidFill>
                <a:latin typeface="Arial"/>
                <a:cs typeface="Arial"/>
                <a:sym typeface="Arial"/>
              </a:rPr>
              <a:t>connectivity </a:t>
            </a:r>
            <a:r>
              <a:rPr lang="en-US" sz="1200" kern="0" dirty="0" err="1" smtClean="0">
                <a:solidFill>
                  <a:srgbClr val="000000"/>
                </a:solidFill>
                <a:latin typeface="Arial"/>
                <a:cs typeface="Arial"/>
                <a:sym typeface="Arial"/>
              </a:rPr>
              <a:t>QoS</a:t>
            </a:r>
            <a:r>
              <a:rPr lang="en-US" sz="1200" kern="0" dirty="0" smtClean="0">
                <a:solidFill>
                  <a:srgbClr val="000000"/>
                </a:solidFill>
                <a:latin typeface="Arial"/>
                <a:cs typeface="Arial"/>
                <a:sym typeface="Arial"/>
              </a:rPr>
              <a:t>/</a:t>
            </a:r>
            <a:r>
              <a:rPr lang="en-US" sz="1200" kern="0" dirty="0" err="1" smtClean="0">
                <a:solidFill>
                  <a:srgbClr val="000000"/>
                </a:solidFill>
                <a:latin typeface="Arial"/>
                <a:cs typeface="Arial"/>
                <a:sym typeface="Arial"/>
              </a:rPr>
              <a:t>QoE</a:t>
            </a:r>
            <a:r>
              <a:rPr lang="en-US" sz="1200" kern="0" dirty="0" smtClean="0">
                <a:solidFill>
                  <a:srgbClr val="000000"/>
                </a:solidFill>
                <a:latin typeface="Arial"/>
                <a:cs typeface="Arial"/>
                <a:sym typeface="Arial"/>
              </a:rPr>
              <a:t> and latency requirements are met with the user’s applications.</a:t>
            </a:r>
            <a:endParaRPr lang="en-US" sz="800" kern="0" dirty="0">
              <a:solidFill>
                <a:srgbClr val="000000"/>
              </a:solidFill>
              <a:latin typeface="Arial"/>
              <a:cs typeface="Arial"/>
              <a:sym typeface="Arial"/>
            </a:endParaRPr>
          </a:p>
        </p:txBody>
      </p:sp>
      <p:sp>
        <p:nvSpPr>
          <p:cNvPr id="9" name="Shape 213"/>
          <p:cNvSpPr txBox="1"/>
          <p:nvPr/>
        </p:nvSpPr>
        <p:spPr>
          <a:xfrm>
            <a:off x="323528" y="1556792"/>
            <a:ext cx="4680520" cy="4824536"/>
          </a:xfrm>
          <a:prstGeom prst="rect">
            <a:avLst/>
          </a:prstGeom>
          <a:noFill/>
          <a:ln>
            <a:noFill/>
          </a:ln>
        </p:spPr>
        <p:txBody>
          <a:bodyPr lIns="91425" tIns="45700" rIns="91425" bIns="45700" anchor="t" anchorCtr="0">
            <a:noAutofit/>
          </a:bodyPr>
          <a:lstStyle/>
          <a:p>
            <a:pPr defTabSz="914400" eaLnBrk="1" fontAlgn="auto" hangingPunct="1">
              <a:spcBef>
                <a:spcPts val="0"/>
              </a:spcBef>
              <a:spcAft>
                <a:spcPts val="0"/>
              </a:spcAft>
              <a:buClrTx/>
              <a:buSzPct val="25000"/>
              <a:buFontTx/>
              <a:buNone/>
            </a:pPr>
            <a:r>
              <a:rPr lang="en-US" sz="1050" b="1" kern="0" dirty="0">
                <a:solidFill>
                  <a:srgbClr val="000000"/>
                </a:solidFill>
                <a:latin typeface="Arial"/>
                <a:ea typeface="Arial"/>
                <a:cs typeface="Arial"/>
                <a:sym typeface="Arial"/>
              </a:rPr>
              <a:t>Pre-Conditions:</a:t>
            </a:r>
            <a:r>
              <a:rPr lang="en-US" sz="1050" kern="0" dirty="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050" kern="0" dirty="0" smtClean="0">
                <a:solidFill>
                  <a:srgbClr val="000000"/>
                </a:solidFill>
                <a:latin typeface="Arial"/>
                <a:cs typeface="Arial"/>
                <a:sym typeface="Arial"/>
              </a:rPr>
              <a:t>A number of 11ay DNs forms a wireless </a:t>
            </a:r>
            <a:r>
              <a:rPr lang="en-US" sz="1050" kern="0" dirty="0">
                <a:solidFill>
                  <a:srgbClr val="000000"/>
                </a:solidFill>
                <a:latin typeface="Arial"/>
                <a:cs typeface="Arial"/>
                <a:sym typeface="Arial"/>
              </a:rPr>
              <a:t>outdoor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a:solidFill>
                  <a:srgbClr val="000000"/>
                </a:solidFill>
                <a:latin typeface="Arial"/>
                <a:cs typeface="Arial"/>
                <a:sym typeface="Arial"/>
              </a:rPr>
              <a:t>over multiple </a:t>
            </a:r>
            <a:r>
              <a:rPr lang="en-US" sz="1050" kern="0" dirty="0" smtClean="0">
                <a:solidFill>
                  <a:srgbClr val="000000"/>
                </a:solidFill>
                <a:latin typeface="Arial"/>
                <a:cs typeface="Arial"/>
                <a:sym typeface="Arial"/>
              </a:rPr>
              <a:t>hops in order to reach coverage. In addition to the wireless backhaul network, also a point-to-multipoint </a:t>
            </a:r>
            <a:r>
              <a:rPr lang="en-US" sz="1050" kern="0" dirty="0" err="1" smtClean="0">
                <a:solidFill>
                  <a:srgbClr val="000000"/>
                </a:solidFill>
                <a:latin typeface="Arial"/>
                <a:cs typeface="Arial"/>
                <a:sym typeface="Arial"/>
              </a:rPr>
              <a:t>mmWave</a:t>
            </a:r>
            <a:r>
              <a:rPr lang="en-US" sz="1050" kern="0" dirty="0" smtClean="0">
                <a:solidFill>
                  <a:srgbClr val="000000"/>
                </a:solidFill>
                <a:latin typeface="Arial"/>
                <a:cs typeface="Arial"/>
                <a:sym typeface="Arial"/>
              </a:rPr>
              <a:t> </a:t>
            </a:r>
            <a:r>
              <a:rPr lang="en-US" sz="1050" kern="0" dirty="0">
                <a:solidFill>
                  <a:srgbClr val="000000"/>
                </a:solidFill>
                <a:latin typeface="Arial"/>
                <a:cs typeface="Arial"/>
                <a:sym typeface="Arial"/>
              </a:rPr>
              <a:t>access network is </a:t>
            </a:r>
            <a:r>
              <a:rPr lang="en-US" sz="1050" kern="0" dirty="0" smtClean="0">
                <a:solidFill>
                  <a:srgbClr val="000000"/>
                </a:solidFill>
                <a:latin typeface="Arial"/>
                <a:cs typeface="Arial"/>
                <a:sym typeface="Arial"/>
              </a:rPr>
              <a:t>build to serve homes, buildings, </a:t>
            </a:r>
            <a:r>
              <a:rPr lang="en-US" sz="1050" kern="0" dirty="0" err="1" smtClean="0">
                <a:solidFill>
                  <a:srgbClr val="000000"/>
                </a:solidFill>
                <a:latin typeface="Arial"/>
                <a:cs typeface="Arial"/>
                <a:sym typeface="Arial"/>
              </a:rPr>
              <a:t>WiFi</a:t>
            </a:r>
            <a:r>
              <a:rPr lang="en-US" sz="1050" kern="0" dirty="0" smtClean="0">
                <a:solidFill>
                  <a:srgbClr val="000000"/>
                </a:solidFill>
                <a:latin typeface="Arial"/>
                <a:cs typeface="Arial"/>
                <a:sym typeface="Arial"/>
              </a:rPr>
              <a:t>-AP and small cells. </a:t>
            </a:r>
            <a:endParaRPr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WTTH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buFontTx/>
              <a:buNone/>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be used </a:t>
            </a:r>
            <a:r>
              <a:rPr lang="en-US" sz="1050" kern="0" dirty="0">
                <a:solidFill>
                  <a:srgbClr val="000000"/>
                </a:solidFill>
                <a:latin typeface="Arial"/>
                <a:ea typeface="Arial"/>
                <a:cs typeface="Arial"/>
                <a:sym typeface="Arial"/>
              </a:rPr>
              <a:t>for </a:t>
            </a:r>
            <a:r>
              <a:rPr lang="en-US" sz="1050" kern="0" dirty="0" smtClean="0">
                <a:solidFill>
                  <a:srgbClr val="000000"/>
                </a:solidFill>
                <a:latin typeface="Arial"/>
                <a:ea typeface="Arial"/>
                <a:cs typeface="Arial"/>
                <a:sym typeface="Arial"/>
              </a:rPr>
              <a:t>backhauling of WTTH DNs, which are placed at street poles (e.g. lamppost</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The WTTH DNs serve the individual homes/ flats via a window AP at client side instead of deploying expensive </a:t>
            </a:r>
            <a:r>
              <a:rPr lang="en-US" sz="1050" kern="0" dirty="0">
                <a:solidFill>
                  <a:srgbClr val="000000"/>
                </a:solidFill>
                <a:latin typeface="Arial"/>
                <a:ea typeface="Arial"/>
                <a:cs typeface="Arial"/>
                <a:sym typeface="Arial"/>
              </a:rPr>
              <a:t>fiber networks </a:t>
            </a:r>
            <a:r>
              <a:rPr lang="en-US" sz="1050" kern="0" dirty="0" smtClean="0">
                <a:solidFill>
                  <a:srgbClr val="000000"/>
                </a:solidFill>
                <a:latin typeface="Arial"/>
                <a:ea typeface="Arial"/>
                <a:cs typeface="Arial"/>
                <a:sym typeface="Arial"/>
              </a:rPr>
              <a:t>in the building branch and </a:t>
            </a:r>
            <a:r>
              <a:rPr lang="en-US" sz="1050" kern="0" dirty="0" err="1" smtClean="0">
                <a:solidFill>
                  <a:srgbClr val="000000"/>
                </a:solidFill>
                <a:latin typeface="Arial"/>
                <a:ea typeface="Arial"/>
                <a:cs typeface="Arial"/>
                <a:sym typeface="Arial"/>
              </a:rPr>
              <a:t>inhouse</a:t>
            </a:r>
            <a:r>
              <a:rPr lang="en-US" sz="1050" kern="0" dirty="0" smtClean="0">
                <a:solidFill>
                  <a:srgbClr val="000000"/>
                </a:solidFill>
                <a:latin typeface="Arial"/>
                <a:ea typeface="Arial"/>
                <a:cs typeface="Arial"/>
                <a:sym typeface="Arial"/>
              </a:rPr>
              <a:t>. The WTTH radio links work </a:t>
            </a:r>
            <a:r>
              <a:rPr lang="en-US" sz="1050" kern="0" dirty="0" smtClean="0">
                <a:solidFill>
                  <a:schemeClr val="tx1"/>
                </a:solidFill>
                <a:latin typeface="Arial"/>
                <a:ea typeface="Arial"/>
                <a:cs typeface="Arial"/>
                <a:sym typeface="Arial"/>
              </a:rPr>
              <a:t>on the same or optional on different </a:t>
            </a:r>
            <a:r>
              <a:rPr lang="en-US" sz="1050" kern="0" dirty="0" smtClean="0">
                <a:solidFill>
                  <a:srgbClr val="000000"/>
                </a:solidFill>
                <a:latin typeface="Arial"/>
                <a:ea typeface="Arial"/>
                <a:cs typeface="Arial"/>
                <a:sym typeface="Arial"/>
              </a:rPr>
              <a:t>mmWave frequency than the </a:t>
            </a:r>
            <a:r>
              <a:rPr lang="en-US" sz="1050" kern="0" dirty="0" err="1" smtClean="0">
                <a:solidFill>
                  <a:srgbClr val="000000"/>
                </a:solidFill>
                <a:latin typeface="Arial"/>
                <a:ea typeface="Arial"/>
                <a:cs typeface="Arial"/>
                <a:sym typeface="Arial"/>
              </a:rPr>
              <a:t>mmWave</a:t>
            </a:r>
            <a:r>
              <a:rPr lang="en-US" sz="1050" kern="0" dirty="0" smtClean="0">
                <a:solidFill>
                  <a:srgbClr val="000000"/>
                </a:solidFill>
                <a:latin typeface="Arial"/>
                <a:ea typeface="Arial"/>
                <a:cs typeface="Arial"/>
                <a:sym typeface="Arial"/>
              </a:rPr>
              <a:t> backhaul links. </a:t>
            </a:r>
            <a:endParaRPr lang="en-US"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a:t>
            </a:r>
            <a:r>
              <a:rPr lang="en-US" sz="1050" b="1" kern="0" dirty="0">
                <a:solidFill>
                  <a:srgbClr val="000000"/>
                </a:solidFill>
                <a:latin typeface="Arial"/>
                <a:ea typeface="Arial"/>
                <a:cs typeface="Arial"/>
                <a:sym typeface="Arial"/>
              </a:rPr>
              <a:t>– </a:t>
            </a:r>
            <a:r>
              <a:rPr lang="en-US" sz="1050" b="1" kern="0" dirty="0" smtClean="0">
                <a:solidFill>
                  <a:srgbClr val="000000"/>
                </a:solidFill>
                <a:latin typeface="Arial"/>
                <a:ea typeface="Arial"/>
                <a:cs typeface="Arial"/>
                <a:sym typeface="Arial"/>
              </a:rPr>
              <a:t>WTTB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WTTB </a:t>
            </a:r>
            <a:r>
              <a:rPr lang="en-US" sz="1050" kern="0" dirty="0" smtClean="0">
                <a:solidFill>
                  <a:srgbClr val="000000"/>
                </a:solidFill>
                <a:latin typeface="Arial"/>
                <a:ea typeface="Arial"/>
                <a:cs typeface="Arial"/>
                <a:sym typeface="Arial"/>
              </a:rPr>
              <a:t>DNs</a:t>
            </a:r>
            <a:r>
              <a:rPr lang="en-US" sz="1050" kern="0" dirty="0">
                <a:solidFill>
                  <a:srgbClr val="000000"/>
                </a:solidFill>
                <a:latin typeface="Arial"/>
                <a:ea typeface="Arial"/>
                <a:cs typeface="Arial"/>
                <a:sym typeface="Arial"/>
              </a:rPr>
              <a:t>, which are placed at street poles (e.g. lamppost) or at walls or </a:t>
            </a:r>
            <a:r>
              <a:rPr lang="en-US" sz="1050" kern="0" dirty="0" smtClean="0">
                <a:solidFill>
                  <a:srgbClr val="000000"/>
                </a:solidFill>
                <a:latin typeface="Arial"/>
                <a:ea typeface="Arial"/>
                <a:cs typeface="Arial"/>
                <a:sym typeface="Arial"/>
              </a:rPr>
              <a:t>rooftops</a:t>
            </a:r>
            <a:r>
              <a:rPr lang="en-US" sz="1050" kern="0" dirty="0">
                <a:solidFill>
                  <a:srgbClr val="000000"/>
                </a:solidFill>
                <a:latin typeface="Arial"/>
                <a:ea typeface="Arial"/>
                <a:cs typeface="Arial"/>
                <a:sym typeface="Arial"/>
              </a:rPr>
              <a:t>. The </a:t>
            </a:r>
            <a:r>
              <a:rPr lang="en-US" sz="1050" kern="0" dirty="0" smtClean="0">
                <a:solidFill>
                  <a:srgbClr val="000000"/>
                </a:solidFill>
                <a:latin typeface="Arial"/>
                <a:ea typeface="Arial"/>
                <a:cs typeface="Arial"/>
                <a:sym typeface="Arial"/>
              </a:rPr>
              <a:t>WTTB links work </a:t>
            </a:r>
            <a:r>
              <a:rPr lang="en-US" sz="1050" kern="0" dirty="0">
                <a:solidFill>
                  <a:srgbClr val="000000"/>
                </a:solidFill>
                <a:latin typeface="Arial"/>
                <a:ea typeface="Arial"/>
                <a:cs typeface="Arial"/>
                <a:sym typeface="Arial"/>
              </a:rPr>
              <a:t>on the same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frequency as the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backhaul links. </a:t>
            </a:r>
            <a:r>
              <a:rPr lang="en-US" sz="1050" kern="0" dirty="0">
                <a:solidFill>
                  <a:srgbClr val="000000"/>
                </a:solidFill>
                <a:latin typeface="Arial"/>
                <a:ea typeface="Arial"/>
                <a:cs typeface="Arial"/>
                <a:sym typeface="Arial"/>
              </a:rPr>
              <a:t>If street poles are used, the WTTB </a:t>
            </a:r>
            <a:r>
              <a:rPr lang="en-US" sz="1050" kern="0" dirty="0" smtClean="0">
                <a:solidFill>
                  <a:srgbClr val="000000"/>
                </a:solidFill>
                <a:latin typeface="Arial"/>
                <a:ea typeface="Arial"/>
                <a:cs typeface="Arial"/>
                <a:sym typeface="Arial"/>
              </a:rPr>
              <a:t>DNs </a:t>
            </a:r>
            <a:r>
              <a:rPr lang="en-US" sz="1050" kern="0" dirty="0">
                <a:solidFill>
                  <a:srgbClr val="000000"/>
                </a:solidFill>
                <a:latin typeface="Arial"/>
                <a:ea typeface="Arial"/>
                <a:cs typeface="Arial"/>
                <a:sym typeface="Arial"/>
              </a:rPr>
              <a:t>serve the buildings via </a:t>
            </a:r>
            <a:r>
              <a:rPr lang="en-US" sz="1050" kern="0" dirty="0" smtClean="0">
                <a:solidFill>
                  <a:srgbClr val="000000"/>
                </a:solidFill>
                <a:latin typeface="Arial"/>
                <a:ea typeface="Arial"/>
                <a:cs typeface="Arial"/>
                <a:sym typeface="Arial"/>
              </a:rPr>
              <a:t>an outdoor-wall AP. </a:t>
            </a:r>
            <a:r>
              <a:rPr lang="en-US" sz="1050" kern="0" dirty="0">
                <a:solidFill>
                  <a:srgbClr val="000000"/>
                </a:solidFill>
                <a:latin typeface="Arial"/>
                <a:ea typeface="Arial"/>
                <a:cs typeface="Arial"/>
                <a:sym typeface="Arial"/>
              </a:rPr>
              <a:t>In case of Wall-to-Wall or Roof-to-Roof </a:t>
            </a:r>
            <a:r>
              <a:rPr lang="en-US" sz="1050" kern="0" dirty="0" smtClean="0">
                <a:solidFill>
                  <a:srgbClr val="000000"/>
                </a:solidFill>
                <a:latin typeface="Arial"/>
                <a:ea typeface="Arial"/>
                <a:cs typeface="Arial"/>
                <a:sym typeface="Arial"/>
              </a:rPr>
              <a:t>backhaul</a:t>
            </a:r>
            <a:r>
              <a:rPr lang="en-US" sz="1050" kern="0" dirty="0">
                <a:solidFill>
                  <a:srgbClr val="000000"/>
                </a:solidFill>
                <a:latin typeface="Arial"/>
                <a:ea typeface="Arial"/>
                <a:cs typeface="Arial"/>
                <a:sym typeface="Arial"/>
              </a:rPr>
              <a:t>, it serves at the same time as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building access network without usage of additional street  poles. The WTTB </a:t>
            </a:r>
            <a:r>
              <a:rPr lang="en-US" sz="1050" kern="0" dirty="0" smtClean="0">
                <a:solidFill>
                  <a:srgbClr val="000000"/>
                </a:solidFill>
                <a:latin typeface="Arial"/>
                <a:ea typeface="Arial"/>
                <a:cs typeface="Arial"/>
                <a:sym typeface="Arial"/>
              </a:rPr>
              <a:t>scenario requires </a:t>
            </a:r>
            <a:r>
              <a:rPr lang="en-US" sz="1050" kern="0" dirty="0">
                <a:solidFill>
                  <a:srgbClr val="000000"/>
                </a:solidFill>
                <a:latin typeface="Arial"/>
                <a:ea typeface="Arial"/>
                <a:cs typeface="Arial"/>
                <a:sym typeface="Arial"/>
              </a:rPr>
              <a:t>an additional wireless or fixed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network </a:t>
            </a:r>
            <a:r>
              <a:rPr lang="en-US" sz="1050" kern="0" dirty="0">
                <a:solidFill>
                  <a:srgbClr val="000000"/>
                </a:solidFill>
                <a:latin typeface="Arial"/>
                <a:ea typeface="Arial"/>
                <a:cs typeface="Arial"/>
                <a:sym typeface="Arial"/>
              </a:rPr>
              <a:t>to serve the </a:t>
            </a:r>
            <a:r>
              <a:rPr lang="en-US" sz="1050" kern="0" dirty="0">
                <a:solidFill>
                  <a:schemeClr val="tx1"/>
                </a:solidFill>
                <a:latin typeface="Arial"/>
                <a:ea typeface="Arial"/>
                <a:cs typeface="Arial"/>
                <a:sym typeface="Arial"/>
              </a:rPr>
              <a:t>individual flats</a:t>
            </a:r>
            <a:r>
              <a:rPr lang="en-US" sz="1050" kern="0" dirty="0" smtClean="0">
                <a:solidFill>
                  <a:schemeClr val="tx1"/>
                </a:solidFill>
                <a:latin typeface="Arial"/>
                <a:ea typeface="Arial"/>
                <a:cs typeface="Arial"/>
                <a:sym typeface="Arial"/>
              </a:rPr>
              <a:t>.</a:t>
            </a:r>
            <a:endParaRPr lang="en-US" sz="1050" kern="0" dirty="0">
              <a:solidFill>
                <a:schemeClr val="tx1"/>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a:t>
            </a:r>
            <a:r>
              <a:rPr lang="en-US" sz="1050" b="1" kern="0" dirty="0" err="1" smtClean="0">
                <a:solidFill>
                  <a:srgbClr val="000000"/>
                </a:solidFill>
                <a:latin typeface="Arial"/>
                <a:ea typeface="Arial"/>
                <a:cs typeface="Arial"/>
                <a:sym typeface="Arial"/>
              </a:rPr>
              <a:t>WiFi</a:t>
            </a:r>
            <a:r>
              <a:rPr lang="en-US" sz="1050" b="1" kern="0" dirty="0" smtClean="0">
                <a:solidFill>
                  <a:srgbClr val="000000"/>
                </a:solidFill>
                <a:latin typeface="Arial"/>
                <a:ea typeface="Arial"/>
                <a:cs typeface="Arial"/>
                <a:sym typeface="Arial"/>
              </a:rPr>
              <a:t>-AP &amp; Small cell Backhaul:</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Small Cells and Wi-Fi APs, which are e.g. placed at street poles. Traffic of mobile and nomadic services will be aggregated and carried towards the mobile core. The sub-6 GHz </a:t>
            </a:r>
            <a:r>
              <a:rPr lang="en-US" sz="1050" kern="0" dirty="0" smtClean="0">
                <a:solidFill>
                  <a:srgbClr val="000000"/>
                </a:solidFill>
                <a:latin typeface="Arial"/>
                <a:ea typeface="Arial"/>
                <a:cs typeface="Arial"/>
                <a:sym typeface="Arial"/>
              </a:rPr>
              <a:t>NLOS </a:t>
            </a:r>
            <a:r>
              <a:rPr lang="en-US" sz="1050" kern="0" dirty="0">
                <a:solidFill>
                  <a:srgbClr val="000000"/>
                </a:solidFill>
                <a:latin typeface="Arial"/>
                <a:ea typeface="Arial"/>
                <a:cs typeface="Arial"/>
                <a:sym typeface="Arial"/>
              </a:rPr>
              <a:t>operation of the Small Cells and Wi-Fi APs imposes less challenges compared to WTTH/B to reach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(mobile) users, however does not reach the capacity </a:t>
            </a:r>
            <a:r>
              <a:rPr lang="en-US" sz="1050" kern="0" dirty="0" smtClean="0">
                <a:solidFill>
                  <a:srgbClr val="000000"/>
                </a:solidFill>
                <a:latin typeface="Arial"/>
                <a:ea typeface="Arial"/>
                <a:cs typeface="Arial"/>
                <a:sym typeface="Arial"/>
              </a:rPr>
              <a:t>level of </a:t>
            </a:r>
            <a:r>
              <a:rPr lang="en-US" sz="1050" kern="0" dirty="0">
                <a:solidFill>
                  <a:srgbClr val="000000"/>
                </a:solidFill>
                <a:latin typeface="Arial"/>
                <a:ea typeface="Arial"/>
                <a:cs typeface="Arial"/>
                <a:sym typeface="Arial"/>
              </a:rPr>
              <a:t>the WTTH/B solutions. </a:t>
            </a:r>
          </a:p>
          <a:p>
            <a:pPr defTabSz="914400" eaLnBrk="1" fontAlgn="auto" hangingPunct="1">
              <a:spcBef>
                <a:spcPts val="0"/>
              </a:spcBef>
              <a:spcAft>
                <a:spcPts val="0"/>
              </a:spcAft>
              <a:buClrTx/>
              <a:buSzPct val="25000"/>
            </a:pPr>
            <a:endParaRPr lang="en-US" sz="1050" kern="0" dirty="0" smtClean="0">
              <a:solidFill>
                <a:schemeClr val="tx1"/>
              </a:solidFill>
              <a:latin typeface="Arial"/>
              <a:ea typeface="Arial"/>
              <a:cs typeface="Arial"/>
              <a:sym typeface="Arial"/>
            </a:endParaRPr>
          </a:p>
          <a:p>
            <a:pPr defTabSz="914400" eaLnBrk="1" fontAlgn="auto" hangingPunct="1">
              <a:spcBef>
                <a:spcPts val="0"/>
              </a:spcBef>
              <a:spcAft>
                <a:spcPts val="0"/>
              </a:spcAft>
              <a:buClrTx/>
              <a:buSzPct val="25000"/>
            </a:pPr>
            <a:endParaRPr lang="en-US" sz="1050" kern="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7267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2"/>
          <p:cNvSpPr txBox="1"/>
          <p:nvPr/>
        </p:nvSpPr>
        <p:spPr>
          <a:xfrm>
            <a:off x="4860032" y="1556792"/>
            <a:ext cx="3841304" cy="1512168"/>
          </a:xfrm>
          <a:prstGeom prst="rect">
            <a:avLst/>
          </a:prstGeom>
          <a:noFill/>
          <a:ln>
            <a:noFill/>
          </a:ln>
        </p:spPr>
        <p:txBody>
          <a:bodyPr lIns="91425" tIns="45700" rIns="91425"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Redundancy will be achieved via the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Single-Points-of-Failure </a:t>
            </a:r>
            <a:r>
              <a:rPr lang="en-US" sz="1200" kern="0" dirty="0">
                <a:solidFill>
                  <a:srgbClr val="000000"/>
                </a:solidFill>
                <a:latin typeface="Arial"/>
                <a:cs typeface="Arial"/>
                <a:sym typeface="Arial"/>
              </a:rPr>
              <a:t>have to be avoided, either by</a:t>
            </a:r>
            <a:r>
              <a:rPr lang="en-US" sz="1200" kern="0" dirty="0">
                <a:solidFill>
                  <a:srgbClr val="000000"/>
                </a:solidFill>
                <a:latin typeface="Arial"/>
                <a:ea typeface="Arial"/>
                <a:cs typeface="Arial"/>
                <a:sym typeface="Arial"/>
              </a:rPr>
              <a:t> </a:t>
            </a:r>
            <a:r>
              <a:rPr lang="en-US" sz="1200" kern="0" dirty="0">
                <a:solidFill>
                  <a:srgbClr val="000000"/>
                </a:solidFill>
                <a:latin typeface="Arial"/>
                <a:cs typeface="Arial"/>
                <a:sym typeface="Arial"/>
              </a:rPr>
              <a:t>redundant </a:t>
            </a:r>
            <a:r>
              <a:rPr lang="en-US" sz="1200" kern="0" dirty="0" smtClean="0">
                <a:solidFill>
                  <a:srgbClr val="000000"/>
                </a:solidFill>
                <a:latin typeface="Arial"/>
                <a:cs typeface="Arial"/>
                <a:sym typeface="Arial"/>
              </a:rPr>
              <a:t>active </a:t>
            </a:r>
            <a:r>
              <a:rPr lang="en-US" sz="1200" kern="0" dirty="0">
                <a:solidFill>
                  <a:srgbClr val="000000"/>
                </a:solidFill>
                <a:latin typeface="Arial"/>
                <a:cs typeface="Arial"/>
                <a:sym typeface="Arial"/>
              </a:rPr>
              <a:t>equipment at the “first” pole next to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or alternative via connection of the </a:t>
            </a:r>
            <a:r>
              <a:rPr lang="en-US" sz="1200" kern="0" dirty="0" smtClean="0">
                <a:solidFill>
                  <a:srgbClr val="000000"/>
                </a:solidFill>
                <a:latin typeface="Arial"/>
                <a:cs typeface="Arial"/>
                <a:sym typeface="Arial"/>
              </a:rPr>
              <a:t>distribution </a:t>
            </a:r>
            <a:r>
              <a:rPr lang="en-US" sz="1200" kern="0" dirty="0">
                <a:solidFill>
                  <a:srgbClr val="000000"/>
                </a:solidFill>
                <a:latin typeface="Arial"/>
                <a:cs typeface="Arial"/>
                <a:sym typeface="Arial"/>
              </a:rPr>
              <a:t>network to</a:t>
            </a:r>
            <a:r>
              <a:rPr lang="en-US" sz="1200" kern="0" dirty="0">
                <a:solidFill>
                  <a:srgbClr val="000000"/>
                </a:solidFill>
                <a:latin typeface="Arial"/>
                <a:ea typeface="Arial"/>
                <a:cs typeface="Arial"/>
                <a:sym typeface="Arial"/>
              </a:rPr>
              <a:t> 2 or more fiber-</a:t>
            </a:r>
            <a:r>
              <a:rPr lang="en-US" sz="1200" kern="0" dirty="0" err="1">
                <a:solidFill>
                  <a:srgbClr val="000000"/>
                </a:solidFill>
                <a:latin typeface="Arial"/>
                <a:ea typeface="Arial"/>
                <a:cs typeface="Arial"/>
                <a:sym typeface="Arial"/>
              </a:rPr>
              <a:t>PoPs</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smtClean="0">
                <a:solidFill>
                  <a:srgbClr val="000000"/>
                </a:solidFill>
                <a:latin typeface="Arial"/>
                <a:ea typeface="Arial"/>
                <a:cs typeface="Arial"/>
                <a:sym typeface="Arial"/>
              </a:rPr>
              <a:t>mmWave</a:t>
            </a:r>
            <a:r>
              <a:rPr lang="en-US" sz="1200" kern="0" dirty="0" smtClean="0">
                <a:solidFill>
                  <a:srgbClr val="000000"/>
                </a:solidFill>
                <a:latin typeface="Arial"/>
                <a:ea typeface="Arial"/>
                <a:cs typeface="Arial"/>
                <a:sym typeface="Arial"/>
              </a:rPr>
              <a:t> distribution network connects </a:t>
            </a:r>
            <a:r>
              <a:rPr lang="en-US" sz="1200" kern="0" dirty="0">
                <a:solidFill>
                  <a:srgbClr val="000000"/>
                </a:solidFill>
                <a:latin typeface="Arial"/>
                <a:ea typeface="Arial"/>
                <a:cs typeface="Arial"/>
                <a:sym typeface="Arial"/>
              </a:rPr>
              <a:t>by optical fiber </a:t>
            </a:r>
            <a:r>
              <a:rPr lang="en-US" sz="1200" kern="0" dirty="0" smtClean="0">
                <a:solidFill>
                  <a:srgbClr val="000000"/>
                </a:solidFill>
                <a:latin typeface="Arial"/>
                <a:ea typeface="Arial"/>
                <a:cs typeface="Arial"/>
                <a:sym typeface="Arial"/>
              </a:rPr>
              <a:t>towards </a:t>
            </a:r>
            <a:r>
              <a:rPr lang="en-US" sz="1200" kern="0" dirty="0">
                <a:solidFill>
                  <a:srgbClr val="000000"/>
                </a:solidFill>
                <a:latin typeface="Arial"/>
                <a:ea typeface="Arial"/>
                <a:cs typeface="Arial"/>
                <a:sym typeface="Arial"/>
              </a:rPr>
              <a:t>the Telco / Service Provider network</a:t>
            </a:r>
            <a:r>
              <a:rPr lang="en-US" sz="1200" kern="0" dirty="0" smtClean="0">
                <a:solidFill>
                  <a:srgbClr val="000000"/>
                </a:solidFill>
                <a:latin typeface="Arial"/>
                <a:ea typeface="Arial"/>
                <a:cs typeface="Arial"/>
                <a:sym typeface="Arial"/>
              </a:rPr>
              <a:t>.</a:t>
            </a:r>
          </a:p>
        </p:txBody>
      </p:sp>
      <p:sp>
        <p:nvSpPr>
          <p:cNvPr id="9" name="Shape 213"/>
          <p:cNvSpPr txBox="1"/>
          <p:nvPr/>
        </p:nvSpPr>
        <p:spPr>
          <a:xfrm>
            <a:off x="323528" y="1556792"/>
            <a:ext cx="4394246" cy="4824536"/>
          </a:xfrm>
          <a:prstGeom prst="rect">
            <a:avLst/>
          </a:prstGeom>
          <a:noFill/>
          <a:ln>
            <a:noFill/>
          </a:ln>
        </p:spPr>
        <p:txBody>
          <a:bodyPr lIns="91425" tIns="45700" rIns="72000"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a:solidFill>
                  <a:srgbClr val="000000"/>
                </a:solidFill>
                <a:latin typeface="Arial"/>
                <a:cs typeface="Arial"/>
                <a:sym typeface="Arial"/>
              </a:rPr>
              <a:t>mmWave</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distribution network </a:t>
            </a:r>
            <a:r>
              <a:rPr lang="en-US" sz="1200" kern="0" dirty="0">
                <a:solidFill>
                  <a:srgbClr val="000000"/>
                </a:solidFill>
                <a:latin typeface="Arial"/>
                <a:cs typeface="Arial"/>
                <a:sym typeface="Arial"/>
              </a:rPr>
              <a:t>will be formed by a number of 11ay outdoor </a:t>
            </a:r>
            <a:r>
              <a:rPr lang="en-US" sz="1200" kern="0" dirty="0" smtClean="0">
                <a:solidFill>
                  <a:srgbClr val="000000"/>
                </a:solidFill>
                <a:latin typeface="Arial"/>
                <a:cs typeface="Arial"/>
                <a:sym typeface="Arial"/>
              </a:rPr>
              <a:t>DNs, </a:t>
            </a:r>
            <a:r>
              <a:rPr lang="en-US" sz="1200" kern="0" dirty="0" smtClean="0">
                <a:solidFill>
                  <a:srgbClr val="000000"/>
                </a:solidFill>
                <a:latin typeface="Arial"/>
                <a:ea typeface="Arial"/>
                <a:cs typeface="Arial"/>
                <a:sym typeface="Arial"/>
              </a:rPr>
              <a:t>which are </a:t>
            </a:r>
            <a:r>
              <a:rPr lang="en-US" sz="1200" kern="0" dirty="0">
                <a:solidFill>
                  <a:srgbClr val="000000"/>
                </a:solidFill>
                <a:latin typeface="Arial"/>
                <a:ea typeface="Arial"/>
                <a:cs typeface="Arial"/>
                <a:sym typeface="Arial"/>
              </a:rPr>
              <a:t>used for </a:t>
            </a:r>
            <a:r>
              <a:rPr lang="en-US" sz="1200" kern="0" dirty="0" smtClean="0">
                <a:solidFill>
                  <a:srgbClr val="000000"/>
                </a:solidFill>
                <a:latin typeface="Arial"/>
                <a:ea typeface="Arial"/>
                <a:cs typeface="Arial"/>
                <a:sym typeface="Arial"/>
              </a:rPr>
              <a:t>backhauling of the proposed applications.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 </a:t>
            </a:r>
            <a:r>
              <a:rPr lang="en-US" sz="1200" kern="0" dirty="0">
                <a:solidFill>
                  <a:srgbClr val="000000"/>
                </a:solidFill>
                <a:latin typeface="Arial"/>
                <a:cs typeface="Arial"/>
                <a:sym typeface="Arial"/>
              </a:rPr>
              <a:t>addition to 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also a </a:t>
            </a:r>
            <a:r>
              <a:rPr lang="en-US" sz="1200" kern="0" dirty="0" smtClean="0">
                <a:solidFill>
                  <a:srgbClr val="000000"/>
                </a:solidFill>
                <a:latin typeface="Arial"/>
                <a:cs typeface="Arial"/>
                <a:sym typeface="Arial"/>
              </a:rPr>
              <a:t>PtMP </a:t>
            </a:r>
            <a:r>
              <a:rPr lang="en-US" sz="1200" kern="0" dirty="0">
                <a:solidFill>
                  <a:srgbClr val="000000"/>
                </a:solidFill>
                <a:latin typeface="Arial"/>
                <a:cs typeface="Arial"/>
                <a:sym typeface="Arial"/>
              </a:rPr>
              <a:t>mmWave access network is build </a:t>
            </a:r>
            <a:r>
              <a:rPr lang="en-US" sz="1200" kern="0" dirty="0" smtClean="0">
                <a:solidFill>
                  <a:srgbClr val="000000"/>
                </a:solidFill>
                <a:latin typeface="Arial"/>
                <a:cs typeface="Arial"/>
                <a:sym typeface="Arial"/>
              </a:rPr>
              <a:t>to serve the homes/buildings.</a:t>
            </a:r>
            <a:endParaRPr lang="en-US" sz="1200" kern="0" dirty="0" smtClean="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a:t>
            </a:r>
            <a:r>
              <a:rPr lang="en-US" sz="1200" kern="0" dirty="0">
                <a:solidFill>
                  <a:srgbClr val="000000"/>
                </a:solidFill>
                <a:latin typeface="Arial"/>
                <a:cs typeface="Arial"/>
                <a:sym typeface="Arial"/>
              </a:rPr>
              <a:t>network </a:t>
            </a:r>
            <a:r>
              <a:rPr lang="en-US" sz="1200" kern="0" dirty="0" smtClean="0">
                <a:solidFill>
                  <a:srgbClr val="000000"/>
                </a:solidFill>
                <a:latin typeface="Arial"/>
                <a:cs typeface="Arial"/>
                <a:sym typeface="Arial"/>
              </a:rPr>
              <a:t>need to support a transmission over multiple hops in order to reach area coverage. </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Distance </a:t>
            </a:r>
            <a:r>
              <a:rPr lang="en-US" sz="1200" kern="0" dirty="0">
                <a:solidFill>
                  <a:srgbClr val="000000"/>
                </a:solidFill>
                <a:latin typeface="Arial"/>
                <a:cs typeface="Arial"/>
                <a:sym typeface="Arial"/>
              </a:rPr>
              <a:t>per hop between </a:t>
            </a:r>
            <a:r>
              <a:rPr lang="en-US" sz="1200" kern="0" dirty="0" smtClean="0">
                <a:solidFill>
                  <a:srgbClr val="000000"/>
                </a:solidFill>
                <a:latin typeface="Arial"/>
                <a:cs typeface="Arial"/>
                <a:sym typeface="Arial"/>
              </a:rPr>
              <a:t>paired DNs is </a:t>
            </a:r>
            <a:r>
              <a:rPr lang="en-US" sz="1200" kern="0" dirty="0">
                <a:solidFill>
                  <a:srgbClr val="000000"/>
                </a:solidFill>
                <a:latin typeface="Arial"/>
                <a:cs typeface="Arial"/>
                <a:sym typeface="Arial"/>
              </a:rPr>
              <a:t>up to </a:t>
            </a:r>
            <a:r>
              <a:rPr lang="en-US" sz="1200" kern="0" dirty="0" smtClean="0">
                <a:solidFill>
                  <a:srgbClr val="000000"/>
                </a:solidFill>
                <a:latin typeface="Arial"/>
                <a:cs typeface="Arial"/>
                <a:sym typeface="Arial"/>
              </a:rPr>
              <a:t>300 </a:t>
            </a:r>
            <a:r>
              <a:rPr lang="en-US" sz="1200" kern="0" dirty="0">
                <a:solidFill>
                  <a:srgbClr val="000000"/>
                </a:solidFill>
                <a:latin typeface="Arial"/>
                <a:cs typeface="Arial"/>
                <a:sym typeface="Arial"/>
              </a:rPr>
              <a:t>m and distance between </a:t>
            </a:r>
            <a:r>
              <a:rPr lang="en-US" sz="1200" kern="0" dirty="0" smtClean="0">
                <a:solidFill>
                  <a:srgbClr val="000000"/>
                </a:solidFill>
                <a:latin typeface="Arial"/>
                <a:cs typeface="Arial"/>
                <a:sym typeface="Arial"/>
              </a:rPr>
              <a:t>DN sites </a:t>
            </a:r>
            <a:r>
              <a:rPr lang="en-US" sz="1200" kern="0" dirty="0">
                <a:solidFill>
                  <a:srgbClr val="000000"/>
                </a:solidFill>
                <a:latin typeface="Arial"/>
                <a:cs typeface="Arial"/>
                <a:sym typeface="Arial"/>
              </a:rPr>
              <a:t>and WTTH/B </a:t>
            </a:r>
            <a:r>
              <a:rPr lang="en-US" sz="1200" kern="0" dirty="0" smtClean="0">
                <a:solidFill>
                  <a:srgbClr val="000000"/>
                </a:solidFill>
                <a:latin typeface="Arial"/>
                <a:cs typeface="Arial"/>
                <a:sym typeface="Arial"/>
              </a:rPr>
              <a:t>Home/Building APs </a:t>
            </a:r>
            <a:r>
              <a:rPr lang="en-US" sz="1200" kern="0" dirty="0">
                <a:solidFill>
                  <a:srgbClr val="000000"/>
                </a:solidFill>
                <a:latin typeface="Arial"/>
                <a:cs typeface="Arial"/>
                <a:sym typeface="Arial"/>
              </a:rPr>
              <a:t>is up to </a:t>
            </a:r>
            <a:r>
              <a:rPr lang="en-US" sz="1200" kern="0" dirty="0" smtClean="0">
                <a:solidFill>
                  <a:srgbClr val="000000"/>
                </a:solidFill>
                <a:latin typeface="Arial"/>
                <a:cs typeface="Arial"/>
                <a:sym typeface="Arial"/>
              </a:rPr>
              <a:t>100 </a:t>
            </a:r>
            <a:r>
              <a:rPr lang="en-US" sz="1200" kern="0" dirty="0">
                <a:solidFill>
                  <a:srgbClr val="000000"/>
                </a:solidFill>
                <a:latin typeface="Arial"/>
                <a:cs typeface="Arial"/>
                <a:sym typeface="Arial"/>
              </a:rPr>
              <a:t>m</a:t>
            </a:r>
            <a:r>
              <a:rPr lang="en-US" sz="1200" kern="0" dirty="0" smtClean="0">
                <a:solidFill>
                  <a:srgbClr val="000000"/>
                </a:solidFill>
                <a:latin typeface="Arial"/>
                <a:cs typeface="Arial"/>
                <a:sym typeface="Arial"/>
              </a:rPr>
              <a:t>.</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number of hops in a daisy-chain is limited by area topology constraints, resulting in &lt; 5 hops typically.</a:t>
            </a:r>
          </a:p>
          <a:p>
            <a:pPr marL="714375"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system have the capability to support up to 15 hops to meet region specific requirements.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DNs have to operate </a:t>
            </a:r>
            <a:r>
              <a:rPr lang="en-US" sz="1200" kern="0" dirty="0">
                <a:solidFill>
                  <a:srgbClr val="000000"/>
                </a:solidFill>
                <a:latin typeface="Arial"/>
                <a:cs typeface="Arial"/>
                <a:sym typeface="Arial"/>
              </a:rPr>
              <a:t>in outdoor </a:t>
            </a:r>
            <a:r>
              <a:rPr lang="en-US" sz="1200" kern="0" dirty="0" smtClean="0">
                <a:solidFill>
                  <a:srgbClr val="000000"/>
                </a:solidFill>
                <a:latin typeface="Arial"/>
                <a:cs typeface="Arial"/>
                <a:sym typeface="Arial"/>
              </a:rPr>
              <a:t>environments </a:t>
            </a:r>
            <a:r>
              <a:rPr lang="en-US" sz="1200" kern="0" dirty="0">
                <a:solidFill>
                  <a:srgbClr val="000000"/>
                </a:solidFill>
                <a:latin typeface="Arial"/>
                <a:cs typeface="Arial"/>
                <a:sym typeface="Arial"/>
              </a:rPr>
              <a:t>with LOS under most </a:t>
            </a:r>
            <a:r>
              <a:rPr lang="en-US" sz="1200" kern="0" dirty="0" smtClean="0">
                <a:solidFill>
                  <a:srgbClr val="000000"/>
                </a:solidFill>
                <a:latin typeface="Arial"/>
                <a:cs typeface="Arial"/>
                <a:sym typeface="Arial"/>
              </a:rPr>
              <a:t>conditions, taking into account potential constraints.</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Interference </a:t>
            </a:r>
            <a:r>
              <a:rPr lang="en-US" sz="1200" kern="0" dirty="0">
                <a:solidFill>
                  <a:srgbClr val="000000"/>
                </a:solidFill>
                <a:latin typeface="Arial"/>
                <a:cs typeface="Arial"/>
                <a:sym typeface="Arial"/>
              </a:rPr>
              <a:t>from environmental </a:t>
            </a:r>
            <a:r>
              <a:rPr lang="en-US" sz="1200" kern="0" dirty="0" smtClean="0">
                <a:solidFill>
                  <a:srgbClr val="000000"/>
                </a:solidFill>
                <a:latin typeface="Arial"/>
                <a:cs typeface="Arial"/>
                <a:sym typeface="Arial"/>
              </a:rPr>
              <a:t>conditions or other mmWave operations in the same area</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Obstructions </a:t>
            </a:r>
            <a:r>
              <a:rPr lang="en-US" sz="1200" kern="0" dirty="0">
                <a:solidFill>
                  <a:srgbClr val="000000"/>
                </a:solidFill>
                <a:latin typeface="Arial"/>
                <a:cs typeface="Arial"/>
                <a:sym typeface="Arial"/>
              </a:rPr>
              <a:t>of the </a:t>
            </a:r>
            <a:r>
              <a:rPr lang="en-US" sz="1200" kern="0" dirty="0" smtClean="0">
                <a:solidFill>
                  <a:srgbClr val="000000"/>
                </a:solidFill>
                <a:latin typeface="Arial"/>
                <a:cs typeface="Arial"/>
                <a:sym typeface="Arial"/>
              </a:rPr>
              <a:t>LOS and </a:t>
            </a:r>
            <a:r>
              <a:rPr lang="en-US" sz="1200" kern="0" dirty="0">
                <a:solidFill>
                  <a:srgbClr val="000000"/>
                </a:solidFill>
                <a:latin typeface="Arial"/>
                <a:cs typeface="Arial"/>
                <a:sym typeface="Arial"/>
              </a:rPr>
              <a:t>beam </a:t>
            </a:r>
            <a:r>
              <a:rPr lang="en-US" sz="1200" kern="0" dirty="0" smtClean="0">
                <a:solidFill>
                  <a:srgbClr val="000000"/>
                </a:solidFill>
                <a:latin typeface="Arial"/>
                <a:cs typeface="Arial"/>
                <a:sym typeface="Arial"/>
              </a:rPr>
              <a:t>un-alignments.</a:t>
            </a:r>
          </a:p>
          <a:p>
            <a:pPr marL="185738" lvl="1"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The </a:t>
            </a:r>
            <a:r>
              <a:rPr lang="en-US" sz="1200" kern="0" dirty="0">
                <a:solidFill>
                  <a:srgbClr val="000000"/>
                </a:solidFill>
                <a:latin typeface="Arial"/>
                <a:cs typeface="Arial"/>
                <a:sym typeface="Arial"/>
              </a:rPr>
              <a:t>network </a:t>
            </a:r>
            <a:r>
              <a:rPr lang="en-US" sz="1200" kern="0" dirty="0">
                <a:solidFill>
                  <a:srgbClr val="000000"/>
                </a:solidFill>
                <a:latin typeface="Arial"/>
                <a:ea typeface="Arial"/>
                <a:cs typeface="Arial"/>
                <a:sym typeface="Arial"/>
              </a:rPr>
              <a:t>has to support different </a:t>
            </a:r>
            <a:r>
              <a:rPr lang="en-US" sz="1200" kern="0" dirty="0" smtClean="0">
                <a:solidFill>
                  <a:srgbClr val="000000"/>
                </a:solidFill>
                <a:latin typeface="Arial"/>
                <a:ea typeface="Arial"/>
                <a:cs typeface="Arial"/>
                <a:sym typeface="Arial"/>
              </a:rPr>
              <a:t>DN </a:t>
            </a:r>
            <a:r>
              <a:rPr lang="en-US" sz="1200" kern="0" dirty="0">
                <a:solidFill>
                  <a:srgbClr val="000000"/>
                </a:solidFill>
                <a:latin typeface="Arial"/>
                <a:ea typeface="Arial"/>
                <a:cs typeface="Arial"/>
                <a:sym typeface="Arial"/>
              </a:rPr>
              <a:t>placement options </a:t>
            </a:r>
            <a:r>
              <a:rPr lang="en-US" sz="1200" kern="0" dirty="0" smtClean="0">
                <a:solidFill>
                  <a:srgbClr val="000000"/>
                </a:solidFill>
                <a:latin typeface="Arial"/>
                <a:ea typeface="Arial"/>
                <a:cs typeface="Arial"/>
                <a:sym typeface="Arial"/>
              </a:rPr>
              <a:t>such as street </a:t>
            </a:r>
            <a:r>
              <a:rPr lang="en-US" sz="1200" kern="0" dirty="0">
                <a:solidFill>
                  <a:srgbClr val="000000"/>
                </a:solidFill>
                <a:latin typeface="Arial"/>
                <a:ea typeface="Arial"/>
                <a:cs typeface="Arial"/>
                <a:sym typeface="Arial"/>
              </a:rPr>
              <a:t>poles (e.g. lamppost), house-walls and rooftops</a:t>
            </a:r>
            <a:r>
              <a:rPr lang="en-US" sz="1200" kern="0" dirty="0" smtClean="0">
                <a:solidFill>
                  <a:srgbClr val="000000"/>
                </a:solidFill>
                <a:latin typeface="Arial"/>
                <a:ea typeface="Arial"/>
                <a:cs typeface="Arial"/>
                <a:sym typeface="Arial"/>
              </a:rPr>
              <a:t>.</a:t>
            </a:r>
            <a:endParaRPr lang="en-US" sz="1200" kern="0" dirty="0">
              <a:solidFill>
                <a:srgbClr val="000000"/>
              </a:solidFill>
              <a:latin typeface="Arial"/>
              <a:ea typeface="Arial"/>
              <a:cs typeface="Arial"/>
              <a:sym typeface="Arial"/>
            </a:endParaRPr>
          </a:p>
        </p:txBody>
      </p:sp>
      <p:graphicFrame>
        <p:nvGraphicFramePr>
          <p:cNvPr id="11" name="Table 60"/>
          <p:cNvGraphicFramePr>
            <a:graphicFrameLocks noGrp="1"/>
          </p:cNvGraphicFramePr>
          <p:nvPr>
            <p:extLst/>
          </p:nvPr>
        </p:nvGraphicFramePr>
        <p:xfrm>
          <a:off x="4716016" y="3222864"/>
          <a:ext cx="4129334" cy="2734800"/>
        </p:xfrm>
        <a:graphic>
          <a:graphicData uri="http://schemas.openxmlformats.org/drawingml/2006/table">
            <a:tbl>
              <a:tblPr firstRow="1" bandRow="1"/>
              <a:tblGrid>
                <a:gridCol w="1224136">
                  <a:extLst>
                    <a:ext uri="{9D8B030D-6E8A-4147-A177-3AD203B41FA5}">
                      <a16:colId xmlns:a16="http://schemas.microsoft.com/office/drawing/2014/main" xmlns="" val="20000"/>
                    </a:ext>
                  </a:extLst>
                </a:gridCol>
                <a:gridCol w="1512166">
                  <a:extLst>
                    <a:ext uri="{9D8B030D-6E8A-4147-A177-3AD203B41FA5}">
                      <a16:colId xmlns:a16="http://schemas.microsoft.com/office/drawing/2014/main" xmlns="" val="20001"/>
                    </a:ext>
                  </a:extLst>
                </a:gridCol>
                <a:gridCol w="1393032">
                  <a:extLst>
                    <a:ext uri="{9D8B030D-6E8A-4147-A177-3AD203B41FA5}">
                      <a16:colId xmlns:a16="http://schemas.microsoft.com/office/drawing/2014/main" xmlns="" val="20002"/>
                    </a:ext>
                  </a:extLst>
                </a:gridCol>
              </a:tblGrid>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b="1" noProof="0" dirty="0" smtClean="0"/>
                        <a:t>Requirements</a:t>
                      </a:r>
                    </a:p>
                    <a:p>
                      <a:r>
                        <a:rPr lang="en-US" altLang="zh-CN" sz="1000" b="0" noProof="0" dirty="0" smtClean="0"/>
                        <a:t>(operator example)</a:t>
                      </a:r>
                      <a:endParaRPr lang="en-US" altLang="zh-CN" sz="1000" b="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err="1" smtClean="0"/>
                        <a:t>mmWave</a:t>
                      </a:r>
                      <a:r>
                        <a:rPr lang="en-US" altLang="zh-CN" sz="1000" b="1" noProof="0" dirty="0" smtClean="0"/>
                        <a:t>  Distribution Network</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smtClean="0"/>
                        <a:t>mmWave Home/ Building Access </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 of</a:t>
                      </a:r>
                      <a:r>
                        <a:rPr lang="en-US" altLang="zh-CN" sz="1000" baseline="0" noProof="0" dirty="0" smtClean="0"/>
                        <a:t> hops (o</a:t>
                      </a:r>
                      <a:r>
                        <a:rPr lang="en-US" altLang="zh-CN" sz="1000" noProof="0" dirty="0" smtClean="0"/>
                        <a:t>utdoor)*</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5 (typically)</a:t>
                      </a:r>
                      <a:br>
                        <a:rPr lang="en-US" altLang="zh-CN" sz="1000" noProof="0" dirty="0" smtClean="0"/>
                      </a:br>
                      <a:r>
                        <a:rPr lang="en-US" altLang="zh-CN" sz="1000" noProof="0" dirty="0" smtClean="0"/>
                        <a:t>&lt; 15 (system capability)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 1</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LOS distance</a:t>
                      </a:r>
                      <a:r>
                        <a:rPr lang="en-US" altLang="zh-CN" sz="1000" baseline="0" noProof="0" dirty="0" smtClean="0"/>
                        <a:t> / link</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300 m (street-poles)</a:t>
                      </a:r>
                    </a:p>
                    <a:p>
                      <a:pPr algn="ctr"/>
                      <a:r>
                        <a:rPr lang="en-US" altLang="zh-CN" sz="1000" noProof="0" dirty="0" smtClean="0"/>
                        <a:t>&lt;</a:t>
                      </a:r>
                      <a:r>
                        <a:rPr lang="en-US" altLang="zh-CN" sz="1000" baseline="0" noProof="0" dirty="0" smtClean="0"/>
                        <a:t> 1000 m (rooftops)</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100 m</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 of DN</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&lt; 80 / km²</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000" kern="1200" noProof="0" dirty="0" smtClean="0">
                          <a:solidFill>
                            <a:schemeClr val="tx1"/>
                          </a:solidFill>
                          <a:latin typeface="Arial"/>
                          <a:ea typeface="+mn-ea"/>
                          <a:cs typeface="+mn-cs"/>
                        </a:rPr>
                        <a:t>home/building density</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Topology support</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Mesh, PtMP, Daisy chain</a:t>
                      </a:r>
                      <a:r>
                        <a:rPr lang="en-US" altLang="zh-CN" sz="1000" kern="1200" baseline="0" noProof="0" dirty="0" smtClean="0">
                          <a:solidFill>
                            <a:schemeClr val="tx1"/>
                          </a:solidFill>
                          <a:latin typeface="Arial"/>
                          <a:ea typeface="+mn-ea"/>
                          <a:cs typeface="+mn-cs"/>
                        </a:rPr>
                        <a:t> </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kern="1200" noProof="0" dirty="0" err="1" smtClean="0">
                          <a:solidFill>
                            <a:schemeClr val="tx1"/>
                          </a:solidFill>
                          <a:latin typeface="Arial"/>
                          <a:ea typeface="+mn-ea"/>
                          <a:cs typeface="+mn-cs"/>
                        </a:rPr>
                        <a:t>PtP</a:t>
                      </a:r>
                      <a:r>
                        <a:rPr lang="en-US" altLang="zh-CN" sz="1000" kern="1200" noProof="0" dirty="0" smtClean="0">
                          <a:solidFill>
                            <a:schemeClr val="tx1"/>
                          </a:solidFill>
                          <a:latin typeface="Arial"/>
                          <a:ea typeface="+mn-ea"/>
                          <a:cs typeface="+mn-cs"/>
                        </a:rPr>
                        <a:t>, PtMP</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Dat</a:t>
                      </a:r>
                      <a:r>
                        <a:rPr lang="en-US" altLang="zh-CN" sz="1000" baseline="0" noProof="0" dirty="0" smtClean="0"/>
                        <a:t>a Rate </a:t>
                      </a:r>
                      <a:br>
                        <a:rPr lang="en-US" altLang="zh-CN" sz="1000" baseline="0" noProof="0" dirty="0" smtClean="0"/>
                      </a:br>
                      <a:r>
                        <a:rPr lang="en-US" altLang="zh-CN" sz="1000" baseline="0" noProof="0" dirty="0" smtClean="0"/>
                        <a:t>(DL sustainable)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&gt; 4 Gbps</a:t>
                      </a:r>
                      <a:r>
                        <a:rPr lang="en-US" altLang="zh-CN" sz="1000" baseline="0" noProof="0" dirty="0" smtClean="0"/>
                        <a:t> / </a:t>
                      </a:r>
                      <a:r>
                        <a:rPr lang="en-US" altLang="zh-CN" sz="1000" kern="1200" baseline="0" noProof="0" dirty="0" smtClean="0">
                          <a:solidFill>
                            <a:schemeClr val="tx1"/>
                          </a:solidFill>
                          <a:latin typeface="Arial"/>
                          <a:ea typeface="+mn-ea"/>
                          <a:cs typeface="+mn-cs"/>
                        </a:rPr>
                        <a:t>DN site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Wingdings"/>
                        <a:buNone/>
                      </a:pPr>
                      <a:r>
                        <a:rPr lang="en-US" altLang="zh-CN" sz="1000" noProof="0" dirty="0" smtClean="0"/>
                        <a:t>&gt; 1 Gbps / Home AP</a:t>
                      </a:r>
                    </a:p>
                    <a:p>
                      <a:pPr marL="0" marR="0" indent="0" algn="ctr" defTabSz="914400" rtl="0" eaLnBrk="1" fontAlgn="auto" latinLnBrk="0" hangingPunct="1">
                        <a:lnSpc>
                          <a:spcPct val="100000"/>
                        </a:lnSpc>
                        <a:spcBef>
                          <a:spcPts val="0"/>
                        </a:spcBef>
                        <a:spcAft>
                          <a:spcPts val="0"/>
                        </a:spcAft>
                        <a:buClrTx/>
                        <a:buSzTx/>
                        <a:buFont typeface="Wingdings"/>
                        <a:buNone/>
                        <a:tabLst/>
                        <a:defRPr/>
                      </a:pPr>
                      <a:r>
                        <a:rPr lang="en-US" altLang="zh-CN" sz="1000" noProof="0" dirty="0" smtClean="0"/>
                        <a:t>&gt; 2 Gbps / Building</a:t>
                      </a:r>
                      <a:r>
                        <a:rPr lang="en-US" altLang="zh-CN" sz="1000" baseline="0" noProof="0" dirty="0" smtClean="0"/>
                        <a:t> </a:t>
                      </a:r>
                      <a:r>
                        <a:rPr lang="en-US" altLang="zh-CN" sz="1000" noProof="0" dirty="0" smtClean="0"/>
                        <a:t>AP</a:t>
                      </a: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Antenna features</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Beam-forming/tracking; Auto-alignment </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xmlns="" val="10006"/>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Latency (RTT) </a:t>
                      </a:r>
                      <a:br>
                        <a:rPr lang="en-US" altLang="zh-CN" sz="1000" noProof="0" dirty="0" smtClean="0"/>
                      </a:b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15 </a:t>
                      </a:r>
                      <a:r>
                        <a:rPr lang="en-US" altLang="zh-CN" sz="1000" noProof="0" dirty="0" err="1" smtClean="0"/>
                        <a:t>ms</a:t>
                      </a:r>
                      <a:r>
                        <a:rPr lang="en-US" altLang="zh-CN" sz="1000" noProof="0" dirty="0" smtClean="0"/>
                        <a:t> (WTTH/B, </a:t>
                      </a:r>
                      <a:r>
                        <a:rPr lang="en-US" altLang="zh-CN" sz="1000" noProof="0" dirty="0" err="1" smtClean="0"/>
                        <a:t>WiFi</a:t>
                      </a:r>
                      <a:r>
                        <a:rPr lang="en-US" altLang="zh-CN" sz="1000" noProof="0" dirty="0" smtClean="0"/>
                        <a:t> AP BH) (e-t-e)**</a:t>
                      </a:r>
                    </a:p>
                    <a:p>
                      <a:pPr algn="ctr"/>
                      <a:r>
                        <a:rPr lang="en-US" altLang="zh-CN" sz="1000" noProof="0" dirty="0" smtClean="0"/>
                        <a:t>&lt; 5 </a:t>
                      </a:r>
                      <a:r>
                        <a:rPr lang="en-US" altLang="zh-CN" sz="1000" noProof="0" dirty="0" err="1" smtClean="0"/>
                        <a:t>ms</a:t>
                      </a:r>
                      <a:r>
                        <a:rPr lang="en-US" altLang="zh-CN" sz="1000" noProof="0" dirty="0" smtClean="0"/>
                        <a:t> (5G</a:t>
                      </a:r>
                      <a:r>
                        <a:rPr lang="en-US" altLang="zh-CN" sz="1000" baseline="0" noProof="0" dirty="0" smtClean="0"/>
                        <a:t> Small cell BH) (e-t-e)**</a:t>
                      </a:r>
                    </a:p>
                    <a:p>
                      <a:pPr algn="ctr"/>
                      <a:r>
                        <a:rPr lang="en-US" altLang="zh-CN" sz="1000" baseline="0" noProof="0" dirty="0" smtClean="0"/>
                        <a:t>&lt; 2 </a:t>
                      </a:r>
                      <a:r>
                        <a:rPr lang="en-US" altLang="zh-CN" sz="1000" baseline="0" noProof="0" dirty="0" err="1" smtClean="0"/>
                        <a:t>ms</a:t>
                      </a:r>
                      <a:r>
                        <a:rPr lang="en-US" altLang="zh-CN" sz="1000" baseline="0" noProof="0" dirty="0" smtClean="0"/>
                        <a:t> (per hop latency)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93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err="1" smtClean="0"/>
                        <a:t>QoS</a:t>
                      </a:r>
                      <a:r>
                        <a:rPr lang="en-US" altLang="zh-CN" sz="1000" noProof="0" dirty="0" smtClean="0"/>
                        <a:t>,</a:t>
                      </a:r>
                      <a:r>
                        <a:rPr lang="en-US" altLang="zh-CN" sz="1000" baseline="0" noProof="0" dirty="0" smtClean="0"/>
                        <a:t> </a:t>
                      </a:r>
                      <a:r>
                        <a:rPr lang="en-US" altLang="zh-CN" sz="1000" noProof="0" dirty="0" smtClean="0"/>
                        <a:t>Security, Sync.</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err="1" smtClean="0"/>
                        <a:t>QoS</a:t>
                      </a:r>
                      <a:r>
                        <a:rPr lang="en-US" altLang="zh-CN" sz="1000" noProof="0" dirty="0" smtClean="0"/>
                        <a:t>/</a:t>
                      </a:r>
                      <a:r>
                        <a:rPr lang="en-US" altLang="zh-CN" sz="1000" noProof="0" dirty="0" err="1" smtClean="0"/>
                        <a:t>QoE</a:t>
                      </a:r>
                      <a:r>
                        <a:rPr lang="en-US" altLang="zh-CN" sz="1000" baseline="0" noProof="0" dirty="0" smtClean="0"/>
                        <a:t>, Security C/I and Sync. support </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Availability of sust. data rate</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altLang="zh-CN" sz="1000" kern="1200" noProof="0" dirty="0" smtClean="0">
                          <a:solidFill>
                            <a:schemeClr val="tx1"/>
                          </a:solidFill>
                          <a:latin typeface="Arial"/>
                          <a:ea typeface="+mn-ea"/>
                          <a:cs typeface="+mn-cs"/>
                        </a:rPr>
                        <a:t>No guarantees in an unlicensed environment.</a:t>
                      </a:r>
                      <a:endParaRPr lang="en-US" altLang="zh-CN" sz="1000" kern="1200" noProof="0" dirty="0">
                        <a:solidFill>
                          <a:schemeClr val="tx1"/>
                        </a:solidFill>
                        <a:latin typeface="Arial"/>
                        <a:ea typeface="+mn-ea"/>
                        <a:cs typeface="+mn-cs"/>
                      </a:endParaRPr>
                    </a:p>
                    <a:p>
                      <a:pPr marL="0" algn="ctr" defTabSz="914400" rtl="0" eaLnBrk="1" latinLnBrk="0" hangingPunct="1"/>
                      <a:r>
                        <a:rPr lang="en-US" altLang="zh-CN" sz="1000" kern="1200" noProof="0" dirty="0" smtClean="0">
                          <a:solidFill>
                            <a:schemeClr val="tx1"/>
                          </a:solidFill>
                          <a:latin typeface="Arial"/>
                          <a:ea typeface="+mn-ea"/>
                          <a:cs typeface="+mn-cs"/>
                        </a:rPr>
                        <a:t>&gt; 99%</a:t>
                      </a:r>
                      <a:r>
                        <a:rPr lang="en-US" altLang="zh-CN" sz="1000" kern="1200" baseline="0" noProof="0" dirty="0" smtClean="0">
                          <a:solidFill>
                            <a:schemeClr val="tx1"/>
                          </a:solidFill>
                          <a:latin typeface="Arial"/>
                          <a:ea typeface="+mn-ea"/>
                          <a:cs typeface="+mn-cs"/>
                        </a:rPr>
                        <a:t> should be aimed (e-t-e </a:t>
                      </a:r>
                      <a:r>
                        <a:rPr lang="en-US" altLang="zh-CN" sz="1000" kern="1200" baseline="0" noProof="0" dirty="0" err="1" smtClean="0">
                          <a:solidFill>
                            <a:schemeClr val="tx1"/>
                          </a:solidFill>
                          <a:latin typeface="Arial"/>
                          <a:ea typeface="+mn-ea"/>
                          <a:cs typeface="+mn-cs"/>
                        </a:rPr>
                        <a:t>mmWave</a:t>
                      </a:r>
                      <a:r>
                        <a:rPr lang="en-US" altLang="zh-CN" sz="1000" kern="1200" baseline="0" noProof="0" dirty="0" smtClean="0">
                          <a:solidFill>
                            <a:schemeClr val="tx1"/>
                          </a:solidFill>
                          <a:latin typeface="Arial"/>
                          <a:ea typeface="+mn-ea"/>
                          <a:cs typeface="+mn-cs"/>
                        </a:rPr>
                        <a:t>)</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xmlns="" val="10010"/>
                  </a:ext>
                </a:extLst>
              </a:tr>
            </a:tbl>
          </a:graphicData>
        </a:graphic>
      </p:graphicFrame>
      <p:sp>
        <p:nvSpPr>
          <p:cNvPr id="10" name="Fußzeilenplatzhalter 4"/>
          <p:cNvSpPr txBox="1">
            <a:spLocks/>
          </p:cNvSpPr>
          <p:nvPr/>
        </p:nvSpPr>
        <p:spPr bwMode="auto">
          <a:xfrm>
            <a:off x="6588224" y="6021288"/>
            <a:ext cx="2160240" cy="36004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800" dirty="0" smtClean="0"/>
              <a:t>‘ * of hops depends on latency requirements</a:t>
            </a:r>
            <a:br>
              <a:rPr lang="en-GB" sz="800" dirty="0" smtClean="0"/>
            </a:br>
            <a:r>
              <a:rPr lang="en-GB" sz="800" dirty="0" smtClean="0"/>
              <a:t>**  may differ based on operator deployments</a:t>
            </a:r>
            <a:endParaRPr lang="en-GB" sz="800" dirty="0"/>
          </a:p>
        </p:txBody>
      </p:sp>
      <p:sp>
        <p:nvSpPr>
          <p:cNvPr id="14" name="Titel 1"/>
          <p:cNvSpPr>
            <a:spLocks noGrp="1"/>
          </p:cNvSpPr>
          <p:nvPr>
            <p:ph type="title"/>
          </p:nvPr>
        </p:nvSpPr>
        <p:spPr>
          <a:xfrm>
            <a:off x="489792" y="685801"/>
            <a:ext cx="8330680" cy="726975"/>
          </a:xfrm>
        </p:spPr>
        <p:txBody>
          <a:bodyPr/>
          <a:lstStyle/>
          <a:p>
            <a:r>
              <a:rPr lang="en-US" sz="2000" b="1" dirty="0" smtClean="0"/>
              <a:t>Usage Model 10: Operational Requirements</a:t>
            </a:r>
            <a:endParaRPr lang="en-US" sz="2000" b="1" dirty="0"/>
          </a:p>
        </p:txBody>
      </p:sp>
    </p:spTree>
    <p:extLst>
      <p:ext uri="{BB962C8B-B14F-4D97-AF65-F5344CB8AC3E}">
        <p14:creationId xmlns:p14="http://schemas.microsoft.com/office/powerpoint/2010/main" val="374174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Objekt 15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27" name="Freeform 11"/>
          <p:cNvSpPr>
            <a:spLocks/>
          </p:cNvSpPr>
          <p:nvPr/>
        </p:nvSpPr>
        <p:spPr bwMode="auto">
          <a:xfrm>
            <a:off x="3294798" y="1700808"/>
            <a:ext cx="2531678"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6145" name="Rectangle 1"/>
          <p:cNvSpPr>
            <a:spLocks noGrp="1" noChangeArrowheads="1"/>
          </p:cNvSpPr>
          <p:nvPr>
            <p:ph type="title"/>
          </p:nvPr>
        </p:nvSpPr>
        <p:spPr>
          <a:xfrm>
            <a:off x="467544" y="679444"/>
            <a:ext cx="8280920" cy="73333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t>Usage Model 10: </a:t>
            </a:r>
            <a:r>
              <a:rPr lang="en-US" sz="1800" b="1" dirty="0" err="1" smtClean="0">
                <a:solidFill>
                  <a:schemeClr val="dk2"/>
                </a:solidFill>
                <a:ea typeface="Times New Roman"/>
                <a:cs typeface="Times New Roman"/>
                <a:sym typeface="Times New Roman"/>
              </a:rPr>
              <a:t>mmWave</a:t>
            </a:r>
            <a:r>
              <a:rPr lang="en-US" sz="1800" b="1" dirty="0" smtClean="0">
                <a:solidFill>
                  <a:schemeClr val="dk2"/>
                </a:solidFill>
                <a:ea typeface="Times New Roman"/>
                <a:cs typeface="Times New Roman"/>
                <a:sym typeface="Times New Roman"/>
              </a:rPr>
              <a:t> </a:t>
            </a:r>
            <a:r>
              <a:rPr lang="en-GB" sz="1800" b="1" dirty="0" smtClean="0"/>
              <a:t>Distribution Network</a:t>
            </a:r>
            <a:endParaRPr lang="en-GB" sz="1800" b="1" dirty="0">
              <a:solidFill>
                <a:schemeClr val="tx1"/>
              </a:solidFill>
            </a:endParaRPr>
          </a:p>
        </p:txBody>
      </p:sp>
      <p:sp>
        <p:nvSpPr>
          <p:cNvPr id="22" name="Rechteck 21"/>
          <p:cNvSpPr/>
          <p:nvPr/>
        </p:nvSpPr>
        <p:spPr bwMode="gray">
          <a:xfrm>
            <a:off x="1566918" y="2097455"/>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3" name="Gleichschenkliges Dreieck 22"/>
          <p:cNvSpPr/>
          <p:nvPr/>
        </p:nvSpPr>
        <p:spPr bwMode="gray">
          <a:xfrm>
            <a:off x="1474184" y="1938578"/>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11" name="Rechteck 110"/>
          <p:cNvSpPr/>
          <p:nvPr/>
        </p:nvSpPr>
        <p:spPr bwMode="gray">
          <a:xfrm>
            <a:off x="5414931"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7" name="Rechteck 136"/>
          <p:cNvSpPr/>
          <p:nvPr/>
        </p:nvSpPr>
        <p:spPr bwMode="gray">
          <a:xfrm>
            <a:off x="5412289" y="335026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8" name="Rechteck 137"/>
          <p:cNvSpPr/>
          <p:nvPr/>
        </p:nvSpPr>
        <p:spPr bwMode="gray">
          <a:xfrm>
            <a:off x="5414931"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9" name="Rechteck 138"/>
          <p:cNvSpPr/>
          <p:nvPr/>
        </p:nvSpPr>
        <p:spPr bwMode="gray">
          <a:xfrm>
            <a:off x="4379286" y="1799425"/>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0" name="Rechteck 139"/>
          <p:cNvSpPr/>
          <p:nvPr/>
        </p:nvSpPr>
        <p:spPr bwMode="gray">
          <a:xfrm>
            <a:off x="4379286" y="2843541"/>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1" name="Rechteck 140"/>
          <p:cNvSpPr/>
          <p:nvPr/>
        </p:nvSpPr>
        <p:spPr bwMode="gray">
          <a:xfrm>
            <a:off x="4379286" y="388765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2" name="Rechteck 141"/>
          <p:cNvSpPr/>
          <p:nvPr/>
        </p:nvSpPr>
        <p:spPr bwMode="gray">
          <a:xfrm>
            <a:off x="3323948"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3" name="Rechteck 142"/>
          <p:cNvSpPr/>
          <p:nvPr/>
        </p:nvSpPr>
        <p:spPr bwMode="gray">
          <a:xfrm>
            <a:off x="3323948" y="3342734"/>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4" name="Rechteck 143"/>
          <p:cNvSpPr/>
          <p:nvPr/>
        </p:nvSpPr>
        <p:spPr bwMode="gray">
          <a:xfrm>
            <a:off x="3323948"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9" name="Rechteck 148"/>
          <p:cNvSpPr/>
          <p:nvPr/>
        </p:nvSpPr>
        <p:spPr bwMode="gray">
          <a:xfrm>
            <a:off x="5722656" y="2194203"/>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cxnSp>
        <p:nvCxnSpPr>
          <p:cNvPr id="152" name="Gerade Verbindung 151"/>
          <p:cNvCxnSpPr>
            <a:stCxn id="139" idx="1"/>
            <a:endCxn id="142" idx="3"/>
          </p:cNvCxnSpPr>
          <p:nvPr/>
        </p:nvCxnSpPr>
        <p:spPr>
          <a:xfrm flipH="1">
            <a:off x="3631673" y="1953288"/>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Gerade Verbindung 154"/>
          <p:cNvCxnSpPr>
            <a:stCxn id="111" idx="1"/>
            <a:endCxn id="139" idx="3"/>
          </p:cNvCxnSpPr>
          <p:nvPr/>
        </p:nvCxnSpPr>
        <p:spPr>
          <a:xfrm flipH="1" flipV="1">
            <a:off x="4687011" y="1953288"/>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Gerade Verbindung 157"/>
          <p:cNvCxnSpPr>
            <a:stCxn id="111" idx="1"/>
            <a:endCxn id="140" idx="3"/>
          </p:cNvCxnSpPr>
          <p:nvPr/>
        </p:nvCxnSpPr>
        <p:spPr>
          <a:xfrm flipH="1">
            <a:off x="4687011" y="2452481"/>
            <a:ext cx="727920"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Gerade Verbindung 160"/>
          <p:cNvCxnSpPr>
            <a:stCxn id="137" idx="1"/>
            <a:endCxn id="140" idx="3"/>
          </p:cNvCxnSpPr>
          <p:nvPr/>
        </p:nvCxnSpPr>
        <p:spPr>
          <a:xfrm flipH="1" flipV="1">
            <a:off x="4687011" y="2997404"/>
            <a:ext cx="725278" cy="50672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Gerade Verbindung 163"/>
          <p:cNvCxnSpPr>
            <a:stCxn id="138" idx="1"/>
            <a:endCxn id="141" idx="3"/>
          </p:cNvCxnSpPr>
          <p:nvPr/>
        </p:nvCxnSpPr>
        <p:spPr>
          <a:xfrm flipH="1" flipV="1">
            <a:off x="4687011" y="4041520"/>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Gerade Verbindung 166"/>
          <p:cNvCxnSpPr>
            <a:stCxn id="137" idx="1"/>
            <a:endCxn id="141" idx="3"/>
          </p:cNvCxnSpPr>
          <p:nvPr/>
        </p:nvCxnSpPr>
        <p:spPr>
          <a:xfrm flipH="1">
            <a:off x="4687011" y="3504130"/>
            <a:ext cx="725278" cy="5373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Gerade Verbindung 169"/>
          <p:cNvCxnSpPr>
            <a:stCxn id="140" idx="1"/>
            <a:endCxn id="143" idx="3"/>
          </p:cNvCxnSpPr>
          <p:nvPr/>
        </p:nvCxnSpPr>
        <p:spPr>
          <a:xfrm flipH="1">
            <a:off x="3631673" y="2997404"/>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Gerade Verbindung 172"/>
          <p:cNvCxnSpPr>
            <a:stCxn id="140" idx="1"/>
            <a:endCxn id="142" idx="3"/>
          </p:cNvCxnSpPr>
          <p:nvPr/>
        </p:nvCxnSpPr>
        <p:spPr>
          <a:xfrm flipH="1" flipV="1">
            <a:off x="3631673" y="2452481"/>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p:cNvCxnSpPr>
            <a:stCxn id="141" idx="1"/>
            <a:endCxn id="144" idx="3"/>
          </p:cNvCxnSpPr>
          <p:nvPr/>
        </p:nvCxnSpPr>
        <p:spPr>
          <a:xfrm flipH="1">
            <a:off x="3631673" y="4041520"/>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Gerade Verbindung 178"/>
          <p:cNvCxnSpPr>
            <a:stCxn id="141" idx="1"/>
            <a:endCxn id="143" idx="3"/>
          </p:cNvCxnSpPr>
          <p:nvPr/>
        </p:nvCxnSpPr>
        <p:spPr>
          <a:xfrm flipH="1" flipV="1">
            <a:off x="3631673" y="3496597"/>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Gerade Verbindung 181"/>
          <p:cNvCxnSpPr>
            <a:stCxn id="138" idx="1"/>
          </p:cNvCxnSpPr>
          <p:nvPr/>
        </p:nvCxnSpPr>
        <p:spPr>
          <a:xfrm flipH="1">
            <a:off x="5146592" y="4540713"/>
            <a:ext cx="268339" cy="27818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Gerade Verbindung 184"/>
          <p:cNvCxnSpPr/>
          <p:nvPr/>
        </p:nvCxnSpPr>
        <p:spPr>
          <a:xfrm>
            <a:off x="5930296" y="4544905"/>
            <a:ext cx="656456"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Gerade Verbindung 189"/>
          <p:cNvCxnSpPr>
            <a:stCxn id="149" idx="3"/>
          </p:cNvCxnSpPr>
          <p:nvPr/>
        </p:nvCxnSpPr>
        <p:spPr>
          <a:xfrm>
            <a:off x="5930296" y="2456673"/>
            <a:ext cx="728464"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74" name="Gruppieren 6173"/>
          <p:cNvGrpSpPr/>
          <p:nvPr/>
        </p:nvGrpSpPr>
        <p:grpSpPr>
          <a:xfrm rot="16200000">
            <a:off x="6131779" y="4442154"/>
            <a:ext cx="80520" cy="124981"/>
            <a:chOff x="6014084" y="4701418"/>
            <a:chExt cx="80520" cy="124981"/>
          </a:xfrm>
        </p:grpSpPr>
        <p:sp>
          <p:nvSpPr>
            <p:cNvPr id="193"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94"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199" name="Gruppieren 198"/>
          <p:cNvGrpSpPr/>
          <p:nvPr/>
        </p:nvGrpSpPr>
        <p:grpSpPr>
          <a:xfrm rot="16200000">
            <a:off x="6131779" y="2348396"/>
            <a:ext cx="80520" cy="124981"/>
            <a:chOff x="6014084" y="4701418"/>
            <a:chExt cx="80520" cy="124981"/>
          </a:xfrm>
        </p:grpSpPr>
        <p:sp>
          <p:nvSpPr>
            <p:cNvPr id="200"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201" name="Ellipse 200"/>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6175" name="Rechteck 6174"/>
          <p:cNvSpPr/>
          <p:nvPr/>
        </p:nvSpPr>
        <p:spPr>
          <a:xfrm>
            <a:off x="5993118" y="2448687"/>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203" name="Rechteck 202"/>
          <p:cNvSpPr/>
          <p:nvPr/>
        </p:nvSpPr>
        <p:spPr>
          <a:xfrm>
            <a:off x="3875261" y="4205784"/>
            <a:ext cx="1266692" cy="757130"/>
          </a:xfrm>
          <a:prstGeom prst="rect">
            <a:avLst/>
          </a:prstGeom>
        </p:spPr>
        <p:txBody>
          <a:bodyPr wrap="none">
            <a:spAutoFit/>
          </a:bodyPr>
          <a:lstStyle/>
          <a:p>
            <a:pPr algn="ctr">
              <a:lnSpc>
                <a:spcPct val="90000"/>
              </a:lnSpc>
            </a:pPr>
            <a:r>
              <a:rPr lang="en-US" sz="1600" kern="0" dirty="0" err="1" smtClean="0">
                <a:solidFill>
                  <a:schemeClr val="tx1"/>
                </a:solidFill>
                <a:latin typeface="Arial"/>
                <a:ea typeface="Arial"/>
                <a:cs typeface="Arial"/>
                <a:sym typeface="Arial"/>
              </a:rPr>
              <a:t>mmWave</a:t>
            </a:r>
            <a:r>
              <a:rPr lang="en-US" sz="1600" kern="0" dirty="0" smtClean="0">
                <a:solidFill>
                  <a:schemeClr val="tx1"/>
                </a:solidFill>
                <a:latin typeface="Arial"/>
                <a:ea typeface="Arial"/>
                <a:cs typeface="Arial"/>
                <a:sym typeface="Arial"/>
              </a:rPr>
              <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 Distribution</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Network</a:t>
            </a:r>
            <a:endParaRPr lang="de-DE" sz="1600" dirty="0">
              <a:solidFill>
                <a:schemeClr val="tx1"/>
              </a:solidFill>
            </a:endParaRPr>
          </a:p>
        </p:txBody>
      </p:sp>
      <p:sp>
        <p:nvSpPr>
          <p:cNvPr id="220" name="Rechteck 219"/>
          <p:cNvSpPr/>
          <p:nvPr/>
        </p:nvSpPr>
        <p:spPr bwMode="gray">
          <a:xfrm>
            <a:off x="1566918" y="3183926"/>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21" name="Gleichschenkliges Dreieck 220"/>
          <p:cNvSpPr/>
          <p:nvPr/>
        </p:nvSpPr>
        <p:spPr bwMode="gray">
          <a:xfrm>
            <a:off x="1474184" y="3025049"/>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54" name="Rechteck 153"/>
          <p:cNvSpPr/>
          <p:nvPr/>
        </p:nvSpPr>
        <p:spPr bwMode="auto">
          <a:xfrm>
            <a:off x="1618200"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5" name="Rechteck 234"/>
          <p:cNvSpPr/>
          <p:nvPr/>
        </p:nvSpPr>
        <p:spPr bwMode="auto">
          <a:xfrm>
            <a:off x="1866515"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6" name="Rechteck 235"/>
          <p:cNvSpPr/>
          <p:nvPr/>
        </p:nvSpPr>
        <p:spPr bwMode="auto">
          <a:xfrm>
            <a:off x="1621624" y="353149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7" name="Rechteck 236"/>
          <p:cNvSpPr/>
          <p:nvPr/>
        </p:nvSpPr>
        <p:spPr bwMode="auto">
          <a:xfrm>
            <a:off x="1866515" y="352980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8" name="Rechteck 237"/>
          <p:cNvSpPr/>
          <p:nvPr/>
        </p:nvSpPr>
        <p:spPr bwMode="auto">
          <a:xfrm>
            <a:off x="1626521"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9" name="Rechteck 238"/>
          <p:cNvSpPr/>
          <p:nvPr/>
        </p:nvSpPr>
        <p:spPr bwMode="auto">
          <a:xfrm>
            <a:off x="1874836"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240" name="Rechteck 239"/>
          <p:cNvSpPr/>
          <p:nvPr/>
        </p:nvSpPr>
        <p:spPr bwMode="auto">
          <a:xfrm>
            <a:off x="1629945" y="245137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41" name="Rechteck 240"/>
          <p:cNvSpPr/>
          <p:nvPr/>
        </p:nvSpPr>
        <p:spPr bwMode="auto">
          <a:xfrm>
            <a:off x="1874836" y="244968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211" name="Gruppieren 210"/>
          <p:cNvGrpSpPr/>
          <p:nvPr/>
        </p:nvGrpSpPr>
        <p:grpSpPr>
          <a:xfrm>
            <a:off x="1927044" y="2210406"/>
            <a:ext cx="87144" cy="144016"/>
            <a:chOff x="2502942" y="2348880"/>
            <a:chExt cx="87144" cy="144016"/>
          </a:xfrm>
        </p:grpSpPr>
        <p:cxnSp>
          <p:nvCxnSpPr>
            <p:cNvPr id="212"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3"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14" name="Gruppieren 213"/>
          <p:cNvGrpSpPr/>
          <p:nvPr/>
        </p:nvGrpSpPr>
        <p:grpSpPr>
          <a:xfrm>
            <a:off x="1682287" y="2462327"/>
            <a:ext cx="87144" cy="144016"/>
            <a:chOff x="2502942" y="2348880"/>
            <a:chExt cx="87144" cy="144016"/>
          </a:xfrm>
        </p:grpSpPr>
        <p:cxnSp>
          <p:nvCxnSpPr>
            <p:cNvPr id="215"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6"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278" name="Rechteck 277"/>
          <p:cNvSpPr/>
          <p:nvPr/>
        </p:nvSpPr>
        <p:spPr>
          <a:xfrm>
            <a:off x="510435" y="3378738"/>
            <a:ext cx="901209"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b) WTTB</a:t>
            </a:r>
            <a:endParaRPr lang="de-DE" sz="1400" dirty="0"/>
          </a:p>
        </p:txBody>
      </p:sp>
      <p:sp>
        <p:nvSpPr>
          <p:cNvPr id="279" name="Rechteck 278"/>
          <p:cNvSpPr/>
          <p:nvPr/>
        </p:nvSpPr>
        <p:spPr>
          <a:xfrm>
            <a:off x="510435" y="2237643"/>
            <a:ext cx="9108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a) WTTH</a:t>
            </a:r>
            <a:endParaRPr lang="de-DE" sz="1400" dirty="0"/>
          </a:p>
        </p:txBody>
      </p:sp>
      <p:sp>
        <p:nvSpPr>
          <p:cNvPr id="280" name="Rechteck 279"/>
          <p:cNvSpPr/>
          <p:nvPr/>
        </p:nvSpPr>
        <p:spPr>
          <a:xfrm>
            <a:off x="510435" y="4469891"/>
            <a:ext cx="1107765" cy="738664"/>
          </a:xfrm>
          <a:prstGeom prst="rect">
            <a:avLst/>
          </a:prstGeom>
        </p:spPr>
        <p:txBody>
          <a:bodyPr wrap="square">
            <a:spAutoFit/>
          </a:bodyPr>
          <a:lstStyle/>
          <a:p>
            <a:r>
              <a:rPr lang="en-US" sz="1400" kern="0" dirty="0" smtClean="0">
                <a:solidFill>
                  <a:srgbClr val="000000"/>
                </a:solidFill>
                <a:latin typeface="Arial"/>
                <a:ea typeface="Arial"/>
                <a:cs typeface="Arial"/>
                <a:sym typeface="Arial"/>
              </a:rPr>
              <a:t>c) Wi-Fi AP/</a:t>
            </a:r>
            <a:r>
              <a:rPr lang="en-US" sz="1400" kern="0" dirty="0" smtClean="0">
                <a:solidFill>
                  <a:schemeClr val="tx1"/>
                </a:solidFill>
                <a:latin typeface="Arial"/>
                <a:ea typeface="Arial"/>
                <a:cs typeface="Arial"/>
                <a:sym typeface="Arial"/>
              </a:rPr>
              <a:t> Small </a:t>
            </a:r>
            <a:r>
              <a:rPr lang="en-US" sz="1400" kern="0" dirty="0">
                <a:solidFill>
                  <a:schemeClr val="tx1"/>
                </a:solidFill>
                <a:latin typeface="Arial"/>
                <a:ea typeface="Arial"/>
                <a:cs typeface="Arial"/>
                <a:sym typeface="Arial"/>
              </a:rPr>
              <a:t>C</a:t>
            </a:r>
            <a:r>
              <a:rPr lang="en-US" sz="1400" kern="0" dirty="0" smtClean="0">
                <a:solidFill>
                  <a:schemeClr val="tx1"/>
                </a:solidFill>
                <a:latin typeface="Arial"/>
                <a:ea typeface="Arial"/>
                <a:cs typeface="Arial"/>
                <a:sym typeface="Arial"/>
              </a:rPr>
              <a:t>ell</a:t>
            </a:r>
            <a:endParaRPr lang="de-DE" sz="1400" dirty="0">
              <a:solidFill>
                <a:schemeClr val="tx1"/>
              </a:solidFill>
            </a:endParaRPr>
          </a:p>
        </p:txBody>
      </p:sp>
      <p:sp>
        <p:nvSpPr>
          <p:cNvPr id="321" name="Freeform 11"/>
          <p:cNvSpPr>
            <a:spLocks/>
          </p:cNvSpPr>
          <p:nvPr/>
        </p:nvSpPr>
        <p:spPr bwMode="auto">
          <a:xfrm>
            <a:off x="6419374" y="1799424"/>
            <a:ext cx="1985962"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326" name="Rechteck 325"/>
          <p:cNvSpPr/>
          <p:nvPr/>
        </p:nvSpPr>
        <p:spPr>
          <a:xfrm>
            <a:off x="6949284" y="3234722"/>
            <a:ext cx="947696" cy="584775"/>
          </a:xfrm>
          <a:prstGeom prst="rect">
            <a:avLst/>
          </a:prstGeom>
        </p:spPr>
        <p:txBody>
          <a:bodyPr wrap="none">
            <a:spAutoFit/>
          </a:bodyPr>
          <a:lstStyle/>
          <a:p>
            <a:pPr algn="ctr"/>
            <a:r>
              <a:rPr lang="en-US" sz="1600" kern="0" dirty="0" smtClean="0">
                <a:solidFill>
                  <a:srgbClr val="000000"/>
                </a:solidFill>
                <a:latin typeface="Arial"/>
                <a:ea typeface="Arial"/>
                <a:cs typeface="Arial"/>
                <a:sym typeface="Arial"/>
              </a:rPr>
              <a:t>Provider</a:t>
            </a:r>
            <a:br>
              <a:rPr lang="en-US" sz="1600" kern="0" dirty="0" smtClean="0">
                <a:solidFill>
                  <a:srgbClr val="000000"/>
                </a:solidFill>
                <a:latin typeface="Arial"/>
                <a:ea typeface="Arial"/>
                <a:cs typeface="Arial"/>
                <a:sym typeface="Arial"/>
              </a:rPr>
            </a:br>
            <a:r>
              <a:rPr lang="en-US" sz="1600" kern="0" dirty="0" smtClean="0">
                <a:solidFill>
                  <a:srgbClr val="000000"/>
                </a:solidFill>
                <a:latin typeface="Arial"/>
                <a:ea typeface="Arial"/>
                <a:cs typeface="Arial"/>
                <a:sym typeface="Arial"/>
              </a:rPr>
              <a:t>Network</a:t>
            </a:r>
            <a:endParaRPr lang="de-DE" sz="1600" dirty="0"/>
          </a:p>
        </p:txBody>
      </p:sp>
      <p:sp>
        <p:nvSpPr>
          <p:cNvPr id="329" name="Rechteck 328"/>
          <p:cNvSpPr/>
          <p:nvPr/>
        </p:nvSpPr>
        <p:spPr bwMode="gray">
          <a:xfrm>
            <a:off x="3176539" y="561517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330" name="Rechteck 329"/>
          <p:cNvSpPr/>
          <p:nvPr/>
        </p:nvSpPr>
        <p:spPr>
          <a:xfrm>
            <a:off x="7224327" y="5538978"/>
            <a:ext cx="1234633" cy="430887"/>
          </a:xfrm>
          <a:prstGeom prst="rect">
            <a:avLst/>
          </a:prstGeom>
        </p:spPr>
        <p:txBody>
          <a:bodyPr wrap="none">
            <a:spAutoFit/>
          </a:bodyPr>
          <a:lstStyle/>
          <a:p>
            <a:r>
              <a:rPr lang="en-US" sz="1100" kern="0" dirty="0" smtClean="0">
                <a:solidFill>
                  <a:srgbClr val="000000"/>
                </a:solidFill>
                <a:latin typeface="Arial"/>
                <a:ea typeface="Arial"/>
                <a:cs typeface="Arial"/>
                <a:sym typeface="Arial"/>
              </a:rPr>
              <a:t>optical fiber</a:t>
            </a:r>
            <a:br>
              <a:rPr lang="en-US" sz="1100" kern="0" dirty="0" smtClean="0">
                <a:solidFill>
                  <a:srgbClr val="000000"/>
                </a:solidFill>
                <a:latin typeface="Arial"/>
                <a:ea typeface="Arial"/>
                <a:cs typeface="Arial"/>
                <a:sym typeface="Arial"/>
              </a:rPr>
            </a:br>
            <a:r>
              <a:rPr lang="en-US" sz="1100" kern="0" dirty="0" smtClean="0">
                <a:solidFill>
                  <a:srgbClr val="000000"/>
                </a:solidFill>
                <a:latin typeface="Arial"/>
                <a:ea typeface="Arial"/>
                <a:cs typeface="Arial"/>
                <a:sym typeface="Arial"/>
              </a:rPr>
              <a:t>termination node</a:t>
            </a:r>
            <a:endParaRPr lang="de-DE" sz="1100" dirty="0"/>
          </a:p>
        </p:txBody>
      </p:sp>
      <p:cxnSp>
        <p:nvCxnSpPr>
          <p:cNvPr id="323" name="Gerade Verbindung 322"/>
          <p:cNvCxnSpPr/>
          <p:nvPr/>
        </p:nvCxnSpPr>
        <p:spPr bwMode="auto">
          <a:xfrm>
            <a:off x="826112" y="5394962"/>
            <a:ext cx="784887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3" name="Rechteck 332"/>
          <p:cNvSpPr/>
          <p:nvPr/>
        </p:nvSpPr>
        <p:spPr>
          <a:xfrm>
            <a:off x="3485348" y="5538978"/>
            <a:ext cx="3173412"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Distribution Node,</a:t>
            </a:r>
            <a:br>
              <a:rPr lang="en-US" sz="1100" kern="0" dirty="0" smtClean="0">
                <a:solidFill>
                  <a:schemeClr val="tx1"/>
                </a:solidFill>
                <a:latin typeface="Arial"/>
                <a:ea typeface="Arial"/>
                <a:cs typeface="Arial"/>
                <a:sym typeface="Arial"/>
              </a:rPr>
            </a:br>
            <a:r>
              <a:rPr lang="en-US" sz="1100" kern="0" dirty="0" smtClean="0">
                <a:solidFill>
                  <a:schemeClr val="tx1"/>
                </a:solidFill>
                <a:latin typeface="Arial"/>
                <a:ea typeface="Arial"/>
                <a:cs typeface="Arial"/>
                <a:sym typeface="Arial"/>
              </a:rPr>
              <a:t>one or more collocated </a:t>
            </a:r>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sectors </a:t>
            </a:r>
            <a:endParaRPr lang="de-DE" sz="1100" dirty="0">
              <a:solidFill>
                <a:schemeClr val="tx1"/>
              </a:solidFill>
            </a:endParaRPr>
          </a:p>
        </p:txBody>
      </p:sp>
      <p:grpSp>
        <p:nvGrpSpPr>
          <p:cNvPr id="336" name="Gruppieren 335"/>
          <p:cNvGrpSpPr/>
          <p:nvPr/>
        </p:nvGrpSpPr>
        <p:grpSpPr>
          <a:xfrm>
            <a:off x="1762216" y="5666816"/>
            <a:ext cx="72008" cy="144016"/>
            <a:chOff x="2502942" y="2348880"/>
            <a:chExt cx="72008" cy="144016"/>
          </a:xfrm>
        </p:grpSpPr>
        <p:cxnSp>
          <p:nvCxnSpPr>
            <p:cNvPr id="337"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339" name="Rechteck 338"/>
          <p:cNvSpPr/>
          <p:nvPr/>
        </p:nvSpPr>
        <p:spPr>
          <a:xfrm>
            <a:off x="1834224" y="5538978"/>
            <a:ext cx="851234"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a:t>
            </a:r>
            <a:endParaRPr lang="de-DE" sz="1100" dirty="0">
              <a:solidFill>
                <a:schemeClr val="tx1"/>
              </a:solidFill>
            </a:endParaRPr>
          </a:p>
        </p:txBody>
      </p:sp>
      <p:sp>
        <p:nvSpPr>
          <p:cNvPr id="340" name="Rechteck 339"/>
          <p:cNvSpPr/>
          <p:nvPr/>
        </p:nvSpPr>
        <p:spPr>
          <a:xfrm>
            <a:off x="736482" y="5492040"/>
            <a:ext cx="737702" cy="276999"/>
          </a:xfrm>
          <a:prstGeom prst="rect">
            <a:avLst/>
          </a:prstGeom>
        </p:spPr>
        <p:txBody>
          <a:bodyPr wrap="none">
            <a:spAutoFit/>
          </a:bodyPr>
          <a:lstStyle/>
          <a:p>
            <a:r>
              <a:rPr lang="en-US" sz="1200" kern="0" dirty="0" smtClean="0">
                <a:solidFill>
                  <a:srgbClr val="000000"/>
                </a:solidFill>
                <a:latin typeface="Arial"/>
                <a:ea typeface="Arial"/>
                <a:cs typeface="Arial"/>
                <a:sym typeface="Arial"/>
              </a:rPr>
              <a:t>Legend:</a:t>
            </a:r>
            <a:endParaRPr lang="de-DE" sz="1200" dirty="0"/>
          </a:p>
        </p:txBody>
      </p:sp>
      <p:cxnSp>
        <p:nvCxnSpPr>
          <p:cNvPr id="147" name="Gerade Verbindung 146"/>
          <p:cNvCxnSpPr>
            <a:stCxn id="236" idx="0"/>
          </p:cNvCxnSpPr>
          <p:nvPr/>
        </p:nvCxnSpPr>
        <p:spPr>
          <a:xfrm rot="5400000" flipH="1" flipV="1">
            <a:off x="1904923" y="3306964"/>
            <a:ext cx="29443" cy="419616"/>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Gerade Verbindung 146"/>
          <p:cNvCxnSpPr>
            <a:stCxn id="235" idx="2"/>
          </p:cNvCxnSpPr>
          <p:nvPr/>
        </p:nvCxnSpPr>
        <p:spPr>
          <a:xfrm rot="16200000" flipH="1">
            <a:off x="2016437" y="3389035"/>
            <a:ext cx="51304" cy="174725"/>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0" name="Grafik 15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216" y="4386850"/>
            <a:ext cx="141847" cy="548884"/>
          </a:xfrm>
          <a:prstGeom prst="rect">
            <a:avLst/>
          </a:prstGeom>
        </p:spPr>
      </p:pic>
      <p:pic>
        <p:nvPicPr>
          <p:cNvPr id="16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522" r="65432"/>
          <a:stretch/>
        </p:blipFill>
        <p:spPr bwMode="auto">
          <a:xfrm flipV="1">
            <a:off x="1519560" y="4507480"/>
            <a:ext cx="213871" cy="225010"/>
          </a:xfrm>
          <a:prstGeom prst="rect">
            <a:avLst/>
          </a:prstGeom>
          <a:solidFill>
            <a:schemeClr val="bg1"/>
          </a:solidFill>
          <a:ln>
            <a:noFill/>
          </a:ln>
          <a:effectLst/>
          <a:extLst/>
        </p:spPr>
      </p:pic>
      <p:sp>
        <p:nvSpPr>
          <p:cNvPr id="165" name="Rechteck 164"/>
          <p:cNvSpPr/>
          <p:nvPr/>
        </p:nvSpPr>
        <p:spPr>
          <a:xfrm>
            <a:off x="6000318" y="4527499"/>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166" name="Rechteck 165"/>
          <p:cNvSpPr/>
          <p:nvPr/>
        </p:nvSpPr>
        <p:spPr bwMode="gray">
          <a:xfrm>
            <a:off x="5720014" y="4274449"/>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pic>
        <p:nvPicPr>
          <p:cNvPr id="163"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709836" y="4482306"/>
            <a:ext cx="198025" cy="264027"/>
          </a:xfrm>
          <a:prstGeom prst="rect">
            <a:avLst/>
          </a:prstGeom>
          <a:noFill/>
          <a:extLst>
            <a:ext uri="{909E8E84-426E-40DD-AFC4-6F175D3DCCD1}">
              <a14:hiddenFill xmlns:a14="http://schemas.microsoft.com/office/drawing/2010/main">
                <a:solidFill>
                  <a:srgbClr val="FFFFFF"/>
                </a:solidFill>
              </a14:hiddenFill>
            </a:ext>
          </a:extLst>
        </p:spPr>
      </p:pic>
      <p:sp>
        <p:nvSpPr>
          <p:cNvPr id="136" name="Rechteck 141"/>
          <p:cNvSpPr/>
          <p:nvPr/>
        </p:nvSpPr>
        <p:spPr bwMode="gray">
          <a:xfrm>
            <a:off x="1889108" y="445682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145" name="Gerade Verbindung 172"/>
          <p:cNvCxnSpPr>
            <a:stCxn id="142" idx="1"/>
          </p:cNvCxnSpPr>
          <p:nvPr/>
        </p:nvCxnSpPr>
        <p:spPr>
          <a:xfrm flipH="1" flipV="1">
            <a:off x="2042090" y="2267124"/>
            <a:ext cx="1281858" cy="18535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Gerade Verbindung 172"/>
          <p:cNvCxnSpPr>
            <a:stCxn id="142" idx="1"/>
            <a:endCxn id="240" idx="3"/>
          </p:cNvCxnSpPr>
          <p:nvPr/>
        </p:nvCxnSpPr>
        <p:spPr>
          <a:xfrm flipH="1">
            <a:off x="1806369" y="2452481"/>
            <a:ext cx="1517579" cy="8710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Gerade Verbindung 172"/>
          <p:cNvCxnSpPr>
            <a:stCxn id="144" idx="1"/>
          </p:cNvCxnSpPr>
          <p:nvPr/>
        </p:nvCxnSpPr>
        <p:spPr>
          <a:xfrm flipH="1">
            <a:off x="2190984" y="4540713"/>
            <a:ext cx="1132964" cy="6997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Gerade Verbindung 172"/>
          <p:cNvCxnSpPr>
            <a:stCxn id="143" idx="1"/>
          </p:cNvCxnSpPr>
          <p:nvPr/>
        </p:nvCxnSpPr>
        <p:spPr>
          <a:xfrm flipH="1" flipV="1">
            <a:off x="2190984" y="3424655"/>
            <a:ext cx="1132964" cy="7194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3" name="Gruppieren 335"/>
          <p:cNvGrpSpPr/>
          <p:nvPr/>
        </p:nvGrpSpPr>
        <p:grpSpPr>
          <a:xfrm>
            <a:off x="2118656" y="3344458"/>
            <a:ext cx="79209" cy="144016"/>
            <a:chOff x="2502942" y="2348880"/>
            <a:chExt cx="72008" cy="144016"/>
          </a:xfrm>
        </p:grpSpPr>
        <p:cxnSp>
          <p:nvCxnSpPr>
            <p:cNvPr id="94"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87" name="Rechteck 86"/>
          <p:cNvSpPr/>
          <p:nvPr/>
        </p:nvSpPr>
        <p:spPr bwMode="gray">
          <a:xfrm>
            <a:off x="7016687" y="5458148"/>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sp>
        <p:nvSpPr>
          <p:cNvPr id="88" name="Rechteck 87"/>
          <p:cNvSpPr/>
          <p:nvPr/>
        </p:nvSpPr>
        <p:spPr>
          <a:xfrm>
            <a:off x="498324" y="1630801"/>
            <a:ext cx="10711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Use cases:</a:t>
            </a:r>
            <a:endParaRPr lang="de-DE" sz="1400" dirty="0"/>
          </a:p>
        </p:txBody>
      </p:sp>
    </p:spTree>
    <p:extLst>
      <p:ext uri="{BB962C8B-B14F-4D97-AF65-F5344CB8AC3E}">
        <p14:creationId xmlns:p14="http://schemas.microsoft.com/office/powerpoint/2010/main" val="1743535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
        <p:nvSpPr>
          <p:cNvPr id="36870" name="Text Box 5"/>
          <p:cNvSpPr txBox="1">
            <a:spLocks noChangeArrowheads="1"/>
          </p:cNvSpPr>
          <p:nvPr/>
        </p:nvSpPr>
        <p:spPr bwMode="auto">
          <a:xfrm>
            <a:off x="417513" y="1466850"/>
            <a:ext cx="41910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349250" indent="-171450">
              <a:spcBef>
                <a:spcPct val="20000"/>
              </a:spcBef>
              <a:buChar char="–"/>
              <a:defRPr sz="2000">
                <a:solidFill>
                  <a:schemeClr val="tx1"/>
                </a:solidFill>
                <a:latin typeface="Times New Roman" panose="02020603050405020304" pitchFamily="18" charset="0"/>
              </a:defRPr>
            </a:lvl2pPr>
            <a:lvl3pPr marL="349250" indent="-1714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Pre-Conditions: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11ay interfaces are deployed both in a smartphone and in a (wireless charging) pad. The smartphone is placed on the pad for USR communication. The pad may have wired/wireless connection to several peripherals (e.g., a monitor, a keyboard, a mouse, etc.)</a:t>
            </a: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ea typeface="MS PGothic" panose="020B0600070205080204" pitchFamily="34" charset="-128"/>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Application: </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Gigabit Docking w/ Wireless Charging Service</a:t>
            </a:r>
          </a:p>
          <a:p>
            <a:pPr lvl="2">
              <a:spcBef>
                <a:spcPct val="0"/>
              </a:spcBef>
            </a:pPr>
            <a:r>
              <a:rPr lang="en-US" altLang="ko-KR" sz="1100">
                <a:latin typeface="Arial" panose="020B0604020202020204" pitchFamily="34" charset="0"/>
                <a:ea typeface="MS PGothic" panose="020B0600070205080204" pitchFamily="34" charset="-128"/>
              </a:rPr>
              <a:t>Data rate: 1~10 Gbps </a:t>
            </a:r>
          </a:p>
          <a:p>
            <a:pPr lvl="2">
              <a:spcBef>
                <a:spcPct val="0"/>
              </a:spcBef>
            </a:pPr>
            <a:r>
              <a:rPr lang="en-US" altLang="ko-KR" sz="1100">
                <a:latin typeface="Arial" panose="020B0604020202020204" pitchFamily="34" charset="0"/>
                <a:ea typeface="MS PGothic" panose="020B0600070205080204" pitchFamily="34" charset="-128"/>
              </a:rPr>
              <a:t>Alignment-free placement on the pad (e.g., users can place their smartphone on the pad without worrying about precise orientation of the smartphone)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Link Remote Desktop and Cloud PC</a:t>
            </a:r>
          </a:p>
          <a:p>
            <a:pPr lvl="2">
              <a:spcBef>
                <a:spcPct val="0"/>
              </a:spcBef>
            </a:pPr>
            <a:r>
              <a:rPr lang="en-US" altLang="ko-KR" sz="1100">
                <a:latin typeface="Arial" panose="020B0604020202020204" pitchFamily="34" charset="0"/>
                <a:ea typeface="MS PGothic" panose="020B0600070205080204" pitchFamily="34" charset="-128"/>
              </a:rPr>
              <a:t>Data rate: 1~10 Gbps (visually lossless for text/line)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Interactive Game Docking Station</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Data rate: 1~10 Gbps (supporting low latency codec w/ compression rate 1/3~1/4 at least)</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Latency: 10~50 ms (from user event to screen update)</a:t>
            </a:r>
            <a:endParaRPr lang="en-US" altLang="ko-KR" sz="1000">
              <a:latin typeface="Arial" panose="020B0604020202020204" pitchFamily="34" charset="0"/>
              <a:ea typeface="宋体" panose="02010600030101010101" pitchFamily="2" charset="-122"/>
            </a:endParaRPr>
          </a:p>
        </p:txBody>
      </p:sp>
      <p:sp>
        <p:nvSpPr>
          <p:cNvPr id="36871" name="TextBox 19"/>
          <p:cNvSpPr txBox="1">
            <a:spLocks noChangeArrowheads="1"/>
          </p:cNvSpPr>
          <p:nvPr/>
        </p:nvSpPr>
        <p:spPr bwMode="auto">
          <a:xfrm>
            <a:off x="4932363" y="1466850"/>
            <a:ext cx="3746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Environment: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USR wireless docking may be used at home, in a typical office, and in public. The distance between a smartphone and a pad will be &lt; 0.2 m, where the smartphone is placed on the pad. </a:t>
            </a:r>
          </a:p>
          <a:p>
            <a:pPr>
              <a:lnSpc>
                <a:spcPct val="95000"/>
              </a:lnSpc>
              <a:spcBef>
                <a:spcPct val="0"/>
              </a:spcBef>
              <a:buFontTx/>
              <a:buNone/>
            </a:pPr>
            <a:endParaRPr lang="en-US" altLang="zh-CN" sz="1400" u="sng">
              <a:solidFill>
                <a:srgbClr val="000000"/>
              </a:solidFill>
              <a:ea typeface="宋体" panose="02010600030101010101" pitchFamily="2" charset="-122"/>
              <a:sym typeface="Arial" panose="020B0604020202020204" pitchFamily="34" charset="0"/>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Traffic Conditions: </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Typically,  only one smartphone device can be placed on a wireless docking pad. A single link between a smartphone and a pad is typically supported.</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Traffic is bi-directional. From the smartphone to the pad, low latency video stream transfer may be supported. In the other direction, i.e. from the pad to the smartphone, peripheral inputs may be delivered.</a:t>
            </a:r>
          </a:p>
          <a:p>
            <a:pPr>
              <a:spcBef>
                <a:spcPct val="0"/>
              </a:spcBef>
              <a:buFont typeface="Arial" panose="020B0604020202020204" pitchFamily="34" charset="0"/>
              <a:buChar char="‒"/>
            </a:pPr>
            <a:endParaRPr lang="en-US" altLang="en-US" sz="1100" b="0">
              <a:latin typeface="Arial" panose="020B0604020202020204" pitchFamily="34" charset="0"/>
              <a:ea typeface="MS PGothic" panose="020B0600070205080204" pitchFamily="34" charset="-128"/>
            </a:endParaRPr>
          </a:p>
          <a:p>
            <a:pPr>
              <a:lnSpc>
                <a:spcPct val="95000"/>
              </a:lnSpc>
              <a:spcBef>
                <a:spcPct val="0"/>
              </a:spcBef>
              <a:buFontTx/>
              <a:buNone/>
            </a:pPr>
            <a:r>
              <a:rPr lang="en-US" altLang="zh-CN" sz="1400" u="sng">
                <a:solidFill>
                  <a:srgbClr val="000000"/>
                </a:solidFill>
                <a:ea typeface="MS PGothic" panose="020B0600070205080204" pitchFamily="34" charset="-128"/>
                <a:sym typeface="Arial" panose="020B0604020202020204" pitchFamily="34" charset="0"/>
              </a:rPr>
              <a:t>Use Case:</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smartphone user approaches a pad. The pad has wired/wireless connection to several peripherals (e.g., a monitor, a keyboard, a mouse, etc.)</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device is placed on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is wirelessly connected to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connection between the smartphone and peripherals is set up.</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video stream transfer from the smartphone to the pad may enable real-time monitor display of the smartphone (i.e. the smartphone display is mirrored on to the monitor)</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Mouse and keyboard input can be transferred to the smartphone with  low latency</a:t>
            </a:r>
            <a:endParaRPr lang="en-GB" altLang="en-US" sz="1100" b="0">
              <a:solidFill>
                <a:srgbClr val="4169E1"/>
              </a:solidFill>
              <a:latin typeface="Arial" panose="020B0604020202020204" pitchFamily="34" charset="0"/>
              <a:ea typeface="MS PGothic" panose="020B0600070205080204" pitchFamily="34" charset="-128"/>
            </a:endParaRPr>
          </a:p>
        </p:txBody>
      </p:sp>
      <p:grpSp>
        <p:nvGrpSpPr>
          <p:cNvPr id="36872" name="그룹 42"/>
          <p:cNvGrpSpPr>
            <a:grpSpLocks/>
          </p:cNvGrpSpPr>
          <p:nvPr/>
        </p:nvGrpSpPr>
        <p:grpSpPr bwMode="auto">
          <a:xfrm>
            <a:off x="544513" y="2678113"/>
            <a:ext cx="3859212" cy="1038225"/>
            <a:chOff x="467544" y="2462783"/>
            <a:chExt cx="3859693" cy="1038225"/>
          </a:xfrm>
        </p:grpSpPr>
        <p:grpSp>
          <p:nvGrpSpPr>
            <p:cNvPr id="36873" name="그룹 7"/>
            <p:cNvGrpSpPr>
              <a:grpSpLocks/>
            </p:cNvGrpSpPr>
            <p:nvPr/>
          </p:nvGrpSpPr>
          <p:grpSpPr bwMode="auto">
            <a:xfrm>
              <a:off x="3127455" y="2462783"/>
              <a:ext cx="1199782" cy="734714"/>
              <a:chOff x="1052968" y="828207"/>
              <a:chExt cx="2926948" cy="2044681"/>
            </a:xfrm>
          </p:grpSpPr>
          <p:grpSp>
            <p:nvGrpSpPr>
              <p:cNvPr id="36887" name="그룹 11"/>
              <p:cNvGrpSpPr>
                <a:grpSpLocks/>
              </p:cNvGrpSpPr>
              <p:nvPr/>
            </p:nvGrpSpPr>
            <p:grpSpPr bwMode="auto">
              <a:xfrm>
                <a:off x="1052968" y="828207"/>
                <a:ext cx="2926948" cy="2044681"/>
                <a:chOff x="5340447" y="2286436"/>
                <a:chExt cx="2296362" cy="1867052"/>
              </a:xfrm>
            </p:grpSpPr>
            <p:pic>
              <p:nvPicPr>
                <p:cNvPr id="36889" name="그림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447" y="2286436"/>
                  <a:ext cx="2296362" cy="186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0" name="그룹 14"/>
                <p:cNvGrpSpPr>
                  <a:grpSpLocks/>
                </p:cNvGrpSpPr>
                <p:nvPr/>
              </p:nvGrpSpPr>
              <p:grpSpPr bwMode="auto">
                <a:xfrm>
                  <a:off x="5423864" y="2450531"/>
                  <a:ext cx="2127227" cy="1421418"/>
                  <a:chOff x="1446393" y="3587885"/>
                  <a:chExt cx="2846299" cy="1606841"/>
                </a:xfrm>
              </p:grpSpPr>
              <p:pic>
                <p:nvPicPr>
                  <p:cNvPr id="36892" name="그림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393" y="3587885"/>
                    <a:ext cx="2846299" cy="160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그림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722" y="3965827"/>
                    <a:ext cx="1872208" cy="845614"/>
                  </a:xfrm>
                  <a:prstGeom prst="rect">
                    <a:avLst/>
                  </a:prstGeom>
                  <a:ln>
                    <a:noFill/>
                  </a:ln>
                  <a:effectLst>
                    <a:softEdge rad="112500"/>
                  </a:effectLst>
                </p:spPr>
              </p:pic>
            </p:grpSp>
            <p:pic>
              <p:nvPicPr>
                <p:cNvPr id="36891" name="그림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93912" y="3276511"/>
                  <a:ext cx="755558" cy="5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88" name="그림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9291" y="980728"/>
                <a:ext cx="2711368" cy="15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4" name="Picture 2"/>
            <p:cNvPicPr>
              <a:picLocks noChangeAspect="1" noChangeArrowheads="1"/>
            </p:cNvPicPr>
            <p:nvPr/>
          </p:nvPicPr>
          <p:blipFill>
            <a:blip r:embed="rId7">
              <a:extLst>
                <a:ext uri="{28A0092B-C50C-407E-A947-70E740481C1C}">
                  <a14:useLocalDpi xmlns:a14="http://schemas.microsoft.com/office/drawing/2010/main" val="0"/>
                </a:ext>
              </a:extLst>
            </a:blip>
            <a:srcRect r="2875"/>
            <a:stretch>
              <a:fillRect/>
            </a:stretch>
          </p:blipFill>
          <p:spPr bwMode="auto">
            <a:xfrm flipH="1">
              <a:off x="2300105" y="3032721"/>
              <a:ext cx="775602" cy="4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5" descr="http://www.logitech.com/assets/55444/wireless-combo-mk260-gallery.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t="30919" b="35036"/>
            <a:stretch>
              <a:fillRect/>
            </a:stretch>
          </p:blipFill>
          <p:spPr bwMode="auto">
            <a:xfrm>
              <a:off x="3267539" y="3165982"/>
              <a:ext cx="976156" cy="2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자유형 23"/>
            <p:cNvSpPr/>
            <p:nvPr/>
          </p:nvSpPr>
          <p:spPr bwMode="auto">
            <a:xfrm>
              <a:off x="2915774" y="2996183"/>
              <a:ext cx="238155" cy="306387"/>
            </a:xfrm>
            <a:custGeom>
              <a:avLst/>
              <a:gdLst>
                <a:gd name="connsiteX0" fmla="*/ 0 w 437745"/>
                <a:gd name="connsiteY0" fmla="*/ 486383 h 486383"/>
                <a:gd name="connsiteX1" fmla="*/ 262647 w 437745"/>
                <a:gd name="connsiteY1" fmla="*/ 321013 h 486383"/>
                <a:gd name="connsiteX2" fmla="*/ 321013 w 437745"/>
                <a:gd name="connsiteY2" fmla="*/ 87549 h 486383"/>
                <a:gd name="connsiteX3" fmla="*/ 408562 w 437745"/>
                <a:gd name="connsiteY3" fmla="*/ 29183 h 486383"/>
                <a:gd name="connsiteX4" fmla="*/ 437745 w 437745"/>
                <a:gd name="connsiteY4" fmla="*/ 0 h 48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45" h="486383">
                  <a:moveTo>
                    <a:pt x="0" y="486383"/>
                  </a:moveTo>
                  <a:cubicBezTo>
                    <a:pt x="104572" y="436934"/>
                    <a:pt x="209145" y="387485"/>
                    <a:pt x="262647" y="321013"/>
                  </a:cubicBezTo>
                  <a:cubicBezTo>
                    <a:pt x="316149" y="254541"/>
                    <a:pt x="296694" y="136187"/>
                    <a:pt x="321013" y="87549"/>
                  </a:cubicBezTo>
                  <a:cubicBezTo>
                    <a:pt x="345332" y="38911"/>
                    <a:pt x="389107" y="43774"/>
                    <a:pt x="408562" y="29183"/>
                  </a:cubicBezTo>
                  <a:cubicBezTo>
                    <a:pt x="428017" y="14592"/>
                    <a:pt x="432881" y="7296"/>
                    <a:pt x="437745"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100">
                <a:solidFill>
                  <a:prstClr val="white"/>
                </a:solidFill>
              </a:endParaRPr>
            </a:p>
          </p:txBody>
        </p:sp>
        <p:pic>
          <p:nvPicPr>
            <p:cNvPr id="36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7158" y="2600103"/>
              <a:ext cx="471574" cy="4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383" y="2881385"/>
              <a:ext cx="699368" cy="14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4145" y="2559584"/>
              <a:ext cx="892526" cy="5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80" name="그룹 36"/>
            <p:cNvGrpSpPr>
              <a:grpSpLocks/>
            </p:cNvGrpSpPr>
            <p:nvPr/>
          </p:nvGrpSpPr>
          <p:grpSpPr bwMode="auto">
            <a:xfrm>
              <a:off x="1612225" y="2636567"/>
              <a:ext cx="112265" cy="244125"/>
              <a:chOff x="1506089" y="2235620"/>
              <a:chExt cx="269978" cy="900000"/>
            </a:xfrm>
          </p:grpSpPr>
          <p:cxnSp>
            <p:nvCxnSpPr>
              <p:cNvPr id="36" name="직선 화살표 연결선 35"/>
              <p:cNvCxnSpPr/>
              <p:nvPr/>
            </p:nvCxnSpPr>
            <p:spPr>
              <a:xfrm flipV="1">
                <a:off x="1777296" y="2232866"/>
                <a:ext cx="0" cy="866175"/>
              </a:xfrm>
              <a:prstGeom prst="straightConnector1">
                <a:avLst/>
              </a:prstGeom>
              <a:ln>
                <a:solidFill>
                  <a:srgbClr val="FF0000"/>
                </a:solidFill>
                <a:prstDash val="dash"/>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1506207" y="2232866"/>
                <a:ext cx="0" cy="901290"/>
              </a:xfrm>
              <a:prstGeom prst="straightConnector1">
                <a:avLst/>
              </a:prstGeom>
              <a:ln>
                <a:solidFill>
                  <a:srgbClr val="FF0000"/>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8" name="모서리가 둥근 사각형 설명선 37"/>
            <p:cNvSpPr/>
            <p:nvPr/>
          </p:nvSpPr>
          <p:spPr bwMode="auto">
            <a:xfrm>
              <a:off x="500885" y="2515170"/>
              <a:ext cx="2319627" cy="546100"/>
            </a:xfrm>
            <a:prstGeom prst="wedgeRoundRectCallout">
              <a:avLst>
                <a:gd name="adj1" fmla="val 42514"/>
                <a:gd name="adj2" fmla="val 71912"/>
                <a:gd name="adj3" fmla="val 16667"/>
              </a:avLst>
            </a:pr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latinLnBrk="1" hangingPunct="1">
                <a:spcBef>
                  <a:spcPct val="0"/>
                </a:spcBef>
                <a:buFontTx/>
                <a:buNone/>
                <a:defRPr/>
              </a:pPr>
              <a:endParaRPr lang="ko-KR" altLang="en-US" sz="1100" b="0" smtClean="0">
                <a:solidFill>
                  <a:srgbClr val="FFFFFF"/>
                </a:solidFill>
                <a:ea typeface="굴림" pitchFamily="50" charset="-127"/>
              </a:endParaRPr>
            </a:p>
          </p:txBody>
        </p:sp>
        <p:sp>
          <p:nvSpPr>
            <p:cNvPr id="36882" name="직사각형 34"/>
            <p:cNvSpPr>
              <a:spLocks noChangeArrowheads="1"/>
            </p:cNvSpPr>
            <p:nvPr/>
          </p:nvSpPr>
          <p:spPr bwMode="auto">
            <a:xfrm>
              <a:off x="1907704" y="2588983"/>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Wireless Power</a:t>
              </a:r>
            </a:p>
            <a:p>
              <a:pPr>
                <a:spcBef>
                  <a:spcPct val="0"/>
                </a:spcBef>
                <a:buFontTx/>
                <a:buNone/>
              </a:pPr>
              <a:r>
                <a:rPr lang="en-US" altLang="ko-KR" sz="900" b="0">
                  <a:ea typeface="굴림" panose="020B0600000101010101" pitchFamily="34" charset="-127"/>
                </a:rPr>
                <a:t>Charging</a:t>
              </a:r>
              <a:endParaRPr lang="ko-KR" altLang="en-US" sz="900" b="0">
                <a:ea typeface="굴림" panose="020B0600000101010101" pitchFamily="34" charset="-127"/>
              </a:endParaRPr>
            </a:p>
          </p:txBody>
        </p:sp>
        <p:sp>
          <p:nvSpPr>
            <p:cNvPr id="36883" name="직사각형 35"/>
            <p:cNvSpPr>
              <a:spLocks noChangeArrowheads="1"/>
            </p:cNvSpPr>
            <p:nvPr/>
          </p:nvSpPr>
          <p:spPr bwMode="auto">
            <a:xfrm>
              <a:off x="467544" y="258807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Video stream transfer</a:t>
              </a:r>
            </a:p>
            <a:p>
              <a:pPr>
                <a:spcBef>
                  <a:spcPct val="0"/>
                </a:spcBef>
                <a:buFontTx/>
                <a:buNone/>
              </a:pPr>
              <a:r>
                <a:rPr lang="en-US" altLang="ko-KR" sz="900" b="0">
                  <a:ea typeface="굴림" panose="020B0600000101010101" pitchFamily="34" charset="-127"/>
                </a:rPr>
                <a:t>&amp; Data transfer</a:t>
              </a:r>
              <a:endParaRPr lang="ko-KR" altLang="en-US" sz="900" b="0">
                <a:ea typeface="굴림" panose="020B0600000101010101" pitchFamily="34" charset="-127"/>
              </a:endParaRPr>
            </a:p>
          </p:txBody>
        </p:sp>
        <p:sp>
          <p:nvSpPr>
            <p:cNvPr id="36884" name="직사각형 37"/>
            <p:cNvSpPr>
              <a:spLocks noChangeArrowheads="1"/>
            </p:cNvSpPr>
            <p:nvPr/>
          </p:nvSpPr>
          <p:spPr bwMode="auto">
            <a:xfrm>
              <a:off x="539552" y="3021671"/>
              <a:ext cx="6687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solidFill>
                    <a:srgbClr val="009973"/>
                  </a:solidFill>
                  <a:ea typeface="굴림" panose="020B0600000101010101" pitchFamily="34" charset="-127"/>
                </a:rPr>
                <a:t>Side View</a:t>
              </a:r>
              <a:endParaRPr lang="ko-KR" altLang="en-US" sz="900" b="0">
                <a:solidFill>
                  <a:srgbClr val="009973"/>
                </a:solidFill>
                <a:ea typeface="굴림" panose="020B0600000101010101" pitchFamily="34" charset="-127"/>
              </a:endParaRPr>
            </a:p>
          </p:txBody>
        </p:sp>
      </p:grpSp>
    </p:spTree>
    <p:extLst>
      <p:ext uri="{BB962C8B-B14F-4D97-AF65-F5344CB8AC3E}">
        <p14:creationId xmlns:p14="http://schemas.microsoft.com/office/powerpoint/2010/main" val="397784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txBox="1">
            <a:spLocks noChangeArrowheads="1"/>
          </p:cNvSpPr>
          <p:nvPr/>
        </p:nvSpPr>
        <p:spPr bwMode="auto">
          <a:xfrm>
            <a:off x="539750" y="1557338"/>
            <a:ext cx="7772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ko-KR" sz="1600" dirty="0">
                <a:ea typeface="굴림" panose="020B0600000101010101" pitchFamily="34" charset="-127"/>
              </a:rPr>
              <a:t>Interactive Game Docking Station</a:t>
            </a:r>
          </a:p>
          <a:p>
            <a:pPr lvl="1"/>
            <a:r>
              <a:rPr lang="en-US" altLang="ko-KR" sz="1200" dirty="0">
                <a:ea typeface="굴림" panose="020B0600000101010101" pitchFamily="34" charset="-127"/>
              </a:rPr>
              <a:t>Latency: 10~50 </a:t>
            </a:r>
            <a:r>
              <a:rPr lang="en-US" altLang="ko-KR" sz="1200" dirty="0" err="1">
                <a:ea typeface="굴림" panose="020B0600000101010101" pitchFamily="34" charset="-127"/>
              </a:rPr>
              <a:t>ms</a:t>
            </a:r>
            <a:r>
              <a:rPr lang="en-US" altLang="ko-KR" sz="1200" dirty="0">
                <a:ea typeface="굴림" panose="020B0600000101010101" pitchFamily="34" charset="-127"/>
              </a:rPr>
              <a:t> (from user event to screen update)</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(supporting low latency codec w/ compression rate</a:t>
            </a:r>
            <a:r>
              <a:rPr lang="ko-KR" altLang="en-US" sz="1200" dirty="0">
                <a:ea typeface="굴림" panose="020B0600000101010101" pitchFamily="34" charset="-127"/>
              </a:rPr>
              <a:t> </a:t>
            </a:r>
            <a:r>
              <a:rPr lang="en-US" altLang="ko-KR" sz="1200" dirty="0">
                <a:ea typeface="굴림" panose="020B0600000101010101" pitchFamily="34" charset="-127"/>
              </a:rPr>
              <a:t>1/3~1/4)</a:t>
            </a:r>
          </a:p>
          <a:p>
            <a:r>
              <a:rPr lang="en-US" altLang="ko-KR" sz="1600" dirty="0">
                <a:ea typeface="굴림" panose="020B0600000101010101" pitchFamily="34" charset="-127"/>
              </a:rPr>
              <a:t>Remote Desktop/Cloud PC</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(visually lossless for text/line)</a:t>
            </a:r>
          </a:p>
          <a:p>
            <a:pPr lvl="1"/>
            <a:r>
              <a:rPr lang="en-US" altLang="ko-KR" sz="1200" dirty="0">
                <a:ea typeface="굴림" panose="020B0600000101010101" pitchFamily="34" charset="-127"/>
              </a:rPr>
              <a:t>Traffic: bi-directional (Mobile Phone ↔ Peripheral)</a:t>
            </a:r>
          </a:p>
          <a:p>
            <a:r>
              <a:rPr lang="en-US" altLang="ko-KR" sz="1600" dirty="0">
                <a:ea typeface="굴림" panose="020B0600000101010101" pitchFamily="34" charset="-127"/>
              </a:rPr>
              <a:t>Gigabit Docking w/ Wireless Charging Service</a:t>
            </a:r>
          </a:p>
          <a:p>
            <a:pPr lvl="1"/>
            <a:r>
              <a:rPr lang="en-US" altLang="ko-KR" sz="1200" dirty="0">
                <a:ea typeface="굴림" panose="020B0600000101010101" pitchFamily="34" charset="-127"/>
              </a:rPr>
              <a:t>Alignment-free placement on the pad </a:t>
            </a:r>
          </a:p>
          <a:p>
            <a:endParaRPr lang="en-US" altLang="ko-KR" sz="500" dirty="0">
              <a:ea typeface="굴림" panose="020B0600000101010101" pitchFamily="34" charset="-127"/>
            </a:endParaRPr>
          </a:p>
          <a:p>
            <a:r>
              <a:rPr lang="en-US" altLang="ko-KR" sz="1600" dirty="0">
                <a:ea typeface="굴림" panose="020B0600000101010101" pitchFamily="34" charset="-127"/>
              </a:rPr>
              <a:t>Low Power Consumption</a:t>
            </a:r>
          </a:p>
          <a:p>
            <a:pPr lvl="1"/>
            <a:r>
              <a:rPr lang="en-US" altLang="ko-KR" sz="1200" dirty="0">
                <a:ea typeface="굴림" panose="020B0600000101010101" pitchFamily="34" charset="-127"/>
              </a:rPr>
              <a:t>~ 200 </a:t>
            </a:r>
            <a:r>
              <a:rPr lang="en-US" altLang="ko-KR" sz="1200" dirty="0" err="1">
                <a:ea typeface="굴림" panose="020B0600000101010101" pitchFamily="34" charset="-127"/>
              </a:rPr>
              <a:t>mW</a:t>
            </a:r>
            <a:r>
              <a:rPr lang="en-US" altLang="ko-KR" sz="1200" dirty="0">
                <a:ea typeface="굴림" panose="020B0600000101010101" pitchFamily="34" charset="-127"/>
              </a:rPr>
              <a:t> (peak power consumption for 1 </a:t>
            </a:r>
            <a:r>
              <a:rPr lang="en-US" altLang="ko-KR" sz="1200" dirty="0" err="1">
                <a:ea typeface="굴림" panose="020B0600000101010101" pitchFamily="34" charset="-127"/>
              </a:rPr>
              <a:t>Gbps</a:t>
            </a:r>
            <a:r>
              <a:rPr lang="en-US" altLang="ko-KR" sz="1200" dirty="0">
                <a:ea typeface="굴림" panose="020B0600000101010101" pitchFamily="34" charset="-127"/>
              </a:rPr>
              <a:t>)</a:t>
            </a:r>
          </a:p>
          <a:p>
            <a:pPr lvl="1"/>
            <a:r>
              <a:rPr lang="en-US" altLang="en-US" sz="1200" dirty="0">
                <a:ea typeface="굴림" panose="020B0600000101010101" pitchFamily="34" charset="-127"/>
              </a:rPr>
              <a:t>≤</a:t>
            </a:r>
            <a:r>
              <a:rPr lang="en-US" altLang="ko-KR" sz="1200" dirty="0">
                <a:ea typeface="굴림" panose="020B0600000101010101" pitchFamily="34" charset="-127"/>
              </a:rPr>
              <a:t> 0.5mW for discovery phase</a:t>
            </a:r>
          </a:p>
          <a:p>
            <a:r>
              <a:rPr lang="en-US" altLang="en-US" sz="1600" dirty="0">
                <a:ea typeface="굴림" panose="020B0600000101010101" pitchFamily="34" charset="-127"/>
              </a:rPr>
              <a:t>Form Factor</a:t>
            </a:r>
          </a:p>
          <a:p>
            <a:pPr lvl="1"/>
            <a:r>
              <a:rPr lang="en-US" altLang="en-US" sz="1200" dirty="0">
                <a:ea typeface="굴림" panose="020B0600000101010101" pitchFamily="34" charset="-127"/>
              </a:rPr>
              <a:t>Close to today’s NFC</a:t>
            </a:r>
          </a:p>
          <a:p>
            <a:r>
              <a:rPr lang="en-US" altLang="en-US" sz="1600" dirty="0">
                <a:ea typeface="굴림" panose="020B0600000101010101" pitchFamily="34" charset="-127"/>
              </a:rPr>
              <a:t>Range</a:t>
            </a:r>
          </a:p>
          <a:p>
            <a:pPr lvl="1"/>
            <a:r>
              <a:rPr lang="en-US" altLang="en-US" sz="1200" dirty="0">
                <a:ea typeface="굴림" panose="020B0600000101010101" pitchFamily="34" charset="-127"/>
              </a:rPr>
              <a:t>≤ 0.2 m</a:t>
            </a:r>
            <a:endParaRPr lang="en-US" altLang="en-US" sz="1600" dirty="0"/>
          </a:p>
        </p:txBody>
      </p:sp>
      <p:sp>
        <p:nvSpPr>
          <p:cNvPr id="37894" name="TextBox 7"/>
          <p:cNvSpPr txBox="1">
            <a:spLocks noChangeArrowheads="1"/>
          </p:cNvSpPr>
          <p:nvPr/>
        </p:nvSpPr>
        <p:spPr bwMode="auto">
          <a:xfrm>
            <a:off x="6686550" y="5578475"/>
            <a:ext cx="1514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Cloud Office</a:t>
            </a:r>
            <a:endParaRPr lang="ko-KR" altLang="en-US" sz="1000">
              <a:solidFill>
                <a:srgbClr val="404040"/>
              </a:solidFill>
              <a:latin typeface="Calibri" panose="020F0502020204030204" pitchFamily="34" charset="0"/>
              <a:ea typeface="맑은 고딕" panose="020B0503020000020004" pitchFamily="34" charset="-127"/>
            </a:endParaRPr>
          </a:p>
        </p:txBody>
      </p:sp>
      <p:pic>
        <p:nvPicPr>
          <p:cNvPr id="3789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4049713"/>
            <a:ext cx="2016125"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438" y="2409825"/>
            <a:ext cx="2119312"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7" name="TextBox 10"/>
          <p:cNvSpPr txBox="1">
            <a:spLocks noChangeArrowheads="1"/>
          </p:cNvSpPr>
          <p:nvPr/>
        </p:nvSpPr>
        <p:spPr bwMode="auto">
          <a:xfrm>
            <a:off x="6478588" y="3433763"/>
            <a:ext cx="1647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Docking Pad</a:t>
            </a:r>
            <a:br>
              <a:rPr lang="en-US" altLang="ko-KR" sz="1000">
                <a:solidFill>
                  <a:srgbClr val="404040"/>
                </a:solidFill>
                <a:latin typeface="Calibri" panose="020F0502020204030204" pitchFamily="34" charset="0"/>
                <a:ea typeface="맑은 고딕" panose="020B0503020000020004" pitchFamily="34" charset="-127"/>
              </a:rPr>
            </a:br>
            <a:r>
              <a:rPr lang="en-US" altLang="ko-KR" sz="900" b="0">
                <a:solidFill>
                  <a:srgbClr val="404040"/>
                </a:solidFill>
                <a:latin typeface="Calibri" panose="020F0502020204030204" pitchFamily="34" charset="0"/>
                <a:ea typeface="맑은 고딕" panose="020B0503020000020004" pitchFamily="34" charset="-127"/>
              </a:rPr>
              <a:t>(Monitor/Keyboard/Mouse/LAN)</a:t>
            </a:r>
            <a:endParaRPr lang="ko-KR" altLang="en-US" sz="1000" b="0">
              <a:solidFill>
                <a:srgbClr val="404040"/>
              </a:solidFill>
              <a:latin typeface="Calibri" panose="020F0502020204030204" pitchFamily="34" charset="0"/>
              <a:ea typeface="맑은 고딕" panose="020B0503020000020004" pitchFamily="34" charset="-127"/>
            </a:endParaRPr>
          </a:p>
        </p:txBody>
      </p:sp>
      <p:sp>
        <p:nvSpPr>
          <p:cNvPr id="37898"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Tree>
    <p:extLst>
      <p:ext uri="{BB962C8B-B14F-4D97-AF65-F5344CB8AC3E}">
        <p14:creationId xmlns:p14="http://schemas.microsoft.com/office/powerpoint/2010/main" val="127689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99592" y="90872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1309321720"/>
              </p:ext>
            </p:extLst>
          </p:nvPr>
        </p:nvGraphicFramePr>
        <p:xfrm>
          <a:off x="395536" y="1916832"/>
          <a:ext cx="8379193" cy="3213169"/>
        </p:xfrm>
        <a:graphic>
          <a:graphicData uri="http://schemas.openxmlformats.org/drawingml/2006/table">
            <a:tbl>
              <a:tblPr firstRow="1" bandRow="1">
                <a:noFill/>
                <a:tableStyleId>{76D8E0FC-F2F0-4C2D-AB19-AB96CCA464D3}</a:tableStyleId>
              </a:tblPr>
              <a:tblGrid>
                <a:gridCol w="524997"/>
                <a:gridCol w="812858"/>
                <a:gridCol w="966401"/>
                <a:gridCol w="941738"/>
                <a:gridCol w="1056834"/>
                <a:gridCol w="745876"/>
                <a:gridCol w="720080"/>
                <a:gridCol w="92048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-Uncompressed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353049">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216024">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312782">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388740261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55576" y="620688"/>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2885572064"/>
              </p:ext>
            </p:extLst>
          </p:nvPr>
        </p:nvGraphicFramePr>
        <p:xfrm>
          <a:off x="524187" y="1628800"/>
          <a:ext cx="8379193" cy="4312196"/>
        </p:xfrm>
        <a:graphic>
          <a:graphicData uri="http://schemas.openxmlformats.org/drawingml/2006/table">
            <a:tbl>
              <a:tblPr firstRow="1" bandRow="1">
                <a:noFill/>
                <a:tableStyleId>{76D8E0FC-F2F0-4C2D-AB19-AB96CCA464D3}</a:tableStyleId>
              </a:tblPr>
              <a:tblGrid>
                <a:gridCol w="524997"/>
                <a:gridCol w="812858"/>
                <a:gridCol w="1126614"/>
                <a:gridCol w="781525"/>
                <a:gridCol w="1056834"/>
                <a:gridCol w="905859"/>
                <a:gridCol w="700417"/>
                <a:gridCol w="78016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0855">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263773">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-Fronthauling</a:t>
                      </a:r>
                    </a:p>
                    <a:p>
                      <a:pPr marL="0" marR="0" lvl="0" indent="0" algn="l" rtl="0">
                        <a:spcBef>
                          <a:spcPts val="0"/>
                        </a:spcBef>
                        <a:buNone/>
                      </a:pPr>
                      <a:endParaRPr sz="800" u="none" strike="noStrike" cap="none" baseline="0" dirty="0"/>
                    </a:p>
                  </a:txBody>
                  <a:tcPr marL="91450" marR="91450" marT="45725" marB="45725"/>
                </a:tc>
              </a:tr>
              <a:tr h="576555">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  with single hop</a:t>
                      </a:r>
                    </a:p>
                    <a:p>
                      <a:pPr marL="0" marR="0" lvl="0" indent="0" algn="l" rtl="0">
                        <a:spcBef>
                          <a:spcPts val="0"/>
                        </a:spcBef>
                        <a:buSzPct val="25000"/>
                        <a:buNone/>
                      </a:pPr>
                      <a:r>
                        <a:rPr lang="en-US" sz="800" u="none" strike="noStrike" cap="none" baseline="0" dirty="0" smtClean="0"/>
                        <a:t> &lt;150m per hop 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r h="285457">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&lt;3m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800" u="none" strike="noStrike" cap="none" baseline="0" dirty="0" smtClean="0"/>
                        <a:t>P2P/P2MP</a:t>
                      </a:r>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&lt;10ms</a:t>
                      </a:r>
                      <a:endParaRPr lang="en-US" sz="800" u="none" strike="noStrike" cap="none" baseline="0" dirty="0"/>
                    </a:p>
                  </a:txBody>
                  <a:tcPr marL="91450" marR="91450" marT="45725" marB="45725"/>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10</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&lt;300m (street-poles)</a:t>
                      </a:r>
                    </a:p>
                    <a:p>
                      <a:pPr marL="0" marR="0" lvl="0" indent="0" algn="l" rtl="0">
                        <a:spcBef>
                          <a:spcPts val="0"/>
                        </a:spcBef>
                        <a:buSzPct val="25000"/>
                        <a:buNone/>
                      </a:pPr>
                      <a:r>
                        <a:rPr lang="en-US" sz="800" u="none" strike="noStrike" cap="none" baseline="0" dirty="0" smtClean="0"/>
                        <a:t>&lt;1000m (rooftops)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&gt;4Gbps /DN site</a:t>
                      </a:r>
                    </a:p>
                    <a:p>
                      <a:pPr marL="0" marR="0" lvl="0" indent="0" algn="l" rtl="0">
                        <a:spcBef>
                          <a:spcPts val="0"/>
                        </a:spcBef>
                        <a:buSzPct val="25000"/>
                        <a:buNone/>
                      </a:pPr>
                      <a:r>
                        <a:rPr lang="en-US" sz="800" u="none" strike="noStrike" cap="none" baseline="0" dirty="0" smtClean="0"/>
                        <a:t>&gt;1Gbps /Home AP </a:t>
                      </a:r>
                    </a:p>
                    <a:p>
                      <a:pPr marL="0" marR="0" lvl="0" indent="0" algn="l" rtl="0">
                        <a:spcBef>
                          <a:spcPts val="0"/>
                        </a:spcBef>
                        <a:buSzPct val="25000"/>
                        <a:buNone/>
                      </a:pPr>
                      <a:r>
                        <a:rPr lang="en-US" sz="800" u="none" strike="noStrike" cap="none" baseline="0" dirty="0" smtClean="0"/>
                        <a:t> &gt;2Gbps /Building AP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algn="ctr"/>
                      <a:r>
                        <a:rPr lang="en-US" altLang="zh-CN" sz="800" noProof="0" dirty="0" smtClean="0"/>
                        <a:t>&lt; 15 </a:t>
                      </a:r>
                      <a:r>
                        <a:rPr lang="en-US" altLang="zh-CN" sz="800" noProof="0" dirty="0" err="1" smtClean="0"/>
                        <a:t>ms</a:t>
                      </a:r>
                      <a:r>
                        <a:rPr lang="en-US" altLang="zh-CN" sz="800" noProof="0" dirty="0" smtClean="0"/>
                        <a:t> (WTTH/B, </a:t>
                      </a:r>
                      <a:r>
                        <a:rPr lang="en-US" altLang="zh-CN" sz="800" noProof="0" dirty="0" err="1" smtClean="0"/>
                        <a:t>WiFi</a:t>
                      </a:r>
                      <a:r>
                        <a:rPr lang="en-US" altLang="zh-CN" sz="800" noProof="0" dirty="0" smtClean="0"/>
                        <a:t> AP BH) (e-t-e)**</a:t>
                      </a:r>
                    </a:p>
                    <a:p>
                      <a:pPr algn="ctr"/>
                      <a:r>
                        <a:rPr lang="en-US" altLang="zh-CN" sz="800" noProof="0" dirty="0" smtClean="0"/>
                        <a:t>&lt; 5 </a:t>
                      </a:r>
                      <a:r>
                        <a:rPr lang="en-US" altLang="zh-CN" sz="800" noProof="0" dirty="0" err="1" smtClean="0"/>
                        <a:t>ms</a:t>
                      </a:r>
                      <a:r>
                        <a:rPr lang="en-US" altLang="zh-CN" sz="800" noProof="0" dirty="0" smtClean="0"/>
                        <a:t> (5G</a:t>
                      </a:r>
                      <a:r>
                        <a:rPr lang="en-US" altLang="zh-CN" sz="800" baseline="0" noProof="0" dirty="0" smtClean="0"/>
                        <a:t> Small cell BH) (e-t-e)**</a:t>
                      </a:r>
                    </a:p>
                    <a:p>
                      <a:pPr algn="ctr"/>
                      <a:r>
                        <a:rPr lang="en-US" altLang="zh-CN" sz="800" baseline="0" noProof="0" dirty="0" smtClean="0"/>
                        <a:t>&lt; 2 </a:t>
                      </a:r>
                      <a:r>
                        <a:rPr lang="en-US" altLang="zh-CN" sz="800" baseline="0" noProof="0" dirty="0" err="1" smtClean="0"/>
                        <a:t>ms</a:t>
                      </a:r>
                      <a:r>
                        <a:rPr lang="en-US" altLang="zh-CN" sz="800" baseline="0" noProof="0" dirty="0" smtClean="0"/>
                        <a:t> (per hop latency)</a:t>
                      </a:r>
                      <a:endParaRPr lang="en-US" altLang="zh-CN" sz="800" noProof="0" dirty="0" smtClean="0"/>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a:t>
                      </a:r>
                      <a:r>
                        <a:rPr lang="en-US" sz="800" u="none" strike="noStrike" cap="none" baseline="0" dirty="0" err="1" smtClean="0"/>
                        <a:t>mmWave</a:t>
                      </a:r>
                      <a:r>
                        <a:rPr lang="en-US" sz="800" u="none" strike="noStrike" cap="none" baseline="0" dirty="0" smtClean="0"/>
                        <a:t> distribution network</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11</a:t>
                      </a:r>
                      <a:endParaRPr lang="en-US" sz="800" u="none" strike="noStrike" cap="none" baseline="0" dirty="0"/>
                    </a:p>
                  </a:txBody>
                  <a:tcPr marL="91450" marR="91450" marT="45725" marB="45725"/>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I</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 &lt;0.2m</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&lt;10Gbps</a:t>
                      </a:r>
                      <a:endPar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endParaRP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P2P/P2MP</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smtClean="0">
                          <a:ln>
                            <a:noFill/>
                          </a:ln>
                          <a:solidFill>
                            <a:schemeClr val="tx1"/>
                          </a:solidFill>
                          <a:effectLst/>
                          <a:latin typeface="Arial" pitchFamily="34" charset="0"/>
                          <a:ea typeface="굴림" pitchFamily="50" charset="-127"/>
                          <a:cs typeface="Arial" pitchFamily="34" charset="0"/>
                          <a:sym typeface="Arial" pitchFamily="34" charset="0"/>
                        </a:rPr>
                        <a:t>&lt;50ms</a:t>
                      </a:r>
                      <a:endPar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endParaRPr>
                    </a:p>
                  </a:txBody>
                  <a:tcPr marL="91450" marR="91450" marT="45717" marB="45717" horzOverflow="overflow"/>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USR wireless docking</a:t>
                      </a:r>
                      <a:endParaRPr sz="800" u="none" strike="noStrike" cap="none" baseline="0" dirty="0"/>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29</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4985980"/>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11-15-0830-00-00ay-docking-usage-model</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[18] </a:t>
            </a:r>
            <a:r>
              <a:rPr lang="en-US" sz="1600" dirty="0" smtClean="0">
                <a:solidFill>
                  <a:schemeClr val="dk1"/>
                </a:solidFill>
                <a:latin typeface="Times New Roman"/>
                <a:ea typeface="Times New Roman"/>
                <a:cs typeface="Times New Roman"/>
                <a:sym typeface="Times New Roman"/>
              </a:rPr>
              <a:t>11-16-0666-00-00ay-usr-wireless-docking-usage-mode</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[19] 11-17-1019-02-00ay-mmwave-mesh-network-usage-mode</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val="282003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val="72210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1485653"/>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18834</TotalTime>
  <Words>5767</Words>
  <Application>Microsoft Office PowerPoint</Application>
  <PresentationFormat>On-screen Show (4:3)</PresentationFormat>
  <Paragraphs>858</Paragraphs>
  <Slides>30</Slides>
  <Notes>24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9" baseType="lpstr">
      <vt:lpstr>Arial Unicode MS</vt:lpstr>
      <vt:lpstr>Gulim</vt:lpstr>
      <vt:lpstr>Malgun Gothic</vt:lpstr>
      <vt:lpstr>MS Gothic</vt:lpstr>
      <vt:lpstr>MS PGothic</vt:lpstr>
      <vt:lpstr>MS PGothic</vt:lpstr>
      <vt:lpstr>Neo Sans Intel</vt:lpstr>
      <vt:lpstr>Noto Symbol</vt:lpstr>
      <vt:lpstr>宋体</vt:lpstr>
      <vt:lpstr>Tele-GroteskNor</vt:lpstr>
      <vt:lpstr>Arial</vt:lpstr>
      <vt:lpstr>Calibri</vt:lpstr>
      <vt:lpstr>Tahoma</vt:lpstr>
      <vt:lpstr>Times New Roman</vt:lpstr>
      <vt:lpstr>Wingdings</vt:lpstr>
      <vt:lpstr>802-11-Submission</vt:lpstr>
      <vt:lpstr>Document</vt:lpstr>
      <vt:lpstr>Image</vt:lpstr>
      <vt:lpstr>think-cell Folie</vt:lpstr>
      <vt:lpstr>IEEE 802.11 TGay Use Cases</vt:lpstr>
      <vt:lpstr>PowerPoint Presentation</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PowerPoint Presentation</vt:lpstr>
      <vt:lpstr>Usage Model 6: Mobile Offloading and Multi-Band Operation (MBO)</vt:lpstr>
      <vt:lpstr>Usage Model 6– Mobile Offloading and MBO</vt:lpstr>
      <vt:lpstr>Usage Model 7: Mobile Fronthauling</vt:lpstr>
      <vt:lpstr>PowerPoint Presentation</vt:lpstr>
      <vt:lpstr>Usage Model 8: Wireless Backhauling </vt:lpstr>
      <vt:lpstr>Usage Model 8: Wireless Backhaul</vt:lpstr>
      <vt:lpstr>PowerPoint Presentation</vt:lpstr>
      <vt:lpstr>Usage Model 9: Office docking exmples </vt:lpstr>
      <vt:lpstr>Usage Model 10: mmWave Distribution Network</vt:lpstr>
      <vt:lpstr>Usage Model 10: Operational Requirements</vt:lpstr>
      <vt:lpstr>Usage Model 10: mmWave Distribution Network</vt:lpstr>
      <vt:lpstr>PowerPoint Presentation</vt:lpstr>
      <vt:lpstr>PowerPoint Presentation</vt:lpstr>
      <vt:lpstr>Summary of Key metrics (I) </vt:lpstr>
      <vt:lpstr>Summary of Key metrics (II) </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 Sun</cp:lastModifiedBy>
  <cp:revision>123</cp:revision>
  <dcterms:modified xsi:type="dcterms:W3CDTF">2017-08-16T17:26:37Z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1502720696</vt:lpwstr>
  </property>
</Properties>
</file>