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Default Extension="doc" ContentType="application/msword"/>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26"/>
  </p:notesMasterIdLst>
  <p:sldIdLst>
    <p:sldId id="256" r:id="rId2"/>
    <p:sldId id="257" r:id="rId3"/>
    <p:sldId id="284" r:id="rId4"/>
    <p:sldId id="289" r:id="rId5"/>
    <p:sldId id="297" r:id="rId6"/>
    <p:sldId id="298" r:id="rId7"/>
    <p:sldId id="301" r:id="rId8"/>
    <p:sldId id="302" r:id="rId9"/>
    <p:sldId id="258" r:id="rId10"/>
    <p:sldId id="259" r:id="rId11"/>
    <p:sldId id="286" r:id="rId12"/>
    <p:sldId id="287" r:id="rId13"/>
    <p:sldId id="262" r:id="rId14"/>
    <p:sldId id="263" r:id="rId15"/>
    <p:sldId id="295" r:id="rId16"/>
    <p:sldId id="296" r:id="rId17"/>
    <p:sldId id="264" r:id="rId18"/>
    <p:sldId id="265" r:id="rId19"/>
    <p:sldId id="303" r:id="rId20"/>
    <p:sldId id="304" r:id="rId21"/>
    <p:sldId id="305" r:id="rId22"/>
    <p:sldId id="272" r:id="rId23"/>
    <p:sldId id="293" r:id="rId24"/>
    <p:sldId id="294" r:id="rId25"/>
  </p:sldIdLst>
  <p:sldSz cx="9144000" cy="6858000" type="screen4x3"/>
  <p:notesSz cx="6934200" cy="9280525"/>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7C797083-F9EE-4C0E-ABDD-26BC668D070A}">
  <a:tblStyle styleId="{7C797083-F9EE-4C0E-ABDD-26BC668D070A}" styleName="Table_0">
    <a:wholeTbl>
      <a:tcTxStyle b="off" i="off">
        <a:font>
          <a:latin typeface="Times New Roman"/>
          <a:ea typeface="Times New Roman"/>
          <a:cs typeface="Times New Roman"/>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7FAF5"/>
          </a:solidFill>
        </a:fill>
      </a:tcStyle>
    </a:wholeTbl>
    <a:band1H>
      <a:tcStyle>
        <a:tcBdr/>
        <a:fill>
          <a:solidFill>
            <a:srgbClr val="CBF4EA"/>
          </a:solidFill>
        </a:fill>
      </a:tcStyle>
    </a:band1H>
    <a:band1V>
      <a:tcStyle>
        <a:tcBdr/>
        <a:fill>
          <a:solidFill>
            <a:srgbClr val="CBF4EA"/>
          </a:solidFill>
        </a:fill>
      </a:tcStyle>
    </a:band1V>
    <a:lastCol>
      <a:tcTxStyle b="on" i="off">
        <a:font>
          <a:latin typeface="Times New Roman"/>
          <a:ea typeface="Times New Roman"/>
          <a:cs typeface="Times New Roman"/>
        </a:font>
        <a:schemeClr val="lt1"/>
      </a:tcTxStyle>
      <a:tcStyle>
        <a:tcBdr/>
        <a:fill>
          <a:solidFill>
            <a:schemeClr val="accent1"/>
          </a:solidFill>
        </a:fill>
      </a:tcStyle>
    </a:lastCol>
    <a:firstCol>
      <a:tcTxStyle b="on" i="off">
        <a:font>
          <a:latin typeface="Times New Roman"/>
          <a:ea typeface="Times New Roman"/>
          <a:cs typeface="Times New Roman"/>
        </a:font>
        <a:schemeClr val="lt1"/>
      </a:tcTxStyle>
      <a:tcStyle>
        <a:tcBdr/>
        <a:fill>
          <a:solidFill>
            <a:schemeClr val="accent1"/>
          </a:solidFill>
        </a:fill>
      </a:tcStyle>
    </a:firstCol>
    <a:lastRow>
      <a:tcTxStyle b="on" i="off">
        <a:font>
          <a:latin typeface="Times New Roman"/>
          <a:ea typeface="Times New Roman"/>
          <a:cs typeface="Times New Roman"/>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Times New Roman"/>
          <a:ea typeface="Times New Roman"/>
          <a:cs typeface="Times New Roman"/>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7DEFE1F0-23D1-467C-B1D0-CCCE52E34E7B}" styleName="Table_1">
    <a:wholeTbl>
      <a:tcTxStyle b="off" i="off">
        <a:font>
          <a:latin typeface="Times New Roman"/>
          <a:ea typeface="Times New Roman"/>
          <a:cs typeface="Times New Roman"/>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7FAF5"/>
          </a:solidFill>
        </a:fill>
      </a:tcStyle>
    </a:wholeTbl>
    <a:band1H>
      <a:tcStyle>
        <a:tcBdr/>
        <a:fill>
          <a:solidFill>
            <a:srgbClr val="CBF4EA"/>
          </a:solidFill>
        </a:fill>
      </a:tcStyle>
    </a:band1H>
    <a:band1V>
      <a:tcStyle>
        <a:tcBdr/>
        <a:fill>
          <a:solidFill>
            <a:srgbClr val="CBF4EA"/>
          </a:solidFill>
        </a:fill>
      </a:tcStyle>
    </a:band1V>
    <a:lastCol>
      <a:tcTxStyle b="on" i="off">
        <a:font>
          <a:latin typeface="Times New Roman"/>
          <a:ea typeface="Times New Roman"/>
          <a:cs typeface="Times New Roman"/>
        </a:font>
        <a:schemeClr val="lt1"/>
      </a:tcTxStyle>
      <a:tcStyle>
        <a:tcBdr/>
        <a:fill>
          <a:solidFill>
            <a:schemeClr val="accent1"/>
          </a:solidFill>
        </a:fill>
      </a:tcStyle>
    </a:lastCol>
    <a:firstCol>
      <a:tcTxStyle b="on" i="off">
        <a:font>
          <a:latin typeface="Times New Roman"/>
          <a:ea typeface="Times New Roman"/>
          <a:cs typeface="Times New Roman"/>
        </a:font>
        <a:schemeClr val="lt1"/>
      </a:tcTxStyle>
      <a:tcStyle>
        <a:tcBdr/>
        <a:fill>
          <a:solidFill>
            <a:schemeClr val="accent1"/>
          </a:solidFill>
        </a:fill>
      </a:tcStyle>
    </a:firstCol>
    <a:lastRow>
      <a:tcTxStyle b="on" i="off">
        <a:font>
          <a:latin typeface="Times New Roman"/>
          <a:ea typeface="Times New Roman"/>
          <a:cs typeface="Times New Roman"/>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Times New Roman"/>
          <a:ea typeface="Times New Roman"/>
          <a:cs typeface="Times New Roman"/>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76D8E0FC-F2F0-4C2D-AB19-AB96CCA464D3}" styleName="Table_2">
    <a:wholeTbl>
      <a:tcTxStyle b="off" i="off">
        <a:font>
          <a:latin typeface="Times New Roman"/>
          <a:ea typeface="Times New Roman"/>
          <a:cs typeface="Times New Roman"/>
        </a:font>
        <a:schemeClr val="dk1"/>
      </a:tcTxStyle>
      <a:tcStyle>
        <a:tcBdr>
          <a:left>
            <a:ln w="12700" cap="flat">
              <a:solidFill>
                <a:schemeClr val="dk1"/>
              </a:solidFill>
              <a:prstDash val="solid"/>
              <a:round/>
              <a:headEnd type="none" w="med" len="med"/>
              <a:tailEnd type="none" w="med" len="med"/>
            </a:ln>
          </a:left>
          <a:right>
            <a:ln w="12700" cap="flat">
              <a:solidFill>
                <a:schemeClr val="dk1"/>
              </a:solidFill>
              <a:prstDash val="solid"/>
              <a:round/>
              <a:headEnd type="none" w="med" len="med"/>
              <a:tailEnd type="none" w="med" len="med"/>
            </a:ln>
          </a:right>
          <a:top>
            <a:ln w="12700" cap="flat">
              <a:solidFill>
                <a:schemeClr val="dk1"/>
              </a:solidFill>
              <a:prstDash val="solid"/>
              <a:round/>
              <a:headEnd type="none" w="med" len="med"/>
              <a:tailEnd type="none" w="med" len="med"/>
            </a:ln>
          </a:top>
          <a:bottom>
            <a:ln w="12700" cap="flat">
              <a:solidFill>
                <a:schemeClr val="dk1"/>
              </a:solidFill>
              <a:prstDash val="solid"/>
              <a:round/>
              <a:headEnd type="none" w="med" len="med"/>
              <a:tailEnd type="none" w="med" len="med"/>
            </a:ln>
          </a:bottom>
          <a:insideH>
            <a:ln w="12700" cap="flat">
              <a:solidFill>
                <a:schemeClr val="dk1"/>
              </a:solidFill>
              <a:prstDash val="solid"/>
              <a:round/>
              <a:headEnd type="none" w="med" len="med"/>
              <a:tailEnd type="none" w="med" len="med"/>
            </a:ln>
          </a:insideH>
          <a:insideV>
            <a:ln w="12700" cap="flat">
              <a:solidFill>
                <a:schemeClr val="dk1"/>
              </a:solidFill>
              <a:prstDash val="solid"/>
              <a:round/>
              <a:headEnd type="none" w="med" len="med"/>
              <a:tailEnd type="none" w="med" len="med"/>
            </a:ln>
          </a:insideV>
        </a:tcBdr>
        <a:fill>
          <a:solidFill>
            <a:srgbClr val="FFFFFF">
              <a:alpha val="0"/>
            </a:srgbClr>
          </a:solidFill>
        </a:fill>
      </a:tcStyle>
    </a:wholeTbl>
  </a:tblStyle>
  <a:tblStyle styleId="{03C6F5E2-FF9E-4968-86D7-54FDBC47BEC5}" styleName="Table_3"/>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93728" autoAdjust="0"/>
  </p:normalViewPr>
  <p:slideViewPr>
    <p:cSldViewPr>
      <p:cViewPr>
        <p:scale>
          <a:sx n="100" d="100"/>
          <a:sy n="100" d="100"/>
        </p:scale>
        <p:origin x="-492" y="684"/>
      </p:cViewPr>
      <p:guideLst>
        <p:guide orient="horz" pos="2160"/>
        <p:guide pos="2880"/>
      </p:guideLst>
    </p:cSldViewPr>
  </p:slideViewPr>
  <p:notesTextViewPr>
    <p:cViewPr>
      <p:scale>
        <a:sx n="1" d="1"/>
        <a:sy n="1" d="1"/>
      </p:scale>
      <p:origin x="0" y="0"/>
    </p:cViewPr>
  </p:notesTextViewPr>
  <p:notesViewPr>
    <p:cSldViewPr>
      <p:cViewPr varScale="1">
        <p:scale>
          <a:sx n="83" d="100"/>
          <a:sy n="83" d="100"/>
        </p:scale>
        <p:origin x="-3264" y="-78"/>
      </p:cViewPr>
      <p:guideLst>
        <p:guide orient="horz" pos="2923"/>
        <p:guide pos="218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5640387" y="98425"/>
            <a:ext cx="641350" cy="212724"/>
          </a:xfrm>
          <a:prstGeom prst="rect">
            <a:avLst/>
          </a:prstGeom>
          <a:noFill/>
          <a:ln>
            <a:noFill/>
          </a:ln>
        </p:spPr>
        <p:txBody>
          <a:bodyPr lIns="91425" tIns="91425" rIns="91425" bIns="91425" anchor="b" anchorCtr="0"/>
          <a:lstStyle>
            <a:lvl1pPr marL="0" marR="0" indent="0" algn="r"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3" name="Shape 3"/>
          <p:cNvSpPr txBox="1">
            <a:spLocks noGrp="1"/>
          </p:cNvSpPr>
          <p:nvPr>
            <p:ph type="dt" idx="10"/>
          </p:nvPr>
        </p:nvSpPr>
        <p:spPr>
          <a:xfrm>
            <a:off x="654050" y="98425"/>
            <a:ext cx="827088" cy="212724"/>
          </a:xfrm>
          <a:prstGeom prst="rect">
            <a:avLst/>
          </a:prstGeom>
          <a:noFill/>
          <a:ln>
            <a:noFill/>
          </a:ln>
        </p:spPr>
        <p:txBody>
          <a:bodyPr lIns="91425" tIns="91425" rIns="91425" bIns="91425" anchor="b" anchorCtr="0"/>
          <a:lstStyle>
            <a:lvl1pPr marL="0" marR="0" indent="0" algn="l"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4" name="Shape 4"/>
          <p:cNvSpPr>
            <a:spLocks noGrp="1" noRot="1" noChangeAspect="1"/>
          </p:cNvSpPr>
          <p:nvPr>
            <p:ph type="sldImg" idx="3"/>
          </p:nvPr>
        </p:nvSpPr>
        <p:spPr>
          <a:xfrm>
            <a:off x="1152525" y="701675"/>
            <a:ext cx="4629150" cy="34686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chemeClr val="dk1"/>
            </a:solidFill>
            <a:prstDash val="solid"/>
            <a:miter/>
            <a:headEnd type="none" w="med" len="med"/>
            <a:tailEnd type="none" w="med" len="med"/>
          </a:ln>
        </p:spPr>
      </p:sp>
      <p:sp>
        <p:nvSpPr>
          <p:cNvPr id="5" name="Shape 5"/>
          <p:cNvSpPr txBox="1">
            <a:spLocks noGrp="1"/>
          </p:cNvSpPr>
          <p:nvPr>
            <p:ph type="body" idx="1"/>
          </p:nvPr>
        </p:nvSpPr>
        <p:spPr>
          <a:xfrm>
            <a:off x="923925" y="4408487"/>
            <a:ext cx="5086349" cy="4176711"/>
          </a:xfrm>
          <a:prstGeom prst="rect">
            <a:avLst/>
          </a:prstGeom>
          <a:noFill/>
          <a:ln>
            <a:noFill/>
          </a:ln>
        </p:spPr>
        <p:txBody>
          <a:bodyPr lIns="91425" tIns="91425" rIns="91425" bIns="91425" anchor="t" anchorCtr="0"/>
          <a:lstStyle>
            <a:lvl1pPr marL="0" marR="0" indent="0" algn="l" rtl="0">
              <a:spcBef>
                <a:spcPts val="360"/>
              </a:spcBef>
              <a:spcAft>
                <a:spcPts val="0"/>
              </a:spcAft>
              <a:defRPr/>
            </a:lvl1pPr>
            <a:lvl2pPr marL="114300" marR="0" indent="0" algn="l" rtl="0">
              <a:spcBef>
                <a:spcPts val="360"/>
              </a:spcBef>
              <a:spcAft>
                <a:spcPts val="0"/>
              </a:spcAft>
              <a:defRPr/>
            </a:lvl2pPr>
            <a:lvl3pPr marL="228600" marR="0" indent="0" algn="l" rtl="0">
              <a:spcBef>
                <a:spcPts val="360"/>
              </a:spcBef>
              <a:spcAft>
                <a:spcPts val="0"/>
              </a:spcAft>
              <a:defRPr/>
            </a:lvl3pPr>
            <a:lvl4pPr marL="342900" marR="0" indent="0" algn="l" rtl="0">
              <a:spcBef>
                <a:spcPts val="360"/>
              </a:spcBef>
              <a:spcAft>
                <a:spcPts val="0"/>
              </a:spcAft>
              <a:defRPr/>
            </a:lvl4pPr>
            <a:lvl5pPr marL="457200" marR="0" indent="0" algn="l" rtl="0">
              <a:spcBef>
                <a:spcPts val="36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5357812" y="8985250"/>
            <a:ext cx="923924" cy="182563"/>
          </a:xfrm>
          <a:prstGeom prst="rect">
            <a:avLst/>
          </a:prstGeom>
          <a:noFill/>
          <a:ln>
            <a:noFill/>
          </a:ln>
        </p:spPr>
        <p:txBody>
          <a:bodyPr lIns="91425" tIns="91425" rIns="91425" bIns="91425" anchor="t" anchorCtr="0"/>
          <a:lstStyle>
            <a:lvl1pPr marL="0" marR="0" indent="0" algn="l"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457200" marR="0" indent="0" algn="r"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7" name="Shape 7"/>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lvl1pPr marL="0" marR="0" indent="0" algn="r" rtl="0">
              <a:spcBef>
                <a:spcPts val="0"/>
              </a:spcBef>
              <a:spcAft>
                <a:spcPts val="0"/>
              </a:spcAft>
              <a:buNone/>
              <a:defRPr sz="12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Page </a:t>
            </a:r>
            <a:fld id="{00000000-1234-1234-1234-123412341234}" type="slidenum">
              <a:rPr lang="en-US"/>
              <a:pPr marL="0" lvl="0" indent="0">
                <a:spcBef>
                  <a:spcPts val="0"/>
                </a:spcBef>
                <a:buSzPct val="25000"/>
                <a:buNone/>
              </a:pPr>
              <a:t>‹#›</a:t>
            </a:fld>
            <a:endParaRPr lang="en-US" dirty="0"/>
          </a:p>
        </p:txBody>
      </p:sp>
      <p:sp>
        <p:nvSpPr>
          <p:cNvPr id="8" name="Shape 8"/>
          <p:cNvSpPr/>
          <p:nvPr/>
        </p:nvSpPr>
        <p:spPr>
          <a:xfrm>
            <a:off x="723900" y="8985250"/>
            <a:ext cx="711200" cy="18256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Submission</a:t>
            </a:r>
          </a:p>
        </p:txBody>
      </p:sp>
      <p:cxnSp>
        <p:nvCxnSpPr>
          <p:cNvPr id="9" name="Shape 9"/>
          <p:cNvCxnSpPr/>
          <p:nvPr/>
        </p:nvCxnSpPr>
        <p:spPr>
          <a:xfrm>
            <a:off x="723900" y="8983663"/>
            <a:ext cx="5486399" cy="0"/>
          </a:xfrm>
          <a:prstGeom prst="straightConnector1">
            <a:avLst/>
          </a:prstGeom>
          <a:noFill/>
          <a:ln w="12700" cap="flat">
            <a:solidFill>
              <a:schemeClr val="dk1"/>
            </a:solidFill>
            <a:prstDash val="solid"/>
            <a:round/>
            <a:headEnd type="none" w="med" len="med"/>
            <a:tailEnd type="none" w="med" len="med"/>
          </a:ln>
        </p:spPr>
      </p:cxnSp>
      <p:cxnSp>
        <p:nvCxnSpPr>
          <p:cNvPr id="10" name="Shape 10"/>
          <p:cNvCxnSpPr/>
          <p:nvPr/>
        </p:nvCxnSpPr>
        <p:spPr>
          <a:xfrm>
            <a:off x="647700" y="296862"/>
            <a:ext cx="5638800" cy="0"/>
          </a:xfrm>
          <a:prstGeom prst="straightConnector1">
            <a:avLst/>
          </a:prstGeom>
          <a:noFill/>
          <a:ln w="12700" cap="flat">
            <a:solidFill>
              <a:schemeClr val="dk1"/>
            </a:solidFill>
            <a:prstDash val="solid"/>
            <a:round/>
            <a:headEnd type="none" w="med" len="med"/>
            <a:tailEnd type="none" w="med" len="med"/>
          </a:ln>
        </p:spPr>
      </p:cxnSp>
    </p:spTree>
    <p:extLst>
      <p:ext uri="{BB962C8B-B14F-4D97-AF65-F5344CB8AC3E}">
        <p14:creationId xmlns="" xmlns:p14="http://schemas.microsoft.com/office/powerpoint/2010/main" val="144588696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doc.: IEEE 802.11-09/0840r0</a:t>
            </a:r>
          </a:p>
        </p:txBody>
      </p:sp>
      <p:sp>
        <p:nvSpPr>
          <p:cNvPr id="82" name="Shape 82"/>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July 2009</a:t>
            </a:r>
          </a:p>
        </p:txBody>
      </p:sp>
      <p:sp>
        <p:nvSpPr>
          <p:cNvPr id="83" name="Shape 83"/>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David Bagby, Calypso Ventures, Inc.</a:t>
            </a:r>
          </a:p>
        </p:txBody>
      </p:sp>
      <p:sp>
        <p:nvSpPr>
          <p:cNvPr id="84" name="Shape 84"/>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1</a:t>
            </a:fld>
            <a:endParaRPr lang="en-US" sz="1200" b="0" i="0" u="none" strike="noStrike" cap="none" baseline="0">
              <a:solidFill>
                <a:schemeClr val="dk1"/>
              </a:solidFill>
              <a:latin typeface="Times New Roman"/>
              <a:ea typeface="Times New Roman"/>
              <a:cs typeface="Times New Roman"/>
              <a:sym typeface="Times New Roman"/>
            </a:endParaRPr>
          </a:p>
        </p:txBody>
      </p:sp>
      <p:sp>
        <p:nvSpPr>
          <p:cNvPr id="85" name="Shape 85"/>
          <p:cNvSpPr>
            <a:spLocks noGrp="1" noRot="1" noChangeAspect="1"/>
          </p:cNvSpPr>
          <p:nvPr>
            <p:ph type="sldImg" idx="3"/>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6" name="Shape 86"/>
          <p:cNvSpPr txBox="1">
            <a:spLocks noGrp="1"/>
          </p:cNvSpPr>
          <p:nvPr>
            <p:ph type="body" idx="1"/>
          </p:nvPr>
        </p:nvSpPr>
        <p:spPr>
          <a:xfrm>
            <a:off x="923925" y="4408487"/>
            <a:ext cx="5086349" cy="4176711"/>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dirty="0">
                <a:solidFill>
                  <a:schemeClr val="dk1"/>
                </a:solidFill>
                <a:latin typeface="Times New Roman"/>
                <a:ea typeface="Times New Roman"/>
                <a:cs typeface="Times New Roman"/>
                <a:sym typeface="Times New Roman"/>
              </a:rPr>
              <a:t>doc.: IEEE 802.11-yy/xxxxr0</a:t>
            </a:r>
          </a:p>
        </p:txBody>
      </p:sp>
      <p:sp>
        <p:nvSpPr>
          <p:cNvPr id="281" name="Shape 281"/>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dirty="0">
                <a:solidFill>
                  <a:schemeClr val="dk1"/>
                </a:solidFill>
                <a:latin typeface="Times New Roman"/>
                <a:ea typeface="Times New Roman"/>
                <a:cs typeface="Times New Roman"/>
                <a:sym typeface="Times New Roman"/>
              </a:rPr>
              <a:t>Month Year</a:t>
            </a:r>
          </a:p>
        </p:txBody>
      </p:sp>
      <p:sp>
        <p:nvSpPr>
          <p:cNvPr id="282" name="Shape 282"/>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John Doe, Some Company</a:t>
            </a:r>
          </a:p>
        </p:txBody>
      </p:sp>
      <p:sp>
        <p:nvSpPr>
          <p:cNvPr id="283" name="Shape 283"/>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11</a:t>
            </a:fld>
            <a:endParaRPr lang="en-US" sz="1200" b="0" i="0" u="none" strike="noStrike" cap="none" baseline="0" dirty="0">
              <a:solidFill>
                <a:schemeClr val="dk1"/>
              </a:solidFill>
              <a:latin typeface="Times New Roman"/>
              <a:ea typeface="Times New Roman"/>
              <a:cs typeface="Times New Roman"/>
              <a:sym typeface="Times New Roman"/>
            </a:endParaRPr>
          </a:p>
        </p:txBody>
      </p:sp>
      <p:sp>
        <p:nvSpPr>
          <p:cNvPr id="284" name="Shape 284"/>
          <p:cNvSpPr>
            <a:spLocks noGrp="1" noRot="1" noChangeAspect="1"/>
          </p:cNvSpPr>
          <p:nvPr>
            <p:ph type="sldImg" idx="3"/>
          </p:nvPr>
        </p:nvSpPr>
        <p:spPr>
          <a:xfrm>
            <a:off x="1147763" y="696913"/>
            <a:ext cx="4640262"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85" name="Shape 285"/>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07" name="Shape 307"/>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
        <p:nvSpPr>
          <p:cNvPr id="308" name="Shape 308"/>
          <p:cNvSpPr txBox="1">
            <a:spLocks noGrp="1"/>
          </p:cNvSpPr>
          <p:nvPr>
            <p:ph type="sldNum" idx="12"/>
          </p:nvPr>
        </p:nvSpPr>
        <p:spPr>
          <a:xfrm>
            <a:off x="3659187" y="8985250"/>
            <a:ext cx="76199" cy="184149"/>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12</a:t>
            </a:fld>
            <a:endParaRPr lang="en-US" sz="1200" b="0" i="0" u="none" strike="noStrike" cap="none" baseline="0" dirty="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dirty="0">
                <a:solidFill>
                  <a:schemeClr val="dk1"/>
                </a:solidFill>
                <a:latin typeface="Times New Roman"/>
                <a:ea typeface="Times New Roman"/>
                <a:cs typeface="Times New Roman"/>
                <a:sym typeface="Times New Roman"/>
              </a:rPr>
              <a:t>doc.: IEEE 802.11-yy/xxxxr0</a:t>
            </a:r>
          </a:p>
        </p:txBody>
      </p:sp>
      <p:sp>
        <p:nvSpPr>
          <p:cNvPr id="170" name="Shape 170"/>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dirty="0">
                <a:solidFill>
                  <a:schemeClr val="dk1"/>
                </a:solidFill>
                <a:latin typeface="Times New Roman"/>
                <a:ea typeface="Times New Roman"/>
                <a:cs typeface="Times New Roman"/>
                <a:sym typeface="Times New Roman"/>
              </a:rPr>
              <a:t>Month Year</a:t>
            </a:r>
          </a:p>
        </p:txBody>
      </p:sp>
      <p:sp>
        <p:nvSpPr>
          <p:cNvPr id="171" name="Shape 171"/>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John Doe, Some Company</a:t>
            </a:r>
          </a:p>
        </p:txBody>
      </p:sp>
      <p:sp>
        <p:nvSpPr>
          <p:cNvPr id="172" name="Shape 172"/>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13</a:t>
            </a:fld>
            <a:endParaRPr lang="en-US" sz="1200" b="0" i="0" u="none" strike="noStrike" cap="none" baseline="0" dirty="0">
              <a:solidFill>
                <a:schemeClr val="dk1"/>
              </a:solidFill>
              <a:latin typeface="Times New Roman"/>
              <a:ea typeface="Times New Roman"/>
              <a:cs typeface="Times New Roman"/>
              <a:sym typeface="Times New Roman"/>
            </a:endParaRPr>
          </a:p>
        </p:txBody>
      </p:sp>
      <p:sp>
        <p:nvSpPr>
          <p:cNvPr id="173" name="Shape 173"/>
          <p:cNvSpPr>
            <a:spLocks noGrp="1" noRot="1" noChangeAspect="1"/>
          </p:cNvSpPr>
          <p:nvPr>
            <p:ph type="sldImg" idx="3"/>
          </p:nvPr>
        </p:nvSpPr>
        <p:spPr>
          <a:xfrm>
            <a:off x="1147763" y="696913"/>
            <a:ext cx="4640262"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4" name="Shape 174"/>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dirty="0"/>
          </a:p>
        </p:txBody>
      </p:sp>
      <p:sp>
        <p:nvSpPr>
          <p:cNvPr id="208" name="Shape 208"/>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hdr" idx="2"/>
          </p:nvPr>
        </p:nvSpPr>
        <p:spPr>
          <a:xfrm>
            <a:off x="5640387" y="98426"/>
            <a:ext cx="641350" cy="212724"/>
          </a:xfrm>
          <a:prstGeom prst="rect">
            <a:avLst/>
          </a:prstGeom>
          <a:noFill/>
          <a:ln>
            <a:noFill/>
          </a:ln>
        </p:spPr>
        <p:txBody>
          <a:bodyPr lIns="0" tIns="0" rIns="0" bIns="0" anchor="b" anchorCtr="0">
            <a:noAutofit/>
          </a:bodyPr>
          <a:lstStyle/>
          <a:p>
            <a:pPr algn="r">
              <a:buSzPct val="25000"/>
            </a:pPr>
            <a:r>
              <a:rPr lang="en-US" b="1" dirty="0">
                <a:solidFill>
                  <a:schemeClr val="dk1"/>
                </a:solidFill>
                <a:latin typeface="Times New Roman"/>
                <a:ea typeface="Times New Roman"/>
                <a:cs typeface="Times New Roman"/>
                <a:sym typeface="Times New Roman"/>
              </a:rPr>
              <a:t>doc.: IEEE 802.11-yy/xxxxr0</a:t>
            </a:r>
          </a:p>
        </p:txBody>
      </p:sp>
      <p:sp>
        <p:nvSpPr>
          <p:cNvPr id="170" name="Shape 170"/>
          <p:cNvSpPr txBox="1">
            <a:spLocks noGrp="1"/>
          </p:cNvSpPr>
          <p:nvPr>
            <p:ph type="dt" idx="10"/>
          </p:nvPr>
        </p:nvSpPr>
        <p:spPr>
          <a:xfrm>
            <a:off x="654051" y="98426"/>
            <a:ext cx="827088" cy="212724"/>
          </a:xfrm>
          <a:prstGeom prst="rect">
            <a:avLst/>
          </a:prstGeom>
          <a:noFill/>
          <a:ln>
            <a:noFill/>
          </a:ln>
        </p:spPr>
        <p:txBody>
          <a:bodyPr lIns="0" tIns="0" rIns="0" bIns="0" anchor="b" anchorCtr="0">
            <a:noAutofit/>
          </a:bodyPr>
          <a:lstStyle/>
          <a:p>
            <a:pPr algn="l">
              <a:buSzPct val="25000"/>
            </a:pPr>
            <a:r>
              <a:rPr lang="en-US" b="1" dirty="0">
                <a:solidFill>
                  <a:schemeClr val="dk1"/>
                </a:solidFill>
                <a:latin typeface="Times New Roman"/>
                <a:ea typeface="Times New Roman"/>
                <a:cs typeface="Times New Roman"/>
                <a:sym typeface="Times New Roman"/>
              </a:rPr>
              <a:t>Month Year</a:t>
            </a:r>
          </a:p>
        </p:txBody>
      </p:sp>
      <p:sp>
        <p:nvSpPr>
          <p:cNvPr id="171" name="Shape 171"/>
          <p:cNvSpPr txBox="1">
            <a:spLocks noGrp="1"/>
          </p:cNvSpPr>
          <p:nvPr>
            <p:ph type="ftr" idx="11"/>
          </p:nvPr>
        </p:nvSpPr>
        <p:spPr>
          <a:xfrm>
            <a:off x="5357813" y="8985251"/>
            <a:ext cx="923924" cy="182563"/>
          </a:xfrm>
          <a:prstGeom prst="rect">
            <a:avLst/>
          </a:prstGeom>
          <a:noFill/>
          <a:ln>
            <a:noFill/>
          </a:ln>
        </p:spPr>
        <p:txBody>
          <a:bodyPr lIns="0" tIns="0" rIns="0" bIns="0" anchor="t" anchorCtr="0">
            <a:noAutofit/>
          </a:bodyPr>
          <a:lstStyle/>
          <a:p>
            <a:pPr marL="457120" lvl="4">
              <a:buSzPct val="25000"/>
            </a:pPr>
            <a:r>
              <a:rPr lang="en-US" sz="1200" dirty="0">
                <a:solidFill>
                  <a:schemeClr val="dk1"/>
                </a:solidFill>
                <a:latin typeface="Times New Roman"/>
                <a:ea typeface="Times New Roman"/>
                <a:cs typeface="Times New Roman"/>
                <a:sym typeface="Times New Roman"/>
              </a:rPr>
              <a:t>John Doe, Some Company</a:t>
            </a:r>
          </a:p>
        </p:txBody>
      </p:sp>
      <p:sp>
        <p:nvSpPr>
          <p:cNvPr id="172" name="Shape 172"/>
          <p:cNvSpPr txBox="1">
            <a:spLocks noGrp="1"/>
          </p:cNvSpPr>
          <p:nvPr>
            <p:ph type="sldNum" idx="12"/>
          </p:nvPr>
        </p:nvSpPr>
        <p:spPr>
          <a:xfrm>
            <a:off x="3222626" y="8985251"/>
            <a:ext cx="512762" cy="182563"/>
          </a:xfrm>
          <a:prstGeom prst="rect">
            <a:avLst/>
          </a:prstGeom>
          <a:noFill/>
          <a:ln>
            <a:noFill/>
          </a:ln>
        </p:spPr>
        <p:txBody>
          <a:bodyPr lIns="0" tIns="0" rIns="0" bIns="0" anchor="t" anchorCtr="0">
            <a:noAutofit/>
          </a:bodyPr>
          <a:lstStyle/>
          <a:p>
            <a:pPr>
              <a:buSzPct val="25000"/>
            </a:pPr>
            <a:r>
              <a:rPr lang="en-US" dirty="0">
                <a:solidFill>
                  <a:schemeClr val="dk1"/>
                </a:solidFill>
                <a:latin typeface="Times New Roman"/>
                <a:ea typeface="Times New Roman"/>
                <a:cs typeface="Times New Roman"/>
                <a:sym typeface="Times New Roman"/>
              </a:rPr>
              <a:t>Page </a:t>
            </a:r>
            <a:fld id="{00000000-1234-1234-1234-123412341234}" type="slidenum">
              <a:rPr lang="en-US">
                <a:solidFill>
                  <a:schemeClr val="dk1"/>
                </a:solidFill>
                <a:latin typeface="Times New Roman"/>
                <a:ea typeface="Times New Roman"/>
                <a:cs typeface="Times New Roman"/>
                <a:sym typeface="Times New Roman"/>
              </a:rPr>
              <a:pPr>
                <a:buSzPct val="25000"/>
              </a:pPr>
              <a:t>15</a:t>
            </a:fld>
            <a:endParaRPr lang="en-US" dirty="0">
              <a:solidFill>
                <a:schemeClr val="dk1"/>
              </a:solidFill>
              <a:latin typeface="Times New Roman"/>
              <a:ea typeface="Times New Roman"/>
              <a:cs typeface="Times New Roman"/>
              <a:sym typeface="Times New Roman"/>
            </a:endParaRPr>
          </a:p>
        </p:txBody>
      </p:sp>
      <p:sp>
        <p:nvSpPr>
          <p:cNvPr id="173" name="Shape 173"/>
          <p:cNvSpPr>
            <a:spLocks noGrp="1" noRot="1" noChangeAspect="1"/>
          </p:cNvSpPr>
          <p:nvPr>
            <p:ph type="sldImg" idx="3"/>
          </p:nvPr>
        </p:nvSpPr>
        <p:spPr>
          <a:xfrm>
            <a:off x="1149350" y="696913"/>
            <a:ext cx="4637088"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4" name="Shape 174"/>
          <p:cNvSpPr txBox="1">
            <a:spLocks noGrp="1"/>
          </p:cNvSpPr>
          <p:nvPr>
            <p:ph type="body" idx="1"/>
          </p:nvPr>
        </p:nvSpPr>
        <p:spPr>
          <a:xfrm>
            <a:off x="693738" y="4408488"/>
            <a:ext cx="5546724" cy="4175125"/>
          </a:xfrm>
          <a:prstGeom prst="rect">
            <a:avLst/>
          </a:prstGeom>
          <a:noFill/>
          <a:ln>
            <a:noFill/>
          </a:ln>
        </p:spPr>
        <p:txBody>
          <a:bodyPr lIns="93634" tIns="46017" rIns="93634" bIns="46017" anchor="t" anchorCtr="0">
            <a:noAutofit/>
          </a:bodyPr>
          <a:lstStyle/>
          <a:p>
            <a:endParaRPr dirty="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7C8D3E-FBB8-48F0-A2CA-72A7A4D5B6B9}" type="slidenum">
              <a:rPr kumimoji="1" lang="ja-JP" altLang="en-US" smtClean="0"/>
              <a:pPr/>
              <a:t>16</a:t>
            </a:fld>
            <a:endParaRPr kumimoji="1" lang="ja-JP" altLang="en-US"/>
          </a:p>
        </p:txBody>
      </p:sp>
    </p:spTree>
    <p:extLst>
      <p:ext uri="{BB962C8B-B14F-4D97-AF65-F5344CB8AC3E}">
        <p14:creationId xmlns="" xmlns:p14="http://schemas.microsoft.com/office/powerpoint/2010/main" val="1844295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dirty="0">
                <a:solidFill>
                  <a:schemeClr val="dk1"/>
                </a:solidFill>
                <a:latin typeface="Times New Roman"/>
                <a:ea typeface="Times New Roman"/>
                <a:cs typeface="Times New Roman"/>
                <a:sym typeface="Times New Roman"/>
              </a:rPr>
              <a:t>doc.: IEEE 802.11-yy/xxxxr0</a:t>
            </a:r>
          </a:p>
        </p:txBody>
      </p:sp>
      <p:sp>
        <p:nvSpPr>
          <p:cNvPr id="217" name="Shape 217"/>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dirty="0">
                <a:solidFill>
                  <a:schemeClr val="dk1"/>
                </a:solidFill>
                <a:latin typeface="Times New Roman"/>
                <a:ea typeface="Times New Roman"/>
                <a:cs typeface="Times New Roman"/>
                <a:sym typeface="Times New Roman"/>
              </a:rPr>
              <a:t>Month Year</a:t>
            </a:r>
          </a:p>
        </p:txBody>
      </p:sp>
      <p:sp>
        <p:nvSpPr>
          <p:cNvPr id="218" name="Shape 218"/>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John Doe, Some Company</a:t>
            </a:r>
          </a:p>
        </p:txBody>
      </p:sp>
      <p:sp>
        <p:nvSpPr>
          <p:cNvPr id="219" name="Shape 219"/>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17</a:t>
            </a:fld>
            <a:endParaRPr lang="en-US" sz="1200" b="0" i="0" u="none" strike="noStrike" cap="none" baseline="0" dirty="0">
              <a:solidFill>
                <a:schemeClr val="dk1"/>
              </a:solidFill>
              <a:latin typeface="Times New Roman"/>
              <a:ea typeface="Times New Roman"/>
              <a:cs typeface="Times New Roman"/>
              <a:sym typeface="Times New Roman"/>
            </a:endParaRPr>
          </a:p>
        </p:txBody>
      </p:sp>
      <p:sp>
        <p:nvSpPr>
          <p:cNvPr id="220" name="Shape 220"/>
          <p:cNvSpPr>
            <a:spLocks noGrp="1" noRot="1" noChangeAspect="1"/>
          </p:cNvSpPr>
          <p:nvPr>
            <p:ph type="sldImg" idx="3"/>
          </p:nvPr>
        </p:nvSpPr>
        <p:spPr>
          <a:xfrm>
            <a:off x="1147763" y="696913"/>
            <a:ext cx="4640262"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1" name="Shape 221"/>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dirty="0"/>
          </a:p>
        </p:txBody>
      </p:sp>
      <p:sp>
        <p:nvSpPr>
          <p:cNvPr id="241" name="Shape 241"/>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smtClean="0"/>
              <a:t>doc.: IEEE 802.11-15/0830r0</a:t>
            </a:r>
            <a:endParaRPr lang="en-US" dirty="0"/>
          </a:p>
        </p:txBody>
      </p:sp>
      <p:sp>
        <p:nvSpPr>
          <p:cNvPr id="5" name="Date Placeholder 4"/>
          <p:cNvSpPr>
            <a:spLocks noGrp="1"/>
          </p:cNvSpPr>
          <p:nvPr>
            <p:ph type="dt" idx="11"/>
          </p:nvPr>
        </p:nvSpPr>
        <p:spPr/>
        <p:txBody>
          <a:bodyPr/>
          <a:lstStyle/>
          <a:p>
            <a:r>
              <a:rPr lang="en-US" smtClean="0"/>
              <a:t>Month Year</a:t>
            </a:r>
            <a:endParaRPr lang="en-US"/>
          </a:p>
        </p:txBody>
      </p:sp>
      <p:sp>
        <p:nvSpPr>
          <p:cNvPr id="6" name="Footer Placeholder 5"/>
          <p:cNvSpPr>
            <a:spLocks noGrp="1"/>
          </p:cNvSpPr>
          <p:nvPr>
            <p:ph type="ftr" idx="12"/>
          </p:nvPr>
        </p:nvSpPr>
        <p:spPr/>
        <p:txBody>
          <a:bodyPr/>
          <a:lstStyle/>
          <a:p>
            <a:r>
              <a:rPr lang="fr-FR" smtClean="0"/>
              <a:t>Solomon Trainin et al, Intel</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19</a:t>
            </a:fld>
            <a:endParaRPr lang="en-US"/>
          </a:p>
        </p:txBody>
      </p:sp>
    </p:spTree>
    <p:extLst>
      <p:ext uri="{BB962C8B-B14F-4D97-AF65-F5344CB8AC3E}">
        <p14:creationId xmlns="" xmlns:p14="http://schemas.microsoft.com/office/powerpoint/2010/main" val="11300952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802.11-15/0830r0</a:t>
            </a:r>
            <a:endParaRPr lang="en-US"/>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fr-FR" smtClean="0"/>
              <a:t>Solomon Trainin et al, Intel</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20</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 xmlns:p14="http://schemas.microsoft.com/office/powerpoint/2010/main" val="2310909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doc.: IEEE 802.11-08/1455r0</a:t>
            </a:r>
          </a:p>
        </p:txBody>
      </p:sp>
      <p:sp>
        <p:nvSpPr>
          <p:cNvPr id="94" name="Shape 94"/>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Jan 2009</a:t>
            </a:r>
          </a:p>
        </p:txBody>
      </p:sp>
      <p:sp>
        <p:nvSpPr>
          <p:cNvPr id="95" name="Shape 95"/>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David Bagby, Calypso Ventures, Inc.</a:t>
            </a:r>
          </a:p>
        </p:txBody>
      </p:sp>
      <p:sp>
        <p:nvSpPr>
          <p:cNvPr id="96" name="Shape 96"/>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2</a:t>
            </a:fld>
            <a:endParaRPr lang="en-US" sz="1200" b="0" i="0" u="none" strike="noStrike" cap="none" baseline="0">
              <a:solidFill>
                <a:schemeClr val="dk1"/>
              </a:solidFill>
              <a:latin typeface="Times New Roman"/>
              <a:ea typeface="Times New Roman"/>
              <a:cs typeface="Times New Roman"/>
              <a:sym typeface="Times New Roman"/>
            </a:endParaRPr>
          </a:p>
        </p:txBody>
      </p:sp>
      <p:sp>
        <p:nvSpPr>
          <p:cNvPr id="97" name="Shape 97"/>
          <p:cNvSpPr>
            <a:spLocks noGrp="1" noRot="1" noChangeAspect="1"/>
          </p:cNvSpPr>
          <p:nvPr>
            <p:ph type="sldImg" idx="3"/>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8" name="Shape 98"/>
          <p:cNvSpPr txBox="1">
            <a:spLocks noGrp="1"/>
          </p:cNvSpPr>
          <p:nvPr>
            <p:ph type="body" idx="1"/>
          </p:nvPr>
        </p:nvSpPr>
        <p:spPr>
          <a:xfrm>
            <a:off x="923925" y="4408487"/>
            <a:ext cx="5086349" cy="4176711"/>
          </a:xfrm>
          <a:prstGeom prst="rect">
            <a:avLst/>
          </a:prstGeom>
          <a:noFill/>
          <a:ln>
            <a:noFill/>
          </a:ln>
        </p:spPr>
        <p:txBody>
          <a:bodyPr lIns="95250" tIns="46025" rIns="952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802.11-15/0830r0</a:t>
            </a:r>
            <a:endParaRPr lang="en-US"/>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fr-FR" smtClean="0"/>
              <a:t>Solomon Trainin et al, Intel</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21</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 xmlns:p14="http://schemas.microsoft.com/office/powerpoint/2010/main" val="40015703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dirty="0"/>
          </a:p>
        </p:txBody>
      </p:sp>
      <p:sp>
        <p:nvSpPr>
          <p:cNvPr id="396" name="Shape 396"/>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Shape 448"/>
          <p:cNvSpPr txBox="1">
            <a:spLocks noGrp="1"/>
          </p:cNvSpPr>
          <p:nvPr>
            <p:ph type="hdr" idx="2"/>
          </p:nvPr>
        </p:nvSpPr>
        <p:spPr>
          <a:xfrm>
            <a:off x="4085880" y="95705"/>
            <a:ext cx="2195858" cy="215443"/>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dirty="0">
                <a:solidFill>
                  <a:schemeClr val="dk1"/>
                </a:solidFill>
                <a:latin typeface="Times New Roman"/>
                <a:ea typeface="Times New Roman"/>
                <a:cs typeface="Times New Roman"/>
                <a:sym typeface="Times New Roman"/>
              </a:rPr>
              <a:t>doc.: IEEE 802.11-yy/xxxxr0</a:t>
            </a:r>
          </a:p>
        </p:txBody>
      </p:sp>
      <p:sp>
        <p:nvSpPr>
          <p:cNvPr id="449" name="Shape 449"/>
          <p:cNvSpPr txBox="1">
            <a:spLocks noGrp="1"/>
          </p:cNvSpPr>
          <p:nvPr>
            <p:ph type="dt" idx="10"/>
          </p:nvPr>
        </p:nvSpPr>
        <p:spPr>
          <a:xfrm>
            <a:off x="654050" y="95705"/>
            <a:ext cx="916019" cy="215443"/>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dirty="0">
                <a:solidFill>
                  <a:schemeClr val="dk1"/>
                </a:solidFill>
                <a:latin typeface="Times New Roman"/>
                <a:ea typeface="Times New Roman"/>
                <a:cs typeface="Times New Roman"/>
                <a:sym typeface="Times New Roman"/>
              </a:rPr>
              <a:t>Month Year</a:t>
            </a:r>
          </a:p>
        </p:txBody>
      </p:sp>
      <p:sp>
        <p:nvSpPr>
          <p:cNvPr id="450" name="Shape 450"/>
          <p:cNvSpPr txBox="1">
            <a:spLocks noGrp="1"/>
          </p:cNvSpPr>
          <p:nvPr>
            <p:ph type="ftr" idx="11"/>
          </p:nvPr>
        </p:nvSpPr>
        <p:spPr>
          <a:xfrm>
            <a:off x="4168980" y="8985250"/>
            <a:ext cx="2112757" cy="184666"/>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John Doe, Some Company</a:t>
            </a:r>
          </a:p>
        </p:txBody>
      </p:sp>
      <p:sp>
        <p:nvSpPr>
          <p:cNvPr id="451" name="Shape 451"/>
          <p:cNvSpPr txBox="1">
            <a:spLocks noGrp="1"/>
          </p:cNvSpPr>
          <p:nvPr>
            <p:ph type="sldNum" idx="12"/>
          </p:nvPr>
        </p:nvSpPr>
        <p:spPr>
          <a:xfrm>
            <a:off x="3320210" y="8985250"/>
            <a:ext cx="415176" cy="184666"/>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23</a:t>
            </a:fld>
            <a:endParaRPr lang="en-US" sz="1200" b="0" i="0" u="none" strike="noStrike" cap="none" baseline="0" dirty="0">
              <a:solidFill>
                <a:schemeClr val="dk1"/>
              </a:solidFill>
              <a:latin typeface="Times New Roman"/>
              <a:ea typeface="Times New Roman"/>
              <a:cs typeface="Times New Roman"/>
              <a:sym typeface="Times New Roman"/>
            </a:endParaRPr>
          </a:p>
        </p:txBody>
      </p:sp>
      <p:sp>
        <p:nvSpPr>
          <p:cNvPr id="452" name="Shape 452"/>
          <p:cNvSpPr>
            <a:spLocks noGrp="1" noRot="1" noChangeAspect="1"/>
          </p:cNvSpPr>
          <p:nvPr>
            <p:ph type="sldImg" idx="3"/>
          </p:nvPr>
        </p:nvSpPr>
        <p:spPr>
          <a:xfrm>
            <a:off x="1149350" y="696913"/>
            <a:ext cx="4637088"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53" name="Shape 453"/>
          <p:cNvSpPr txBox="1">
            <a:spLocks noGrp="1"/>
          </p:cNvSpPr>
          <p:nvPr>
            <p:ph type="body" idx="1"/>
          </p:nvPr>
        </p:nvSpPr>
        <p:spPr>
          <a:xfrm>
            <a:off x="693739" y="4408489"/>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p:txBody>
          <a:bodyPr/>
          <a:lstStyle/>
          <a:p>
            <a:pPr>
              <a:defRPr/>
            </a:pPr>
            <a:r>
              <a:rPr lang="en-US" altLang="zh-CN" dirty="0" smtClean="0"/>
              <a:t>doc.: IEEE 802.11-yy/xxxxr0</a:t>
            </a:r>
          </a:p>
        </p:txBody>
      </p:sp>
      <p:sp>
        <p:nvSpPr>
          <p:cNvPr id="40963" name="Rectangle 3"/>
          <p:cNvSpPr>
            <a:spLocks noGrp="1" noChangeArrowheads="1"/>
          </p:cNvSpPr>
          <p:nvPr>
            <p:ph type="dt" sz="quarter" idx="1"/>
          </p:nvPr>
        </p:nvSpPr>
        <p:spPr/>
        <p:txBody>
          <a:bodyPr/>
          <a:lstStyle/>
          <a:p>
            <a:pPr>
              <a:defRPr/>
            </a:pPr>
            <a:r>
              <a:rPr lang="en-US" altLang="zh-CN" dirty="0" smtClean="0"/>
              <a:t>Month Year</a:t>
            </a:r>
          </a:p>
        </p:txBody>
      </p:sp>
      <p:sp>
        <p:nvSpPr>
          <p:cNvPr id="40964" name="Rectangle 6"/>
          <p:cNvSpPr>
            <a:spLocks noGrp="1" noChangeArrowheads="1"/>
          </p:cNvSpPr>
          <p:nvPr>
            <p:ph type="ftr" sz="quarter" idx="4"/>
          </p:nvPr>
        </p:nvSpPr>
        <p:spPr/>
        <p:txBody>
          <a:bodyPr/>
          <a:lstStyle/>
          <a:p>
            <a:pPr lvl="4">
              <a:defRPr/>
            </a:pPr>
            <a:r>
              <a:rPr lang="en-US" altLang="zh-CN" dirty="0" smtClean="0"/>
              <a:t>John Doe, Some Company</a:t>
            </a:r>
          </a:p>
        </p:txBody>
      </p:sp>
      <p:sp>
        <p:nvSpPr>
          <p:cNvPr id="40965" name="Rectangle 7"/>
          <p:cNvSpPr>
            <a:spLocks noGrp="1" noChangeArrowheads="1"/>
          </p:cNvSpPr>
          <p:nvPr>
            <p:ph type="sldNum" sz="quarter" idx="5"/>
          </p:nvPr>
        </p:nvSpPr>
        <p:spPr/>
        <p:txBody>
          <a:bodyPr/>
          <a:lstStyle/>
          <a:p>
            <a:pPr>
              <a:defRPr/>
            </a:pPr>
            <a:r>
              <a:rPr lang="en-US" altLang="zh-CN" dirty="0" smtClean="0"/>
              <a:t>Page </a:t>
            </a:r>
            <a:fld id="{B408998E-9D16-466B-958D-144785F6A917}" type="slidenum">
              <a:rPr lang="en-US" altLang="zh-CN" smtClean="0"/>
              <a:pPr>
                <a:defRPr/>
              </a:pPr>
              <a:t>3</a:t>
            </a:fld>
            <a:endParaRPr lang="en-US" altLang="zh-CN" dirty="0" smtClean="0"/>
          </a:p>
        </p:txBody>
      </p:sp>
      <p:sp>
        <p:nvSpPr>
          <p:cNvPr id="109574" name="Rectangle 2"/>
          <p:cNvSpPr>
            <a:spLocks noGrp="1" noRot="1" noChangeAspect="1" noChangeArrowheads="1" noTextEdit="1"/>
          </p:cNvSpPr>
          <p:nvPr>
            <p:ph type="sldImg"/>
          </p:nvPr>
        </p:nvSpPr>
        <p:spPr>
          <a:xfrm>
            <a:off x="1147763" y="696913"/>
            <a:ext cx="4640262" cy="3479800"/>
          </a:xfrm>
          <a:ln/>
        </p:spPr>
      </p:sp>
      <p:sp>
        <p:nvSpPr>
          <p:cNvPr id="109575" name="Rectangle 3"/>
          <p:cNvSpPr>
            <a:spLocks noGrp="1" noChangeArrowheads="1"/>
          </p:cNvSpPr>
          <p:nvPr>
            <p:ph type="body" idx="1"/>
          </p:nvPr>
        </p:nvSpPr>
        <p:spPr bwMode="auto">
          <a:xfrm>
            <a:off x="693739" y="4408489"/>
            <a:ext cx="5546725" cy="41751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AU" altLang="zh-CN"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5</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dirty="0"/>
          </a:p>
        </p:txBody>
      </p:sp>
      <p:sp>
        <p:nvSpPr>
          <p:cNvPr id="241" name="Shape 241"/>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dirty="0">
                <a:solidFill>
                  <a:schemeClr val="dk1"/>
                </a:solidFill>
                <a:latin typeface="Times New Roman"/>
                <a:ea typeface="Times New Roman"/>
                <a:cs typeface="Times New Roman"/>
                <a:sym typeface="Times New Roman"/>
              </a:rPr>
              <a:t>doc.: IEEE 802.11-yy/xxxxr0</a:t>
            </a:r>
          </a:p>
        </p:txBody>
      </p:sp>
      <p:sp>
        <p:nvSpPr>
          <p:cNvPr id="147" name="Shape 147"/>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dirty="0">
                <a:solidFill>
                  <a:schemeClr val="dk1"/>
                </a:solidFill>
                <a:latin typeface="Times New Roman"/>
                <a:ea typeface="Times New Roman"/>
                <a:cs typeface="Times New Roman"/>
                <a:sym typeface="Times New Roman"/>
              </a:rPr>
              <a:t>Month Year</a:t>
            </a:r>
          </a:p>
        </p:txBody>
      </p:sp>
      <p:sp>
        <p:nvSpPr>
          <p:cNvPr id="148" name="Shape 148"/>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John Doe, Some Company</a:t>
            </a:r>
          </a:p>
        </p:txBody>
      </p:sp>
      <p:sp>
        <p:nvSpPr>
          <p:cNvPr id="149" name="Shape 149"/>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7</a:t>
            </a:fld>
            <a:endParaRPr lang="en-US" sz="1200" b="0" i="0" u="none" strike="noStrike" cap="none" baseline="0" dirty="0">
              <a:solidFill>
                <a:schemeClr val="dk1"/>
              </a:solidFill>
              <a:latin typeface="Times New Roman"/>
              <a:ea typeface="Times New Roman"/>
              <a:cs typeface="Times New Roman"/>
              <a:sym typeface="Times New Roman"/>
            </a:endParaRPr>
          </a:p>
        </p:txBody>
      </p:sp>
      <p:sp>
        <p:nvSpPr>
          <p:cNvPr id="150" name="Shape 150"/>
          <p:cNvSpPr>
            <a:spLocks noGrp="1" noRot="1" noChangeAspect="1"/>
          </p:cNvSpPr>
          <p:nvPr>
            <p:ph type="sldImg" idx="3"/>
          </p:nvPr>
        </p:nvSpPr>
        <p:spPr>
          <a:xfrm>
            <a:off x="1147763" y="696913"/>
            <a:ext cx="4640262"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1" name="Shape 151"/>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dirty="0"/>
          </a:p>
        </p:txBody>
      </p:sp>
      <p:sp>
        <p:nvSpPr>
          <p:cNvPr id="161" name="Shape 161"/>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dirty="0">
                <a:solidFill>
                  <a:schemeClr val="dk1"/>
                </a:solidFill>
                <a:latin typeface="Times New Roman"/>
                <a:ea typeface="Times New Roman"/>
                <a:cs typeface="Times New Roman"/>
                <a:sym typeface="Times New Roman"/>
              </a:rPr>
              <a:t>doc.: IEEE 802.11-yy/xxxxr0</a:t>
            </a:r>
          </a:p>
        </p:txBody>
      </p:sp>
      <p:sp>
        <p:nvSpPr>
          <p:cNvPr id="107" name="Shape 107"/>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dirty="0">
                <a:solidFill>
                  <a:schemeClr val="dk1"/>
                </a:solidFill>
                <a:latin typeface="Times New Roman"/>
                <a:ea typeface="Times New Roman"/>
                <a:cs typeface="Times New Roman"/>
                <a:sym typeface="Times New Roman"/>
              </a:rPr>
              <a:t>Month Year</a:t>
            </a:r>
          </a:p>
        </p:txBody>
      </p:sp>
      <p:sp>
        <p:nvSpPr>
          <p:cNvPr id="108" name="Shape 108"/>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John Doe, Some Company</a:t>
            </a:r>
          </a:p>
        </p:txBody>
      </p:sp>
      <p:sp>
        <p:nvSpPr>
          <p:cNvPr id="109" name="Shape 109"/>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9</a:t>
            </a:fld>
            <a:endParaRPr lang="en-US" sz="1200" b="0" i="0" u="none" strike="noStrike" cap="none" baseline="0" dirty="0">
              <a:solidFill>
                <a:schemeClr val="dk1"/>
              </a:solidFill>
              <a:latin typeface="Times New Roman"/>
              <a:ea typeface="Times New Roman"/>
              <a:cs typeface="Times New Roman"/>
              <a:sym typeface="Times New Roman"/>
            </a:endParaRPr>
          </a:p>
        </p:txBody>
      </p:sp>
      <p:sp>
        <p:nvSpPr>
          <p:cNvPr id="110" name="Shape 110"/>
          <p:cNvSpPr>
            <a:spLocks noGrp="1" noRot="1" noChangeAspect="1"/>
          </p:cNvSpPr>
          <p:nvPr>
            <p:ph type="sldImg" idx="3"/>
          </p:nvPr>
        </p:nvSpPr>
        <p:spPr>
          <a:xfrm>
            <a:off x="1147763" y="696913"/>
            <a:ext cx="4640262"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1" name="Shape 111"/>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dirty="0"/>
          </a:p>
        </p:txBody>
      </p:sp>
      <p:sp>
        <p:nvSpPr>
          <p:cNvPr id="138" name="Shape 138"/>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685800" y="685800"/>
            <a:ext cx="7772400" cy="1066799"/>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22" name="Shape 22"/>
          <p:cNvSpPr txBox="1">
            <a:spLocks noGrp="1"/>
          </p:cNvSpPr>
          <p:nvPr>
            <p:ph type="body" idx="1"/>
          </p:nvPr>
        </p:nvSpPr>
        <p:spPr>
          <a:xfrm>
            <a:off x="685800" y="1981200"/>
            <a:ext cx="7772400" cy="4114800"/>
          </a:xfrm>
          <a:prstGeom prst="rect">
            <a:avLst/>
          </a:prstGeom>
          <a:noFill/>
          <a:ln>
            <a:noFill/>
          </a:ln>
        </p:spPr>
        <p:txBody>
          <a:bodyPr lIns="91425" tIns="91425" rIns="91425" bIns="91425" anchor="t" anchorCtr="0"/>
          <a:lstStyle>
            <a:lvl1pPr marL="342900" indent="-190500" algn="l" rtl="0">
              <a:spcBef>
                <a:spcPts val="480"/>
              </a:spcBef>
              <a:spcAft>
                <a:spcPts val="0"/>
              </a:spcAft>
              <a:buClr>
                <a:schemeClr val="dk1"/>
              </a:buClr>
              <a:buFont typeface="Times New Roman"/>
              <a:buChar char="•"/>
              <a:defRPr/>
            </a:lvl1pPr>
            <a:lvl2pPr marL="742950" indent="-158750" algn="l" rtl="0">
              <a:spcBef>
                <a:spcPts val="400"/>
              </a:spcBef>
              <a:spcAft>
                <a:spcPts val="0"/>
              </a:spcAft>
              <a:buClr>
                <a:schemeClr val="dk1"/>
              </a:buClr>
              <a:buFont typeface="Times New Roman"/>
              <a:buChar char="–"/>
              <a:defRPr/>
            </a:lvl2pPr>
            <a:lvl3pPr marL="1085850" indent="-120650" algn="l" rtl="0">
              <a:spcBef>
                <a:spcPts val="360"/>
              </a:spcBef>
              <a:spcAft>
                <a:spcPts val="0"/>
              </a:spcAft>
              <a:buClr>
                <a:schemeClr val="dk1"/>
              </a:buClr>
              <a:buFont typeface="Times New Roman"/>
              <a:buChar char="•"/>
              <a:defRPr/>
            </a:lvl3pPr>
            <a:lvl4pPr marL="1428750" indent="-133350" algn="l" rtl="0">
              <a:spcBef>
                <a:spcPts val="320"/>
              </a:spcBef>
              <a:spcAft>
                <a:spcPts val="0"/>
              </a:spcAft>
              <a:buClr>
                <a:schemeClr val="dk1"/>
              </a:buClr>
              <a:buFont typeface="Times New Roman"/>
              <a:buChar char="–"/>
              <a:defRPr/>
            </a:lvl4pPr>
            <a:lvl5pPr marL="1771650" indent="-133350" algn="l" rtl="0">
              <a:spcBef>
                <a:spcPts val="320"/>
              </a:spcBef>
              <a:spcAft>
                <a:spcPts val="0"/>
              </a:spcAft>
              <a:buClr>
                <a:schemeClr val="dk1"/>
              </a:buClr>
              <a:buFont typeface="Times New Roman"/>
              <a:buChar char="•"/>
              <a:defRPr/>
            </a:lvl5pPr>
            <a:lvl6pPr marL="2228850" indent="-133350" algn="l" rtl="0">
              <a:spcBef>
                <a:spcPts val="320"/>
              </a:spcBef>
              <a:spcAft>
                <a:spcPts val="0"/>
              </a:spcAft>
              <a:buClr>
                <a:schemeClr val="dk1"/>
              </a:buClr>
              <a:buFont typeface="Times New Roman"/>
              <a:buChar char="•"/>
              <a:defRPr/>
            </a:lvl6pPr>
            <a:lvl7pPr marL="2686050" indent="-133350" algn="l" rtl="0">
              <a:spcBef>
                <a:spcPts val="320"/>
              </a:spcBef>
              <a:spcAft>
                <a:spcPts val="0"/>
              </a:spcAft>
              <a:buClr>
                <a:schemeClr val="dk1"/>
              </a:buClr>
              <a:buFont typeface="Times New Roman"/>
              <a:buChar char="•"/>
              <a:defRPr/>
            </a:lvl7pPr>
            <a:lvl8pPr marL="3143250" indent="-133350" algn="l" rtl="0">
              <a:spcBef>
                <a:spcPts val="320"/>
              </a:spcBef>
              <a:spcAft>
                <a:spcPts val="0"/>
              </a:spcAft>
              <a:buClr>
                <a:schemeClr val="dk1"/>
              </a:buClr>
              <a:buFont typeface="Times New Roman"/>
              <a:buChar char="•"/>
              <a:defRPr/>
            </a:lvl8pPr>
            <a:lvl9pPr marL="3600450" indent="-133350" algn="l" rtl="0">
              <a:spcBef>
                <a:spcPts val="320"/>
              </a:spcBef>
              <a:spcAft>
                <a:spcPts val="0"/>
              </a:spcAft>
              <a:buClr>
                <a:schemeClr val="dk1"/>
              </a:buClr>
              <a:buFont typeface="Times New Roman"/>
              <a:buChar char="•"/>
              <a:defRPr/>
            </a:lvl9pPr>
          </a:lstStyle>
          <a:p>
            <a:endParaRPr/>
          </a:p>
        </p:txBody>
      </p:sp>
      <p:sp>
        <p:nvSpPr>
          <p:cNvPr id="23" name="Shape 23"/>
          <p:cNvSpPr txBox="1">
            <a:spLocks noGrp="1"/>
          </p:cNvSpPr>
          <p:nvPr>
            <p:ph type="ftr" idx="11"/>
          </p:nvPr>
        </p:nvSpPr>
        <p:spPr>
          <a:xfrm>
            <a:off x="7453817" y="6475412"/>
            <a:ext cx="1090106" cy="369332"/>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24" name="Shape 24"/>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Slide </a:t>
            </a:r>
            <a:fld id="{00000000-1234-1234-1234-123412341234}" type="slidenum">
              <a:rPr lang="en-US"/>
              <a:pPr marL="0" lvl="0" indent="0">
                <a:spcBef>
                  <a:spcPts val="0"/>
                </a:spcBef>
                <a:buSzPct val="25000"/>
                <a:buNone/>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685800"/>
            <a:ext cx="7772400" cy="1066799"/>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70" name="Shape 70"/>
          <p:cNvSpPr txBox="1">
            <a:spLocks noGrp="1"/>
          </p:cNvSpPr>
          <p:nvPr>
            <p:ph type="body" idx="1"/>
          </p:nvPr>
        </p:nvSpPr>
        <p:spPr>
          <a:xfrm rot="5400000">
            <a:off x="2514599" y="152399"/>
            <a:ext cx="4114800" cy="7772400"/>
          </a:xfrm>
          <a:prstGeom prst="rect">
            <a:avLst/>
          </a:prstGeom>
          <a:noFill/>
          <a:ln>
            <a:noFill/>
          </a:ln>
        </p:spPr>
        <p:txBody>
          <a:bodyPr lIns="91425" tIns="91425" rIns="91425" bIns="91425" anchor="t" anchorCtr="0"/>
          <a:lstStyle>
            <a:lvl1pPr marL="342900" indent="-190500" algn="l" rtl="0">
              <a:spcBef>
                <a:spcPts val="480"/>
              </a:spcBef>
              <a:spcAft>
                <a:spcPts val="0"/>
              </a:spcAft>
              <a:buClr>
                <a:schemeClr val="dk1"/>
              </a:buClr>
              <a:buFont typeface="Times New Roman"/>
              <a:buChar char="•"/>
              <a:defRPr/>
            </a:lvl1pPr>
            <a:lvl2pPr marL="742950" indent="-158750" algn="l" rtl="0">
              <a:spcBef>
                <a:spcPts val="400"/>
              </a:spcBef>
              <a:spcAft>
                <a:spcPts val="0"/>
              </a:spcAft>
              <a:buClr>
                <a:schemeClr val="dk1"/>
              </a:buClr>
              <a:buFont typeface="Times New Roman"/>
              <a:buChar char="–"/>
              <a:defRPr/>
            </a:lvl2pPr>
            <a:lvl3pPr marL="1085850" indent="-120650" algn="l" rtl="0">
              <a:spcBef>
                <a:spcPts val="360"/>
              </a:spcBef>
              <a:spcAft>
                <a:spcPts val="0"/>
              </a:spcAft>
              <a:buClr>
                <a:schemeClr val="dk1"/>
              </a:buClr>
              <a:buFont typeface="Times New Roman"/>
              <a:buChar char="•"/>
              <a:defRPr/>
            </a:lvl3pPr>
            <a:lvl4pPr marL="1428750" indent="-133350" algn="l" rtl="0">
              <a:spcBef>
                <a:spcPts val="320"/>
              </a:spcBef>
              <a:spcAft>
                <a:spcPts val="0"/>
              </a:spcAft>
              <a:buClr>
                <a:schemeClr val="dk1"/>
              </a:buClr>
              <a:buFont typeface="Times New Roman"/>
              <a:buChar char="–"/>
              <a:defRPr/>
            </a:lvl4pPr>
            <a:lvl5pPr marL="1771650" indent="-133350" algn="l" rtl="0">
              <a:spcBef>
                <a:spcPts val="320"/>
              </a:spcBef>
              <a:spcAft>
                <a:spcPts val="0"/>
              </a:spcAft>
              <a:buClr>
                <a:schemeClr val="dk1"/>
              </a:buClr>
              <a:buFont typeface="Times New Roman"/>
              <a:buChar char="•"/>
              <a:defRPr/>
            </a:lvl5pPr>
            <a:lvl6pPr marL="2228850" indent="-133350" algn="l" rtl="0">
              <a:spcBef>
                <a:spcPts val="320"/>
              </a:spcBef>
              <a:spcAft>
                <a:spcPts val="0"/>
              </a:spcAft>
              <a:buClr>
                <a:schemeClr val="dk1"/>
              </a:buClr>
              <a:buFont typeface="Times New Roman"/>
              <a:buChar char="•"/>
              <a:defRPr/>
            </a:lvl6pPr>
            <a:lvl7pPr marL="2686050" indent="-133350" algn="l" rtl="0">
              <a:spcBef>
                <a:spcPts val="320"/>
              </a:spcBef>
              <a:spcAft>
                <a:spcPts val="0"/>
              </a:spcAft>
              <a:buClr>
                <a:schemeClr val="dk1"/>
              </a:buClr>
              <a:buFont typeface="Times New Roman"/>
              <a:buChar char="•"/>
              <a:defRPr/>
            </a:lvl7pPr>
            <a:lvl8pPr marL="3143250" indent="-133350" algn="l" rtl="0">
              <a:spcBef>
                <a:spcPts val="320"/>
              </a:spcBef>
              <a:spcAft>
                <a:spcPts val="0"/>
              </a:spcAft>
              <a:buClr>
                <a:schemeClr val="dk1"/>
              </a:buClr>
              <a:buFont typeface="Times New Roman"/>
              <a:buChar char="•"/>
              <a:defRPr/>
            </a:lvl8pPr>
            <a:lvl9pPr marL="3600450" indent="-133350" algn="l" rtl="0">
              <a:spcBef>
                <a:spcPts val="320"/>
              </a:spcBef>
              <a:spcAft>
                <a:spcPts val="0"/>
              </a:spcAft>
              <a:buClr>
                <a:schemeClr val="dk1"/>
              </a:buClr>
              <a:buFont typeface="Times New Roman"/>
              <a:buChar char="•"/>
              <a:defRPr/>
            </a:lvl9pPr>
          </a:lstStyle>
          <a:p>
            <a:endParaRPr/>
          </a:p>
        </p:txBody>
      </p:sp>
      <p:sp>
        <p:nvSpPr>
          <p:cNvPr id="71" name="Shape 71"/>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Slide </a:t>
            </a:r>
            <a:fld id="{00000000-1234-1234-1234-123412341234}" type="slidenum">
              <a:rPr lang="en-US"/>
              <a:pPr marL="0" lvl="0" indent="0">
                <a:spcBef>
                  <a:spcPts val="0"/>
                </a:spcBef>
                <a:buSzPct val="25000"/>
                <a:buNone/>
              </a:pPr>
              <a:t>‹#›</a:t>
            </a:fld>
            <a:endParaRPr lang="en-US" dirty="0"/>
          </a:p>
        </p:txBody>
      </p:sp>
      <p:sp>
        <p:nvSpPr>
          <p:cNvPr id="72" name="Shape 72"/>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5"/>
        <p:cNvGrpSpPr/>
        <p:nvPr/>
      </p:nvGrpSpPr>
      <p:grpSpPr>
        <a:xfrm>
          <a:off x="0" y="0"/>
          <a:ext cx="0" cy="0"/>
          <a:chOff x="0" y="0"/>
          <a:chExt cx="0" cy="0"/>
        </a:xfrm>
      </p:grpSpPr>
      <p:sp>
        <p:nvSpPr>
          <p:cNvPr id="26" name="Shape 26"/>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Slide </a:t>
            </a:r>
            <a:fld id="{00000000-1234-1234-1234-123412341234}" type="slidenum">
              <a:rPr lang="en-US"/>
              <a:pPr marL="0" lvl="0" indent="0">
                <a:spcBef>
                  <a:spcPts val="0"/>
                </a:spcBef>
                <a:buSzPct val="25000"/>
                <a:buNone/>
              </a:pPr>
              <a:t>‹#›</a:t>
            </a:fld>
            <a:endParaRPr lang="en-US" dirty="0"/>
          </a:p>
        </p:txBody>
      </p:sp>
      <p:sp>
        <p:nvSpPr>
          <p:cNvPr id="27" name="Shape 27"/>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685800" y="685800"/>
            <a:ext cx="7772400" cy="1066799"/>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0" name="Shape 30"/>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Slide </a:t>
            </a:r>
            <a:fld id="{00000000-1234-1234-1234-123412341234}" type="slidenum">
              <a:rPr lang="en-US"/>
              <a:pPr marL="0" lvl="0" indent="0">
                <a:spcBef>
                  <a:spcPts val="0"/>
                </a:spcBef>
                <a:buSzPct val="25000"/>
                <a:buNone/>
              </a:pPr>
              <a:t>‹#›</a:t>
            </a:fld>
            <a:endParaRPr lang="en-US" dirty="0"/>
          </a:p>
        </p:txBody>
      </p:sp>
      <p:sp>
        <p:nvSpPr>
          <p:cNvPr id="31" name="Shape 31"/>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685800" y="685800"/>
            <a:ext cx="7772400" cy="1066799"/>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4" name="Shape 34"/>
          <p:cNvSpPr txBox="1">
            <a:spLocks noGrp="1"/>
          </p:cNvSpPr>
          <p:nvPr>
            <p:ph type="body" idx="1"/>
          </p:nvPr>
        </p:nvSpPr>
        <p:spPr>
          <a:xfrm>
            <a:off x="685800" y="1981200"/>
            <a:ext cx="3809999" cy="41148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body" idx="2"/>
          </p:nvPr>
        </p:nvSpPr>
        <p:spPr>
          <a:xfrm>
            <a:off x="4648200" y="1981200"/>
            <a:ext cx="3809999" cy="41148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Slide </a:t>
            </a:r>
            <a:fld id="{00000000-1234-1234-1234-123412341234}" type="slidenum">
              <a:rPr lang="en-US"/>
              <a:pPr marL="0" lvl="0" indent="0">
                <a:spcBef>
                  <a:spcPts val="0"/>
                </a:spcBef>
                <a:buSzPct val="25000"/>
                <a:buNone/>
              </a:pPr>
              <a:t>‹#›</a:t>
            </a:fld>
            <a:endParaRPr lang="en-US" dirty="0"/>
          </a:p>
        </p:txBody>
      </p:sp>
      <p:sp>
        <p:nvSpPr>
          <p:cNvPr id="37" name="Shape 37"/>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8"/>
        <p:cNvGrpSpPr/>
        <p:nvPr/>
      </p:nvGrpSpPr>
      <p:grpSpPr>
        <a:xfrm>
          <a:off x="0" y="0"/>
          <a:ext cx="0" cy="0"/>
          <a:chOff x="0" y="0"/>
          <a:chExt cx="0" cy="0"/>
        </a:xfrm>
      </p:grpSpPr>
      <p:sp>
        <p:nvSpPr>
          <p:cNvPr id="39" name="Shape 39"/>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40" name="Shape 40"/>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480"/>
              </a:spcBef>
              <a:spcAft>
                <a:spcPts val="0"/>
              </a:spcAft>
              <a:buClr>
                <a:schemeClr val="dk1"/>
              </a:buClr>
              <a:buFont typeface="Times New Roman"/>
              <a:buNone/>
              <a:defRPr/>
            </a:lvl1pPr>
            <a:lvl2pPr marL="457200" marR="0" indent="0" algn="ctr" rtl="0">
              <a:spcBef>
                <a:spcPts val="400"/>
              </a:spcBef>
              <a:spcAft>
                <a:spcPts val="0"/>
              </a:spcAft>
              <a:buClr>
                <a:schemeClr val="dk1"/>
              </a:buClr>
              <a:buFont typeface="Times New Roman"/>
              <a:buNone/>
              <a:defRPr/>
            </a:lvl2pPr>
            <a:lvl3pPr marL="914400" marR="0" indent="0" algn="ctr" rtl="0">
              <a:spcBef>
                <a:spcPts val="360"/>
              </a:spcBef>
              <a:spcAft>
                <a:spcPts val="0"/>
              </a:spcAft>
              <a:buClr>
                <a:schemeClr val="dk1"/>
              </a:buClr>
              <a:buFont typeface="Times New Roman"/>
              <a:buNone/>
              <a:defRPr/>
            </a:lvl3pPr>
            <a:lvl4pPr marL="1371600" marR="0" indent="0" algn="ctr" rtl="0">
              <a:spcBef>
                <a:spcPts val="320"/>
              </a:spcBef>
              <a:spcAft>
                <a:spcPts val="0"/>
              </a:spcAft>
              <a:buClr>
                <a:schemeClr val="dk1"/>
              </a:buClr>
              <a:buFont typeface="Times New Roman"/>
              <a:buNone/>
              <a:defRPr/>
            </a:lvl4pPr>
            <a:lvl5pPr marL="1828800" marR="0" indent="0" algn="ctr" rtl="0">
              <a:spcBef>
                <a:spcPts val="320"/>
              </a:spcBef>
              <a:spcAft>
                <a:spcPts val="0"/>
              </a:spcAft>
              <a:buClr>
                <a:schemeClr val="dk1"/>
              </a:buClr>
              <a:buFont typeface="Times New Roman"/>
              <a:buNone/>
              <a:defRPr/>
            </a:lvl5pPr>
            <a:lvl6pPr marL="2286000" marR="0" indent="0" algn="ctr" rtl="0">
              <a:spcBef>
                <a:spcPts val="320"/>
              </a:spcBef>
              <a:spcAft>
                <a:spcPts val="0"/>
              </a:spcAft>
              <a:buClr>
                <a:schemeClr val="dk1"/>
              </a:buClr>
              <a:buFont typeface="Times New Roman"/>
              <a:buNone/>
              <a:defRPr/>
            </a:lvl6pPr>
            <a:lvl7pPr marL="2743200" marR="0" indent="0" algn="ctr" rtl="0">
              <a:spcBef>
                <a:spcPts val="320"/>
              </a:spcBef>
              <a:spcAft>
                <a:spcPts val="0"/>
              </a:spcAft>
              <a:buClr>
                <a:schemeClr val="dk1"/>
              </a:buClr>
              <a:buFont typeface="Times New Roman"/>
              <a:buNone/>
              <a:defRPr/>
            </a:lvl7pPr>
            <a:lvl8pPr marL="3200400" marR="0" indent="0" algn="ctr" rtl="0">
              <a:spcBef>
                <a:spcPts val="320"/>
              </a:spcBef>
              <a:spcAft>
                <a:spcPts val="0"/>
              </a:spcAft>
              <a:buClr>
                <a:schemeClr val="dk1"/>
              </a:buClr>
              <a:buFont typeface="Times New Roman"/>
              <a:buNone/>
              <a:defRPr/>
            </a:lvl8pPr>
            <a:lvl9pPr marL="3657600" marR="0" indent="0" algn="ctr" rtl="0">
              <a:spcBef>
                <a:spcPts val="320"/>
              </a:spcBef>
              <a:spcAft>
                <a:spcPts val="0"/>
              </a:spcAft>
              <a:buClr>
                <a:schemeClr val="dk1"/>
              </a:buClr>
              <a:buFont typeface="Times New Roman"/>
              <a:buNone/>
              <a:defRPr/>
            </a:lvl9pPr>
          </a:lstStyle>
          <a:p>
            <a:endParaRPr/>
          </a:p>
        </p:txBody>
      </p:sp>
      <p:sp>
        <p:nvSpPr>
          <p:cNvPr id="41" name="Shape 41"/>
          <p:cNvSpPr txBox="1">
            <a:spLocks noGrp="1"/>
          </p:cNvSpPr>
          <p:nvPr>
            <p:ph type="ftr" idx="11"/>
          </p:nvPr>
        </p:nvSpPr>
        <p:spPr>
          <a:xfrm>
            <a:off x="7415410" y="6475412"/>
            <a:ext cx="1128513"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42" name="Shape 42"/>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Slide </a:t>
            </a:r>
            <a:fld id="{00000000-1234-1234-1234-123412341234}" type="slidenum">
              <a:rPr lang="en-US"/>
              <a:pPr marL="0" lvl="0" indent="0">
                <a:spcBef>
                  <a:spcPts val="0"/>
                </a:spcBef>
                <a:buSzPct val="25000"/>
                <a:buNone/>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46" name="Shape 46"/>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47" name="Shape 47"/>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Slide </a:t>
            </a:r>
            <a:fld id="{00000000-1234-1234-1234-123412341234}" type="slidenum">
              <a:rPr lang="en-US"/>
              <a:pPr marL="0" lvl="0" indent="0">
                <a:spcBef>
                  <a:spcPts val="0"/>
                </a:spcBef>
                <a:buSzPct val="25000"/>
                <a:buNone/>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51" name="Shape 51"/>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53" name="Shape 53"/>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4" name="Shape 54"/>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Slide </a:t>
            </a:r>
            <a:fld id="{00000000-1234-1234-1234-123412341234}" type="slidenum">
              <a:rPr lang="en-US"/>
              <a:pPr marL="0" lvl="0" indent="0">
                <a:spcBef>
                  <a:spcPts val="0"/>
                </a:spcBef>
                <a:buSzPct val="25000"/>
                <a:buNone/>
              </a:pPr>
              <a:t>‹#›</a:t>
            </a:fld>
            <a:endParaRPr lang="en-US" dirty="0"/>
          </a:p>
        </p:txBody>
      </p:sp>
      <p:sp>
        <p:nvSpPr>
          <p:cNvPr id="55" name="Shape 55"/>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8" name="Shape 58"/>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60" name="Shape 60"/>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Slide </a:t>
            </a:r>
            <a:fld id="{00000000-1234-1234-1234-123412341234}" type="slidenum">
              <a:rPr lang="en-US"/>
              <a:pPr marL="0" lvl="0" indent="0">
                <a:spcBef>
                  <a:spcPts val="0"/>
                </a:spcBef>
                <a:buSzPct val="25000"/>
                <a:buNone/>
              </a:pPr>
              <a:t>‹#›</a:t>
            </a:fld>
            <a:endParaRPr lang="en-US" dirty="0"/>
          </a:p>
        </p:txBody>
      </p:sp>
      <p:sp>
        <p:nvSpPr>
          <p:cNvPr id="61" name="Shape 61"/>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4" name="Shape 64"/>
          <p:cNvSpPr>
            <a:spLocks noGrp="1"/>
          </p:cNvSpPr>
          <p:nvPr>
            <p:ph type="pic" idx="2"/>
          </p:nvPr>
        </p:nvSpPr>
        <p:spPr>
          <a:xfrm>
            <a:off x="1792288" y="612775"/>
            <a:ext cx="5486399" cy="4114800"/>
          </a:xfrm>
          <a:prstGeom prst="rect">
            <a:avLst/>
          </a:prstGeom>
          <a:noFill/>
          <a:ln>
            <a:noFill/>
          </a:ln>
        </p:spPr>
      </p:sp>
      <p:sp>
        <p:nvSpPr>
          <p:cNvPr id="65" name="Shape 65"/>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66" name="Shape 66"/>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Slide </a:t>
            </a:r>
            <a:fld id="{00000000-1234-1234-1234-123412341234}" type="slidenum">
              <a:rPr lang="en-US"/>
              <a:pPr marL="0" lvl="0" indent="0">
                <a:spcBef>
                  <a:spcPts val="0"/>
                </a:spcBef>
                <a:buSzPct val="25000"/>
                <a:buNone/>
              </a:pPr>
              <a:t>‹#›</a:t>
            </a:fld>
            <a:endParaRPr lang="en-US" dirty="0"/>
          </a:p>
        </p:txBody>
      </p:sp>
      <p:sp>
        <p:nvSpPr>
          <p:cNvPr id="67" name="Shape 67"/>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685800" y="685800"/>
            <a:ext cx="7772400" cy="1066799"/>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dirty="0"/>
          </a:p>
        </p:txBody>
      </p:sp>
      <p:sp>
        <p:nvSpPr>
          <p:cNvPr id="13" name="Shape 13"/>
          <p:cNvSpPr txBox="1">
            <a:spLocks noGrp="1"/>
          </p:cNvSpPr>
          <p:nvPr>
            <p:ph type="body" idx="1"/>
          </p:nvPr>
        </p:nvSpPr>
        <p:spPr>
          <a:xfrm>
            <a:off x="685800" y="1981200"/>
            <a:ext cx="7772400" cy="4114800"/>
          </a:xfrm>
          <a:prstGeom prst="rect">
            <a:avLst/>
          </a:prstGeom>
          <a:noFill/>
          <a:ln>
            <a:noFill/>
          </a:ln>
        </p:spPr>
        <p:txBody>
          <a:bodyPr lIns="91425" tIns="91425" rIns="91425" bIns="91425" anchor="t" anchorCtr="0"/>
          <a:lstStyle>
            <a:lvl1pPr marL="342900" marR="0" indent="-190500" algn="l" rtl="0">
              <a:spcBef>
                <a:spcPts val="480"/>
              </a:spcBef>
              <a:spcAft>
                <a:spcPts val="0"/>
              </a:spcAft>
              <a:buClr>
                <a:schemeClr val="dk1"/>
              </a:buClr>
              <a:buFont typeface="Times New Roman"/>
              <a:buChar char="•"/>
              <a:defRPr/>
            </a:lvl1pPr>
            <a:lvl2pPr marL="742950" marR="0" indent="-158750" algn="l" rtl="0">
              <a:spcBef>
                <a:spcPts val="400"/>
              </a:spcBef>
              <a:spcAft>
                <a:spcPts val="0"/>
              </a:spcAft>
              <a:buClr>
                <a:schemeClr val="dk1"/>
              </a:buClr>
              <a:buFont typeface="Times New Roman"/>
              <a:buChar char="–"/>
              <a:defRPr/>
            </a:lvl2pPr>
            <a:lvl3pPr marL="1085850" marR="0" indent="-120650" algn="l" rtl="0">
              <a:spcBef>
                <a:spcPts val="360"/>
              </a:spcBef>
              <a:spcAft>
                <a:spcPts val="0"/>
              </a:spcAft>
              <a:buClr>
                <a:schemeClr val="dk1"/>
              </a:buClr>
              <a:buFont typeface="Times New Roman"/>
              <a:buChar char="•"/>
              <a:defRPr/>
            </a:lvl3pPr>
            <a:lvl4pPr marL="1428750" marR="0" indent="-133350" algn="l" rtl="0">
              <a:spcBef>
                <a:spcPts val="320"/>
              </a:spcBef>
              <a:spcAft>
                <a:spcPts val="0"/>
              </a:spcAft>
              <a:buClr>
                <a:schemeClr val="dk1"/>
              </a:buClr>
              <a:buFont typeface="Times New Roman"/>
              <a:buChar char="–"/>
              <a:defRPr/>
            </a:lvl4pPr>
            <a:lvl5pPr marL="1771650" marR="0" indent="-133350" algn="l" rtl="0">
              <a:spcBef>
                <a:spcPts val="320"/>
              </a:spcBef>
              <a:spcAft>
                <a:spcPts val="0"/>
              </a:spcAft>
              <a:buClr>
                <a:schemeClr val="dk1"/>
              </a:buClr>
              <a:buFont typeface="Times New Roman"/>
              <a:buChar char="•"/>
              <a:defRPr/>
            </a:lvl5pPr>
            <a:lvl6pPr marL="2228850" marR="0" indent="-133350" algn="l" rtl="0">
              <a:spcBef>
                <a:spcPts val="320"/>
              </a:spcBef>
              <a:spcAft>
                <a:spcPts val="0"/>
              </a:spcAft>
              <a:buClr>
                <a:schemeClr val="dk1"/>
              </a:buClr>
              <a:buFont typeface="Times New Roman"/>
              <a:buChar char="•"/>
              <a:defRPr/>
            </a:lvl6pPr>
            <a:lvl7pPr marL="2686050" marR="0" indent="-133350" algn="l" rtl="0">
              <a:spcBef>
                <a:spcPts val="320"/>
              </a:spcBef>
              <a:spcAft>
                <a:spcPts val="0"/>
              </a:spcAft>
              <a:buClr>
                <a:schemeClr val="dk1"/>
              </a:buClr>
              <a:buFont typeface="Times New Roman"/>
              <a:buChar char="•"/>
              <a:defRPr/>
            </a:lvl7pPr>
            <a:lvl8pPr marL="3143250" marR="0" indent="-133350" algn="l" rtl="0">
              <a:spcBef>
                <a:spcPts val="320"/>
              </a:spcBef>
              <a:spcAft>
                <a:spcPts val="0"/>
              </a:spcAft>
              <a:buClr>
                <a:schemeClr val="dk1"/>
              </a:buClr>
              <a:buFont typeface="Times New Roman"/>
              <a:buChar char="•"/>
              <a:defRPr/>
            </a:lvl8pPr>
            <a:lvl9pPr marL="3600450" marR="0" indent="-133350" algn="l" rtl="0">
              <a:spcBef>
                <a:spcPts val="320"/>
              </a:spcBef>
              <a:spcAft>
                <a:spcPts val="0"/>
              </a:spcAft>
              <a:buClr>
                <a:schemeClr val="dk1"/>
              </a:buClr>
              <a:buFont typeface="Times New Roman"/>
              <a:buChar char="•"/>
              <a:defRPr/>
            </a:lvl9pPr>
          </a:lstStyle>
          <a:p>
            <a:endParaRPr/>
          </a:p>
        </p:txBody>
      </p:sp>
      <p:sp>
        <p:nvSpPr>
          <p:cNvPr id="14" name="Shape 14"/>
          <p:cNvSpPr txBox="1">
            <a:spLocks noGrp="1"/>
          </p:cNvSpPr>
          <p:nvPr>
            <p:ph type="ftr" idx="11"/>
          </p:nvPr>
        </p:nvSpPr>
        <p:spPr>
          <a:xfrm>
            <a:off x="7415410" y="6475412"/>
            <a:ext cx="1128513"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15" name="Shape 15"/>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Slide </a:t>
            </a:r>
            <a:fld id="{00000000-1234-1234-1234-123412341234}" type="slidenum">
              <a:rPr lang="en-US"/>
              <a:pPr marL="0" lvl="0" indent="0">
                <a:spcBef>
                  <a:spcPts val="0"/>
                </a:spcBef>
                <a:buSzPct val="25000"/>
                <a:buNone/>
              </a:pPr>
              <a:t>‹#›</a:t>
            </a:fld>
            <a:endParaRPr lang="en-US" dirty="0"/>
          </a:p>
        </p:txBody>
      </p:sp>
      <p:sp>
        <p:nvSpPr>
          <p:cNvPr id="16" name="Shape 16"/>
          <p:cNvSpPr/>
          <p:nvPr/>
        </p:nvSpPr>
        <p:spPr>
          <a:xfrm>
            <a:off x="685800" y="332601"/>
            <a:ext cx="7759700" cy="276998"/>
          </a:xfrm>
          <a:prstGeom prst="rect">
            <a:avLst/>
          </a:prstGeom>
          <a:noFill/>
          <a:ln>
            <a:noFill/>
          </a:ln>
        </p:spPr>
        <p:txBody>
          <a:bodyPr lIns="0" tIns="0" rIns="0" bIns="0" anchor="t" anchorCtr="0">
            <a:noAutofit/>
          </a:bodyPr>
          <a:lstStyle/>
          <a:p>
            <a:pPr marL="0" marR="0" lvl="4" indent="0" algn="just" rtl="0">
              <a:spcBef>
                <a:spcPts val="0"/>
              </a:spcBef>
              <a:spcAft>
                <a:spcPts val="0"/>
              </a:spcAft>
              <a:buSzPct val="25000"/>
              <a:buNone/>
            </a:pPr>
            <a:r>
              <a:rPr lang="en-US" sz="1800" b="1" i="0" u="none" strike="noStrike" cap="none" baseline="0" dirty="0" smtClean="0">
                <a:solidFill>
                  <a:schemeClr val="dk1"/>
                </a:solidFill>
                <a:latin typeface="Times New Roman"/>
                <a:ea typeface="Times New Roman"/>
                <a:cs typeface="Times New Roman"/>
                <a:sym typeface="Times New Roman"/>
              </a:rPr>
              <a:t>Sept, 2015                                                                doc.: IEEE 802.11-2015/0625r3</a:t>
            </a:r>
            <a:endParaRPr lang="en-US" sz="1800" b="1" i="0" u="none" strike="noStrike" cap="none" baseline="0" dirty="0">
              <a:solidFill>
                <a:schemeClr val="dk1"/>
              </a:solidFill>
              <a:latin typeface="Times New Roman"/>
              <a:ea typeface="Times New Roman"/>
              <a:cs typeface="Times New Roman"/>
              <a:sym typeface="Times New Roman"/>
            </a:endParaRPr>
          </a:p>
        </p:txBody>
      </p:sp>
      <p:cxnSp>
        <p:nvCxnSpPr>
          <p:cNvPr id="17" name="Shape 17"/>
          <p:cNvCxnSpPr/>
          <p:nvPr/>
        </p:nvCxnSpPr>
        <p:spPr>
          <a:xfrm>
            <a:off x="685800" y="609600"/>
            <a:ext cx="7772400" cy="0"/>
          </a:xfrm>
          <a:prstGeom prst="straightConnector1">
            <a:avLst/>
          </a:prstGeom>
          <a:noFill/>
          <a:ln w="12700" cap="flat">
            <a:solidFill>
              <a:schemeClr val="dk1"/>
            </a:solidFill>
            <a:prstDash val="solid"/>
            <a:round/>
            <a:headEnd type="none" w="med" len="med"/>
            <a:tailEnd type="none" w="med" len="med"/>
          </a:ln>
        </p:spPr>
      </p:cxnSp>
      <p:sp>
        <p:nvSpPr>
          <p:cNvPr id="18" name="Shape 18"/>
          <p:cNvSpPr/>
          <p:nvPr/>
        </p:nvSpPr>
        <p:spPr>
          <a:xfrm>
            <a:off x="685800" y="6475412"/>
            <a:ext cx="711200" cy="182561"/>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Submission</a:t>
            </a:r>
          </a:p>
        </p:txBody>
      </p:sp>
      <p:cxnSp>
        <p:nvCxnSpPr>
          <p:cNvPr id="19" name="Shape 19"/>
          <p:cNvCxnSpPr/>
          <p:nvPr/>
        </p:nvCxnSpPr>
        <p:spPr>
          <a:xfrm>
            <a:off x="685800" y="6477000"/>
            <a:ext cx="7848599" cy="0"/>
          </a:xfrm>
          <a:prstGeom prst="straightConnector1">
            <a:avLst/>
          </a:prstGeom>
          <a:noFill/>
          <a:ln w="12700" cap="flat">
            <a:solidFill>
              <a:schemeClr val="dk1"/>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Microsoft_Office_Word_97_-_2003___1.doc"/></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notesSlide" Target="../notesSlides/notesSlide15.xml"/><Relationship Id="rId7" Type="http://schemas.openxmlformats.org/officeDocument/2006/relationships/image" Target="../media/image45.pn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44.wmf"/><Relationship Id="rId9"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0.wmf"/><Relationship Id="rId5" Type="http://schemas.openxmlformats.org/officeDocument/2006/relationships/image" Target="../media/image49.jpeg"/><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hyperlink" Target="http://www.google.co.il/url?sa=i&amp;rct=j&amp;q=&amp;esrc=s&amp;frm=1&amp;source=images&amp;cd=&amp;cad=rja&amp;docid=BzwH6mOVrsDMgM&amp;tbnid=lRjoJVUx6Q_AAM:&amp;ved=0CAUQjRw&amp;url=http://dryicons.com/icon/travel-and-tourism-part-2/wifi/&amp;ei=08v_Uq78DOn40gXHw4HoBA&amp;bvm=bv.61535280,d.bGE&amp;psig=AFQjCNEHrn6xJviz-xVMN_J-Hb2UqLvbTg&amp;ust=1392581961268583" TargetMode="External"/><Relationship Id="rId13" Type="http://schemas.openxmlformats.org/officeDocument/2006/relationships/image" Target="../media/image60.jpe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59.jpeg"/><Relationship Id="rId2" Type="http://schemas.openxmlformats.org/officeDocument/2006/relationships/notesSlide" Target="../notesSlides/notesSlide20.xml"/><Relationship Id="rId16" Type="http://schemas.openxmlformats.org/officeDocument/2006/relationships/image" Target="../media/image63.png"/><Relationship Id="rId1" Type="http://schemas.openxmlformats.org/officeDocument/2006/relationships/slideLayout" Target="../slideLayouts/slideLayout1.xml"/><Relationship Id="rId6" Type="http://schemas.openxmlformats.org/officeDocument/2006/relationships/image" Target="../media/image54.jpeg"/><Relationship Id="rId11" Type="http://schemas.openxmlformats.org/officeDocument/2006/relationships/image" Target="../media/image58.png"/><Relationship Id="rId5" Type="http://schemas.openxmlformats.org/officeDocument/2006/relationships/image" Target="../media/image53.jpeg"/><Relationship Id="rId15" Type="http://schemas.openxmlformats.org/officeDocument/2006/relationships/image" Target="../media/image62.png"/><Relationship Id="rId10" Type="http://schemas.openxmlformats.org/officeDocument/2006/relationships/image" Target="../media/image57.png"/><Relationship Id="rId4" Type="http://schemas.openxmlformats.org/officeDocument/2006/relationships/image" Target="../media/image52.png"/><Relationship Id="rId9" Type="http://schemas.openxmlformats.org/officeDocument/2006/relationships/image" Target="../media/image56.png"/><Relationship Id="rId14" Type="http://schemas.openxmlformats.org/officeDocument/2006/relationships/image" Target="../media/image61.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www.wpi.edu/Pubs/ETD/Available/etd-050112-072212/unrestricted/Fitzpatrick.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www.businessinsider.com/smartphone-and-tablet-penetration-2013-10" TargetMode="External"/><Relationship Id="rId5" Type="http://schemas.openxmlformats.org/officeDocument/2006/relationships/hyperlink" Target="https://mentor.ieee.org/802.11/dcn/14/11-14-0606-00-0wng-next-generation-802-11ad.pptx" TargetMode="External"/><Relationship Id="rId4" Type="http://schemas.openxmlformats.org/officeDocument/2006/relationships/hyperlink" Target="http://www.cisco.com/c/en/us/products/collateral/switches/catalyst-6500-series-switches/prod_white_paper0900aecd801c5cd7.htm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18" Type="http://schemas.openxmlformats.org/officeDocument/2006/relationships/image" Target="../media/image18.png"/><Relationship Id="rId3" Type="http://schemas.openxmlformats.org/officeDocument/2006/relationships/image" Target="../media/image3.jpeg"/><Relationship Id="rId21" Type="http://schemas.openxmlformats.org/officeDocument/2006/relationships/image" Target="../media/image21.wmf"/><Relationship Id="rId7" Type="http://schemas.openxmlformats.org/officeDocument/2006/relationships/image" Target="../media/image7.pn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jpeg"/><Relationship Id="rId16" Type="http://schemas.openxmlformats.org/officeDocument/2006/relationships/image" Target="../media/image16.jpeg"/><Relationship Id="rId20"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jpeg"/><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jpeg"/><Relationship Id="rId23" Type="http://schemas.openxmlformats.org/officeDocument/2006/relationships/image" Target="../media/image23.png"/><Relationship Id="rId10" Type="http://schemas.openxmlformats.org/officeDocument/2006/relationships/image" Target="../media/image10.jpeg"/><Relationship Id="rId19" Type="http://schemas.openxmlformats.org/officeDocument/2006/relationships/image" Target="../media/image19.png"/><Relationship Id="rId4" Type="http://schemas.openxmlformats.org/officeDocument/2006/relationships/image" Target="../media/image4.wmf"/><Relationship Id="rId9" Type="http://schemas.openxmlformats.org/officeDocument/2006/relationships/image" Target="../media/image9.png"/><Relationship Id="rId14" Type="http://schemas.openxmlformats.org/officeDocument/2006/relationships/image" Target="../media/image14.jpeg"/><Relationship Id="rId22" Type="http://schemas.openxmlformats.org/officeDocument/2006/relationships/image" Target="../media/image2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hyperlink" Target="http://www.google.com/url?url=http://phandroid.com/lg-g3/&amp;rct=j&amp;frm=1&amp;q=&amp;esrc=s&amp;sa=U&amp;ei=xSz5VPS2BcehmQXY1YLoCQ&amp;ved=0CBYQ9QEwAA&amp;sig2=BOmsxcGia2M_gDccDvS0_A&amp;usg=AFQjCNH40QFEZqF7sxbyaXvJxxAiAQ1Ecg" TargetMode="External"/><Relationship Id="rId3" Type="http://schemas.openxmlformats.org/officeDocument/2006/relationships/image" Target="../media/image25.jpeg"/><Relationship Id="rId7"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www.google.com/url?url=http://tweakers.net/pricewatch/237038/lg-bd370.html&amp;rct=j&amp;frm=1&amp;q=&amp;esrc=s&amp;sa=U&amp;ei=QSz5VKGBHYLEmAX7qoLwAQ&amp;ved=0CBYQ9QEwAA&amp;sig2=cKSiXaMCzXiDuH2s2EJk_Q&amp;usg=AFQjCNGE6FerZGH_Pk4rtX4GPv9mfNYUgQ" TargetMode="External"/><Relationship Id="rId5" Type="http://schemas.openxmlformats.org/officeDocument/2006/relationships/image" Target="../media/image26.jpeg"/><Relationship Id="rId4" Type="http://schemas.openxmlformats.org/officeDocument/2006/relationships/hyperlink" Target="http://www.google.com/url?url=http://www.lg.com/de/blu-ray-dvd-player/lg-TN530V&amp;rct=j&amp;frm=1&amp;q=&amp;esrc=s&amp;sa=U&amp;ei=kCv5VOjhOqa7mwX0xIHoCA&amp;ved=0CBgQ9QEwAQ&amp;sig2=SLwctNKmpkUDioWOS4dxhw&amp;usg=AFQjCNHEzi6NUYJr8qK5qbeApVArWBCLCw" TargetMode="External"/><Relationship Id="rId9" Type="http://schemas.openxmlformats.org/officeDocument/2006/relationships/image" Target="../media/image2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5" name="Shape 75"/>
          <p:cNvSpPr txBox="1">
            <a:spLocks noGrp="1"/>
          </p:cNvSpPr>
          <p:nvPr>
            <p:ph type="title"/>
          </p:nvPr>
        </p:nvSpPr>
        <p:spPr>
          <a:xfrm>
            <a:off x="685800" y="762000"/>
            <a:ext cx="7772400" cy="1066799"/>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3200" b="1" dirty="0" smtClean="0">
                <a:solidFill>
                  <a:schemeClr val="dk2"/>
                </a:solidFill>
                <a:latin typeface="Times New Roman"/>
                <a:ea typeface="Times New Roman"/>
                <a:cs typeface="Times New Roman"/>
                <a:sym typeface="Times New Roman"/>
              </a:rPr>
              <a:t>IEEE 802.11 </a:t>
            </a:r>
            <a:r>
              <a:rPr lang="en-US" sz="3200" b="1" dirty="0" err="1" smtClean="0">
                <a:solidFill>
                  <a:schemeClr val="dk2"/>
                </a:solidFill>
                <a:latin typeface="Times New Roman"/>
                <a:ea typeface="Times New Roman"/>
                <a:cs typeface="Times New Roman"/>
                <a:sym typeface="Times New Roman"/>
              </a:rPr>
              <a:t>TGay</a:t>
            </a:r>
            <a:r>
              <a:rPr lang="en-US" sz="3200" b="1" i="0" u="none" strike="noStrike" cap="none" baseline="0" dirty="0" smtClean="0">
                <a:solidFill>
                  <a:schemeClr val="dk2"/>
                </a:solidFill>
                <a:latin typeface="Times New Roman"/>
                <a:ea typeface="Times New Roman"/>
                <a:cs typeface="Times New Roman"/>
                <a:sym typeface="Times New Roman"/>
              </a:rPr>
              <a:t> Use </a:t>
            </a:r>
            <a:r>
              <a:rPr lang="en-US" sz="3200" b="1" i="0" u="none" strike="noStrike" cap="none" baseline="0" dirty="0">
                <a:solidFill>
                  <a:schemeClr val="dk2"/>
                </a:solidFill>
                <a:latin typeface="Times New Roman"/>
                <a:ea typeface="Times New Roman"/>
                <a:cs typeface="Times New Roman"/>
                <a:sym typeface="Times New Roman"/>
              </a:rPr>
              <a:t>Cases</a:t>
            </a:r>
          </a:p>
        </p:txBody>
      </p:sp>
      <p:sp>
        <p:nvSpPr>
          <p:cNvPr id="76" name="Shape 76"/>
          <p:cNvSpPr txBox="1">
            <a:spLocks noGrp="1"/>
          </p:cNvSpPr>
          <p:nvPr>
            <p:ph type="body" idx="1"/>
          </p:nvPr>
        </p:nvSpPr>
        <p:spPr>
          <a:xfrm>
            <a:off x="685800" y="1524000"/>
            <a:ext cx="7772400" cy="381000"/>
          </a:xfrm>
          <a:prstGeom prst="rect">
            <a:avLst/>
          </a:prstGeom>
          <a:noFill/>
          <a:ln>
            <a:noFill/>
          </a:ln>
        </p:spPr>
        <p:txBody>
          <a:bodyPr lIns="92075" tIns="46025" rIns="92075" bIns="46025" anchor="t" anchorCtr="0">
            <a:noAutofit/>
          </a:bodyPr>
          <a:lstStyle/>
          <a:p>
            <a:pPr marL="342900" marR="0" lvl="0" indent="-342900" algn="ctr" rtl="0">
              <a:spcBef>
                <a:spcPts val="0"/>
              </a:spcBef>
              <a:spcAft>
                <a:spcPts val="0"/>
              </a:spcAft>
              <a:buClr>
                <a:schemeClr val="dk1"/>
              </a:buClr>
              <a:buSzPct val="25000"/>
              <a:buFont typeface="Times New Roman"/>
              <a:buNone/>
            </a:pPr>
            <a:r>
              <a:rPr lang="en-US" sz="2000" b="1" i="0" u="none" strike="noStrike" cap="none" baseline="0" dirty="0">
                <a:solidFill>
                  <a:schemeClr val="dk1"/>
                </a:solidFill>
                <a:latin typeface="Times New Roman"/>
                <a:ea typeface="Times New Roman"/>
                <a:cs typeface="Times New Roman"/>
                <a:sym typeface="Times New Roman"/>
              </a:rPr>
              <a:t>Date:</a:t>
            </a:r>
            <a:r>
              <a:rPr lang="en-US" sz="2000" b="0" i="0" u="none" strike="noStrike" cap="none" baseline="0" dirty="0">
                <a:solidFill>
                  <a:schemeClr val="dk1"/>
                </a:solidFill>
                <a:latin typeface="Times New Roman"/>
                <a:ea typeface="Times New Roman"/>
                <a:cs typeface="Times New Roman"/>
                <a:sym typeface="Times New Roman"/>
              </a:rPr>
              <a:t> </a:t>
            </a:r>
            <a:r>
              <a:rPr lang="en-US" sz="2000" b="0" i="0" u="none" strike="noStrike" cap="none" baseline="0" dirty="0" smtClean="0">
                <a:solidFill>
                  <a:schemeClr val="dk1"/>
                </a:solidFill>
                <a:latin typeface="Times New Roman"/>
                <a:ea typeface="Times New Roman"/>
                <a:cs typeface="Times New Roman"/>
                <a:sym typeface="Times New Roman"/>
              </a:rPr>
              <a:t>2015-9</a:t>
            </a:r>
            <a:endParaRPr lang="en-US" sz="2000" b="0" i="0" u="none" strike="noStrike" cap="none" baseline="0" dirty="0">
              <a:solidFill>
                <a:schemeClr val="dk1"/>
              </a:solidFill>
              <a:latin typeface="Times New Roman"/>
              <a:ea typeface="Times New Roman"/>
              <a:cs typeface="Times New Roman"/>
              <a:sym typeface="Times New Roman"/>
            </a:endParaRPr>
          </a:p>
        </p:txBody>
      </p:sp>
      <p:sp>
        <p:nvSpPr>
          <p:cNvPr id="78" name="Shape 78"/>
          <p:cNvSpPr/>
          <p:nvPr/>
        </p:nvSpPr>
        <p:spPr>
          <a:xfrm>
            <a:off x="539552" y="1556792"/>
            <a:ext cx="1447800" cy="381000"/>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SzPct val="25000"/>
              <a:buNone/>
            </a:pPr>
            <a:r>
              <a:rPr lang="en-US" sz="2000" b="1" i="0" u="none" strike="noStrike" cap="none" baseline="0" dirty="0">
                <a:solidFill>
                  <a:schemeClr val="dk1"/>
                </a:solidFill>
                <a:latin typeface="Times New Roman"/>
                <a:ea typeface="Times New Roman"/>
                <a:cs typeface="Times New Roman"/>
                <a:sym typeface="Times New Roman"/>
              </a:rPr>
              <a:t>Authors:</a:t>
            </a:r>
          </a:p>
        </p:txBody>
      </p:sp>
      <p:graphicFrame>
        <p:nvGraphicFramePr>
          <p:cNvPr id="2050" name="Object 2"/>
          <p:cNvGraphicFramePr>
            <a:graphicFrameLocks noChangeAspect="1"/>
          </p:cNvGraphicFramePr>
          <p:nvPr>
            <p:extLst>
              <p:ext uri="{D42A27DB-BD31-4B8C-83A1-F6EECF244321}">
                <p14:modId xmlns="" xmlns:p14="http://schemas.microsoft.com/office/powerpoint/2010/main" val="2742469584"/>
              </p:ext>
            </p:extLst>
          </p:nvPr>
        </p:nvGraphicFramePr>
        <p:xfrm>
          <a:off x="1259632" y="2204864"/>
          <a:ext cx="7704906" cy="5012269"/>
        </p:xfrm>
        <a:graphic>
          <a:graphicData uri="http://schemas.openxmlformats.org/presentationml/2006/ole">
            <p:oleObj spid="_x0000_s2053" name="Document" r:id="rId4" imgW="6500146" imgH="4226318" progId="Word.Document.8">
              <p:embed/>
            </p:oleObj>
          </a:graphicData>
        </a:graphic>
      </p:graphicFrame>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457200" y="224762"/>
            <a:ext cx="8229600" cy="1143000"/>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3200" b="1" i="0" u="none" strike="noStrike" cap="none" baseline="0" dirty="0">
                <a:solidFill>
                  <a:schemeClr val="dk2"/>
                </a:solidFill>
                <a:latin typeface="Times New Roman"/>
                <a:ea typeface="Times New Roman"/>
                <a:cs typeface="Times New Roman"/>
                <a:sym typeface="Times New Roman"/>
              </a:rPr>
              <a:t>Usage Model </a:t>
            </a:r>
            <a:r>
              <a:rPr lang="en-US" sz="3200" b="1" dirty="0" smtClean="0">
                <a:solidFill>
                  <a:schemeClr val="dk2"/>
                </a:solidFill>
                <a:latin typeface="Times New Roman"/>
                <a:ea typeface="Times New Roman"/>
                <a:cs typeface="Times New Roman"/>
                <a:sym typeface="Times New Roman"/>
              </a:rPr>
              <a:t>4</a:t>
            </a:r>
            <a:r>
              <a:rPr lang="en-US" sz="3200" b="1" i="0" u="none" strike="noStrike" cap="none" baseline="0" dirty="0" smtClean="0">
                <a:solidFill>
                  <a:schemeClr val="dk2"/>
                </a:solidFill>
                <a:latin typeface="Times New Roman"/>
                <a:ea typeface="Times New Roman"/>
                <a:cs typeface="Times New Roman"/>
                <a:sym typeface="Times New Roman"/>
              </a:rPr>
              <a:t>: </a:t>
            </a:r>
            <a:r>
              <a:rPr lang="en-US" sz="3200" b="1" i="0" u="none" strike="noStrike" cap="none" baseline="0" dirty="0">
                <a:solidFill>
                  <a:schemeClr val="dk2"/>
                </a:solidFill>
                <a:latin typeface="Times New Roman"/>
                <a:ea typeface="Times New Roman"/>
                <a:cs typeface="Times New Roman"/>
                <a:sym typeface="Times New Roman"/>
              </a:rPr>
              <a:t>Data Center</a:t>
            </a:r>
          </a:p>
        </p:txBody>
      </p:sp>
      <p:pic>
        <p:nvPicPr>
          <p:cNvPr id="114" name="Shape 114"/>
          <p:cNvPicPr preferRelativeResize="0"/>
          <p:nvPr/>
        </p:nvPicPr>
        <p:blipFill rotWithShape="1">
          <a:blip r:embed="rId3">
            <a:alphaModFix/>
          </a:blip>
          <a:srcRect/>
          <a:stretch/>
        </p:blipFill>
        <p:spPr>
          <a:xfrm>
            <a:off x="0" y="1095333"/>
            <a:ext cx="4847169" cy="2952964"/>
          </a:xfrm>
          <a:prstGeom prst="rect">
            <a:avLst/>
          </a:prstGeom>
          <a:noFill/>
          <a:ln>
            <a:noFill/>
          </a:ln>
        </p:spPr>
      </p:pic>
      <p:sp>
        <p:nvSpPr>
          <p:cNvPr id="115" name="Shape 115"/>
          <p:cNvSpPr/>
          <p:nvPr/>
        </p:nvSpPr>
        <p:spPr>
          <a:xfrm>
            <a:off x="896546" y="1673615"/>
            <a:ext cx="45719" cy="157942"/>
          </a:xfrm>
          <a:prstGeom prst="flowChartCollate">
            <a:avLst/>
          </a:prstGeom>
          <a:solidFill>
            <a:srgbClr val="FF0000"/>
          </a:solidFill>
          <a:ln w="254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
        <p:nvSpPr>
          <p:cNvPr id="116" name="Shape 116"/>
          <p:cNvSpPr/>
          <p:nvPr/>
        </p:nvSpPr>
        <p:spPr>
          <a:xfrm>
            <a:off x="1456283" y="1676381"/>
            <a:ext cx="45719" cy="157942"/>
          </a:xfrm>
          <a:prstGeom prst="flowChartCollate">
            <a:avLst/>
          </a:prstGeom>
          <a:solidFill>
            <a:srgbClr val="FF0000"/>
          </a:solidFill>
          <a:ln w="254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
        <p:nvSpPr>
          <p:cNvPr id="117" name="Shape 117"/>
          <p:cNvSpPr/>
          <p:nvPr/>
        </p:nvSpPr>
        <p:spPr>
          <a:xfrm>
            <a:off x="1966142" y="1687459"/>
            <a:ext cx="45719" cy="157942"/>
          </a:xfrm>
          <a:prstGeom prst="flowChartCollate">
            <a:avLst/>
          </a:prstGeom>
          <a:solidFill>
            <a:srgbClr val="FF0000"/>
          </a:solidFill>
          <a:ln w="254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
        <p:nvSpPr>
          <p:cNvPr id="118" name="Shape 118"/>
          <p:cNvSpPr/>
          <p:nvPr/>
        </p:nvSpPr>
        <p:spPr>
          <a:xfrm>
            <a:off x="2492627" y="1690225"/>
            <a:ext cx="45719" cy="157942"/>
          </a:xfrm>
          <a:prstGeom prst="flowChartCollate">
            <a:avLst/>
          </a:prstGeom>
          <a:solidFill>
            <a:srgbClr val="FF0000"/>
          </a:solidFill>
          <a:ln w="254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
        <p:nvSpPr>
          <p:cNvPr id="119" name="Shape 119"/>
          <p:cNvSpPr/>
          <p:nvPr/>
        </p:nvSpPr>
        <p:spPr>
          <a:xfrm>
            <a:off x="3459701" y="1377098"/>
            <a:ext cx="45719" cy="157942"/>
          </a:xfrm>
          <a:prstGeom prst="flowChartCollate">
            <a:avLst/>
          </a:prstGeom>
          <a:solidFill>
            <a:srgbClr val="FF0000"/>
          </a:solidFill>
          <a:ln w="254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
        <p:nvSpPr>
          <p:cNvPr id="120" name="Shape 120"/>
          <p:cNvSpPr/>
          <p:nvPr/>
        </p:nvSpPr>
        <p:spPr>
          <a:xfrm>
            <a:off x="4002812" y="1379863"/>
            <a:ext cx="45719" cy="157942"/>
          </a:xfrm>
          <a:prstGeom prst="flowChartCollate">
            <a:avLst/>
          </a:prstGeom>
          <a:solidFill>
            <a:srgbClr val="FF0000"/>
          </a:solidFill>
          <a:ln w="254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
        <p:nvSpPr>
          <p:cNvPr id="121" name="Shape 121"/>
          <p:cNvSpPr/>
          <p:nvPr/>
        </p:nvSpPr>
        <p:spPr>
          <a:xfrm>
            <a:off x="3329385" y="1271848"/>
            <a:ext cx="881149" cy="357446"/>
          </a:xfrm>
          <a:prstGeom prst="ellipse">
            <a:avLst/>
          </a:prstGeom>
          <a:noFill/>
          <a:ln w="12700" cap="flat">
            <a:solidFill>
              <a:srgbClr val="2C9570"/>
            </a:solidFill>
            <a:prstDash val="dash"/>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lt1"/>
              </a:solidFill>
              <a:latin typeface="Times New Roman"/>
              <a:ea typeface="Times New Roman"/>
              <a:cs typeface="Times New Roman"/>
              <a:sym typeface="Times New Roman"/>
            </a:endParaRPr>
          </a:p>
        </p:txBody>
      </p:sp>
      <p:sp>
        <p:nvSpPr>
          <p:cNvPr id="122" name="Shape 122"/>
          <p:cNvSpPr/>
          <p:nvPr/>
        </p:nvSpPr>
        <p:spPr>
          <a:xfrm>
            <a:off x="805087" y="1565563"/>
            <a:ext cx="881149" cy="357446"/>
          </a:xfrm>
          <a:prstGeom prst="ellipse">
            <a:avLst/>
          </a:prstGeom>
          <a:noFill/>
          <a:ln w="12700" cap="flat">
            <a:solidFill>
              <a:srgbClr val="FF0000"/>
            </a:solidFill>
            <a:prstDash val="dash"/>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lt1"/>
              </a:solidFill>
              <a:latin typeface="Times New Roman"/>
              <a:ea typeface="Times New Roman"/>
              <a:cs typeface="Times New Roman"/>
              <a:sym typeface="Times New Roman"/>
            </a:endParaRPr>
          </a:p>
        </p:txBody>
      </p:sp>
      <p:sp>
        <p:nvSpPr>
          <p:cNvPr id="123" name="Shape 123"/>
          <p:cNvSpPr/>
          <p:nvPr/>
        </p:nvSpPr>
        <p:spPr>
          <a:xfrm>
            <a:off x="782920" y="1438101"/>
            <a:ext cx="1432559" cy="462741"/>
          </a:xfrm>
          <a:prstGeom prst="ellipse">
            <a:avLst/>
          </a:prstGeom>
          <a:noFill/>
          <a:ln w="12700" cap="flat">
            <a:solidFill>
              <a:schemeClr val="dk2"/>
            </a:solidFill>
            <a:prstDash val="dash"/>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lt1"/>
              </a:solidFill>
              <a:latin typeface="Times New Roman"/>
              <a:ea typeface="Times New Roman"/>
              <a:cs typeface="Times New Roman"/>
              <a:sym typeface="Times New Roman"/>
            </a:endParaRPr>
          </a:p>
        </p:txBody>
      </p:sp>
      <p:sp>
        <p:nvSpPr>
          <p:cNvPr id="124" name="Shape 124"/>
          <p:cNvSpPr/>
          <p:nvPr/>
        </p:nvSpPr>
        <p:spPr>
          <a:xfrm>
            <a:off x="785691" y="1330037"/>
            <a:ext cx="2061556" cy="581890"/>
          </a:xfrm>
          <a:prstGeom prst="ellipse">
            <a:avLst/>
          </a:prstGeom>
          <a:noFill/>
          <a:ln w="12700" cap="flat">
            <a:solidFill>
              <a:srgbClr val="00B0F0"/>
            </a:solidFill>
            <a:prstDash val="dash"/>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lt1"/>
              </a:solidFill>
              <a:latin typeface="Times New Roman"/>
              <a:ea typeface="Times New Roman"/>
              <a:cs typeface="Times New Roman"/>
              <a:sym typeface="Times New Roman"/>
            </a:endParaRPr>
          </a:p>
        </p:txBody>
      </p:sp>
      <p:sp>
        <p:nvSpPr>
          <p:cNvPr id="125" name="Shape 125"/>
          <p:cNvSpPr/>
          <p:nvPr/>
        </p:nvSpPr>
        <p:spPr>
          <a:xfrm rot="-1386888">
            <a:off x="2402377" y="1446415"/>
            <a:ext cx="1205346" cy="365760"/>
          </a:xfrm>
          <a:prstGeom prst="ellipse">
            <a:avLst/>
          </a:prstGeom>
          <a:noFill/>
          <a:ln w="25400" cap="flat">
            <a:solidFill>
              <a:srgbClr val="2C957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lt1"/>
              </a:solidFill>
              <a:latin typeface="Times New Roman"/>
              <a:ea typeface="Times New Roman"/>
              <a:cs typeface="Times New Roman"/>
              <a:sym typeface="Times New Roman"/>
            </a:endParaRPr>
          </a:p>
        </p:txBody>
      </p:sp>
      <p:sp>
        <p:nvSpPr>
          <p:cNvPr id="126" name="Shape 126"/>
          <p:cNvSpPr txBox="1"/>
          <p:nvPr/>
        </p:nvSpPr>
        <p:spPr>
          <a:xfrm>
            <a:off x="2468878" y="3923607"/>
            <a:ext cx="266419"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baseline="0" dirty="0">
                <a:solidFill>
                  <a:schemeClr val="dk1"/>
                </a:solidFill>
                <a:latin typeface="Times New Roman"/>
                <a:ea typeface="Times New Roman"/>
                <a:cs typeface="Times New Roman"/>
                <a:sym typeface="Times New Roman"/>
              </a:rPr>
              <a:t>A</a:t>
            </a:r>
          </a:p>
        </p:txBody>
      </p:sp>
      <p:sp>
        <p:nvSpPr>
          <p:cNvPr id="127" name="Shape 127"/>
          <p:cNvSpPr txBox="1"/>
          <p:nvPr/>
        </p:nvSpPr>
        <p:spPr>
          <a:xfrm>
            <a:off x="1947925" y="3926373"/>
            <a:ext cx="261609"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baseline="0" dirty="0">
                <a:solidFill>
                  <a:schemeClr val="dk1"/>
                </a:solidFill>
                <a:latin typeface="Times New Roman"/>
                <a:ea typeface="Times New Roman"/>
                <a:cs typeface="Times New Roman"/>
                <a:sym typeface="Times New Roman"/>
              </a:rPr>
              <a:t>B</a:t>
            </a:r>
          </a:p>
        </p:txBody>
      </p:sp>
      <p:sp>
        <p:nvSpPr>
          <p:cNvPr id="128" name="Shape 128"/>
          <p:cNvSpPr txBox="1"/>
          <p:nvPr/>
        </p:nvSpPr>
        <p:spPr>
          <a:xfrm>
            <a:off x="1432520" y="3926373"/>
            <a:ext cx="266419"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baseline="0" dirty="0">
                <a:solidFill>
                  <a:schemeClr val="dk1"/>
                </a:solidFill>
                <a:latin typeface="Times New Roman"/>
                <a:ea typeface="Times New Roman"/>
                <a:cs typeface="Times New Roman"/>
                <a:sym typeface="Times New Roman"/>
              </a:rPr>
              <a:t>C</a:t>
            </a:r>
          </a:p>
        </p:txBody>
      </p:sp>
      <p:sp>
        <p:nvSpPr>
          <p:cNvPr id="129" name="Shape 129"/>
          <p:cNvSpPr txBox="1"/>
          <p:nvPr/>
        </p:nvSpPr>
        <p:spPr>
          <a:xfrm>
            <a:off x="853375" y="3929139"/>
            <a:ext cx="271227"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baseline="0" dirty="0">
                <a:solidFill>
                  <a:schemeClr val="dk1"/>
                </a:solidFill>
                <a:latin typeface="Times New Roman"/>
                <a:ea typeface="Times New Roman"/>
                <a:cs typeface="Times New Roman"/>
                <a:sym typeface="Times New Roman"/>
              </a:rPr>
              <a:t>D</a:t>
            </a:r>
          </a:p>
        </p:txBody>
      </p:sp>
      <p:sp>
        <p:nvSpPr>
          <p:cNvPr id="130" name="Shape 130"/>
          <p:cNvSpPr txBox="1"/>
          <p:nvPr/>
        </p:nvSpPr>
        <p:spPr>
          <a:xfrm>
            <a:off x="3372173" y="2948242"/>
            <a:ext cx="253596"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baseline="0" dirty="0">
                <a:solidFill>
                  <a:schemeClr val="dk1"/>
                </a:solidFill>
                <a:latin typeface="Times New Roman"/>
                <a:ea typeface="Times New Roman"/>
                <a:cs typeface="Times New Roman"/>
                <a:sym typeface="Times New Roman"/>
              </a:rPr>
              <a:t>E</a:t>
            </a:r>
          </a:p>
        </p:txBody>
      </p:sp>
      <p:sp>
        <p:nvSpPr>
          <p:cNvPr id="131" name="Shape 131"/>
          <p:cNvSpPr txBox="1"/>
          <p:nvPr/>
        </p:nvSpPr>
        <p:spPr>
          <a:xfrm>
            <a:off x="3857082" y="2951014"/>
            <a:ext cx="248785"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baseline="0" dirty="0">
                <a:solidFill>
                  <a:schemeClr val="dk1"/>
                </a:solidFill>
                <a:latin typeface="Times New Roman"/>
                <a:ea typeface="Times New Roman"/>
                <a:cs typeface="Times New Roman"/>
                <a:sym typeface="Times New Roman"/>
              </a:rPr>
              <a:t>F</a:t>
            </a:r>
          </a:p>
        </p:txBody>
      </p:sp>
      <p:graphicFrame>
        <p:nvGraphicFramePr>
          <p:cNvPr id="132" name="Shape 132"/>
          <p:cNvGraphicFramePr/>
          <p:nvPr/>
        </p:nvGraphicFramePr>
        <p:xfrm>
          <a:off x="4572000" y="1400695"/>
          <a:ext cx="4164650" cy="4312980"/>
        </p:xfrm>
        <a:graphic>
          <a:graphicData uri="http://schemas.openxmlformats.org/drawingml/2006/table">
            <a:tbl>
              <a:tblPr firstRow="1" bandRow="1">
                <a:noFill/>
                <a:tableStyleId>{7C797083-F9EE-4C0E-ABDD-26BC668D070A}</a:tableStyleId>
              </a:tblPr>
              <a:tblGrid>
                <a:gridCol w="421150"/>
                <a:gridCol w="436950"/>
                <a:gridCol w="710925"/>
                <a:gridCol w="462875"/>
                <a:gridCol w="462875"/>
                <a:gridCol w="716725"/>
                <a:gridCol w="953150"/>
              </a:tblGrid>
              <a:tr h="370850">
                <a:tc>
                  <a:txBody>
                    <a:bodyPr/>
                    <a:lstStyle/>
                    <a:p>
                      <a:pPr marL="0" marR="0" lvl="0" indent="0" algn="l" rtl="0">
                        <a:spcBef>
                          <a:spcPts val="0"/>
                        </a:spcBef>
                        <a:buSzPct val="25000"/>
                        <a:buNone/>
                      </a:pPr>
                      <a:r>
                        <a:rPr lang="en-US" sz="900" u="none" strike="noStrike" cap="none" baseline="0" dirty="0"/>
                        <a:t>       Links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c>
                  <a:txBody>
                    <a:bodyPr/>
                    <a:lstStyle/>
                    <a:p>
                      <a:pPr marL="0" marR="0" lvl="0" indent="0" algn="l" rtl="0">
                        <a:spcBef>
                          <a:spcPts val="0"/>
                        </a:spcBef>
                        <a:buSzPct val="25000"/>
                        <a:buNone/>
                      </a:pPr>
                      <a:r>
                        <a:rPr lang="en-US" sz="900" u="none" strike="noStrike" cap="none" baseline="0" dirty="0"/>
                        <a:t> Link Capacity</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c>
                  <a:txBody>
                    <a:bodyPr/>
                    <a:lstStyle/>
                    <a:p>
                      <a:pPr marL="0" marR="0" lvl="0" indent="0" algn="l" rtl="0">
                        <a:spcBef>
                          <a:spcPts val="0"/>
                        </a:spcBef>
                        <a:buSzPct val="25000"/>
                        <a:buNone/>
                      </a:pPr>
                      <a:r>
                        <a:rPr lang="en-US" sz="900" u="none" strike="noStrike" cap="none" baseline="0" dirty="0"/>
                        <a:t>Link Description</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c>
                  <a:txBody>
                    <a:bodyPr/>
                    <a:lstStyle/>
                    <a:p>
                      <a:pPr marL="0" marR="0" lvl="0" indent="0" algn="l" rtl="0">
                        <a:spcBef>
                          <a:spcPts val="0"/>
                        </a:spcBef>
                        <a:buSzPct val="25000"/>
                        <a:buNone/>
                      </a:pPr>
                      <a:r>
                        <a:rPr lang="en-US" sz="900" u="none" strike="noStrike" cap="none" baseline="0" dirty="0"/>
                        <a:t>PER&lt;</a:t>
                      </a:r>
                    </a:p>
                    <a:p>
                      <a:pPr marL="0" marR="0" lvl="0" indent="0" algn="l" rtl="0">
                        <a:spcBef>
                          <a:spcPts val="0"/>
                        </a:spcBef>
                        <a:buSzPct val="25000"/>
                        <a:buNone/>
                      </a:pPr>
                      <a:r>
                        <a:rPr lang="en-US" sz="900" u="none" strike="noStrike" cap="none" baseline="0" dirty="0" smtClean="0">
                          <a:solidFill>
                            <a:srgbClr val="3F3F3F"/>
                          </a:solidFill>
                        </a:rPr>
                        <a:t>[3]</a:t>
                      </a:r>
                      <a:endParaRPr lang="en-US" sz="900" u="none" strike="noStrike" cap="none" baseline="0" dirty="0">
                        <a:solidFill>
                          <a:srgbClr val="3F3F3F"/>
                        </a:solidFil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c>
                  <a:txBody>
                    <a:bodyPr/>
                    <a:lstStyle/>
                    <a:p>
                      <a:pPr marL="0" marR="0" lvl="0" indent="0" algn="l" rtl="0">
                        <a:spcBef>
                          <a:spcPts val="0"/>
                        </a:spcBef>
                        <a:buSzPct val="25000"/>
                        <a:buNone/>
                      </a:pPr>
                      <a:r>
                        <a:rPr lang="en-US" sz="900" u="none" strike="noStrike" cap="none" baseline="0" dirty="0">
                          <a:solidFill>
                            <a:srgbClr val="F2F2F2"/>
                          </a:solidFill>
                        </a:rPr>
                        <a:t>Distance</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c>
                  <a:txBody>
                    <a:bodyPr/>
                    <a:lstStyle/>
                    <a:p>
                      <a:pPr marL="0" marR="0" lvl="0" indent="0" algn="l" rtl="0">
                        <a:spcBef>
                          <a:spcPts val="0"/>
                        </a:spcBef>
                        <a:buSzPct val="25000"/>
                        <a:buNone/>
                      </a:pPr>
                      <a:r>
                        <a:rPr lang="en-US" sz="900" u="none" strike="noStrike" cap="none" baseline="0" dirty="0"/>
                        <a:t>Link Setup time</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c>
                  <a:txBody>
                    <a:bodyPr/>
                    <a:lstStyle/>
                    <a:p>
                      <a:pPr marL="0" marR="0" lvl="0" indent="0" algn="l" rtl="0">
                        <a:spcBef>
                          <a:spcPts val="0"/>
                        </a:spcBef>
                        <a:buSzPct val="25000"/>
                        <a:buNone/>
                      </a:pPr>
                      <a:r>
                        <a:rPr lang="en-US" sz="900" u="none" strike="noStrike" cap="none" baseline="0" dirty="0"/>
                        <a:t>Security</a:t>
                      </a:r>
                    </a:p>
                    <a:p>
                      <a:pPr marL="0" marR="0" lvl="0" indent="0" algn="l" rtl="0">
                        <a:spcBef>
                          <a:spcPts val="0"/>
                        </a:spcBef>
                        <a:buSzPct val="25000"/>
                        <a:buNone/>
                      </a:pPr>
                      <a:r>
                        <a:rPr lang="en-US" sz="900" u="none" strike="noStrike" cap="none" baseline="0" dirty="0">
                          <a:solidFill>
                            <a:srgbClr val="3F3F3F"/>
                          </a:solidFill>
                        </a:rPr>
                        <a:t>(Confidentiality/Integrity</a:t>
                      </a:r>
                      <a:r>
                        <a:rPr lang="en-US" sz="900" u="none" strike="noStrike" cap="none" baseline="0" dirty="0"/>
                        <a:t>) </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r>
              <a:tr h="370850">
                <a:tc>
                  <a:txBody>
                    <a:bodyPr/>
                    <a:lstStyle/>
                    <a:p>
                      <a:pPr marL="0" marR="0" lvl="0" indent="0" algn="l" rtl="0">
                        <a:spcBef>
                          <a:spcPts val="0"/>
                        </a:spcBef>
                        <a:buSzPct val="25000"/>
                        <a:buNone/>
                      </a:pPr>
                      <a:r>
                        <a:rPr lang="en-US" sz="800" u="none" strike="noStrike" cap="none" baseline="0" dirty="0"/>
                        <a:t>A&lt;-&gt;B</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&gt;10Gbps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ToR connects to EoR</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10^-2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20’’ </a:t>
                      </a:r>
                      <a:r>
                        <a:rPr lang="en-US" sz="1050" u="none" strike="noStrike" cap="none" baseline="0" dirty="0" smtClean="0">
                          <a:solidFill>
                            <a:srgbClr val="3F3F3F"/>
                          </a:solidFill>
                        </a:rPr>
                        <a:t>[5]</a:t>
                      </a:r>
                      <a:endParaRPr lang="en-US" sz="1050" u="none" strike="noStrike" cap="none" baseline="0" dirty="0">
                        <a:solidFill>
                          <a:srgbClr val="3F3F3F"/>
                        </a:solidFil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&lt;100ms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C/I </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370850">
                <a:tc>
                  <a:txBody>
                    <a:bodyPr/>
                    <a:lstStyle/>
                    <a:p>
                      <a:pPr marL="0" marR="0" lvl="0" indent="0" algn="l" rtl="0">
                        <a:spcBef>
                          <a:spcPts val="0"/>
                        </a:spcBef>
                        <a:buSzPct val="25000"/>
                        <a:buNone/>
                      </a:pPr>
                      <a:r>
                        <a:rPr lang="en-US" sz="800" u="none" strike="noStrike" cap="none" baseline="0" dirty="0"/>
                        <a:t>A&lt;-&gt;C</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&gt;10Gbps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ToR connects to EoR</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10^-2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40’’</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&lt;100ms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C/I</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370850">
                <a:tc>
                  <a:txBody>
                    <a:bodyPr/>
                    <a:lstStyle/>
                    <a:p>
                      <a:pPr marL="0" marR="0" lvl="0" indent="0" algn="l" rtl="0">
                        <a:spcBef>
                          <a:spcPts val="0"/>
                        </a:spcBef>
                        <a:buSzPct val="25000"/>
                        <a:buNone/>
                      </a:pPr>
                      <a:r>
                        <a:rPr lang="en-US" sz="800" u="none" strike="noStrike" cap="none" baseline="0" dirty="0"/>
                        <a:t>A&lt;-&gt;D</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&gt;10Gbps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ToR connects to EoR</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10^-2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60’’</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&lt;100ms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C/I</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370850">
                <a:tc>
                  <a:txBody>
                    <a:bodyPr/>
                    <a:lstStyle/>
                    <a:p>
                      <a:pPr marL="0" marR="0" lvl="0" indent="0" algn="l" rtl="0">
                        <a:spcBef>
                          <a:spcPts val="0"/>
                        </a:spcBef>
                        <a:buSzPct val="25000"/>
                        <a:buNone/>
                      </a:pPr>
                      <a:r>
                        <a:rPr lang="en-US" sz="800" u="none" strike="noStrike" cap="none" baseline="0" dirty="0"/>
                        <a:t>A&lt;-&gt;E</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smtClean="0"/>
                        <a:t>&gt;20Gbps</a:t>
                      </a:r>
                      <a:endParaRPr lang="en-US" sz="1050" u="none" strike="noStrike" cap="none" baseline="0" dirty="0"/>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EoR to Aggregated Switch</a:t>
                      </a:r>
                    </a:p>
                    <a:p>
                      <a:pPr marL="0" marR="0" lvl="0" indent="0" algn="l" rtl="0">
                        <a:spcBef>
                          <a:spcPts val="0"/>
                        </a:spcBef>
                        <a:buSzPct val="25000"/>
                        <a:buNone/>
                      </a:pPr>
                      <a:r>
                        <a:rPr lang="en-US" sz="1100" b="1" u="none" strike="noStrike" cap="none" baseline="0" dirty="0" smtClean="0">
                          <a:solidFill>
                            <a:srgbClr val="3F3F3F"/>
                          </a:solidFill>
                        </a:rPr>
                        <a:t>(Multi-hop)</a:t>
                      </a:r>
                      <a:endParaRPr lang="en-US" sz="1100" b="1" u="none" strike="noStrike" cap="none" baseline="0" dirty="0">
                        <a:solidFill>
                          <a:srgbClr val="3F3F3F"/>
                        </a:solidFil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10^-2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4 ‘</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&lt;100ms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C/I</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370850">
                <a:tc>
                  <a:txBody>
                    <a:bodyPr/>
                    <a:lstStyle/>
                    <a:p>
                      <a:pPr marL="0" marR="0" lvl="0" indent="0" algn="l" rtl="0">
                        <a:spcBef>
                          <a:spcPts val="0"/>
                        </a:spcBef>
                        <a:buSzPct val="25000"/>
                        <a:buNone/>
                      </a:pPr>
                      <a:r>
                        <a:rPr lang="en-US" sz="800" u="none" strike="noStrike" cap="none" baseline="0" dirty="0"/>
                        <a:t>E&lt;-&gt;F</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smtClean="0"/>
                        <a:t>&gt;20Gpbs</a:t>
                      </a:r>
                      <a:endParaRPr lang="en-US" sz="1050" u="none" strike="noStrike" cap="none" baseline="0" dirty="0"/>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Aggregated Switch to SAN switch</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10^-2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4’</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&lt;100ms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C/I</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bl>
          </a:graphicData>
        </a:graphic>
      </p:graphicFrame>
      <p:sp>
        <p:nvSpPr>
          <p:cNvPr id="133" name="Shape 133"/>
          <p:cNvSpPr txBox="1"/>
          <p:nvPr/>
        </p:nvSpPr>
        <p:spPr>
          <a:xfrm>
            <a:off x="371455" y="4239489"/>
            <a:ext cx="4084167" cy="1928552"/>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38888"/>
              <a:buFont typeface="Arial"/>
              <a:buChar char="•"/>
            </a:pPr>
            <a:r>
              <a:rPr lang="en-US" sz="850" b="0" i="0" u="none" strike="noStrike" cap="none" baseline="0" dirty="0">
                <a:solidFill>
                  <a:schemeClr val="dk1"/>
                </a:solidFill>
                <a:latin typeface="Times New Roman"/>
                <a:ea typeface="Times New Roman"/>
                <a:cs typeface="Times New Roman"/>
                <a:sym typeface="Times New Roman"/>
              </a:rPr>
              <a:t> </a:t>
            </a:r>
            <a:r>
              <a:rPr lang="en-US" sz="1250" b="0" i="0" u="none" strike="noStrike" cap="none" baseline="0" dirty="0" smtClean="0">
                <a:solidFill>
                  <a:schemeClr val="dk1"/>
                </a:solidFill>
                <a:latin typeface="Times New Roman"/>
                <a:ea typeface="Times New Roman"/>
                <a:cs typeface="Times New Roman"/>
                <a:sym typeface="Times New Roman"/>
              </a:rPr>
              <a:t>11ay </a:t>
            </a:r>
            <a:r>
              <a:rPr lang="en-US" sz="1250" b="0" i="0" u="none" strike="noStrike" cap="none" baseline="0" dirty="0">
                <a:solidFill>
                  <a:schemeClr val="dk1"/>
                </a:solidFill>
                <a:latin typeface="Times New Roman"/>
                <a:ea typeface="Times New Roman"/>
                <a:cs typeface="Times New Roman"/>
                <a:sym typeface="Times New Roman"/>
              </a:rPr>
              <a:t>interfaces are best suit for backup interfaces when the fiber links are failed during emergency or network devices maintenances,</a:t>
            </a:r>
          </a:p>
          <a:p>
            <a:pPr marL="342900" marR="0" lvl="0" indent="-342900" algn="l" rtl="0">
              <a:lnSpc>
                <a:spcPct val="80000"/>
              </a:lnSpc>
              <a:spcBef>
                <a:spcPts val="250"/>
              </a:spcBef>
              <a:spcAft>
                <a:spcPts val="0"/>
              </a:spcAft>
              <a:buClr>
                <a:schemeClr val="dk1"/>
              </a:buClr>
              <a:buSzPct val="96153"/>
              <a:buFont typeface="Arial"/>
              <a:buChar char="•"/>
            </a:pPr>
            <a:r>
              <a:rPr lang="en-US" sz="1250" b="0" i="0" u="none" strike="noStrike" cap="none" baseline="0" dirty="0">
                <a:solidFill>
                  <a:schemeClr val="dk1"/>
                </a:solidFill>
                <a:latin typeface="Times New Roman"/>
                <a:ea typeface="Times New Roman"/>
                <a:cs typeface="Times New Roman"/>
                <a:sym typeface="Times New Roman"/>
              </a:rPr>
              <a:t> As back up interfaces, no active link up are needed all the time but when the failure is occurred, the backup links are required to be quickly setup (&lt;100 msec </a:t>
            </a:r>
            <a:r>
              <a:rPr lang="en-US" sz="1250" b="0" i="0" u="none" strike="noStrike" cap="none" baseline="0" dirty="0" smtClean="0">
                <a:solidFill>
                  <a:schemeClr val="dk1"/>
                </a:solidFill>
                <a:latin typeface="Times New Roman"/>
                <a:ea typeface="Times New Roman"/>
                <a:cs typeface="Times New Roman"/>
                <a:sym typeface="Times New Roman"/>
              </a:rPr>
              <a:t>[4] </a:t>
            </a:r>
            <a:r>
              <a:rPr lang="en-US" sz="1250" b="0" i="0" u="none" strike="noStrike" cap="none" baseline="0" dirty="0">
                <a:solidFill>
                  <a:schemeClr val="dk1"/>
                </a:solidFill>
                <a:latin typeface="Times New Roman"/>
                <a:ea typeface="Times New Roman"/>
                <a:cs typeface="Times New Roman"/>
                <a:sym typeface="Times New Roman"/>
              </a:rPr>
              <a:t>setup time)</a:t>
            </a:r>
          </a:p>
          <a:p>
            <a:pPr marL="342900" marR="0" lvl="0" indent="-342900" algn="l" rtl="0">
              <a:lnSpc>
                <a:spcPct val="80000"/>
              </a:lnSpc>
              <a:spcBef>
                <a:spcPts val="250"/>
              </a:spcBef>
              <a:spcAft>
                <a:spcPts val="0"/>
              </a:spcAft>
              <a:buClr>
                <a:schemeClr val="dk1"/>
              </a:buClr>
              <a:buSzPct val="96153"/>
              <a:buFont typeface="Arial"/>
              <a:buChar char="•"/>
            </a:pPr>
            <a:r>
              <a:rPr lang="en-US" sz="1250" b="0" i="0" u="none" strike="noStrike" cap="none" baseline="0" dirty="0">
                <a:solidFill>
                  <a:schemeClr val="dk1"/>
                </a:solidFill>
                <a:latin typeface="Times New Roman"/>
                <a:ea typeface="Times New Roman"/>
                <a:cs typeface="Times New Roman"/>
                <a:sym typeface="Times New Roman"/>
              </a:rPr>
              <a:t> Some of </a:t>
            </a:r>
            <a:r>
              <a:rPr lang="en-US" sz="1250" b="0" i="0" u="none" strike="noStrike" cap="none" baseline="0" dirty="0" smtClean="0">
                <a:solidFill>
                  <a:schemeClr val="dk1"/>
                </a:solidFill>
                <a:latin typeface="Times New Roman"/>
                <a:ea typeface="Times New Roman"/>
                <a:cs typeface="Times New Roman"/>
                <a:sym typeface="Times New Roman"/>
              </a:rPr>
              <a:t>11ay </a:t>
            </a:r>
            <a:r>
              <a:rPr lang="en-US" sz="1250" b="0" i="0" u="none" strike="noStrike" cap="none" baseline="0" dirty="0">
                <a:solidFill>
                  <a:schemeClr val="dk1"/>
                </a:solidFill>
                <a:latin typeface="Times New Roman"/>
                <a:ea typeface="Times New Roman"/>
                <a:cs typeface="Times New Roman"/>
                <a:sym typeface="Times New Roman"/>
              </a:rPr>
              <a:t>interfaces function as </a:t>
            </a:r>
            <a:r>
              <a:rPr lang="en-US" sz="1250" b="0" i="0" u="none" strike="noStrike" cap="none" baseline="0" dirty="0" smtClean="0">
                <a:solidFill>
                  <a:schemeClr val="dk1"/>
                </a:solidFill>
                <a:latin typeface="Times New Roman"/>
                <a:ea typeface="Times New Roman"/>
                <a:cs typeface="Times New Roman"/>
                <a:sym typeface="Times New Roman"/>
              </a:rPr>
              <a:t>multi-hop</a:t>
            </a:r>
            <a:r>
              <a:rPr lang="en-US" sz="1250" b="0" i="0" u="none" strike="noStrike" cap="none" dirty="0" smtClean="0">
                <a:solidFill>
                  <a:schemeClr val="dk1"/>
                </a:solidFill>
                <a:latin typeface="Times New Roman"/>
                <a:ea typeface="Times New Roman"/>
                <a:cs typeface="Times New Roman"/>
                <a:sym typeface="Times New Roman"/>
              </a:rPr>
              <a:t> </a:t>
            </a:r>
            <a:r>
              <a:rPr lang="en-US" sz="1250" b="0" i="0" u="none" strike="noStrike" cap="none" baseline="0" dirty="0" smtClean="0">
                <a:solidFill>
                  <a:schemeClr val="dk1"/>
                </a:solidFill>
                <a:latin typeface="Times New Roman"/>
                <a:ea typeface="Times New Roman"/>
                <a:cs typeface="Times New Roman"/>
                <a:sym typeface="Times New Roman"/>
              </a:rPr>
              <a:t>links</a:t>
            </a:r>
            <a:r>
              <a:rPr lang="en-US" sz="1250" b="0" i="0" u="none" strike="noStrike" cap="none" baseline="0" dirty="0">
                <a:solidFill>
                  <a:schemeClr val="dk1"/>
                </a:solidFill>
                <a:latin typeface="Times New Roman"/>
                <a:ea typeface="Times New Roman"/>
                <a:cs typeface="Times New Roman"/>
                <a:sym typeface="Times New Roman"/>
              </a:rPr>
              <a:t>, i.e A&lt;-&gt;</a:t>
            </a:r>
            <a:r>
              <a:rPr lang="en-US" sz="1250" b="0" i="0" u="none" strike="noStrike" cap="none" baseline="0" dirty="0" smtClean="0">
                <a:solidFill>
                  <a:schemeClr val="dk1"/>
                </a:solidFill>
                <a:latin typeface="Times New Roman"/>
                <a:ea typeface="Times New Roman"/>
                <a:cs typeface="Times New Roman"/>
                <a:sym typeface="Times New Roman"/>
              </a:rPr>
              <a:t>E, Maximum #</a:t>
            </a:r>
            <a:r>
              <a:rPr lang="en-US" sz="1250" b="0" i="0" u="none" strike="noStrike" cap="none" dirty="0" smtClean="0">
                <a:solidFill>
                  <a:schemeClr val="dk1"/>
                </a:solidFill>
                <a:latin typeface="Times New Roman"/>
                <a:ea typeface="Times New Roman"/>
                <a:cs typeface="Times New Roman"/>
                <a:sym typeface="Times New Roman"/>
              </a:rPr>
              <a:t> of hops &lt;=5</a:t>
            </a:r>
            <a:endParaRPr lang="en-US" sz="1250" b="0"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245"/>
              </a:spcBef>
              <a:spcAft>
                <a:spcPts val="0"/>
              </a:spcAft>
              <a:buNone/>
            </a:pPr>
            <a:endParaRPr sz="1250" b="0" i="0" u="none" strike="noStrike" cap="none" baseline="0" dirty="0">
              <a:solidFill>
                <a:schemeClr val="dk1"/>
              </a:solidFill>
              <a:latin typeface="Times New Roman"/>
              <a:ea typeface="Times New Roman"/>
              <a:cs typeface="Times New Roman"/>
              <a:sym typeface="Times New Roman"/>
            </a:endParaRPr>
          </a:p>
          <a:p>
            <a:pPr marL="342900" marR="0" lvl="0" indent="-265112" algn="l" rtl="0">
              <a:lnSpc>
                <a:spcPct val="80000"/>
              </a:lnSpc>
              <a:spcBef>
                <a:spcPts val="245"/>
              </a:spcBef>
              <a:spcAft>
                <a:spcPts val="0"/>
              </a:spcAft>
              <a:buClr>
                <a:schemeClr val="dk1"/>
              </a:buClr>
              <a:buFont typeface="Arial"/>
              <a:buNone/>
            </a:pPr>
            <a:endParaRPr sz="1250" b="0"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105"/>
              </a:spcBef>
              <a:spcAft>
                <a:spcPts val="0"/>
              </a:spcAft>
              <a:buClr>
                <a:schemeClr val="dk1"/>
              </a:buClr>
              <a:buFont typeface="Arial"/>
              <a:buNone/>
            </a:pPr>
            <a:endParaRPr sz="550" b="0"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160"/>
              </a:spcBef>
              <a:spcAft>
                <a:spcPts val="0"/>
              </a:spcAft>
              <a:buClr>
                <a:schemeClr val="dk1"/>
              </a:buClr>
              <a:buSzPct val="25000"/>
              <a:buFont typeface="Arial"/>
              <a:buNone/>
            </a:pPr>
            <a:r>
              <a:rPr lang="en-US" sz="800" b="0" i="0" u="none" strike="noStrike" cap="none" baseline="0" dirty="0">
                <a:solidFill>
                  <a:schemeClr val="dk1"/>
                </a:solidFill>
                <a:latin typeface="Times New Roman"/>
                <a:ea typeface="Times New Roman"/>
                <a:cs typeface="Times New Roman"/>
                <a:sym typeface="Times New Roman"/>
              </a:rPr>
              <a:t>             </a:t>
            </a: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5" name="Shape 275"/>
          <p:cNvSpPr txBox="1">
            <a:spLocks noGrp="1"/>
          </p:cNvSpPr>
          <p:nvPr>
            <p:ph type="title" idx="4294967295"/>
          </p:nvPr>
        </p:nvSpPr>
        <p:spPr>
          <a:xfrm>
            <a:off x="685800" y="609600"/>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600" b="1" i="0" u="none" strike="noStrike" cap="none" baseline="0" dirty="0">
                <a:solidFill>
                  <a:schemeClr val="dk2"/>
                </a:solidFill>
                <a:latin typeface="Times New Roman"/>
                <a:ea typeface="Times New Roman"/>
                <a:cs typeface="Times New Roman"/>
                <a:sym typeface="Times New Roman"/>
              </a:rPr>
              <a:t>Usage Model </a:t>
            </a:r>
            <a:r>
              <a:rPr lang="en-US" sz="2600" b="1" dirty="0" smtClean="0">
                <a:solidFill>
                  <a:schemeClr val="dk2"/>
                </a:solidFill>
                <a:latin typeface="Times New Roman"/>
                <a:ea typeface="Times New Roman"/>
                <a:cs typeface="Times New Roman"/>
                <a:sym typeface="Times New Roman"/>
              </a:rPr>
              <a:t>5</a:t>
            </a:r>
            <a:r>
              <a:rPr lang="en-US" sz="2600" b="1" i="0" u="none" strike="noStrike" cap="none" baseline="0" dirty="0" smtClean="0">
                <a:solidFill>
                  <a:schemeClr val="dk2"/>
                </a:solidFill>
                <a:latin typeface="Times New Roman"/>
                <a:ea typeface="Times New Roman"/>
                <a:cs typeface="Times New Roman"/>
                <a:sym typeface="Times New Roman"/>
              </a:rPr>
              <a:t>: </a:t>
            </a:r>
            <a:r>
              <a:rPr lang="en-US" sz="2600" b="1" i="0" u="none" strike="noStrike" cap="none" baseline="0" dirty="0">
                <a:solidFill>
                  <a:schemeClr val="dk2"/>
                </a:solidFill>
                <a:latin typeface="Times New Roman"/>
                <a:ea typeface="Times New Roman"/>
                <a:cs typeface="Times New Roman"/>
                <a:sym typeface="Times New Roman"/>
              </a:rPr>
              <a:t>Video/Mass-Data Distribution/Video on Demand System</a:t>
            </a:r>
          </a:p>
        </p:txBody>
      </p:sp>
      <p:sp>
        <p:nvSpPr>
          <p:cNvPr id="276" name="Shape 276"/>
          <p:cNvSpPr txBox="1"/>
          <p:nvPr/>
        </p:nvSpPr>
        <p:spPr>
          <a:xfrm>
            <a:off x="4800600" y="1585912"/>
            <a:ext cx="3962399" cy="3576637"/>
          </a:xfrm>
          <a:prstGeom prst="rect">
            <a:avLst/>
          </a:prstGeom>
          <a:noFill/>
          <a:ln>
            <a:noFill/>
          </a:ln>
        </p:spPr>
        <p:txBody>
          <a:bodyPr lIns="91425" tIns="45700" rIns="91425" bIns="45700" anchor="t" anchorCtr="0">
            <a:noAutofit/>
          </a:bodyPr>
          <a:lstStyle/>
          <a:p>
            <a:pPr marL="0" marR="0" lvl="0" indent="0" algn="l" rtl="0">
              <a:lnSpc>
                <a:spcPct val="95000"/>
              </a:lnSpc>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Traffic Conditions:</a:t>
            </a:r>
            <a:r>
              <a:rPr lang="en-US" sz="1400" b="0" i="0" u="none" strike="noStrike" cap="none" baseline="0" dirty="0">
                <a:solidFill>
                  <a:schemeClr val="dk1"/>
                </a:solidFill>
                <a:latin typeface="Arial"/>
                <a:ea typeface="Arial"/>
                <a:cs typeface="Arial"/>
                <a:sym typeface="Arial"/>
              </a:rPr>
              <a:t> </a:t>
            </a:r>
          </a:p>
          <a:p>
            <a:pPr marL="0" marR="0" lvl="0" indent="0" algn="l" rtl="0">
              <a:lnSpc>
                <a:spcPct val="95000"/>
              </a:lnSpc>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One or more devices can access to a </a:t>
            </a:r>
            <a:r>
              <a:rPr lang="en-US" sz="1200" b="0" i="0" u="none" strike="noStrike" cap="none" baseline="0" dirty="0" smtClean="0">
                <a:solidFill>
                  <a:schemeClr val="dk1"/>
                </a:solidFill>
                <a:latin typeface="Arial"/>
                <a:ea typeface="Arial"/>
                <a:cs typeface="Arial"/>
                <a:sym typeface="Arial"/>
              </a:rPr>
              <a:t>11ay </a:t>
            </a:r>
            <a:r>
              <a:rPr lang="en-US" sz="1200" b="0" i="0" u="none" strike="noStrike" cap="none" baseline="0" dirty="0">
                <a:solidFill>
                  <a:schemeClr val="dk1"/>
                </a:solidFill>
                <a:latin typeface="Arial"/>
                <a:ea typeface="Arial"/>
                <a:cs typeface="Arial"/>
                <a:sym typeface="Arial"/>
              </a:rPr>
              <a:t>interface to form a service set. Multiple links and data streams have varying QoS, reliability, and throughput requirements, some with simply best-effort rates (downloading), others with a certain data rate and QoS requirements(video, VoIP, etc.) </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Data steam can be broadcast (one point to multiple point).</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The devices might be stationary or might be used with low-mobility during usage. </a:t>
            </a:r>
            <a:endParaRPr lang="en-US" sz="1200" b="0" i="0" u="none" strike="noStrike" cap="none" baseline="0" dirty="0" smtClean="0">
              <a:solidFill>
                <a:schemeClr val="dk1"/>
              </a:solidFill>
              <a:latin typeface="Arial"/>
              <a:ea typeface="Arial"/>
              <a:cs typeface="Arial"/>
              <a:sym typeface="Arial"/>
            </a:endParaRPr>
          </a:p>
          <a:p>
            <a:pPr marL="0" marR="0" lvl="0" indent="0" algn="l" rtl="0">
              <a:spcBef>
                <a:spcPts val="0"/>
              </a:spcBef>
              <a:spcAft>
                <a:spcPts val="0"/>
              </a:spcAft>
              <a:buClr>
                <a:schemeClr val="dk1"/>
              </a:buClr>
              <a:buSzPct val="100000"/>
              <a:buFont typeface="Arial"/>
              <a:buChar char="•"/>
            </a:pPr>
            <a:r>
              <a:rPr lang="en-US" sz="1200" dirty="0" smtClean="0">
                <a:solidFill>
                  <a:schemeClr val="dk1"/>
                </a:solidFill>
              </a:rPr>
              <a:t>The traffic could be transmitted in the point to multipoint fashion. </a:t>
            </a:r>
            <a:endParaRPr lang="en-US" sz="1200" b="0" i="0" u="none" strike="noStrike" cap="none" baseline="0" dirty="0">
              <a:solidFill>
                <a:schemeClr val="dk1"/>
              </a:solidFill>
              <a:latin typeface="Arial"/>
              <a:ea typeface="Arial"/>
              <a:cs typeface="Arial"/>
              <a:sym typeface="Arial"/>
            </a:endParaRPr>
          </a:p>
          <a:p>
            <a:pPr marL="0" marR="0" lvl="0" indent="76200" algn="l" rtl="0">
              <a:spcBef>
                <a:spcPts val="0"/>
              </a:spcBef>
              <a:spcAft>
                <a:spcPts val="0"/>
              </a:spcAft>
              <a:buClr>
                <a:schemeClr val="dk1"/>
              </a:buClr>
              <a:buFont typeface="Arial"/>
              <a:buNone/>
            </a:pPr>
            <a:endParaRPr sz="1200" b="0" i="0" u="none" strike="noStrike" cap="none" baseline="0" dirty="0">
              <a:solidFill>
                <a:schemeClr val="dk1"/>
              </a:solidFill>
              <a:latin typeface="Arial"/>
              <a:ea typeface="Arial"/>
              <a:cs typeface="Arial"/>
              <a:sym typeface="Arial"/>
            </a:endParaRPr>
          </a:p>
          <a:p>
            <a:pPr marL="0" marR="0" lvl="0" indent="0" algn="l" rtl="0">
              <a:lnSpc>
                <a:spcPct val="95000"/>
              </a:lnSpc>
              <a:spcBef>
                <a:spcPts val="0"/>
              </a:spcBef>
              <a:spcAft>
                <a:spcPts val="0"/>
              </a:spcAft>
              <a:buNone/>
            </a:pPr>
            <a:endParaRPr sz="1200" b="0" i="0" u="none" strike="noStrike" cap="none" baseline="0" dirty="0">
              <a:solidFill>
                <a:schemeClr val="dk1"/>
              </a:solidFill>
              <a:latin typeface="Arial"/>
              <a:ea typeface="Arial"/>
              <a:cs typeface="Arial"/>
              <a:sym typeface="Arial"/>
            </a:endParaRPr>
          </a:p>
          <a:p>
            <a:pPr marL="0" marR="0" lvl="0" indent="0" algn="l" rtl="0">
              <a:lnSpc>
                <a:spcPct val="95000"/>
              </a:lnSpc>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Use Case:</a:t>
            </a:r>
          </a:p>
          <a:p>
            <a:pPr marL="0" marR="0" lvl="0" indent="0" algn="l" rtl="0">
              <a:spcBef>
                <a:spcPts val="0"/>
              </a:spcBef>
              <a:spcAft>
                <a:spcPts val="0"/>
              </a:spcAft>
              <a:buClr>
                <a:schemeClr val="dk1"/>
              </a:buClr>
              <a:buSzPct val="100000"/>
              <a:buFont typeface="Arial"/>
              <a:buAutoNum type="arabicPeriod"/>
            </a:pPr>
            <a:r>
              <a:rPr lang="en-US" sz="1200" b="0" i="0" u="none" strike="noStrike" cap="none" baseline="0" dirty="0">
                <a:solidFill>
                  <a:schemeClr val="dk1"/>
                </a:solidFill>
                <a:latin typeface="Arial"/>
                <a:ea typeface="Arial"/>
                <a:cs typeface="Arial"/>
                <a:sym typeface="Arial"/>
              </a:rPr>
              <a:t> One or more communication links are set up between  user devices and </a:t>
            </a:r>
            <a:r>
              <a:rPr lang="en-US" sz="1200" b="0" i="0" u="none" strike="noStrike" cap="none" baseline="0" dirty="0" smtClean="0">
                <a:solidFill>
                  <a:schemeClr val="dk1"/>
                </a:solidFill>
                <a:latin typeface="Arial"/>
                <a:ea typeface="Arial"/>
                <a:cs typeface="Arial"/>
                <a:sym typeface="Arial"/>
              </a:rPr>
              <a:t>11ay </a:t>
            </a:r>
            <a:r>
              <a:rPr lang="en-US" sz="1200" b="0" i="0" u="none" strike="noStrike" cap="none" baseline="0" dirty="0">
                <a:solidFill>
                  <a:schemeClr val="dk1"/>
                </a:solidFill>
                <a:latin typeface="Arial"/>
                <a:ea typeface="Arial"/>
                <a:cs typeface="Arial"/>
                <a:sym typeface="Arial"/>
              </a:rPr>
              <a:t>interfaces.</a:t>
            </a:r>
          </a:p>
          <a:p>
            <a:pPr marL="0" marR="0" lvl="0" indent="0" algn="l" rtl="0">
              <a:spcBef>
                <a:spcPts val="0"/>
              </a:spcBef>
              <a:spcAft>
                <a:spcPts val="0"/>
              </a:spcAft>
              <a:buClr>
                <a:schemeClr val="dk1"/>
              </a:buClr>
              <a:buSzPct val="100000"/>
              <a:buFont typeface="Arial"/>
              <a:buAutoNum type="arabicPeriod"/>
            </a:pPr>
            <a:r>
              <a:rPr lang="en-US" sz="1200" b="0" i="0" u="none" strike="noStrike" cap="none" baseline="0" dirty="0">
                <a:solidFill>
                  <a:schemeClr val="dk1"/>
                </a:solidFill>
                <a:latin typeface="Arial"/>
                <a:ea typeface="Arial"/>
                <a:cs typeface="Arial"/>
                <a:sym typeface="Arial"/>
              </a:rPr>
              <a:t>Users receive the same video/massive-data in broadcast mode or request video/video gaming/audio via VOD system respectively.</a:t>
            </a:r>
          </a:p>
        </p:txBody>
      </p:sp>
      <p:sp>
        <p:nvSpPr>
          <p:cNvPr id="277" name="Shape 277"/>
          <p:cNvSpPr txBox="1"/>
          <p:nvPr/>
        </p:nvSpPr>
        <p:spPr>
          <a:xfrm>
            <a:off x="265112" y="1524000"/>
            <a:ext cx="4546599" cy="5032374"/>
          </a:xfrm>
          <a:prstGeom prst="rect">
            <a:avLst/>
          </a:prstGeom>
          <a:noFill/>
          <a:ln>
            <a:noFill/>
          </a:ln>
        </p:spPr>
        <p:txBody>
          <a:bodyPr lIns="91425" tIns="45700" rIns="91425" bIns="45700" anchor="t" anchorCtr="0">
            <a:noAutofit/>
          </a:bodyPr>
          <a:lstStyle/>
          <a:p>
            <a:pPr marL="0" marR="0" lvl="0" indent="0" algn="l" rtl="0">
              <a:lnSpc>
                <a:spcPct val="95000"/>
              </a:lnSpc>
              <a:spcBef>
                <a:spcPts val="0"/>
              </a:spcBef>
              <a:spcAft>
                <a:spcPts val="0"/>
              </a:spcAft>
              <a:buSzPct val="25000"/>
              <a:buNone/>
            </a:pPr>
            <a:r>
              <a:rPr lang="en-US" sz="1200" b="1" i="0" u="sng" strike="noStrike" cap="none" baseline="0" dirty="0">
                <a:solidFill>
                  <a:schemeClr val="dk1"/>
                </a:solidFill>
                <a:latin typeface="Arial"/>
                <a:ea typeface="Arial"/>
                <a:cs typeface="Arial"/>
                <a:sym typeface="Arial"/>
              </a:rPr>
              <a:t>Pre-Conditions:</a:t>
            </a:r>
            <a:r>
              <a:rPr lang="en-US" sz="12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The </a:t>
            </a:r>
            <a:r>
              <a:rPr lang="en-US" sz="1200" b="0" i="0" u="none" strike="noStrike" cap="none" baseline="0" dirty="0" smtClean="0">
                <a:solidFill>
                  <a:schemeClr val="dk1"/>
                </a:solidFill>
                <a:latin typeface="Arial"/>
                <a:ea typeface="Arial"/>
                <a:cs typeface="Arial"/>
                <a:sym typeface="Arial"/>
              </a:rPr>
              <a:t>11ay </a:t>
            </a:r>
            <a:r>
              <a:rPr lang="en-US" sz="1200" b="0" i="0" u="none" strike="noStrike" cap="none" baseline="0" dirty="0">
                <a:solidFill>
                  <a:schemeClr val="dk1"/>
                </a:solidFill>
                <a:latin typeface="Arial"/>
                <a:ea typeface="Arial"/>
                <a:cs typeface="Arial"/>
                <a:sym typeface="Arial"/>
              </a:rPr>
              <a:t>interfaces are deployed in ceilings of large room/space.</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Multiple users have </a:t>
            </a:r>
            <a:r>
              <a:rPr lang="en-US" sz="1200" b="0" i="0" u="none" strike="noStrike" cap="none" baseline="0" dirty="0" smtClean="0">
                <a:solidFill>
                  <a:schemeClr val="dk1"/>
                </a:solidFill>
                <a:latin typeface="Arial"/>
                <a:ea typeface="Arial"/>
                <a:cs typeface="Arial"/>
                <a:sym typeface="Arial"/>
              </a:rPr>
              <a:t>11ay </a:t>
            </a:r>
            <a:r>
              <a:rPr lang="en-US" sz="1200" b="0" i="0" u="none" strike="noStrike" cap="none" baseline="0" dirty="0">
                <a:solidFill>
                  <a:schemeClr val="dk1"/>
                </a:solidFill>
                <a:latin typeface="Arial"/>
                <a:ea typeface="Arial"/>
                <a:cs typeface="Arial"/>
                <a:sym typeface="Arial"/>
              </a:rPr>
              <a:t>connectivity between user-devices (fixed or portable) and The </a:t>
            </a:r>
            <a:r>
              <a:rPr lang="en-US" sz="1200" b="0" i="0" u="none" strike="noStrike" cap="none" baseline="0" dirty="0" smtClean="0">
                <a:solidFill>
                  <a:schemeClr val="dk1"/>
                </a:solidFill>
                <a:latin typeface="Arial"/>
                <a:ea typeface="Arial"/>
                <a:cs typeface="Arial"/>
                <a:sym typeface="Arial"/>
              </a:rPr>
              <a:t>11ay </a:t>
            </a:r>
            <a:r>
              <a:rPr lang="en-US" sz="1200" b="0" i="0" u="none" strike="noStrike" cap="none" baseline="0" dirty="0">
                <a:solidFill>
                  <a:schemeClr val="dk1"/>
                </a:solidFill>
                <a:latin typeface="Arial"/>
                <a:ea typeface="Arial"/>
                <a:cs typeface="Arial"/>
                <a:sym typeface="Arial"/>
              </a:rPr>
              <a:t>interfaces.</a:t>
            </a:r>
          </a:p>
          <a:p>
            <a:pPr marL="0" marR="0" lvl="0" indent="0" algn="l" rtl="0">
              <a:lnSpc>
                <a:spcPct val="95000"/>
              </a:lnSpc>
              <a:spcBef>
                <a:spcPts val="0"/>
              </a:spcBef>
              <a:spcAft>
                <a:spcPts val="0"/>
              </a:spcAft>
              <a:buNone/>
            </a:pPr>
            <a:endParaRPr sz="1200" b="0" i="0" u="none" strike="noStrike" cap="none" baseline="0" dirty="0">
              <a:solidFill>
                <a:schemeClr val="dk1"/>
              </a:solidFill>
              <a:latin typeface="Arial"/>
              <a:ea typeface="Arial"/>
              <a:cs typeface="Arial"/>
              <a:sym typeface="Arial"/>
            </a:endParaRPr>
          </a:p>
          <a:p>
            <a:pPr marL="0" marR="0" lvl="0" indent="0" algn="l" rtl="0">
              <a:lnSpc>
                <a:spcPct val="95000"/>
              </a:lnSpc>
              <a:spcBef>
                <a:spcPts val="0"/>
              </a:spcBef>
              <a:spcAft>
                <a:spcPts val="0"/>
              </a:spcAft>
              <a:buSzPct val="25000"/>
              <a:buNone/>
            </a:pPr>
            <a:r>
              <a:rPr lang="en-US" sz="1200" b="0" i="0" u="none" strike="noStrike" cap="none" baseline="0" dirty="0">
                <a:solidFill>
                  <a:schemeClr val="dk1"/>
                </a:solidFill>
                <a:latin typeface="Arial"/>
                <a:ea typeface="Arial"/>
                <a:cs typeface="Arial"/>
                <a:sym typeface="Arial"/>
              </a:rPr>
              <a:t> </a:t>
            </a:r>
            <a:r>
              <a:rPr lang="en-US" sz="1200" b="1" i="0" u="sng" strike="noStrike" cap="none" baseline="0" dirty="0">
                <a:solidFill>
                  <a:schemeClr val="dk1"/>
                </a:solidFill>
                <a:latin typeface="Arial"/>
                <a:ea typeface="Arial"/>
                <a:cs typeface="Arial"/>
                <a:sym typeface="Arial"/>
              </a:rPr>
              <a:t>Application:</a:t>
            </a:r>
            <a:r>
              <a:rPr lang="en-US" sz="12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The HD video/mass-data information can be distributed to the individual users simultaneously (broadcast). For example, there are multiple screens that show the same video in a exhibition or  gymnasium. Students watch the same courseware on the screen of their own device.</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Users can use VOD system to watch moves/videos in which they are interested.</a:t>
            </a:r>
          </a:p>
          <a:p>
            <a:pPr marL="0" marR="0" lvl="0" indent="0" algn="l" rtl="0">
              <a:lnSpc>
                <a:spcPct val="95000"/>
              </a:lnSpc>
              <a:spcBef>
                <a:spcPts val="0"/>
              </a:spcBef>
              <a:spcAft>
                <a:spcPts val="0"/>
              </a:spcAft>
              <a:buNone/>
            </a:pPr>
            <a:endParaRPr sz="1200" b="1" i="0" u="sng" strike="noStrike" cap="none" baseline="0" dirty="0">
              <a:solidFill>
                <a:schemeClr val="dk1"/>
              </a:solidFill>
              <a:latin typeface="Arial"/>
              <a:ea typeface="Arial"/>
              <a:cs typeface="Arial"/>
              <a:sym typeface="Arial"/>
            </a:endParaRPr>
          </a:p>
          <a:p>
            <a:pPr marL="0" marR="0" lvl="0" indent="0" algn="l" rtl="0">
              <a:lnSpc>
                <a:spcPct val="95000"/>
              </a:lnSpc>
              <a:spcBef>
                <a:spcPts val="0"/>
              </a:spcBef>
              <a:spcAft>
                <a:spcPts val="0"/>
              </a:spcAft>
              <a:buSzPct val="25000"/>
              <a:buNone/>
            </a:pPr>
            <a:r>
              <a:rPr lang="en-US" sz="1200" b="1" i="0" u="sng" strike="noStrike" cap="none" baseline="0" dirty="0">
                <a:solidFill>
                  <a:schemeClr val="dk1"/>
                </a:solidFill>
                <a:latin typeface="Arial"/>
                <a:ea typeface="Arial"/>
                <a:cs typeface="Arial"/>
                <a:sym typeface="Arial"/>
              </a:rPr>
              <a:t>Environment:</a:t>
            </a:r>
            <a:r>
              <a:rPr lang="en-US" sz="12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Environment can be highly variable, e.g. crowded public place, classroom, waiting room at train station/airport, in flight, train, ship, bus, exhibition, gymnasium, etc.</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A ceiling installation for </a:t>
            </a:r>
            <a:r>
              <a:rPr lang="en-US" sz="1200" b="0" i="0" u="none" strike="noStrike" cap="none" baseline="0" dirty="0" smtClean="0">
                <a:solidFill>
                  <a:schemeClr val="dk1"/>
                </a:solidFill>
                <a:latin typeface="Arial"/>
                <a:ea typeface="Arial"/>
                <a:cs typeface="Arial"/>
                <a:sym typeface="Arial"/>
              </a:rPr>
              <a:t>11ay </a:t>
            </a:r>
            <a:r>
              <a:rPr lang="en-US" sz="1200" b="0" i="0" u="none" strike="noStrike" cap="none" baseline="0" dirty="0">
                <a:solidFill>
                  <a:schemeClr val="dk1"/>
                </a:solidFill>
                <a:latin typeface="Arial"/>
                <a:ea typeface="Arial"/>
                <a:cs typeface="Arial"/>
                <a:sym typeface="Arial"/>
              </a:rPr>
              <a:t>AP is recommended because the mm-wave links might be easily blocked by obstacles such as furniture, human body on the floor.</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The device can be a potable or mobile device, or can be fixed deployed such as large-screen TV, touch screens in the back of the seat in flight/train, etc. </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Transmissions can be LOS or NLOS. Distance between far corners of the room are </a:t>
            </a:r>
            <a:r>
              <a:rPr lang="en-US" sz="1200" b="0" i="0" u="none" strike="noStrike" cap="none" baseline="0" dirty="0">
                <a:solidFill>
                  <a:srgbClr val="FF0000"/>
                </a:solidFill>
                <a:latin typeface="Arial"/>
                <a:ea typeface="Arial"/>
                <a:cs typeface="Arial"/>
                <a:sym typeface="Arial"/>
              </a:rPr>
              <a:t>&lt;100m</a:t>
            </a:r>
            <a:r>
              <a:rPr lang="en-US" sz="1200" b="0" i="0" u="none" strike="noStrike" cap="none" baseline="0" dirty="0">
                <a:solidFill>
                  <a:schemeClr val="dk1"/>
                </a:solidFill>
                <a:latin typeface="Arial"/>
                <a:ea typeface="Arial"/>
                <a:cs typeface="Arial"/>
                <a:sym typeface="Arial"/>
              </a:rPr>
              <a:t>.</a:t>
            </a: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body" idx="1"/>
          </p:nvPr>
        </p:nvSpPr>
        <p:spPr>
          <a:xfrm>
            <a:off x="368300" y="1906586"/>
            <a:ext cx="3213100" cy="4494212"/>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100000"/>
              <a:buFont typeface="Times New Roman"/>
              <a:buChar char="•"/>
            </a:pPr>
            <a:r>
              <a:rPr lang="en-US" sz="1600" b="1" i="0" u="none" strike="noStrike" cap="none" baseline="0" dirty="0">
                <a:solidFill>
                  <a:schemeClr val="dk1"/>
                </a:solidFill>
                <a:latin typeface="Times New Roman"/>
                <a:ea typeface="Times New Roman"/>
                <a:cs typeface="Times New Roman"/>
                <a:sym typeface="Times New Roman"/>
              </a:rPr>
              <a:t>APs are located in ceilings and seats.</a:t>
            </a:r>
          </a:p>
          <a:p>
            <a:pPr marL="342900" marR="0" lvl="0" indent="-342900" algn="l" rtl="0">
              <a:spcBef>
                <a:spcPts val="320"/>
              </a:spcBef>
              <a:spcAft>
                <a:spcPts val="0"/>
              </a:spcAft>
              <a:buClr>
                <a:schemeClr val="dk1"/>
              </a:buClr>
              <a:buSzPct val="100000"/>
              <a:buFont typeface="Times New Roman"/>
              <a:buChar char="•"/>
            </a:pPr>
            <a:r>
              <a:rPr lang="en-US" sz="1600" b="1" i="0" u="none" strike="noStrike" cap="none" baseline="0" dirty="0">
                <a:solidFill>
                  <a:schemeClr val="dk1"/>
                </a:solidFill>
                <a:latin typeface="Times New Roman"/>
                <a:ea typeface="Times New Roman"/>
                <a:cs typeface="Times New Roman"/>
                <a:sym typeface="Times New Roman"/>
              </a:rPr>
              <a:t>Users interact with AP through touch screens in front of them or wireless controllers.</a:t>
            </a:r>
          </a:p>
          <a:p>
            <a:pPr marL="342900" marR="0" lvl="0" indent="-342900" algn="l" rtl="0">
              <a:spcBef>
                <a:spcPts val="320"/>
              </a:spcBef>
              <a:spcAft>
                <a:spcPts val="0"/>
              </a:spcAft>
              <a:buClr>
                <a:schemeClr val="dk1"/>
              </a:buClr>
              <a:buSzPct val="100000"/>
              <a:buFont typeface="Times New Roman"/>
              <a:buChar char="•"/>
            </a:pPr>
            <a:r>
              <a:rPr lang="en-US" sz="1600" b="1" i="0" u="none" strike="noStrike" cap="none" baseline="0" dirty="0">
                <a:solidFill>
                  <a:schemeClr val="dk1"/>
                </a:solidFill>
                <a:latin typeface="Times New Roman"/>
                <a:ea typeface="Times New Roman"/>
                <a:cs typeface="Times New Roman"/>
                <a:sym typeface="Times New Roman"/>
              </a:rPr>
              <a:t>Video streaming, VOD, video gaming, audio, downloading courseware in classroom, etc.</a:t>
            </a:r>
          </a:p>
          <a:p>
            <a:pPr marL="342900" marR="0" lvl="0" indent="-342900" algn="l" rtl="0">
              <a:spcBef>
                <a:spcPts val="320"/>
              </a:spcBef>
              <a:spcAft>
                <a:spcPts val="0"/>
              </a:spcAft>
              <a:buClr>
                <a:schemeClr val="dk1"/>
              </a:buClr>
              <a:buSzPct val="100000"/>
              <a:buFont typeface="Times New Roman"/>
              <a:buChar char="•"/>
            </a:pPr>
            <a:r>
              <a:rPr lang="en-US" sz="1600" b="1" i="0" u="none" strike="noStrike" cap="none" baseline="0" dirty="0">
                <a:solidFill>
                  <a:schemeClr val="dk1"/>
                </a:solidFill>
                <a:latin typeface="Times New Roman"/>
                <a:ea typeface="Times New Roman"/>
                <a:cs typeface="Times New Roman"/>
                <a:sym typeface="Times New Roman"/>
              </a:rPr>
              <a:t>HD-Video distribution in dining-hall, exhibition etc.; in-Flight/Train/Ship/Bus entertainment</a:t>
            </a:r>
            <a:r>
              <a:rPr lang="en-US" sz="1600" b="1" i="0" u="none" strike="noStrike" cap="none" baseline="0" dirty="0" smtClean="0">
                <a:solidFill>
                  <a:schemeClr val="dk1"/>
                </a:solidFill>
                <a:latin typeface="Times New Roman"/>
                <a:ea typeface="Times New Roman"/>
                <a:cs typeface="Times New Roman"/>
                <a:sym typeface="Times New Roman"/>
              </a:rPr>
              <a:t>.</a:t>
            </a:r>
            <a:r>
              <a:rPr lang="en-US" sz="1200" b="0" i="0" u="none" strike="noStrike" cap="none" baseline="0" dirty="0" smtClean="0">
                <a:solidFill>
                  <a:schemeClr val="dk1"/>
                </a:solidFill>
                <a:latin typeface="Times New Roman"/>
                <a:ea typeface="Times New Roman"/>
                <a:cs typeface="Times New Roman"/>
                <a:sym typeface="Times New Roman"/>
              </a:rPr>
              <a:t>[6]</a:t>
            </a:r>
            <a:endParaRPr lang="en-US" sz="1200" b="0" i="0" u="none" strike="noStrike" cap="none" baseline="0" dirty="0">
              <a:solidFill>
                <a:schemeClr val="dk1"/>
              </a:solidFill>
              <a:latin typeface="Times New Roman"/>
              <a:ea typeface="Times New Roman"/>
              <a:cs typeface="Times New Roman"/>
              <a:sym typeface="Times New Roman"/>
            </a:endParaRPr>
          </a:p>
          <a:p>
            <a:pPr marL="342900" marR="0" lvl="0" indent="-215900" algn="l" rtl="0">
              <a:spcBef>
                <a:spcPts val="400"/>
              </a:spcBef>
              <a:spcAft>
                <a:spcPts val="0"/>
              </a:spcAft>
              <a:buClr>
                <a:schemeClr val="dk1"/>
              </a:buClr>
              <a:buFont typeface="Times New Roman"/>
              <a:buNone/>
            </a:pPr>
            <a:endParaRPr sz="2000" b="0" i="0" u="none" strike="noStrike" cap="none" baseline="0" dirty="0">
              <a:solidFill>
                <a:schemeClr val="dk1"/>
              </a:solidFill>
              <a:latin typeface="Times New Roman"/>
              <a:ea typeface="Times New Roman"/>
              <a:cs typeface="Times New Roman"/>
              <a:sym typeface="Times New Roman"/>
            </a:endParaRPr>
          </a:p>
          <a:p>
            <a:pPr marL="342900" marR="0" lvl="0" indent="-228600" algn="l" rtl="0">
              <a:spcBef>
                <a:spcPts val="360"/>
              </a:spcBef>
              <a:spcAft>
                <a:spcPts val="0"/>
              </a:spcAft>
              <a:buClr>
                <a:schemeClr val="dk1"/>
              </a:buClr>
              <a:buFont typeface="Times New Roman"/>
              <a:buNone/>
            </a:pPr>
            <a:endParaRPr sz="1800" b="1" i="0" u="none" strike="noStrike" cap="none" baseline="0" dirty="0">
              <a:solidFill>
                <a:schemeClr val="dk1"/>
              </a:solidFill>
              <a:latin typeface="Times New Roman"/>
              <a:ea typeface="Times New Roman"/>
              <a:cs typeface="Times New Roman"/>
              <a:sym typeface="Times New Roman"/>
            </a:endParaRPr>
          </a:p>
        </p:txBody>
      </p:sp>
      <p:sp>
        <p:nvSpPr>
          <p:cNvPr id="288" name="Shape 288"/>
          <p:cNvSpPr txBox="1">
            <a:spLocks noGrp="1"/>
          </p:cNvSpPr>
          <p:nvPr>
            <p:ph type="dt" idx="4294967295"/>
          </p:nvPr>
        </p:nvSpPr>
        <p:spPr>
          <a:xfrm>
            <a:off x="665162" y="301625"/>
            <a:ext cx="1874836" cy="27304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0" u="none" strike="noStrike" cap="none" baseline="0" dirty="0">
                <a:solidFill>
                  <a:schemeClr val="dk1"/>
                </a:solidFill>
                <a:latin typeface="Times New Roman"/>
                <a:ea typeface="Times New Roman"/>
                <a:cs typeface="Times New Roman"/>
                <a:sym typeface="Times New Roman"/>
              </a:rPr>
              <a:t> </a:t>
            </a:r>
          </a:p>
        </p:txBody>
      </p:sp>
      <p:sp>
        <p:nvSpPr>
          <p:cNvPr id="290" name="Shape 290"/>
          <p:cNvSpPr txBox="1">
            <a:spLocks noGrp="1"/>
          </p:cNvSpPr>
          <p:nvPr>
            <p:ph type="ftr" idx="11"/>
          </p:nvPr>
        </p:nvSpPr>
        <p:spPr>
          <a:xfrm>
            <a:off x="5419725" y="6467475"/>
            <a:ext cx="3184524" cy="180975"/>
          </a:xfrm>
          <a:prstGeom prst="rect">
            <a:avLst/>
          </a:prstGeom>
          <a:noFill/>
          <a:ln>
            <a:noFill/>
          </a:ln>
        </p:spPr>
        <p:txBody>
          <a:bodyPr lIns="0" tIns="0" rIns="0" bIns="0" anchor="t" anchorCtr="0">
            <a:noAutofit/>
          </a:bodyPr>
          <a:lstStyle/>
          <a:p>
            <a:pPr marL="0" marR="0" lvl="0" indent="0" algn="r" rtl="0">
              <a:spcBef>
                <a:spcPts val="0"/>
              </a:spcBef>
              <a:buSzPct val="25000"/>
              <a:buNone/>
            </a:pPr>
            <a:r>
              <a:rPr lang="en-US" sz="1800" b="0" i="0" u="none" strike="noStrike" cap="none" baseline="0" dirty="0">
                <a:solidFill>
                  <a:schemeClr val="dk1"/>
                </a:solidFill>
                <a:latin typeface="Times New Roman"/>
                <a:ea typeface="Times New Roman"/>
                <a:cs typeface="Times New Roman"/>
                <a:sym typeface="Times New Roman"/>
              </a:rPr>
              <a:t> </a:t>
            </a:r>
          </a:p>
        </p:txBody>
      </p:sp>
      <p:sp>
        <p:nvSpPr>
          <p:cNvPr id="291" name="Shape 291"/>
          <p:cNvSpPr txBox="1"/>
          <p:nvPr/>
        </p:nvSpPr>
        <p:spPr>
          <a:xfrm>
            <a:off x="685800" y="609600"/>
            <a:ext cx="7772400" cy="10667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Times New Roman"/>
              <a:buNone/>
            </a:pPr>
            <a:r>
              <a:rPr lang="en-US" sz="2600" b="1" i="0" u="none" strike="noStrike" cap="none" baseline="0" dirty="0">
                <a:solidFill>
                  <a:schemeClr val="dk2"/>
                </a:solidFill>
                <a:latin typeface="Times New Roman"/>
                <a:ea typeface="Times New Roman"/>
                <a:cs typeface="Times New Roman"/>
                <a:sym typeface="Times New Roman"/>
              </a:rPr>
              <a:t>Usage Model </a:t>
            </a:r>
            <a:r>
              <a:rPr lang="en-US" sz="2600" b="1" dirty="0" smtClean="0">
                <a:solidFill>
                  <a:schemeClr val="dk2"/>
                </a:solidFill>
                <a:latin typeface="Times New Roman"/>
                <a:ea typeface="Times New Roman"/>
                <a:cs typeface="Times New Roman"/>
                <a:sym typeface="Times New Roman"/>
              </a:rPr>
              <a:t>5</a:t>
            </a:r>
            <a:r>
              <a:rPr lang="en-US" sz="2600" b="1" i="0" u="none" strike="noStrike" cap="none" baseline="0" dirty="0" smtClean="0">
                <a:solidFill>
                  <a:schemeClr val="dk2"/>
                </a:solidFill>
                <a:latin typeface="Times New Roman"/>
                <a:ea typeface="Times New Roman"/>
                <a:cs typeface="Times New Roman"/>
                <a:sym typeface="Times New Roman"/>
              </a:rPr>
              <a:t>: </a:t>
            </a:r>
            <a:r>
              <a:rPr lang="en-US" sz="2600" b="1" i="0" u="none" strike="noStrike" cap="none" baseline="0" dirty="0">
                <a:solidFill>
                  <a:schemeClr val="dk2"/>
                </a:solidFill>
                <a:latin typeface="Times New Roman"/>
                <a:ea typeface="Times New Roman"/>
                <a:cs typeface="Times New Roman"/>
                <a:sym typeface="Times New Roman"/>
              </a:rPr>
              <a:t>Video/Mass-Data Distribution/Video on Demand System</a:t>
            </a:r>
          </a:p>
        </p:txBody>
      </p:sp>
      <p:sp>
        <p:nvSpPr>
          <p:cNvPr id="292" name="Shape 292"/>
          <p:cNvSpPr txBox="1">
            <a:spLocks noGrp="1"/>
          </p:cNvSpPr>
          <p:nvPr>
            <p:ph type="body" idx="2"/>
          </p:nvPr>
        </p:nvSpPr>
        <p:spPr>
          <a:xfrm>
            <a:off x="4038600" y="2971800"/>
            <a:ext cx="1371599" cy="304799"/>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25000"/>
              <a:buFont typeface="Times New Roman"/>
              <a:buNone/>
            </a:pPr>
            <a:r>
              <a:rPr lang="en-US" sz="1800" b="1" i="0" u="none" strike="noStrike" cap="none" baseline="0" dirty="0">
                <a:solidFill>
                  <a:schemeClr val="dk1"/>
                </a:solidFill>
                <a:latin typeface="Times New Roman"/>
                <a:ea typeface="Times New Roman"/>
                <a:cs typeface="Times New Roman"/>
                <a:sym typeface="Times New Roman"/>
              </a:rPr>
              <a:t>Dining-Hall</a:t>
            </a:r>
          </a:p>
          <a:p>
            <a:pPr marL="800100" marR="0" lvl="1" indent="-215900" algn="l" rtl="0">
              <a:spcBef>
                <a:spcPts val="400"/>
              </a:spcBef>
              <a:spcAft>
                <a:spcPts val="0"/>
              </a:spcAft>
              <a:buClr>
                <a:schemeClr val="dk1"/>
              </a:buClr>
              <a:buFont typeface="Arial"/>
              <a:buNone/>
            </a:pPr>
            <a:endParaRPr sz="2000" b="0" i="0" u="none" strike="noStrike" cap="none" baseline="0" dirty="0">
              <a:solidFill>
                <a:schemeClr val="dk1"/>
              </a:solidFill>
              <a:latin typeface="Times New Roman"/>
              <a:ea typeface="Times New Roman"/>
              <a:cs typeface="Times New Roman"/>
              <a:sym typeface="Times New Roman"/>
            </a:endParaRPr>
          </a:p>
        </p:txBody>
      </p:sp>
      <p:pic>
        <p:nvPicPr>
          <p:cNvPr id="293" name="Shape 293"/>
          <p:cNvPicPr preferRelativeResize="0"/>
          <p:nvPr/>
        </p:nvPicPr>
        <p:blipFill rotWithShape="1">
          <a:blip r:embed="rId3">
            <a:alphaModFix/>
          </a:blip>
          <a:srcRect/>
          <a:stretch/>
        </p:blipFill>
        <p:spPr>
          <a:xfrm>
            <a:off x="3733800" y="1676400"/>
            <a:ext cx="2023418" cy="1371599"/>
          </a:xfrm>
          <a:prstGeom prst="rect">
            <a:avLst/>
          </a:prstGeom>
          <a:noFill/>
          <a:ln>
            <a:noFill/>
          </a:ln>
        </p:spPr>
      </p:pic>
      <p:pic>
        <p:nvPicPr>
          <p:cNvPr id="294" name="Shape 294"/>
          <p:cNvPicPr preferRelativeResize="0"/>
          <p:nvPr/>
        </p:nvPicPr>
        <p:blipFill rotWithShape="1">
          <a:blip r:embed="rId4">
            <a:alphaModFix/>
          </a:blip>
          <a:srcRect/>
          <a:stretch/>
        </p:blipFill>
        <p:spPr>
          <a:xfrm>
            <a:off x="6096000" y="1676400"/>
            <a:ext cx="2065663" cy="1371599"/>
          </a:xfrm>
          <a:prstGeom prst="rect">
            <a:avLst/>
          </a:prstGeom>
          <a:noFill/>
          <a:ln>
            <a:noFill/>
          </a:ln>
        </p:spPr>
      </p:pic>
      <p:pic>
        <p:nvPicPr>
          <p:cNvPr id="295" name="Shape 295"/>
          <p:cNvPicPr preferRelativeResize="0"/>
          <p:nvPr/>
        </p:nvPicPr>
        <p:blipFill rotWithShape="1">
          <a:blip r:embed="rId5">
            <a:alphaModFix/>
          </a:blip>
          <a:srcRect/>
          <a:stretch/>
        </p:blipFill>
        <p:spPr>
          <a:xfrm>
            <a:off x="3733800" y="3276600"/>
            <a:ext cx="2057400" cy="1378458"/>
          </a:xfrm>
          <a:prstGeom prst="rect">
            <a:avLst/>
          </a:prstGeom>
          <a:noFill/>
          <a:ln>
            <a:noFill/>
          </a:ln>
        </p:spPr>
      </p:pic>
      <p:pic>
        <p:nvPicPr>
          <p:cNvPr id="296" name="Shape 296"/>
          <p:cNvPicPr preferRelativeResize="0"/>
          <p:nvPr/>
        </p:nvPicPr>
        <p:blipFill rotWithShape="1">
          <a:blip r:embed="rId6">
            <a:alphaModFix/>
          </a:blip>
          <a:srcRect/>
          <a:stretch/>
        </p:blipFill>
        <p:spPr>
          <a:xfrm>
            <a:off x="6096000" y="3276600"/>
            <a:ext cx="2060592" cy="1460381"/>
          </a:xfrm>
          <a:prstGeom prst="rect">
            <a:avLst/>
          </a:prstGeom>
          <a:noFill/>
          <a:ln>
            <a:noFill/>
          </a:ln>
        </p:spPr>
      </p:pic>
      <p:pic>
        <p:nvPicPr>
          <p:cNvPr id="297" name="Shape 297"/>
          <p:cNvPicPr preferRelativeResize="0"/>
          <p:nvPr/>
        </p:nvPicPr>
        <p:blipFill rotWithShape="1">
          <a:blip r:embed="rId7">
            <a:alphaModFix/>
          </a:blip>
          <a:srcRect/>
          <a:stretch/>
        </p:blipFill>
        <p:spPr>
          <a:xfrm>
            <a:off x="3810000" y="4953000"/>
            <a:ext cx="2133599" cy="1224686"/>
          </a:xfrm>
          <a:prstGeom prst="rect">
            <a:avLst/>
          </a:prstGeom>
          <a:noFill/>
          <a:ln>
            <a:noFill/>
          </a:ln>
        </p:spPr>
      </p:pic>
      <p:pic>
        <p:nvPicPr>
          <p:cNvPr id="298" name="Shape 298"/>
          <p:cNvPicPr preferRelativeResize="0"/>
          <p:nvPr/>
        </p:nvPicPr>
        <p:blipFill rotWithShape="1">
          <a:blip r:embed="rId8">
            <a:alphaModFix/>
          </a:blip>
          <a:srcRect/>
          <a:stretch/>
        </p:blipFill>
        <p:spPr>
          <a:xfrm>
            <a:off x="6172200" y="4953000"/>
            <a:ext cx="1981199" cy="1164115"/>
          </a:xfrm>
          <a:prstGeom prst="rect">
            <a:avLst/>
          </a:prstGeom>
          <a:noFill/>
          <a:ln>
            <a:noFill/>
          </a:ln>
        </p:spPr>
      </p:pic>
      <p:sp>
        <p:nvSpPr>
          <p:cNvPr id="299" name="Shape 299"/>
          <p:cNvSpPr txBox="1">
            <a:spLocks noGrp="1"/>
          </p:cNvSpPr>
          <p:nvPr>
            <p:ph type="body" idx="4294967295"/>
          </p:nvPr>
        </p:nvSpPr>
        <p:spPr>
          <a:xfrm>
            <a:off x="6553200" y="2971800"/>
            <a:ext cx="1371599" cy="304799"/>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25000"/>
              <a:buFont typeface="Times New Roman"/>
              <a:buNone/>
            </a:pPr>
            <a:r>
              <a:rPr lang="en-US" sz="1800" b="1" i="0" u="none" strike="noStrike" cap="none" baseline="0" dirty="0">
                <a:solidFill>
                  <a:schemeClr val="dk1"/>
                </a:solidFill>
                <a:latin typeface="Times New Roman"/>
                <a:ea typeface="Times New Roman"/>
                <a:cs typeface="Times New Roman"/>
                <a:sym typeface="Times New Roman"/>
              </a:rPr>
              <a:t>Exhibition</a:t>
            </a:r>
          </a:p>
          <a:p>
            <a:pPr marL="800100" marR="0" lvl="1" indent="-215900" algn="l" rtl="0">
              <a:spcBef>
                <a:spcPts val="400"/>
              </a:spcBef>
              <a:spcAft>
                <a:spcPts val="0"/>
              </a:spcAft>
              <a:buClr>
                <a:schemeClr val="dk1"/>
              </a:buClr>
              <a:buFont typeface="Arial"/>
              <a:buNone/>
            </a:pPr>
            <a:endParaRPr sz="2000" b="0" i="0" u="none" strike="noStrike" cap="none" baseline="0" dirty="0">
              <a:solidFill>
                <a:schemeClr val="dk1"/>
              </a:solidFill>
              <a:latin typeface="Times New Roman"/>
              <a:ea typeface="Times New Roman"/>
              <a:cs typeface="Times New Roman"/>
              <a:sym typeface="Times New Roman"/>
            </a:endParaRPr>
          </a:p>
        </p:txBody>
      </p:sp>
      <p:sp>
        <p:nvSpPr>
          <p:cNvPr id="300" name="Shape 300"/>
          <p:cNvSpPr txBox="1">
            <a:spLocks noGrp="1"/>
          </p:cNvSpPr>
          <p:nvPr>
            <p:ph type="body" idx="4294967295"/>
          </p:nvPr>
        </p:nvSpPr>
        <p:spPr>
          <a:xfrm>
            <a:off x="4038600" y="4648200"/>
            <a:ext cx="1371599" cy="304799"/>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25000"/>
              <a:buFont typeface="Times New Roman"/>
              <a:buNone/>
            </a:pPr>
            <a:r>
              <a:rPr lang="en-US" sz="1800" b="1" i="0" u="none" strike="noStrike" cap="none" baseline="0" dirty="0">
                <a:solidFill>
                  <a:schemeClr val="dk1"/>
                </a:solidFill>
                <a:latin typeface="Times New Roman"/>
                <a:ea typeface="Times New Roman"/>
                <a:cs typeface="Times New Roman"/>
                <a:sym typeface="Times New Roman"/>
              </a:rPr>
              <a:t>Classroom</a:t>
            </a:r>
          </a:p>
          <a:p>
            <a:pPr marL="800100" marR="0" lvl="1" indent="-215900" algn="l" rtl="0">
              <a:spcBef>
                <a:spcPts val="400"/>
              </a:spcBef>
              <a:spcAft>
                <a:spcPts val="0"/>
              </a:spcAft>
              <a:buClr>
                <a:schemeClr val="dk1"/>
              </a:buClr>
              <a:buFont typeface="Arial"/>
              <a:buNone/>
            </a:pPr>
            <a:endParaRPr sz="2000" b="0" i="0" u="none" strike="noStrike" cap="none" baseline="0" dirty="0">
              <a:solidFill>
                <a:schemeClr val="dk1"/>
              </a:solidFill>
              <a:latin typeface="Times New Roman"/>
              <a:ea typeface="Times New Roman"/>
              <a:cs typeface="Times New Roman"/>
              <a:sym typeface="Times New Roman"/>
            </a:endParaRPr>
          </a:p>
        </p:txBody>
      </p:sp>
      <p:sp>
        <p:nvSpPr>
          <p:cNvPr id="301" name="Shape 301"/>
          <p:cNvSpPr txBox="1">
            <a:spLocks noGrp="1"/>
          </p:cNvSpPr>
          <p:nvPr>
            <p:ph type="body" idx="4294967295"/>
          </p:nvPr>
        </p:nvSpPr>
        <p:spPr>
          <a:xfrm>
            <a:off x="6629400" y="4648200"/>
            <a:ext cx="914400" cy="304799"/>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25000"/>
              <a:buFont typeface="Times New Roman"/>
              <a:buNone/>
            </a:pPr>
            <a:r>
              <a:rPr lang="en-US" sz="1800" b="1" i="0" u="none" strike="noStrike" cap="none" baseline="0" dirty="0">
                <a:solidFill>
                  <a:schemeClr val="dk1"/>
                </a:solidFill>
                <a:latin typeface="Times New Roman"/>
                <a:ea typeface="Times New Roman"/>
                <a:cs typeface="Times New Roman"/>
                <a:sym typeface="Times New Roman"/>
              </a:rPr>
              <a:t>Flight</a:t>
            </a:r>
          </a:p>
          <a:p>
            <a:pPr marL="800100" marR="0" lvl="1" indent="-215900" algn="l" rtl="0">
              <a:spcBef>
                <a:spcPts val="400"/>
              </a:spcBef>
              <a:spcAft>
                <a:spcPts val="0"/>
              </a:spcAft>
              <a:buClr>
                <a:schemeClr val="dk1"/>
              </a:buClr>
              <a:buFont typeface="Arial"/>
              <a:buNone/>
            </a:pPr>
            <a:endParaRPr sz="2000" b="0" i="0" u="none" strike="noStrike" cap="none" baseline="0" dirty="0">
              <a:solidFill>
                <a:schemeClr val="dk1"/>
              </a:solidFill>
              <a:latin typeface="Times New Roman"/>
              <a:ea typeface="Times New Roman"/>
              <a:cs typeface="Times New Roman"/>
              <a:sym typeface="Times New Roman"/>
            </a:endParaRPr>
          </a:p>
        </p:txBody>
      </p:sp>
      <p:sp>
        <p:nvSpPr>
          <p:cNvPr id="302" name="Shape 302"/>
          <p:cNvSpPr txBox="1">
            <a:spLocks noGrp="1"/>
          </p:cNvSpPr>
          <p:nvPr>
            <p:ph type="body" idx="4294967295"/>
          </p:nvPr>
        </p:nvSpPr>
        <p:spPr>
          <a:xfrm>
            <a:off x="3962400" y="6096000"/>
            <a:ext cx="2286000" cy="304799"/>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25000"/>
              <a:buFont typeface="Times New Roman"/>
              <a:buNone/>
            </a:pPr>
            <a:r>
              <a:rPr lang="en-US" sz="1800" b="1" i="0" u="none" strike="noStrike" cap="none" baseline="0" dirty="0">
                <a:solidFill>
                  <a:schemeClr val="dk1"/>
                </a:solidFill>
                <a:latin typeface="Times New Roman"/>
                <a:ea typeface="Times New Roman"/>
                <a:cs typeface="Times New Roman"/>
                <a:sym typeface="Times New Roman"/>
              </a:rPr>
              <a:t>High-Speed Rail</a:t>
            </a:r>
          </a:p>
          <a:p>
            <a:pPr marL="800100" marR="0" lvl="1" indent="-215900" algn="l" rtl="0">
              <a:spcBef>
                <a:spcPts val="400"/>
              </a:spcBef>
              <a:spcAft>
                <a:spcPts val="0"/>
              </a:spcAft>
              <a:buClr>
                <a:schemeClr val="dk1"/>
              </a:buClr>
              <a:buFont typeface="Arial"/>
              <a:buNone/>
            </a:pPr>
            <a:endParaRPr sz="2000" b="0" i="0" u="none" strike="noStrike" cap="none" baseline="0" dirty="0">
              <a:solidFill>
                <a:schemeClr val="dk1"/>
              </a:solidFill>
              <a:latin typeface="Times New Roman"/>
              <a:ea typeface="Times New Roman"/>
              <a:cs typeface="Times New Roman"/>
              <a:sym typeface="Times New Roman"/>
            </a:endParaRPr>
          </a:p>
        </p:txBody>
      </p:sp>
      <p:sp>
        <p:nvSpPr>
          <p:cNvPr id="303" name="Shape 303"/>
          <p:cNvSpPr txBox="1">
            <a:spLocks noGrp="1"/>
          </p:cNvSpPr>
          <p:nvPr>
            <p:ph type="body" idx="4294967295"/>
          </p:nvPr>
        </p:nvSpPr>
        <p:spPr>
          <a:xfrm>
            <a:off x="6934200" y="6096000"/>
            <a:ext cx="685799" cy="304799"/>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25000"/>
              <a:buFont typeface="Times New Roman"/>
              <a:buNone/>
            </a:pPr>
            <a:r>
              <a:rPr lang="en-US" sz="1800" b="1" i="0" u="none" strike="noStrike" cap="none" baseline="0" dirty="0">
                <a:solidFill>
                  <a:schemeClr val="dk1"/>
                </a:solidFill>
                <a:latin typeface="Times New Roman"/>
                <a:ea typeface="Times New Roman"/>
                <a:cs typeface="Times New Roman"/>
                <a:sym typeface="Times New Roman"/>
              </a:rPr>
              <a:t>Bus</a:t>
            </a:r>
          </a:p>
          <a:p>
            <a:pPr marL="800100" marR="0" lvl="1" indent="-215900" algn="l" rtl="0">
              <a:spcBef>
                <a:spcPts val="400"/>
              </a:spcBef>
              <a:spcAft>
                <a:spcPts val="0"/>
              </a:spcAft>
              <a:buClr>
                <a:schemeClr val="dk1"/>
              </a:buClr>
              <a:buFont typeface="Arial"/>
              <a:buNone/>
            </a:pPr>
            <a:endParaRPr sz="2000" b="0" i="0" u="none" strike="noStrike" cap="none" baseline="0" dirty="0">
              <a:solidFill>
                <a:schemeClr val="dk1"/>
              </a:solidFill>
              <a:latin typeface="Times New Roman"/>
              <a:ea typeface="Times New Roman"/>
              <a:cs typeface="Times New Roman"/>
              <a:sym typeface="Times New Roman"/>
            </a:endParaRP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4" name="Shape 164"/>
          <p:cNvSpPr txBox="1">
            <a:spLocks noGrp="1"/>
          </p:cNvSpPr>
          <p:nvPr>
            <p:ph type="title"/>
          </p:nvPr>
        </p:nvSpPr>
        <p:spPr>
          <a:xfrm>
            <a:off x="683568" y="476672"/>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800" b="1" i="0" u="none" strike="noStrike" cap="none" baseline="0" dirty="0">
                <a:solidFill>
                  <a:schemeClr val="dk2"/>
                </a:solidFill>
                <a:latin typeface="Times New Roman"/>
                <a:ea typeface="Times New Roman"/>
                <a:cs typeface="Times New Roman"/>
                <a:sym typeface="Times New Roman"/>
              </a:rPr>
              <a:t>Usage Model </a:t>
            </a:r>
            <a:r>
              <a:rPr lang="en-US" sz="2800" b="1" dirty="0" smtClean="0">
                <a:solidFill>
                  <a:schemeClr val="dk2"/>
                </a:solidFill>
                <a:latin typeface="Times New Roman"/>
                <a:ea typeface="Times New Roman"/>
                <a:cs typeface="Times New Roman"/>
                <a:sym typeface="Times New Roman"/>
              </a:rPr>
              <a:t>6</a:t>
            </a:r>
            <a:r>
              <a:rPr lang="en-US" sz="2800" b="1" i="0" u="none" strike="noStrike" cap="none" baseline="0" dirty="0" smtClean="0">
                <a:solidFill>
                  <a:schemeClr val="dk2"/>
                </a:solidFill>
                <a:latin typeface="Times New Roman"/>
                <a:ea typeface="Times New Roman"/>
                <a:cs typeface="Times New Roman"/>
                <a:sym typeface="Times New Roman"/>
              </a:rPr>
              <a:t>: </a:t>
            </a:r>
            <a:r>
              <a:rPr lang="en-US" sz="2800" b="1" i="0" u="none" strike="noStrike" cap="none" baseline="0" dirty="0">
                <a:solidFill>
                  <a:schemeClr val="dk2"/>
                </a:solidFill>
                <a:latin typeface="Times New Roman"/>
                <a:ea typeface="Times New Roman"/>
                <a:cs typeface="Times New Roman"/>
                <a:sym typeface="Times New Roman"/>
              </a:rPr>
              <a:t>Mobile Offloading </a:t>
            </a:r>
            <a:r>
              <a:rPr lang="en-US" sz="2800" b="1" i="0" u="none" strike="noStrike" cap="none" baseline="0" dirty="0" smtClean="0">
                <a:solidFill>
                  <a:schemeClr val="dk2"/>
                </a:solidFill>
                <a:latin typeface="Times New Roman"/>
                <a:ea typeface="Times New Roman"/>
                <a:cs typeface="Times New Roman"/>
                <a:sym typeface="Times New Roman"/>
              </a:rPr>
              <a:t>and Multi-Band</a:t>
            </a:r>
            <a:r>
              <a:rPr lang="en-US" sz="2800" b="1" i="0" u="none" strike="noStrike" cap="none" dirty="0" smtClean="0">
                <a:solidFill>
                  <a:schemeClr val="dk2"/>
                </a:solidFill>
                <a:latin typeface="Times New Roman"/>
                <a:ea typeface="Times New Roman"/>
                <a:cs typeface="Times New Roman"/>
                <a:sym typeface="Times New Roman"/>
              </a:rPr>
              <a:t> Operation (MBO)</a:t>
            </a:r>
            <a:endParaRPr lang="en-US" sz="2800" b="1" i="0" u="none" strike="noStrike" cap="none" baseline="0" dirty="0">
              <a:solidFill>
                <a:schemeClr val="dk2"/>
              </a:solidFill>
              <a:latin typeface="Times New Roman"/>
              <a:ea typeface="Times New Roman"/>
              <a:cs typeface="Times New Roman"/>
              <a:sym typeface="Times New Roman"/>
            </a:endParaRPr>
          </a:p>
        </p:txBody>
      </p:sp>
      <p:sp>
        <p:nvSpPr>
          <p:cNvPr id="165" name="Shape 165"/>
          <p:cNvSpPr txBox="1"/>
          <p:nvPr/>
        </p:nvSpPr>
        <p:spPr>
          <a:xfrm>
            <a:off x="5148064" y="1412776"/>
            <a:ext cx="3697288" cy="532453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Traffic Conditions:</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100000"/>
              <a:buFont typeface="Arial"/>
              <a:buChar char="•"/>
            </a:pPr>
            <a:r>
              <a:rPr lang="en-US" sz="1400" b="0" i="0" u="none" strike="noStrike" cap="none" baseline="0" dirty="0">
                <a:solidFill>
                  <a:schemeClr val="dk1"/>
                </a:solidFill>
                <a:latin typeface="Arial"/>
                <a:ea typeface="Arial"/>
                <a:cs typeface="Arial"/>
                <a:sym typeface="Arial"/>
              </a:rPr>
              <a:t>Potential interference from environmental factors and obstruction of the LOS.</a:t>
            </a:r>
          </a:p>
          <a:p>
            <a:pPr marL="0" marR="0" lvl="0" indent="0" algn="l" rtl="0">
              <a:spcBef>
                <a:spcPts val="0"/>
              </a:spcBef>
              <a:spcAft>
                <a:spcPts val="0"/>
              </a:spcAft>
              <a:buClr>
                <a:schemeClr val="dk1"/>
              </a:buClr>
              <a:buSzPct val="100000"/>
              <a:buFont typeface="Arial"/>
              <a:buChar char="•"/>
            </a:pPr>
            <a:r>
              <a:rPr lang="en-US" sz="1400" b="0" i="0" u="none" strike="noStrike" cap="none" baseline="0" dirty="0">
                <a:solidFill>
                  <a:schemeClr val="dk1"/>
                </a:solidFill>
                <a:latin typeface="Arial"/>
                <a:ea typeface="Arial"/>
                <a:cs typeface="Arial"/>
                <a:sym typeface="Arial"/>
              </a:rPr>
              <a:t>The devices might be stationary or might be used with low-mobility during usage. </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Use Case:</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 User is using his smart phone to join a video conference over the cellular interface</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 He walks into an Mobile Hotspot which has the </a:t>
            </a:r>
            <a:r>
              <a:rPr lang="en-US" sz="1100" b="0" i="0" u="none" strike="noStrike" cap="none" baseline="0" dirty="0" smtClean="0">
                <a:solidFill>
                  <a:schemeClr val="dk1"/>
                </a:solidFill>
                <a:latin typeface="Arial"/>
                <a:ea typeface="Arial"/>
                <a:cs typeface="Arial"/>
                <a:sym typeface="Arial"/>
              </a:rPr>
              <a:t>11ay </a:t>
            </a:r>
            <a:r>
              <a:rPr lang="en-US" sz="1100" b="0" i="0" u="none" strike="noStrike" cap="none" baseline="0" dirty="0">
                <a:solidFill>
                  <a:schemeClr val="dk1"/>
                </a:solidFill>
                <a:latin typeface="Arial"/>
                <a:ea typeface="Arial"/>
                <a:cs typeface="Arial"/>
                <a:sym typeface="Arial"/>
              </a:rPr>
              <a:t>interface</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 By auto-detecting the mobile hotspot in proximity, his smart phone automatically initiate the offloading.</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 Without even noticing the smooth transition, user is able to keep his video conference going without any disruption.</a:t>
            </a:r>
          </a:p>
          <a:p>
            <a:pPr marL="0" marR="0" lvl="0" indent="0" algn="l" rtl="0">
              <a:spcBef>
                <a:spcPts val="0"/>
              </a:spcBef>
              <a:spcAft>
                <a:spcPts val="0"/>
              </a:spcAft>
              <a:buSzPct val="25000"/>
              <a:buNone/>
            </a:pPr>
            <a:r>
              <a:rPr lang="en-US" sz="1100" b="0" i="0" u="none" strike="noStrike" cap="none" baseline="0" dirty="0">
                <a:solidFill>
                  <a:schemeClr val="dk1"/>
                </a:solidFill>
                <a:latin typeface="Arial"/>
                <a:ea typeface="Arial"/>
                <a:cs typeface="Arial"/>
                <a:sym typeface="Arial"/>
              </a:rPr>
              <a:t>-----</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User is using his tablet within office building to retrieve some large documents</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His device is equipped with tri-band wifi chips</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His device initiates the SFTP connectivity through the 11ac interface</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But the device automatically switch to the </a:t>
            </a:r>
            <a:r>
              <a:rPr lang="en-US" sz="1100" b="0" i="0" u="none" strike="noStrike" cap="none" baseline="0" dirty="0" smtClean="0">
                <a:solidFill>
                  <a:schemeClr val="dk1"/>
                </a:solidFill>
                <a:latin typeface="Arial"/>
                <a:ea typeface="Arial"/>
                <a:cs typeface="Arial"/>
                <a:sym typeface="Arial"/>
              </a:rPr>
              <a:t>11ay </a:t>
            </a:r>
            <a:r>
              <a:rPr lang="en-US" sz="1100" b="0" i="0" u="none" strike="noStrike" cap="none" baseline="0" dirty="0">
                <a:solidFill>
                  <a:schemeClr val="dk1"/>
                </a:solidFill>
                <a:latin typeface="Arial"/>
                <a:ea typeface="Arial"/>
                <a:cs typeface="Arial"/>
                <a:sym typeface="Arial"/>
              </a:rPr>
              <a:t>at the best range to speed up the file downloading.</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When file downloading is finished, </a:t>
            </a:r>
            <a:r>
              <a:rPr lang="en-US" sz="1100" b="0" i="0" u="none" strike="noStrike" cap="none" baseline="0" dirty="0" smtClean="0">
                <a:solidFill>
                  <a:schemeClr val="dk1"/>
                </a:solidFill>
                <a:latin typeface="Arial"/>
                <a:ea typeface="Arial"/>
                <a:cs typeface="Arial"/>
                <a:sym typeface="Arial"/>
              </a:rPr>
              <a:t>11ay </a:t>
            </a:r>
            <a:r>
              <a:rPr lang="en-US" sz="1100" b="0" i="0" u="none" strike="noStrike" cap="none" baseline="0" dirty="0">
                <a:solidFill>
                  <a:schemeClr val="dk1"/>
                </a:solidFill>
                <a:latin typeface="Arial"/>
                <a:ea typeface="Arial"/>
                <a:cs typeface="Arial"/>
                <a:sym typeface="Arial"/>
              </a:rPr>
              <a:t>interface is put as idle state.</a:t>
            </a:r>
          </a:p>
          <a:p>
            <a:pPr marL="0" marR="0" lvl="0" indent="0" algn="l" rtl="0">
              <a:spcBef>
                <a:spcPts val="0"/>
              </a:spcBef>
              <a:spcAft>
                <a:spcPts val="0"/>
              </a:spcAft>
              <a:buClr>
                <a:schemeClr val="dk1"/>
              </a:buClr>
              <a:buFont typeface="Arial"/>
              <a:buNone/>
            </a:pPr>
            <a:endParaRPr sz="800" b="0" i="0" u="none" strike="noStrike" cap="none" baseline="0" dirty="0">
              <a:solidFill>
                <a:schemeClr val="dk1"/>
              </a:solidFill>
              <a:latin typeface="Arial"/>
              <a:ea typeface="Arial"/>
              <a:cs typeface="Arial"/>
              <a:sym typeface="Arial"/>
            </a:endParaRPr>
          </a:p>
        </p:txBody>
      </p:sp>
      <p:sp>
        <p:nvSpPr>
          <p:cNvPr id="166" name="Shape 166"/>
          <p:cNvSpPr txBox="1"/>
          <p:nvPr/>
        </p:nvSpPr>
        <p:spPr>
          <a:xfrm>
            <a:off x="395536" y="1412776"/>
            <a:ext cx="4546599" cy="517064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Pre-Conditions:</a:t>
            </a:r>
            <a:r>
              <a:rPr lang="en-US" sz="1400" b="0" i="0" u="none" strike="noStrike" cap="none" baseline="0" dirty="0">
                <a:solidFill>
                  <a:schemeClr val="dk1"/>
                </a:solidFill>
                <a:latin typeface="Arial"/>
                <a:ea typeface="Arial"/>
                <a:cs typeface="Arial"/>
                <a:sym typeface="Arial"/>
              </a:rPr>
              <a:t>  </a:t>
            </a:r>
          </a:p>
          <a:p>
            <a:pPr marL="342900" marR="0" lvl="0" indent="-342900" algn="l" rtl="0">
              <a:spcBef>
                <a:spcPts val="0"/>
              </a:spcBef>
              <a:spcAft>
                <a:spcPts val="0"/>
              </a:spcAft>
              <a:buClr>
                <a:schemeClr val="dk1"/>
              </a:buClr>
              <a:buSzPct val="100000"/>
              <a:buFont typeface="Arial"/>
              <a:buAutoNum type="arabicParenR"/>
            </a:pPr>
            <a:r>
              <a:rPr lang="en-US" sz="1400" b="0" i="0" u="none" strike="noStrike" cap="none" baseline="0" dirty="0">
                <a:solidFill>
                  <a:schemeClr val="dk1"/>
                </a:solidFill>
                <a:latin typeface="Arial"/>
                <a:ea typeface="Arial"/>
                <a:cs typeface="Arial"/>
                <a:sym typeface="Arial"/>
              </a:rPr>
              <a:t>Mobile devices are equipped with Cellular interface and </a:t>
            </a:r>
            <a:r>
              <a:rPr lang="en-US" sz="1400" b="0" i="0" u="none" strike="noStrike" cap="none" baseline="0" dirty="0" smtClean="0">
                <a:solidFill>
                  <a:schemeClr val="dk1"/>
                </a:solidFill>
                <a:latin typeface="Arial"/>
                <a:ea typeface="Arial"/>
                <a:cs typeface="Arial"/>
                <a:sym typeface="Arial"/>
              </a:rPr>
              <a:t>Wi-Fi </a:t>
            </a:r>
            <a:r>
              <a:rPr lang="en-US" sz="1400" b="0" i="0" u="none" strike="noStrike" cap="none" baseline="0" dirty="0">
                <a:solidFill>
                  <a:schemeClr val="dk1"/>
                </a:solidFill>
                <a:latin typeface="Arial"/>
                <a:ea typeface="Arial"/>
                <a:cs typeface="Arial"/>
                <a:sym typeface="Arial"/>
              </a:rPr>
              <a:t>interfaces </a:t>
            </a:r>
          </a:p>
          <a:p>
            <a:pPr marL="342900" marR="0" lvl="0" indent="-342900" algn="l" rtl="0">
              <a:spcBef>
                <a:spcPts val="0"/>
              </a:spcBef>
              <a:spcAft>
                <a:spcPts val="0"/>
              </a:spcAft>
              <a:buClr>
                <a:schemeClr val="dk1"/>
              </a:buClr>
              <a:buSzPct val="100000"/>
              <a:buFont typeface="Arial"/>
              <a:buAutoNum type="arabicParenR"/>
            </a:pPr>
            <a:r>
              <a:rPr lang="en-US" sz="1400" b="0" i="0" u="none" strike="noStrike" cap="none" baseline="0" dirty="0">
                <a:solidFill>
                  <a:schemeClr val="dk1"/>
                </a:solidFill>
                <a:latin typeface="Arial"/>
                <a:ea typeface="Arial"/>
                <a:cs typeface="Arial"/>
                <a:sym typeface="Arial"/>
              </a:rPr>
              <a:t>Mobile devices are equipped with multiple </a:t>
            </a:r>
            <a:r>
              <a:rPr lang="en-US" sz="1400" b="0" i="0" u="none" strike="noStrike" cap="none" baseline="0" dirty="0" smtClean="0">
                <a:solidFill>
                  <a:schemeClr val="dk1"/>
                </a:solidFill>
                <a:latin typeface="Arial"/>
                <a:ea typeface="Arial"/>
                <a:cs typeface="Arial"/>
                <a:sym typeface="Arial"/>
              </a:rPr>
              <a:t>Wi-Fi </a:t>
            </a:r>
            <a:r>
              <a:rPr lang="en-US" sz="1400" b="0" i="0" u="none" strike="noStrike" cap="none" baseline="0" dirty="0">
                <a:solidFill>
                  <a:schemeClr val="dk1"/>
                </a:solidFill>
                <a:latin typeface="Arial"/>
                <a:ea typeface="Arial"/>
                <a:cs typeface="Arial"/>
                <a:sym typeface="Arial"/>
              </a:rPr>
              <a:t>bands (2.4Ghz,5Ghz and 60Ghz</a:t>
            </a:r>
            <a:r>
              <a:rPr lang="en-US" sz="1400" b="0" i="0" u="none" strike="noStrike" cap="none" baseline="0" dirty="0" smtClean="0">
                <a:solidFill>
                  <a:schemeClr val="dk1"/>
                </a:solidFill>
                <a:latin typeface="Arial"/>
                <a:ea typeface="Arial"/>
                <a:cs typeface="Arial"/>
                <a:sym typeface="Arial"/>
              </a:rPr>
              <a:t>)</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Application:</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Mobile device is capable of off-load the video traffic from cellular interface to the high throughput 60Ghz  interface. In tri-band scenario, offloading can also occur with traffic being switched to higher throughput 60Ghz band for band efficiency. </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0" i="0" u="none" strike="noStrike" cap="none" baseline="0" dirty="0">
                <a:solidFill>
                  <a:srgbClr val="FF0000"/>
                </a:solidFill>
                <a:latin typeface="Arial"/>
                <a:ea typeface="Arial"/>
                <a:cs typeface="Arial"/>
                <a:sym typeface="Arial"/>
              </a:rPr>
              <a:t>The data transfers at </a:t>
            </a:r>
            <a:r>
              <a:rPr lang="en-US" sz="1400" b="0" i="0" u="none" strike="noStrike" cap="none" baseline="0" dirty="0" smtClean="0">
                <a:solidFill>
                  <a:srgbClr val="FF0000"/>
                </a:solidFill>
                <a:latin typeface="Arial"/>
                <a:ea typeface="Arial"/>
                <a:cs typeface="Arial"/>
                <a:sym typeface="Arial"/>
              </a:rPr>
              <a:t>~20 </a:t>
            </a:r>
            <a:r>
              <a:rPr lang="en-US" sz="1400" b="0" i="0" u="none" strike="noStrike" cap="none" baseline="0" dirty="0">
                <a:solidFill>
                  <a:srgbClr val="FF0000"/>
                </a:solidFill>
                <a:latin typeface="Arial"/>
                <a:ea typeface="Arial"/>
                <a:cs typeface="Arial"/>
                <a:sym typeface="Arial"/>
              </a:rPr>
              <a:t>Gbps, with some low mobility (5km/h etc)  Handoff disconnection &lt;100ms, PER&lt;10E-2.</a:t>
            </a:r>
          </a:p>
          <a:p>
            <a:pPr marL="0" marR="0" lvl="0" indent="0" algn="l" rtl="0">
              <a:spcBef>
                <a:spcPts val="0"/>
              </a:spcBef>
              <a:spcAft>
                <a:spcPts val="0"/>
              </a:spcAft>
              <a:buNone/>
            </a:pPr>
            <a:endParaRPr sz="8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Environment:</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Devices are operating in both outdoor and indoor environment with some potential LOS obstruction objects or interference from other sources.  Transmissions are mostly LOS. Distance between far corners of the room are </a:t>
            </a:r>
            <a:r>
              <a:rPr lang="en-US" sz="1400" b="0" i="0" u="none" strike="noStrike" cap="none" baseline="0" dirty="0">
                <a:solidFill>
                  <a:srgbClr val="FF0000"/>
                </a:solidFill>
                <a:latin typeface="Arial"/>
                <a:ea typeface="Arial"/>
                <a:cs typeface="Arial"/>
                <a:sym typeface="Arial"/>
              </a:rPr>
              <a:t>&lt;100m</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 </a:t>
            </a: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683568" y="620688"/>
            <a:ext cx="7772400" cy="1066799"/>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2800" b="1" i="0" u="none" strike="noStrike" cap="none" baseline="0" dirty="0">
                <a:solidFill>
                  <a:schemeClr val="dk2"/>
                </a:solidFill>
                <a:latin typeface="Times New Roman"/>
                <a:ea typeface="Times New Roman"/>
                <a:cs typeface="Times New Roman"/>
                <a:sym typeface="Times New Roman"/>
              </a:rPr>
              <a:t>Usage Model </a:t>
            </a:r>
            <a:r>
              <a:rPr lang="en-US" sz="2800" b="1" dirty="0" smtClean="0">
                <a:solidFill>
                  <a:schemeClr val="dk2"/>
                </a:solidFill>
                <a:latin typeface="Times New Roman"/>
                <a:ea typeface="Times New Roman"/>
                <a:cs typeface="Times New Roman"/>
                <a:sym typeface="Times New Roman"/>
              </a:rPr>
              <a:t>6</a:t>
            </a:r>
            <a:r>
              <a:rPr lang="en-US" sz="2800" b="1" i="0" u="none" strike="noStrike" cap="none" baseline="0" dirty="0" smtClean="0">
                <a:solidFill>
                  <a:schemeClr val="dk2"/>
                </a:solidFill>
                <a:latin typeface="Times New Roman"/>
                <a:ea typeface="Times New Roman"/>
                <a:cs typeface="Times New Roman"/>
                <a:sym typeface="Times New Roman"/>
              </a:rPr>
              <a:t>– </a:t>
            </a:r>
            <a:r>
              <a:rPr lang="en-US" sz="2800" b="1" i="0" u="none" strike="noStrike" cap="none" baseline="0" dirty="0">
                <a:solidFill>
                  <a:schemeClr val="dk2"/>
                </a:solidFill>
                <a:latin typeface="Times New Roman"/>
                <a:ea typeface="Times New Roman"/>
                <a:cs typeface="Times New Roman"/>
                <a:sym typeface="Times New Roman"/>
              </a:rPr>
              <a:t>Mobile Offloading and </a:t>
            </a:r>
            <a:r>
              <a:rPr lang="en-US" sz="2800" b="1" dirty="0" smtClean="0">
                <a:solidFill>
                  <a:schemeClr val="dk2"/>
                </a:solidFill>
                <a:latin typeface="Times New Roman"/>
                <a:ea typeface="Times New Roman"/>
                <a:cs typeface="Times New Roman"/>
                <a:sym typeface="Times New Roman"/>
              </a:rPr>
              <a:t>MBO</a:t>
            </a:r>
            <a:endParaRPr lang="en-US" sz="2800" b="1" i="0" u="none" strike="noStrike" cap="none" baseline="0" dirty="0">
              <a:solidFill>
                <a:schemeClr val="dk2"/>
              </a:solidFill>
              <a:latin typeface="Times New Roman"/>
              <a:ea typeface="Times New Roman"/>
              <a:cs typeface="Times New Roman"/>
              <a:sym typeface="Times New Roman"/>
            </a:endParaRPr>
          </a:p>
        </p:txBody>
      </p:sp>
      <p:sp>
        <p:nvSpPr>
          <p:cNvPr id="177" name="Shape 177"/>
          <p:cNvSpPr/>
          <p:nvPr/>
        </p:nvSpPr>
        <p:spPr>
          <a:xfrm>
            <a:off x="457200" y="1676400"/>
            <a:ext cx="4419599" cy="3687162"/>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1600" b="0" i="0" u="none" strike="noStrike" cap="none" baseline="0" dirty="0">
                <a:solidFill>
                  <a:schemeClr val="dk1"/>
                </a:solidFill>
                <a:latin typeface="Times New Roman"/>
                <a:ea typeface="Times New Roman"/>
                <a:cs typeface="Times New Roman"/>
                <a:sym typeface="Times New Roman"/>
              </a:rPr>
              <a:t>Based on an analysis </a:t>
            </a:r>
            <a:r>
              <a:rPr lang="en-US" sz="1600" b="0" i="0" u="none" strike="noStrike" cap="none" baseline="0" dirty="0" smtClean="0">
                <a:solidFill>
                  <a:schemeClr val="dk1"/>
                </a:solidFill>
                <a:latin typeface="Times New Roman"/>
                <a:ea typeface="Times New Roman"/>
                <a:cs typeface="Times New Roman"/>
                <a:sym typeface="Times New Roman"/>
              </a:rPr>
              <a:t>[7], </a:t>
            </a:r>
            <a:r>
              <a:rPr lang="en-US" sz="1600" b="0" i="0" u="none" strike="noStrike" cap="none" baseline="0" dirty="0">
                <a:solidFill>
                  <a:schemeClr val="dk1"/>
                </a:solidFill>
                <a:latin typeface="Times New Roman"/>
                <a:ea typeface="Times New Roman"/>
                <a:cs typeface="Times New Roman"/>
                <a:sym typeface="Times New Roman"/>
              </a:rPr>
              <a:t>by the end of 2013 there exist about 1.4-billion smart phones and 420-million tablets used worldwide.</a:t>
            </a:r>
          </a:p>
          <a:p>
            <a:pPr marL="342900" marR="0" lvl="0" indent="-342900" algn="l" rtl="0">
              <a:spcBef>
                <a:spcPts val="320"/>
              </a:spcBef>
              <a:spcAft>
                <a:spcPts val="0"/>
              </a:spcAft>
              <a:buClr>
                <a:schemeClr val="dk1"/>
              </a:buClr>
              <a:buSzPct val="100000"/>
              <a:buFont typeface="Arial"/>
              <a:buChar char="•"/>
            </a:pPr>
            <a:r>
              <a:rPr lang="en-US" sz="1600" b="0" i="0" u="none" strike="noStrike" cap="none" baseline="0" dirty="0">
                <a:solidFill>
                  <a:schemeClr val="dk1"/>
                </a:solidFill>
                <a:latin typeface="Times New Roman"/>
                <a:ea typeface="Times New Roman"/>
                <a:cs typeface="Times New Roman"/>
                <a:sym typeface="Times New Roman"/>
              </a:rPr>
              <a:t>Mobile devices like smart phones and tablets may operate multiple functions (call, internet access, data transfer and/or video streaming etc.) simultaneously, some of which require very high data rate transmission.</a:t>
            </a:r>
          </a:p>
          <a:p>
            <a:pPr marL="342900" marR="0" lvl="0" indent="-342900" algn="l" rtl="0">
              <a:spcBef>
                <a:spcPts val="320"/>
              </a:spcBef>
              <a:spcAft>
                <a:spcPts val="0"/>
              </a:spcAft>
              <a:buClr>
                <a:schemeClr val="dk1"/>
              </a:buClr>
              <a:buSzPct val="100000"/>
              <a:buFont typeface="Arial"/>
              <a:buChar char="•"/>
            </a:pPr>
            <a:r>
              <a:rPr lang="en-US" sz="1600" b="0" i="0" u="none" strike="noStrike" cap="none" baseline="0" dirty="0">
                <a:solidFill>
                  <a:schemeClr val="dk1"/>
                </a:solidFill>
                <a:latin typeface="Times New Roman"/>
                <a:ea typeface="Times New Roman"/>
                <a:cs typeface="Times New Roman"/>
                <a:sym typeface="Times New Roman"/>
              </a:rPr>
              <a:t>WiFi  can offload high-speed data through the 60 GHz band and relatively low-speed data through the 2.4/5 GHz bands.</a:t>
            </a:r>
          </a:p>
          <a:p>
            <a:pPr marL="342900" marR="0" lvl="0" indent="-342900" algn="l" rtl="0">
              <a:spcBef>
                <a:spcPts val="320"/>
              </a:spcBef>
              <a:spcAft>
                <a:spcPts val="0"/>
              </a:spcAft>
              <a:buClr>
                <a:schemeClr val="dk1"/>
              </a:buClr>
              <a:buSzPct val="100000"/>
              <a:buFont typeface="Arial"/>
              <a:buChar char="•"/>
            </a:pPr>
            <a:r>
              <a:rPr lang="en-US" sz="1600" b="0" i="0" u="none" strike="noStrike" cap="none" baseline="0" dirty="0">
                <a:solidFill>
                  <a:schemeClr val="dk1"/>
                </a:solidFill>
                <a:latin typeface="Times New Roman"/>
                <a:ea typeface="Times New Roman"/>
                <a:cs typeface="Times New Roman"/>
                <a:sym typeface="Times New Roman"/>
              </a:rPr>
              <a:t>Individual mobile users require good user experience with low mobility and/or a change of gesture.   </a:t>
            </a:r>
          </a:p>
        </p:txBody>
      </p:sp>
      <p:pic>
        <p:nvPicPr>
          <p:cNvPr id="179" name="Shape 179"/>
          <p:cNvPicPr preferRelativeResize="0"/>
          <p:nvPr/>
        </p:nvPicPr>
        <p:blipFill rotWithShape="1">
          <a:blip r:embed="rId3">
            <a:alphaModFix/>
          </a:blip>
          <a:srcRect/>
          <a:stretch/>
        </p:blipFill>
        <p:spPr>
          <a:xfrm>
            <a:off x="6098666" y="2734996"/>
            <a:ext cx="883395" cy="521872"/>
          </a:xfrm>
          <a:prstGeom prst="rect">
            <a:avLst/>
          </a:prstGeom>
          <a:noFill/>
          <a:ln>
            <a:noFill/>
          </a:ln>
        </p:spPr>
      </p:pic>
      <p:pic>
        <p:nvPicPr>
          <p:cNvPr id="180" name="Shape 180"/>
          <p:cNvPicPr preferRelativeResize="0"/>
          <p:nvPr/>
        </p:nvPicPr>
        <p:blipFill rotWithShape="1">
          <a:blip r:embed="rId4">
            <a:alphaModFix/>
          </a:blip>
          <a:srcRect/>
          <a:stretch/>
        </p:blipFill>
        <p:spPr>
          <a:xfrm>
            <a:off x="7257410" y="2064202"/>
            <a:ext cx="304799" cy="714450"/>
          </a:xfrm>
          <a:prstGeom prst="rect">
            <a:avLst/>
          </a:prstGeom>
          <a:noFill/>
          <a:ln>
            <a:noFill/>
          </a:ln>
        </p:spPr>
      </p:pic>
      <p:grpSp>
        <p:nvGrpSpPr>
          <p:cNvPr id="181" name="Shape 181"/>
          <p:cNvGrpSpPr/>
          <p:nvPr/>
        </p:nvGrpSpPr>
        <p:grpSpPr>
          <a:xfrm>
            <a:off x="6693558" y="2135636"/>
            <a:ext cx="768724" cy="574106"/>
            <a:chOff x="6124846" y="2169091"/>
            <a:chExt cx="768724" cy="574106"/>
          </a:xfrm>
        </p:grpSpPr>
        <p:sp>
          <p:nvSpPr>
            <p:cNvPr id="182" name="Shape 182"/>
            <p:cNvSpPr/>
            <p:nvPr/>
          </p:nvSpPr>
          <p:spPr>
            <a:xfrm rot="-9814658">
              <a:off x="6648090" y="2198296"/>
              <a:ext cx="228599" cy="152399"/>
            </a:xfrm>
            <a:prstGeom prst="arc">
              <a:avLst>
                <a:gd name="adj1" fmla="val 16200000"/>
                <a:gd name="adj2" fmla="val 0"/>
              </a:avLst>
            </a:prstGeom>
            <a:no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
          <p:nvSpPr>
            <p:cNvPr id="183" name="Shape 183"/>
            <p:cNvSpPr/>
            <p:nvPr/>
          </p:nvSpPr>
          <p:spPr>
            <a:xfrm rot="-9814658">
              <a:off x="6505244" y="2251707"/>
              <a:ext cx="274190" cy="197976"/>
            </a:xfrm>
            <a:prstGeom prst="arc">
              <a:avLst>
                <a:gd name="adj1" fmla="val 16200000"/>
                <a:gd name="adj2" fmla="val 0"/>
              </a:avLst>
            </a:prstGeom>
            <a:no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grpSp>
          <p:nvGrpSpPr>
            <p:cNvPr id="184" name="Shape 184"/>
            <p:cNvGrpSpPr/>
            <p:nvPr/>
          </p:nvGrpSpPr>
          <p:grpSpPr>
            <a:xfrm>
              <a:off x="6124846" y="2234240"/>
              <a:ext cx="613273" cy="508957"/>
              <a:chOff x="6124846" y="2234240"/>
              <a:chExt cx="613273" cy="508957"/>
            </a:xfrm>
          </p:grpSpPr>
          <p:sp>
            <p:nvSpPr>
              <p:cNvPr id="185" name="Shape 185"/>
              <p:cNvSpPr/>
              <p:nvPr/>
            </p:nvSpPr>
            <p:spPr>
              <a:xfrm rot="-9814657">
                <a:off x="6336741" y="2280828"/>
                <a:ext cx="369655" cy="277759"/>
              </a:xfrm>
              <a:prstGeom prst="arc">
                <a:avLst>
                  <a:gd name="adj1" fmla="val 16200000"/>
                  <a:gd name="adj2" fmla="val 0"/>
                </a:avLst>
              </a:prstGeom>
              <a:no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
            <p:nvSpPr>
              <p:cNvPr id="186" name="Shape 186"/>
              <p:cNvSpPr/>
              <p:nvPr/>
            </p:nvSpPr>
            <p:spPr>
              <a:xfrm rot="-9814657">
                <a:off x="6167020" y="2318749"/>
                <a:ext cx="467554" cy="365818"/>
              </a:xfrm>
              <a:prstGeom prst="arc">
                <a:avLst>
                  <a:gd name="adj1" fmla="val 16200000"/>
                  <a:gd name="adj2" fmla="val 0"/>
                </a:avLst>
              </a:prstGeom>
              <a:no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grpSp>
      </p:grpSp>
      <p:sp>
        <p:nvSpPr>
          <p:cNvPr id="187" name="Shape 187"/>
          <p:cNvSpPr txBox="1"/>
          <p:nvPr/>
        </p:nvSpPr>
        <p:spPr>
          <a:xfrm>
            <a:off x="7418717" y="1889184"/>
            <a:ext cx="655949" cy="27699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Cellular</a:t>
            </a:r>
          </a:p>
        </p:txBody>
      </p:sp>
      <p:sp>
        <p:nvSpPr>
          <p:cNvPr id="188" name="Shape 188"/>
          <p:cNvSpPr/>
          <p:nvPr/>
        </p:nvSpPr>
        <p:spPr>
          <a:xfrm>
            <a:off x="4873926" y="1811548"/>
            <a:ext cx="3950897" cy="1595885"/>
          </a:xfrm>
          <a:prstGeom prst="ellipse">
            <a:avLst/>
          </a:prstGeom>
          <a:noFill/>
          <a:ln w="19050"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lt1"/>
              </a:solidFill>
              <a:latin typeface="Times New Roman"/>
              <a:ea typeface="Times New Roman"/>
              <a:cs typeface="Times New Roman"/>
              <a:sym typeface="Times New Roman"/>
            </a:endParaRPr>
          </a:p>
        </p:txBody>
      </p:sp>
      <p:pic>
        <p:nvPicPr>
          <p:cNvPr id="189" name="Shape 189"/>
          <p:cNvPicPr preferRelativeResize="0"/>
          <p:nvPr/>
        </p:nvPicPr>
        <p:blipFill rotWithShape="1">
          <a:blip r:embed="rId5">
            <a:alphaModFix/>
          </a:blip>
          <a:srcRect/>
          <a:stretch/>
        </p:blipFill>
        <p:spPr>
          <a:xfrm>
            <a:off x="6187205" y="2301448"/>
            <a:ext cx="179819" cy="232193"/>
          </a:xfrm>
          <a:prstGeom prst="rect">
            <a:avLst/>
          </a:prstGeom>
          <a:noFill/>
          <a:ln>
            <a:noFill/>
          </a:ln>
        </p:spPr>
      </p:pic>
      <p:sp>
        <p:nvSpPr>
          <p:cNvPr id="190" name="Shape 190"/>
          <p:cNvSpPr/>
          <p:nvPr/>
        </p:nvSpPr>
        <p:spPr>
          <a:xfrm rot="2742521">
            <a:off x="6326699" y="2559546"/>
            <a:ext cx="233566" cy="78342"/>
          </a:xfrm>
          <a:prstGeom prst="ellipse">
            <a:avLst/>
          </a:prstGeom>
          <a:noFill/>
          <a:ln w="9525" cap="flat">
            <a:solidFill>
              <a:srgbClr val="0070C0"/>
            </a:solidFill>
            <a:prstDash val="solid"/>
            <a:round/>
            <a:headEnd type="none" w="med" len="med"/>
            <a:tailEnd type="none" w="med" len="med"/>
          </a:ln>
        </p:spPr>
        <p:txBody>
          <a:bodyPr lIns="91425" tIns="45700" rIns="91425" bIns="45700" anchor="t" anchorCtr="0">
            <a:noAutofit/>
          </a:bodyPr>
          <a:lstStyle/>
          <a:p>
            <a:pPr marL="0" marR="0" lvl="0" indent="114300" algn="l" rtl="0">
              <a:lnSpc>
                <a:spcPct val="100000"/>
              </a:lnSpc>
              <a:spcBef>
                <a:spcPts val="0"/>
              </a:spcBef>
              <a:spcAft>
                <a:spcPts val="0"/>
              </a:spcAft>
              <a:buClr>
                <a:srgbClr val="CC9900"/>
              </a:buClr>
              <a:buFont typeface="Noto Symbol"/>
              <a:buNone/>
            </a:pPr>
            <a:endParaRPr sz="1800" b="0" i="0" u="none" strike="noStrike" cap="none" baseline="0" dirty="0">
              <a:solidFill>
                <a:schemeClr val="dk1"/>
              </a:solidFill>
              <a:latin typeface="Arial"/>
              <a:ea typeface="Arial"/>
              <a:cs typeface="Arial"/>
              <a:sym typeface="Arial"/>
            </a:endParaRPr>
          </a:p>
        </p:txBody>
      </p:sp>
      <p:sp>
        <p:nvSpPr>
          <p:cNvPr id="191" name="Shape 191"/>
          <p:cNvSpPr txBox="1"/>
          <p:nvPr/>
        </p:nvSpPr>
        <p:spPr>
          <a:xfrm>
            <a:off x="5872678" y="2040461"/>
            <a:ext cx="1079142" cy="23083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900" b="0" i="0" u="none" strike="noStrike" cap="none" baseline="0" dirty="0">
                <a:solidFill>
                  <a:srgbClr val="0070C0"/>
                </a:solidFill>
                <a:latin typeface="Times New Roman"/>
                <a:ea typeface="Times New Roman"/>
                <a:cs typeface="Times New Roman"/>
                <a:sym typeface="Times New Roman"/>
              </a:rPr>
              <a:t>Offloading (60GHz)</a:t>
            </a:r>
          </a:p>
        </p:txBody>
      </p:sp>
      <p:sp>
        <p:nvSpPr>
          <p:cNvPr id="192" name="Shape 192"/>
          <p:cNvSpPr txBox="1"/>
          <p:nvPr/>
        </p:nvSpPr>
        <p:spPr>
          <a:xfrm>
            <a:off x="6114655" y="1380225"/>
            <a:ext cx="1354730" cy="30777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0" i="0" u="none" strike="noStrike" cap="none" baseline="0" dirty="0">
                <a:solidFill>
                  <a:srgbClr val="00B050"/>
                </a:solidFill>
                <a:latin typeface="Times New Roman"/>
                <a:ea typeface="Times New Roman"/>
                <a:cs typeface="Times New Roman"/>
                <a:sym typeface="Times New Roman"/>
              </a:rPr>
              <a:t>WiFi Offloading </a:t>
            </a:r>
          </a:p>
        </p:txBody>
      </p:sp>
      <p:pic>
        <p:nvPicPr>
          <p:cNvPr id="193" name="Shape 193"/>
          <p:cNvPicPr preferRelativeResize="0"/>
          <p:nvPr/>
        </p:nvPicPr>
        <p:blipFill rotWithShape="1">
          <a:blip r:embed="rId5">
            <a:alphaModFix/>
          </a:blip>
          <a:srcRect/>
          <a:stretch/>
        </p:blipFill>
        <p:spPr>
          <a:xfrm>
            <a:off x="5217048" y="2680591"/>
            <a:ext cx="179819" cy="232193"/>
          </a:xfrm>
          <a:prstGeom prst="rect">
            <a:avLst/>
          </a:prstGeom>
          <a:noFill/>
          <a:ln>
            <a:noFill/>
          </a:ln>
        </p:spPr>
      </p:pic>
      <p:grpSp>
        <p:nvGrpSpPr>
          <p:cNvPr id="194" name="Shape 194"/>
          <p:cNvGrpSpPr/>
          <p:nvPr/>
        </p:nvGrpSpPr>
        <p:grpSpPr>
          <a:xfrm>
            <a:off x="5367062" y="2584304"/>
            <a:ext cx="623641" cy="461769"/>
            <a:chOff x="5199794" y="3599066"/>
            <a:chExt cx="623641" cy="461769"/>
          </a:xfrm>
        </p:grpSpPr>
        <p:sp>
          <p:nvSpPr>
            <p:cNvPr id="195" name="Shape 195"/>
            <p:cNvSpPr/>
            <p:nvPr/>
          </p:nvSpPr>
          <p:spPr>
            <a:xfrm rot="3361391">
              <a:off x="5212562" y="3712127"/>
              <a:ext cx="228599" cy="152399"/>
            </a:xfrm>
            <a:prstGeom prst="arc">
              <a:avLst>
                <a:gd name="adj1" fmla="val 16200000"/>
                <a:gd name="adj2" fmla="val 0"/>
              </a:avLst>
            </a:prstGeom>
            <a:noFill/>
            <a:ln w="9525" cap="flat">
              <a:solidFill>
                <a:srgbClr val="66666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rgbClr val="0070C0"/>
                </a:solidFill>
                <a:latin typeface="Times New Roman"/>
                <a:ea typeface="Times New Roman"/>
                <a:cs typeface="Times New Roman"/>
                <a:sym typeface="Times New Roman"/>
              </a:endParaRPr>
            </a:p>
          </p:txBody>
        </p:sp>
        <p:sp>
          <p:nvSpPr>
            <p:cNvPr id="196" name="Shape 196"/>
            <p:cNvSpPr/>
            <p:nvPr/>
          </p:nvSpPr>
          <p:spPr>
            <a:xfrm rot="3361392">
              <a:off x="5330836" y="3707151"/>
              <a:ext cx="274191" cy="197977"/>
            </a:xfrm>
            <a:prstGeom prst="arc">
              <a:avLst>
                <a:gd name="adj1" fmla="val 16200000"/>
                <a:gd name="adj2" fmla="val 0"/>
              </a:avLst>
            </a:prstGeom>
            <a:noFill/>
            <a:ln w="9525" cap="flat">
              <a:solidFill>
                <a:srgbClr val="66666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rgbClr val="0070C0"/>
                </a:solidFill>
                <a:latin typeface="Times New Roman"/>
                <a:ea typeface="Times New Roman"/>
                <a:cs typeface="Times New Roman"/>
                <a:sym typeface="Times New Roman"/>
              </a:endParaRPr>
            </a:p>
          </p:txBody>
        </p:sp>
        <p:sp>
          <p:nvSpPr>
            <p:cNvPr id="197" name="Shape 197"/>
            <p:cNvSpPr/>
            <p:nvPr/>
          </p:nvSpPr>
          <p:spPr>
            <a:xfrm rot="3361392">
              <a:off x="5420148" y="3691071"/>
              <a:ext cx="369654" cy="277759"/>
            </a:xfrm>
            <a:prstGeom prst="arc">
              <a:avLst>
                <a:gd name="adj1" fmla="val 16200000"/>
                <a:gd name="adj2" fmla="val 0"/>
              </a:avLst>
            </a:prstGeom>
            <a:noFill/>
            <a:ln w="9525" cap="flat">
              <a:solidFill>
                <a:srgbClr val="66666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rgbClr val="0070C0"/>
                </a:solidFill>
                <a:latin typeface="Times New Roman"/>
                <a:ea typeface="Times New Roman"/>
                <a:cs typeface="Times New Roman"/>
                <a:sym typeface="Times New Roman"/>
              </a:endParaRPr>
            </a:p>
          </p:txBody>
        </p:sp>
      </p:grpSp>
      <p:sp>
        <p:nvSpPr>
          <p:cNvPr id="198" name="Shape 198"/>
          <p:cNvSpPr txBox="1"/>
          <p:nvPr/>
        </p:nvSpPr>
        <p:spPr>
          <a:xfrm>
            <a:off x="4868582" y="2408450"/>
            <a:ext cx="1231134" cy="23083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900" b="0" i="0" u="none" strike="noStrike" cap="none" baseline="0" dirty="0">
                <a:solidFill>
                  <a:srgbClr val="0070C0"/>
                </a:solidFill>
                <a:latin typeface="Times New Roman"/>
                <a:ea typeface="Times New Roman"/>
                <a:cs typeface="Times New Roman"/>
                <a:sym typeface="Times New Roman"/>
              </a:rPr>
              <a:t>Offloading (2.4/5GHz) </a:t>
            </a:r>
          </a:p>
        </p:txBody>
      </p:sp>
      <p:grpSp>
        <p:nvGrpSpPr>
          <p:cNvPr id="199" name="Shape 199"/>
          <p:cNvGrpSpPr/>
          <p:nvPr/>
        </p:nvGrpSpPr>
        <p:grpSpPr>
          <a:xfrm>
            <a:off x="5472848" y="4278701"/>
            <a:ext cx="3227789" cy="1069675"/>
            <a:chOff x="5472848" y="4278701"/>
            <a:chExt cx="3227789" cy="1069675"/>
          </a:xfrm>
        </p:grpSpPr>
        <p:pic>
          <p:nvPicPr>
            <p:cNvPr id="200" name="Shape 200"/>
            <p:cNvPicPr preferRelativeResize="0"/>
            <p:nvPr/>
          </p:nvPicPr>
          <p:blipFill rotWithShape="1">
            <a:blip r:embed="rId6">
              <a:alphaModFix/>
            </a:blip>
            <a:srcRect/>
            <a:stretch/>
          </p:blipFill>
          <p:spPr>
            <a:xfrm>
              <a:off x="5472848" y="4584941"/>
              <a:ext cx="979710" cy="685798"/>
            </a:xfrm>
            <a:prstGeom prst="rect">
              <a:avLst/>
            </a:prstGeom>
            <a:noFill/>
            <a:ln>
              <a:noFill/>
            </a:ln>
          </p:spPr>
        </p:pic>
        <p:pic>
          <p:nvPicPr>
            <p:cNvPr id="201" name="Shape 201"/>
            <p:cNvPicPr preferRelativeResize="0"/>
            <p:nvPr/>
          </p:nvPicPr>
          <p:blipFill rotWithShape="1">
            <a:blip r:embed="rId7">
              <a:alphaModFix/>
            </a:blip>
            <a:srcRect/>
            <a:stretch/>
          </p:blipFill>
          <p:spPr>
            <a:xfrm>
              <a:off x="7533410" y="4595185"/>
              <a:ext cx="1167226" cy="753192"/>
            </a:xfrm>
            <a:prstGeom prst="rect">
              <a:avLst/>
            </a:prstGeom>
            <a:noFill/>
            <a:ln>
              <a:noFill/>
            </a:ln>
          </p:spPr>
        </p:pic>
        <p:cxnSp>
          <p:nvCxnSpPr>
            <p:cNvPr id="202" name="Shape 202"/>
            <p:cNvCxnSpPr/>
            <p:nvPr/>
          </p:nvCxnSpPr>
          <p:spPr>
            <a:xfrm>
              <a:off x="6668218" y="4917057"/>
              <a:ext cx="586595" cy="1587"/>
            </a:xfrm>
            <a:prstGeom prst="straightConnector1">
              <a:avLst/>
            </a:prstGeom>
            <a:noFill/>
            <a:ln w="28575" cap="flat">
              <a:solidFill>
                <a:srgbClr val="36CB97"/>
              </a:solidFill>
              <a:prstDash val="solid"/>
              <a:round/>
              <a:headEnd type="none" w="med" len="med"/>
              <a:tailEnd type="stealth" w="lg" len="lg"/>
            </a:ln>
          </p:spPr>
        </p:cxnSp>
        <p:sp>
          <p:nvSpPr>
            <p:cNvPr id="203" name="Shape 203"/>
            <p:cNvSpPr txBox="1"/>
            <p:nvPr/>
          </p:nvSpPr>
          <p:spPr>
            <a:xfrm>
              <a:off x="6314535" y="4278701"/>
              <a:ext cx="1264961" cy="30777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0" i="0" u="none" strike="noStrike" cap="none" baseline="0" dirty="0">
                  <a:solidFill>
                    <a:srgbClr val="00B050"/>
                  </a:solidFill>
                  <a:latin typeface="Times New Roman"/>
                  <a:ea typeface="Times New Roman"/>
                  <a:cs typeface="Times New Roman"/>
                  <a:sym typeface="Times New Roman"/>
                </a:rPr>
                <a:t>Mobile Display</a:t>
              </a:r>
            </a:p>
          </p:txBody>
        </p:sp>
        <p:sp>
          <p:nvSpPr>
            <p:cNvPr id="204" name="Shape 204"/>
            <p:cNvSpPr txBox="1"/>
            <p:nvPr/>
          </p:nvSpPr>
          <p:spPr>
            <a:xfrm>
              <a:off x="6327198" y="4973230"/>
              <a:ext cx="1173719" cy="36933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900" b="0" i="0" u="none" strike="noStrike" cap="none" baseline="0" dirty="0">
                  <a:solidFill>
                    <a:srgbClr val="0070C0"/>
                  </a:solidFill>
                  <a:latin typeface="Times New Roman"/>
                  <a:ea typeface="Times New Roman"/>
                  <a:cs typeface="Times New Roman"/>
                  <a:sym typeface="Times New Roman"/>
                </a:rPr>
                <a:t>3D, HD</a:t>
              </a:r>
            </a:p>
            <a:p>
              <a:pPr marL="0" marR="0" lvl="0" indent="0" algn="ctr" rtl="0">
                <a:spcBef>
                  <a:spcPts val="0"/>
                </a:spcBef>
                <a:spcAft>
                  <a:spcPts val="0"/>
                </a:spcAft>
                <a:buSzPct val="25000"/>
                <a:buNone/>
              </a:pPr>
              <a:r>
                <a:rPr lang="en-US" sz="900" b="0" i="0" u="none" strike="noStrike" cap="none" baseline="0" dirty="0">
                  <a:solidFill>
                    <a:srgbClr val="0070C0"/>
                  </a:solidFill>
                  <a:latin typeface="Times New Roman"/>
                  <a:ea typeface="Times New Roman"/>
                  <a:cs typeface="Times New Roman"/>
                  <a:sym typeface="Times New Roman"/>
                </a:rPr>
                <a:t>Uncompressed video</a:t>
              </a:r>
            </a:p>
          </p:txBody>
        </p:sp>
      </p:gr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4" name="Shape 164"/>
          <p:cNvSpPr txBox="1">
            <a:spLocks noGrp="1"/>
          </p:cNvSpPr>
          <p:nvPr>
            <p:ph type="title" idx="4294967295"/>
          </p:nvPr>
        </p:nvSpPr>
        <p:spPr>
          <a:xfrm>
            <a:off x="683568" y="476672"/>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800" b="1" i="0" u="none" strike="noStrike" cap="none" baseline="0" dirty="0">
                <a:solidFill>
                  <a:schemeClr val="dk2"/>
                </a:solidFill>
                <a:latin typeface="Times New Roman"/>
                <a:ea typeface="Times New Roman"/>
                <a:cs typeface="Times New Roman"/>
                <a:sym typeface="Times New Roman"/>
              </a:rPr>
              <a:t>Usage </a:t>
            </a:r>
            <a:r>
              <a:rPr lang="en-US" sz="2800" b="1" i="0" u="none" strike="noStrike" cap="none" baseline="0" dirty="0" smtClean="0">
                <a:solidFill>
                  <a:schemeClr val="dk2"/>
                </a:solidFill>
                <a:latin typeface="Times New Roman"/>
                <a:ea typeface="Times New Roman"/>
                <a:cs typeface="Times New Roman"/>
                <a:sym typeface="Times New Roman"/>
              </a:rPr>
              <a:t>Model</a:t>
            </a:r>
            <a:r>
              <a:rPr lang="en-US" sz="2800" b="1" i="0" u="none" strike="noStrike" cap="none" dirty="0" smtClean="0">
                <a:solidFill>
                  <a:schemeClr val="dk2"/>
                </a:solidFill>
                <a:latin typeface="Times New Roman"/>
                <a:ea typeface="Times New Roman"/>
                <a:cs typeface="Times New Roman"/>
                <a:sym typeface="Times New Roman"/>
              </a:rPr>
              <a:t> 7</a:t>
            </a:r>
            <a:r>
              <a:rPr lang="en-US" sz="2800" b="1" i="0" u="none" strike="noStrike" cap="none" baseline="0" dirty="0" smtClean="0">
                <a:solidFill>
                  <a:schemeClr val="dk2"/>
                </a:solidFill>
                <a:latin typeface="Times New Roman"/>
                <a:ea typeface="Times New Roman"/>
                <a:cs typeface="Times New Roman"/>
                <a:sym typeface="Times New Roman"/>
              </a:rPr>
              <a:t>: </a:t>
            </a:r>
            <a:r>
              <a:rPr lang="en-US" sz="2800" b="1" i="0" u="none" strike="noStrike" cap="none" baseline="0" dirty="0">
                <a:solidFill>
                  <a:schemeClr val="dk2"/>
                </a:solidFill>
                <a:latin typeface="Times New Roman"/>
                <a:ea typeface="Times New Roman"/>
                <a:cs typeface="Times New Roman"/>
                <a:sym typeface="Times New Roman"/>
              </a:rPr>
              <a:t>Mobile </a:t>
            </a:r>
            <a:r>
              <a:rPr lang="en-US" sz="2800" b="1" i="0" u="none" strike="noStrike" cap="none" baseline="0" dirty="0" smtClean="0">
                <a:solidFill>
                  <a:schemeClr val="dk2"/>
                </a:solidFill>
                <a:latin typeface="Times New Roman"/>
                <a:ea typeface="Times New Roman"/>
                <a:cs typeface="Times New Roman"/>
                <a:sym typeface="Times New Roman"/>
              </a:rPr>
              <a:t>Fronthauling</a:t>
            </a:r>
            <a:endParaRPr lang="en-US" sz="2800" b="1" i="0" u="none" strike="noStrike" cap="none" baseline="0" dirty="0">
              <a:solidFill>
                <a:schemeClr val="dk2"/>
              </a:solidFill>
              <a:latin typeface="Times New Roman"/>
              <a:ea typeface="Times New Roman"/>
              <a:cs typeface="Times New Roman"/>
              <a:sym typeface="Times New Roman"/>
            </a:endParaRPr>
          </a:p>
        </p:txBody>
      </p:sp>
      <p:sp>
        <p:nvSpPr>
          <p:cNvPr id="165" name="Shape 165"/>
          <p:cNvSpPr txBox="1"/>
          <p:nvPr/>
        </p:nvSpPr>
        <p:spPr>
          <a:xfrm>
            <a:off x="5152628" y="1412776"/>
            <a:ext cx="3816424" cy="532453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Traffic Conditions:</a:t>
            </a:r>
            <a:r>
              <a:rPr lang="en-US" sz="1400" b="0" i="0" u="none" strike="noStrike" cap="none" baseline="0" dirty="0">
                <a:solidFill>
                  <a:schemeClr val="dk1"/>
                </a:solidFill>
                <a:latin typeface="Arial"/>
                <a:ea typeface="Arial"/>
                <a:cs typeface="Arial"/>
                <a:sym typeface="Arial"/>
              </a:rPr>
              <a:t> </a:t>
            </a:r>
          </a:p>
          <a:p>
            <a:pPr marL="285750" lvl="0" indent="-285750">
              <a:buClr>
                <a:schemeClr val="dk1"/>
              </a:buClr>
              <a:buSzPct val="100000"/>
              <a:buFont typeface="Arial" panose="020B0604020202020204" pitchFamily="34" charset="0"/>
              <a:buChar char="•"/>
            </a:pPr>
            <a:r>
              <a:rPr lang="en-US" sz="1400" dirty="0">
                <a:solidFill>
                  <a:schemeClr val="dk1"/>
                </a:solidFill>
                <a:ea typeface="Arial"/>
                <a:cs typeface="Arial"/>
                <a:sym typeface="Arial"/>
              </a:rPr>
              <a:t>RRHs and </a:t>
            </a:r>
            <a:r>
              <a:rPr lang="en-US" sz="1400" dirty="0" smtClean="0">
                <a:solidFill>
                  <a:schemeClr val="dk1"/>
                </a:solidFill>
                <a:ea typeface="Arial"/>
                <a:cs typeface="Arial"/>
                <a:sym typeface="Arial"/>
              </a:rPr>
              <a:t>BBU </a:t>
            </a:r>
            <a:r>
              <a:rPr lang="en-US" sz="1400" dirty="0">
                <a:solidFill>
                  <a:schemeClr val="dk1"/>
                </a:solidFill>
                <a:ea typeface="Arial"/>
                <a:cs typeface="Arial"/>
                <a:sym typeface="Arial"/>
              </a:rPr>
              <a:t>are static. </a:t>
            </a:r>
            <a:endParaRPr lang="en-US" sz="1400" dirty="0" smtClean="0">
              <a:solidFill>
                <a:schemeClr val="dk1"/>
              </a:solidFill>
              <a:ea typeface="Arial"/>
              <a:cs typeface="Arial"/>
              <a:sym typeface="Arial"/>
            </a:endParaRPr>
          </a:p>
          <a:p>
            <a:pPr marL="285750" lvl="0" indent="-285750">
              <a:buClr>
                <a:schemeClr val="dk1"/>
              </a:buClr>
              <a:buSzPct val="100000"/>
              <a:buFont typeface="Arial" panose="020B0604020202020204" pitchFamily="34" charset="0"/>
              <a:buChar char="•"/>
            </a:pPr>
            <a:r>
              <a:rPr lang="en-US" sz="1400" dirty="0" smtClean="0">
                <a:solidFill>
                  <a:schemeClr val="dk1"/>
                </a:solidFill>
                <a:ea typeface="Arial"/>
                <a:cs typeface="Arial"/>
                <a:sym typeface="Arial"/>
              </a:rPr>
              <a:t>Number </a:t>
            </a:r>
            <a:r>
              <a:rPr lang="en-US" sz="1400" dirty="0">
                <a:solidFill>
                  <a:schemeClr val="dk1"/>
                </a:solidFill>
                <a:ea typeface="Arial"/>
                <a:cs typeface="Arial"/>
                <a:sym typeface="Arial"/>
              </a:rPr>
              <a:t>of RRHs may be increased due to traffic load increasing</a:t>
            </a:r>
            <a:r>
              <a:rPr lang="en-US" sz="1400" dirty="0" smtClean="0">
                <a:solidFill>
                  <a:schemeClr val="dk1"/>
                </a:solidFill>
                <a:ea typeface="Arial"/>
                <a:cs typeface="Arial"/>
                <a:sym typeface="Arial"/>
              </a:rPr>
              <a:t>.</a:t>
            </a:r>
          </a:p>
          <a:p>
            <a:pPr marL="285750" lvl="0" indent="-285750">
              <a:buClr>
                <a:schemeClr val="dk1"/>
              </a:buClr>
              <a:buSzPct val="100000"/>
              <a:buFont typeface="Arial" panose="020B0604020202020204" pitchFamily="34" charset="0"/>
              <a:buChar char="•"/>
            </a:pPr>
            <a:r>
              <a:rPr lang="en-US" sz="1400" dirty="0">
                <a:solidFill>
                  <a:schemeClr val="dk1"/>
                </a:solidFill>
                <a:ea typeface="Arial"/>
                <a:cs typeface="Arial"/>
                <a:sym typeface="Arial"/>
              </a:rPr>
              <a:t>QoS support is necessary for cellular traffic to carry real-time traffic such as voice and video.</a:t>
            </a: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Use Case:</a:t>
            </a:r>
          </a:p>
          <a:p>
            <a:pPr marL="342900" lvl="0" indent="-342900">
              <a:buClr>
                <a:schemeClr val="dk1"/>
              </a:buClr>
              <a:buSzPct val="100000"/>
              <a:buFont typeface="Arial"/>
              <a:buAutoNum type="arabicPeriod"/>
            </a:pPr>
            <a:r>
              <a:rPr lang="en-US" sz="1400" dirty="0" smtClean="0">
                <a:solidFill>
                  <a:schemeClr val="dk1"/>
                </a:solidFill>
                <a:ea typeface="Arial"/>
                <a:cs typeface="Arial"/>
                <a:sym typeface="Arial"/>
              </a:rPr>
              <a:t>Mobile </a:t>
            </a:r>
            <a:r>
              <a:rPr lang="en-US" sz="1400" dirty="0">
                <a:solidFill>
                  <a:schemeClr val="dk1"/>
                </a:solidFill>
                <a:ea typeface="Arial"/>
                <a:cs typeface="Arial"/>
                <a:sym typeface="Arial"/>
              </a:rPr>
              <a:t>operators deploy BBU/RRHs with </a:t>
            </a:r>
            <a:r>
              <a:rPr lang="en-US" sz="1400" dirty="0" smtClean="0">
                <a:solidFill>
                  <a:schemeClr val="dk1"/>
                </a:solidFill>
                <a:ea typeface="Arial"/>
                <a:cs typeface="Arial"/>
                <a:sym typeface="Arial"/>
              </a:rPr>
              <a:t>11ay </a:t>
            </a:r>
            <a:r>
              <a:rPr lang="en-US" sz="1400" dirty="0">
                <a:solidFill>
                  <a:schemeClr val="dk1"/>
                </a:solidFill>
                <a:ea typeface="Arial"/>
                <a:cs typeface="Arial"/>
                <a:sym typeface="Arial"/>
              </a:rPr>
              <a:t>I/Fs to expand 5G/4G coverages</a:t>
            </a:r>
            <a:r>
              <a:rPr lang="en-US" sz="1400" dirty="0" smtClean="0">
                <a:solidFill>
                  <a:schemeClr val="dk1"/>
                </a:solidFill>
                <a:ea typeface="Arial"/>
                <a:cs typeface="Arial"/>
                <a:sym typeface="Arial"/>
              </a:rPr>
              <a:t>,  </a:t>
            </a:r>
            <a:r>
              <a:rPr lang="en-US" sz="1400" dirty="0">
                <a:solidFill>
                  <a:schemeClr val="dk1"/>
                </a:solidFill>
                <a:ea typeface="Arial"/>
                <a:cs typeface="Arial"/>
                <a:sym typeface="Arial"/>
              </a:rPr>
              <a:t>especially in an area without optical fiber.</a:t>
            </a:r>
          </a:p>
          <a:p>
            <a:pPr marL="342900" lvl="0" indent="-342900">
              <a:buClr>
                <a:schemeClr val="dk1"/>
              </a:buClr>
              <a:buSzPct val="100000"/>
              <a:buFont typeface="Arial"/>
              <a:buAutoNum type="arabicPeriod"/>
            </a:pPr>
            <a:r>
              <a:rPr lang="en-US" sz="1400" dirty="0" smtClean="0">
                <a:solidFill>
                  <a:schemeClr val="dk1"/>
                </a:solidFill>
                <a:ea typeface="Arial"/>
                <a:cs typeface="Arial"/>
                <a:sym typeface="Arial"/>
              </a:rPr>
              <a:t>Mobile </a:t>
            </a:r>
            <a:r>
              <a:rPr lang="en-US" sz="1400" dirty="0">
                <a:solidFill>
                  <a:schemeClr val="dk1"/>
                </a:solidFill>
                <a:ea typeface="Arial"/>
                <a:cs typeface="Arial"/>
                <a:sym typeface="Arial"/>
              </a:rPr>
              <a:t>phone users can access to mobile core NW </a:t>
            </a:r>
            <a:r>
              <a:rPr lang="en-US" sz="1400" dirty="0" smtClean="0">
                <a:solidFill>
                  <a:schemeClr val="dk1"/>
                </a:solidFill>
                <a:ea typeface="Arial"/>
                <a:cs typeface="Arial"/>
                <a:sym typeface="Arial"/>
              </a:rPr>
              <a:t>by </a:t>
            </a:r>
            <a:r>
              <a:rPr lang="en-US" sz="1400" dirty="0">
                <a:solidFill>
                  <a:schemeClr val="dk1"/>
                </a:solidFill>
                <a:ea typeface="Arial"/>
                <a:cs typeface="Arial"/>
                <a:sym typeface="Arial"/>
              </a:rPr>
              <a:t>RRH with </a:t>
            </a:r>
            <a:r>
              <a:rPr lang="en-US" sz="1400" dirty="0" smtClean="0">
                <a:solidFill>
                  <a:schemeClr val="dk1"/>
                </a:solidFill>
                <a:ea typeface="Arial"/>
                <a:cs typeface="Arial"/>
                <a:sym typeface="Arial"/>
              </a:rPr>
              <a:t>11ay </a:t>
            </a:r>
            <a:r>
              <a:rPr lang="en-US" sz="1400" dirty="0">
                <a:solidFill>
                  <a:schemeClr val="dk1"/>
                </a:solidFill>
                <a:ea typeface="Arial"/>
                <a:cs typeface="Arial"/>
                <a:sym typeface="Arial"/>
              </a:rPr>
              <a:t>I/Fs.</a:t>
            </a:r>
            <a:endParaRPr sz="1000" b="0" i="0" u="none" strike="noStrike" cap="none" baseline="0" dirty="0">
              <a:solidFill>
                <a:schemeClr val="dk1"/>
              </a:solidFill>
              <a:latin typeface="Arial"/>
              <a:ea typeface="Arial"/>
              <a:cs typeface="Arial"/>
              <a:sym typeface="Arial"/>
            </a:endParaRPr>
          </a:p>
        </p:txBody>
      </p:sp>
      <p:sp>
        <p:nvSpPr>
          <p:cNvPr id="166" name="Shape 166"/>
          <p:cNvSpPr txBox="1"/>
          <p:nvPr/>
        </p:nvSpPr>
        <p:spPr>
          <a:xfrm>
            <a:off x="395536" y="1412776"/>
            <a:ext cx="4546599" cy="517064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Pre-Conditions:</a:t>
            </a:r>
            <a:r>
              <a:rPr lang="en-US" sz="1400" b="0" i="0" u="none" strike="noStrike" cap="none" baseline="0" dirty="0">
                <a:solidFill>
                  <a:schemeClr val="dk1"/>
                </a:solidFill>
                <a:latin typeface="Arial"/>
                <a:ea typeface="Arial"/>
                <a:cs typeface="Arial"/>
                <a:sym typeface="Arial"/>
              </a:rPr>
              <a:t>  </a:t>
            </a:r>
          </a:p>
          <a:p>
            <a:pPr marL="342900" lvl="0" indent="-342900">
              <a:buClr>
                <a:schemeClr val="dk1"/>
              </a:buClr>
              <a:buSzPct val="100000"/>
              <a:buFont typeface="Arial"/>
              <a:buAutoNum type="arabicParenR"/>
            </a:pPr>
            <a:r>
              <a:rPr lang="en-US" sz="1400" dirty="0">
                <a:solidFill>
                  <a:schemeClr val="dk1"/>
                </a:solidFill>
                <a:ea typeface="Arial"/>
                <a:cs typeface="Arial"/>
                <a:sym typeface="Arial"/>
              </a:rPr>
              <a:t>RRHs (Remote Radio Heads) are located around Base Band Unit (BBU) which is connected to mobile core network.</a:t>
            </a:r>
            <a:endParaRPr lang="en-US"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Application:</a:t>
            </a:r>
            <a:r>
              <a:rPr lang="en-US" sz="1400" b="0" i="0" u="none" strike="noStrike" cap="none" baseline="0" dirty="0">
                <a:solidFill>
                  <a:schemeClr val="dk1"/>
                </a:solidFill>
                <a:latin typeface="Arial"/>
                <a:ea typeface="Arial"/>
                <a:cs typeface="Arial"/>
                <a:sym typeface="Arial"/>
              </a:rPr>
              <a:t> </a:t>
            </a:r>
          </a:p>
          <a:p>
            <a:pPr>
              <a:buSzPct val="25000"/>
            </a:pPr>
            <a:r>
              <a:rPr lang="en-US" sz="1400" dirty="0">
                <a:solidFill>
                  <a:schemeClr val="dk1"/>
                </a:solidFill>
                <a:ea typeface="Arial"/>
                <a:cs typeface="Arial"/>
                <a:sym typeface="Arial"/>
              </a:rPr>
              <a:t>Generally BBU and RRHs are connected by optical fibers. However</a:t>
            </a:r>
            <a:r>
              <a:rPr lang="en-US" sz="1400" dirty="0" smtClean="0">
                <a:solidFill>
                  <a:schemeClr val="dk1"/>
                </a:solidFill>
                <a:ea typeface="Arial"/>
                <a:cs typeface="Arial"/>
                <a:sym typeface="Arial"/>
              </a:rPr>
              <a:t>, </a:t>
            </a:r>
            <a:r>
              <a:rPr lang="en-US" altLang="ja-JP" sz="1400" dirty="0">
                <a:solidFill>
                  <a:schemeClr val="dk1"/>
                </a:solidFill>
                <a:ea typeface="Arial"/>
                <a:cs typeface="Arial"/>
                <a:sym typeface="Arial"/>
              </a:rPr>
              <a:t>especially in rural areas or in disaster </a:t>
            </a:r>
            <a:r>
              <a:rPr lang="en-US" altLang="ja-JP" sz="1400" dirty="0" smtClean="0">
                <a:solidFill>
                  <a:schemeClr val="dk1"/>
                </a:solidFill>
                <a:ea typeface="Arial"/>
                <a:cs typeface="Arial"/>
                <a:sym typeface="Arial"/>
              </a:rPr>
              <a:t>areas, </a:t>
            </a:r>
            <a:r>
              <a:rPr lang="en-US" sz="1400" dirty="0" smtClean="0">
                <a:solidFill>
                  <a:schemeClr val="dk1"/>
                </a:solidFill>
                <a:ea typeface="Arial"/>
                <a:cs typeface="Arial"/>
                <a:sym typeface="Arial"/>
              </a:rPr>
              <a:t>optical </a:t>
            </a:r>
            <a:r>
              <a:rPr lang="en-US" sz="1400" dirty="0">
                <a:solidFill>
                  <a:schemeClr val="dk1"/>
                </a:solidFill>
                <a:ea typeface="Arial"/>
                <a:cs typeface="Arial"/>
                <a:sym typeface="Arial"/>
              </a:rPr>
              <a:t>fibers are </a:t>
            </a:r>
            <a:r>
              <a:rPr lang="en-US" sz="1400" dirty="0" smtClean="0">
                <a:solidFill>
                  <a:schemeClr val="dk1"/>
                </a:solidFill>
                <a:ea typeface="Arial"/>
                <a:cs typeface="Arial"/>
                <a:sym typeface="Arial"/>
              </a:rPr>
              <a:t>unavailable. In </a:t>
            </a:r>
            <a:r>
              <a:rPr lang="en-US" sz="1400" dirty="0">
                <a:solidFill>
                  <a:schemeClr val="dk1"/>
                </a:solidFill>
                <a:ea typeface="Arial"/>
                <a:cs typeface="Arial"/>
                <a:sym typeface="Arial"/>
              </a:rPr>
              <a:t>such areas, cellular areas can be easily expanded by using </a:t>
            </a:r>
            <a:r>
              <a:rPr lang="en-US" sz="1400" dirty="0" smtClean="0">
                <a:solidFill>
                  <a:schemeClr val="dk1"/>
                </a:solidFill>
                <a:ea typeface="Arial"/>
                <a:cs typeface="Arial"/>
                <a:sym typeface="Arial"/>
              </a:rPr>
              <a:t>11ay </a:t>
            </a:r>
            <a:r>
              <a:rPr lang="en-US" sz="1400" dirty="0">
                <a:solidFill>
                  <a:schemeClr val="dk1"/>
                </a:solidFill>
                <a:ea typeface="Arial"/>
                <a:cs typeface="Arial"/>
                <a:sym typeface="Arial"/>
              </a:rPr>
              <a:t>links</a:t>
            </a:r>
            <a:r>
              <a:rPr lang="en-US" sz="1400" dirty="0" smtClean="0">
                <a:solidFill>
                  <a:schemeClr val="dk1"/>
                </a:solidFill>
                <a:ea typeface="Arial"/>
                <a:cs typeface="Arial"/>
                <a:sym typeface="Arial"/>
              </a:rPr>
              <a:t>.</a:t>
            </a:r>
          </a:p>
          <a:p>
            <a:pPr lvl="0">
              <a:buSzPct val="25000"/>
            </a:pPr>
            <a:endParaRPr sz="1400" b="0" i="0" u="none" strike="noStrike" cap="none" baseline="0" dirty="0">
              <a:solidFill>
                <a:schemeClr val="dk1"/>
              </a:solidFill>
              <a:latin typeface="Arial"/>
              <a:ea typeface="Arial"/>
              <a:cs typeface="Arial"/>
              <a:sym typeface="Arial"/>
            </a:endParaRPr>
          </a:p>
          <a:p>
            <a:pPr lvl="0">
              <a:buSzPct val="25000"/>
            </a:pPr>
            <a:r>
              <a:rPr lang="en-US" sz="1400" b="0" i="0" u="none" strike="noStrike" cap="none" baseline="0" dirty="0">
                <a:latin typeface="Arial"/>
                <a:ea typeface="Arial"/>
                <a:cs typeface="Arial"/>
                <a:sym typeface="Arial"/>
              </a:rPr>
              <a:t>The data transfers at </a:t>
            </a:r>
            <a:r>
              <a:rPr lang="en-US" sz="1400" b="0" i="0" u="none" strike="noStrike" cap="none" baseline="0" dirty="0" smtClean="0">
                <a:latin typeface="Arial"/>
                <a:ea typeface="Arial"/>
                <a:cs typeface="Arial"/>
                <a:sym typeface="Arial"/>
              </a:rPr>
              <a:t>~20 Gbps</a:t>
            </a:r>
            <a:r>
              <a:rPr lang="en-US" sz="1400" dirty="0">
                <a:ea typeface="Arial"/>
                <a:cs typeface="Arial"/>
                <a:sym typeface="Arial"/>
              </a:rPr>
              <a:t>. High reliability and availability (99.99</a:t>
            </a:r>
            <a:r>
              <a:rPr lang="en-US" sz="1400" dirty="0" smtClean="0">
                <a:ea typeface="Arial"/>
                <a:cs typeface="Arial"/>
                <a:sym typeface="Arial"/>
              </a:rPr>
              <a:t>%).</a:t>
            </a:r>
            <a:endParaRPr lang="en-US" sz="1400" b="0" i="0" u="none" strike="noStrike" cap="none" baseline="0" dirty="0">
              <a:latin typeface="Arial"/>
              <a:ea typeface="Arial"/>
              <a:cs typeface="Arial"/>
              <a:sym typeface="Arial"/>
            </a:endParaRPr>
          </a:p>
          <a:p>
            <a:pPr marL="0" marR="0" lvl="0" indent="0" algn="l" rtl="0">
              <a:spcBef>
                <a:spcPts val="0"/>
              </a:spcBef>
              <a:spcAft>
                <a:spcPts val="0"/>
              </a:spcAft>
              <a:buNone/>
            </a:pPr>
            <a:endParaRPr sz="8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Environment:</a:t>
            </a:r>
            <a:r>
              <a:rPr lang="en-US" sz="1400" b="0" i="0" u="none" strike="noStrike" cap="none" baseline="0" dirty="0">
                <a:solidFill>
                  <a:schemeClr val="dk1"/>
                </a:solidFill>
                <a:latin typeface="Arial"/>
                <a:ea typeface="Arial"/>
                <a:cs typeface="Arial"/>
                <a:sym typeface="Arial"/>
              </a:rPr>
              <a:t> </a:t>
            </a:r>
          </a:p>
          <a:p>
            <a:pPr lvl="0">
              <a:buSzPct val="25000"/>
            </a:pPr>
            <a:r>
              <a:rPr lang="en-US" sz="1400" dirty="0">
                <a:solidFill>
                  <a:schemeClr val="dk1"/>
                </a:solidFill>
                <a:ea typeface="Arial"/>
                <a:cs typeface="Arial"/>
                <a:sym typeface="Arial"/>
              </a:rPr>
              <a:t>Devices are </a:t>
            </a:r>
            <a:r>
              <a:rPr lang="en-US" sz="1400" dirty="0" smtClean="0">
                <a:solidFill>
                  <a:schemeClr val="dk1"/>
                </a:solidFill>
                <a:ea typeface="Arial"/>
                <a:cs typeface="Arial"/>
                <a:sym typeface="Arial"/>
              </a:rPr>
              <a:t>operating </a:t>
            </a:r>
            <a:r>
              <a:rPr lang="en-US" sz="1400" dirty="0">
                <a:solidFill>
                  <a:schemeClr val="dk1"/>
                </a:solidFill>
                <a:ea typeface="Arial"/>
                <a:cs typeface="Arial"/>
                <a:sym typeface="Arial"/>
              </a:rPr>
              <a:t>in outdoor environment with LOS. Distance is &lt;200m. </a:t>
            </a:r>
            <a:endParaRPr lang="en-US" sz="1400" b="0" i="0" u="none" strike="noStrike" cap="none" baseline="0" dirty="0">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3610830548"/>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hape 226"/>
          <p:cNvSpPr txBox="1">
            <a:spLocks/>
          </p:cNvSpPr>
          <p:nvPr/>
        </p:nvSpPr>
        <p:spPr>
          <a:xfrm>
            <a:off x="413791" y="2028270"/>
            <a:ext cx="4258817" cy="2994616"/>
          </a:xfrm>
          <a:prstGeom prst="rect">
            <a:avLst/>
          </a:prstGeom>
          <a:noFill/>
          <a:ln>
            <a:noFill/>
          </a:ln>
        </p:spPr>
        <p:txBody>
          <a:bodyPr lIns="92075" tIns="46025" rIns="92075" bIns="46025" anchor="t" anchorCtr="0">
            <a:noAutofit/>
          </a:bodyPr>
          <a:lstStyle>
            <a:defPPr marR="0" algn="l" rtl="0">
              <a:lnSpc>
                <a:spcPct val="100000"/>
              </a:lnSpc>
              <a:spcBef>
                <a:spcPts val="0"/>
              </a:spcBef>
              <a:spcAft>
                <a:spcPts val="0"/>
              </a:spcAft>
            </a:defPPr>
            <a:lvl1pPr marL="342900" marR="0" indent="-190500" algn="l" rtl="0">
              <a:lnSpc>
                <a:spcPct val="100000"/>
              </a:lnSpc>
              <a:spcBef>
                <a:spcPts val="48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1pPr>
            <a:lvl2pPr marL="742950" marR="0" indent="-158750" algn="l" rtl="0">
              <a:lnSpc>
                <a:spcPct val="100000"/>
              </a:lnSpc>
              <a:spcBef>
                <a:spcPts val="40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2pPr>
            <a:lvl3pPr marL="1085850" marR="0" indent="-120650" algn="l" rtl="0">
              <a:lnSpc>
                <a:spcPct val="100000"/>
              </a:lnSpc>
              <a:spcBef>
                <a:spcPts val="36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3pPr>
            <a:lvl4pPr marL="14287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4pPr>
            <a:lvl5pPr marL="17716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5pPr>
            <a:lvl6pPr marL="22288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6pPr>
            <a:lvl7pPr marL="26860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7pPr>
            <a:lvl8pPr marL="31432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8pPr>
            <a:lvl9pPr marL="36004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9pPr>
          </a:lstStyle>
          <a:p>
            <a:pPr indent="-342900">
              <a:lnSpc>
                <a:spcPct val="80000"/>
              </a:lnSpc>
              <a:spcBef>
                <a:spcPts val="270"/>
              </a:spcBef>
              <a:buSzPct val="96428"/>
            </a:pPr>
            <a:r>
              <a:rPr kumimoji="0" lang="en-US" sz="1600" b="1" kern="0" dirty="0" smtClean="0">
                <a:solidFill>
                  <a:schemeClr val="tx1"/>
                </a:solidFill>
                <a:latin typeface="+mn-lt"/>
                <a:ea typeface="Times New Roman"/>
                <a:cs typeface="Times New Roman"/>
                <a:sym typeface="Times New Roman"/>
              </a:rPr>
              <a:t>Requirements</a:t>
            </a:r>
          </a:p>
          <a:p>
            <a:pPr indent="-342900">
              <a:lnSpc>
                <a:spcPct val="80000"/>
              </a:lnSpc>
              <a:spcBef>
                <a:spcPts val="270"/>
              </a:spcBef>
              <a:buSzPct val="25000"/>
              <a:buFont typeface="Times New Roman"/>
              <a:buNone/>
            </a:pPr>
            <a:r>
              <a:rPr kumimoji="0" lang="en-US" sz="1600" b="1" kern="0" dirty="0" smtClean="0">
                <a:solidFill>
                  <a:schemeClr val="tx1"/>
                </a:solidFill>
                <a:latin typeface="+mn-lt"/>
                <a:ea typeface="Times New Roman"/>
                <a:cs typeface="Times New Roman"/>
                <a:sym typeface="Times New Roman"/>
              </a:rPr>
              <a:t>        - Provides full rate  ~20 Gbps , </a:t>
            </a:r>
          </a:p>
          <a:p>
            <a:pPr indent="-342900">
              <a:lnSpc>
                <a:spcPct val="80000"/>
              </a:lnSpc>
              <a:spcBef>
                <a:spcPts val="270"/>
              </a:spcBef>
              <a:buSzPct val="25000"/>
              <a:buFont typeface="Times New Roman"/>
              <a:buNone/>
            </a:pPr>
            <a:r>
              <a:rPr kumimoji="0" lang="en-US" sz="1600" b="1" kern="0" dirty="0">
                <a:solidFill>
                  <a:schemeClr val="tx1"/>
                </a:solidFill>
                <a:latin typeface="+mn-lt"/>
                <a:ea typeface="Times New Roman"/>
                <a:cs typeface="Times New Roman"/>
                <a:sym typeface="Times New Roman"/>
              </a:rPr>
              <a:t> </a:t>
            </a:r>
            <a:r>
              <a:rPr kumimoji="0" lang="en-US" sz="1600" b="1" kern="0" dirty="0" smtClean="0">
                <a:solidFill>
                  <a:schemeClr val="tx1"/>
                </a:solidFill>
                <a:latin typeface="+mn-lt"/>
                <a:ea typeface="Times New Roman"/>
                <a:cs typeface="Times New Roman"/>
                <a:sym typeface="Times New Roman"/>
              </a:rPr>
              <a:t>         less than 200m LOS @60GHz band </a:t>
            </a:r>
          </a:p>
          <a:p>
            <a:pPr indent="-342900">
              <a:lnSpc>
                <a:spcPct val="80000"/>
              </a:lnSpc>
              <a:spcBef>
                <a:spcPts val="270"/>
              </a:spcBef>
              <a:buSzPct val="25000"/>
              <a:buFont typeface="Times New Roman"/>
              <a:buNone/>
            </a:pPr>
            <a:r>
              <a:rPr kumimoji="0" lang="en-US" sz="1600" b="1" kern="0" dirty="0" smtClean="0">
                <a:solidFill>
                  <a:schemeClr val="tx1"/>
                </a:solidFill>
                <a:latin typeface="+mn-lt"/>
                <a:ea typeface="Times New Roman"/>
                <a:cs typeface="Times New Roman"/>
                <a:sym typeface="Times New Roman"/>
              </a:rPr>
              <a:t>        - QoS</a:t>
            </a:r>
            <a:endParaRPr kumimoji="0" lang="en-US" sz="1600" b="1" kern="0" dirty="0">
              <a:solidFill>
                <a:schemeClr val="tx1"/>
              </a:solidFill>
              <a:latin typeface="+mn-lt"/>
              <a:ea typeface="Times New Roman"/>
              <a:cs typeface="Times New Roman"/>
              <a:sym typeface="Times New Roman"/>
            </a:endParaRPr>
          </a:p>
          <a:p>
            <a:pPr indent="-342900">
              <a:lnSpc>
                <a:spcPct val="80000"/>
              </a:lnSpc>
              <a:spcBef>
                <a:spcPts val="270"/>
              </a:spcBef>
              <a:buSzPct val="25000"/>
              <a:buFont typeface="Times New Roman"/>
              <a:buNone/>
            </a:pPr>
            <a:r>
              <a:rPr kumimoji="0" lang="en-US" sz="1600" b="1" kern="0" dirty="0" smtClean="0">
                <a:solidFill>
                  <a:schemeClr val="tx1"/>
                </a:solidFill>
                <a:latin typeface="+mn-lt"/>
                <a:ea typeface="Times New Roman"/>
                <a:cs typeface="Times New Roman"/>
                <a:sym typeface="Times New Roman"/>
              </a:rPr>
              <a:t>        - 99.99% of availability</a:t>
            </a:r>
          </a:p>
          <a:p>
            <a:pPr marL="0" lvl="0" indent="-342900">
              <a:lnSpc>
                <a:spcPct val="80000"/>
              </a:lnSpc>
              <a:spcBef>
                <a:spcPts val="270"/>
              </a:spcBef>
              <a:buClrTx/>
              <a:buSzPct val="96428"/>
              <a:buFont typeface="Arial" panose="020B0604020202020204" pitchFamily="34" charset="0"/>
              <a:buChar char="•"/>
            </a:pPr>
            <a:r>
              <a:rPr lang="en-US" altLang="ja-JP" sz="1600" b="1" dirty="0" smtClean="0">
                <a:solidFill>
                  <a:schemeClr val="tx1"/>
                </a:solidFill>
                <a:latin typeface="+mn-lt"/>
                <a:cs typeface="Times New Roman" panose="02020603050405020304" pitchFamily="18" charset="0"/>
              </a:rPr>
              <a:t>Similar </a:t>
            </a:r>
            <a:r>
              <a:rPr lang="en-US" altLang="ja-JP" sz="1600" b="1" dirty="0">
                <a:solidFill>
                  <a:schemeClr val="tx1"/>
                </a:solidFill>
                <a:latin typeface="+mn-lt"/>
                <a:cs typeface="Times New Roman" panose="02020603050405020304" pitchFamily="18" charset="0"/>
              </a:rPr>
              <a:t>use-case discussed </a:t>
            </a:r>
            <a:r>
              <a:rPr lang="en-US" altLang="ja-JP" sz="1600" b="1" dirty="0" smtClean="0">
                <a:solidFill>
                  <a:schemeClr val="tx1"/>
                </a:solidFill>
                <a:latin typeface="+mn-lt"/>
                <a:cs typeface="Times New Roman" panose="02020603050405020304" pitchFamily="18" charset="0"/>
              </a:rPr>
              <a:t>in [8]</a:t>
            </a:r>
            <a:endParaRPr lang="en-US" altLang="ja-JP" sz="1600" b="1" dirty="0">
              <a:solidFill>
                <a:schemeClr val="tx1"/>
              </a:solidFill>
              <a:latin typeface="+mn-lt"/>
              <a:cs typeface="Times New Roman" panose="02020603050405020304" pitchFamily="18" charset="0"/>
            </a:endParaRPr>
          </a:p>
          <a:p>
            <a:pPr indent="-342900">
              <a:lnSpc>
                <a:spcPct val="80000"/>
              </a:lnSpc>
              <a:spcBef>
                <a:spcPts val="270"/>
              </a:spcBef>
              <a:buSzPct val="25000"/>
              <a:buFont typeface="Times New Roman"/>
              <a:buNone/>
            </a:pPr>
            <a:endParaRPr kumimoji="0" lang="en-US" b="1" kern="0" dirty="0" smtClean="0">
              <a:solidFill>
                <a:schemeClr val="tx1"/>
              </a:solidFill>
              <a:latin typeface="+mn-lt"/>
              <a:ea typeface="Times New Roman"/>
              <a:cs typeface="Times New Roman"/>
              <a:sym typeface="Times New Roman"/>
            </a:endParaRPr>
          </a:p>
        </p:txBody>
      </p:sp>
      <p:pic>
        <p:nvPicPr>
          <p:cNvPr id="6" name="Picture 124" descr="MCj04041590000[1]"/>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780928" y="3726294"/>
            <a:ext cx="1074272" cy="10778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グループ化 40"/>
          <p:cNvGrpSpPr/>
          <p:nvPr/>
        </p:nvGrpSpPr>
        <p:grpSpPr>
          <a:xfrm>
            <a:off x="3613992" y="3941798"/>
            <a:ext cx="1368152" cy="1332882"/>
            <a:chOff x="10527197" y="5068548"/>
            <a:chExt cx="1368152" cy="1332882"/>
          </a:xfrm>
        </p:grpSpPr>
        <p:sp>
          <p:nvSpPr>
            <p:cNvPr id="19" name="Line 108"/>
            <p:cNvSpPr>
              <a:spLocks noChangeAspect="1" noChangeShapeType="1"/>
            </p:cNvSpPr>
            <p:nvPr/>
          </p:nvSpPr>
          <p:spPr bwMode="auto">
            <a:xfrm flipV="1">
              <a:off x="11301760" y="5411448"/>
              <a:ext cx="0" cy="196850"/>
            </a:xfrm>
            <a:prstGeom prst="line">
              <a:avLst/>
            </a:prstGeom>
            <a:noFill/>
            <a:ln w="19050">
              <a:solidFill>
                <a:srgbClr val="00FFFF"/>
              </a:solidFill>
              <a:round/>
              <a:headEnd/>
              <a:tailEnd/>
            </a:ln>
          </p:spPr>
          <p:txBody>
            <a:bodyPr/>
            <a:lstStyle/>
            <a:p>
              <a:pPr>
                <a:defRPr/>
              </a:pPr>
              <a:endParaRPr lang="ja-JP" altLang="en-US">
                <a:latin typeface="+mn-ea"/>
                <a:ea typeface="+mn-ea"/>
              </a:endParaRPr>
            </a:p>
          </p:txBody>
        </p:sp>
        <p:sp>
          <p:nvSpPr>
            <p:cNvPr id="20" name="Line 109"/>
            <p:cNvSpPr>
              <a:spLocks noChangeAspect="1" noChangeShapeType="1"/>
            </p:cNvSpPr>
            <p:nvPr/>
          </p:nvSpPr>
          <p:spPr bwMode="auto">
            <a:xfrm flipV="1">
              <a:off x="11157298" y="5392398"/>
              <a:ext cx="0" cy="241300"/>
            </a:xfrm>
            <a:prstGeom prst="line">
              <a:avLst/>
            </a:prstGeom>
            <a:noFill/>
            <a:ln w="19050">
              <a:solidFill>
                <a:srgbClr val="00FFFF"/>
              </a:solidFill>
              <a:round/>
              <a:headEnd/>
              <a:tailEnd/>
            </a:ln>
          </p:spPr>
          <p:txBody>
            <a:bodyPr/>
            <a:lstStyle/>
            <a:p>
              <a:pPr>
                <a:defRPr/>
              </a:pPr>
              <a:endParaRPr lang="ja-JP" altLang="en-US">
                <a:latin typeface="+mn-ea"/>
                <a:ea typeface="+mn-ea"/>
              </a:endParaRPr>
            </a:p>
          </p:txBody>
        </p:sp>
        <p:sp>
          <p:nvSpPr>
            <p:cNvPr id="21" name="Rectangle 110"/>
            <p:cNvSpPr>
              <a:spLocks noChangeAspect="1" noChangeArrowheads="1"/>
            </p:cNvSpPr>
            <p:nvPr/>
          </p:nvSpPr>
          <p:spPr bwMode="auto">
            <a:xfrm>
              <a:off x="11104910" y="5068548"/>
              <a:ext cx="98425" cy="357188"/>
            </a:xfrm>
            <a:prstGeom prst="rect">
              <a:avLst/>
            </a:prstGeom>
            <a:gradFill rotWithShape="1">
              <a:gsLst>
                <a:gs pos="0">
                  <a:schemeClr val="bg1"/>
                </a:gs>
                <a:gs pos="50000">
                  <a:schemeClr val="bg1">
                    <a:gamma/>
                    <a:shade val="46275"/>
                    <a:invGamma/>
                  </a:schemeClr>
                </a:gs>
                <a:gs pos="100000">
                  <a:schemeClr val="bg1"/>
                </a:gs>
              </a:gsLst>
              <a:lin ang="0" scaled="1"/>
            </a:gradFill>
            <a:ln w="9525">
              <a:solidFill>
                <a:schemeClr val="tx1"/>
              </a:solidFill>
              <a:miter lim="800000"/>
              <a:headEnd/>
              <a:tailEnd/>
            </a:ln>
            <a:effectLst/>
          </p:spPr>
          <p:txBody>
            <a:bodyPr wrap="none" anchor="ctr"/>
            <a:lstStyle/>
            <a:p>
              <a:pPr>
                <a:defRPr/>
              </a:pPr>
              <a:endParaRPr lang="ja-JP" altLang="en-US">
                <a:latin typeface="+mn-ea"/>
                <a:ea typeface="+mn-ea"/>
              </a:endParaRPr>
            </a:p>
          </p:txBody>
        </p:sp>
        <p:sp>
          <p:nvSpPr>
            <p:cNvPr id="22" name="Rectangle 111"/>
            <p:cNvSpPr>
              <a:spLocks noChangeAspect="1" noChangeArrowheads="1"/>
            </p:cNvSpPr>
            <p:nvPr/>
          </p:nvSpPr>
          <p:spPr bwMode="auto">
            <a:xfrm>
              <a:off x="11252548" y="5068548"/>
              <a:ext cx="98425" cy="357188"/>
            </a:xfrm>
            <a:prstGeom prst="rect">
              <a:avLst/>
            </a:prstGeom>
            <a:gradFill rotWithShape="1">
              <a:gsLst>
                <a:gs pos="0">
                  <a:schemeClr val="bg1"/>
                </a:gs>
                <a:gs pos="50000">
                  <a:schemeClr val="bg1">
                    <a:gamma/>
                    <a:shade val="46275"/>
                    <a:invGamma/>
                  </a:schemeClr>
                </a:gs>
                <a:gs pos="100000">
                  <a:schemeClr val="bg1"/>
                </a:gs>
              </a:gsLst>
              <a:lin ang="0" scaled="1"/>
            </a:gradFill>
            <a:ln w="9525">
              <a:solidFill>
                <a:schemeClr val="tx1"/>
              </a:solidFill>
              <a:miter lim="800000"/>
              <a:headEnd/>
              <a:tailEnd/>
            </a:ln>
            <a:effectLst/>
          </p:spPr>
          <p:txBody>
            <a:bodyPr wrap="none" anchor="ctr"/>
            <a:lstStyle/>
            <a:p>
              <a:pPr>
                <a:defRPr/>
              </a:pPr>
              <a:endParaRPr lang="ja-JP" altLang="en-US">
                <a:latin typeface="+mn-ea"/>
                <a:ea typeface="+mn-ea"/>
              </a:endParaRPr>
            </a:p>
          </p:txBody>
        </p:sp>
        <p:sp>
          <p:nvSpPr>
            <p:cNvPr id="23" name="Oval 112"/>
            <p:cNvSpPr>
              <a:spLocks noChangeArrowheads="1"/>
            </p:cNvSpPr>
            <p:nvPr/>
          </p:nvSpPr>
          <p:spPr bwMode="auto">
            <a:xfrm>
              <a:off x="10527197" y="5969333"/>
              <a:ext cx="1368152" cy="432097"/>
            </a:xfrm>
            <a:prstGeom prst="ellipse">
              <a:avLst/>
            </a:prstGeom>
            <a:solidFill>
              <a:srgbClr val="CCFFFF"/>
            </a:solidFill>
            <a:ln w="9525" algn="ctr">
              <a:solidFill>
                <a:schemeClr val="tx1"/>
              </a:solidFill>
              <a:round/>
              <a:headEnd/>
              <a:tailEnd/>
            </a:ln>
          </p:spPr>
          <p:txBody>
            <a:bodyPr wrap="none" anchor="ctr"/>
            <a:lstStyle/>
            <a:p>
              <a:pPr>
                <a:defRPr/>
              </a:pPr>
              <a:endParaRPr lang="ja-JP" altLang="en-US">
                <a:latin typeface="+mn-ea"/>
                <a:ea typeface="+mn-ea"/>
              </a:endParaRPr>
            </a:p>
          </p:txBody>
        </p:sp>
        <p:sp>
          <p:nvSpPr>
            <p:cNvPr id="24" name="Rectangle 113"/>
            <p:cNvSpPr>
              <a:spLocks noChangeArrowheads="1"/>
            </p:cNvSpPr>
            <p:nvPr/>
          </p:nvSpPr>
          <p:spPr bwMode="auto">
            <a:xfrm>
              <a:off x="11216035" y="5428911"/>
              <a:ext cx="36513" cy="684212"/>
            </a:xfrm>
            <a:prstGeom prst="rect">
              <a:avLst/>
            </a:prstGeom>
            <a:solidFill>
              <a:srgbClr val="C0C0C0"/>
            </a:solidFill>
            <a:ln w="9525" algn="ctr">
              <a:solidFill>
                <a:schemeClr val="tx1"/>
              </a:solidFill>
              <a:miter lim="800000"/>
              <a:headEnd/>
              <a:tailEnd/>
            </a:ln>
          </p:spPr>
          <p:txBody>
            <a:bodyPr wrap="none" anchor="ctr"/>
            <a:lstStyle/>
            <a:p>
              <a:pPr>
                <a:defRPr/>
              </a:pPr>
              <a:endParaRPr lang="ja-JP" altLang="en-US">
                <a:latin typeface="+mn-ea"/>
                <a:ea typeface="+mn-ea"/>
              </a:endParaRPr>
            </a:p>
          </p:txBody>
        </p:sp>
        <p:sp>
          <p:nvSpPr>
            <p:cNvPr id="25" name="Line 114"/>
            <p:cNvSpPr>
              <a:spLocks noChangeShapeType="1"/>
            </p:cNvSpPr>
            <p:nvPr/>
          </p:nvSpPr>
          <p:spPr bwMode="auto">
            <a:xfrm flipV="1">
              <a:off x="11179523" y="5681323"/>
              <a:ext cx="0" cy="468313"/>
            </a:xfrm>
            <a:prstGeom prst="line">
              <a:avLst/>
            </a:prstGeom>
            <a:noFill/>
            <a:ln w="19050">
              <a:solidFill>
                <a:srgbClr val="FF9900"/>
              </a:solidFill>
              <a:round/>
              <a:headEnd/>
              <a:tailEnd/>
            </a:ln>
          </p:spPr>
          <p:txBody>
            <a:bodyPr/>
            <a:lstStyle/>
            <a:p>
              <a:pPr>
                <a:defRPr/>
              </a:pPr>
              <a:endParaRPr lang="ja-JP" altLang="en-US">
                <a:latin typeface="+mn-ea"/>
                <a:ea typeface="+mn-ea"/>
              </a:endParaRPr>
            </a:p>
          </p:txBody>
        </p:sp>
        <p:graphicFrame>
          <p:nvGraphicFramePr>
            <p:cNvPr id="26" name="Object 2"/>
            <p:cNvGraphicFramePr>
              <a:graphicFrameLocks noChangeAspect="1"/>
            </p:cNvGraphicFramePr>
            <p:nvPr>
              <p:extLst>
                <p:ext uri="{D42A27DB-BD31-4B8C-83A1-F6EECF244321}">
                  <p14:modId xmlns="" xmlns:p14="http://schemas.microsoft.com/office/powerpoint/2010/main" val="2350481667"/>
                </p:ext>
              </p:extLst>
            </p:nvPr>
          </p:nvGraphicFramePr>
          <p:xfrm>
            <a:off x="11035060" y="5536861"/>
            <a:ext cx="360363" cy="333375"/>
          </p:xfrm>
          <a:graphic>
            <a:graphicData uri="http://schemas.openxmlformats.org/presentationml/2006/ole">
              <p:oleObj spid="_x0000_s15362" name="Image" r:id="rId5" imgW="3060317" imgH="2831746" progId="">
                <p:embed/>
              </p:oleObj>
            </a:graphicData>
          </a:graphic>
        </p:graphicFrame>
      </p:grpSp>
      <p:sp>
        <p:nvSpPr>
          <p:cNvPr id="35" name="テキスト ボックス 34"/>
          <p:cNvSpPr txBox="1"/>
          <p:nvPr/>
        </p:nvSpPr>
        <p:spPr>
          <a:xfrm>
            <a:off x="-3746428" y="4890256"/>
            <a:ext cx="763241" cy="369332"/>
          </a:xfrm>
          <a:prstGeom prst="rect">
            <a:avLst/>
          </a:prstGeom>
          <a:noFill/>
        </p:spPr>
        <p:txBody>
          <a:bodyPr wrap="square" rtlCol="0">
            <a:spAutoFit/>
          </a:bodyPr>
          <a:lstStyle/>
          <a:p>
            <a:r>
              <a:rPr kumimoji="1" lang="en-US" altLang="ja-JP" dirty="0" smtClean="0"/>
              <a:t>EPC</a:t>
            </a:r>
            <a:endParaRPr kumimoji="1" lang="ja-JP" altLang="en-US" dirty="0"/>
          </a:p>
        </p:txBody>
      </p:sp>
      <p:sp>
        <p:nvSpPr>
          <p:cNvPr id="39" name="正方形/長方形 38"/>
          <p:cNvSpPr/>
          <p:nvPr/>
        </p:nvSpPr>
        <p:spPr>
          <a:xfrm>
            <a:off x="1091351" y="5991492"/>
            <a:ext cx="7685806" cy="338554"/>
          </a:xfrm>
          <a:prstGeom prst="rect">
            <a:avLst/>
          </a:prstGeom>
        </p:spPr>
        <p:txBody>
          <a:bodyPr wrap="square">
            <a:spAutoFit/>
          </a:bodyPr>
          <a:lstStyle/>
          <a:p>
            <a:r>
              <a:rPr lang="en-US" altLang="ja-JP" sz="1600" b="1" dirty="0" smtClean="0">
                <a:latin typeface="Times New Roman" panose="02020603050405020304" pitchFamily="18" charset="0"/>
                <a:cs typeface="Times New Roman" panose="02020603050405020304" pitchFamily="18" charset="0"/>
              </a:rPr>
              <a:t>[</a:t>
            </a:r>
            <a:r>
              <a:rPr lang="en-US" altLang="ja-JP" sz="1600" b="1" dirty="0">
                <a:latin typeface="Times New Roman" panose="02020603050405020304" pitchFamily="18" charset="0"/>
                <a:cs typeface="Times New Roman" panose="02020603050405020304" pitchFamily="18" charset="0"/>
              </a:rPr>
              <a:t>1</a:t>
            </a:r>
            <a:r>
              <a:rPr lang="en-US" altLang="ja-JP" sz="1600" b="1" dirty="0" smtClean="0">
                <a:latin typeface="Times New Roman" panose="02020603050405020304" pitchFamily="18" charset="0"/>
                <a:cs typeface="Times New Roman" panose="02020603050405020304" pitchFamily="18" charset="0"/>
              </a:rPr>
              <a:t>]</a:t>
            </a:r>
          </a:p>
        </p:txBody>
      </p:sp>
      <p:sp>
        <p:nvSpPr>
          <p:cNvPr id="40" name="テキスト ボックス 39"/>
          <p:cNvSpPr txBox="1"/>
          <p:nvPr/>
        </p:nvSpPr>
        <p:spPr>
          <a:xfrm>
            <a:off x="5508104" y="3665448"/>
            <a:ext cx="659155" cy="369332"/>
          </a:xfrm>
          <a:prstGeom prst="rect">
            <a:avLst/>
          </a:prstGeom>
          <a:noFill/>
        </p:spPr>
        <p:txBody>
          <a:bodyPr wrap="none" rtlCol="0">
            <a:spAutoFit/>
          </a:bodyPr>
          <a:lstStyle/>
          <a:p>
            <a:r>
              <a:rPr kumimoji="1" lang="en-US" altLang="ja-JP" dirty="0" smtClean="0"/>
              <a:t>BBU</a:t>
            </a:r>
          </a:p>
        </p:txBody>
      </p:sp>
      <p:grpSp>
        <p:nvGrpSpPr>
          <p:cNvPr id="3" name="グループ化 51"/>
          <p:cNvGrpSpPr/>
          <p:nvPr/>
        </p:nvGrpSpPr>
        <p:grpSpPr>
          <a:xfrm>
            <a:off x="7187399" y="1888953"/>
            <a:ext cx="1365846" cy="1396031"/>
            <a:chOff x="10567765" y="5068548"/>
            <a:chExt cx="1365846" cy="1396031"/>
          </a:xfrm>
        </p:grpSpPr>
        <p:sp>
          <p:nvSpPr>
            <p:cNvPr id="53" name="Line 108"/>
            <p:cNvSpPr>
              <a:spLocks noChangeAspect="1" noChangeShapeType="1"/>
            </p:cNvSpPr>
            <p:nvPr/>
          </p:nvSpPr>
          <p:spPr bwMode="auto">
            <a:xfrm flipV="1">
              <a:off x="11301760" y="5411448"/>
              <a:ext cx="0" cy="196850"/>
            </a:xfrm>
            <a:prstGeom prst="line">
              <a:avLst/>
            </a:prstGeom>
            <a:noFill/>
            <a:ln w="19050">
              <a:solidFill>
                <a:srgbClr val="00FFFF"/>
              </a:solidFill>
              <a:round/>
              <a:headEnd/>
              <a:tailEnd/>
            </a:ln>
          </p:spPr>
          <p:txBody>
            <a:bodyPr/>
            <a:lstStyle/>
            <a:p>
              <a:pPr>
                <a:defRPr/>
              </a:pPr>
              <a:endParaRPr lang="ja-JP" altLang="en-US">
                <a:latin typeface="+mn-ea"/>
                <a:ea typeface="+mn-ea"/>
              </a:endParaRPr>
            </a:p>
          </p:txBody>
        </p:sp>
        <p:sp>
          <p:nvSpPr>
            <p:cNvPr id="54" name="Line 109"/>
            <p:cNvSpPr>
              <a:spLocks noChangeAspect="1" noChangeShapeType="1"/>
            </p:cNvSpPr>
            <p:nvPr/>
          </p:nvSpPr>
          <p:spPr bwMode="auto">
            <a:xfrm flipV="1">
              <a:off x="11157298" y="5392398"/>
              <a:ext cx="0" cy="241300"/>
            </a:xfrm>
            <a:prstGeom prst="line">
              <a:avLst/>
            </a:prstGeom>
            <a:noFill/>
            <a:ln w="19050">
              <a:solidFill>
                <a:srgbClr val="00FFFF"/>
              </a:solidFill>
              <a:round/>
              <a:headEnd/>
              <a:tailEnd/>
            </a:ln>
          </p:spPr>
          <p:txBody>
            <a:bodyPr/>
            <a:lstStyle/>
            <a:p>
              <a:pPr>
                <a:defRPr/>
              </a:pPr>
              <a:endParaRPr lang="ja-JP" altLang="en-US">
                <a:latin typeface="+mn-ea"/>
                <a:ea typeface="+mn-ea"/>
              </a:endParaRPr>
            </a:p>
          </p:txBody>
        </p:sp>
        <p:sp>
          <p:nvSpPr>
            <p:cNvPr id="55" name="Rectangle 110"/>
            <p:cNvSpPr>
              <a:spLocks noChangeAspect="1" noChangeArrowheads="1"/>
            </p:cNvSpPr>
            <p:nvPr/>
          </p:nvSpPr>
          <p:spPr bwMode="auto">
            <a:xfrm>
              <a:off x="11104910" y="5068548"/>
              <a:ext cx="98425" cy="357188"/>
            </a:xfrm>
            <a:prstGeom prst="rect">
              <a:avLst/>
            </a:prstGeom>
            <a:gradFill rotWithShape="1">
              <a:gsLst>
                <a:gs pos="0">
                  <a:schemeClr val="bg1"/>
                </a:gs>
                <a:gs pos="50000">
                  <a:schemeClr val="bg1">
                    <a:gamma/>
                    <a:shade val="46275"/>
                    <a:invGamma/>
                  </a:schemeClr>
                </a:gs>
                <a:gs pos="100000">
                  <a:schemeClr val="bg1"/>
                </a:gs>
              </a:gsLst>
              <a:lin ang="0" scaled="1"/>
            </a:gradFill>
            <a:ln w="9525">
              <a:solidFill>
                <a:schemeClr val="tx1"/>
              </a:solidFill>
              <a:miter lim="800000"/>
              <a:headEnd/>
              <a:tailEnd/>
            </a:ln>
            <a:effectLst/>
          </p:spPr>
          <p:txBody>
            <a:bodyPr wrap="none" anchor="ctr"/>
            <a:lstStyle/>
            <a:p>
              <a:pPr>
                <a:defRPr/>
              </a:pPr>
              <a:endParaRPr lang="ja-JP" altLang="en-US">
                <a:latin typeface="+mn-ea"/>
                <a:ea typeface="+mn-ea"/>
              </a:endParaRPr>
            </a:p>
          </p:txBody>
        </p:sp>
        <p:sp>
          <p:nvSpPr>
            <p:cNvPr id="56" name="Rectangle 111"/>
            <p:cNvSpPr>
              <a:spLocks noChangeAspect="1" noChangeArrowheads="1"/>
            </p:cNvSpPr>
            <p:nvPr/>
          </p:nvSpPr>
          <p:spPr bwMode="auto">
            <a:xfrm>
              <a:off x="11252548" y="5068548"/>
              <a:ext cx="98425" cy="357188"/>
            </a:xfrm>
            <a:prstGeom prst="rect">
              <a:avLst/>
            </a:prstGeom>
            <a:gradFill rotWithShape="1">
              <a:gsLst>
                <a:gs pos="0">
                  <a:schemeClr val="bg1"/>
                </a:gs>
                <a:gs pos="50000">
                  <a:schemeClr val="bg1">
                    <a:gamma/>
                    <a:shade val="46275"/>
                    <a:invGamma/>
                  </a:schemeClr>
                </a:gs>
                <a:gs pos="100000">
                  <a:schemeClr val="bg1"/>
                </a:gs>
              </a:gsLst>
              <a:lin ang="0" scaled="1"/>
            </a:gradFill>
            <a:ln w="9525">
              <a:solidFill>
                <a:schemeClr val="tx1"/>
              </a:solidFill>
              <a:miter lim="800000"/>
              <a:headEnd/>
              <a:tailEnd/>
            </a:ln>
            <a:effectLst/>
          </p:spPr>
          <p:txBody>
            <a:bodyPr wrap="none" anchor="ctr"/>
            <a:lstStyle/>
            <a:p>
              <a:pPr>
                <a:defRPr/>
              </a:pPr>
              <a:endParaRPr lang="ja-JP" altLang="en-US">
                <a:latin typeface="+mn-ea"/>
                <a:ea typeface="+mn-ea"/>
              </a:endParaRPr>
            </a:p>
          </p:txBody>
        </p:sp>
        <p:sp>
          <p:nvSpPr>
            <p:cNvPr id="57" name="Oval 112"/>
            <p:cNvSpPr>
              <a:spLocks noChangeArrowheads="1"/>
            </p:cNvSpPr>
            <p:nvPr/>
          </p:nvSpPr>
          <p:spPr bwMode="auto">
            <a:xfrm>
              <a:off x="10567765" y="6076611"/>
              <a:ext cx="1365846" cy="387968"/>
            </a:xfrm>
            <a:prstGeom prst="ellipse">
              <a:avLst/>
            </a:prstGeom>
            <a:solidFill>
              <a:srgbClr val="CCFFFF"/>
            </a:solidFill>
            <a:ln w="9525" algn="ctr">
              <a:solidFill>
                <a:schemeClr val="tx1"/>
              </a:solidFill>
              <a:round/>
              <a:headEnd/>
              <a:tailEnd/>
            </a:ln>
          </p:spPr>
          <p:txBody>
            <a:bodyPr wrap="none" anchor="ctr"/>
            <a:lstStyle/>
            <a:p>
              <a:pPr>
                <a:defRPr/>
              </a:pPr>
              <a:endParaRPr lang="ja-JP" altLang="en-US">
                <a:latin typeface="+mn-ea"/>
                <a:ea typeface="+mn-ea"/>
              </a:endParaRPr>
            </a:p>
          </p:txBody>
        </p:sp>
        <p:sp>
          <p:nvSpPr>
            <p:cNvPr id="58" name="Rectangle 113"/>
            <p:cNvSpPr>
              <a:spLocks noChangeArrowheads="1"/>
            </p:cNvSpPr>
            <p:nvPr/>
          </p:nvSpPr>
          <p:spPr bwMode="auto">
            <a:xfrm>
              <a:off x="11216035" y="5428911"/>
              <a:ext cx="36513" cy="684212"/>
            </a:xfrm>
            <a:prstGeom prst="rect">
              <a:avLst/>
            </a:prstGeom>
            <a:solidFill>
              <a:srgbClr val="C0C0C0"/>
            </a:solidFill>
            <a:ln w="9525" algn="ctr">
              <a:solidFill>
                <a:schemeClr val="tx1"/>
              </a:solidFill>
              <a:miter lim="800000"/>
              <a:headEnd/>
              <a:tailEnd/>
            </a:ln>
          </p:spPr>
          <p:txBody>
            <a:bodyPr wrap="none" anchor="ctr"/>
            <a:lstStyle/>
            <a:p>
              <a:pPr>
                <a:defRPr/>
              </a:pPr>
              <a:endParaRPr lang="ja-JP" altLang="en-US">
                <a:latin typeface="+mn-ea"/>
                <a:ea typeface="+mn-ea"/>
              </a:endParaRPr>
            </a:p>
          </p:txBody>
        </p:sp>
        <p:sp>
          <p:nvSpPr>
            <p:cNvPr id="59" name="Line 114"/>
            <p:cNvSpPr>
              <a:spLocks noChangeShapeType="1"/>
            </p:cNvSpPr>
            <p:nvPr/>
          </p:nvSpPr>
          <p:spPr bwMode="auto">
            <a:xfrm flipV="1">
              <a:off x="11179523" y="5681323"/>
              <a:ext cx="0" cy="468313"/>
            </a:xfrm>
            <a:prstGeom prst="line">
              <a:avLst/>
            </a:prstGeom>
            <a:noFill/>
            <a:ln w="19050">
              <a:solidFill>
                <a:srgbClr val="FF9900"/>
              </a:solidFill>
              <a:round/>
              <a:headEnd/>
              <a:tailEnd/>
            </a:ln>
          </p:spPr>
          <p:txBody>
            <a:bodyPr/>
            <a:lstStyle/>
            <a:p>
              <a:pPr>
                <a:defRPr/>
              </a:pPr>
              <a:endParaRPr lang="ja-JP" altLang="en-US">
                <a:latin typeface="+mn-ea"/>
                <a:ea typeface="+mn-ea"/>
              </a:endParaRPr>
            </a:p>
          </p:txBody>
        </p:sp>
        <p:graphicFrame>
          <p:nvGraphicFramePr>
            <p:cNvPr id="60" name="Object 2"/>
            <p:cNvGraphicFramePr>
              <a:graphicFrameLocks noChangeAspect="1"/>
            </p:cNvGraphicFramePr>
            <p:nvPr>
              <p:extLst>
                <p:ext uri="{D42A27DB-BD31-4B8C-83A1-F6EECF244321}">
                  <p14:modId xmlns="" xmlns:p14="http://schemas.microsoft.com/office/powerpoint/2010/main" val="1916775518"/>
                </p:ext>
              </p:extLst>
            </p:nvPr>
          </p:nvGraphicFramePr>
          <p:xfrm>
            <a:off x="11035060" y="5536861"/>
            <a:ext cx="360363" cy="333375"/>
          </p:xfrm>
          <a:graphic>
            <a:graphicData uri="http://schemas.openxmlformats.org/presentationml/2006/ole">
              <p:oleObj spid="_x0000_s15363" name="Image" r:id="rId6" imgW="3060317" imgH="2831746" progId="">
                <p:embed/>
              </p:oleObj>
            </a:graphicData>
          </a:graphic>
        </p:graphicFrame>
      </p:grpSp>
      <p:sp>
        <p:nvSpPr>
          <p:cNvPr id="61" name="テキスト ボックス 60"/>
          <p:cNvSpPr txBox="1"/>
          <p:nvPr/>
        </p:nvSpPr>
        <p:spPr>
          <a:xfrm>
            <a:off x="3449796" y="4360884"/>
            <a:ext cx="763241" cy="369332"/>
          </a:xfrm>
          <a:prstGeom prst="rect">
            <a:avLst/>
          </a:prstGeom>
          <a:noFill/>
        </p:spPr>
        <p:txBody>
          <a:bodyPr wrap="square" rtlCol="0">
            <a:spAutoFit/>
          </a:bodyPr>
          <a:lstStyle/>
          <a:p>
            <a:r>
              <a:rPr kumimoji="1" lang="en-US" altLang="ja-JP" dirty="0" smtClean="0"/>
              <a:t>RRH</a:t>
            </a:r>
            <a:endParaRPr kumimoji="1" lang="ja-JP" altLang="en-US" dirty="0"/>
          </a:p>
        </p:txBody>
      </p:sp>
      <p:sp>
        <p:nvSpPr>
          <p:cNvPr id="62" name="テキスト ボックス 61"/>
          <p:cNvSpPr txBox="1"/>
          <p:nvPr/>
        </p:nvSpPr>
        <p:spPr>
          <a:xfrm>
            <a:off x="8008558" y="2376151"/>
            <a:ext cx="763241" cy="369332"/>
          </a:xfrm>
          <a:prstGeom prst="rect">
            <a:avLst/>
          </a:prstGeom>
          <a:noFill/>
        </p:spPr>
        <p:txBody>
          <a:bodyPr wrap="square" rtlCol="0">
            <a:spAutoFit/>
          </a:bodyPr>
          <a:lstStyle/>
          <a:p>
            <a:r>
              <a:rPr kumimoji="1" lang="en-US" altLang="ja-JP" dirty="0" smtClean="0"/>
              <a:t>RRH</a:t>
            </a:r>
            <a:endParaRPr kumimoji="1" lang="ja-JP" altLang="en-US" dirty="0"/>
          </a:p>
        </p:txBody>
      </p:sp>
      <p:pic>
        <p:nvPicPr>
          <p:cNvPr id="5" name="Picture 72" descr="j0434847"/>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5364088" y="2644230"/>
            <a:ext cx="1079500" cy="1079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上下矢印 8"/>
          <p:cNvSpPr/>
          <p:nvPr/>
        </p:nvSpPr>
        <p:spPr>
          <a:xfrm rot="3302600">
            <a:off x="4738319" y="3239985"/>
            <a:ext cx="228581" cy="97261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上下矢印 43"/>
          <p:cNvSpPr/>
          <p:nvPr/>
        </p:nvSpPr>
        <p:spPr>
          <a:xfrm rot="3837923">
            <a:off x="6827804" y="1916107"/>
            <a:ext cx="228581" cy="134347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42" name="Picture 18" descr="C:\Users\5962046\OUT\スマホ.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rot="1052441">
            <a:off x="4495024" y="4867376"/>
            <a:ext cx="163854" cy="311019"/>
          </a:xfrm>
          <a:prstGeom prst="rect">
            <a:avLst/>
          </a:prstGeom>
          <a:noFill/>
          <a:extLst>
            <a:ext uri="{909E8E84-426E-40DD-AFC4-6F175D3DCCD1}">
              <a14:hiddenFill xmlns="" xmlns:a14="http://schemas.microsoft.com/office/drawing/2010/main">
                <a:solidFill>
                  <a:srgbClr val="FFFFFF"/>
                </a:solidFill>
              </a14:hiddenFill>
            </a:ext>
          </a:extLst>
        </p:spPr>
      </p:pic>
      <p:pic>
        <p:nvPicPr>
          <p:cNvPr id="46" name="Picture 18" descr="C:\Users\5962046\OUT\スマホ.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rot="1052441">
            <a:off x="8044988" y="2894885"/>
            <a:ext cx="163854" cy="311019"/>
          </a:xfrm>
          <a:prstGeom prst="rect">
            <a:avLst/>
          </a:prstGeom>
          <a:noFill/>
          <a:extLst>
            <a:ext uri="{909E8E84-426E-40DD-AFC4-6F175D3DCCD1}">
              <a14:hiddenFill xmlns="" xmlns:a14="http://schemas.microsoft.com/office/drawing/2010/main">
                <a:solidFill>
                  <a:srgbClr val="FFFFFF"/>
                </a:solidFill>
              </a14:hiddenFill>
            </a:ext>
          </a:extLst>
        </p:spPr>
      </p:pic>
      <p:grpSp>
        <p:nvGrpSpPr>
          <p:cNvPr id="4" name="グループ化 46"/>
          <p:cNvGrpSpPr/>
          <p:nvPr/>
        </p:nvGrpSpPr>
        <p:grpSpPr>
          <a:xfrm>
            <a:off x="6707948" y="3808932"/>
            <a:ext cx="1365846" cy="1396031"/>
            <a:chOff x="10567765" y="5068548"/>
            <a:chExt cx="1365846" cy="1396031"/>
          </a:xfrm>
        </p:grpSpPr>
        <p:sp>
          <p:nvSpPr>
            <p:cNvPr id="48" name="Line 108"/>
            <p:cNvSpPr>
              <a:spLocks noChangeAspect="1" noChangeShapeType="1"/>
            </p:cNvSpPr>
            <p:nvPr/>
          </p:nvSpPr>
          <p:spPr bwMode="auto">
            <a:xfrm flipV="1">
              <a:off x="11301760" y="5411448"/>
              <a:ext cx="0" cy="196850"/>
            </a:xfrm>
            <a:prstGeom prst="line">
              <a:avLst/>
            </a:prstGeom>
            <a:noFill/>
            <a:ln w="19050">
              <a:solidFill>
                <a:srgbClr val="00FFFF"/>
              </a:solidFill>
              <a:round/>
              <a:headEnd/>
              <a:tailEnd/>
            </a:ln>
          </p:spPr>
          <p:txBody>
            <a:bodyPr/>
            <a:lstStyle/>
            <a:p>
              <a:pPr>
                <a:defRPr/>
              </a:pPr>
              <a:endParaRPr lang="ja-JP" altLang="en-US">
                <a:latin typeface="+mn-ea"/>
                <a:ea typeface="+mn-ea"/>
              </a:endParaRPr>
            </a:p>
          </p:txBody>
        </p:sp>
        <p:sp>
          <p:nvSpPr>
            <p:cNvPr id="49" name="Line 109"/>
            <p:cNvSpPr>
              <a:spLocks noChangeAspect="1" noChangeShapeType="1"/>
            </p:cNvSpPr>
            <p:nvPr/>
          </p:nvSpPr>
          <p:spPr bwMode="auto">
            <a:xfrm flipV="1">
              <a:off x="11157298" y="5392398"/>
              <a:ext cx="0" cy="241300"/>
            </a:xfrm>
            <a:prstGeom prst="line">
              <a:avLst/>
            </a:prstGeom>
            <a:noFill/>
            <a:ln w="19050">
              <a:solidFill>
                <a:srgbClr val="00FFFF"/>
              </a:solidFill>
              <a:round/>
              <a:headEnd/>
              <a:tailEnd/>
            </a:ln>
          </p:spPr>
          <p:txBody>
            <a:bodyPr/>
            <a:lstStyle/>
            <a:p>
              <a:pPr>
                <a:defRPr/>
              </a:pPr>
              <a:endParaRPr lang="ja-JP" altLang="en-US">
                <a:latin typeface="+mn-ea"/>
                <a:ea typeface="+mn-ea"/>
              </a:endParaRPr>
            </a:p>
          </p:txBody>
        </p:sp>
        <p:sp>
          <p:nvSpPr>
            <p:cNvPr id="50" name="Rectangle 110"/>
            <p:cNvSpPr>
              <a:spLocks noChangeAspect="1" noChangeArrowheads="1"/>
            </p:cNvSpPr>
            <p:nvPr/>
          </p:nvSpPr>
          <p:spPr bwMode="auto">
            <a:xfrm>
              <a:off x="11104910" y="5068548"/>
              <a:ext cx="98425" cy="357188"/>
            </a:xfrm>
            <a:prstGeom prst="rect">
              <a:avLst/>
            </a:prstGeom>
            <a:gradFill rotWithShape="1">
              <a:gsLst>
                <a:gs pos="0">
                  <a:schemeClr val="bg1"/>
                </a:gs>
                <a:gs pos="50000">
                  <a:schemeClr val="bg1">
                    <a:gamma/>
                    <a:shade val="46275"/>
                    <a:invGamma/>
                  </a:schemeClr>
                </a:gs>
                <a:gs pos="100000">
                  <a:schemeClr val="bg1"/>
                </a:gs>
              </a:gsLst>
              <a:lin ang="0" scaled="1"/>
            </a:gradFill>
            <a:ln w="9525">
              <a:solidFill>
                <a:schemeClr val="tx1"/>
              </a:solidFill>
              <a:miter lim="800000"/>
              <a:headEnd/>
              <a:tailEnd/>
            </a:ln>
            <a:effectLst/>
          </p:spPr>
          <p:txBody>
            <a:bodyPr wrap="none" anchor="ctr"/>
            <a:lstStyle/>
            <a:p>
              <a:pPr>
                <a:defRPr/>
              </a:pPr>
              <a:endParaRPr lang="ja-JP" altLang="en-US">
                <a:latin typeface="+mn-ea"/>
                <a:ea typeface="+mn-ea"/>
              </a:endParaRPr>
            </a:p>
          </p:txBody>
        </p:sp>
        <p:sp>
          <p:nvSpPr>
            <p:cNvPr id="51" name="Rectangle 111"/>
            <p:cNvSpPr>
              <a:spLocks noChangeAspect="1" noChangeArrowheads="1"/>
            </p:cNvSpPr>
            <p:nvPr/>
          </p:nvSpPr>
          <p:spPr bwMode="auto">
            <a:xfrm>
              <a:off x="11252548" y="5068548"/>
              <a:ext cx="98425" cy="357188"/>
            </a:xfrm>
            <a:prstGeom prst="rect">
              <a:avLst/>
            </a:prstGeom>
            <a:gradFill rotWithShape="1">
              <a:gsLst>
                <a:gs pos="0">
                  <a:schemeClr val="bg1"/>
                </a:gs>
                <a:gs pos="50000">
                  <a:schemeClr val="bg1">
                    <a:gamma/>
                    <a:shade val="46275"/>
                    <a:invGamma/>
                  </a:schemeClr>
                </a:gs>
                <a:gs pos="100000">
                  <a:schemeClr val="bg1"/>
                </a:gs>
              </a:gsLst>
              <a:lin ang="0" scaled="1"/>
            </a:gradFill>
            <a:ln w="9525">
              <a:solidFill>
                <a:schemeClr val="tx1"/>
              </a:solidFill>
              <a:miter lim="800000"/>
              <a:headEnd/>
              <a:tailEnd/>
            </a:ln>
            <a:effectLst/>
          </p:spPr>
          <p:txBody>
            <a:bodyPr wrap="none" anchor="ctr"/>
            <a:lstStyle/>
            <a:p>
              <a:pPr>
                <a:defRPr/>
              </a:pPr>
              <a:endParaRPr lang="ja-JP" altLang="en-US">
                <a:latin typeface="+mn-ea"/>
                <a:ea typeface="+mn-ea"/>
              </a:endParaRPr>
            </a:p>
          </p:txBody>
        </p:sp>
        <p:sp>
          <p:nvSpPr>
            <p:cNvPr id="63" name="Oval 112"/>
            <p:cNvSpPr>
              <a:spLocks noChangeArrowheads="1"/>
            </p:cNvSpPr>
            <p:nvPr/>
          </p:nvSpPr>
          <p:spPr bwMode="auto">
            <a:xfrm>
              <a:off x="10567765" y="6076611"/>
              <a:ext cx="1365846" cy="387968"/>
            </a:xfrm>
            <a:prstGeom prst="ellipse">
              <a:avLst/>
            </a:prstGeom>
            <a:solidFill>
              <a:srgbClr val="CCFFFF"/>
            </a:solidFill>
            <a:ln w="9525" algn="ctr">
              <a:solidFill>
                <a:schemeClr val="tx1"/>
              </a:solidFill>
              <a:round/>
              <a:headEnd/>
              <a:tailEnd/>
            </a:ln>
          </p:spPr>
          <p:txBody>
            <a:bodyPr wrap="none" anchor="ctr"/>
            <a:lstStyle/>
            <a:p>
              <a:pPr>
                <a:defRPr/>
              </a:pPr>
              <a:endParaRPr lang="ja-JP" altLang="en-US">
                <a:latin typeface="+mn-ea"/>
                <a:ea typeface="+mn-ea"/>
              </a:endParaRPr>
            </a:p>
          </p:txBody>
        </p:sp>
        <p:sp>
          <p:nvSpPr>
            <p:cNvPr id="64" name="Rectangle 113"/>
            <p:cNvSpPr>
              <a:spLocks noChangeArrowheads="1"/>
            </p:cNvSpPr>
            <p:nvPr/>
          </p:nvSpPr>
          <p:spPr bwMode="auto">
            <a:xfrm>
              <a:off x="11216035" y="5428911"/>
              <a:ext cx="36513" cy="684212"/>
            </a:xfrm>
            <a:prstGeom prst="rect">
              <a:avLst/>
            </a:prstGeom>
            <a:solidFill>
              <a:srgbClr val="C0C0C0"/>
            </a:solidFill>
            <a:ln w="9525" algn="ctr">
              <a:solidFill>
                <a:schemeClr val="tx1"/>
              </a:solidFill>
              <a:miter lim="800000"/>
              <a:headEnd/>
              <a:tailEnd/>
            </a:ln>
          </p:spPr>
          <p:txBody>
            <a:bodyPr wrap="none" anchor="ctr"/>
            <a:lstStyle/>
            <a:p>
              <a:pPr>
                <a:defRPr/>
              </a:pPr>
              <a:endParaRPr lang="ja-JP" altLang="en-US">
                <a:latin typeface="+mn-ea"/>
                <a:ea typeface="+mn-ea"/>
              </a:endParaRPr>
            </a:p>
          </p:txBody>
        </p:sp>
        <p:sp>
          <p:nvSpPr>
            <p:cNvPr id="65" name="Line 114"/>
            <p:cNvSpPr>
              <a:spLocks noChangeShapeType="1"/>
            </p:cNvSpPr>
            <p:nvPr/>
          </p:nvSpPr>
          <p:spPr bwMode="auto">
            <a:xfrm flipV="1">
              <a:off x="11179523" y="5681323"/>
              <a:ext cx="0" cy="468313"/>
            </a:xfrm>
            <a:prstGeom prst="line">
              <a:avLst/>
            </a:prstGeom>
            <a:noFill/>
            <a:ln w="19050">
              <a:solidFill>
                <a:srgbClr val="FF9900"/>
              </a:solidFill>
              <a:round/>
              <a:headEnd/>
              <a:tailEnd/>
            </a:ln>
          </p:spPr>
          <p:txBody>
            <a:bodyPr/>
            <a:lstStyle/>
            <a:p>
              <a:pPr>
                <a:defRPr/>
              </a:pPr>
              <a:endParaRPr lang="ja-JP" altLang="en-US">
                <a:latin typeface="+mn-ea"/>
                <a:ea typeface="+mn-ea"/>
              </a:endParaRPr>
            </a:p>
          </p:txBody>
        </p:sp>
        <p:graphicFrame>
          <p:nvGraphicFramePr>
            <p:cNvPr id="66" name="Object 2"/>
            <p:cNvGraphicFramePr>
              <a:graphicFrameLocks noChangeAspect="1"/>
            </p:cNvGraphicFramePr>
            <p:nvPr>
              <p:extLst>
                <p:ext uri="{D42A27DB-BD31-4B8C-83A1-F6EECF244321}">
                  <p14:modId xmlns="" xmlns:p14="http://schemas.microsoft.com/office/powerpoint/2010/main" val="3257282060"/>
                </p:ext>
              </p:extLst>
            </p:nvPr>
          </p:nvGraphicFramePr>
          <p:xfrm>
            <a:off x="11035060" y="5536861"/>
            <a:ext cx="360363" cy="333375"/>
          </p:xfrm>
          <a:graphic>
            <a:graphicData uri="http://schemas.openxmlformats.org/presentationml/2006/ole">
              <p:oleObj spid="_x0000_s15364" name="Image" r:id="rId9" imgW="3060317" imgH="2831746" progId="">
                <p:embed/>
              </p:oleObj>
            </a:graphicData>
          </a:graphic>
        </p:graphicFrame>
      </p:grpSp>
      <p:sp>
        <p:nvSpPr>
          <p:cNvPr id="73" name="テキスト ボックス 72"/>
          <p:cNvSpPr txBox="1"/>
          <p:nvPr/>
        </p:nvSpPr>
        <p:spPr>
          <a:xfrm>
            <a:off x="7529107" y="4296130"/>
            <a:ext cx="763241" cy="369332"/>
          </a:xfrm>
          <a:prstGeom prst="rect">
            <a:avLst/>
          </a:prstGeom>
          <a:noFill/>
        </p:spPr>
        <p:txBody>
          <a:bodyPr wrap="square" rtlCol="0">
            <a:spAutoFit/>
          </a:bodyPr>
          <a:lstStyle/>
          <a:p>
            <a:r>
              <a:rPr kumimoji="1" lang="en-US" altLang="ja-JP" dirty="0" smtClean="0"/>
              <a:t>RRH</a:t>
            </a:r>
            <a:endParaRPr kumimoji="1" lang="ja-JP" altLang="en-US" dirty="0"/>
          </a:p>
        </p:txBody>
      </p:sp>
      <p:pic>
        <p:nvPicPr>
          <p:cNvPr id="74" name="Picture 18" descr="C:\Users\5962046\OUT\スマホ.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rot="1052441">
            <a:off x="7565537" y="4814864"/>
            <a:ext cx="163854" cy="311019"/>
          </a:xfrm>
          <a:prstGeom prst="rect">
            <a:avLst/>
          </a:prstGeom>
          <a:noFill/>
          <a:extLst>
            <a:ext uri="{909E8E84-426E-40DD-AFC4-6F175D3DCCD1}">
              <a14:hiddenFill xmlns="" xmlns:a14="http://schemas.microsoft.com/office/drawing/2010/main">
                <a:solidFill>
                  <a:srgbClr val="FFFFFF"/>
                </a:solidFill>
              </a14:hiddenFill>
            </a:ext>
          </a:extLst>
        </p:spPr>
      </p:pic>
      <p:sp>
        <p:nvSpPr>
          <p:cNvPr id="75" name="上下矢印 74"/>
          <p:cNvSpPr/>
          <p:nvPr/>
        </p:nvSpPr>
        <p:spPr>
          <a:xfrm rot="7419678">
            <a:off x="6660568" y="3240321"/>
            <a:ext cx="228581" cy="83907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Shape 164"/>
          <p:cNvSpPr txBox="1">
            <a:spLocks/>
          </p:cNvSpPr>
          <p:nvPr/>
        </p:nvSpPr>
        <p:spPr>
          <a:xfrm>
            <a:off x="683568" y="476672"/>
            <a:ext cx="7772400" cy="1066799"/>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L="0" marR="0" indent="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pPr>
              <a:buSzPct val="25000"/>
            </a:pPr>
            <a:r>
              <a:rPr kumimoji="0" lang="en-US" sz="2800" b="1" kern="0" dirty="0" smtClean="0">
                <a:solidFill>
                  <a:schemeClr val="dk2"/>
                </a:solidFill>
                <a:latin typeface="Times New Roman"/>
                <a:ea typeface="Times New Roman"/>
                <a:cs typeface="Times New Roman"/>
                <a:sym typeface="Times New Roman"/>
              </a:rPr>
              <a:t>Usage Model 7: Mobile Fronthauling</a:t>
            </a:r>
            <a:endParaRPr kumimoji="0" lang="en-US" sz="2800" b="1" kern="0" dirty="0">
              <a:solidFill>
                <a:schemeClr val="dk2"/>
              </a:solidFill>
              <a:latin typeface="Times New Roman"/>
              <a:ea typeface="Times New Roman"/>
              <a:cs typeface="Times New Roman"/>
              <a:sym typeface="Times New Roman"/>
            </a:endParaRPr>
          </a:p>
        </p:txBody>
      </p:sp>
    </p:spTree>
    <p:extLst>
      <p:ext uri="{BB962C8B-B14F-4D97-AF65-F5344CB8AC3E}">
        <p14:creationId xmlns="" xmlns:p14="http://schemas.microsoft.com/office/powerpoint/2010/main" val="22148541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1" name="Shape 211"/>
          <p:cNvSpPr txBox="1">
            <a:spLocks noGrp="1"/>
          </p:cNvSpPr>
          <p:nvPr>
            <p:ph type="title"/>
          </p:nvPr>
        </p:nvSpPr>
        <p:spPr>
          <a:xfrm>
            <a:off x="683568" y="188640"/>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400" b="1" i="0" u="none" strike="noStrike" cap="none" baseline="0" dirty="0">
                <a:solidFill>
                  <a:schemeClr val="dk2"/>
                </a:solidFill>
                <a:latin typeface="Times New Roman"/>
                <a:ea typeface="Times New Roman"/>
                <a:cs typeface="Times New Roman"/>
                <a:sym typeface="Times New Roman"/>
              </a:rPr>
              <a:t>Usage Model </a:t>
            </a:r>
            <a:r>
              <a:rPr lang="en-US" sz="2400" b="1" dirty="0" smtClean="0">
                <a:solidFill>
                  <a:schemeClr val="dk2"/>
                </a:solidFill>
                <a:latin typeface="Times New Roman"/>
                <a:ea typeface="Times New Roman"/>
                <a:cs typeface="Times New Roman"/>
                <a:sym typeface="Times New Roman"/>
              </a:rPr>
              <a:t>8</a:t>
            </a:r>
            <a:r>
              <a:rPr lang="en-US" sz="2400" b="1" i="0" u="none" strike="noStrike" cap="none" baseline="0" dirty="0" smtClean="0">
                <a:solidFill>
                  <a:schemeClr val="dk2"/>
                </a:solidFill>
                <a:latin typeface="Times New Roman"/>
                <a:ea typeface="Times New Roman"/>
                <a:cs typeface="Times New Roman"/>
                <a:sym typeface="Times New Roman"/>
              </a:rPr>
              <a:t>: Wireless</a:t>
            </a:r>
            <a:r>
              <a:rPr lang="en-US" sz="2400" b="1" i="0" u="none" strike="noStrike" cap="none" dirty="0" smtClean="0">
                <a:solidFill>
                  <a:schemeClr val="dk2"/>
                </a:solidFill>
                <a:latin typeface="Times New Roman"/>
                <a:ea typeface="Times New Roman"/>
                <a:cs typeface="Times New Roman"/>
                <a:sym typeface="Times New Roman"/>
              </a:rPr>
              <a:t> Backhauling </a:t>
            </a:r>
            <a:endParaRPr lang="en-US" sz="2400" b="1" i="0" u="none" strike="noStrike" cap="none" baseline="0" dirty="0">
              <a:solidFill>
                <a:schemeClr val="dk2"/>
              </a:solidFill>
              <a:latin typeface="Times New Roman"/>
              <a:ea typeface="Times New Roman"/>
              <a:cs typeface="Times New Roman"/>
              <a:sym typeface="Times New Roman"/>
            </a:endParaRPr>
          </a:p>
        </p:txBody>
      </p:sp>
      <p:sp>
        <p:nvSpPr>
          <p:cNvPr id="212" name="Shape 212"/>
          <p:cNvSpPr txBox="1"/>
          <p:nvPr/>
        </p:nvSpPr>
        <p:spPr>
          <a:xfrm>
            <a:off x="4932040" y="980728"/>
            <a:ext cx="3697288" cy="409342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200" b="1" i="0" u="sng" strike="noStrike" cap="none" baseline="0" dirty="0">
                <a:solidFill>
                  <a:schemeClr val="dk1"/>
                </a:solidFill>
                <a:latin typeface="Arial"/>
                <a:ea typeface="Arial"/>
                <a:cs typeface="Arial"/>
                <a:sym typeface="Arial"/>
              </a:rPr>
              <a:t>Traffic Conditions:</a:t>
            </a:r>
            <a:r>
              <a:rPr lang="en-US" sz="12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pPr>
            <a:r>
              <a:rPr lang="en-US" sz="1200" b="0" i="0" u="none" strike="noStrike" cap="none" baseline="0" dirty="0" smtClean="0">
                <a:solidFill>
                  <a:schemeClr val="dk1"/>
                </a:solidFill>
                <a:latin typeface="Arial"/>
                <a:ea typeface="Arial"/>
                <a:cs typeface="Arial"/>
                <a:sym typeface="Arial"/>
              </a:rPr>
              <a:t>-Potential </a:t>
            </a:r>
            <a:r>
              <a:rPr lang="en-US" sz="1200" b="0" i="0" u="none" strike="noStrike" cap="none" baseline="0" dirty="0">
                <a:solidFill>
                  <a:schemeClr val="dk1"/>
                </a:solidFill>
                <a:latin typeface="Arial"/>
                <a:ea typeface="Arial"/>
                <a:cs typeface="Arial"/>
                <a:sym typeface="Arial"/>
              </a:rPr>
              <a:t>interference from environmental factors and obstruction of the LOS, beam </a:t>
            </a:r>
            <a:r>
              <a:rPr lang="en-US" sz="1200" b="0" i="0" u="none" strike="noStrike" cap="none" baseline="0" dirty="0" smtClean="0">
                <a:solidFill>
                  <a:schemeClr val="dk1"/>
                </a:solidFill>
                <a:latin typeface="Arial"/>
                <a:ea typeface="Arial"/>
                <a:cs typeface="Arial"/>
                <a:sym typeface="Arial"/>
              </a:rPr>
              <a:t>un-alignment.</a:t>
            </a:r>
          </a:p>
          <a:p>
            <a:pPr marL="0" marR="0" lvl="0" indent="0" algn="l" rtl="0">
              <a:spcBef>
                <a:spcPts val="0"/>
              </a:spcBef>
              <a:spcAft>
                <a:spcPts val="0"/>
              </a:spcAft>
              <a:buSzPct val="25000"/>
            </a:pPr>
            <a:r>
              <a:rPr lang="en-US" sz="1200" dirty="0" smtClean="0">
                <a:solidFill>
                  <a:schemeClr val="dk1"/>
                </a:solidFill>
              </a:rPr>
              <a:t>- Street canyon effect</a:t>
            </a:r>
            <a:endParaRPr lang="en-US" sz="1200" b="0" i="0" u="none" strike="noStrike" cap="none" baseline="0" dirty="0" smtClean="0">
              <a:solidFill>
                <a:schemeClr val="dk1"/>
              </a:solidFill>
              <a:latin typeface="Arial"/>
              <a:ea typeface="Arial"/>
              <a:cs typeface="Arial"/>
              <a:sym typeface="Arial"/>
            </a:endParaRPr>
          </a:p>
          <a:p>
            <a:pPr marL="0" marR="0" lvl="0" indent="0" algn="l" rtl="0">
              <a:spcBef>
                <a:spcPts val="0"/>
              </a:spcBef>
              <a:spcAft>
                <a:spcPts val="0"/>
              </a:spcAft>
              <a:buSzPct val="25000"/>
            </a:pPr>
            <a:endParaRPr lang="en-US" sz="1200" b="0" i="0" u="none" strike="noStrike" cap="none" baseline="0" dirty="0" smtClean="0">
              <a:solidFill>
                <a:schemeClr val="dk1"/>
              </a:solidFill>
              <a:latin typeface="Arial"/>
              <a:ea typeface="Arial"/>
              <a:cs typeface="Arial"/>
              <a:sym typeface="Arial"/>
            </a:endParaRPr>
          </a:p>
          <a:p>
            <a:pPr marL="0" marR="0" lvl="0" indent="0" algn="l" rtl="0">
              <a:spcBef>
                <a:spcPts val="0"/>
              </a:spcBef>
              <a:spcAft>
                <a:spcPts val="0"/>
              </a:spcAft>
              <a:buSzPct val="25000"/>
              <a:buFontTx/>
              <a:buChar char="-"/>
            </a:pPr>
            <a:endParaRPr lang="en-US" sz="12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None/>
            </a:pPr>
            <a:endParaRPr sz="12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1" i="0" u="sng" strike="noStrike" cap="none" baseline="0" dirty="0">
                <a:solidFill>
                  <a:schemeClr val="dk1"/>
                </a:solidFill>
                <a:latin typeface="Arial"/>
                <a:ea typeface="Arial"/>
                <a:cs typeface="Arial"/>
                <a:sym typeface="Arial"/>
              </a:rPr>
              <a:t>Use Case:</a:t>
            </a:r>
          </a:p>
          <a:p>
            <a:pPr marL="0" marR="0" lvl="0" indent="0" algn="l" rtl="0">
              <a:spcBef>
                <a:spcPts val="0"/>
              </a:spcBef>
              <a:spcAft>
                <a:spcPts val="0"/>
              </a:spcAft>
              <a:buClr>
                <a:schemeClr val="dk1"/>
              </a:buClr>
              <a:buSzPct val="100000"/>
              <a:buFont typeface="Arial"/>
              <a:buAutoNum type="arabicPeriod"/>
            </a:pPr>
            <a:r>
              <a:rPr lang="en-US" sz="1200" b="0" i="0" u="none" strike="noStrike" cap="none" baseline="0" dirty="0">
                <a:solidFill>
                  <a:schemeClr val="dk1"/>
                </a:solidFill>
                <a:latin typeface="Arial"/>
                <a:ea typeface="Arial"/>
                <a:cs typeface="Arial"/>
                <a:sym typeface="Arial"/>
              </a:rPr>
              <a:t> </a:t>
            </a:r>
            <a:r>
              <a:rPr lang="en-US" sz="1200" dirty="0" smtClean="0">
                <a:solidFill>
                  <a:schemeClr val="dk1"/>
                </a:solidFill>
              </a:rPr>
              <a:t>  Alice fire up her laptop at the bus stop to download some UHD movie while waiting</a:t>
            </a:r>
          </a:p>
          <a:p>
            <a:pPr marL="0" marR="0" lvl="0" indent="0" algn="l" rtl="0">
              <a:spcBef>
                <a:spcPts val="0"/>
              </a:spcBef>
              <a:spcAft>
                <a:spcPts val="0"/>
              </a:spcAft>
              <a:buClr>
                <a:schemeClr val="dk1"/>
              </a:buClr>
              <a:buSzPct val="100000"/>
              <a:buFont typeface="Arial"/>
              <a:buAutoNum type="arabicPeriod"/>
            </a:pPr>
            <a:r>
              <a:rPr lang="en-US" sz="1200" b="0" i="0" u="none" strike="noStrike" cap="none" dirty="0" smtClean="0">
                <a:solidFill>
                  <a:schemeClr val="dk1"/>
                </a:solidFill>
                <a:latin typeface="Arial"/>
                <a:ea typeface="Arial"/>
                <a:cs typeface="Arial"/>
                <a:sym typeface="Arial"/>
              </a:rPr>
              <a:t>  The bus stop mounted the 11ay AP and connected wirelessly to another 11ay Portal AP mounted on the outside curb light-pole. </a:t>
            </a:r>
          </a:p>
          <a:p>
            <a:pPr marL="0" marR="0" lvl="0" indent="0" algn="l" rtl="0">
              <a:spcBef>
                <a:spcPts val="0"/>
              </a:spcBef>
              <a:spcAft>
                <a:spcPts val="0"/>
              </a:spcAft>
              <a:buClr>
                <a:schemeClr val="dk1"/>
              </a:buClr>
              <a:buSzPct val="100000"/>
              <a:buFont typeface="Arial"/>
              <a:buAutoNum type="arabicPeriod"/>
            </a:pPr>
            <a:r>
              <a:rPr lang="en-US" sz="1200" dirty="0" smtClean="0">
                <a:solidFill>
                  <a:schemeClr val="dk1"/>
                </a:solidFill>
              </a:rPr>
              <a:t>  The internet connectivity are transmitted over the </a:t>
            </a:r>
            <a:endParaRPr lang="en-US" sz="1200" b="0" i="0" u="none" strike="noStrike" cap="none" dirty="0" smtClean="0">
              <a:solidFill>
                <a:schemeClr val="dk1"/>
              </a:solidFill>
              <a:latin typeface="Arial"/>
              <a:ea typeface="Arial"/>
              <a:cs typeface="Arial"/>
              <a:sym typeface="Arial"/>
            </a:endParaRPr>
          </a:p>
          <a:p>
            <a:pPr marL="0" marR="0" lvl="0" indent="0" algn="l" rtl="0">
              <a:spcBef>
                <a:spcPts val="0"/>
              </a:spcBef>
              <a:spcAft>
                <a:spcPts val="0"/>
              </a:spcAft>
              <a:buClr>
                <a:schemeClr val="dk1"/>
              </a:buClr>
              <a:buSzPct val="100000"/>
              <a:buFont typeface="Arial"/>
              <a:buAutoNum type="arabicPeriod"/>
            </a:pPr>
            <a:r>
              <a:rPr lang="en-US" sz="1200" baseline="0" dirty="0" smtClean="0">
                <a:solidFill>
                  <a:schemeClr val="dk1"/>
                </a:solidFill>
              </a:rPr>
              <a:t>   The</a:t>
            </a:r>
            <a:r>
              <a:rPr lang="en-US" sz="1200" dirty="0" smtClean="0">
                <a:solidFill>
                  <a:schemeClr val="dk1"/>
                </a:solidFill>
              </a:rPr>
              <a:t> QoS/QoE are met with the user’s applications.</a:t>
            </a:r>
            <a:endParaRPr lang="en-US" sz="12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Clr>
                <a:schemeClr val="dk1"/>
              </a:buClr>
              <a:buFont typeface="Arial"/>
              <a:buNone/>
            </a:pPr>
            <a:endParaRPr sz="800" b="0" i="0" u="none" strike="noStrike" cap="none" baseline="0" dirty="0">
              <a:solidFill>
                <a:schemeClr val="dk1"/>
              </a:solidFill>
              <a:latin typeface="Arial"/>
              <a:ea typeface="Arial"/>
              <a:cs typeface="Arial"/>
              <a:sym typeface="Arial"/>
            </a:endParaRPr>
          </a:p>
        </p:txBody>
      </p:sp>
      <p:sp>
        <p:nvSpPr>
          <p:cNvPr id="213" name="Shape 213"/>
          <p:cNvSpPr txBox="1"/>
          <p:nvPr/>
        </p:nvSpPr>
        <p:spPr>
          <a:xfrm>
            <a:off x="251520" y="1052736"/>
            <a:ext cx="4680520" cy="482453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050" b="1" i="0" u="sng" strike="noStrike" cap="none" baseline="0" dirty="0">
                <a:solidFill>
                  <a:schemeClr val="dk1"/>
                </a:solidFill>
                <a:latin typeface="Arial"/>
                <a:ea typeface="Arial"/>
                <a:cs typeface="Arial"/>
                <a:sym typeface="Arial"/>
              </a:rPr>
              <a:t>Pre-Conditions:</a:t>
            </a:r>
            <a:r>
              <a:rPr lang="en-US" sz="1050" b="0" i="0" u="none" strike="noStrike" cap="none" baseline="0" dirty="0">
                <a:solidFill>
                  <a:schemeClr val="dk1"/>
                </a:solidFill>
                <a:latin typeface="Arial"/>
                <a:ea typeface="Arial"/>
                <a:cs typeface="Arial"/>
                <a:sym typeface="Arial"/>
              </a:rPr>
              <a:t>  </a:t>
            </a:r>
          </a:p>
          <a:p>
            <a:pPr lvl="0">
              <a:buSzPct val="25000"/>
            </a:pPr>
            <a:r>
              <a:rPr lang="en-US" sz="1050" dirty="0" smtClean="0"/>
              <a:t>A number of 11ay APs forms a point-to-point or point-to-multiple-point wireless outdoor backhaul connectivity. The communications between APs may be over single hop or multiple hops.</a:t>
            </a:r>
          </a:p>
          <a:p>
            <a:pPr marL="0" marR="0" lvl="0" indent="0" algn="l" rtl="0">
              <a:spcBef>
                <a:spcPts val="0"/>
              </a:spcBef>
              <a:spcAft>
                <a:spcPts val="0"/>
              </a:spcAft>
              <a:buNone/>
            </a:pPr>
            <a:endParaRPr sz="105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050" b="1" i="0" u="sng" strike="noStrike" cap="none" baseline="0" dirty="0">
                <a:solidFill>
                  <a:schemeClr val="dk1"/>
                </a:solidFill>
                <a:latin typeface="Arial"/>
                <a:ea typeface="Arial"/>
                <a:cs typeface="Arial"/>
                <a:sym typeface="Arial"/>
              </a:rPr>
              <a:t>Application:</a:t>
            </a:r>
            <a:r>
              <a:rPr lang="en-US" sz="105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050" b="0" i="0" u="none" strike="noStrike" cap="none" baseline="0" dirty="0">
                <a:solidFill>
                  <a:schemeClr val="dk1"/>
                </a:solidFill>
                <a:latin typeface="Arial"/>
                <a:ea typeface="Arial"/>
                <a:cs typeface="Arial"/>
                <a:sym typeface="Arial"/>
              </a:rPr>
              <a:t>The Wireless Backhaul </a:t>
            </a:r>
            <a:r>
              <a:rPr lang="en-US" sz="1050" b="0" i="0" u="none" strike="noStrike" cap="none" baseline="0" dirty="0" smtClean="0">
                <a:solidFill>
                  <a:schemeClr val="dk1"/>
                </a:solidFill>
                <a:latin typeface="Arial"/>
                <a:ea typeface="Arial"/>
                <a:cs typeface="Arial"/>
                <a:sym typeface="Arial"/>
              </a:rPr>
              <a:t>may be used </a:t>
            </a:r>
            <a:r>
              <a:rPr lang="en-US" sz="1050" b="0" i="0" u="none" strike="noStrike" cap="none" baseline="0" dirty="0">
                <a:solidFill>
                  <a:schemeClr val="dk1"/>
                </a:solidFill>
                <a:latin typeface="Arial"/>
                <a:ea typeface="Arial"/>
                <a:cs typeface="Arial"/>
                <a:sym typeface="Arial"/>
              </a:rPr>
              <a:t>for </a:t>
            </a:r>
            <a:r>
              <a:rPr lang="en-US" sz="1050" b="0" i="0" u="none" strike="noStrike" cap="none" baseline="0" dirty="0" smtClean="0">
                <a:solidFill>
                  <a:schemeClr val="dk1"/>
                </a:solidFill>
                <a:latin typeface="Arial"/>
                <a:ea typeface="Arial"/>
                <a:cs typeface="Arial"/>
                <a:sym typeface="Arial"/>
              </a:rPr>
              <a:t>small cell backhauling </a:t>
            </a:r>
            <a:r>
              <a:rPr lang="en-US" sz="1050" b="0" i="0" u="none" strike="noStrike" cap="none" baseline="0" dirty="0">
                <a:solidFill>
                  <a:schemeClr val="dk1"/>
                </a:solidFill>
                <a:latin typeface="Arial"/>
                <a:ea typeface="Arial"/>
                <a:cs typeface="Arial"/>
                <a:sym typeface="Arial"/>
              </a:rPr>
              <a:t>deployment in lieu of expensive fiber networks to </a:t>
            </a:r>
            <a:r>
              <a:rPr lang="en-US" sz="1050" b="0" i="0" u="none" strike="noStrike" cap="none" baseline="0" dirty="0" smtClean="0">
                <a:solidFill>
                  <a:schemeClr val="dk1"/>
                </a:solidFill>
                <a:latin typeface="Arial"/>
                <a:ea typeface="Arial"/>
                <a:cs typeface="Arial"/>
                <a:sym typeface="Arial"/>
              </a:rPr>
              <a:t>access networks, inter</a:t>
            </a:r>
            <a:r>
              <a:rPr lang="en-US" sz="1050" b="0" i="0" u="none" strike="noStrike" cap="none" dirty="0" smtClean="0">
                <a:solidFill>
                  <a:schemeClr val="dk1"/>
                </a:solidFill>
                <a:latin typeface="Arial"/>
                <a:ea typeface="Arial"/>
                <a:cs typeface="Arial"/>
                <a:sym typeface="Arial"/>
              </a:rPr>
              <a:t> buildings or so.</a:t>
            </a:r>
          </a:p>
          <a:p>
            <a:pPr marL="0" marR="0" lvl="0" indent="0" algn="l" rtl="0">
              <a:spcBef>
                <a:spcPts val="0"/>
              </a:spcBef>
              <a:spcAft>
                <a:spcPts val="0"/>
              </a:spcAft>
              <a:buSzPct val="25000"/>
              <a:buNone/>
            </a:pPr>
            <a:endParaRPr lang="en-US" sz="1050" baseline="0" dirty="0" smtClean="0">
              <a:solidFill>
                <a:schemeClr val="dk1"/>
              </a:solidFill>
            </a:endParaRPr>
          </a:p>
          <a:p>
            <a:pPr marL="0" marR="0" lvl="0" indent="0" algn="l" rtl="0">
              <a:spcBef>
                <a:spcPts val="0"/>
              </a:spcBef>
              <a:spcAft>
                <a:spcPts val="0"/>
              </a:spcAft>
              <a:buSzPct val="25000"/>
              <a:buNone/>
            </a:pPr>
            <a:r>
              <a:rPr lang="en-US" sz="1050" b="0" i="0" u="none" strike="noStrike" cap="none" dirty="0" smtClean="0">
                <a:solidFill>
                  <a:srgbClr val="FF0000"/>
                </a:solidFill>
                <a:latin typeface="Arial"/>
                <a:ea typeface="Arial"/>
                <a:cs typeface="Arial"/>
                <a:sym typeface="Arial"/>
              </a:rPr>
              <a:t>Configuration 1: Single hop with distance &lt;1km</a:t>
            </a:r>
            <a:endParaRPr lang="en-US" sz="1050" b="0" i="0" u="none" strike="noStrike" cap="none" baseline="0" dirty="0" smtClean="0">
              <a:solidFill>
                <a:srgbClr val="FF0000"/>
              </a:solidFill>
              <a:latin typeface="Arial"/>
              <a:ea typeface="Arial"/>
              <a:cs typeface="Arial"/>
              <a:sym typeface="Arial"/>
            </a:endParaRPr>
          </a:p>
          <a:p>
            <a:pPr marL="0" marR="0" lvl="0" indent="0" algn="l" rtl="0">
              <a:spcBef>
                <a:spcPts val="0"/>
              </a:spcBef>
              <a:spcAft>
                <a:spcPts val="0"/>
              </a:spcAft>
              <a:buNone/>
            </a:pPr>
            <a:endParaRPr sz="1050" b="0" i="0" u="none" strike="noStrike" cap="none" baseline="0" dirty="0">
              <a:solidFill>
                <a:srgbClr val="FF0000"/>
              </a:solidFill>
              <a:latin typeface="Arial"/>
              <a:ea typeface="Arial"/>
              <a:cs typeface="Arial"/>
              <a:sym typeface="Arial"/>
            </a:endParaRPr>
          </a:p>
          <a:p>
            <a:pPr lvl="0">
              <a:buSzPct val="25000"/>
            </a:pPr>
            <a:r>
              <a:rPr lang="en-US" altLang="zh-CN" sz="1050" dirty="0" smtClean="0">
                <a:solidFill>
                  <a:srgbClr val="FF0000"/>
                </a:solidFill>
              </a:rPr>
              <a:t>       Data rate is &gt;2 </a:t>
            </a:r>
            <a:r>
              <a:rPr lang="en-US" altLang="zh-CN" sz="1050" dirty="0" err="1" smtClean="0">
                <a:solidFill>
                  <a:srgbClr val="FF0000"/>
                </a:solidFill>
              </a:rPr>
              <a:t>Gbs</a:t>
            </a:r>
            <a:r>
              <a:rPr lang="en-US" altLang="zh-CN" sz="1050" dirty="0" smtClean="0">
                <a:solidFill>
                  <a:srgbClr val="FF0000"/>
                </a:solidFill>
              </a:rPr>
              <a:t> per STA, aggregated data rate &gt;20 </a:t>
            </a:r>
            <a:r>
              <a:rPr lang="en-US" altLang="zh-CN" sz="1050" dirty="0" err="1" smtClean="0">
                <a:solidFill>
                  <a:srgbClr val="FF0000"/>
                </a:solidFill>
              </a:rPr>
              <a:t>Gbs</a:t>
            </a:r>
            <a:endParaRPr lang="en-US" sz="1050" dirty="0" smtClean="0">
              <a:solidFill>
                <a:srgbClr val="FF0000"/>
              </a:solidFill>
            </a:endParaRPr>
          </a:p>
          <a:p>
            <a:pPr lvl="0">
              <a:buSzPct val="25000"/>
            </a:pPr>
            <a:endParaRPr lang="en-US" sz="1050" baseline="0" dirty="0" smtClean="0">
              <a:solidFill>
                <a:srgbClr val="FF0000"/>
              </a:solidFill>
            </a:endParaRPr>
          </a:p>
          <a:p>
            <a:pPr lvl="0">
              <a:buSzPct val="25000"/>
            </a:pPr>
            <a:r>
              <a:rPr lang="en-US" sz="1050" dirty="0" smtClean="0">
                <a:solidFill>
                  <a:srgbClr val="FF0000"/>
                </a:solidFill>
              </a:rPr>
              <a:t>Configuration 2: Multiple hop with each link distance &lt;150m , with up to 5 hops</a:t>
            </a:r>
          </a:p>
          <a:p>
            <a:pPr lvl="0">
              <a:buSzPct val="25000"/>
            </a:pPr>
            <a:endParaRPr lang="en-US" sz="1050" baseline="0" dirty="0" smtClean="0">
              <a:solidFill>
                <a:srgbClr val="FF0000"/>
              </a:solidFill>
            </a:endParaRPr>
          </a:p>
          <a:p>
            <a:pPr lvl="0">
              <a:buSzPct val="25000"/>
            </a:pPr>
            <a:r>
              <a:rPr lang="en-US" sz="1050" baseline="0" dirty="0" smtClean="0">
                <a:solidFill>
                  <a:srgbClr val="FF0000"/>
                </a:solidFill>
              </a:rPr>
              <a:t>       Data</a:t>
            </a:r>
            <a:r>
              <a:rPr lang="en-US" sz="1050" dirty="0" smtClean="0">
                <a:solidFill>
                  <a:srgbClr val="FF0000"/>
                </a:solidFill>
              </a:rPr>
              <a:t> rate is &gt;2Gbps per STA, aggregated data rate &gt;20Gbps</a:t>
            </a:r>
            <a:endParaRPr lang="en-US" sz="1050" baseline="0" dirty="0" smtClean="0">
              <a:solidFill>
                <a:srgbClr val="FF0000"/>
              </a:solidFill>
            </a:endParaRPr>
          </a:p>
          <a:p>
            <a:pPr lvl="0">
              <a:buSzPct val="25000"/>
            </a:pPr>
            <a:endParaRPr lang="en-US" sz="1050" b="0" i="0" u="none" strike="noStrike" cap="none" baseline="0" dirty="0" smtClean="0">
              <a:solidFill>
                <a:srgbClr val="FF0000"/>
              </a:solidFill>
              <a:latin typeface="Arial"/>
              <a:ea typeface="Arial"/>
              <a:cs typeface="Arial"/>
              <a:sym typeface="Arial"/>
            </a:endParaRPr>
          </a:p>
          <a:p>
            <a:pPr lvl="0">
              <a:buSzPct val="25000"/>
            </a:pPr>
            <a:r>
              <a:rPr lang="en-US" sz="1050" dirty="0" smtClean="0">
                <a:solidFill>
                  <a:srgbClr val="FF0000"/>
                </a:solidFill>
              </a:rPr>
              <a:t>Both configurations support h</a:t>
            </a:r>
            <a:r>
              <a:rPr lang="en-US" sz="1050" b="0" i="0" u="none" strike="noStrike" cap="none" baseline="0" dirty="0" smtClean="0">
                <a:solidFill>
                  <a:srgbClr val="FF0000"/>
                </a:solidFill>
                <a:latin typeface="Arial"/>
                <a:ea typeface="Arial"/>
                <a:cs typeface="Arial"/>
                <a:sym typeface="Arial"/>
              </a:rPr>
              <a:t>igh </a:t>
            </a:r>
            <a:r>
              <a:rPr lang="en-US" sz="1050" dirty="0" smtClean="0">
                <a:solidFill>
                  <a:srgbClr val="FF0000"/>
                </a:solidFill>
              </a:rPr>
              <a:t>availability (99.99%) . </a:t>
            </a:r>
          </a:p>
          <a:p>
            <a:pPr lvl="0">
              <a:buSzPct val="25000"/>
            </a:pPr>
            <a:endParaRPr lang="en-US" sz="1050" b="0" i="0" u="none" strike="noStrike" cap="none" baseline="0" dirty="0" smtClean="0">
              <a:solidFill>
                <a:srgbClr val="FF0000"/>
              </a:solidFill>
              <a:latin typeface="Arial"/>
              <a:ea typeface="Arial"/>
              <a:cs typeface="Arial"/>
              <a:sym typeface="Arial"/>
            </a:endParaRPr>
          </a:p>
          <a:p>
            <a:pPr lvl="0">
              <a:buSzPct val="25000"/>
            </a:pPr>
            <a:r>
              <a:rPr lang="en-US" sz="1050" dirty="0" smtClean="0">
                <a:solidFill>
                  <a:srgbClr val="FF0000"/>
                </a:solidFill>
              </a:rPr>
              <a:t>High requirements for QoS/QoE [9], where the overall latency over the wireless backhaul links is less than 35ms for both configurations.</a:t>
            </a:r>
            <a:endParaRPr lang="en-US" sz="1050" b="0" i="0" u="none" strike="noStrike" cap="none" baseline="0" dirty="0">
              <a:solidFill>
                <a:srgbClr val="FF0000"/>
              </a:solidFill>
              <a:latin typeface="Arial"/>
              <a:ea typeface="Arial"/>
              <a:cs typeface="Arial"/>
              <a:sym typeface="Arial"/>
            </a:endParaRPr>
          </a:p>
          <a:p>
            <a:pPr marL="0" marR="0" lvl="0" indent="0" algn="l" rtl="0">
              <a:spcBef>
                <a:spcPts val="0"/>
              </a:spcBef>
              <a:spcAft>
                <a:spcPts val="0"/>
              </a:spcAft>
              <a:buNone/>
            </a:pPr>
            <a:endParaRPr sz="6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050" b="1" i="0" u="sng" strike="noStrike" cap="none" baseline="0" dirty="0">
                <a:solidFill>
                  <a:schemeClr val="dk1"/>
                </a:solidFill>
                <a:latin typeface="Arial"/>
                <a:ea typeface="Arial"/>
                <a:cs typeface="Arial"/>
                <a:sym typeface="Arial"/>
              </a:rPr>
              <a:t>Environment:</a:t>
            </a:r>
            <a:r>
              <a:rPr lang="en-US" sz="105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050" b="0" i="0" u="none" strike="noStrike" cap="none" baseline="0" dirty="0">
                <a:solidFill>
                  <a:schemeClr val="dk1"/>
                </a:solidFill>
                <a:latin typeface="Arial"/>
                <a:ea typeface="Arial"/>
                <a:cs typeface="Arial"/>
                <a:sym typeface="Arial"/>
              </a:rPr>
              <a:t>Devices </a:t>
            </a:r>
            <a:r>
              <a:rPr lang="en-US" sz="1050" b="0" i="0" u="none" strike="noStrike" cap="none" baseline="0" dirty="0" smtClean="0">
                <a:solidFill>
                  <a:schemeClr val="dk1"/>
                </a:solidFill>
                <a:latin typeface="Arial"/>
                <a:ea typeface="Arial"/>
                <a:cs typeface="Arial"/>
                <a:sym typeface="Arial"/>
              </a:rPr>
              <a:t>operate in </a:t>
            </a:r>
            <a:r>
              <a:rPr lang="en-US" sz="1050" b="0" i="0" u="none" strike="noStrike" cap="none" baseline="0" dirty="0">
                <a:solidFill>
                  <a:schemeClr val="dk1"/>
                </a:solidFill>
                <a:latin typeface="Arial"/>
                <a:ea typeface="Arial"/>
                <a:cs typeface="Arial"/>
                <a:sym typeface="Arial"/>
              </a:rPr>
              <a:t>outdoor environment with </a:t>
            </a:r>
            <a:r>
              <a:rPr lang="en-US" sz="1050" b="0" i="0" u="none" strike="noStrike" cap="none" baseline="0" dirty="0" smtClean="0">
                <a:solidFill>
                  <a:schemeClr val="dk1"/>
                </a:solidFill>
                <a:latin typeface="Arial"/>
                <a:ea typeface="Arial"/>
                <a:cs typeface="Arial"/>
                <a:sym typeface="Arial"/>
              </a:rPr>
              <a:t>LOS under most conditions.  For</a:t>
            </a:r>
            <a:r>
              <a:rPr lang="en-US" sz="1050" b="0" i="0" u="none" strike="noStrike" cap="none" dirty="0" smtClean="0">
                <a:solidFill>
                  <a:schemeClr val="dk1"/>
                </a:solidFill>
                <a:latin typeface="Arial"/>
                <a:ea typeface="Arial"/>
                <a:cs typeface="Arial"/>
                <a:sym typeface="Arial"/>
              </a:rPr>
              <a:t>  single hop wireless backhauling devices </a:t>
            </a:r>
            <a:r>
              <a:rPr lang="en-US" sz="1050" dirty="0" smtClean="0">
                <a:solidFill>
                  <a:schemeClr val="dk1"/>
                </a:solidFill>
              </a:rPr>
              <a:t>, </a:t>
            </a:r>
            <a:r>
              <a:rPr lang="en-US" sz="1050" b="0" i="0" u="none" strike="noStrike" cap="none" baseline="0" dirty="0" smtClean="0">
                <a:solidFill>
                  <a:schemeClr val="dk1"/>
                </a:solidFill>
                <a:latin typeface="Arial"/>
                <a:ea typeface="Arial"/>
                <a:cs typeface="Arial"/>
                <a:sym typeface="Arial"/>
              </a:rPr>
              <a:t>distance </a:t>
            </a:r>
            <a:r>
              <a:rPr lang="en-US" sz="1050" dirty="0" smtClean="0">
                <a:solidFill>
                  <a:schemeClr val="dk1"/>
                </a:solidFill>
              </a:rPr>
              <a:t>between the APs </a:t>
            </a:r>
            <a:r>
              <a:rPr lang="en-US" sz="1050" b="0" i="0" u="none" strike="noStrike" cap="none" baseline="0" dirty="0" smtClean="0">
                <a:solidFill>
                  <a:schemeClr val="dk1"/>
                </a:solidFill>
                <a:latin typeface="Arial"/>
                <a:ea typeface="Arial"/>
                <a:cs typeface="Arial"/>
                <a:sym typeface="Arial"/>
              </a:rPr>
              <a:t>is &lt;1000m.</a:t>
            </a:r>
            <a:r>
              <a:rPr lang="en-US" sz="1050" b="0" i="0" u="none" strike="noStrike" cap="none" dirty="0" smtClean="0">
                <a:solidFill>
                  <a:schemeClr val="dk1"/>
                </a:solidFill>
                <a:latin typeface="Arial"/>
                <a:ea typeface="Arial"/>
                <a:cs typeface="Arial"/>
                <a:sym typeface="Arial"/>
              </a:rPr>
              <a:t> For multiple hop wireless backhauling devices,  distance per hop between the p</a:t>
            </a:r>
            <a:r>
              <a:rPr lang="en-US" sz="1200" b="0" i="0" u="none" strike="noStrike" cap="none" dirty="0" smtClean="0">
                <a:solidFill>
                  <a:schemeClr val="dk1"/>
                </a:solidFill>
                <a:latin typeface="Arial"/>
                <a:ea typeface="Arial"/>
                <a:cs typeface="Arial"/>
                <a:sym typeface="Arial"/>
              </a:rPr>
              <a:t>aired APs is 150m</a:t>
            </a:r>
            <a:endParaRPr lang="en-US" sz="12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 </a:t>
            </a:r>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5" name="Shape 225"/>
          <p:cNvSpPr txBox="1">
            <a:spLocks noGrp="1"/>
          </p:cNvSpPr>
          <p:nvPr>
            <p:ph type="title"/>
          </p:nvPr>
        </p:nvSpPr>
        <p:spPr>
          <a:xfrm>
            <a:off x="755576" y="332656"/>
            <a:ext cx="7772400" cy="1066799"/>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2400" b="1" i="0" u="none" strike="noStrike" cap="none" baseline="0" dirty="0">
                <a:solidFill>
                  <a:schemeClr val="dk2"/>
                </a:solidFill>
                <a:latin typeface="Times New Roman"/>
                <a:ea typeface="Times New Roman"/>
                <a:cs typeface="Times New Roman"/>
                <a:sym typeface="Times New Roman"/>
              </a:rPr>
              <a:t>Usage Model </a:t>
            </a:r>
            <a:r>
              <a:rPr lang="en-US" sz="2400" b="1" dirty="0" smtClean="0">
                <a:solidFill>
                  <a:schemeClr val="dk2"/>
                </a:solidFill>
                <a:latin typeface="Times New Roman"/>
                <a:ea typeface="Times New Roman"/>
                <a:cs typeface="Times New Roman"/>
                <a:sym typeface="Times New Roman"/>
              </a:rPr>
              <a:t>8</a:t>
            </a:r>
            <a:r>
              <a:rPr lang="en-US" sz="2400" b="1" i="0" u="none" strike="noStrike" cap="none" baseline="0" dirty="0" smtClean="0">
                <a:solidFill>
                  <a:schemeClr val="dk2"/>
                </a:solidFill>
                <a:latin typeface="Times New Roman"/>
                <a:ea typeface="Times New Roman"/>
                <a:cs typeface="Times New Roman"/>
                <a:sym typeface="Times New Roman"/>
              </a:rPr>
              <a:t>: </a:t>
            </a:r>
            <a:r>
              <a:rPr lang="en-US" sz="2400" b="1" i="0" u="none" strike="noStrike" cap="none" baseline="0" dirty="0">
                <a:solidFill>
                  <a:schemeClr val="dk2"/>
                </a:solidFill>
                <a:latin typeface="Times New Roman"/>
                <a:ea typeface="Times New Roman"/>
                <a:cs typeface="Times New Roman"/>
                <a:sym typeface="Times New Roman"/>
              </a:rPr>
              <a:t>Wireless </a:t>
            </a:r>
            <a:r>
              <a:rPr lang="en-US" sz="2400" b="1" i="0" u="none" strike="noStrike" cap="none" baseline="0" dirty="0" smtClean="0">
                <a:solidFill>
                  <a:schemeClr val="dk2"/>
                </a:solidFill>
                <a:latin typeface="Times New Roman"/>
                <a:ea typeface="Times New Roman"/>
                <a:cs typeface="Times New Roman"/>
                <a:sym typeface="Times New Roman"/>
              </a:rPr>
              <a:t>Backhaul</a:t>
            </a:r>
            <a:endParaRPr lang="en-US" sz="2400" b="1" i="0" u="none" strike="noStrike" cap="none" baseline="0" dirty="0">
              <a:solidFill>
                <a:schemeClr val="dk2"/>
              </a:solidFill>
              <a:latin typeface="Times New Roman"/>
              <a:ea typeface="Times New Roman"/>
              <a:cs typeface="Times New Roman"/>
              <a:sym typeface="Times New Roman"/>
            </a:endParaRPr>
          </a:p>
        </p:txBody>
      </p:sp>
      <p:sp>
        <p:nvSpPr>
          <p:cNvPr id="226" name="Shape 226"/>
          <p:cNvSpPr txBox="1">
            <a:spLocks noGrp="1"/>
          </p:cNvSpPr>
          <p:nvPr>
            <p:ph type="body" idx="1"/>
          </p:nvPr>
        </p:nvSpPr>
        <p:spPr>
          <a:xfrm>
            <a:off x="179512" y="1052736"/>
            <a:ext cx="4258817" cy="720080"/>
          </a:xfrm>
          <a:prstGeom prst="rect">
            <a:avLst/>
          </a:prstGeom>
          <a:noFill/>
          <a:ln>
            <a:noFill/>
          </a:ln>
        </p:spPr>
        <p:txBody>
          <a:bodyPr lIns="92075" tIns="46025" rIns="92075" bIns="46025" anchor="t" anchorCtr="0">
            <a:noAutofit/>
          </a:bodyPr>
          <a:lstStyle/>
          <a:p>
            <a:pPr marL="342900" marR="0" lvl="0" indent="-342900" algn="l" rtl="0">
              <a:lnSpc>
                <a:spcPct val="80000"/>
              </a:lnSpc>
              <a:spcBef>
                <a:spcPts val="270"/>
              </a:spcBef>
              <a:spcAft>
                <a:spcPts val="0"/>
              </a:spcAft>
              <a:buClr>
                <a:schemeClr val="dk1"/>
              </a:buClr>
              <a:buSzPct val="96428"/>
              <a:buFont typeface="Times New Roman"/>
              <a:buChar char="•"/>
            </a:pPr>
            <a:r>
              <a:rPr lang="en-US" sz="1600" b="1" i="0" u="none" strike="noStrike" cap="none" baseline="0" dirty="0" smtClean="0">
                <a:solidFill>
                  <a:schemeClr val="dk1"/>
                </a:solidFill>
                <a:latin typeface="Times New Roman"/>
                <a:ea typeface="Times New Roman"/>
                <a:cs typeface="Times New Roman"/>
                <a:sym typeface="Times New Roman"/>
              </a:rPr>
              <a:t>Requirements</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a:t>
            </a:r>
            <a:r>
              <a:rPr lang="en-US" sz="1600" b="1" i="0" u="none" strike="noStrike" cap="none" baseline="0" dirty="0" smtClean="0">
                <a:solidFill>
                  <a:schemeClr val="dk1"/>
                </a:solidFill>
                <a:latin typeface="Times New Roman"/>
                <a:ea typeface="Times New Roman"/>
                <a:cs typeface="Times New Roman"/>
                <a:sym typeface="Times New Roman"/>
              </a:rPr>
              <a:t>        </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256540" algn="l" rtl="0">
              <a:lnSpc>
                <a:spcPct val="80000"/>
              </a:lnSpc>
              <a:spcBef>
                <a:spcPts val="272"/>
              </a:spcBef>
              <a:spcAft>
                <a:spcPts val="0"/>
              </a:spcAft>
              <a:buClr>
                <a:schemeClr val="dk1"/>
              </a:buClr>
              <a:buFont typeface="Times New Roman"/>
              <a:buNone/>
            </a:pPr>
            <a:endParaRPr lang="en-US" sz="1600" b="1" i="0" u="none" strike="noStrike" cap="none" baseline="0" dirty="0" smtClean="0">
              <a:solidFill>
                <a:schemeClr val="dk1"/>
              </a:solidFill>
              <a:latin typeface="Times New Roman"/>
              <a:ea typeface="Times New Roman"/>
              <a:cs typeface="Times New Roman"/>
              <a:sym typeface="Times New Roman"/>
            </a:endParaRPr>
          </a:p>
          <a:p>
            <a:pPr marL="342900" marR="0" lvl="0" indent="-256540" algn="l" rtl="0">
              <a:lnSpc>
                <a:spcPct val="80000"/>
              </a:lnSpc>
              <a:spcBef>
                <a:spcPts val="272"/>
              </a:spcBef>
              <a:spcAft>
                <a:spcPts val="0"/>
              </a:spcAft>
              <a:buClr>
                <a:schemeClr val="dk1"/>
              </a:buClr>
              <a:buFont typeface="Times New Roman"/>
              <a:buNone/>
            </a:pPr>
            <a:endParaRPr lang="en-US" sz="1600" b="1" dirty="0" smtClean="0">
              <a:solidFill>
                <a:schemeClr val="dk1"/>
              </a:solidFill>
              <a:latin typeface="Times New Roman"/>
              <a:ea typeface="Times New Roman"/>
              <a:cs typeface="Times New Roman"/>
              <a:sym typeface="Times New Roman"/>
            </a:endParaRPr>
          </a:p>
        </p:txBody>
      </p:sp>
      <p:grpSp>
        <p:nvGrpSpPr>
          <p:cNvPr id="18" name="Shape 341"/>
          <p:cNvGrpSpPr/>
          <p:nvPr/>
        </p:nvGrpSpPr>
        <p:grpSpPr>
          <a:xfrm>
            <a:off x="4211960" y="1196752"/>
            <a:ext cx="3960440" cy="2160240"/>
            <a:chOff x="899591" y="2555032"/>
            <a:chExt cx="5256584" cy="2530150"/>
          </a:xfrm>
        </p:grpSpPr>
        <p:grpSp>
          <p:nvGrpSpPr>
            <p:cNvPr id="19" name="Shape 342"/>
            <p:cNvGrpSpPr/>
            <p:nvPr/>
          </p:nvGrpSpPr>
          <p:grpSpPr>
            <a:xfrm>
              <a:off x="971600" y="2555032"/>
              <a:ext cx="5184576" cy="2530150"/>
              <a:chOff x="1691680" y="3027015"/>
              <a:chExt cx="3816424" cy="1626120"/>
            </a:xfrm>
          </p:grpSpPr>
          <p:grpSp>
            <p:nvGrpSpPr>
              <p:cNvPr id="29" name="Shape 343"/>
              <p:cNvGrpSpPr/>
              <p:nvPr/>
            </p:nvGrpSpPr>
            <p:grpSpPr>
              <a:xfrm>
                <a:off x="1758545" y="3573015"/>
                <a:ext cx="1939072" cy="1080119"/>
                <a:chOff x="5724128" y="404663"/>
                <a:chExt cx="1656183" cy="942045"/>
              </a:xfrm>
            </p:grpSpPr>
            <p:sp>
              <p:nvSpPr>
                <p:cNvPr id="59" name="Shape 344"/>
                <p:cNvSpPr/>
                <p:nvPr/>
              </p:nvSpPr>
              <p:spPr>
                <a:xfrm>
                  <a:off x="5724128" y="836712"/>
                  <a:ext cx="1656183" cy="509997"/>
                </a:xfrm>
                <a:prstGeom prst="ellipse">
                  <a:avLst/>
                </a:prstGeom>
                <a:solidFill>
                  <a:srgbClr val="D8D8D8">
                    <a:alpha val="8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sp>
              <p:nvSpPr>
                <p:cNvPr id="60" name="Shape 345"/>
                <p:cNvSpPr/>
                <p:nvPr/>
              </p:nvSpPr>
              <p:spPr>
                <a:xfrm>
                  <a:off x="5724128" y="404663"/>
                  <a:ext cx="1656183" cy="648071"/>
                </a:xfrm>
                <a:prstGeom prst="triangle">
                  <a:avLst>
                    <a:gd name="adj" fmla="val 50000"/>
                  </a:avLst>
                </a:prstGeom>
                <a:solidFill>
                  <a:srgbClr val="D8D8D8"/>
                </a:solidFill>
                <a:ln>
                  <a:noFill/>
                </a:ln>
              </p:spPr>
              <p:txBody>
                <a:bodyPr lIns="91425" tIns="45700" rIns="91425" bIns="45700" anchor="t" anchorCtr="0">
                  <a:noAutofit/>
                </a:bodyPr>
                <a:lstStyle/>
                <a:p>
                  <a:pPr marL="0" marR="0" lvl="0" indent="76200" algn="l" rtl="0">
                    <a:spcBef>
                      <a:spcPts val="0"/>
                    </a:spcBef>
                    <a:spcAft>
                      <a:spcPts val="0"/>
                    </a:spcAft>
                    <a:buClr>
                      <a:srgbClr val="CC9900"/>
                    </a:buClr>
                    <a:buFont typeface="Noto Symbol"/>
                    <a:buNone/>
                  </a:pPr>
                  <a:endParaRPr sz="1200" b="0" i="0" u="none" strike="noStrike" cap="none" baseline="0" dirty="0">
                    <a:solidFill>
                      <a:srgbClr val="000000"/>
                    </a:solidFill>
                    <a:latin typeface="Arial"/>
                    <a:ea typeface="Arial"/>
                    <a:cs typeface="Arial"/>
                    <a:sym typeface="Arial"/>
                  </a:endParaRPr>
                </a:p>
              </p:txBody>
            </p:sp>
          </p:grpSp>
          <p:grpSp>
            <p:nvGrpSpPr>
              <p:cNvPr id="30" name="Shape 346"/>
              <p:cNvGrpSpPr/>
              <p:nvPr/>
            </p:nvGrpSpPr>
            <p:grpSpPr>
              <a:xfrm>
                <a:off x="3430159" y="3501006"/>
                <a:ext cx="2005937" cy="1152129"/>
                <a:chOff x="5724128" y="404663"/>
                <a:chExt cx="1656183" cy="942045"/>
              </a:xfrm>
            </p:grpSpPr>
            <p:sp>
              <p:nvSpPr>
                <p:cNvPr id="57" name="Shape 347"/>
                <p:cNvSpPr/>
                <p:nvPr/>
              </p:nvSpPr>
              <p:spPr>
                <a:xfrm>
                  <a:off x="5724128" y="836712"/>
                  <a:ext cx="1656183" cy="509997"/>
                </a:xfrm>
                <a:prstGeom prst="ellipse">
                  <a:avLst/>
                </a:prstGeom>
                <a:solidFill>
                  <a:srgbClr val="D8D8D8">
                    <a:alpha val="8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sp>
              <p:nvSpPr>
                <p:cNvPr id="58" name="Shape 348"/>
                <p:cNvSpPr/>
                <p:nvPr/>
              </p:nvSpPr>
              <p:spPr>
                <a:xfrm>
                  <a:off x="5724128" y="404663"/>
                  <a:ext cx="1656183" cy="648071"/>
                </a:xfrm>
                <a:prstGeom prst="triangle">
                  <a:avLst>
                    <a:gd name="adj" fmla="val 50000"/>
                  </a:avLst>
                </a:prstGeom>
                <a:solidFill>
                  <a:srgbClr val="D8D8D8"/>
                </a:solidFill>
                <a:ln>
                  <a:noFill/>
                </a:ln>
              </p:spPr>
              <p:txBody>
                <a:bodyPr lIns="91425" tIns="45700" rIns="91425" bIns="45700" anchor="t" anchorCtr="0">
                  <a:noAutofit/>
                </a:bodyPr>
                <a:lstStyle/>
                <a:p>
                  <a:pPr marL="0" marR="0" lvl="0" indent="76200" algn="l" rtl="0">
                    <a:spcBef>
                      <a:spcPts val="0"/>
                    </a:spcBef>
                    <a:spcAft>
                      <a:spcPts val="0"/>
                    </a:spcAft>
                    <a:buClr>
                      <a:srgbClr val="CC9900"/>
                    </a:buClr>
                    <a:buFont typeface="Noto Symbol"/>
                    <a:buNone/>
                  </a:pPr>
                  <a:endParaRPr sz="1200" b="0" i="0" u="none" strike="noStrike" cap="none" baseline="0" dirty="0">
                    <a:solidFill>
                      <a:srgbClr val="000000"/>
                    </a:solidFill>
                    <a:latin typeface="Arial"/>
                    <a:ea typeface="Arial"/>
                    <a:cs typeface="Arial"/>
                    <a:sym typeface="Arial"/>
                  </a:endParaRPr>
                </a:p>
              </p:txBody>
            </p:sp>
          </p:grpSp>
          <p:grpSp>
            <p:nvGrpSpPr>
              <p:cNvPr id="31" name="Shape 349"/>
              <p:cNvGrpSpPr/>
              <p:nvPr/>
            </p:nvGrpSpPr>
            <p:grpSpPr>
              <a:xfrm>
                <a:off x="4098792" y="3212976"/>
                <a:ext cx="404838" cy="1141141"/>
                <a:chOff x="5148064" y="4190325"/>
                <a:chExt cx="435980" cy="937142"/>
              </a:xfrm>
            </p:grpSpPr>
            <p:cxnSp>
              <p:nvCxnSpPr>
                <p:cNvPr id="53" name="Shape 350"/>
                <p:cNvCxnSpPr/>
                <p:nvPr/>
              </p:nvCxnSpPr>
              <p:spPr>
                <a:xfrm flipH="1">
                  <a:off x="5484945" y="4190325"/>
                  <a:ext cx="17961" cy="937142"/>
                </a:xfrm>
                <a:prstGeom prst="straightConnector1">
                  <a:avLst/>
                </a:prstGeom>
                <a:noFill/>
                <a:ln w="50800" cap="flat">
                  <a:solidFill>
                    <a:srgbClr val="000000"/>
                  </a:solidFill>
                  <a:prstDash val="solid"/>
                  <a:round/>
                  <a:headEnd type="none" w="med" len="med"/>
                  <a:tailEnd type="none" w="med" len="med"/>
                </a:ln>
              </p:spPr>
            </p:cxnSp>
            <p:cxnSp>
              <p:nvCxnSpPr>
                <p:cNvPr id="54" name="Shape 351"/>
                <p:cNvCxnSpPr/>
                <p:nvPr/>
              </p:nvCxnSpPr>
              <p:spPr>
                <a:xfrm rot="10800000" flipH="1">
                  <a:off x="5148064" y="4194840"/>
                  <a:ext cx="371354" cy="3607"/>
                </a:xfrm>
                <a:prstGeom prst="straightConnector1">
                  <a:avLst/>
                </a:prstGeom>
                <a:noFill/>
                <a:ln w="50800" cap="flat">
                  <a:solidFill>
                    <a:srgbClr val="000000"/>
                  </a:solidFill>
                  <a:prstDash val="solid"/>
                  <a:round/>
                  <a:headEnd type="none" w="med" len="med"/>
                  <a:tailEnd type="none" w="med" len="med"/>
                </a:ln>
              </p:spPr>
            </p:cxnSp>
            <p:sp>
              <p:nvSpPr>
                <p:cNvPr id="55" name="Shape 352"/>
                <p:cNvSpPr/>
                <p:nvPr/>
              </p:nvSpPr>
              <p:spPr>
                <a:xfrm>
                  <a:off x="5151694" y="4194841"/>
                  <a:ext cx="135665" cy="69275"/>
                </a:xfrm>
                <a:prstGeom prst="rect">
                  <a:avLst/>
                </a:prstGeom>
                <a:noFill/>
                <a:ln w="12700"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sp>
              <p:nvSpPr>
                <p:cNvPr id="56" name="Shape 353"/>
                <p:cNvSpPr/>
                <p:nvPr/>
              </p:nvSpPr>
              <p:spPr>
                <a:xfrm>
                  <a:off x="5524351" y="4385260"/>
                  <a:ext cx="59692" cy="112574"/>
                </a:xfrm>
                <a:prstGeom prst="rect">
                  <a:avLst/>
                </a:prstGeom>
                <a:solidFill>
                  <a:srgbClr val="FF2728"/>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grpSp>
          <p:cxnSp>
            <p:nvCxnSpPr>
              <p:cNvPr id="32" name="Shape 354"/>
              <p:cNvCxnSpPr/>
              <p:nvPr/>
            </p:nvCxnSpPr>
            <p:spPr>
              <a:xfrm rot="10800000" flipH="1">
                <a:off x="1691680" y="4365104"/>
                <a:ext cx="3816424" cy="15823"/>
              </a:xfrm>
              <a:prstGeom prst="straightConnector1">
                <a:avLst/>
              </a:prstGeom>
              <a:noFill/>
              <a:ln w="63500" cap="flat">
                <a:solidFill>
                  <a:srgbClr val="000000"/>
                </a:solidFill>
                <a:prstDash val="solid"/>
                <a:round/>
                <a:headEnd type="none" w="med" len="med"/>
                <a:tailEnd type="none" w="med" len="med"/>
              </a:ln>
            </p:spPr>
          </p:cxnSp>
          <p:sp>
            <p:nvSpPr>
              <p:cNvPr id="33" name="Shape 355"/>
              <p:cNvSpPr txBox="1"/>
              <p:nvPr/>
            </p:nvSpPr>
            <p:spPr>
              <a:xfrm>
                <a:off x="4572000" y="3449873"/>
                <a:ext cx="459050" cy="9890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000" b="0" i="0" u="none" strike="noStrike" cap="none" baseline="0" dirty="0" smtClean="0">
                    <a:solidFill>
                      <a:srgbClr val="000000"/>
                    </a:solidFill>
                    <a:latin typeface="Times New Roman"/>
                    <a:ea typeface="Times New Roman"/>
                    <a:cs typeface="Times New Roman"/>
                    <a:sym typeface="Times New Roman"/>
                  </a:rPr>
                  <a:t>11ay </a:t>
                </a:r>
                <a:r>
                  <a:rPr lang="en-US" sz="1000" b="0" i="0" u="none" strike="noStrike" cap="none" baseline="0" dirty="0">
                    <a:solidFill>
                      <a:srgbClr val="000000"/>
                    </a:solidFill>
                    <a:latin typeface="Times New Roman"/>
                    <a:ea typeface="Times New Roman"/>
                    <a:cs typeface="Times New Roman"/>
                    <a:sym typeface="Times New Roman"/>
                  </a:rPr>
                  <a:t>AP</a:t>
                </a:r>
              </a:p>
            </p:txBody>
          </p:sp>
          <p:cxnSp>
            <p:nvCxnSpPr>
              <p:cNvPr id="34" name="Shape 356"/>
              <p:cNvCxnSpPr>
                <a:stCxn id="40" idx="2"/>
              </p:cNvCxnSpPr>
              <p:nvPr/>
            </p:nvCxnSpPr>
            <p:spPr>
              <a:xfrm flipH="1">
                <a:off x="4076840" y="3785358"/>
                <a:ext cx="991500" cy="173700"/>
              </a:xfrm>
              <a:prstGeom prst="straightConnector1">
                <a:avLst/>
              </a:prstGeom>
              <a:noFill/>
              <a:ln w="19050" cap="flat">
                <a:solidFill>
                  <a:srgbClr val="00B050"/>
                </a:solidFill>
                <a:prstDash val="solid"/>
                <a:round/>
                <a:headEnd type="none" w="med" len="med"/>
                <a:tailEnd type="stealth" w="lg" len="lg"/>
              </a:ln>
            </p:spPr>
          </p:cxnSp>
          <p:pic>
            <p:nvPicPr>
              <p:cNvPr id="35" name="Shape 358"/>
              <p:cNvPicPr preferRelativeResize="0"/>
              <p:nvPr/>
            </p:nvPicPr>
            <p:blipFill rotWithShape="1">
              <a:blip r:embed="rId3">
                <a:alphaModFix/>
              </a:blip>
              <a:srcRect/>
              <a:stretch/>
            </p:blipFill>
            <p:spPr>
              <a:xfrm>
                <a:off x="2894527" y="3861350"/>
                <a:ext cx="334323" cy="531541"/>
              </a:xfrm>
              <a:prstGeom prst="rect">
                <a:avLst/>
              </a:prstGeom>
              <a:noFill/>
              <a:ln>
                <a:noFill/>
              </a:ln>
            </p:spPr>
          </p:pic>
          <p:sp>
            <p:nvSpPr>
              <p:cNvPr id="36" name="Shape 359"/>
              <p:cNvSpPr txBox="1"/>
              <p:nvPr/>
            </p:nvSpPr>
            <p:spPr>
              <a:xfrm>
                <a:off x="2274744" y="3449873"/>
                <a:ext cx="435047" cy="9890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000" b="0" i="0" u="none" strike="noStrike" cap="none" baseline="0" dirty="0" smtClean="0">
                    <a:solidFill>
                      <a:srgbClr val="000000"/>
                    </a:solidFill>
                    <a:latin typeface="Times New Roman"/>
                    <a:ea typeface="Times New Roman"/>
                    <a:cs typeface="Times New Roman"/>
                    <a:sym typeface="Times New Roman"/>
                  </a:rPr>
                  <a:t>11ay </a:t>
                </a:r>
                <a:r>
                  <a:rPr lang="en-US" sz="1000" b="0" i="0" u="none" strike="noStrike" cap="none" baseline="0" dirty="0">
                    <a:solidFill>
                      <a:srgbClr val="000000"/>
                    </a:solidFill>
                    <a:latin typeface="Times New Roman"/>
                    <a:ea typeface="Times New Roman"/>
                    <a:cs typeface="Times New Roman"/>
                    <a:sym typeface="Times New Roman"/>
                  </a:rPr>
                  <a:t>AP</a:t>
                </a:r>
              </a:p>
            </p:txBody>
          </p:sp>
          <p:cxnSp>
            <p:nvCxnSpPr>
              <p:cNvPr id="37" name="Shape 360"/>
              <p:cNvCxnSpPr>
                <a:stCxn id="56" idx="2"/>
              </p:cNvCxnSpPr>
              <p:nvPr/>
            </p:nvCxnSpPr>
            <p:spPr>
              <a:xfrm>
                <a:off x="4475916" y="3587427"/>
                <a:ext cx="450900" cy="583800"/>
              </a:xfrm>
              <a:prstGeom prst="straightConnector1">
                <a:avLst/>
              </a:prstGeom>
              <a:noFill/>
              <a:ln w="9525" cap="flat">
                <a:solidFill>
                  <a:schemeClr val="dk1"/>
                </a:solidFill>
                <a:prstDash val="solid"/>
                <a:round/>
                <a:headEnd type="stealth" w="lg" len="lg"/>
                <a:tailEnd type="stealth" w="lg" len="lg"/>
              </a:ln>
            </p:spPr>
          </p:cxnSp>
          <p:pic>
            <p:nvPicPr>
              <p:cNvPr id="38" name="Shape 361"/>
              <p:cNvPicPr preferRelativeResize="0"/>
              <p:nvPr/>
            </p:nvPicPr>
            <p:blipFill rotWithShape="1">
              <a:blip r:embed="rId4">
                <a:alphaModFix/>
              </a:blip>
              <a:srcRect/>
              <a:stretch/>
            </p:blipFill>
            <p:spPr>
              <a:xfrm>
                <a:off x="3705903" y="4188667"/>
                <a:ext cx="192306" cy="186791"/>
              </a:xfrm>
              <a:prstGeom prst="rect">
                <a:avLst/>
              </a:prstGeom>
              <a:noFill/>
              <a:ln>
                <a:noFill/>
              </a:ln>
            </p:spPr>
          </p:pic>
          <p:cxnSp>
            <p:nvCxnSpPr>
              <p:cNvPr id="39" name="Shape 362"/>
              <p:cNvCxnSpPr>
                <a:stCxn id="56" idx="2"/>
                <a:endCxn id="38" idx="0"/>
              </p:cNvCxnSpPr>
              <p:nvPr/>
            </p:nvCxnSpPr>
            <p:spPr>
              <a:xfrm flipH="1">
                <a:off x="3802116" y="3587427"/>
                <a:ext cx="673800" cy="601200"/>
              </a:xfrm>
              <a:prstGeom prst="straightConnector1">
                <a:avLst/>
              </a:prstGeom>
              <a:noFill/>
              <a:ln w="9525" cap="flat">
                <a:solidFill>
                  <a:schemeClr val="dk1"/>
                </a:solidFill>
                <a:prstDash val="solid"/>
                <a:round/>
                <a:headEnd type="stealth" w="lg" len="lg"/>
                <a:tailEnd type="stealth" w="lg" len="lg"/>
              </a:ln>
            </p:spPr>
          </p:cxnSp>
          <p:sp>
            <p:nvSpPr>
              <p:cNvPr id="40" name="Shape 357"/>
              <p:cNvSpPr txBox="1"/>
              <p:nvPr/>
            </p:nvSpPr>
            <p:spPr>
              <a:xfrm>
                <a:off x="4700585" y="3686455"/>
                <a:ext cx="735509"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dirty="0">
                    <a:solidFill>
                      <a:srgbClr val="000000"/>
                    </a:solidFill>
                    <a:latin typeface="Times New Roman"/>
                    <a:ea typeface="Times New Roman"/>
                    <a:cs typeface="Times New Roman"/>
                    <a:sym typeface="Times New Roman"/>
                  </a:rPr>
                  <a:t>LOS Access</a:t>
                </a:r>
              </a:p>
            </p:txBody>
          </p:sp>
          <p:sp>
            <p:nvSpPr>
              <p:cNvPr id="41" name="Shape 363"/>
              <p:cNvSpPr txBox="1"/>
              <p:nvPr/>
            </p:nvSpPr>
            <p:spPr>
              <a:xfrm>
                <a:off x="3054689" y="3592962"/>
                <a:ext cx="869239"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dirty="0">
                    <a:solidFill>
                      <a:srgbClr val="000000"/>
                    </a:solidFill>
                    <a:latin typeface="Times New Roman"/>
                    <a:ea typeface="Times New Roman"/>
                    <a:cs typeface="Times New Roman"/>
                    <a:sym typeface="Times New Roman"/>
                  </a:rPr>
                  <a:t>N-LOS Access</a:t>
                </a:r>
              </a:p>
            </p:txBody>
          </p:sp>
          <p:cxnSp>
            <p:nvCxnSpPr>
              <p:cNvPr id="42" name="Shape 364"/>
              <p:cNvCxnSpPr/>
              <p:nvPr/>
            </p:nvCxnSpPr>
            <p:spPr>
              <a:xfrm flipH="1">
                <a:off x="4872033" y="3773828"/>
                <a:ext cx="159018" cy="277676"/>
              </a:xfrm>
              <a:prstGeom prst="straightConnector1">
                <a:avLst/>
              </a:prstGeom>
              <a:noFill/>
              <a:ln w="19050" cap="flat">
                <a:solidFill>
                  <a:srgbClr val="00B050"/>
                </a:solidFill>
                <a:prstDash val="solid"/>
                <a:round/>
                <a:headEnd type="none" w="med" len="med"/>
                <a:tailEnd type="stealth" w="lg" len="lg"/>
              </a:ln>
            </p:spPr>
          </p:cxnSp>
          <p:sp>
            <p:nvSpPr>
              <p:cNvPr id="43" name="Shape 365"/>
              <p:cNvSpPr txBox="1"/>
              <p:nvPr/>
            </p:nvSpPr>
            <p:spPr>
              <a:xfrm>
                <a:off x="2954106" y="3027015"/>
                <a:ext cx="1069833"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dirty="0">
                    <a:solidFill>
                      <a:srgbClr val="000000"/>
                    </a:solidFill>
                    <a:latin typeface="Times New Roman"/>
                    <a:ea typeface="Times New Roman"/>
                    <a:cs typeface="Times New Roman"/>
                    <a:sym typeface="Times New Roman"/>
                  </a:rPr>
                  <a:t>Backhaul @60GHz</a:t>
                </a:r>
              </a:p>
            </p:txBody>
          </p:sp>
          <p:cxnSp>
            <p:nvCxnSpPr>
              <p:cNvPr id="44" name="Shape 366"/>
              <p:cNvCxnSpPr/>
              <p:nvPr/>
            </p:nvCxnSpPr>
            <p:spPr>
              <a:xfrm>
                <a:off x="3491880" y="3140967"/>
                <a:ext cx="0" cy="360040"/>
              </a:xfrm>
              <a:prstGeom prst="straightConnector1">
                <a:avLst/>
              </a:prstGeom>
              <a:noFill/>
              <a:ln w="19050" cap="flat">
                <a:solidFill>
                  <a:srgbClr val="00B050"/>
                </a:solidFill>
                <a:prstDash val="solid"/>
                <a:round/>
                <a:headEnd type="none" w="med" len="med"/>
                <a:tailEnd type="stealth" w="lg" len="lg"/>
              </a:ln>
            </p:spPr>
          </p:cxnSp>
          <p:grpSp>
            <p:nvGrpSpPr>
              <p:cNvPr id="45" name="Shape 367"/>
              <p:cNvGrpSpPr/>
              <p:nvPr/>
            </p:nvGrpSpPr>
            <p:grpSpPr>
              <a:xfrm>
                <a:off x="2360326" y="3212975"/>
                <a:ext cx="404839" cy="1168888"/>
                <a:chOff x="5148064" y="4190325"/>
                <a:chExt cx="435980" cy="937142"/>
              </a:xfrm>
            </p:grpSpPr>
            <p:cxnSp>
              <p:nvCxnSpPr>
                <p:cNvPr id="49" name="Shape 368"/>
                <p:cNvCxnSpPr/>
                <p:nvPr/>
              </p:nvCxnSpPr>
              <p:spPr>
                <a:xfrm flipH="1">
                  <a:off x="5484945" y="4190325"/>
                  <a:ext cx="17961" cy="937142"/>
                </a:xfrm>
                <a:prstGeom prst="straightConnector1">
                  <a:avLst/>
                </a:prstGeom>
                <a:noFill/>
                <a:ln w="50800" cap="flat">
                  <a:solidFill>
                    <a:srgbClr val="000000"/>
                  </a:solidFill>
                  <a:prstDash val="solid"/>
                  <a:round/>
                  <a:headEnd type="none" w="med" len="med"/>
                  <a:tailEnd type="none" w="med" len="med"/>
                </a:ln>
              </p:spPr>
            </p:cxnSp>
            <p:cxnSp>
              <p:nvCxnSpPr>
                <p:cNvPr id="50" name="Shape 369"/>
                <p:cNvCxnSpPr/>
                <p:nvPr/>
              </p:nvCxnSpPr>
              <p:spPr>
                <a:xfrm rot="10800000" flipH="1">
                  <a:off x="5148064" y="4194734"/>
                  <a:ext cx="371354" cy="3607"/>
                </a:xfrm>
                <a:prstGeom prst="straightConnector1">
                  <a:avLst/>
                </a:prstGeom>
                <a:noFill/>
                <a:ln w="50800" cap="flat">
                  <a:solidFill>
                    <a:srgbClr val="000000"/>
                  </a:solidFill>
                  <a:prstDash val="solid"/>
                  <a:round/>
                  <a:headEnd type="none" w="med" len="med"/>
                  <a:tailEnd type="none" w="med" len="med"/>
                </a:ln>
              </p:spPr>
            </p:cxnSp>
            <p:sp>
              <p:nvSpPr>
                <p:cNvPr id="51" name="Shape 370"/>
                <p:cNvSpPr/>
                <p:nvPr/>
              </p:nvSpPr>
              <p:spPr>
                <a:xfrm>
                  <a:off x="5151680" y="4194735"/>
                  <a:ext cx="135665" cy="69275"/>
                </a:xfrm>
                <a:prstGeom prst="rect">
                  <a:avLst/>
                </a:prstGeom>
                <a:noFill/>
                <a:ln w="12700"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sp>
              <p:nvSpPr>
                <p:cNvPr id="52" name="Shape 371"/>
                <p:cNvSpPr/>
                <p:nvPr/>
              </p:nvSpPr>
              <p:spPr>
                <a:xfrm>
                  <a:off x="5524351" y="4385260"/>
                  <a:ext cx="59692" cy="112574"/>
                </a:xfrm>
                <a:prstGeom prst="rect">
                  <a:avLst/>
                </a:prstGeom>
                <a:solidFill>
                  <a:srgbClr val="FF2728"/>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grpSp>
          <p:cxnSp>
            <p:nvCxnSpPr>
              <p:cNvPr id="46" name="Shape 372"/>
              <p:cNvCxnSpPr/>
              <p:nvPr/>
            </p:nvCxnSpPr>
            <p:spPr>
              <a:xfrm>
                <a:off x="2771800" y="3501007"/>
                <a:ext cx="1584175" cy="0"/>
              </a:xfrm>
              <a:prstGeom prst="straightConnector1">
                <a:avLst/>
              </a:prstGeom>
              <a:noFill/>
              <a:ln w="25400" cap="flat">
                <a:solidFill>
                  <a:srgbClr val="A5A5A5"/>
                </a:solidFill>
                <a:prstDash val="dash"/>
                <a:round/>
                <a:headEnd type="stealth" w="med" len="med"/>
                <a:tailEnd type="stealth" w="med" len="med"/>
              </a:ln>
            </p:spPr>
          </p:cxnSp>
          <p:cxnSp>
            <p:nvCxnSpPr>
              <p:cNvPr id="47" name="Shape 373"/>
              <p:cNvCxnSpPr>
                <a:stCxn id="60" idx="0"/>
              </p:cNvCxnSpPr>
              <p:nvPr/>
            </p:nvCxnSpPr>
            <p:spPr>
              <a:xfrm>
                <a:off x="2728081" y="3573015"/>
                <a:ext cx="553799" cy="700200"/>
              </a:xfrm>
              <a:prstGeom prst="straightConnector1">
                <a:avLst/>
              </a:prstGeom>
              <a:noFill/>
              <a:ln w="9525" cap="flat">
                <a:solidFill>
                  <a:schemeClr val="dk1"/>
                </a:solidFill>
                <a:prstDash val="dash"/>
                <a:round/>
                <a:headEnd type="stealth" w="lg" len="lg"/>
                <a:tailEnd type="stealth" w="lg" len="lg"/>
              </a:ln>
            </p:spPr>
          </p:cxnSp>
          <p:cxnSp>
            <p:nvCxnSpPr>
              <p:cNvPr id="48" name="Shape 374"/>
              <p:cNvCxnSpPr>
                <a:stCxn id="41" idx="2"/>
              </p:cNvCxnSpPr>
              <p:nvPr/>
            </p:nvCxnSpPr>
            <p:spPr>
              <a:xfrm flipH="1">
                <a:off x="3228908" y="3691865"/>
                <a:ext cx="260400" cy="435300"/>
              </a:xfrm>
              <a:prstGeom prst="straightConnector1">
                <a:avLst/>
              </a:prstGeom>
              <a:noFill/>
              <a:ln w="19050" cap="flat">
                <a:solidFill>
                  <a:srgbClr val="00B050"/>
                </a:solidFill>
                <a:prstDash val="solid"/>
                <a:round/>
                <a:headEnd type="none" w="med" len="med"/>
                <a:tailEnd type="stealth" w="lg" len="lg"/>
              </a:ln>
            </p:spPr>
          </p:cxnSp>
        </p:grpSp>
        <p:pic>
          <p:nvPicPr>
            <p:cNvPr id="20" name="Shape 375"/>
            <p:cNvPicPr preferRelativeResize="0"/>
            <p:nvPr/>
          </p:nvPicPr>
          <p:blipFill rotWithShape="1">
            <a:blip r:embed="rId5">
              <a:alphaModFix/>
            </a:blip>
            <a:srcRect/>
            <a:stretch/>
          </p:blipFill>
          <p:spPr>
            <a:xfrm>
              <a:off x="1259632" y="4149078"/>
              <a:ext cx="792087" cy="460292"/>
            </a:xfrm>
            <a:prstGeom prst="rect">
              <a:avLst/>
            </a:prstGeom>
            <a:noFill/>
            <a:ln>
              <a:noFill/>
            </a:ln>
          </p:spPr>
        </p:pic>
        <p:pic>
          <p:nvPicPr>
            <p:cNvPr id="21" name="Shape 376"/>
            <p:cNvPicPr preferRelativeResize="0"/>
            <p:nvPr/>
          </p:nvPicPr>
          <p:blipFill rotWithShape="1">
            <a:blip r:embed="rId4">
              <a:alphaModFix/>
            </a:blip>
            <a:srcRect/>
            <a:stretch/>
          </p:blipFill>
          <p:spPr>
            <a:xfrm>
              <a:off x="1403648" y="4356596"/>
              <a:ext cx="266552" cy="296539"/>
            </a:xfrm>
            <a:prstGeom prst="rect">
              <a:avLst/>
            </a:prstGeom>
            <a:noFill/>
            <a:ln>
              <a:noFill/>
            </a:ln>
          </p:spPr>
        </p:pic>
        <p:grpSp>
          <p:nvGrpSpPr>
            <p:cNvPr id="22" name="Shape 377"/>
            <p:cNvGrpSpPr/>
            <p:nvPr/>
          </p:nvGrpSpPr>
          <p:grpSpPr>
            <a:xfrm>
              <a:off x="899591" y="3933056"/>
              <a:ext cx="504056" cy="720080"/>
              <a:chOff x="467543" y="3717032"/>
              <a:chExt cx="504056" cy="720080"/>
            </a:xfrm>
          </p:grpSpPr>
          <p:sp>
            <p:nvSpPr>
              <p:cNvPr id="27" name="Shape 378"/>
              <p:cNvSpPr/>
              <p:nvPr/>
            </p:nvSpPr>
            <p:spPr>
              <a:xfrm>
                <a:off x="467543" y="3717032"/>
                <a:ext cx="504056" cy="144016"/>
              </a:xfrm>
              <a:prstGeom prst="flowChartAlternateProcess">
                <a:avLst/>
              </a:prstGeom>
              <a:solidFill>
                <a:srgbClr val="FFC000"/>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600" b="1" i="0" u="none" strike="noStrike" cap="none" baseline="0" dirty="0">
                    <a:solidFill>
                      <a:srgbClr val="000000"/>
                    </a:solidFill>
                    <a:latin typeface="Tahoma"/>
                    <a:ea typeface="Tahoma"/>
                    <a:cs typeface="Tahoma"/>
                    <a:sym typeface="Tahoma"/>
                  </a:rPr>
                  <a:t>BUS STOP</a:t>
                </a:r>
              </a:p>
            </p:txBody>
          </p:sp>
          <p:cxnSp>
            <p:nvCxnSpPr>
              <p:cNvPr id="28" name="Shape 379"/>
              <p:cNvCxnSpPr/>
              <p:nvPr/>
            </p:nvCxnSpPr>
            <p:spPr>
              <a:xfrm>
                <a:off x="719572" y="3861048"/>
                <a:ext cx="0" cy="576064"/>
              </a:xfrm>
              <a:prstGeom prst="straightConnector1">
                <a:avLst/>
              </a:prstGeom>
              <a:noFill/>
              <a:ln w="28575" cap="flat">
                <a:solidFill>
                  <a:schemeClr val="dk1"/>
                </a:solidFill>
                <a:prstDash val="solid"/>
                <a:round/>
                <a:headEnd type="none" w="med" len="med"/>
                <a:tailEnd type="none" w="med" len="med"/>
              </a:ln>
            </p:spPr>
          </p:cxnSp>
        </p:grpSp>
        <p:cxnSp>
          <p:nvCxnSpPr>
            <p:cNvPr id="23" name="Shape 380"/>
            <p:cNvCxnSpPr>
              <a:stCxn id="52" idx="2"/>
              <a:endCxn id="21" idx="3"/>
            </p:cNvCxnSpPr>
            <p:nvPr/>
          </p:nvCxnSpPr>
          <p:spPr>
            <a:xfrm flipH="1">
              <a:off x="1670169" y="3441167"/>
              <a:ext cx="722100" cy="1063800"/>
            </a:xfrm>
            <a:prstGeom prst="straightConnector1">
              <a:avLst/>
            </a:prstGeom>
            <a:noFill/>
            <a:ln w="9525" cap="flat">
              <a:solidFill>
                <a:schemeClr val="dk1"/>
              </a:solidFill>
              <a:prstDash val="dash"/>
              <a:round/>
              <a:headEnd type="stealth" w="lg" len="lg"/>
              <a:tailEnd type="stealth" w="lg" len="lg"/>
            </a:ln>
          </p:spPr>
        </p:cxnSp>
        <p:cxnSp>
          <p:nvCxnSpPr>
            <p:cNvPr id="24" name="Shape 381"/>
            <p:cNvCxnSpPr/>
            <p:nvPr/>
          </p:nvCxnSpPr>
          <p:spPr>
            <a:xfrm flipH="1">
              <a:off x="1979712" y="3573016"/>
              <a:ext cx="1433949" cy="432047"/>
            </a:xfrm>
            <a:prstGeom prst="straightConnector1">
              <a:avLst/>
            </a:prstGeom>
            <a:noFill/>
            <a:ln w="19050" cap="flat">
              <a:solidFill>
                <a:srgbClr val="00B050"/>
              </a:solidFill>
              <a:prstDash val="solid"/>
              <a:round/>
              <a:headEnd type="none" w="med" len="med"/>
              <a:tailEnd type="stealth" w="lg" len="lg"/>
            </a:ln>
          </p:spPr>
        </p:cxnSp>
        <p:pic>
          <p:nvPicPr>
            <p:cNvPr id="25" name="Shape 382"/>
            <p:cNvPicPr preferRelativeResize="0"/>
            <p:nvPr/>
          </p:nvPicPr>
          <p:blipFill rotWithShape="1">
            <a:blip r:embed="rId4">
              <a:alphaModFix/>
            </a:blip>
            <a:srcRect/>
            <a:stretch/>
          </p:blipFill>
          <p:spPr>
            <a:xfrm>
              <a:off x="3158625" y="4365103"/>
              <a:ext cx="261245" cy="290636"/>
            </a:xfrm>
            <a:prstGeom prst="rect">
              <a:avLst/>
            </a:prstGeom>
            <a:noFill/>
            <a:ln>
              <a:noFill/>
            </a:ln>
          </p:spPr>
        </p:pic>
        <p:pic>
          <p:nvPicPr>
            <p:cNvPr id="26" name="Shape 383"/>
            <p:cNvPicPr preferRelativeResize="0"/>
            <p:nvPr/>
          </p:nvPicPr>
          <p:blipFill rotWithShape="1">
            <a:blip r:embed="rId4">
              <a:alphaModFix/>
            </a:blip>
            <a:srcRect/>
            <a:stretch/>
          </p:blipFill>
          <p:spPr>
            <a:xfrm>
              <a:off x="5292080" y="4362498"/>
              <a:ext cx="261245" cy="290636"/>
            </a:xfrm>
            <a:prstGeom prst="rect">
              <a:avLst/>
            </a:prstGeom>
            <a:noFill/>
            <a:ln>
              <a:noFill/>
            </a:ln>
          </p:spPr>
        </p:pic>
      </p:grpSp>
      <p:graphicFrame>
        <p:nvGraphicFramePr>
          <p:cNvPr id="61" name="Table 60"/>
          <p:cNvGraphicFramePr>
            <a:graphicFrameLocks noGrp="1"/>
          </p:cNvGraphicFramePr>
          <p:nvPr/>
        </p:nvGraphicFramePr>
        <p:xfrm>
          <a:off x="611560" y="1412776"/>
          <a:ext cx="3024336" cy="2679162"/>
        </p:xfrm>
        <a:graphic>
          <a:graphicData uri="http://schemas.openxmlformats.org/drawingml/2006/table">
            <a:tbl>
              <a:tblPr firstRow="1" bandRow="1">
                <a:tableStyleId>{76D8E0FC-F2F0-4C2D-AB19-AB96CCA464D3}</a:tableStyleId>
              </a:tblPr>
              <a:tblGrid>
                <a:gridCol w="1008112"/>
                <a:gridCol w="1008112"/>
                <a:gridCol w="1008112"/>
              </a:tblGrid>
              <a:tr h="332616">
                <a:tc>
                  <a:txBody>
                    <a:bodyPr/>
                    <a:lstStyle/>
                    <a:p>
                      <a:endParaRPr lang="zh-CN" altLang="en-US" sz="800" dirty="0"/>
                    </a:p>
                  </a:txBody>
                  <a:tcPr>
                    <a:solidFill>
                      <a:schemeClr val="accent1">
                        <a:alpha val="0"/>
                      </a:schemeClr>
                    </a:solidFill>
                  </a:tcPr>
                </a:tc>
                <a:tc>
                  <a:txBody>
                    <a:bodyPr/>
                    <a:lstStyle/>
                    <a:p>
                      <a:r>
                        <a:rPr lang="en-US" altLang="zh-CN" sz="800" dirty="0" smtClean="0"/>
                        <a:t>Single</a:t>
                      </a:r>
                      <a:r>
                        <a:rPr lang="en-US" altLang="zh-CN" sz="800" baseline="0" dirty="0" smtClean="0"/>
                        <a:t> Hop Wireless Backhauling </a:t>
                      </a:r>
                      <a:endParaRPr lang="zh-CN" altLang="en-US" sz="800" dirty="0"/>
                    </a:p>
                  </a:txBody>
                  <a:tcPr>
                    <a:solidFill>
                      <a:schemeClr val="accent1">
                        <a:alpha val="0"/>
                      </a:schemeClr>
                    </a:solidFill>
                  </a:tcPr>
                </a:tc>
                <a:tc>
                  <a:txBody>
                    <a:bodyPr/>
                    <a:lstStyle/>
                    <a:p>
                      <a:r>
                        <a:rPr lang="en-US" altLang="zh-CN" sz="800" dirty="0" smtClean="0"/>
                        <a:t>Multiple Hop Wireless Backhauling</a:t>
                      </a:r>
                      <a:endParaRPr lang="zh-CN" altLang="en-US" sz="800" dirty="0"/>
                    </a:p>
                  </a:txBody>
                  <a:tcPr>
                    <a:solidFill>
                      <a:schemeClr val="accent1">
                        <a:alpha val="0"/>
                      </a:schemeClr>
                    </a:solidFill>
                  </a:tcPr>
                </a:tc>
              </a:tr>
              <a:tr h="370327">
                <a:tc>
                  <a:txBody>
                    <a:bodyPr/>
                    <a:lstStyle/>
                    <a:p>
                      <a:r>
                        <a:rPr lang="en-US" altLang="zh-CN" sz="800" dirty="0" smtClean="0"/>
                        <a:t># of</a:t>
                      </a:r>
                      <a:r>
                        <a:rPr lang="en-US" altLang="zh-CN" sz="800" baseline="0" dirty="0" smtClean="0"/>
                        <a:t> hops</a:t>
                      </a:r>
                      <a:endParaRPr lang="zh-CN" altLang="en-US" sz="800" dirty="0"/>
                    </a:p>
                  </a:txBody>
                  <a:tcPr/>
                </a:tc>
                <a:tc>
                  <a:txBody>
                    <a:bodyPr/>
                    <a:lstStyle/>
                    <a:p>
                      <a:r>
                        <a:rPr lang="en-US" altLang="zh-CN" sz="800" dirty="0" smtClean="0"/>
                        <a:t> 1</a:t>
                      </a:r>
                      <a:endParaRPr lang="zh-CN" altLang="en-US" sz="800" dirty="0"/>
                    </a:p>
                  </a:txBody>
                  <a:tcPr/>
                </a:tc>
                <a:tc>
                  <a:txBody>
                    <a:bodyPr/>
                    <a:lstStyle/>
                    <a:p>
                      <a:r>
                        <a:rPr lang="en-US" altLang="zh-CN" sz="800" dirty="0" smtClean="0"/>
                        <a:t>&lt;5</a:t>
                      </a:r>
                      <a:endParaRPr lang="zh-CN" altLang="en-US" sz="800" dirty="0"/>
                    </a:p>
                  </a:txBody>
                  <a:tcPr/>
                </a:tc>
              </a:tr>
              <a:tr h="370327">
                <a:tc>
                  <a:txBody>
                    <a:bodyPr/>
                    <a:lstStyle/>
                    <a:p>
                      <a:r>
                        <a:rPr lang="en-US" altLang="zh-CN" sz="800" dirty="0" smtClean="0"/>
                        <a:t>Distance</a:t>
                      </a:r>
                      <a:r>
                        <a:rPr lang="en-US" altLang="zh-CN" sz="800" baseline="0" dirty="0" smtClean="0"/>
                        <a:t> per link</a:t>
                      </a:r>
                      <a:endParaRPr lang="zh-CN" altLang="en-US" sz="800" dirty="0"/>
                    </a:p>
                  </a:txBody>
                  <a:tcPr/>
                </a:tc>
                <a:tc>
                  <a:txBody>
                    <a:bodyPr/>
                    <a:lstStyle/>
                    <a:p>
                      <a:r>
                        <a:rPr lang="en-US" altLang="zh-CN" sz="800" dirty="0" smtClean="0"/>
                        <a:t>&lt;1km</a:t>
                      </a:r>
                      <a:endParaRPr lang="zh-CN" altLang="en-US" sz="800" dirty="0"/>
                    </a:p>
                  </a:txBody>
                  <a:tcPr/>
                </a:tc>
                <a:tc>
                  <a:txBody>
                    <a:bodyPr/>
                    <a:lstStyle/>
                    <a:p>
                      <a:r>
                        <a:rPr lang="en-US" altLang="zh-CN" sz="800" dirty="0" smtClean="0"/>
                        <a:t>&lt;150m</a:t>
                      </a:r>
                      <a:endParaRPr lang="zh-CN" altLang="en-US" sz="800" dirty="0"/>
                    </a:p>
                  </a:txBody>
                  <a:tcPr/>
                </a:tc>
              </a:tr>
              <a:tr h="370327">
                <a:tc>
                  <a:txBody>
                    <a:bodyPr/>
                    <a:lstStyle/>
                    <a:p>
                      <a:r>
                        <a:rPr lang="en-US" altLang="zh-CN" sz="800" dirty="0" smtClean="0"/>
                        <a:t>Dat</a:t>
                      </a:r>
                      <a:r>
                        <a:rPr lang="en-US" altLang="zh-CN" sz="800" baseline="0" dirty="0" smtClean="0"/>
                        <a:t>a Rate</a:t>
                      </a:r>
                      <a:endParaRPr lang="zh-CN" altLang="en-US" sz="800" dirty="0"/>
                    </a:p>
                  </a:txBody>
                  <a:tcPr/>
                </a:tc>
                <a:tc>
                  <a:txBody>
                    <a:bodyPr/>
                    <a:lstStyle/>
                    <a:p>
                      <a:r>
                        <a:rPr lang="en-US" altLang="zh-CN" sz="800" dirty="0" smtClean="0"/>
                        <a:t>~2-20Gbps</a:t>
                      </a:r>
                      <a:endParaRPr lang="zh-CN" altLang="en-US" sz="800" dirty="0"/>
                    </a:p>
                  </a:txBody>
                  <a:tcPr/>
                </a:tc>
                <a:tc>
                  <a:txBody>
                    <a:bodyPr/>
                    <a:lstStyle/>
                    <a:p>
                      <a:r>
                        <a:rPr lang="en-US" altLang="zh-CN" sz="800" dirty="0" smtClean="0"/>
                        <a:t>~2-20Gbps</a:t>
                      </a:r>
                      <a:endParaRPr lang="zh-CN" altLang="en-US" sz="800" dirty="0"/>
                    </a:p>
                  </a:txBody>
                  <a:tcPr/>
                </a:tc>
              </a:tr>
              <a:tr h="370327">
                <a:tc>
                  <a:txBody>
                    <a:bodyPr/>
                    <a:lstStyle/>
                    <a:p>
                      <a:r>
                        <a:rPr lang="en-US" altLang="zh-CN" sz="800" dirty="0" smtClean="0"/>
                        <a:t>Latency </a:t>
                      </a:r>
                      <a:endParaRPr lang="zh-CN" altLang="en-US" sz="800" dirty="0"/>
                    </a:p>
                  </a:txBody>
                  <a:tcPr/>
                </a:tc>
                <a:tc>
                  <a:txBody>
                    <a:bodyPr/>
                    <a:lstStyle/>
                    <a:p>
                      <a:r>
                        <a:rPr lang="en-US" altLang="zh-CN" sz="800" dirty="0" smtClean="0"/>
                        <a:t>&lt;35ms</a:t>
                      </a:r>
                      <a:endParaRPr lang="zh-CN" altLang="en-US" sz="800" dirty="0"/>
                    </a:p>
                  </a:txBody>
                  <a:tcPr/>
                </a:tc>
                <a:tc>
                  <a:txBody>
                    <a:bodyPr/>
                    <a:lstStyle/>
                    <a:p>
                      <a:r>
                        <a:rPr lang="en-US" altLang="zh-CN" sz="800" dirty="0" smtClean="0"/>
                        <a:t>&lt;35ms (total</a:t>
                      </a:r>
                      <a:r>
                        <a:rPr lang="en-US" altLang="zh-CN" sz="800" baseline="0" dirty="0" smtClean="0"/>
                        <a:t> )</a:t>
                      </a:r>
                      <a:endParaRPr lang="zh-CN" altLang="en-US" sz="800" dirty="0"/>
                    </a:p>
                  </a:txBody>
                  <a:tcPr/>
                </a:tc>
              </a:tr>
              <a:tr h="370327">
                <a:tc>
                  <a:txBody>
                    <a:bodyPr/>
                    <a:lstStyle/>
                    <a:p>
                      <a:r>
                        <a:rPr lang="en-US" altLang="zh-CN" sz="800" dirty="0" smtClean="0"/>
                        <a:t>QoS/QoE</a:t>
                      </a:r>
                      <a:endParaRPr lang="zh-CN" altLang="en-US" sz="800" dirty="0"/>
                    </a:p>
                  </a:txBody>
                  <a:tcPr/>
                </a:tc>
                <a:tc>
                  <a:txBody>
                    <a:bodyPr/>
                    <a:lstStyle/>
                    <a:p>
                      <a:r>
                        <a:rPr lang="en-US" altLang="zh-CN" sz="800" dirty="0" smtClean="0"/>
                        <a:t>Yes</a:t>
                      </a:r>
                      <a:endParaRPr lang="zh-CN" altLang="en-US" sz="800" dirty="0"/>
                    </a:p>
                  </a:txBody>
                  <a:tcPr/>
                </a:tc>
                <a:tc>
                  <a:txBody>
                    <a:bodyPr/>
                    <a:lstStyle/>
                    <a:p>
                      <a:r>
                        <a:rPr lang="en-US" altLang="zh-CN" sz="800" dirty="0" smtClean="0"/>
                        <a:t>Yes</a:t>
                      </a:r>
                      <a:endParaRPr lang="zh-CN" altLang="en-US" sz="800" dirty="0"/>
                    </a:p>
                  </a:txBody>
                  <a:tcPr/>
                </a:tc>
              </a:tr>
              <a:tr h="370327">
                <a:tc>
                  <a:txBody>
                    <a:bodyPr/>
                    <a:lstStyle/>
                    <a:p>
                      <a:r>
                        <a:rPr lang="en-US" altLang="zh-CN" sz="800" dirty="0" smtClean="0"/>
                        <a:t>Availability</a:t>
                      </a:r>
                      <a:endParaRPr lang="zh-CN" altLang="en-US" sz="800" dirty="0"/>
                    </a:p>
                  </a:txBody>
                  <a:tcPr/>
                </a:tc>
                <a:tc>
                  <a:txBody>
                    <a:bodyPr/>
                    <a:lstStyle/>
                    <a:p>
                      <a:r>
                        <a:rPr lang="en-US" altLang="zh-CN" sz="800" dirty="0" smtClean="0"/>
                        <a:t>99.99%</a:t>
                      </a:r>
                      <a:endParaRPr lang="zh-CN" altLang="en-US" sz="800" dirty="0"/>
                    </a:p>
                  </a:txBody>
                  <a:tcPr/>
                </a:tc>
                <a:tc>
                  <a:txBody>
                    <a:bodyPr/>
                    <a:lstStyle/>
                    <a:p>
                      <a:r>
                        <a:rPr lang="en-US" altLang="zh-CN" sz="800" dirty="0" smtClean="0"/>
                        <a:t>99.99%</a:t>
                      </a:r>
                      <a:endParaRPr lang="zh-CN" altLang="en-US" sz="800" dirty="0"/>
                    </a:p>
                  </a:txBody>
                  <a:tcPr/>
                </a:tc>
              </a:tr>
            </a:tbl>
          </a:graphicData>
        </a:graphic>
      </p:graphicFrame>
      <p:grpSp>
        <p:nvGrpSpPr>
          <p:cNvPr id="62" name="Group 61"/>
          <p:cNvGrpSpPr/>
          <p:nvPr/>
        </p:nvGrpSpPr>
        <p:grpSpPr>
          <a:xfrm>
            <a:off x="1835696" y="4581128"/>
            <a:ext cx="6984776" cy="1872208"/>
            <a:chOff x="899592" y="4149080"/>
            <a:chExt cx="7776864" cy="2160240"/>
          </a:xfrm>
        </p:grpSpPr>
        <p:grpSp>
          <p:nvGrpSpPr>
            <p:cNvPr id="63" name="Shape 342"/>
            <p:cNvGrpSpPr/>
            <p:nvPr/>
          </p:nvGrpSpPr>
          <p:grpSpPr>
            <a:xfrm>
              <a:off x="953845" y="4149080"/>
              <a:ext cx="3906187" cy="2160240"/>
              <a:chOff x="1691680" y="3027015"/>
              <a:chExt cx="3816424" cy="1626120"/>
            </a:xfrm>
          </p:grpSpPr>
          <p:grpSp>
            <p:nvGrpSpPr>
              <p:cNvPr id="110" name="Shape 343"/>
              <p:cNvGrpSpPr/>
              <p:nvPr/>
            </p:nvGrpSpPr>
            <p:grpSpPr>
              <a:xfrm>
                <a:off x="1758545" y="3573015"/>
                <a:ext cx="1939072" cy="1080119"/>
                <a:chOff x="5724128" y="404663"/>
                <a:chExt cx="1656183" cy="942045"/>
              </a:xfrm>
            </p:grpSpPr>
            <p:sp>
              <p:nvSpPr>
                <p:cNvPr id="134" name="Shape 344"/>
                <p:cNvSpPr/>
                <p:nvPr/>
              </p:nvSpPr>
              <p:spPr>
                <a:xfrm>
                  <a:off x="5724128" y="836712"/>
                  <a:ext cx="1656183" cy="509997"/>
                </a:xfrm>
                <a:prstGeom prst="ellipse">
                  <a:avLst/>
                </a:prstGeom>
                <a:solidFill>
                  <a:srgbClr val="D8D8D8">
                    <a:alpha val="8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sp>
              <p:nvSpPr>
                <p:cNvPr id="135" name="Shape 345"/>
                <p:cNvSpPr/>
                <p:nvPr/>
              </p:nvSpPr>
              <p:spPr>
                <a:xfrm>
                  <a:off x="5724128" y="404663"/>
                  <a:ext cx="1656183" cy="648071"/>
                </a:xfrm>
                <a:prstGeom prst="triangle">
                  <a:avLst>
                    <a:gd name="adj" fmla="val 50000"/>
                  </a:avLst>
                </a:prstGeom>
                <a:solidFill>
                  <a:srgbClr val="D8D8D8"/>
                </a:solidFill>
                <a:ln>
                  <a:noFill/>
                </a:ln>
              </p:spPr>
              <p:txBody>
                <a:bodyPr lIns="91425" tIns="45700" rIns="91425" bIns="45700" anchor="t" anchorCtr="0">
                  <a:noAutofit/>
                </a:bodyPr>
                <a:lstStyle/>
                <a:p>
                  <a:pPr marL="0" marR="0" lvl="0" indent="76200" algn="l" rtl="0">
                    <a:spcBef>
                      <a:spcPts val="0"/>
                    </a:spcBef>
                    <a:spcAft>
                      <a:spcPts val="0"/>
                    </a:spcAft>
                    <a:buClr>
                      <a:srgbClr val="CC9900"/>
                    </a:buClr>
                    <a:buFont typeface="Noto Symbol"/>
                    <a:buNone/>
                  </a:pPr>
                  <a:endParaRPr sz="1200" b="0" i="0" u="none" strike="noStrike" cap="none" baseline="0" dirty="0">
                    <a:solidFill>
                      <a:srgbClr val="000000"/>
                    </a:solidFill>
                    <a:latin typeface="Arial"/>
                    <a:ea typeface="Arial"/>
                    <a:cs typeface="Arial"/>
                    <a:sym typeface="Arial"/>
                  </a:endParaRPr>
                </a:p>
              </p:txBody>
            </p:sp>
          </p:grpSp>
          <p:grpSp>
            <p:nvGrpSpPr>
              <p:cNvPr id="111" name="Shape 346"/>
              <p:cNvGrpSpPr/>
              <p:nvPr/>
            </p:nvGrpSpPr>
            <p:grpSpPr>
              <a:xfrm>
                <a:off x="3430159" y="3501006"/>
                <a:ext cx="2005937" cy="1152129"/>
                <a:chOff x="5724128" y="404663"/>
                <a:chExt cx="1656183" cy="942045"/>
              </a:xfrm>
            </p:grpSpPr>
            <p:sp>
              <p:nvSpPr>
                <p:cNvPr id="132" name="Shape 347"/>
                <p:cNvSpPr/>
                <p:nvPr/>
              </p:nvSpPr>
              <p:spPr>
                <a:xfrm>
                  <a:off x="5724128" y="836712"/>
                  <a:ext cx="1656183" cy="509997"/>
                </a:xfrm>
                <a:prstGeom prst="ellipse">
                  <a:avLst/>
                </a:prstGeom>
                <a:solidFill>
                  <a:srgbClr val="D8D8D8">
                    <a:alpha val="8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sp>
              <p:nvSpPr>
                <p:cNvPr id="133" name="Shape 348"/>
                <p:cNvSpPr/>
                <p:nvPr/>
              </p:nvSpPr>
              <p:spPr>
                <a:xfrm>
                  <a:off x="5724128" y="404663"/>
                  <a:ext cx="1656183" cy="648071"/>
                </a:xfrm>
                <a:prstGeom prst="triangle">
                  <a:avLst>
                    <a:gd name="adj" fmla="val 50000"/>
                  </a:avLst>
                </a:prstGeom>
                <a:solidFill>
                  <a:srgbClr val="D8D8D8"/>
                </a:solidFill>
                <a:ln>
                  <a:noFill/>
                </a:ln>
              </p:spPr>
              <p:txBody>
                <a:bodyPr lIns="91425" tIns="45700" rIns="91425" bIns="45700" anchor="t" anchorCtr="0">
                  <a:noAutofit/>
                </a:bodyPr>
                <a:lstStyle/>
                <a:p>
                  <a:pPr marL="0" marR="0" lvl="0" indent="76200" algn="l" rtl="0">
                    <a:spcBef>
                      <a:spcPts val="0"/>
                    </a:spcBef>
                    <a:spcAft>
                      <a:spcPts val="0"/>
                    </a:spcAft>
                    <a:buClr>
                      <a:srgbClr val="CC9900"/>
                    </a:buClr>
                    <a:buFont typeface="Noto Symbol"/>
                    <a:buNone/>
                  </a:pPr>
                  <a:endParaRPr sz="1200" b="0" i="0" u="none" strike="noStrike" cap="none" baseline="0" dirty="0">
                    <a:solidFill>
                      <a:srgbClr val="000000"/>
                    </a:solidFill>
                    <a:latin typeface="Arial"/>
                    <a:ea typeface="Arial"/>
                    <a:cs typeface="Arial"/>
                    <a:sym typeface="Arial"/>
                  </a:endParaRPr>
                </a:p>
              </p:txBody>
            </p:sp>
          </p:grpSp>
          <p:grpSp>
            <p:nvGrpSpPr>
              <p:cNvPr id="112" name="Shape 349"/>
              <p:cNvGrpSpPr/>
              <p:nvPr/>
            </p:nvGrpSpPr>
            <p:grpSpPr>
              <a:xfrm>
                <a:off x="4098792" y="3212976"/>
                <a:ext cx="404838" cy="1141141"/>
                <a:chOff x="5148064" y="4190325"/>
                <a:chExt cx="435980" cy="937142"/>
              </a:xfrm>
            </p:grpSpPr>
            <p:cxnSp>
              <p:nvCxnSpPr>
                <p:cNvPr id="128" name="Shape 350"/>
                <p:cNvCxnSpPr/>
                <p:nvPr/>
              </p:nvCxnSpPr>
              <p:spPr>
                <a:xfrm flipH="1">
                  <a:off x="5484945" y="4190325"/>
                  <a:ext cx="17961" cy="937142"/>
                </a:xfrm>
                <a:prstGeom prst="straightConnector1">
                  <a:avLst/>
                </a:prstGeom>
                <a:noFill/>
                <a:ln w="50800" cap="flat">
                  <a:solidFill>
                    <a:srgbClr val="000000"/>
                  </a:solidFill>
                  <a:prstDash val="solid"/>
                  <a:round/>
                  <a:headEnd type="none" w="med" len="med"/>
                  <a:tailEnd type="none" w="med" len="med"/>
                </a:ln>
              </p:spPr>
            </p:cxnSp>
            <p:cxnSp>
              <p:nvCxnSpPr>
                <p:cNvPr id="129" name="Shape 351"/>
                <p:cNvCxnSpPr/>
                <p:nvPr/>
              </p:nvCxnSpPr>
              <p:spPr>
                <a:xfrm rot="10800000" flipH="1">
                  <a:off x="5148064" y="4194840"/>
                  <a:ext cx="371354" cy="3607"/>
                </a:xfrm>
                <a:prstGeom prst="straightConnector1">
                  <a:avLst/>
                </a:prstGeom>
                <a:noFill/>
                <a:ln w="50800" cap="flat">
                  <a:solidFill>
                    <a:srgbClr val="000000"/>
                  </a:solidFill>
                  <a:prstDash val="solid"/>
                  <a:round/>
                  <a:headEnd type="none" w="med" len="med"/>
                  <a:tailEnd type="none" w="med" len="med"/>
                </a:ln>
              </p:spPr>
            </p:cxnSp>
            <p:sp>
              <p:nvSpPr>
                <p:cNvPr id="130" name="Shape 352"/>
                <p:cNvSpPr/>
                <p:nvPr/>
              </p:nvSpPr>
              <p:spPr>
                <a:xfrm>
                  <a:off x="5151694" y="4194841"/>
                  <a:ext cx="135665" cy="69275"/>
                </a:xfrm>
                <a:prstGeom prst="rect">
                  <a:avLst/>
                </a:prstGeom>
                <a:noFill/>
                <a:ln w="12700"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sp>
              <p:nvSpPr>
                <p:cNvPr id="131" name="Shape 353"/>
                <p:cNvSpPr/>
                <p:nvPr/>
              </p:nvSpPr>
              <p:spPr>
                <a:xfrm>
                  <a:off x="5524351" y="4385260"/>
                  <a:ext cx="59692" cy="112574"/>
                </a:xfrm>
                <a:prstGeom prst="rect">
                  <a:avLst/>
                </a:prstGeom>
                <a:solidFill>
                  <a:srgbClr val="FF2728"/>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grpSp>
          <p:cxnSp>
            <p:nvCxnSpPr>
              <p:cNvPr id="113" name="Shape 354"/>
              <p:cNvCxnSpPr/>
              <p:nvPr/>
            </p:nvCxnSpPr>
            <p:spPr>
              <a:xfrm rot="10800000" flipH="1">
                <a:off x="1691680" y="4365104"/>
                <a:ext cx="3816424" cy="15823"/>
              </a:xfrm>
              <a:prstGeom prst="straightConnector1">
                <a:avLst/>
              </a:prstGeom>
              <a:noFill/>
              <a:ln w="63500" cap="flat">
                <a:solidFill>
                  <a:srgbClr val="000000"/>
                </a:solidFill>
                <a:prstDash val="solid"/>
                <a:round/>
                <a:headEnd type="none" w="med" len="med"/>
                <a:tailEnd type="none" w="med" len="med"/>
              </a:ln>
            </p:spPr>
          </p:cxnSp>
          <p:sp>
            <p:nvSpPr>
              <p:cNvPr id="114" name="Shape 355"/>
              <p:cNvSpPr txBox="1"/>
              <p:nvPr/>
            </p:nvSpPr>
            <p:spPr>
              <a:xfrm>
                <a:off x="4572000" y="3449873"/>
                <a:ext cx="459050" cy="9890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000" b="0" i="0" u="none" strike="noStrike" cap="none" baseline="0" dirty="0" smtClean="0">
                    <a:solidFill>
                      <a:srgbClr val="000000"/>
                    </a:solidFill>
                    <a:latin typeface="Times New Roman"/>
                    <a:ea typeface="Times New Roman"/>
                    <a:cs typeface="Times New Roman"/>
                    <a:sym typeface="Times New Roman"/>
                  </a:rPr>
                  <a:t>11ay AP</a:t>
                </a:r>
                <a:endParaRPr lang="en-US" sz="1000" b="0" i="0" u="none" strike="noStrike" cap="none" baseline="0" dirty="0">
                  <a:solidFill>
                    <a:srgbClr val="000000"/>
                  </a:solidFill>
                  <a:latin typeface="Times New Roman"/>
                  <a:ea typeface="Times New Roman"/>
                  <a:cs typeface="Times New Roman"/>
                  <a:sym typeface="Times New Roman"/>
                </a:endParaRPr>
              </a:p>
            </p:txBody>
          </p:sp>
          <p:pic>
            <p:nvPicPr>
              <p:cNvPr id="115" name="Shape 358"/>
              <p:cNvPicPr preferRelativeResize="0"/>
              <p:nvPr/>
            </p:nvPicPr>
            <p:blipFill rotWithShape="1">
              <a:blip r:embed="rId3">
                <a:alphaModFix/>
              </a:blip>
              <a:srcRect/>
              <a:stretch/>
            </p:blipFill>
            <p:spPr>
              <a:xfrm>
                <a:off x="2894527" y="3861350"/>
                <a:ext cx="334323" cy="531541"/>
              </a:xfrm>
              <a:prstGeom prst="rect">
                <a:avLst/>
              </a:prstGeom>
              <a:noFill/>
              <a:ln>
                <a:noFill/>
              </a:ln>
            </p:spPr>
          </p:pic>
          <p:sp>
            <p:nvSpPr>
              <p:cNvPr id="116" name="Shape 359"/>
              <p:cNvSpPr txBox="1"/>
              <p:nvPr/>
            </p:nvSpPr>
            <p:spPr>
              <a:xfrm>
                <a:off x="2274744" y="3449873"/>
                <a:ext cx="435047" cy="9890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000" b="0" i="0" u="none" strike="noStrike" cap="none" baseline="0" dirty="0" smtClean="0">
                    <a:solidFill>
                      <a:srgbClr val="000000"/>
                    </a:solidFill>
                    <a:latin typeface="Times New Roman"/>
                    <a:ea typeface="Times New Roman"/>
                    <a:cs typeface="Times New Roman"/>
                    <a:sym typeface="Times New Roman"/>
                  </a:rPr>
                  <a:t>11ay </a:t>
                </a:r>
                <a:r>
                  <a:rPr lang="en-US" sz="1000" b="0" i="0" u="none" strike="noStrike" cap="none" baseline="0" dirty="0">
                    <a:solidFill>
                      <a:srgbClr val="000000"/>
                    </a:solidFill>
                    <a:latin typeface="Times New Roman"/>
                    <a:ea typeface="Times New Roman"/>
                    <a:cs typeface="Times New Roman"/>
                    <a:sym typeface="Times New Roman"/>
                  </a:rPr>
                  <a:t>AP</a:t>
                </a:r>
              </a:p>
            </p:txBody>
          </p:sp>
          <p:sp>
            <p:nvSpPr>
              <p:cNvPr id="117" name="Shape 363"/>
              <p:cNvSpPr txBox="1"/>
              <p:nvPr/>
            </p:nvSpPr>
            <p:spPr>
              <a:xfrm>
                <a:off x="3054689" y="3592962"/>
                <a:ext cx="869239"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dirty="0">
                    <a:solidFill>
                      <a:srgbClr val="000000"/>
                    </a:solidFill>
                    <a:latin typeface="Times New Roman"/>
                    <a:ea typeface="Times New Roman"/>
                    <a:cs typeface="Times New Roman"/>
                    <a:sym typeface="Times New Roman"/>
                  </a:rPr>
                  <a:t>N-LOS Access</a:t>
                </a:r>
              </a:p>
            </p:txBody>
          </p:sp>
          <p:sp>
            <p:nvSpPr>
              <p:cNvPr id="118" name="Shape 365"/>
              <p:cNvSpPr txBox="1"/>
              <p:nvPr/>
            </p:nvSpPr>
            <p:spPr>
              <a:xfrm>
                <a:off x="2954106" y="3027015"/>
                <a:ext cx="1069833"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dirty="0">
                    <a:solidFill>
                      <a:srgbClr val="000000"/>
                    </a:solidFill>
                    <a:latin typeface="Times New Roman"/>
                    <a:ea typeface="Times New Roman"/>
                    <a:cs typeface="Times New Roman"/>
                    <a:sym typeface="Times New Roman"/>
                  </a:rPr>
                  <a:t>Backhaul @60GHz</a:t>
                </a:r>
              </a:p>
            </p:txBody>
          </p:sp>
          <p:cxnSp>
            <p:nvCxnSpPr>
              <p:cNvPr id="119" name="Shape 366"/>
              <p:cNvCxnSpPr/>
              <p:nvPr/>
            </p:nvCxnSpPr>
            <p:spPr>
              <a:xfrm>
                <a:off x="3491880" y="3140967"/>
                <a:ext cx="0" cy="360040"/>
              </a:xfrm>
              <a:prstGeom prst="straightConnector1">
                <a:avLst/>
              </a:prstGeom>
              <a:noFill/>
              <a:ln w="19050" cap="flat">
                <a:solidFill>
                  <a:srgbClr val="00B050"/>
                </a:solidFill>
                <a:prstDash val="solid"/>
                <a:round/>
                <a:headEnd type="none" w="med" len="med"/>
                <a:tailEnd type="stealth" w="lg" len="lg"/>
              </a:ln>
            </p:spPr>
          </p:cxnSp>
          <p:grpSp>
            <p:nvGrpSpPr>
              <p:cNvPr id="120" name="Shape 367"/>
              <p:cNvGrpSpPr/>
              <p:nvPr/>
            </p:nvGrpSpPr>
            <p:grpSpPr>
              <a:xfrm>
                <a:off x="2360326" y="3212975"/>
                <a:ext cx="404839" cy="1168888"/>
                <a:chOff x="5148064" y="4190325"/>
                <a:chExt cx="435980" cy="937142"/>
              </a:xfrm>
            </p:grpSpPr>
            <p:cxnSp>
              <p:nvCxnSpPr>
                <p:cNvPr id="124" name="Shape 368"/>
                <p:cNvCxnSpPr/>
                <p:nvPr/>
              </p:nvCxnSpPr>
              <p:spPr>
                <a:xfrm flipH="1">
                  <a:off x="5484945" y="4190325"/>
                  <a:ext cx="17961" cy="937142"/>
                </a:xfrm>
                <a:prstGeom prst="straightConnector1">
                  <a:avLst/>
                </a:prstGeom>
                <a:noFill/>
                <a:ln w="50800" cap="flat">
                  <a:solidFill>
                    <a:srgbClr val="000000"/>
                  </a:solidFill>
                  <a:prstDash val="solid"/>
                  <a:round/>
                  <a:headEnd type="none" w="med" len="med"/>
                  <a:tailEnd type="none" w="med" len="med"/>
                </a:ln>
              </p:spPr>
            </p:cxnSp>
            <p:cxnSp>
              <p:nvCxnSpPr>
                <p:cNvPr id="125" name="Shape 369"/>
                <p:cNvCxnSpPr/>
                <p:nvPr/>
              </p:nvCxnSpPr>
              <p:spPr>
                <a:xfrm rot="10800000" flipH="1">
                  <a:off x="5148064" y="4194734"/>
                  <a:ext cx="371354" cy="3607"/>
                </a:xfrm>
                <a:prstGeom prst="straightConnector1">
                  <a:avLst/>
                </a:prstGeom>
                <a:noFill/>
                <a:ln w="50800" cap="flat">
                  <a:solidFill>
                    <a:srgbClr val="000000"/>
                  </a:solidFill>
                  <a:prstDash val="solid"/>
                  <a:round/>
                  <a:headEnd type="none" w="med" len="med"/>
                  <a:tailEnd type="none" w="med" len="med"/>
                </a:ln>
              </p:spPr>
            </p:cxnSp>
            <p:sp>
              <p:nvSpPr>
                <p:cNvPr id="126" name="Shape 370"/>
                <p:cNvSpPr/>
                <p:nvPr/>
              </p:nvSpPr>
              <p:spPr>
                <a:xfrm>
                  <a:off x="5151680" y="4194735"/>
                  <a:ext cx="135665" cy="69275"/>
                </a:xfrm>
                <a:prstGeom prst="rect">
                  <a:avLst/>
                </a:prstGeom>
                <a:noFill/>
                <a:ln w="12700"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sp>
              <p:nvSpPr>
                <p:cNvPr id="127" name="Shape 371"/>
                <p:cNvSpPr/>
                <p:nvPr/>
              </p:nvSpPr>
              <p:spPr>
                <a:xfrm>
                  <a:off x="5524351" y="4385260"/>
                  <a:ext cx="59692" cy="112574"/>
                </a:xfrm>
                <a:prstGeom prst="rect">
                  <a:avLst/>
                </a:prstGeom>
                <a:solidFill>
                  <a:srgbClr val="FF2728"/>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grpSp>
          <p:cxnSp>
            <p:nvCxnSpPr>
              <p:cNvPr id="121" name="Shape 372"/>
              <p:cNvCxnSpPr/>
              <p:nvPr/>
            </p:nvCxnSpPr>
            <p:spPr>
              <a:xfrm>
                <a:off x="2771800" y="3501007"/>
                <a:ext cx="1584175" cy="0"/>
              </a:xfrm>
              <a:prstGeom prst="straightConnector1">
                <a:avLst/>
              </a:prstGeom>
              <a:noFill/>
              <a:ln w="25400" cap="flat">
                <a:solidFill>
                  <a:srgbClr val="A5A5A5"/>
                </a:solidFill>
                <a:prstDash val="dash"/>
                <a:round/>
                <a:headEnd type="stealth" w="med" len="med"/>
                <a:tailEnd type="stealth" w="med" len="med"/>
              </a:ln>
            </p:spPr>
          </p:cxnSp>
          <p:cxnSp>
            <p:nvCxnSpPr>
              <p:cNvPr id="122" name="Shape 373"/>
              <p:cNvCxnSpPr/>
              <p:nvPr/>
            </p:nvCxnSpPr>
            <p:spPr>
              <a:xfrm>
                <a:off x="2728081" y="3573015"/>
                <a:ext cx="553799" cy="700200"/>
              </a:xfrm>
              <a:prstGeom prst="straightConnector1">
                <a:avLst/>
              </a:prstGeom>
              <a:noFill/>
              <a:ln w="9525" cap="flat">
                <a:solidFill>
                  <a:schemeClr val="dk1"/>
                </a:solidFill>
                <a:prstDash val="dash"/>
                <a:round/>
                <a:headEnd type="stealth" w="lg" len="lg"/>
                <a:tailEnd type="stealth" w="lg" len="lg"/>
              </a:ln>
            </p:spPr>
          </p:cxnSp>
          <p:cxnSp>
            <p:nvCxnSpPr>
              <p:cNvPr id="123" name="Shape 374"/>
              <p:cNvCxnSpPr>
                <a:stCxn id="117" idx="2"/>
              </p:cNvCxnSpPr>
              <p:nvPr/>
            </p:nvCxnSpPr>
            <p:spPr>
              <a:xfrm flipH="1">
                <a:off x="3228908" y="3691865"/>
                <a:ext cx="260400" cy="435300"/>
              </a:xfrm>
              <a:prstGeom prst="straightConnector1">
                <a:avLst/>
              </a:prstGeom>
              <a:noFill/>
              <a:ln w="19050" cap="flat">
                <a:solidFill>
                  <a:srgbClr val="00B050"/>
                </a:solidFill>
                <a:prstDash val="solid"/>
                <a:round/>
                <a:headEnd type="none" w="med" len="med"/>
                <a:tailEnd type="stealth" w="lg" len="lg"/>
              </a:ln>
            </p:spPr>
          </p:cxnSp>
        </p:grpSp>
        <p:pic>
          <p:nvPicPr>
            <p:cNvPr id="64" name="Shape 375"/>
            <p:cNvPicPr preferRelativeResize="0"/>
            <p:nvPr/>
          </p:nvPicPr>
          <p:blipFill rotWithShape="1">
            <a:blip r:embed="rId5">
              <a:alphaModFix/>
            </a:blip>
            <a:srcRect/>
            <a:stretch/>
          </p:blipFill>
          <p:spPr>
            <a:xfrm>
              <a:off x="1170856" y="5510075"/>
              <a:ext cx="596778" cy="392997"/>
            </a:xfrm>
            <a:prstGeom prst="rect">
              <a:avLst/>
            </a:prstGeom>
            <a:noFill/>
            <a:ln>
              <a:noFill/>
            </a:ln>
          </p:spPr>
        </p:pic>
        <p:pic>
          <p:nvPicPr>
            <p:cNvPr id="65" name="Shape 376"/>
            <p:cNvPicPr preferRelativeResize="0"/>
            <p:nvPr/>
          </p:nvPicPr>
          <p:blipFill rotWithShape="1">
            <a:blip r:embed="rId4">
              <a:alphaModFix/>
            </a:blip>
            <a:srcRect/>
            <a:stretch/>
          </p:blipFill>
          <p:spPr>
            <a:xfrm>
              <a:off x="1279361" y="5687254"/>
              <a:ext cx="200827" cy="253185"/>
            </a:xfrm>
            <a:prstGeom prst="rect">
              <a:avLst/>
            </a:prstGeom>
            <a:noFill/>
            <a:ln>
              <a:noFill/>
            </a:ln>
          </p:spPr>
        </p:pic>
        <p:grpSp>
          <p:nvGrpSpPr>
            <p:cNvPr id="66" name="Shape 377"/>
            <p:cNvGrpSpPr/>
            <p:nvPr/>
          </p:nvGrpSpPr>
          <p:grpSpPr>
            <a:xfrm>
              <a:off x="899592" y="5325636"/>
              <a:ext cx="379768" cy="614804"/>
              <a:chOff x="467543" y="3717032"/>
              <a:chExt cx="504056" cy="720080"/>
            </a:xfrm>
          </p:grpSpPr>
          <p:sp>
            <p:nvSpPr>
              <p:cNvPr id="108" name="Shape 378"/>
              <p:cNvSpPr/>
              <p:nvPr/>
            </p:nvSpPr>
            <p:spPr>
              <a:xfrm>
                <a:off x="467543" y="3717032"/>
                <a:ext cx="504056" cy="144016"/>
              </a:xfrm>
              <a:prstGeom prst="flowChartAlternateProcess">
                <a:avLst/>
              </a:prstGeom>
              <a:solidFill>
                <a:srgbClr val="FFC000"/>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600" b="1" i="0" u="none" strike="noStrike" cap="none" baseline="0" dirty="0">
                    <a:solidFill>
                      <a:srgbClr val="000000"/>
                    </a:solidFill>
                    <a:latin typeface="Tahoma"/>
                    <a:ea typeface="Tahoma"/>
                    <a:cs typeface="Tahoma"/>
                    <a:sym typeface="Tahoma"/>
                  </a:rPr>
                  <a:t>BUS STOP</a:t>
                </a:r>
              </a:p>
            </p:txBody>
          </p:sp>
          <p:cxnSp>
            <p:nvCxnSpPr>
              <p:cNvPr id="109" name="Shape 379"/>
              <p:cNvCxnSpPr/>
              <p:nvPr/>
            </p:nvCxnSpPr>
            <p:spPr>
              <a:xfrm>
                <a:off x="719572" y="3861048"/>
                <a:ext cx="0" cy="576064"/>
              </a:xfrm>
              <a:prstGeom prst="straightConnector1">
                <a:avLst/>
              </a:prstGeom>
              <a:noFill/>
              <a:ln w="28575" cap="flat">
                <a:solidFill>
                  <a:schemeClr val="dk1"/>
                </a:solidFill>
                <a:prstDash val="solid"/>
                <a:round/>
                <a:headEnd type="none" w="med" len="med"/>
                <a:tailEnd type="none" w="med" len="med"/>
              </a:ln>
            </p:spPr>
          </p:cxnSp>
        </p:grpSp>
        <p:cxnSp>
          <p:nvCxnSpPr>
            <p:cNvPr id="67" name="Shape 380"/>
            <p:cNvCxnSpPr>
              <a:endCxn id="65" idx="3"/>
            </p:cNvCxnSpPr>
            <p:nvPr/>
          </p:nvCxnSpPr>
          <p:spPr>
            <a:xfrm flipH="1">
              <a:off x="1480164" y="4905661"/>
              <a:ext cx="544048" cy="908272"/>
            </a:xfrm>
            <a:prstGeom prst="straightConnector1">
              <a:avLst/>
            </a:prstGeom>
            <a:noFill/>
            <a:ln w="9525" cap="flat">
              <a:solidFill>
                <a:schemeClr val="dk1"/>
              </a:solidFill>
              <a:prstDash val="dash"/>
              <a:round/>
              <a:headEnd type="stealth" w="lg" len="lg"/>
              <a:tailEnd type="stealth" w="lg" len="lg"/>
            </a:ln>
          </p:spPr>
        </p:cxnSp>
        <p:cxnSp>
          <p:nvCxnSpPr>
            <p:cNvPr id="68" name="Shape 381"/>
            <p:cNvCxnSpPr/>
            <p:nvPr/>
          </p:nvCxnSpPr>
          <p:spPr>
            <a:xfrm flipH="1">
              <a:off x="1713382" y="5018234"/>
              <a:ext cx="1080373" cy="368881"/>
            </a:xfrm>
            <a:prstGeom prst="straightConnector1">
              <a:avLst/>
            </a:prstGeom>
            <a:noFill/>
            <a:ln w="19050" cap="flat">
              <a:solidFill>
                <a:srgbClr val="00B050"/>
              </a:solidFill>
              <a:prstDash val="solid"/>
              <a:round/>
              <a:headEnd type="none" w="med" len="med"/>
              <a:tailEnd type="stealth" w="lg" len="lg"/>
            </a:ln>
          </p:spPr>
        </p:cxnSp>
        <p:pic>
          <p:nvPicPr>
            <p:cNvPr id="69" name="Shape 382"/>
            <p:cNvPicPr preferRelativeResize="0"/>
            <p:nvPr/>
          </p:nvPicPr>
          <p:blipFill rotWithShape="1">
            <a:blip r:embed="rId4">
              <a:alphaModFix/>
            </a:blip>
            <a:srcRect/>
            <a:stretch/>
          </p:blipFill>
          <p:spPr>
            <a:xfrm>
              <a:off x="2601604" y="5694517"/>
              <a:ext cx="196828" cy="248145"/>
            </a:xfrm>
            <a:prstGeom prst="rect">
              <a:avLst/>
            </a:prstGeom>
            <a:noFill/>
            <a:ln>
              <a:noFill/>
            </a:ln>
          </p:spPr>
        </p:pic>
        <p:grpSp>
          <p:nvGrpSpPr>
            <p:cNvPr id="70" name="Shape 342"/>
            <p:cNvGrpSpPr/>
            <p:nvPr/>
          </p:nvGrpSpPr>
          <p:grpSpPr>
            <a:xfrm>
              <a:off x="4770269" y="4149080"/>
              <a:ext cx="3906187" cy="2160240"/>
              <a:chOff x="1691680" y="3027015"/>
              <a:chExt cx="3816424" cy="1626120"/>
            </a:xfrm>
          </p:grpSpPr>
          <p:grpSp>
            <p:nvGrpSpPr>
              <p:cNvPr id="81" name="Shape 343"/>
              <p:cNvGrpSpPr/>
              <p:nvPr/>
            </p:nvGrpSpPr>
            <p:grpSpPr>
              <a:xfrm>
                <a:off x="1758545" y="3573015"/>
                <a:ext cx="1939072" cy="1080119"/>
                <a:chOff x="5724128" y="404663"/>
                <a:chExt cx="1656183" cy="942045"/>
              </a:xfrm>
            </p:grpSpPr>
            <p:sp>
              <p:nvSpPr>
                <p:cNvPr id="106" name="Shape 344"/>
                <p:cNvSpPr/>
                <p:nvPr/>
              </p:nvSpPr>
              <p:spPr>
                <a:xfrm>
                  <a:off x="5724128" y="836712"/>
                  <a:ext cx="1656183" cy="509997"/>
                </a:xfrm>
                <a:prstGeom prst="ellipse">
                  <a:avLst/>
                </a:prstGeom>
                <a:solidFill>
                  <a:srgbClr val="D8D8D8">
                    <a:alpha val="8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sp>
              <p:nvSpPr>
                <p:cNvPr id="107" name="Shape 345"/>
                <p:cNvSpPr/>
                <p:nvPr/>
              </p:nvSpPr>
              <p:spPr>
                <a:xfrm>
                  <a:off x="5724128" y="404663"/>
                  <a:ext cx="1656183" cy="648071"/>
                </a:xfrm>
                <a:prstGeom prst="triangle">
                  <a:avLst>
                    <a:gd name="adj" fmla="val 50000"/>
                  </a:avLst>
                </a:prstGeom>
                <a:solidFill>
                  <a:srgbClr val="D8D8D8"/>
                </a:solidFill>
                <a:ln>
                  <a:noFill/>
                </a:ln>
              </p:spPr>
              <p:txBody>
                <a:bodyPr lIns="91425" tIns="45700" rIns="91425" bIns="45700" anchor="t" anchorCtr="0">
                  <a:noAutofit/>
                </a:bodyPr>
                <a:lstStyle/>
                <a:p>
                  <a:pPr marL="0" marR="0" lvl="0" indent="76200" algn="l" rtl="0">
                    <a:spcBef>
                      <a:spcPts val="0"/>
                    </a:spcBef>
                    <a:spcAft>
                      <a:spcPts val="0"/>
                    </a:spcAft>
                    <a:buClr>
                      <a:srgbClr val="CC9900"/>
                    </a:buClr>
                    <a:buFont typeface="Noto Symbol"/>
                    <a:buNone/>
                  </a:pPr>
                  <a:endParaRPr sz="1200" b="0" i="0" u="none" strike="noStrike" cap="none" baseline="0" dirty="0">
                    <a:solidFill>
                      <a:srgbClr val="000000"/>
                    </a:solidFill>
                    <a:latin typeface="Arial"/>
                    <a:ea typeface="Arial"/>
                    <a:cs typeface="Arial"/>
                    <a:sym typeface="Arial"/>
                  </a:endParaRPr>
                </a:p>
              </p:txBody>
            </p:sp>
          </p:grpSp>
          <p:grpSp>
            <p:nvGrpSpPr>
              <p:cNvPr id="82" name="Shape 346"/>
              <p:cNvGrpSpPr/>
              <p:nvPr/>
            </p:nvGrpSpPr>
            <p:grpSpPr>
              <a:xfrm>
                <a:off x="3430159" y="3501006"/>
                <a:ext cx="2005937" cy="1152129"/>
                <a:chOff x="5724128" y="404663"/>
                <a:chExt cx="1656183" cy="942045"/>
              </a:xfrm>
            </p:grpSpPr>
            <p:sp>
              <p:nvSpPr>
                <p:cNvPr id="104" name="Shape 347"/>
                <p:cNvSpPr/>
                <p:nvPr/>
              </p:nvSpPr>
              <p:spPr>
                <a:xfrm>
                  <a:off x="5724128" y="836712"/>
                  <a:ext cx="1656183" cy="509997"/>
                </a:xfrm>
                <a:prstGeom prst="ellipse">
                  <a:avLst/>
                </a:prstGeom>
                <a:solidFill>
                  <a:srgbClr val="D8D8D8">
                    <a:alpha val="8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sp>
              <p:nvSpPr>
                <p:cNvPr id="105" name="Shape 348"/>
                <p:cNvSpPr/>
                <p:nvPr/>
              </p:nvSpPr>
              <p:spPr>
                <a:xfrm>
                  <a:off x="5724128" y="404663"/>
                  <a:ext cx="1656183" cy="648071"/>
                </a:xfrm>
                <a:prstGeom prst="triangle">
                  <a:avLst>
                    <a:gd name="adj" fmla="val 50000"/>
                  </a:avLst>
                </a:prstGeom>
                <a:solidFill>
                  <a:srgbClr val="D8D8D8"/>
                </a:solidFill>
                <a:ln>
                  <a:noFill/>
                </a:ln>
              </p:spPr>
              <p:txBody>
                <a:bodyPr lIns="91425" tIns="45700" rIns="91425" bIns="45700" anchor="t" anchorCtr="0">
                  <a:noAutofit/>
                </a:bodyPr>
                <a:lstStyle/>
                <a:p>
                  <a:pPr marL="0" marR="0" lvl="0" indent="76200" algn="l" rtl="0">
                    <a:spcBef>
                      <a:spcPts val="0"/>
                    </a:spcBef>
                    <a:spcAft>
                      <a:spcPts val="0"/>
                    </a:spcAft>
                    <a:buClr>
                      <a:srgbClr val="CC9900"/>
                    </a:buClr>
                    <a:buFont typeface="Noto Symbol"/>
                    <a:buNone/>
                  </a:pPr>
                  <a:endParaRPr sz="1200" b="0" i="0" u="none" strike="noStrike" cap="none" baseline="0" dirty="0">
                    <a:solidFill>
                      <a:srgbClr val="000000"/>
                    </a:solidFill>
                    <a:latin typeface="Arial"/>
                    <a:ea typeface="Arial"/>
                    <a:cs typeface="Arial"/>
                    <a:sym typeface="Arial"/>
                  </a:endParaRPr>
                </a:p>
              </p:txBody>
            </p:sp>
          </p:grpSp>
          <p:grpSp>
            <p:nvGrpSpPr>
              <p:cNvPr id="83" name="Shape 349"/>
              <p:cNvGrpSpPr/>
              <p:nvPr/>
            </p:nvGrpSpPr>
            <p:grpSpPr>
              <a:xfrm>
                <a:off x="4098792" y="3212976"/>
                <a:ext cx="404838" cy="1141141"/>
                <a:chOff x="5148064" y="4190325"/>
                <a:chExt cx="435980" cy="937142"/>
              </a:xfrm>
            </p:grpSpPr>
            <p:cxnSp>
              <p:nvCxnSpPr>
                <p:cNvPr id="100" name="Shape 350"/>
                <p:cNvCxnSpPr/>
                <p:nvPr/>
              </p:nvCxnSpPr>
              <p:spPr>
                <a:xfrm flipH="1">
                  <a:off x="5484945" y="4190325"/>
                  <a:ext cx="17961" cy="937142"/>
                </a:xfrm>
                <a:prstGeom prst="straightConnector1">
                  <a:avLst/>
                </a:prstGeom>
                <a:noFill/>
                <a:ln w="50800" cap="flat">
                  <a:solidFill>
                    <a:srgbClr val="000000"/>
                  </a:solidFill>
                  <a:prstDash val="solid"/>
                  <a:round/>
                  <a:headEnd type="none" w="med" len="med"/>
                  <a:tailEnd type="none" w="med" len="med"/>
                </a:ln>
              </p:spPr>
            </p:cxnSp>
            <p:cxnSp>
              <p:nvCxnSpPr>
                <p:cNvPr id="101" name="Shape 351"/>
                <p:cNvCxnSpPr/>
                <p:nvPr/>
              </p:nvCxnSpPr>
              <p:spPr>
                <a:xfrm rot="10800000" flipH="1">
                  <a:off x="5148064" y="4194840"/>
                  <a:ext cx="371354" cy="3607"/>
                </a:xfrm>
                <a:prstGeom prst="straightConnector1">
                  <a:avLst/>
                </a:prstGeom>
                <a:noFill/>
                <a:ln w="50800" cap="flat">
                  <a:solidFill>
                    <a:srgbClr val="000000"/>
                  </a:solidFill>
                  <a:prstDash val="solid"/>
                  <a:round/>
                  <a:headEnd type="none" w="med" len="med"/>
                  <a:tailEnd type="none" w="med" len="med"/>
                </a:ln>
              </p:spPr>
            </p:cxnSp>
            <p:sp>
              <p:nvSpPr>
                <p:cNvPr id="102" name="Shape 352"/>
                <p:cNvSpPr/>
                <p:nvPr/>
              </p:nvSpPr>
              <p:spPr>
                <a:xfrm>
                  <a:off x="5151694" y="4194841"/>
                  <a:ext cx="135665" cy="69275"/>
                </a:xfrm>
                <a:prstGeom prst="rect">
                  <a:avLst/>
                </a:prstGeom>
                <a:noFill/>
                <a:ln w="12700"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sp>
              <p:nvSpPr>
                <p:cNvPr id="103" name="Shape 353"/>
                <p:cNvSpPr/>
                <p:nvPr/>
              </p:nvSpPr>
              <p:spPr>
                <a:xfrm>
                  <a:off x="5524351" y="4385260"/>
                  <a:ext cx="59692" cy="112574"/>
                </a:xfrm>
                <a:prstGeom prst="rect">
                  <a:avLst/>
                </a:prstGeom>
                <a:solidFill>
                  <a:srgbClr val="FF2728"/>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grpSp>
          <p:cxnSp>
            <p:nvCxnSpPr>
              <p:cNvPr id="84" name="Shape 354"/>
              <p:cNvCxnSpPr/>
              <p:nvPr/>
            </p:nvCxnSpPr>
            <p:spPr>
              <a:xfrm rot="10800000" flipH="1">
                <a:off x="1691680" y="4365104"/>
                <a:ext cx="3816424" cy="15823"/>
              </a:xfrm>
              <a:prstGeom prst="straightConnector1">
                <a:avLst/>
              </a:prstGeom>
              <a:noFill/>
              <a:ln w="63500" cap="flat">
                <a:solidFill>
                  <a:srgbClr val="000000"/>
                </a:solidFill>
                <a:prstDash val="solid"/>
                <a:round/>
                <a:headEnd type="none" w="med" len="med"/>
                <a:tailEnd type="none" w="med" len="med"/>
              </a:ln>
            </p:spPr>
          </p:cxnSp>
          <p:sp>
            <p:nvSpPr>
              <p:cNvPr id="85" name="Shape 355"/>
              <p:cNvSpPr txBox="1"/>
              <p:nvPr/>
            </p:nvSpPr>
            <p:spPr>
              <a:xfrm>
                <a:off x="4572000" y="3449873"/>
                <a:ext cx="459050" cy="9890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000" b="0" i="0" u="none" strike="noStrike" cap="none" baseline="0" dirty="0" smtClean="0">
                    <a:solidFill>
                      <a:srgbClr val="000000"/>
                    </a:solidFill>
                    <a:latin typeface="Times New Roman"/>
                    <a:ea typeface="Times New Roman"/>
                    <a:cs typeface="Times New Roman"/>
                    <a:sym typeface="Times New Roman"/>
                  </a:rPr>
                  <a:t>11ay </a:t>
                </a:r>
                <a:r>
                  <a:rPr lang="en-US" sz="1000" b="0" i="0" u="none" strike="noStrike" cap="none" baseline="0" dirty="0">
                    <a:solidFill>
                      <a:srgbClr val="000000"/>
                    </a:solidFill>
                    <a:latin typeface="Times New Roman"/>
                    <a:ea typeface="Times New Roman"/>
                    <a:cs typeface="Times New Roman"/>
                    <a:sym typeface="Times New Roman"/>
                  </a:rPr>
                  <a:t>AP</a:t>
                </a:r>
              </a:p>
            </p:txBody>
          </p:sp>
          <p:pic>
            <p:nvPicPr>
              <p:cNvPr id="86" name="Shape 358"/>
              <p:cNvPicPr preferRelativeResize="0"/>
              <p:nvPr/>
            </p:nvPicPr>
            <p:blipFill rotWithShape="1">
              <a:blip r:embed="rId3">
                <a:alphaModFix/>
              </a:blip>
              <a:srcRect/>
              <a:stretch/>
            </p:blipFill>
            <p:spPr>
              <a:xfrm>
                <a:off x="2894527" y="3861350"/>
                <a:ext cx="334323" cy="531541"/>
              </a:xfrm>
              <a:prstGeom prst="rect">
                <a:avLst/>
              </a:prstGeom>
              <a:noFill/>
              <a:ln>
                <a:noFill/>
              </a:ln>
            </p:spPr>
          </p:pic>
          <p:sp>
            <p:nvSpPr>
              <p:cNvPr id="87" name="Shape 359"/>
              <p:cNvSpPr txBox="1"/>
              <p:nvPr/>
            </p:nvSpPr>
            <p:spPr>
              <a:xfrm>
                <a:off x="2274744" y="3449873"/>
                <a:ext cx="435047" cy="9890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000" b="0" i="0" u="none" strike="noStrike" cap="none" baseline="0" dirty="0" smtClean="0">
                    <a:solidFill>
                      <a:srgbClr val="000000"/>
                    </a:solidFill>
                    <a:latin typeface="Times New Roman"/>
                    <a:ea typeface="Times New Roman"/>
                    <a:cs typeface="Times New Roman"/>
                    <a:sym typeface="Times New Roman"/>
                  </a:rPr>
                  <a:t>11ay AP</a:t>
                </a:r>
                <a:endParaRPr lang="en-US" sz="1000" b="0" i="0" u="none" strike="noStrike" cap="none" baseline="0" dirty="0">
                  <a:solidFill>
                    <a:srgbClr val="000000"/>
                  </a:solidFill>
                  <a:latin typeface="Times New Roman"/>
                  <a:ea typeface="Times New Roman"/>
                  <a:cs typeface="Times New Roman"/>
                  <a:sym typeface="Times New Roman"/>
                </a:endParaRPr>
              </a:p>
            </p:txBody>
          </p:sp>
          <p:pic>
            <p:nvPicPr>
              <p:cNvPr id="88" name="Shape 361"/>
              <p:cNvPicPr preferRelativeResize="0"/>
              <p:nvPr/>
            </p:nvPicPr>
            <p:blipFill rotWithShape="1">
              <a:blip r:embed="rId4">
                <a:alphaModFix/>
              </a:blip>
              <a:srcRect/>
              <a:stretch/>
            </p:blipFill>
            <p:spPr>
              <a:xfrm>
                <a:off x="3705903" y="4188667"/>
                <a:ext cx="192306" cy="186791"/>
              </a:xfrm>
              <a:prstGeom prst="rect">
                <a:avLst/>
              </a:prstGeom>
              <a:noFill/>
              <a:ln>
                <a:noFill/>
              </a:ln>
            </p:spPr>
          </p:pic>
          <p:sp>
            <p:nvSpPr>
              <p:cNvPr id="89" name="Shape 363"/>
              <p:cNvSpPr txBox="1"/>
              <p:nvPr/>
            </p:nvSpPr>
            <p:spPr>
              <a:xfrm>
                <a:off x="3054689" y="3592962"/>
                <a:ext cx="869239"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dirty="0">
                    <a:solidFill>
                      <a:srgbClr val="000000"/>
                    </a:solidFill>
                    <a:latin typeface="Times New Roman"/>
                    <a:ea typeface="Times New Roman"/>
                    <a:cs typeface="Times New Roman"/>
                    <a:sym typeface="Times New Roman"/>
                  </a:rPr>
                  <a:t>N-LOS Access</a:t>
                </a:r>
              </a:p>
            </p:txBody>
          </p:sp>
          <p:sp>
            <p:nvSpPr>
              <p:cNvPr id="90" name="Shape 365"/>
              <p:cNvSpPr txBox="1"/>
              <p:nvPr/>
            </p:nvSpPr>
            <p:spPr>
              <a:xfrm>
                <a:off x="2954106" y="3027015"/>
                <a:ext cx="1069833"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dirty="0">
                    <a:solidFill>
                      <a:srgbClr val="000000"/>
                    </a:solidFill>
                    <a:latin typeface="Times New Roman"/>
                    <a:ea typeface="Times New Roman"/>
                    <a:cs typeface="Times New Roman"/>
                    <a:sym typeface="Times New Roman"/>
                  </a:rPr>
                  <a:t>Backhaul @60GHz</a:t>
                </a:r>
              </a:p>
            </p:txBody>
          </p:sp>
          <p:cxnSp>
            <p:nvCxnSpPr>
              <p:cNvPr id="91" name="Shape 366"/>
              <p:cNvCxnSpPr/>
              <p:nvPr/>
            </p:nvCxnSpPr>
            <p:spPr>
              <a:xfrm>
                <a:off x="3491880" y="3140967"/>
                <a:ext cx="0" cy="360040"/>
              </a:xfrm>
              <a:prstGeom prst="straightConnector1">
                <a:avLst/>
              </a:prstGeom>
              <a:noFill/>
              <a:ln w="19050" cap="flat">
                <a:solidFill>
                  <a:srgbClr val="00B050"/>
                </a:solidFill>
                <a:prstDash val="solid"/>
                <a:round/>
                <a:headEnd type="none" w="med" len="med"/>
                <a:tailEnd type="stealth" w="lg" len="lg"/>
              </a:ln>
            </p:spPr>
          </p:cxnSp>
          <p:grpSp>
            <p:nvGrpSpPr>
              <p:cNvPr id="92" name="Shape 367"/>
              <p:cNvGrpSpPr/>
              <p:nvPr/>
            </p:nvGrpSpPr>
            <p:grpSpPr>
              <a:xfrm>
                <a:off x="2360326" y="3212975"/>
                <a:ext cx="404839" cy="1168888"/>
                <a:chOff x="5148064" y="4190325"/>
                <a:chExt cx="435980" cy="937142"/>
              </a:xfrm>
            </p:grpSpPr>
            <p:cxnSp>
              <p:nvCxnSpPr>
                <p:cNvPr id="96" name="Shape 368"/>
                <p:cNvCxnSpPr/>
                <p:nvPr/>
              </p:nvCxnSpPr>
              <p:spPr>
                <a:xfrm flipH="1">
                  <a:off x="5484945" y="4190325"/>
                  <a:ext cx="17961" cy="937142"/>
                </a:xfrm>
                <a:prstGeom prst="straightConnector1">
                  <a:avLst/>
                </a:prstGeom>
                <a:noFill/>
                <a:ln w="50800" cap="flat">
                  <a:solidFill>
                    <a:srgbClr val="000000"/>
                  </a:solidFill>
                  <a:prstDash val="solid"/>
                  <a:round/>
                  <a:headEnd type="none" w="med" len="med"/>
                  <a:tailEnd type="none" w="med" len="med"/>
                </a:ln>
              </p:spPr>
            </p:cxnSp>
            <p:cxnSp>
              <p:nvCxnSpPr>
                <p:cNvPr id="97" name="Shape 369"/>
                <p:cNvCxnSpPr/>
                <p:nvPr/>
              </p:nvCxnSpPr>
              <p:spPr>
                <a:xfrm rot="10800000" flipH="1">
                  <a:off x="5148064" y="4194734"/>
                  <a:ext cx="371354" cy="3607"/>
                </a:xfrm>
                <a:prstGeom prst="straightConnector1">
                  <a:avLst/>
                </a:prstGeom>
                <a:noFill/>
                <a:ln w="50800" cap="flat">
                  <a:solidFill>
                    <a:srgbClr val="000000"/>
                  </a:solidFill>
                  <a:prstDash val="solid"/>
                  <a:round/>
                  <a:headEnd type="none" w="med" len="med"/>
                  <a:tailEnd type="none" w="med" len="med"/>
                </a:ln>
              </p:spPr>
            </p:cxnSp>
            <p:sp>
              <p:nvSpPr>
                <p:cNvPr id="98" name="Shape 370"/>
                <p:cNvSpPr/>
                <p:nvPr/>
              </p:nvSpPr>
              <p:spPr>
                <a:xfrm>
                  <a:off x="5151680" y="4194735"/>
                  <a:ext cx="135665" cy="69275"/>
                </a:xfrm>
                <a:prstGeom prst="rect">
                  <a:avLst/>
                </a:prstGeom>
                <a:noFill/>
                <a:ln w="12700"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sp>
              <p:nvSpPr>
                <p:cNvPr id="99" name="Shape 371"/>
                <p:cNvSpPr/>
                <p:nvPr/>
              </p:nvSpPr>
              <p:spPr>
                <a:xfrm>
                  <a:off x="5524351" y="4385260"/>
                  <a:ext cx="59692" cy="112574"/>
                </a:xfrm>
                <a:prstGeom prst="rect">
                  <a:avLst/>
                </a:prstGeom>
                <a:solidFill>
                  <a:srgbClr val="FF2728"/>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grpSp>
          <p:cxnSp>
            <p:nvCxnSpPr>
              <p:cNvPr id="93" name="Shape 372"/>
              <p:cNvCxnSpPr/>
              <p:nvPr/>
            </p:nvCxnSpPr>
            <p:spPr>
              <a:xfrm>
                <a:off x="2771800" y="3501007"/>
                <a:ext cx="1584175" cy="0"/>
              </a:xfrm>
              <a:prstGeom prst="straightConnector1">
                <a:avLst/>
              </a:prstGeom>
              <a:noFill/>
              <a:ln w="25400" cap="flat">
                <a:solidFill>
                  <a:srgbClr val="A5A5A5"/>
                </a:solidFill>
                <a:prstDash val="dash"/>
                <a:round/>
                <a:headEnd type="stealth" w="med" len="med"/>
                <a:tailEnd type="stealth" w="med" len="med"/>
              </a:ln>
            </p:spPr>
          </p:cxnSp>
          <p:cxnSp>
            <p:nvCxnSpPr>
              <p:cNvPr id="94" name="Shape 373"/>
              <p:cNvCxnSpPr>
                <a:stCxn id="107" idx="0"/>
              </p:cNvCxnSpPr>
              <p:nvPr/>
            </p:nvCxnSpPr>
            <p:spPr>
              <a:xfrm>
                <a:off x="2728081" y="3573015"/>
                <a:ext cx="553799" cy="700200"/>
              </a:xfrm>
              <a:prstGeom prst="straightConnector1">
                <a:avLst/>
              </a:prstGeom>
              <a:noFill/>
              <a:ln w="9525" cap="flat">
                <a:solidFill>
                  <a:schemeClr val="dk1"/>
                </a:solidFill>
                <a:prstDash val="dash"/>
                <a:round/>
                <a:headEnd type="stealth" w="lg" len="lg"/>
                <a:tailEnd type="stealth" w="lg" len="lg"/>
              </a:ln>
            </p:spPr>
          </p:cxnSp>
          <p:cxnSp>
            <p:nvCxnSpPr>
              <p:cNvPr id="95" name="Shape 374"/>
              <p:cNvCxnSpPr>
                <a:stCxn id="89" idx="2"/>
              </p:cNvCxnSpPr>
              <p:nvPr/>
            </p:nvCxnSpPr>
            <p:spPr>
              <a:xfrm flipH="1">
                <a:off x="3228908" y="3691865"/>
                <a:ext cx="260400" cy="435300"/>
              </a:xfrm>
              <a:prstGeom prst="straightConnector1">
                <a:avLst/>
              </a:prstGeom>
              <a:noFill/>
              <a:ln w="19050" cap="flat">
                <a:solidFill>
                  <a:srgbClr val="00B050"/>
                </a:solidFill>
                <a:prstDash val="solid"/>
                <a:round/>
                <a:headEnd type="none" w="med" len="med"/>
                <a:tailEnd type="stealth" w="lg" len="lg"/>
              </a:ln>
            </p:spPr>
          </p:cxnSp>
        </p:grpSp>
        <p:grpSp>
          <p:nvGrpSpPr>
            <p:cNvPr id="71" name="Shape 377"/>
            <p:cNvGrpSpPr/>
            <p:nvPr/>
          </p:nvGrpSpPr>
          <p:grpSpPr>
            <a:xfrm>
              <a:off x="4716016" y="5325636"/>
              <a:ext cx="379768" cy="614804"/>
              <a:chOff x="467543" y="3717032"/>
              <a:chExt cx="504056" cy="720080"/>
            </a:xfrm>
          </p:grpSpPr>
          <p:sp>
            <p:nvSpPr>
              <p:cNvPr id="79" name="Shape 378"/>
              <p:cNvSpPr/>
              <p:nvPr/>
            </p:nvSpPr>
            <p:spPr>
              <a:xfrm>
                <a:off x="467543" y="3717032"/>
                <a:ext cx="504056" cy="144016"/>
              </a:xfrm>
              <a:prstGeom prst="flowChartAlternateProcess">
                <a:avLst/>
              </a:prstGeom>
              <a:solidFill>
                <a:srgbClr val="FFC000"/>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600" b="1" i="0" u="none" strike="noStrike" cap="none" baseline="0" dirty="0">
                    <a:solidFill>
                      <a:srgbClr val="000000"/>
                    </a:solidFill>
                    <a:latin typeface="Tahoma"/>
                    <a:ea typeface="Tahoma"/>
                    <a:cs typeface="Tahoma"/>
                    <a:sym typeface="Tahoma"/>
                  </a:rPr>
                  <a:t>BUS STOP</a:t>
                </a:r>
              </a:p>
            </p:txBody>
          </p:sp>
          <p:cxnSp>
            <p:nvCxnSpPr>
              <p:cNvPr id="80" name="Shape 379"/>
              <p:cNvCxnSpPr/>
              <p:nvPr/>
            </p:nvCxnSpPr>
            <p:spPr>
              <a:xfrm>
                <a:off x="719572" y="3861048"/>
                <a:ext cx="0" cy="576064"/>
              </a:xfrm>
              <a:prstGeom prst="straightConnector1">
                <a:avLst/>
              </a:prstGeom>
              <a:noFill/>
              <a:ln w="28575" cap="flat">
                <a:solidFill>
                  <a:schemeClr val="dk1"/>
                </a:solidFill>
                <a:prstDash val="solid"/>
                <a:round/>
                <a:headEnd type="none" w="med" len="med"/>
                <a:tailEnd type="none" w="med" len="med"/>
              </a:ln>
            </p:spPr>
          </p:cxnSp>
        </p:grpSp>
        <p:cxnSp>
          <p:nvCxnSpPr>
            <p:cNvPr id="72" name="Shape 381"/>
            <p:cNvCxnSpPr/>
            <p:nvPr/>
          </p:nvCxnSpPr>
          <p:spPr>
            <a:xfrm flipH="1">
              <a:off x="5529806" y="5018234"/>
              <a:ext cx="1080373" cy="368881"/>
            </a:xfrm>
            <a:prstGeom prst="straightConnector1">
              <a:avLst/>
            </a:prstGeom>
            <a:noFill/>
            <a:ln w="19050" cap="flat">
              <a:solidFill>
                <a:srgbClr val="00B050"/>
              </a:solidFill>
              <a:prstDash val="solid"/>
              <a:round/>
              <a:headEnd type="none" w="med" len="med"/>
              <a:tailEnd type="stealth" w="lg" len="lg"/>
            </a:ln>
          </p:spPr>
        </p:cxnSp>
        <p:pic>
          <p:nvPicPr>
            <p:cNvPr id="73" name="Shape 382"/>
            <p:cNvPicPr preferRelativeResize="0"/>
            <p:nvPr/>
          </p:nvPicPr>
          <p:blipFill rotWithShape="1">
            <a:blip r:embed="rId4">
              <a:alphaModFix/>
            </a:blip>
            <a:srcRect/>
            <a:stretch/>
          </p:blipFill>
          <p:spPr>
            <a:xfrm>
              <a:off x="6418028" y="5694517"/>
              <a:ext cx="196828" cy="248145"/>
            </a:xfrm>
            <a:prstGeom prst="rect">
              <a:avLst/>
            </a:prstGeom>
            <a:noFill/>
            <a:ln>
              <a:noFill/>
            </a:ln>
          </p:spPr>
        </p:pic>
        <p:cxnSp>
          <p:nvCxnSpPr>
            <p:cNvPr id="74" name="Shape 372"/>
            <p:cNvCxnSpPr/>
            <p:nvPr/>
          </p:nvCxnSpPr>
          <p:spPr>
            <a:xfrm>
              <a:off x="3923928" y="4797152"/>
              <a:ext cx="1621435" cy="0"/>
            </a:xfrm>
            <a:prstGeom prst="straightConnector1">
              <a:avLst/>
            </a:prstGeom>
            <a:noFill/>
            <a:ln w="25400" cap="flat">
              <a:solidFill>
                <a:srgbClr val="A5A5A5"/>
              </a:solidFill>
              <a:prstDash val="dash"/>
              <a:round/>
              <a:headEnd type="stealth" w="med" len="med"/>
              <a:tailEnd type="stealth" w="med" len="med"/>
            </a:ln>
          </p:spPr>
        </p:cxnSp>
        <p:cxnSp>
          <p:nvCxnSpPr>
            <p:cNvPr id="75" name="Shape 366"/>
            <p:cNvCxnSpPr/>
            <p:nvPr/>
          </p:nvCxnSpPr>
          <p:spPr>
            <a:xfrm>
              <a:off x="4716016" y="4365104"/>
              <a:ext cx="0" cy="478300"/>
            </a:xfrm>
            <a:prstGeom prst="straightConnector1">
              <a:avLst/>
            </a:prstGeom>
            <a:noFill/>
            <a:ln w="19050" cap="flat">
              <a:solidFill>
                <a:srgbClr val="00B050"/>
              </a:solidFill>
              <a:prstDash val="solid"/>
              <a:round/>
              <a:headEnd type="none" w="med" len="med"/>
              <a:tailEnd type="stealth" w="lg" len="lg"/>
            </a:ln>
          </p:spPr>
        </p:cxnSp>
        <p:sp>
          <p:nvSpPr>
            <p:cNvPr id="76" name="Shape 365"/>
            <p:cNvSpPr txBox="1"/>
            <p:nvPr/>
          </p:nvSpPr>
          <p:spPr>
            <a:xfrm>
              <a:off x="4139952" y="4149080"/>
              <a:ext cx="1094996" cy="131389"/>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dirty="0">
                  <a:solidFill>
                    <a:srgbClr val="000000"/>
                  </a:solidFill>
                  <a:latin typeface="Times New Roman"/>
                  <a:ea typeface="Times New Roman"/>
                  <a:cs typeface="Times New Roman"/>
                  <a:sym typeface="Times New Roman"/>
                </a:rPr>
                <a:t>Backhaul @60GHz</a:t>
              </a:r>
            </a:p>
          </p:txBody>
        </p:sp>
        <p:pic>
          <p:nvPicPr>
            <p:cNvPr id="77" name="Picture 4" descr="C:\Program Files\Microsoft Office\MEDIA\CAGCAT10\j0205462.wmf"/>
            <p:cNvPicPr>
              <a:picLocks noChangeAspect="1" noChangeArrowheads="1"/>
            </p:cNvPicPr>
            <p:nvPr/>
          </p:nvPicPr>
          <p:blipFill>
            <a:blip r:embed="rId6"/>
            <a:srcRect/>
            <a:stretch>
              <a:fillRect/>
            </a:stretch>
          </p:blipFill>
          <p:spPr bwMode="auto">
            <a:xfrm>
              <a:off x="4932040" y="5229200"/>
              <a:ext cx="936104" cy="931398"/>
            </a:xfrm>
            <a:prstGeom prst="rect">
              <a:avLst/>
            </a:prstGeom>
            <a:noFill/>
          </p:spPr>
        </p:pic>
        <p:sp>
          <p:nvSpPr>
            <p:cNvPr id="78" name="TextBox 77"/>
            <p:cNvSpPr txBox="1"/>
            <p:nvPr/>
          </p:nvSpPr>
          <p:spPr>
            <a:xfrm>
              <a:off x="5148064" y="5949280"/>
              <a:ext cx="482824" cy="261610"/>
            </a:xfrm>
            <a:prstGeom prst="rect">
              <a:avLst/>
            </a:prstGeom>
            <a:noFill/>
          </p:spPr>
          <p:txBody>
            <a:bodyPr wrap="none" rtlCol="0">
              <a:spAutoFit/>
            </a:bodyPr>
            <a:lstStyle/>
            <a:p>
              <a:r>
                <a:rPr lang="en-US" sz="1050" b="1" dirty="0" smtClean="0"/>
                <a:t>POP</a:t>
              </a:r>
              <a:endParaRPr lang="en-US" sz="1050" b="1" dirty="0"/>
            </a:p>
          </p:txBody>
        </p:sp>
      </p:grpSp>
      <p:sp>
        <p:nvSpPr>
          <p:cNvPr id="136" name="TextBox 135"/>
          <p:cNvSpPr txBox="1"/>
          <p:nvPr/>
        </p:nvSpPr>
        <p:spPr>
          <a:xfrm>
            <a:off x="5076056" y="3356992"/>
            <a:ext cx="2571538" cy="253916"/>
          </a:xfrm>
          <a:prstGeom prst="rect">
            <a:avLst/>
          </a:prstGeom>
          <a:noFill/>
        </p:spPr>
        <p:txBody>
          <a:bodyPr wrap="none" rtlCol="0">
            <a:spAutoFit/>
          </a:bodyPr>
          <a:lstStyle/>
          <a:p>
            <a:r>
              <a:rPr lang="en-US" altLang="zh-CN" sz="1050" b="1" dirty="0" smtClean="0"/>
              <a:t>Wireless backhauling with single hop</a:t>
            </a:r>
            <a:endParaRPr lang="zh-CN" altLang="en-US" sz="1050" b="1" dirty="0"/>
          </a:p>
        </p:txBody>
      </p:sp>
      <p:sp>
        <p:nvSpPr>
          <p:cNvPr id="137" name="TextBox 136"/>
          <p:cNvSpPr txBox="1"/>
          <p:nvPr/>
        </p:nvSpPr>
        <p:spPr>
          <a:xfrm>
            <a:off x="3851920" y="6309320"/>
            <a:ext cx="2765501" cy="253916"/>
          </a:xfrm>
          <a:prstGeom prst="rect">
            <a:avLst/>
          </a:prstGeom>
          <a:noFill/>
        </p:spPr>
        <p:txBody>
          <a:bodyPr wrap="none" rtlCol="0">
            <a:spAutoFit/>
          </a:bodyPr>
          <a:lstStyle/>
          <a:p>
            <a:r>
              <a:rPr lang="en-US" altLang="zh-CN" sz="1050" b="1" dirty="0" smtClean="0"/>
              <a:t>Wireless backhauling with Multiple hops</a:t>
            </a:r>
            <a:endParaRPr lang="zh-CN" altLang="en-US" sz="1050" b="1" dirty="0"/>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951706" y="590383"/>
            <a:ext cx="7315200" cy="4461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altLang="zh-CN" sz="2400" kern="0" dirty="0" smtClean="0">
                <a:ea typeface="宋体" pitchFamily="2" charset="-122"/>
              </a:rPr>
              <a:t>Usage Model 9: Office docking </a:t>
            </a:r>
            <a:endParaRPr lang="en-US" altLang="zh-CN" sz="2400" kern="0" dirty="0">
              <a:ea typeface="宋体" pitchFamily="2" charset="-122"/>
            </a:endParaRPr>
          </a:p>
        </p:txBody>
      </p:sp>
      <p:sp>
        <p:nvSpPr>
          <p:cNvPr id="8" name="Text Box 5"/>
          <p:cNvSpPr txBox="1">
            <a:spLocks noChangeArrowheads="1"/>
          </p:cNvSpPr>
          <p:nvPr/>
        </p:nvSpPr>
        <p:spPr bwMode="auto">
          <a:xfrm>
            <a:off x="418305" y="1065803"/>
            <a:ext cx="4191001" cy="5595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lgn="ctr">
                <a:solidFill>
                  <a:srgbClr val="000000"/>
                </a:solidFill>
                <a:miter lim="800000"/>
                <a:headEnd/>
                <a:tailEnd/>
              </a14:hiddenLine>
            </a:ext>
          </a:extLst>
        </p:spPr>
        <p:txBody>
          <a:bodyPr wrap="square">
            <a:spAutoFit/>
          </a:bodyPr>
          <a:lstStyle>
            <a:lvl1pPr eaLnBrk="0" hangingPunct="0">
              <a:defRPr sz="1200">
                <a:solidFill>
                  <a:schemeClr val="tx1"/>
                </a:solidFill>
                <a:latin typeface="Times New Roman" pitchFamily="18" charset="0"/>
                <a:ea typeface="宋体" pitchFamily="2" charset="-122"/>
              </a:defRPr>
            </a:lvl1pPr>
            <a:lvl2pPr marL="742950" indent="-285750" eaLnBrk="0" hangingPunct="0">
              <a:defRPr sz="1200">
                <a:solidFill>
                  <a:schemeClr val="tx1"/>
                </a:solidFill>
                <a:latin typeface="Times New Roman" pitchFamily="18" charset="0"/>
                <a:ea typeface="宋体" pitchFamily="2" charset="-122"/>
              </a:defRPr>
            </a:lvl2pPr>
            <a:lvl3pPr marL="1143000" indent="-228600" eaLnBrk="0" hangingPunct="0">
              <a:defRPr sz="1200">
                <a:solidFill>
                  <a:schemeClr val="tx1"/>
                </a:solidFill>
                <a:latin typeface="Times New Roman" pitchFamily="18" charset="0"/>
                <a:ea typeface="宋体" pitchFamily="2" charset="-122"/>
              </a:defRPr>
            </a:lvl3pPr>
            <a:lvl4pPr marL="1600200" indent="-228600" eaLnBrk="0" hangingPunct="0">
              <a:defRPr sz="1200">
                <a:solidFill>
                  <a:schemeClr val="tx1"/>
                </a:solidFill>
                <a:latin typeface="Times New Roman" pitchFamily="18" charset="0"/>
                <a:ea typeface="宋体" pitchFamily="2" charset="-122"/>
              </a:defRPr>
            </a:lvl4pPr>
            <a:lvl5pPr marL="2057400" indent="-228600" eaLnBrk="0" hangingPunct="0">
              <a:defRPr sz="12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12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12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12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1200">
                <a:solidFill>
                  <a:schemeClr val="tx1"/>
                </a:solidFill>
                <a:latin typeface="Times New Roman" pitchFamily="18" charset="0"/>
                <a:ea typeface="宋体" pitchFamily="2" charset="-122"/>
              </a:defRPr>
            </a:lvl9pPr>
          </a:lstStyle>
          <a:p>
            <a:pPr>
              <a:lnSpc>
                <a:spcPct val="95000"/>
              </a:lnSpc>
            </a:pPr>
            <a:r>
              <a:rPr lang="en-US" altLang="zh-CN" sz="1100" b="1" u="sng" dirty="0">
                <a:latin typeface="Arial" panose="020B0604020202020204" pitchFamily="34" charset="0"/>
                <a:ea typeface="MS PGothic" pitchFamily="34" charset="-128"/>
                <a:cs typeface="Arial" panose="020B0604020202020204" pitchFamily="34" charset="0"/>
              </a:rPr>
              <a:t>Pre-Conditions:</a:t>
            </a:r>
            <a:r>
              <a:rPr lang="en-US" altLang="zh-CN" sz="1100" dirty="0">
                <a:latin typeface="Arial" panose="020B0604020202020204" pitchFamily="34" charset="0"/>
                <a:ea typeface="MS PGothic" pitchFamily="34" charset="-128"/>
                <a:cs typeface="Arial" panose="020B0604020202020204" pitchFamily="34" charset="0"/>
              </a:rPr>
              <a:t>  </a:t>
            </a:r>
          </a:p>
          <a:p>
            <a:pPr>
              <a:lnSpc>
                <a:spcPct val="95000"/>
              </a:lnSpc>
              <a:defRPr/>
            </a:pPr>
            <a:r>
              <a:rPr lang="en-GB" sz="1050" dirty="0" smtClean="0">
                <a:latin typeface="Arial" charset="0"/>
                <a:ea typeface="ＭＳ Ｐゴシック" charset="-128"/>
              </a:rPr>
              <a:t>Office docking enables </a:t>
            </a:r>
            <a:r>
              <a:rPr lang="en-GB" sz="1050" dirty="0">
                <a:latin typeface="Arial" charset="0"/>
                <a:ea typeface="ＭＳ Ｐゴシック" charset="-128"/>
              </a:rPr>
              <a:t>a wireless </a:t>
            </a:r>
            <a:r>
              <a:rPr lang="en-GB" sz="1050" dirty="0" smtClean="0">
                <a:latin typeface="Arial" charset="0"/>
                <a:ea typeface="ＭＳ Ｐゴシック" charset="-128"/>
              </a:rPr>
              <a:t>docking experience for office and home. Mobile device (Notebook, tablet, smartphone, small form factor) may communicate wirelessly with multiple peripheral devices - monitors, camcorders, web cameras, </a:t>
            </a:r>
            <a:r>
              <a:rPr lang="en-GB" sz="1050" dirty="0">
                <a:latin typeface="Arial" charset="0"/>
                <a:ea typeface="ＭＳ Ｐゴシック" charset="-128"/>
              </a:rPr>
              <a:t>hard drives, printers, </a:t>
            </a:r>
            <a:r>
              <a:rPr lang="en-GB" sz="1050" dirty="0" smtClean="0">
                <a:latin typeface="Arial" charset="0"/>
                <a:ea typeface="ＭＳ Ｐゴシック" charset="-128"/>
              </a:rPr>
              <a:t>Internet AP/Router, etc. and/or another mobile device, </a:t>
            </a:r>
          </a:p>
          <a:p>
            <a:pPr>
              <a:lnSpc>
                <a:spcPct val="95000"/>
              </a:lnSpc>
              <a:defRPr/>
            </a:pPr>
            <a:r>
              <a:rPr lang="en-GB" sz="1050" dirty="0" smtClean="0">
                <a:latin typeface="Arial" charset="0"/>
                <a:ea typeface="ＭＳ Ｐゴシック" charset="-128"/>
              </a:rPr>
              <a:t>Scenarios include a single device in </a:t>
            </a:r>
            <a:r>
              <a:rPr lang="en-GB" sz="1050" dirty="0">
                <a:latin typeface="Arial" charset="0"/>
                <a:ea typeface="ＭＳ Ｐゴシック" charset="-128"/>
              </a:rPr>
              <a:t>a </a:t>
            </a:r>
            <a:r>
              <a:rPr lang="en-GB" sz="1050" dirty="0" smtClean="0">
                <a:latin typeface="Arial" charset="0"/>
                <a:ea typeface="ＭＳ Ｐゴシック" charset="-128"/>
              </a:rPr>
              <a:t>home </a:t>
            </a:r>
            <a:r>
              <a:rPr lang="en-GB" sz="1050" dirty="0">
                <a:latin typeface="Arial" charset="0"/>
                <a:ea typeface="ＭＳ Ｐゴシック" charset="-128"/>
              </a:rPr>
              <a:t>scenario as well as in a dense office </a:t>
            </a:r>
            <a:r>
              <a:rPr lang="en-GB" sz="1050" dirty="0" smtClean="0">
                <a:latin typeface="Arial" charset="0"/>
                <a:ea typeface="ＭＳ Ｐゴシック" charset="-128"/>
              </a:rPr>
              <a:t>environment with multiple mobile devices where each mobile device has its own or shared dock/peripherals, or multiple mobile devices sharing a dock. A single wireless link that connects a mobile device with its dock, where the dock is wire-connected  to multiple other devices,  as well as multiple wireless links to connect the mobile with many devices should be supported. </a:t>
            </a:r>
          </a:p>
          <a:p>
            <a:pPr>
              <a:lnSpc>
                <a:spcPct val="95000"/>
              </a:lnSpc>
              <a:defRPr/>
            </a:pPr>
            <a:endParaRPr lang="en-US" altLang="zh-CN" sz="1050" dirty="0">
              <a:latin typeface="+mn-lt"/>
              <a:ea typeface="MS PGothic" pitchFamily="34" charset="-128"/>
            </a:endParaRPr>
          </a:p>
          <a:p>
            <a:pPr>
              <a:lnSpc>
                <a:spcPct val="95000"/>
              </a:lnSpc>
            </a:pPr>
            <a:r>
              <a:rPr lang="en-US" altLang="zh-CN" sz="1100" b="1" u="sng" dirty="0" smtClean="0">
                <a:latin typeface="Arial" panose="020B0604020202020204" pitchFamily="34" charset="0"/>
                <a:ea typeface="MS PGothic" pitchFamily="34" charset="-128"/>
                <a:cs typeface="Arial" panose="020B0604020202020204" pitchFamily="34" charset="0"/>
              </a:rPr>
              <a:t>Application</a:t>
            </a:r>
            <a:r>
              <a:rPr lang="en-US" altLang="zh-CN" sz="1100" b="1" u="sng" dirty="0">
                <a:latin typeface="Arial" panose="020B0604020202020204" pitchFamily="34" charset="0"/>
                <a:ea typeface="MS PGothic" pitchFamily="34" charset="-128"/>
                <a:cs typeface="Arial" panose="020B0604020202020204" pitchFamily="34" charset="0"/>
              </a:rPr>
              <a:t>:</a:t>
            </a:r>
            <a:r>
              <a:rPr lang="en-US" altLang="zh-CN" sz="1100" dirty="0">
                <a:latin typeface="Arial" panose="020B0604020202020204" pitchFamily="34" charset="0"/>
                <a:ea typeface="MS PGothic" pitchFamily="34" charset="-128"/>
                <a:cs typeface="Arial" panose="020B0604020202020204" pitchFamily="34" charset="0"/>
              </a:rPr>
              <a:t> </a:t>
            </a:r>
          </a:p>
          <a:p>
            <a:pPr indent="-91440">
              <a:buFontTx/>
              <a:buChar char="-"/>
              <a:defRPr/>
            </a:pPr>
            <a:r>
              <a:rPr lang="en-US" sz="1050" dirty="0" smtClean="0">
                <a:latin typeface="Arial" pitchFamily="34" charset="0"/>
                <a:cs typeface="Arial" pitchFamily="34" charset="0"/>
              </a:rPr>
              <a:t>Productivity applications</a:t>
            </a:r>
          </a:p>
          <a:p>
            <a:pPr indent="-91440">
              <a:buFontTx/>
              <a:buChar char="-"/>
              <a:defRPr/>
            </a:pPr>
            <a:r>
              <a:rPr lang="en-US" sz="1050" dirty="0" smtClean="0">
                <a:latin typeface="Arial" pitchFamily="34" charset="0"/>
                <a:cs typeface="Arial" pitchFamily="34" charset="0"/>
              </a:rPr>
              <a:t>Support of two monitors of 8K resolution </a:t>
            </a:r>
          </a:p>
          <a:p>
            <a:pPr indent="-91440">
              <a:buFontTx/>
              <a:buChar char="-"/>
              <a:defRPr/>
            </a:pPr>
            <a:r>
              <a:rPr lang="en-US" sz="1050" dirty="0" smtClean="0">
                <a:latin typeface="Arial" pitchFamily="34" charset="0"/>
                <a:cs typeface="Arial" pitchFamily="34" charset="0"/>
              </a:rPr>
              <a:t>Wireless support of </a:t>
            </a:r>
            <a:r>
              <a:rPr lang="en-US" sz="1000" dirty="0" smtClean="0">
                <a:latin typeface="Arial" pitchFamily="34" charset="0"/>
                <a:cs typeface="Arial" pitchFamily="34" charset="0"/>
              </a:rPr>
              <a:t>USB</a:t>
            </a:r>
            <a:r>
              <a:rPr lang="en-US" sz="1050" dirty="0" smtClean="0">
                <a:latin typeface="Arial" pitchFamily="34" charset="0"/>
                <a:cs typeface="Arial" pitchFamily="34" charset="0"/>
              </a:rPr>
              <a:t> devices with different traffic characteristics: isochronous, human interface and others </a:t>
            </a:r>
          </a:p>
          <a:p>
            <a:pPr indent="-91440">
              <a:buFontTx/>
              <a:buChar char="-"/>
              <a:defRPr/>
            </a:pPr>
            <a:r>
              <a:rPr lang="en-US" sz="1050" dirty="0" smtClean="0">
                <a:latin typeface="Arial" pitchFamily="34" charset="0"/>
                <a:cs typeface="Arial" pitchFamily="34" charset="0"/>
              </a:rPr>
              <a:t>Gigabit Ethernet</a:t>
            </a:r>
          </a:p>
          <a:p>
            <a:pPr indent="-91440">
              <a:buFontTx/>
              <a:buChar char="-"/>
              <a:defRPr/>
            </a:pPr>
            <a:r>
              <a:rPr lang="en-US" sz="1050" dirty="0">
                <a:latin typeface="Arial" pitchFamily="34" charset="0"/>
                <a:cs typeface="Arial" pitchFamily="34" charset="0"/>
              </a:rPr>
              <a:t>M</a:t>
            </a:r>
            <a:r>
              <a:rPr lang="en-US" sz="1050" dirty="0" smtClean="0">
                <a:latin typeface="Arial" pitchFamily="34" charset="0"/>
                <a:cs typeface="Arial" pitchFamily="34" charset="0"/>
              </a:rPr>
              <a:t>ass storage devices</a:t>
            </a:r>
          </a:p>
          <a:p>
            <a:pPr indent="-91440">
              <a:buFontTx/>
              <a:buChar char="-"/>
              <a:defRPr/>
            </a:pPr>
            <a:r>
              <a:rPr lang="en-US" sz="1050" dirty="0" smtClean="0">
                <a:latin typeface="Arial" pitchFamily="34" charset="0"/>
                <a:cs typeface="Arial" pitchFamily="34" charset="0"/>
              </a:rPr>
              <a:t>3D webcams</a:t>
            </a:r>
          </a:p>
          <a:p>
            <a:pPr indent="-91440">
              <a:buFontTx/>
              <a:buChar char="-"/>
              <a:defRPr/>
            </a:pPr>
            <a:r>
              <a:rPr lang="en-US" sz="1050" dirty="0" smtClean="0">
                <a:latin typeface="Arial" pitchFamily="34" charset="0"/>
                <a:cs typeface="Arial" pitchFamily="34" charset="0"/>
              </a:rPr>
              <a:t>Dynamic composition</a:t>
            </a:r>
          </a:p>
          <a:p>
            <a:pPr indent="-91440">
              <a:buFontTx/>
              <a:buChar char="-"/>
              <a:defRPr/>
            </a:pPr>
            <a:r>
              <a:rPr lang="en-US" sz="1050" dirty="0" smtClean="0">
                <a:latin typeface="Arial" pitchFamily="34" charset="0"/>
                <a:cs typeface="Arial" pitchFamily="34" charset="0"/>
              </a:rPr>
              <a:t>Connecting mobile to 2-5 peripheral devices</a:t>
            </a:r>
          </a:p>
          <a:p>
            <a:pPr indent="-91440">
              <a:buFontTx/>
              <a:buChar char="-"/>
              <a:defRPr/>
            </a:pPr>
            <a:r>
              <a:rPr lang="en-GB" altLang="en-US" sz="1050" dirty="0" smtClean="0">
                <a:latin typeface="Arial" panose="020B0604020202020204" pitchFamily="34" charset="0"/>
                <a:ea typeface="ＭＳ Ｐゴシック" panose="020B0600070205080204" pitchFamily="34" charset="-128"/>
                <a:cs typeface="Arial" panose="020B0604020202020204" pitchFamily="34" charset="0"/>
              </a:rPr>
              <a:t>Mobile device should be able to sustain </a:t>
            </a:r>
            <a:r>
              <a:rPr lang="en-GB" altLang="en-US" sz="1050" dirty="0">
                <a:latin typeface="Arial" panose="020B0604020202020204" pitchFamily="34" charset="0"/>
                <a:ea typeface="ＭＳ Ｐゴシック" panose="020B0600070205080204" pitchFamily="34" charset="-128"/>
                <a:cs typeface="Arial" panose="020B0604020202020204" pitchFamily="34" charset="0"/>
              </a:rPr>
              <a:t>f</a:t>
            </a:r>
            <a:r>
              <a:rPr lang="en-GB" altLang="en-US" sz="1050" dirty="0" smtClean="0">
                <a:latin typeface="Arial" panose="020B0604020202020204" pitchFamily="34" charset="0"/>
                <a:ea typeface="ＭＳ Ｐゴシック" panose="020B0600070205080204" pitchFamily="34" charset="-128"/>
                <a:cs typeface="Arial" panose="020B0604020202020204" pitchFamily="34" charset="0"/>
              </a:rPr>
              <a:t>ull working </a:t>
            </a:r>
            <a:r>
              <a:rPr lang="en-GB" altLang="en-US" sz="1050" dirty="0">
                <a:latin typeface="Arial" panose="020B0604020202020204" pitchFamily="34" charset="0"/>
                <a:ea typeface="ＭＳ Ｐゴシック" panose="020B0600070205080204" pitchFamily="34" charset="-128"/>
                <a:cs typeface="Arial" panose="020B0604020202020204" pitchFamily="34" charset="0"/>
              </a:rPr>
              <a:t>day w/o recharging </a:t>
            </a:r>
            <a:r>
              <a:rPr lang="en-GB" altLang="en-US" sz="1050" dirty="0" smtClean="0">
                <a:latin typeface="Arial" panose="020B0604020202020204" pitchFamily="34" charset="0"/>
                <a:ea typeface="ＭＳ Ｐゴシック" panose="020B0600070205080204" pitchFamily="34" charset="-128"/>
                <a:cs typeface="Arial" panose="020B0604020202020204" pitchFamily="34" charset="0"/>
              </a:rPr>
              <a:t>battery</a:t>
            </a:r>
          </a:p>
          <a:p>
            <a:pPr indent="-91440">
              <a:buFontTx/>
              <a:buChar char="-"/>
              <a:defRPr/>
            </a:pPr>
            <a:r>
              <a:rPr lang="en-GB" sz="1050" dirty="0" smtClean="0">
                <a:latin typeface="Arial" panose="020B0604020202020204" pitchFamily="34" charset="0"/>
                <a:ea typeface="ＭＳ Ｐゴシック" panose="020B0600070205080204" pitchFamily="34" charset="-128"/>
                <a:cs typeface="Arial" panose="020B0604020202020204" pitchFamily="34" charset="0"/>
              </a:rPr>
              <a:t>Connecting multiple mobile source devices to dock</a:t>
            </a:r>
            <a:endParaRPr lang="en-US" sz="1050" dirty="0" smtClean="0">
              <a:latin typeface="Arial" pitchFamily="34" charset="0"/>
              <a:cs typeface="Arial" pitchFamily="34" charset="0"/>
            </a:endParaRPr>
          </a:p>
          <a:p>
            <a:pPr>
              <a:lnSpc>
                <a:spcPct val="95000"/>
              </a:lnSpc>
            </a:pPr>
            <a:r>
              <a:rPr lang="en-US" altLang="zh-CN" sz="1100" b="1" u="sng" dirty="0" smtClean="0">
                <a:latin typeface="Arial" panose="020B0604020202020204" pitchFamily="34" charset="0"/>
                <a:ea typeface="MS PGothic" pitchFamily="34" charset="-128"/>
                <a:cs typeface="Arial" panose="020B0604020202020204" pitchFamily="34" charset="0"/>
              </a:rPr>
              <a:t>Environment</a:t>
            </a:r>
            <a:r>
              <a:rPr lang="en-US" altLang="zh-CN" sz="1100" b="1" u="sng" dirty="0">
                <a:latin typeface="Arial" panose="020B0604020202020204" pitchFamily="34" charset="0"/>
                <a:ea typeface="MS PGothic" pitchFamily="34" charset="-128"/>
                <a:cs typeface="Arial" panose="020B0604020202020204" pitchFamily="34" charset="0"/>
              </a:rPr>
              <a:t>:</a:t>
            </a:r>
            <a:r>
              <a:rPr lang="en-US" altLang="zh-CN" sz="1100" dirty="0">
                <a:latin typeface="Arial" panose="020B0604020202020204" pitchFamily="34" charset="0"/>
                <a:ea typeface="MS PGothic" pitchFamily="34" charset="-128"/>
                <a:cs typeface="Arial" panose="020B0604020202020204" pitchFamily="34" charset="0"/>
              </a:rPr>
              <a:t> </a:t>
            </a:r>
            <a:endParaRPr lang="en-US" altLang="zh-CN" sz="1100" dirty="0" smtClean="0">
              <a:latin typeface="Arial" panose="020B0604020202020204" pitchFamily="34" charset="0"/>
              <a:ea typeface="MS PGothic" pitchFamily="34" charset="-128"/>
              <a:cs typeface="Arial" panose="020B0604020202020204" pitchFamily="34" charset="0"/>
            </a:endParaRPr>
          </a:p>
          <a:p>
            <a:pPr>
              <a:lnSpc>
                <a:spcPct val="95000"/>
              </a:lnSpc>
            </a:pPr>
            <a:r>
              <a:rPr lang="en-US" sz="1050" dirty="0" smtClean="0">
                <a:latin typeface="Arial" panose="020B0604020202020204" pitchFamily="34" charset="0"/>
                <a:ea typeface="MS PGothic" pitchFamily="34" charset="-128"/>
                <a:cs typeface="Arial" panose="020B0604020202020204" pitchFamily="34" charset="0"/>
              </a:rPr>
              <a:t>Typical office scenarios - open space, cubicles, meeting room, </a:t>
            </a:r>
            <a:r>
              <a:rPr lang="en-US" sz="1050" dirty="0" smtClean="0">
                <a:latin typeface="Arial" pitchFamily="34" charset="0"/>
                <a:cs typeface="Arial" pitchFamily="34" charset="0"/>
              </a:rPr>
              <a:t>and </a:t>
            </a:r>
            <a:r>
              <a:rPr lang="en-US" sz="1050" dirty="0">
                <a:latin typeface="Arial" pitchFamily="34" charset="0"/>
                <a:cs typeface="Arial" pitchFamily="34" charset="0"/>
              </a:rPr>
              <a:t>standalone home office usage.  Range between </a:t>
            </a:r>
            <a:r>
              <a:rPr lang="en-US" sz="1050" dirty="0" smtClean="0">
                <a:latin typeface="Arial" pitchFamily="34" charset="0"/>
                <a:cs typeface="Arial" pitchFamily="34" charset="0"/>
              </a:rPr>
              <a:t>mobile </a:t>
            </a:r>
            <a:r>
              <a:rPr lang="en-US" sz="1050" dirty="0">
                <a:latin typeface="Arial" pitchFamily="34" charset="0"/>
                <a:cs typeface="Arial" pitchFamily="34" charset="0"/>
              </a:rPr>
              <a:t>and dock </a:t>
            </a:r>
            <a:r>
              <a:rPr lang="en-US" sz="1050" dirty="0" smtClean="0">
                <a:latin typeface="Arial" pitchFamily="34" charset="0"/>
                <a:cs typeface="Arial" pitchFamily="34" charset="0"/>
              </a:rPr>
              <a:t>and peripherals will </a:t>
            </a:r>
            <a:r>
              <a:rPr lang="en-US" sz="1050" dirty="0">
                <a:latin typeface="Arial" pitchFamily="34" charset="0"/>
                <a:cs typeface="Arial" pitchFamily="34" charset="0"/>
              </a:rPr>
              <a:t>typically be &lt; </a:t>
            </a:r>
            <a:r>
              <a:rPr lang="en-US" sz="1050" dirty="0" smtClean="0">
                <a:latin typeface="Arial" pitchFamily="34" charset="0"/>
                <a:cs typeface="Arial" pitchFamily="34" charset="0"/>
              </a:rPr>
              <a:t>3m. Dense environment with multiple docking may or may not be wall isolated. Most of the devices are semi-static that may be moved intentionally or unintentionally.</a:t>
            </a:r>
            <a:endParaRPr lang="en-US" sz="1050" dirty="0">
              <a:latin typeface="Arial" panose="020B0604020202020204" pitchFamily="34" charset="0"/>
              <a:cs typeface="Arial" panose="020B0604020202020204" pitchFamily="34" charset="0"/>
            </a:endParaRPr>
          </a:p>
        </p:txBody>
      </p:sp>
      <p:sp>
        <p:nvSpPr>
          <p:cNvPr id="9" name="TextBox 19"/>
          <p:cNvSpPr txBox="1">
            <a:spLocks noChangeArrowheads="1"/>
          </p:cNvSpPr>
          <p:nvPr/>
        </p:nvSpPr>
        <p:spPr bwMode="auto">
          <a:xfrm>
            <a:off x="5148064" y="1173140"/>
            <a:ext cx="3746500" cy="48528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Times New Roman" pitchFamily="18" charset="0"/>
                <a:ea typeface="宋体" pitchFamily="2" charset="-122"/>
              </a:defRPr>
            </a:lvl1pPr>
            <a:lvl2pPr marL="742950" indent="-285750" eaLnBrk="0" hangingPunct="0">
              <a:defRPr sz="1200">
                <a:solidFill>
                  <a:schemeClr val="tx1"/>
                </a:solidFill>
                <a:latin typeface="Times New Roman" pitchFamily="18" charset="0"/>
                <a:ea typeface="宋体" pitchFamily="2" charset="-122"/>
              </a:defRPr>
            </a:lvl2pPr>
            <a:lvl3pPr marL="1143000" indent="-228600" eaLnBrk="0" hangingPunct="0">
              <a:defRPr sz="1200">
                <a:solidFill>
                  <a:schemeClr val="tx1"/>
                </a:solidFill>
                <a:latin typeface="Times New Roman" pitchFamily="18" charset="0"/>
                <a:ea typeface="宋体" pitchFamily="2" charset="-122"/>
              </a:defRPr>
            </a:lvl3pPr>
            <a:lvl4pPr marL="1600200" indent="-228600" eaLnBrk="0" hangingPunct="0">
              <a:defRPr sz="1200">
                <a:solidFill>
                  <a:schemeClr val="tx1"/>
                </a:solidFill>
                <a:latin typeface="Times New Roman" pitchFamily="18" charset="0"/>
                <a:ea typeface="宋体" pitchFamily="2" charset="-122"/>
              </a:defRPr>
            </a:lvl4pPr>
            <a:lvl5pPr marL="2057400" indent="-228600" eaLnBrk="0" hangingPunct="0">
              <a:defRPr sz="12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12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12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12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1200">
                <a:solidFill>
                  <a:schemeClr val="tx1"/>
                </a:solidFill>
                <a:latin typeface="Times New Roman" pitchFamily="18" charset="0"/>
                <a:ea typeface="宋体" pitchFamily="2" charset="-122"/>
              </a:defRPr>
            </a:lvl9pPr>
          </a:lstStyle>
          <a:p>
            <a:pPr>
              <a:lnSpc>
                <a:spcPct val="95000"/>
              </a:lnSpc>
              <a:buFont typeface="Arial" charset="0"/>
              <a:buNone/>
            </a:pPr>
            <a:r>
              <a:rPr lang="en-US" altLang="zh-CN" b="1" u="sng" dirty="0">
                <a:latin typeface="Arial" panose="020B0604020202020204" pitchFamily="34" charset="0"/>
                <a:ea typeface="MS PGothic" pitchFamily="34" charset="-128"/>
                <a:cs typeface="Arial" panose="020B0604020202020204" pitchFamily="34" charset="0"/>
              </a:rPr>
              <a:t>Traffic Conditions:</a:t>
            </a:r>
            <a:r>
              <a:rPr lang="en-US" altLang="zh-CN" dirty="0">
                <a:latin typeface="Arial" panose="020B0604020202020204" pitchFamily="34" charset="0"/>
                <a:ea typeface="MS PGothic" pitchFamily="34" charset="-128"/>
                <a:cs typeface="Arial" panose="020B0604020202020204" pitchFamily="34" charset="0"/>
              </a:rPr>
              <a:t> </a:t>
            </a:r>
          </a:p>
          <a:p>
            <a:pPr marL="91440" indent="-91440">
              <a:buFont typeface="Arial" panose="020B0604020202020204" pitchFamily="34" charset="0"/>
              <a:buChar char="‒"/>
            </a:pPr>
            <a:r>
              <a:rPr lang="en-US" altLang="zh-CN" sz="1100" dirty="0" smtClean="0">
                <a:latin typeface="Arial" panose="020B0604020202020204" pitchFamily="34" charset="0"/>
                <a:ea typeface="MS PGothic" pitchFamily="34" charset="-128"/>
                <a:cs typeface="Arial" panose="020B0604020202020204" pitchFamily="34" charset="0"/>
              </a:rPr>
              <a:t>Typically one to one and one to many links, many to one links (multiple source devices to one dock with shared peripheral devices)</a:t>
            </a:r>
          </a:p>
          <a:p>
            <a:pPr marL="91440" indent="-91440">
              <a:buFont typeface="Arial" panose="020B0604020202020204" pitchFamily="34" charset="0"/>
              <a:buChar char="‒"/>
            </a:pPr>
            <a:r>
              <a:rPr lang="en-US" altLang="en-US" sz="1100" dirty="0" smtClean="0">
                <a:latin typeface="Arial" panose="020B0604020202020204" pitchFamily="34" charset="0"/>
                <a:ea typeface="ＭＳ Ｐゴシック" panose="020B0600070205080204" pitchFamily="34" charset="-128"/>
                <a:cs typeface="Arial" panose="020B0604020202020204" pitchFamily="34" charset="0"/>
              </a:rPr>
              <a:t>Multiple </a:t>
            </a:r>
            <a:r>
              <a:rPr lang="en-US" altLang="en-US" sz="1100" dirty="0">
                <a:latin typeface="Arial" panose="020B0604020202020204" pitchFamily="34" charset="0"/>
                <a:ea typeface="ＭＳ Ｐゴシック" panose="020B0600070205080204" pitchFamily="34" charset="-128"/>
                <a:cs typeface="Arial" panose="020B0604020202020204" pitchFamily="34" charset="0"/>
              </a:rPr>
              <a:t>simultaneous high performance links, some with low </a:t>
            </a:r>
            <a:r>
              <a:rPr lang="en-US" altLang="en-US" sz="1100" dirty="0" smtClean="0">
                <a:latin typeface="Arial" panose="020B0604020202020204" pitchFamily="34" charset="0"/>
                <a:ea typeface="ＭＳ Ｐゴシック" panose="020B0600070205080204" pitchFamily="34" charset="-128"/>
                <a:cs typeface="Arial" panose="020B0604020202020204" pitchFamily="34" charset="0"/>
              </a:rPr>
              <a:t>latency requirements</a:t>
            </a:r>
            <a:r>
              <a:rPr lang="en-US" altLang="en-US" sz="1100" dirty="0">
                <a:latin typeface="Arial" panose="020B0604020202020204" pitchFamily="34" charset="0"/>
                <a:ea typeface="ＭＳ Ｐゴシック" panose="020B0600070205080204" pitchFamily="34" charset="-128"/>
                <a:cs typeface="Arial" panose="020B0604020202020204" pitchFamily="34" charset="0"/>
              </a:rPr>
              <a:t>, others </a:t>
            </a:r>
            <a:r>
              <a:rPr lang="en-US" altLang="en-US" sz="1100" dirty="0" smtClean="0">
                <a:latin typeface="Arial" panose="020B0604020202020204" pitchFamily="34" charset="0"/>
                <a:ea typeface="ＭＳ Ｐゴシック" panose="020B0600070205080204" pitchFamily="34" charset="-128"/>
                <a:cs typeface="Arial" panose="020B0604020202020204" pitchFamily="34" charset="0"/>
              </a:rPr>
              <a:t>with best-effort </a:t>
            </a:r>
            <a:r>
              <a:rPr lang="en-US" altLang="en-US" sz="1100" dirty="0">
                <a:latin typeface="Arial" panose="020B0604020202020204" pitchFamily="34" charset="0"/>
                <a:ea typeface="ＭＳ Ｐゴシック" panose="020B0600070205080204" pitchFamily="34" charset="-128"/>
                <a:cs typeface="Arial" panose="020B0604020202020204" pitchFamily="34" charset="0"/>
              </a:rPr>
              <a:t>rates.</a:t>
            </a:r>
          </a:p>
          <a:p>
            <a:pPr marL="91440" indent="-91440">
              <a:buFont typeface="Arial" panose="020B0604020202020204" pitchFamily="34" charset="0"/>
              <a:buChar char="‒"/>
            </a:pPr>
            <a:r>
              <a:rPr lang="en-US" altLang="zh-CN" sz="1100" dirty="0" smtClean="0">
                <a:latin typeface="Arial" panose="020B0604020202020204" pitchFamily="34" charset="0"/>
                <a:cs typeface="Arial" panose="020B0604020202020204" pitchFamily="34" charset="0"/>
              </a:rPr>
              <a:t>Some flows are unidirectional and others are bidirectional.</a:t>
            </a:r>
          </a:p>
          <a:p>
            <a:pPr>
              <a:lnSpc>
                <a:spcPct val="95000"/>
              </a:lnSpc>
            </a:pPr>
            <a:r>
              <a:rPr lang="en-US" altLang="zh-CN" sz="1100" dirty="0" smtClean="0">
                <a:latin typeface="Arial" panose="020B0604020202020204" pitchFamily="34" charset="0"/>
                <a:ea typeface="MS PGothic" pitchFamily="34" charset="-128"/>
                <a:cs typeface="Arial" panose="020B0604020202020204" pitchFamily="34" charset="0"/>
              </a:rPr>
              <a:t>- Multiple uncoordinated ad hoc networks</a:t>
            </a:r>
            <a:endParaRPr lang="en-US" altLang="zh-CN" sz="1100" dirty="0">
              <a:latin typeface="Arial" panose="020B0604020202020204" pitchFamily="34" charset="0"/>
              <a:ea typeface="MS PGothic" pitchFamily="34" charset="-128"/>
              <a:cs typeface="Arial" panose="020B0604020202020204" pitchFamily="34" charset="0"/>
            </a:endParaRPr>
          </a:p>
          <a:p>
            <a:pPr>
              <a:lnSpc>
                <a:spcPct val="95000"/>
              </a:lnSpc>
              <a:buFont typeface="Arial" charset="0"/>
              <a:buNone/>
            </a:pPr>
            <a:r>
              <a:rPr lang="en-US" altLang="zh-CN" b="1" u="sng" dirty="0">
                <a:latin typeface="Arial" panose="020B0604020202020204" pitchFamily="34" charset="0"/>
                <a:ea typeface="MS PGothic" pitchFamily="34" charset="-128"/>
                <a:cs typeface="Arial" panose="020B0604020202020204" pitchFamily="34" charset="0"/>
              </a:rPr>
              <a:t>Use Case:</a:t>
            </a:r>
          </a:p>
          <a:p>
            <a:pPr>
              <a:lnSpc>
                <a:spcPct val="95000"/>
              </a:lnSpc>
              <a:buFontTx/>
              <a:buAutoNum type="arabicPeriod"/>
            </a:pPr>
            <a:r>
              <a:rPr lang="en-US" altLang="en-US" sz="1100" dirty="0" smtClean="0">
                <a:latin typeface="Arial" panose="020B0604020202020204" pitchFamily="34" charset="0"/>
                <a:ea typeface="ＭＳ Ｐゴシック" panose="020B0600070205080204" pitchFamily="34" charset="-128"/>
                <a:cs typeface="Arial" panose="020B0604020202020204" pitchFamily="34" charset="0"/>
              </a:rPr>
              <a:t>Mobile device is </a:t>
            </a:r>
            <a:r>
              <a:rPr lang="en-US" altLang="en-US" sz="1100" dirty="0">
                <a:latin typeface="Arial" panose="020B0604020202020204" pitchFamily="34" charset="0"/>
                <a:ea typeface="ＭＳ Ｐゴシック" panose="020B0600070205080204" pitchFamily="34" charset="-128"/>
                <a:cs typeface="Arial" panose="020B0604020202020204" pitchFamily="34" charset="0"/>
              </a:rPr>
              <a:t>wirelessly connected to a docking station, </a:t>
            </a:r>
            <a:r>
              <a:rPr lang="en-US" altLang="en-US" sz="1100" dirty="0" smtClean="0">
                <a:latin typeface="Arial" panose="020B0604020202020204" pitchFamily="34" charset="0"/>
                <a:ea typeface="ＭＳ Ｐゴシック" panose="020B0600070205080204" pitchFamily="34" charset="-128"/>
                <a:cs typeface="Arial" panose="020B0604020202020204" pitchFamily="34" charset="0"/>
              </a:rPr>
              <a:t>and/or </a:t>
            </a:r>
            <a:r>
              <a:rPr lang="en-US" altLang="en-US" sz="1100" dirty="0">
                <a:latin typeface="Arial" panose="020B0604020202020204" pitchFamily="34" charset="0"/>
                <a:ea typeface="ＭＳ Ｐゴシック" panose="020B0600070205080204" pitchFamily="34" charset="-128"/>
                <a:cs typeface="Arial" panose="020B0604020202020204" pitchFamily="34" charset="0"/>
              </a:rPr>
              <a:t>wirelessly connected to multiple wireless peripherals </a:t>
            </a:r>
            <a:r>
              <a:rPr lang="en-US" altLang="en-US" sz="1100" dirty="0" smtClean="0">
                <a:latin typeface="Arial" panose="020B0604020202020204" pitchFamily="34" charset="0"/>
                <a:ea typeface="ＭＳ Ｐゴシック" panose="020B0600070205080204" pitchFamily="34" charset="-128"/>
                <a:cs typeface="Arial" panose="020B0604020202020204" pitchFamily="34" charset="0"/>
              </a:rPr>
              <a:t>directly  </a:t>
            </a:r>
          </a:p>
          <a:p>
            <a:pPr>
              <a:lnSpc>
                <a:spcPct val="95000"/>
              </a:lnSpc>
              <a:buFontTx/>
              <a:buAutoNum type="arabicPeriod"/>
            </a:pPr>
            <a:r>
              <a:rPr lang="en-US" altLang="en-US" sz="1100" dirty="0" smtClean="0">
                <a:latin typeface="Arial" panose="020B0604020202020204" pitchFamily="34" charset="0"/>
                <a:ea typeface="ＭＳ Ｐゴシック" panose="020B0600070205080204" pitchFamily="34" charset="-128"/>
                <a:cs typeface="Arial" panose="020B0604020202020204" pitchFamily="34" charset="0"/>
              </a:rPr>
              <a:t>Mobile device may be wirelessly connected to other mobile devices separately or simultaneously with (1)</a:t>
            </a:r>
          </a:p>
          <a:p>
            <a:pPr>
              <a:lnSpc>
                <a:spcPct val="95000"/>
              </a:lnSpc>
              <a:buFontTx/>
              <a:buAutoNum type="arabicPeriod"/>
            </a:pPr>
            <a:r>
              <a:rPr lang="en-US" altLang="en-US" sz="1100" dirty="0" smtClean="0">
                <a:latin typeface="Arial" panose="020B0604020202020204" pitchFamily="34" charset="0"/>
                <a:ea typeface="ＭＳ Ｐゴシック" panose="020B0600070205080204" pitchFamily="34" charset="-128"/>
                <a:cs typeface="Arial" panose="020B0604020202020204" pitchFamily="34" charset="0"/>
              </a:rPr>
              <a:t>Mobile device may be simultaneously connected  to wireless LAN</a:t>
            </a:r>
          </a:p>
          <a:p>
            <a:pPr>
              <a:lnSpc>
                <a:spcPct val="95000"/>
              </a:lnSpc>
              <a:buFontTx/>
              <a:buAutoNum type="arabicPeriod"/>
            </a:pPr>
            <a:r>
              <a:rPr lang="en-US" altLang="en-US" sz="1100" dirty="0" smtClean="0">
                <a:latin typeface="Arial" panose="020B0604020202020204" pitchFamily="34" charset="0"/>
                <a:ea typeface="ＭＳ Ｐゴシック" panose="020B0600070205080204" pitchFamily="34" charset="-128"/>
                <a:cs typeface="Arial" panose="020B0604020202020204" pitchFamily="34" charset="0"/>
              </a:rPr>
              <a:t>Devices may be simultaneously connected to Bluetooth and other radio </a:t>
            </a:r>
            <a:endParaRPr lang="en-US" altLang="en-US" sz="1100" dirty="0">
              <a:latin typeface="Arial" panose="020B0604020202020204" pitchFamily="34" charset="0"/>
              <a:ea typeface="ＭＳ Ｐゴシック" panose="020B0600070205080204" pitchFamily="34" charset="-128"/>
              <a:cs typeface="Arial" panose="020B0604020202020204" pitchFamily="34" charset="0"/>
            </a:endParaRPr>
          </a:p>
          <a:p>
            <a:pPr>
              <a:lnSpc>
                <a:spcPct val="95000"/>
              </a:lnSpc>
              <a:buFontTx/>
              <a:buAutoNum type="arabicPeriod"/>
            </a:pPr>
            <a:r>
              <a:rPr lang="en-GB" altLang="en-US" sz="1100" dirty="0">
                <a:latin typeface="Arial" panose="020B0604020202020204" pitchFamily="34" charset="0"/>
                <a:ea typeface="ＭＳ Ｐゴシック" panose="020B0600070205080204" pitchFamily="34" charset="-128"/>
                <a:cs typeface="Arial" panose="020B0604020202020204" pitchFamily="34" charset="0"/>
              </a:rPr>
              <a:t> </a:t>
            </a:r>
            <a:r>
              <a:rPr lang="en-GB" altLang="en-US" sz="1100" dirty="0" smtClean="0">
                <a:latin typeface="Arial" panose="020B0604020202020204" pitchFamily="34" charset="0"/>
                <a:ea typeface="ＭＳ Ｐゴシック" charset="-128"/>
                <a:cs typeface="Arial" panose="020B0604020202020204" pitchFamily="34" charset="0"/>
              </a:rPr>
              <a:t>D</a:t>
            </a:r>
            <a:r>
              <a:rPr lang="en-GB" sz="1100" dirty="0" smtClean="0">
                <a:latin typeface="Arial" panose="020B0604020202020204" pitchFamily="34" charset="0"/>
                <a:ea typeface="ＭＳ Ｐゴシック" charset="-128"/>
                <a:cs typeface="Arial" panose="020B0604020202020204" pitchFamily="34" charset="0"/>
              </a:rPr>
              <a:t>ense </a:t>
            </a:r>
            <a:r>
              <a:rPr lang="en-GB" sz="1100" dirty="0">
                <a:latin typeface="Arial" panose="020B0604020202020204" pitchFamily="34" charset="0"/>
                <a:ea typeface="ＭＳ Ｐゴシック" charset="-128"/>
                <a:cs typeface="Arial" panose="020B0604020202020204" pitchFamily="34" charset="0"/>
              </a:rPr>
              <a:t>office environment with multiple </a:t>
            </a:r>
            <a:r>
              <a:rPr lang="en-GB" sz="1100" dirty="0" smtClean="0">
                <a:latin typeface="Arial" panose="020B0604020202020204" pitchFamily="34" charset="0"/>
                <a:ea typeface="ＭＳ Ｐゴシック" charset="-128"/>
                <a:cs typeface="Arial" panose="020B0604020202020204" pitchFamily="34" charset="0"/>
              </a:rPr>
              <a:t>mobile devices where each </a:t>
            </a:r>
            <a:r>
              <a:rPr lang="en-GB" sz="1100" dirty="0">
                <a:latin typeface="Arial" panose="020B0604020202020204" pitchFamily="34" charset="0"/>
                <a:ea typeface="ＭＳ Ｐゴシック" charset="-128"/>
                <a:cs typeface="Arial" panose="020B0604020202020204" pitchFamily="34" charset="0"/>
              </a:rPr>
              <a:t>one may </a:t>
            </a:r>
            <a:r>
              <a:rPr lang="en-GB" sz="1100" dirty="0" smtClean="0">
                <a:latin typeface="Arial" panose="020B0604020202020204" pitchFamily="34" charset="0"/>
                <a:ea typeface="ＭＳ Ｐゴシック" charset="-128"/>
                <a:cs typeface="Arial" panose="020B0604020202020204" pitchFamily="34" charset="0"/>
              </a:rPr>
              <a:t>be docked </a:t>
            </a:r>
            <a:r>
              <a:rPr lang="en-GB" altLang="en-US" sz="1100" dirty="0" smtClean="0">
                <a:latin typeface="Arial" panose="020B0604020202020204" pitchFamily="34" charset="0"/>
                <a:ea typeface="ＭＳ Ｐゴシック" panose="020B0600070205080204" pitchFamily="34" charset="-128"/>
                <a:cs typeface="Arial" panose="020B0604020202020204" pitchFamily="34" charset="0"/>
              </a:rPr>
              <a:t>simultaneously with different docks</a:t>
            </a:r>
            <a:endParaRPr lang="en-GB" altLang="en-US" sz="1100" dirty="0">
              <a:latin typeface="Arial" panose="020B0604020202020204" pitchFamily="34" charset="0"/>
              <a:ea typeface="ＭＳ Ｐゴシック" panose="020B0600070205080204" pitchFamily="34" charset="-128"/>
              <a:cs typeface="Arial" panose="020B0604020202020204" pitchFamily="34" charset="0"/>
            </a:endParaRPr>
          </a:p>
          <a:p>
            <a:pPr>
              <a:lnSpc>
                <a:spcPct val="95000"/>
              </a:lnSpc>
              <a:buFontTx/>
              <a:buAutoNum type="arabicPeriod"/>
            </a:pPr>
            <a:r>
              <a:rPr lang="en-GB" altLang="en-US" sz="1100" dirty="0">
                <a:latin typeface="Arial" panose="020B0604020202020204" pitchFamily="34" charset="0"/>
                <a:ea typeface="ＭＳ Ｐゴシック" panose="020B0600070205080204" pitchFamily="34" charset="-128"/>
                <a:cs typeface="Arial" panose="020B0604020202020204" pitchFamily="34" charset="0"/>
              </a:rPr>
              <a:t>Some data flows have significant </a:t>
            </a:r>
            <a:r>
              <a:rPr lang="en-GB" altLang="en-US" sz="1100" dirty="0" smtClean="0">
                <a:latin typeface="Arial" panose="020B0604020202020204" pitchFamily="34" charset="0"/>
                <a:ea typeface="ＭＳ Ｐゴシック" panose="020B0600070205080204" pitchFamily="34" charset="-128"/>
                <a:cs typeface="Arial" panose="020B0604020202020204" pitchFamily="34" charset="0"/>
              </a:rPr>
              <a:t>latency, throughput and </a:t>
            </a:r>
            <a:r>
              <a:rPr lang="en-GB" altLang="en-US" sz="1100" dirty="0" err="1" smtClean="0">
                <a:latin typeface="Arial" panose="020B0604020202020204" pitchFamily="34" charset="0"/>
                <a:ea typeface="ＭＳ Ｐゴシック" panose="020B0600070205080204" pitchFamily="34" charset="-128"/>
                <a:cs typeface="Arial" panose="020B0604020202020204" pitchFamily="34" charset="0"/>
              </a:rPr>
              <a:t>QoS</a:t>
            </a:r>
            <a:r>
              <a:rPr lang="en-GB" altLang="en-US" sz="1100" dirty="0" smtClean="0">
                <a:latin typeface="Arial" panose="020B0604020202020204" pitchFamily="34" charset="0"/>
                <a:ea typeface="ＭＳ Ｐゴシック" panose="020B0600070205080204" pitchFamily="34" charset="-128"/>
                <a:cs typeface="Arial" panose="020B0604020202020204" pitchFamily="34" charset="0"/>
              </a:rPr>
              <a:t> requirements (</a:t>
            </a:r>
            <a:r>
              <a:rPr lang="en-GB" altLang="en-US" sz="1100" dirty="0">
                <a:latin typeface="Arial" panose="020B0604020202020204" pitchFamily="34" charset="0"/>
                <a:ea typeface="ＭＳ Ｐゴシック" panose="020B0600070205080204" pitchFamily="34" charset="-128"/>
                <a:cs typeface="Arial" panose="020B0604020202020204" pitchFamily="34" charset="0"/>
              </a:rPr>
              <a:t>monitors </a:t>
            </a:r>
            <a:r>
              <a:rPr lang="en-GB" altLang="en-US" sz="1100" dirty="0" smtClean="0">
                <a:latin typeface="Arial" panose="020B0604020202020204" pitchFamily="34" charset="0"/>
                <a:ea typeface="ＭＳ Ｐゴシック" panose="020B0600070205080204" pitchFamily="34" charset="-128"/>
                <a:cs typeface="Arial" panose="020B0604020202020204" pitchFamily="34" charset="0"/>
              </a:rPr>
              <a:t>under productivity applications, Dynamic composition, HID)</a:t>
            </a:r>
          </a:p>
          <a:p>
            <a:pPr>
              <a:lnSpc>
                <a:spcPct val="95000"/>
              </a:lnSpc>
              <a:buFontTx/>
              <a:buAutoNum type="arabicPeriod"/>
            </a:pPr>
            <a:r>
              <a:rPr lang="en-GB" altLang="en-US" sz="1100" dirty="0" smtClean="0">
                <a:latin typeface="Arial" panose="020B0604020202020204" pitchFamily="34" charset="0"/>
                <a:ea typeface="ＭＳ Ｐゴシック" panose="020B0600070205080204" pitchFamily="34" charset="-128"/>
                <a:cs typeface="Arial" panose="020B0604020202020204" pitchFamily="34" charset="0"/>
              </a:rPr>
              <a:t>Multiple mobile devices (for example a PC and a smartphone) wirelessly connected to a docking station and sharing the peripherals that are connected to dock. </a:t>
            </a:r>
          </a:p>
        </p:txBody>
      </p:sp>
    </p:spTree>
    <p:extLst>
      <p:ext uri="{BB962C8B-B14F-4D97-AF65-F5344CB8AC3E}">
        <p14:creationId xmlns="" xmlns:p14="http://schemas.microsoft.com/office/powerpoint/2010/main" val="12195926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685800" y="685800"/>
            <a:ext cx="7772400" cy="1066799"/>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3200" b="1" i="0" u="none" strike="noStrike" cap="none" baseline="0">
                <a:solidFill>
                  <a:schemeClr val="dk2"/>
                </a:solidFill>
                <a:latin typeface="Times New Roman"/>
                <a:ea typeface="Times New Roman"/>
                <a:cs typeface="Times New Roman"/>
                <a:sym typeface="Times New Roman"/>
              </a:rPr>
              <a:t>Abstract</a:t>
            </a:r>
          </a:p>
        </p:txBody>
      </p:sp>
      <p:sp>
        <p:nvSpPr>
          <p:cNvPr id="89" name="Shape 89"/>
          <p:cNvSpPr txBox="1">
            <a:spLocks noGrp="1"/>
          </p:cNvSpPr>
          <p:nvPr>
            <p:ph type="body" idx="1"/>
          </p:nvPr>
        </p:nvSpPr>
        <p:spPr>
          <a:xfrm>
            <a:off x="685800" y="1981200"/>
            <a:ext cx="7772400" cy="4114800"/>
          </a:xfrm>
          <a:prstGeom prst="rect">
            <a:avLst/>
          </a:prstGeom>
          <a:noFill/>
          <a:ln>
            <a:noFill/>
          </a:ln>
        </p:spPr>
        <p:txBody>
          <a:bodyPr lIns="92075" tIns="46025" rIns="92075" bIns="46025" anchor="t" anchorCtr="0">
            <a:noAutofit/>
          </a:bodyPr>
          <a:lstStyle/>
          <a:p>
            <a:pPr marL="342900" marR="0" lvl="0" indent="-342900" rtl="0">
              <a:spcBef>
                <a:spcPts val="0"/>
              </a:spcBef>
              <a:spcAft>
                <a:spcPts val="0"/>
              </a:spcAft>
              <a:buClr>
                <a:schemeClr val="dk1"/>
              </a:buClr>
              <a:buSzPct val="25000"/>
              <a:buFont typeface="Times New Roman"/>
              <a:buNone/>
            </a:pPr>
            <a:r>
              <a:rPr lang="en-US" sz="2400" b="1" i="0" u="none" strike="noStrike" cap="none" baseline="0" dirty="0" smtClean="0">
                <a:solidFill>
                  <a:schemeClr val="dk1"/>
                </a:solidFill>
                <a:latin typeface="Times New Roman"/>
                <a:ea typeface="Times New Roman"/>
                <a:cs typeface="Times New Roman"/>
                <a:sym typeface="Times New Roman"/>
              </a:rPr>
              <a:t>    This </a:t>
            </a:r>
            <a:r>
              <a:rPr lang="en-US" sz="2400" b="1" i="0" u="none" strike="noStrike" cap="none" baseline="0" dirty="0">
                <a:solidFill>
                  <a:schemeClr val="dk1"/>
                </a:solidFill>
                <a:latin typeface="Times New Roman"/>
                <a:ea typeface="Times New Roman"/>
                <a:cs typeface="Times New Roman"/>
                <a:sym typeface="Times New Roman"/>
              </a:rPr>
              <a:t>document </a:t>
            </a:r>
            <a:r>
              <a:rPr lang="en-US" sz="2400" b="1" i="0" u="none" strike="noStrike" cap="none" baseline="0" dirty="0" smtClean="0">
                <a:solidFill>
                  <a:schemeClr val="dk1"/>
                </a:solidFill>
                <a:latin typeface="Times New Roman"/>
                <a:ea typeface="Times New Roman"/>
                <a:cs typeface="Times New Roman"/>
                <a:sym typeface="Times New Roman"/>
              </a:rPr>
              <a:t>discusses </a:t>
            </a:r>
            <a:r>
              <a:rPr lang="en-US" sz="2400" b="1" i="0" u="none" strike="noStrike" cap="none" baseline="0" dirty="0">
                <a:solidFill>
                  <a:schemeClr val="dk1"/>
                </a:solidFill>
                <a:latin typeface="Times New Roman"/>
                <a:ea typeface="Times New Roman"/>
                <a:cs typeface="Times New Roman"/>
                <a:sym typeface="Times New Roman"/>
              </a:rPr>
              <a:t>the use cases </a:t>
            </a:r>
            <a:r>
              <a:rPr lang="en-US" sz="2400" b="1" i="0" u="none" strike="noStrike" cap="none" baseline="0" dirty="0" smtClean="0">
                <a:solidFill>
                  <a:schemeClr val="dk1"/>
                </a:solidFill>
                <a:latin typeface="Times New Roman"/>
                <a:ea typeface="Times New Roman"/>
                <a:cs typeface="Times New Roman"/>
                <a:sym typeface="Times New Roman"/>
              </a:rPr>
              <a:t>for 11ay</a:t>
            </a:r>
            <a:r>
              <a:rPr lang="en-US" sz="2400" b="1" i="0" u="none" strike="noStrike" cap="none" dirty="0" smtClean="0">
                <a:solidFill>
                  <a:schemeClr val="dk1"/>
                </a:solidFill>
                <a:latin typeface="Times New Roman"/>
                <a:ea typeface="Times New Roman"/>
                <a:cs typeface="Times New Roman"/>
                <a:sym typeface="Times New Roman"/>
              </a:rPr>
              <a:t> which are in line with requirements within 11ay proposed PAR/CSD documents. </a:t>
            </a:r>
            <a:endParaRPr lang="en-US" sz="2400" b="1" i="0" u="none" strike="noStrike" cap="none" baseline="0" dirty="0">
              <a:solidFill>
                <a:schemeClr val="dk1"/>
              </a:solidFill>
              <a:latin typeface="Times New Roman"/>
              <a:ea typeface="Times New Roman"/>
              <a:cs typeface="Times New Roman"/>
              <a:sym typeface="Times New Roman"/>
            </a:endParaRP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4294967295"/>
          </p:nvPr>
        </p:nvSpPr>
        <p:spPr>
          <a:xfrm>
            <a:off x="714348" y="357166"/>
            <a:ext cx="2374889" cy="273050"/>
          </a:xfrm>
          <a:prstGeom prst="rect">
            <a:avLst/>
          </a:prstGeom>
        </p:spPr>
        <p:txBody>
          <a:bodyPr/>
          <a:lstStyle/>
          <a:p>
            <a:r>
              <a:rPr lang="en-US" dirty="0" smtClean="0"/>
              <a:t>July 2015</a:t>
            </a:r>
            <a:endParaRPr lang="en-GB" dirty="0"/>
          </a:p>
        </p:txBody>
      </p:sp>
      <p:sp>
        <p:nvSpPr>
          <p:cNvPr id="10241" name="Rectangle 1"/>
          <p:cNvSpPr>
            <a:spLocks noGrp="1" noChangeArrowheads="1"/>
          </p:cNvSpPr>
          <p:nvPr>
            <p:ph type="title"/>
          </p:nvPr>
        </p:nvSpPr>
        <p:spPr>
          <a:xfrm>
            <a:off x="685800" y="684213"/>
            <a:ext cx="7772400" cy="611187"/>
          </a:xfrm>
          <a:ln/>
        </p:spPr>
        <p:txBody>
          <a:bodyPr lIns="90000" tIns="46800" rIns="90000" bIns="46800"/>
          <a:lstStyle/>
          <a:p>
            <a:r>
              <a:rPr lang="en-US" altLang="zh-CN" dirty="0">
                <a:ea typeface="宋体" pitchFamily="2" charset="-122"/>
              </a:rPr>
              <a:t>Usage Model </a:t>
            </a:r>
            <a:r>
              <a:rPr lang="en-US" altLang="zh-CN" dirty="0" smtClean="0">
                <a:ea typeface="宋体" pitchFamily="2" charset="-122"/>
              </a:rPr>
              <a:t>9 : </a:t>
            </a:r>
            <a:r>
              <a:rPr lang="en-US" altLang="zh-CN" dirty="0">
                <a:ea typeface="宋体" pitchFamily="2" charset="-122"/>
              </a:rPr>
              <a:t>Office </a:t>
            </a:r>
            <a:r>
              <a:rPr lang="en-US" altLang="zh-CN" dirty="0" smtClean="0">
                <a:ea typeface="宋体" pitchFamily="2" charset="-122"/>
              </a:rPr>
              <a:t>docking </a:t>
            </a:r>
            <a:endParaRPr lang="en-US" altLang="zh-CN" dirty="0">
              <a:ea typeface="宋体" pitchFamily="2" charset="-122"/>
            </a:endParaRPr>
          </a:p>
        </p:txBody>
      </p:sp>
      <p:graphicFrame>
        <p:nvGraphicFramePr>
          <p:cNvPr id="2" name="Table 1"/>
          <p:cNvGraphicFramePr>
            <a:graphicFrameLocks noGrp="1"/>
          </p:cNvGraphicFramePr>
          <p:nvPr>
            <p:extLst>
              <p:ext uri="{D42A27DB-BD31-4B8C-83A1-F6EECF244321}">
                <p14:modId xmlns="" xmlns:p14="http://schemas.microsoft.com/office/powerpoint/2010/main" val="2154795947"/>
              </p:ext>
            </p:extLst>
          </p:nvPr>
        </p:nvGraphicFramePr>
        <p:xfrm>
          <a:off x="323528" y="1268760"/>
          <a:ext cx="8458994" cy="3915532"/>
        </p:xfrm>
        <a:graphic>
          <a:graphicData uri="http://schemas.openxmlformats.org/drawingml/2006/table">
            <a:tbl>
              <a:tblPr firstRow="1" bandRow="1">
                <a:tableStyleId>{073A0DAA-6AF3-43AB-8588-CEC1D06C72B9}</a:tableStyleId>
              </a:tblPr>
              <a:tblGrid>
                <a:gridCol w="2895600"/>
                <a:gridCol w="1524794"/>
                <a:gridCol w="1493417"/>
                <a:gridCol w="2545183"/>
              </a:tblGrid>
              <a:tr h="400034">
                <a:tc>
                  <a:txBody>
                    <a:bodyPr/>
                    <a:lstStyle/>
                    <a:p>
                      <a:pPr marL="0" algn="l" defTabSz="914400" rtl="0" eaLnBrk="1" latinLnBrk="0" hangingPunct="1"/>
                      <a:r>
                        <a:rPr lang="en-US" sz="1600" kern="1200" dirty="0" smtClean="0"/>
                        <a:t>Per device wireless link </a:t>
                      </a:r>
                      <a:endParaRPr lang="en-US" sz="1600" b="1" kern="1200" dirty="0">
                        <a:solidFill>
                          <a:schemeClr val="lt1"/>
                        </a:solidFill>
                        <a:latin typeface="+mn-lt"/>
                        <a:ea typeface="+mn-ea"/>
                        <a:cs typeface="+mn-cs"/>
                      </a:endParaRPr>
                    </a:p>
                  </a:txBody>
                  <a:tcPr/>
                </a:tc>
                <a:tc>
                  <a:txBody>
                    <a:bodyPr/>
                    <a:lstStyle/>
                    <a:p>
                      <a:r>
                        <a:rPr lang="en-US" sz="1600" dirty="0" smtClean="0"/>
                        <a:t>Average throughput </a:t>
                      </a:r>
                    </a:p>
                    <a:p>
                      <a:r>
                        <a:rPr lang="en-US" sz="1600" dirty="0" smtClean="0"/>
                        <a:t>(Gbps) </a:t>
                      </a:r>
                      <a:endParaRPr lang="en-US" sz="1600" dirty="0"/>
                    </a:p>
                  </a:txBody>
                  <a:tcPr/>
                </a:tc>
                <a:tc>
                  <a:txBody>
                    <a:bodyPr/>
                    <a:lstStyle/>
                    <a:p>
                      <a:r>
                        <a:rPr lang="en-US" sz="1600" dirty="0" smtClean="0"/>
                        <a:t>Peak throughput (Gbps)</a:t>
                      </a:r>
                      <a:endParaRPr lang="en-US" sz="1600" dirty="0"/>
                    </a:p>
                  </a:txBody>
                  <a:tcPr/>
                </a:tc>
                <a:tc>
                  <a:txBody>
                    <a:bodyPr/>
                    <a:lstStyle/>
                    <a:p>
                      <a:r>
                        <a:rPr lang="en-US" sz="1600" dirty="0" smtClean="0"/>
                        <a:t>MAC/PHY Latency for productivity applications</a:t>
                      </a:r>
                      <a:r>
                        <a:rPr lang="en-US" sz="1600" baseline="0" dirty="0" smtClean="0"/>
                        <a:t> </a:t>
                      </a:r>
                      <a:r>
                        <a:rPr lang="en-US" sz="1600" dirty="0" smtClean="0"/>
                        <a:t>(</a:t>
                      </a:r>
                      <a:r>
                        <a:rPr lang="en-US" sz="1600" dirty="0" err="1" smtClean="0"/>
                        <a:t>ms</a:t>
                      </a:r>
                      <a:r>
                        <a:rPr lang="en-US" sz="1600" dirty="0" smtClean="0"/>
                        <a:t>)</a:t>
                      </a:r>
                      <a:endParaRPr lang="en-US" sz="1600" dirty="0"/>
                    </a:p>
                  </a:txBody>
                  <a:tcPr/>
                </a:tc>
              </a:tr>
              <a:tr h="264041">
                <a:tc>
                  <a:txBody>
                    <a:bodyPr/>
                    <a:lstStyle/>
                    <a:p>
                      <a:r>
                        <a:rPr lang="en-US" sz="1600" dirty="0" smtClean="0"/>
                        <a:t>Monitor 4K lightly compressed</a:t>
                      </a:r>
                      <a:r>
                        <a:rPr lang="en-US" sz="1600" baseline="0" dirty="0" smtClean="0"/>
                        <a:t> </a:t>
                      </a:r>
                      <a:endParaRPr lang="en-US" sz="1600" dirty="0"/>
                    </a:p>
                  </a:txBody>
                  <a:tcPr/>
                </a:tc>
                <a:tc>
                  <a:txBody>
                    <a:bodyPr/>
                    <a:lstStyle/>
                    <a:p>
                      <a:pPr algn="ctr"/>
                      <a:r>
                        <a:rPr lang="en-US" sz="1600" dirty="0" smtClean="0"/>
                        <a:t>0.3</a:t>
                      </a:r>
                      <a:endParaRPr lang="en-US" sz="1600" dirty="0"/>
                    </a:p>
                  </a:txBody>
                  <a:tcPr/>
                </a:tc>
                <a:tc>
                  <a:txBody>
                    <a:bodyPr/>
                    <a:lstStyle/>
                    <a:p>
                      <a:pPr algn="ctr"/>
                      <a:r>
                        <a:rPr lang="en-US" sz="1600" dirty="0" smtClean="0"/>
                        <a:t>1.5</a:t>
                      </a:r>
                      <a:endParaRPr lang="en-US" sz="1600" dirty="0"/>
                    </a:p>
                  </a:txBody>
                  <a:tcPr/>
                </a:tc>
                <a:tc>
                  <a:txBody>
                    <a:bodyPr/>
                    <a:lstStyle/>
                    <a:p>
                      <a:pPr algn="ctr"/>
                      <a:r>
                        <a:rPr lang="en-US" sz="1600" dirty="0" smtClean="0"/>
                        <a:t>10</a:t>
                      </a:r>
                      <a:endParaRPr lang="en-US" sz="1600" dirty="0"/>
                    </a:p>
                  </a:txBody>
                  <a:tcPr/>
                </a:tc>
              </a:tr>
              <a:tr h="2640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Monitor</a:t>
                      </a:r>
                      <a:r>
                        <a:rPr lang="en-US" sz="1600" baseline="0" dirty="0" smtClean="0"/>
                        <a:t> 5K </a:t>
                      </a:r>
                      <a:r>
                        <a:rPr lang="en-US" sz="1600" dirty="0" smtClean="0"/>
                        <a:t>lightly compressed </a:t>
                      </a:r>
                    </a:p>
                  </a:txBody>
                  <a:tcPr/>
                </a:tc>
                <a:tc>
                  <a:txBody>
                    <a:bodyPr/>
                    <a:lstStyle/>
                    <a:p>
                      <a:pPr algn="ctr"/>
                      <a:r>
                        <a:rPr lang="en-US" sz="1600" dirty="0" smtClean="0"/>
                        <a:t>0.5</a:t>
                      </a:r>
                      <a:endParaRPr lang="en-US" sz="1600" dirty="0"/>
                    </a:p>
                  </a:txBody>
                  <a:tcPr/>
                </a:tc>
                <a:tc>
                  <a:txBody>
                    <a:bodyPr/>
                    <a:lstStyle/>
                    <a:p>
                      <a:pPr algn="ctr"/>
                      <a:r>
                        <a:rPr lang="en-US" sz="1600" dirty="0" smtClean="0"/>
                        <a:t>2.7</a:t>
                      </a:r>
                      <a:endParaRPr lang="en-US" sz="1600" dirty="0"/>
                    </a:p>
                  </a:txBody>
                  <a:tcPr/>
                </a:tc>
                <a:tc>
                  <a:txBody>
                    <a:bodyPr/>
                    <a:lstStyle/>
                    <a:p>
                      <a:pPr algn="ctr"/>
                      <a:r>
                        <a:rPr lang="en-US" sz="1600" dirty="0" smtClean="0"/>
                        <a:t>10</a:t>
                      </a:r>
                      <a:endParaRPr lang="en-US" sz="1600" dirty="0"/>
                    </a:p>
                  </a:txBody>
                  <a:tcPr/>
                </a:tc>
              </a:tr>
              <a:tr h="2640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Monitor</a:t>
                      </a:r>
                      <a:r>
                        <a:rPr lang="en-US" sz="1600" baseline="0" dirty="0" smtClean="0"/>
                        <a:t> 8K </a:t>
                      </a:r>
                      <a:r>
                        <a:rPr lang="en-US" sz="1600" dirty="0" smtClean="0"/>
                        <a:t>lightly compressed </a:t>
                      </a:r>
                    </a:p>
                  </a:txBody>
                  <a:tcPr/>
                </a:tc>
                <a:tc>
                  <a:txBody>
                    <a:bodyPr/>
                    <a:lstStyle/>
                    <a:p>
                      <a:pPr algn="ctr"/>
                      <a:r>
                        <a:rPr lang="en-US" sz="1600" dirty="0" smtClean="0"/>
                        <a:t>1.6</a:t>
                      </a:r>
                      <a:endParaRPr lang="en-US" sz="1600" dirty="0"/>
                    </a:p>
                  </a:txBody>
                  <a:tcPr/>
                </a:tc>
                <a:tc>
                  <a:txBody>
                    <a:bodyPr/>
                    <a:lstStyle/>
                    <a:p>
                      <a:pPr algn="ctr"/>
                      <a:r>
                        <a:rPr lang="en-US" sz="1600" dirty="0" smtClean="0"/>
                        <a:t>8.0</a:t>
                      </a:r>
                      <a:endParaRPr lang="en-US" sz="1600" dirty="0"/>
                    </a:p>
                  </a:txBody>
                  <a:tcPr/>
                </a:tc>
                <a:tc>
                  <a:txBody>
                    <a:bodyPr/>
                    <a:lstStyle/>
                    <a:p>
                      <a:pPr algn="ctr"/>
                      <a:r>
                        <a:rPr lang="en-US" sz="1600" dirty="0" smtClean="0"/>
                        <a:t>10</a:t>
                      </a:r>
                      <a:endParaRPr lang="en-US" sz="1600" dirty="0"/>
                    </a:p>
                  </a:txBody>
                  <a:tcPr/>
                </a:tc>
              </a:tr>
              <a:tr h="282049">
                <a:tc>
                  <a:txBody>
                    <a:bodyPr/>
                    <a:lstStyle/>
                    <a:p>
                      <a:r>
                        <a:rPr lang="en-US" sz="1600" dirty="0" smtClean="0"/>
                        <a:t>USB HID</a:t>
                      </a:r>
                      <a:endParaRPr lang="en-US" sz="1600" dirty="0"/>
                    </a:p>
                  </a:txBody>
                  <a:tcPr/>
                </a:tc>
                <a:tc>
                  <a:txBody>
                    <a:bodyPr/>
                    <a:lstStyle/>
                    <a:p>
                      <a:pPr algn="ctr"/>
                      <a:r>
                        <a:rPr lang="en-US" sz="1600" dirty="0" smtClean="0"/>
                        <a:t>0.1</a:t>
                      </a:r>
                      <a:endParaRPr lang="en-US" sz="1600" dirty="0"/>
                    </a:p>
                  </a:txBody>
                  <a:tcPr/>
                </a:tc>
                <a:tc>
                  <a:txBody>
                    <a:bodyPr/>
                    <a:lstStyle/>
                    <a:p>
                      <a:pPr algn="ctr"/>
                      <a:r>
                        <a:rPr lang="en-US" sz="1600" dirty="0" smtClean="0"/>
                        <a:t>0.1</a:t>
                      </a:r>
                      <a:endParaRPr lang="en-US" sz="1600" dirty="0"/>
                    </a:p>
                  </a:txBody>
                  <a:tcPr/>
                </a:tc>
                <a:tc>
                  <a:txBody>
                    <a:bodyPr/>
                    <a:lstStyle/>
                    <a:p>
                      <a:pPr algn="ctr"/>
                      <a:r>
                        <a:rPr lang="en-US" sz="1600" dirty="0" smtClean="0"/>
                        <a:t>10</a:t>
                      </a:r>
                      <a:endParaRPr lang="en-US" sz="1600" dirty="0"/>
                    </a:p>
                  </a:txBody>
                  <a:tcPr/>
                </a:tc>
              </a:tr>
              <a:tr h="282049">
                <a:tc>
                  <a:txBody>
                    <a:bodyPr/>
                    <a:lstStyle/>
                    <a:p>
                      <a:r>
                        <a:rPr lang="en-US" sz="1600" dirty="0" smtClean="0"/>
                        <a:t>USB total</a:t>
                      </a:r>
                      <a:endParaRPr lang="en-US" sz="1600" dirty="0"/>
                    </a:p>
                  </a:txBody>
                  <a:tcPr/>
                </a:tc>
                <a:tc>
                  <a:txBody>
                    <a:bodyPr/>
                    <a:lstStyle/>
                    <a:p>
                      <a:pPr algn="ctr"/>
                      <a:r>
                        <a:rPr lang="en-US" sz="1600" dirty="0" smtClean="0"/>
                        <a:t>8.0</a:t>
                      </a:r>
                      <a:endParaRPr lang="en-US" sz="1600" dirty="0"/>
                    </a:p>
                  </a:txBody>
                  <a:tcPr/>
                </a:tc>
                <a:tc>
                  <a:txBody>
                    <a:bodyPr/>
                    <a:lstStyle/>
                    <a:p>
                      <a:pPr algn="ctr"/>
                      <a:r>
                        <a:rPr lang="en-US" sz="1600" dirty="0" smtClean="0"/>
                        <a:t>8.0</a:t>
                      </a:r>
                      <a:endParaRPr lang="en-US" sz="1600" dirty="0"/>
                    </a:p>
                  </a:txBody>
                  <a:tcPr/>
                </a:tc>
                <a:tc>
                  <a:txBody>
                    <a:bodyPr/>
                    <a:lstStyle/>
                    <a:p>
                      <a:pPr algn="ctr"/>
                      <a:r>
                        <a:rPr lang="en-US" sz="1600" dirty="0" smtClean="0"/>
                        <a:t>NA</a:t>
                      </a:r>
                      <a:endParaRPr lang="en-US" sz="1600" dirty="0"/>
                    </a:p>
                  </a:txBody>
                  <a:tcPr/>
                </a:tc>
              </a:tr>
              <a:tr h="342326">
                <a:tc>
                  <a:txBody>
                    <a:bodyPr/>
                    <a:lstStyle/>
                    <a:p>
                      <a:r>
                        <a:rPr lang="en-US" sz="1600" dirty="0" smtClean="0"/>
                        <a:t>Ethernet </a:t>
                      </a:r>
                      <a:endParaRPr lang="en-US" sz="1600" dirty="0"/>
                    </a:p>
                  </a:txBody>
                  <a:tcPr/>
                </a:tc>
                <a:tc>
                  <a:txBody>
                    <a:bodyPr/>
                    <a:lstStyle/>
                    <a:p>
                      <a:pPr algn="ctr"/>
                      <a:r>
                        <a:rPr lang="en-US" sz="1600" dirty="0" smtClean="0"/>
                        <a:t>2.0</a:t>
                      </a:r>
                      <a:endParaRPr lang="en-US" sz="1600" dirty="0"/>
                    </a:p>
                  </a:txBody>
                  <a:tcPr/>
                </a:tc>
                <a:tc>
                  <a:txBody>
                    <a:bodyPr/>
                    <a:lstStyle/>
                    <a:p>
                      <a:pPr algn="ctr"/>
                      <a:r>
                        <a:rPr lang="en-US" sz="1600" dirty="0" smtClean="0"/>
                        <a:t>2.0</a:t>
                      </a:r>
                      <a:endParaRPr lang="en-US" sz="1600" dirty="0"/>
                    </a:p>
                  </a:txBody>
                  <a:tcPr/>
                </a:tc>
                <a:tc>
                  <a:txBody>
                    <a:bodyPr/>
                    <a:lstStyle/>
                    <a:p>
                      <a:pPr algn="ctr"/>
                      <a:r>
                        <a:rPr lang="en-US" sz="1600" dirty="0" smtClean="0"/>
                        <a:t>NA</a:t>
                      </a:r>
                      <a:endParaRPr lang="en-US" sz="1600" dirty="0"/>
                    </a:p>
                  </a:txBody>
                  <a:tcPr/>
                </a:tc>
              </a:tr>
              <a:tr h="342326">
                <a:tc>
                  <a:txBody>
                    <a:bodyPr/>
                    <a:lstStyle/>
                    <a:p>
                      <a:r>
                        <a:rPr lang="en-US" sz="1600" dirty="0" smtClean="0"/>
                        <a:t>Mobile</a:t>
                      </a:r>
                      <a:r>
                        <a:rPr lang="en-US" sz="1600" baseline="0" dirty="0" smtClean="0"/>
                        <a:t> to mobile </a:t>
                      </a:r>
                      <a:endParaRPr lang="en-US" sz="1600" dirty="0"/>
                    </a:p>
                  </a:txBody>
                  <a:tcPr/>
                </a:tc>
                <a:tc>
                  <a:txBody>
                    <a:bodyPr/>
                    <a:lstStyle/>
                    <a:p>
                      <a:pPr algn="ctr"/>
                      <a:r>
                        <a:rPr lang="en-US" sz="1600" dirty="0" smtClean="0"/>
                        <a:t>8.0</a:t>
                      </a:r>
                      <a:endParaRPr lang="en-US" sz="1600" dirty="0"/>
                    </a:p>
                  </a:txBody>
                  <a:tcPr/>
                </a:tc>
                <a:tc>
                  <a:txBody>
                    <a:bodyPr/>
                    <a:lstStyle/>
                    <a:p>
                      <a:pPr algn="ctr"/>
                      <a:r>
                        <a:rPr lang="en-US" sz="1600" dirty="0" smtClean="0"/>
                        <a:t>8.0</a:t>
                      </a:r>
                      <a:endParaRPr lang="en-US" sz="1600" dirty="0"/>
                    </a:p>
                  </a:txBody>
                  <a:tcPr/>
                </a:tc>
                <a:tc>
                  <a:txBody>
                    <a:bodyPr/>
                    <a:lstStyle/>
                    <a:p>
                      <a:pPr algn="ctr"/>
                      <a:r>
                        <a:rPr lang="en-US" sz="1600" dirty="0" smtClean="0"/>
                        <a:t>NA</a:t>
                      </a:r>
                      <a:endParaRPr lang="en-US" sz="1600" dirty="0"/>
                    </a:p>
                  </a:txBody>
                  <a:tcPr/>
                </a:tc>
              </a:tr>
            </a:tbl>
          </a:graphicData>
        </a:graphic>
      </p:graphicFrame>
      <p:graphicFrame>
        <p:nvGraphicFramePr>
          <p:cNvPr id="10" name="Table 9"/>
          <p:cNvGraphicFramePr>
            <a:graphicFrameLocks noGrp="1"/>
          </p:cNvGraphicFramePr>
          <p:nvPr>
            <p:extLst>
              <p:ext uri="{D42A27DB-BD31-4B8C-83A1-F6EECF244321}">
                <p14:modId xmlns="" xmlns:p14="http://schemas.microsoft.com/office/powerpoint/2010/main" val="2308202243"/>
              </p:ext>
            </p:extLst>
          </p:nvPr>
        </p:nvGraphicFramePr>
        <p:xfrm>
          <a:off x="1259632" y="5589240"/>
          <a:ext cx="6248400" cy="673546"/>
        </p:xfrm>
        <a:graphic>
          <a:graphicData uri="http://schemas.openxmlformats.org/drawingml/2006/table">
            <a:tbl>
              <a:tblPr firstRow="1" bandRow="1">
                <a:tableStyleId>{073A0DAA-6AF3-43AB-8588-CEC1D06C72B9}</a:tableStyleId>
              </a:tblPr>
              <a:tblGrid>
                <a:gridCol w="3581400"/>
                <a:gridCol w="2667000"/>
              </a:tblGrid>
              <a:tr h="328854">
                <a:tc>
                  <a:txBody>
                    <a:bodyPr/>
                    <a:lstStyle/>
                    <a:p>
                      <a:r>
                        <a:rPr lang="en-US" sz="1600" dirty="0" smtClean="0"/>
                        <a:t>Combined </a:t>
                      </a:r>
                      <a:r>
                        <a:rPr lang="en-US" sz="1600" baseline="0" dirty="0" smtClean="0"/>
                        <a:t>wireless link </a:t>
                      </a:r>
                      <a:endParaRPr lang="en-US" sz="1600" dirty="0"/>
                    </a:p>
                  </a:txBody>
                  <a:tcPr/>
                </a:tc>
                <a:tc>
                  <a:txBody>
                    <a:bodyPr/>
                    <a:lstStyle/>
                    <a:p>
                      <a:r>
                        <a:rPr lang="en-US" sz="1600" dirty="0" smtClean="0"/>
                        <a:t>Max Throughput (Gbps) </a:t>
                      </a:r>
                      <a:endParaRPr lang="en-US" sz="1600" dirty="0"/>
                    </a:p>
                  </a:txBody>
                  <a:tcPr/>
                </a:tc>
              </a:tr>
              <a:tr h="338266">
                <a:tc>
                  <a:txBody>
                    <a:bodyPr/>
                    <a:lstStyle/>
                    <a:p>
                      <a:r>
                        <a:rPr lang="en-US" sz="1600" dirty="0" smtClean="0"/>
                        <a:t>Two Monitors 8K+USB+Ethernet</a:t>
                      </a:r>
                      <a:r>
                        <a:rPr lang="en-US" sz="1600" baseline="0" dirty="0" smtClean="0"/>
                        <a:t> </a:t>
                      </a:r>
                      <a:endParaRPr lang="en-US" sz="1600" dirty="0"/>
                    </a:p>
                  </a:txBody>
                  <a:tcPr/>
                </a:tc>
                <a:tc>
                  <a:txBody>
                    <a:bodyPr/>
                    <a:lstStyle/>
                    <a:p>
                      <a:pPr algn="ctr"/>
                      <a:r>
                        <a:rPr lang="en-US" sz="1600" dirty="0" smtClean="0"/>
                        <a:t>13.2</a:t>
                      </a:r>
                      <a:endParaRPr lang="en-US" sz="1600" dirty="0"/>
                    </a:p>
                  </a:txBody>
                  <a:tcPr/>
                </a:tc>
              </a:tr>
            </a:tbl>
          </a:graphicData>
        </a:graphic>
      </p:graphicFrame>
    </p:spTree>
    <p:extLst>
      <p:ext uri="{BB962C8B-B14F-4D97-AF65-F5344CB8AC3E}">
        <p14:creationId xmlns="" xmlns:p14="http://schemas.microsoft.com/office/powerpoint/2010/main" val="29024745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4294967295"/>
          </p:nvPr>
        </p:nvSpPr>
        <p:spPr>
          <a:xfrm>
            <a:off x="714348" y="357166"/>
            <a:ext cx="2374889" cy="273050"/>
          </a:xfrm>
          <a:prstGeom prst="rect">
            <a:avLst/>
          </a:prstGeom>
        </p:spPr>
        <p:txBody>
          <a:bodyPr/>
          <a:lstStyle/>
          <a:p>
            <a:r>
              <a:rPr lang="en-US" dirty="0" smtClean="0"/>
              <a:t>July 2015</a:t>
            </a:r>
            <a:endParaRPr lang="en-GB" dirty="0"/>
          </a:p>
        </p:txBody>
      </p:sp>
      <p:sp>
        <p:nvSpPr>
          <p:cNvPr id="10241" name="Rectangle 1"/>
          <p:cNvSpPr>
            <a:spLocks noGrp="1" noChangeArrowheads="1"/>
          </p:cNvSpPr>
          <p:nvPr>
            <p:ph type="title"/>
          </p:nvPr>
        </p:nvSpPr>
        <p:spPr>
          <a:xfrm>
            <a:off x="685800" y="684214"/>
            <a:ext cx="7772400" cy="470090"/>
          </a:xfrm>
          <a:ln/>
        </p:spPr>
        <p:txBody>
          <a:bodyPr lIns="90000" tIns="46800" rIns="90000" bIns="46800"/>
          <a:lstStyle/>
          <a:p>
            <a:r>
              <a:rPr lang="en-US" altLang="zh-CN" dirty="0">
                <a:ea typeface="宋体" pitchFamily="2" charset="-122"/>
              </a:rPr>
              <a:t>Usage Model </a:t>
            </a:r>
            <a:r>
              <a:rPr lang="en-US" altLang="zh-CN" dirty="0" smtClean="0">
                <a:ea typeface="宋体" pitchFamily="2" charset="-122"/>
              </a:rPr>
              <a:t>9: </a:t>
            </a:r>
            <a:r>
              <a:rPr lang="en-US" altLang="zh-CN" dirty="0">
                <a:ea typeface="宋体" pitchFamily="2" charset="-122"/>
              </a:rPr>
              <a:t>Office </a:t>
            </a:r>
            <a:r>
              <a:rPr lang="en-US" altLang="zh-CN" dirty="0" smtClean="0">
                <a:ea typeface="宋体" pitchFamily="2" charset="-122"/>
              </a:rPr>
              <a:t>docking </a:t>
            </a:r>
            <a:r>
              <a:rPr lang="en-US" altLang="zh-CN" dirty="0" err="1" smtClean="0">
                <a:ea typeface="宋体" pitchFamily="2" charset="-122"/>
              </a:rPr>
              <a:t>exmples</a:t>
            </a:r>
            <a:r>
              <a:rPr lang="en-US" altLang="zh-CN" dirty="0" smtClean="0">
                <a:ea typeface="宋体" pitchFamily="2" charset="-122"/>
              </a:rPr>
              <a:t> </a:t>
            </a:r>
            <a:endParaRPr lang="en-US" altLang="zh-CN" dirty="0">
              <a:ea typeface="宋体" pitchFamily="2" charset="-122"/>
            </a:endParaRPr>
          </a:p>
        </p:txBody>
      </p:sp>
      <p:pic>
        <p:nvPicPr>
          <p:cNvPr id="4098"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33400" y="1349397"/>
            <a:ext cx="2133600" cy="20819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459194" y="1182812"/>
            <a:ext cx="3962400" cy="28074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p:cNvSpPr txBox="1"/>
          <p:nvPr/>
        </p:nvSpPr>
        <p:spPr>
          <a:xfrm>
            <a:off x="457200" y="3394480"/>
            <a:ext cx="2209800" cy="307777"/>
          </a:xfrm>
          <a:prstGeom prst="rect">
            <a:avLst/>
          </a:prstGeom>
          <a:noFill/>
        </p:spPr>
        <p:txBody>
          <a:bodyPr wrap="square" rtlCol="0">
            <a:spAutoFit/>
          </a:bodyPr>
          <a:lstStyle/>
          <a:p>
            <a:r>
              <a:rPr lang="en-US" sz="1400" dirty="0" smtClean="0">
                <a:solidFill>
                  <a:schemeClr val="tx1"/>
                </a:solidFill>
              </a:rPr>
              <a:t>Open space example 1</a:t>
            </a:r>
            <a:endParaRPr lang="en-US" sz="1400" dirty="0">
              <a:solidFill>
                <a:schemeClr val="tx1"/>
              </a:solidFill>
            </a:endParaRPr>
          </a:p>
        </p:txBody>
      </p:sp>
      <p:sp>
        <p:nvSpPr>
          <p:cNvPr id="14" name="TextBox 13"/>
          <p:cNvSpPr txBox="1"/>
          <p:nvPr/>
        </p:nvSpPr>
        <p:spPr>
          <a:xfrm>
            <a:off x="7342158" y="1349397"/>
            <a:ext cx="1374775" cy="523220"/>
          </a:xfrm>
          <a:prstGeom prst="rect">
            <a:avLst/>
          </a:prstGeom>
          <a:noFill/>
        </p:spPr>
        <p:txBody>
          <a:bodyPr wrap="square" rtlCol="0">
            <a:spAutoFit/>
          </a:bodyPr>
          <a:lstStyle/>
          <a:p>
            <a:r>
              <a:rPr lang="en-US" sz="1400" dirty="0" smtClean="0">
                <a:solidFill>
                  <a:schemeClr val="tx1"/>
                </a:solidFill>
              </a:rPr>
              <a:t>Open space example 2</a:t>
            </a:r>
            <a:endParaRPr lang="en-US" sz="1400" dirty="0">
              <a:solidFill>
                <a:schemeClr val="tx1"/>
              </a:solidFill>
            </a:endParaRPr>
          </a:p>
        </p:txBody>
      </p:sp>
      <p:grpSp>
        <p:nvGrpSpPr>
          <p:cNvPr id="2" name="Group 14"/>
          <p:cNvGrpSpPr/>
          <p:nvPr/>
        </p:nvGrpSpPr>
        <p:grpSpPr>
          <a:xfrm>
            <a:off x="714348" y="3797422"/>
            <a:ext cx="2285015" cy="2084935"/>
            <a:chOff x="2918343" y="828643"/>
            <a:chExt cx="2434278" cy="2672062"/>
          </a:xfrm>
        </p:grpSpPr>
        <p:pic>
          <p:nvPicPr>
            <p:cNvPr id="16" name="Picture 15"/>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966276" y="2212114"/>
              <a:ext cx="986556" cy="986556"/>
            </a:xfrm>
            <a:prstGeom prst="rect">
              <a:avLst/>
            </a:prstGeom>
          </p:spPr>
        </p:pic>
        <p:pic>
          <p:nvPicPr>
            <p:cNvPr id="17" name="Picture 16"/>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3944968" y="927666"/>
              <a:ext cx="1178115" cy="954073"/>
            </a:xfrm>
            <a:prstGeom prst="rect">
              <a:avLst/>
            </a:prstGeom>
          </p:spPr>
        </p:pic>
        <p:grpSp>
          <p:nvGrpSpPr>
            <p:cNvPr id="7" name="Group 17"/>
            <p:cNvGrpSpPr/>
            <p:nvPr/>
          </p:nvGrpSpPr>
          <p:grpSpPr>
            <a:xfrm>
              <a:off x="2918343" y="828643"/>
              <a:ext cx="2434278" cy="2672062"/>
              <a:chOff x="3424928" y="942141"/>
              <a:chExt cx="2434278" cy="2672062"/>
            </a:xfrm>
          </p:grpSpPr>
          <p:grpSp>
            <p:nvGrpSpPr>
              <p:cNvPr id="9" name="Group 21"/>
              <p:cNvGrpSpPr/>
              <p:nvPr/>
            </p:nvGrpSpPr>
            <p:grpSpPr>
              <a:xfrm>
                <a:off x="3424928" y="942141"/>
                <a:ext cx="2434278" cy="2672062"/>
                <a:chOff x="2082800" y="736600"/>
                <a:chExt cx="2641600" cy="2680549"/>
              </a:xfrm>
            </p:grpSpPr>
            <p:pic>
              <p:nvPicPr>
                <p:cNvPr id="25" name="Picture 2" descr="http://www.clker.com/cliparts/8/a/3/1/1197107206400036309metalmarious_Laptop.svg.med.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199482" y="1480706"/>
                  <a:ext cx="779463" cy="776839"/>
                </a:xfrm>
                <a:prstGeom prst="rect">
                  <a:avLst/>
                </a:prstGeom>
                <a:noFill/>
                <a:extLst>
                  <a:ext uri="{909E8E84-426E-40DD-AFC4-6F175D3DCCD1}">
                    <a14:hiddenFill xmlns="" xmlns:a14="http://schemas.microsoft.com/office/drawing/2010/main">
                      <a:solidFill>
                        <a:srgbClr val="FFFFFF"/>
                      </a:solidFill>
                    </a14:hiddenFill>
                  </a:ext>
                </a:extLst>
              </p:spPr>
            </p:pic>
            <p:sp>
              <p:nvSpPr>
                <p:cNvPr id="26" name="Rectangle 25"/>
                <p:cNvSpPr/>
                <p:nvPr/>
              </p:nvSpPr>
              <p:spPr>
                <a:xfrm>
                  <a:off x="2082800" y="736600"/>
                  <a:ext cx="2641600" cy="2680549"/>
                </a:xfrm>
                <a:prstGeom prst="rect">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3" name="TextBox 22"/>
              <p:cNvSpPr txBox="1"/>
              <p:nvPr/>
            </p:nvSpPr>
            <p:spPr>
              <a:xfrm>
                <a:off x="3533579" y="1049759"/>
                <a:ext cx="358017" cy="276999"/>
              </a:xfrm>
              <a:prstGeom prst="rect">
                <a:avLst/>
              </a:prstGeom>
              <a:noFill/>
            </p:spPr>
            <p:txBody>
              <a:bodyPr wrap="square" rtlCol="0">
                <a:spAutoFit/>
              </a:bodyPr>
              <a:lstStyle/>
              <a:p>
                <a:r>
                  <a:rPr lang="en-US" sz="1200" b="1" dirty="0" smtClean="0">
                    <a:solidFill>
                      <a:schemeClr val="tx2"/>
                    </a:solidFill>
                    <a:latin typeface="Neo Sans Intel"/>
                    <a:cs typeface="Neo Sans Intel"/>
                  </a:rPr>
                  <a:t> </a:t>
                </a:r>
              </a:p>
            </p:txBody>
          </p:sp>
          <p:pic>
            <p:nvPicPr>
              <p:cNvPr id="24" name="Picture 4" descr="http://c.dryicons.com/images/icon_sets/travel_and_tourism_part_2/png/512x512/wifi.png">
                <a:hlinkClick r:id="rId8"/>
              </p:cNvPr>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rot="4260925">
                <a:off x="4270411" y="1625416"/>
                <a:ext cx="264919" cy="698850"/>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19" name="Picture 4" descr="http://c.dryicons.com/images/icon_sets/travel_and_tourism_part_2/png/512x512/wifi.png">
              <a:hlinkClick r:id="rId8"/>
            </p:cNvPr>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rot="8147477">
              <a:off x="3656957" y="1917182"/>
              <a:ext cx="321339" cy="1124940"/>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4" descr="http://c.dryicons.com/images/icon_sets/travel_and_tourism_part_2/png/512x512/wifi.png">
              <a:hlinkClick r:id="rId8"/>
            </p:cNvPr>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rot="10800000">
              <a:off x="3092185" y="2101081"/>
              <a:ext cx="314337" cy="829214"/>
            </a:xfrm>
            <a:prstGeom prst="rect">
              <a:avLst/>
            </a:prstGeom>
            <a:noFill/>
            <a:extLst>
              <a:ext uri="{909E8E84-426E-40DD-AFC4-6F175D3DCCD1}">
                <a14:hiddenFill xmlns="" xmlns:a14="http://schemas.microsoft.com/office/drawing/2010/main">
                  <a:solidFill>
                    <a:srgbClr val="FFFFFF"/>
                  </a:solidFill>
                </a14:hiddenFill>
              </a:ext>
            </a:extLst>
          </p:spPr>
        </p:pic>
        <p:pic>
          <p:nvPicPr>
            <p:cNvPr id="21" name="Picture 4" descr="http://gigaom2.files.wordpress.com/2013/01/image_-_pantech_discover_-_front_angled_201301041144093_verge_super_wide.jpg"/>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2941893" y="2726224"/>
              <a:ext cx="536825" cy="722608"/>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8" name="TextBox 7"/>
          <p:cNvSpPr txBox="1"/>
          <p:nvPr/>
        </p:nvSpPr>
        <p:spPr>
          <a:xfrm>
            <a:off x="661983" y="5907480"/>
            <a:ext cx="2614617" cy="584775"/>
          </a:xfrm>
          <a:prstGeom prst="rect">
            <a:avLst/>
          </a:prstGeom>
          <a:noFill/>
        </p:spPr>
        <p:txBody>
          <a:bodyPr wrap="square" rtlCol="0">
            <a:spAutoFit/>
          </a:bodyPr>
          <a:lstStyle/>
          <a:p>
            <a:r>
              <a:rPr lang="en-US" sz="1600" dirty="0" smtClean="0">
                <a:solidFill>
                  <a:schemeClr val="tx1"/>
                </a:solidFill>
              </a:rPr>
              <a:t>Office docking with multiple wireless links</a:t>
            </a:r>
            <a:endParaRPr lang="en-US" sz="1600" dirty="0">
              <a:solidFill>
                <a:schemeClr val="tx1"/>
              </a:solidFill>
            </a:endParaRPr>
          </a:p>
        </p:txBody>
      </p:sp>
      <p:grpSp>
        <p:nvGrpSpPr>
          <p:cNvPr id="10" name="Group 26"/>
          <p:cNvGrpSpPr/>
          <p:nvPr/>
        </p:nvGrpSpPr>
        <p:grpSpPr>
          <a:xfrm>
            <a:off x="3876119" y="4097528"/>
            <a:ext cx="3164084" cy="2175928"/>
            <a:chOff x="5639251" y="875713"/>
            <a:chExt cx="3164084" cy="2213051"/>
          </a:xfrm>
        </p:grpSpPr>
        <p:pic>
          <p:nvPicPr>
            <p:cNvPr id="28" name="Picture 27"/>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a:xfrm>
              <a:off x="7744824" y="2006444"/>
              <a:ext cx="986556" cy="986556"/>
            </a:xfrm>
            <a:prstGeom prst="rect">
              <a:avLst/>
            </a:prstGeom>
          </p:spPr>
        </p:pic>
        <p:pic>
          <p:nvPicPr>
            <p:cNvPr id="29" name="Picture 28"/>
            <p:cNvPicPr>
              <a:picLocks noChangeAspect="1"/>
            </p:cNvPicPr>
            <p:nvPr/>
          </p:nvPicPr>
          <p:blipFill>
            <a:blip r:embed="rId14" cstate="print">
              <a:extLst>
                <a:ext uri="{28A0092B-C50C-407E-A947-70E740481C1C}">
                  <a14:useLocalDpi xmlns="" xmlns:a14="http://schemas.microsoft.com/office/drawing/2010/main" val="0"/>
                </a:ext>
              </a:extLst>
            </a:blip>
            <a:stretch>
              <a:fillRect/>
            </a:stretch>
          </p:blipFill>
          <p:spPr>
            <a:xfrm>
              <a:off x="7625220" y="875713"/>
              <a:ext cx="1178115" cy="954073"/>
            </a:xfrm>
            <a:prstGeom prst="rect">
              <a:avLst/>
            </a:prstGeom>
          </p:spPr>
        </p:pic>
        <p:grpSp>
          <p:nvGrpSpPr>
            <p:cNvPr id="11" name="Group 29"/>
            <p:cNvGrpSpPr/>
            <p:nvPr/>
          </p:nvGrpSpPr>
          <p:grpSpPr>
            <a:xfrm>
              <a:off x="5639251" y="941273"/>
              <a:ext cx="3045822" cy="2147491"/>
              <a:chOff x="5968697" y="1032133"/>
              <a:chExt cx="3045822" cy="2147491"/>
            </a:xfrm>
          </p:grpSpPr>
          <p:grpSp>
            <p:nvGrpSpPr>
              <p:cNvPr id="13" name="Group 30"/>
              <p:cNvGrpSpPr/>
              <p:nvPr/>
            </p:nvGrpSpPr>
            <p:grpSpPr>
              <a:xfrm>
                <a:off x="5968697" y="1032133"/>
                <a:ext cx="3045822" cy="2147491"/>
                <a:chOff x="5075783" y="75319"/>
                <a:chExt cx="3596232" cy="2209697"/>
              </a:xfrm>
            </p:grpSpPr>
            <p:grpSp>
              <p:nvGrpSpPr>
                <p:cNvPr id="15" name="Group 32"/>
                <p:cNvGrpSpPr/>
                <p:nvPr/>
              </p:nvGrpSpPr>
              <p:grpSpPr>
                <a:xfrm>
                  <a:off x="5178028" y="844094"/>
                  <a:ext cx="2897981" cy="878978"/>
                  <a:chOff x="3866356" y="1162050"/>
                  <a:chExt cx="2897981" cy="878978"/>
                </a:xfrm>
              </p:grpSpPr>
              <p:pic>
                <p:nvPicPr>
                  <p:cNvPr id="35" name="Picture 2" descr="http://www.clker.com/cliparts/8/a/3/1/1197107206400036309metalmarious_Laptop.svg.med.png"/>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3866356" y="1204975"/>
                    <a:ext cx="779463" cy="776839"/>
                  </a:xfrm>
                  <a:prstGeom prst="rect">
                    <a:avLst/>
                  </a:prstGeom>
                  <a:noFill/>
                  <a:extLst>
                    <a:ext uri="{909E8E84-426E-40DD-AFC4-6F175D3DCCD1}">
                      <a14:hiddenFill xmlns="" xmlns:a14="http://schemas.microsoft.com/office/drawing/2010/main">
                        <a:solidFill>
                          <a:srgbClr val="FFFFFF"/>
                        </a:solidFill>
                      </a14:hiddenFill>
                    </a:ext>
                  </a:extLst>
                </p:spPr>
              </p:pic>
              <p:sp>
                <p:nvSpPr>
                  <p:cNvPr id="36" name="Rectangle 35"/>
                  <p:cNvSpPr/>
                  <p:nvPr/>
                </p:nvSpPr>
                <p:spPr>
                  <a:xfrm>
                    <a:off x="4988719" y="1162050"/>
                    <a:ext cx="685800" cy="571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smtClean="0"/>
                      <a:t>Dock</a:t>
                    </a:r>
                    <a:endParaRPr lang="en-US" sz="1400" dirty="0"/>
                  </a:p>
                </p:txBody>
              </p:sp>
              <p:cxnSp>
                <p:nvCxnSpPr>
                  <p:cNvPr id="37" name="Elbow Connector 36"/>
                  <p:cNvCxnSpPr>
                    <a:stCxn id="36" idx="0"/>
                  </p:cNvCxnSpPr>
                  <p:nvPr/>
                </p:nvCxnSpPr>
                <p:spPr>
                  <a:xfrm rot="16200000" flipH="1">
                    <a:off x="6026516" y="467153"/>
                    <a:ext cx="42924" cy="1432719"/>
                  </a:xfrm>
                  <a:prstGeom prst="bentConnector5">
                    <a:avLst>
                      <a:gd name="adj1" fmla="val -532569"/>
                      <a:gd name="adj2" fmla="val 47618"/>
                      <a:gd name="adj3" fmla="val 632569"/>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8" name="Elbow Connector 37"/>
                  <p:cNvCxnSpPr>
                    <a:stCxn id="36" idx="2"/>
                  </p:cNvCxnSpPr>
                  <p:nvPr/>
                </p:nvCxnSpPr>
                <p:spPr>
                  <a:xfrm rot="16200000" flipH="1">
                    <a:off x="5746775" y="1318394"/>
                    <a:ext cx="307479" cy="1137789"/>
                  </a:xfrm>
                  <a:prstGeom prst="bentConnector2">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34" name="Rectangle 33"/>
                <p:cNvSpPr/>
                <p:nvPr/>
              </p:nvSpPr>
              <p:spPr>
                <a:xfrm>
                  <a:off x="5075783" y="75319"/>
                  <a:ext cx="3596232" cy="2209697"/>
                </a:xfrm>
                <a:prstGeom prst="rect">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2" name="Picture 4" descr="http://c.dryicons.com/images/icon_sets/travel_and_tourism_part_2/png/512x512/wifi.png">
                <a:hlinkClick r:id="rId8"/>
              </p:cNvPr>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rot="4750304">
                <a:off x="6541723" y="1921034"/>
                <a:ext cx="316965" cy="554083"/>
              </a:xfrm>
              <a:prstGeom prst="rect">
                <a:avLst/>
              </a:prstGeom>
              <a:noFill/>
              <a:extLst>
                <a:ext uri="{909E8E84-426E-40DD-AFC4-6F175D3DCCD1}">
                  <a14:hiddenFill xmlns="" xmlns:a14="http://schemas.microsoft.com/office/drawing/2010/main">
                    <a:solidFill>
                      <a:srgbClr val="FFFFFF"/>
                    </a:solidFill>
                  </a14:hiddenFill>
                </a:ext>
              </a:extLst>
            </p:spPr>
          </p:pic>
        </p:grpSp>
      </p:grpSp>
      <p:sp>
        <p:nvSpPr>
          <p:cNvPr id="39" name="TextBox 38"/>
          <p:cNvSpPr txBox="1"/>
          <p:nvPr/>
        </p:nvSpPr>
        <p:spPr>
          <a:xfrm>
            <a:off x="7018338" y="4196444"/>
            <a:ext cx="1889572" cy="584775"/>
          </a:xfrm>
          <a:prstGeom prst="rect">
            <a:avLst/>
          </a:prstGeom>
          <a:noFill/>
        </p:spPr>
        <p:txBody>
          <a:bodyPr wrap="square" rtlCol="0">
            <a:spAutoFit/>
          </a:bodyPr>
          <a:lstStyle/>
          <a:p>
            <a:r>
              <a:rPr lang="en-US" sz="1600" dirty="0" smtClean="0">
                <a:solidFill>
                  <a:schemeClr val="tx1"/>
                </a:solidFill>
              </a:rPr>
              <a:t>Office docking with </a:t>
            </a:r>
          </a:p>
          <a:p>
            <a:r>
              <a:rPr lang="en-US" sz="1600" dirty="0" smtClean="0">
                <a:solidFill>
                  <a:schemeClr val="tx1"/>
                </a:solidFill>
              </a:rPr>
              <a:t>single wireless link</a:t>
            </a:r>
            <a:endParaRPr lang="en-US" sz="1600" dirty="0">
              <a:solidFill>
                <a:schemeClr val="tx1"/>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a:off x="683568" y="548680"/>
            <a:ext cx="7772400" cy="726976"/>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3200" b="1" i="0" u="none" strike="noStrike" cap="none" baseline="0" dirty="0">
                <a:solidFill>
                  <a:schemeClr val="dk2"/>
                </a:solidFill>
                <a:latin typeface="Times New Roman"/>
                <a:ea typeface="Times New Roman"/>
                <a:cs typeface="Times New Roman"/>
                <a:sym typeface="Times New Roman"/>
              </a:rPr>
              <a:t>Summary of Key metrics </a:t>
            </a:r>
          </a:p>
        </p:txBody>
      </p:sp>
      <p:graphicFrame>
        <p:nvGraphicFramePr>
          <p:cNvPr id="392" name="Shape 392"/>
          <p:cNvGraphicFramePr/>
          <p:nvPr>
            <p:extLst>
              <p:ext uri="{D42A27DB-BD31-4B8C-83A1-F6EECF244321}">
                <p14:modId xmlns="" xmlns:p14="http://schemas.microsoft.com/office/powerpoint/2010/main" val="2484724683"/>
              </p:ext>
            </p:extLst>
          </p:nvPr>
        </p:nvGraphicFramePr>
        <p:xfrm>
          <a:off x="323528" y="1124744"/>
          <a:ext cx="8568952" cy="5320048"/>
        </p:xfrm>
        <a:graphic>
          <a:graphicData uri="http://schemas.openxmlformats.org/drawingml/2006/table">
            <a:tbl>
              <a:tblPr firstRow="1" bandRow="1">
                <a:noFill/>
                <a:tableStyleId>{76D8E0FC-F2F0-4C2D-AB19-AB96CCA464D3}</a:tableStyleId>
              </a:tblPr>
              <a:tblGrid>
                <a:gridCol w="536886"/>
                <a:gridCol w="831266"/>
                <a:gridCol w="1152128"/>
                <a:gridCol w="799224"/>
                <a:gridCol w="1080768"/>
                <a:gridCol w="926373"/>
                <a:gridCol w="716279"/>
                <a:gridCol w="797835"/>
                <a:gridCol w="1728193"/>
              </a:tblGrid>
              <a:tr h="434616">
                <a:tc rowSpan="2">
                  <a:txBody>
                    <a:bodyPr/>
                    <a:lstStyle/>
                    <a:p>
                      <a:pPr marL="0" marR="0" lvl="0" indent="0" algn="ctr" rtl="0">
                        <a:spcBef>
                          <a:spcPts val="0"/>
                        </a:spcBef>
                        <a:buSzPct val="25000"/>
                        <a:buNone/>
                      </a:pPr>
                      <a:r>
                        <a:rPr lang="en-US" sz="1100" u="none" strike="noStrike" cap="none" baseline="0" dirty="0"/>
                        <a:t> </a:t>
                      </a:r>
                      <a:r>
                        <a:rPr lang="en-US" sz="1100" u="none" strike="noStrike" cap="none" baseline="0" dirty="0" smtClean="0"/>
                        <a:t>UC</a:t>
                      </a:r>
                      <a:endParaRPr lang="en-US" sz="1100" u="none" strike="noStrike" cap="none" baseline="0" dirty="0"/>
                    </a:p>
                    <a:p>
                      <a:pPr marL="0" marR="0" lvl="0" indent="0" algn="ctr" rtl="0">
                        <a:spcBef>
                          <a:spcPts val="0"/>
                        </a:spcBef>
                        <a:buSzPct val="25000"/>
                        <a:buNone/>
                      </a:pPr>
                      <a:r>
                        <a:rPr lang="en-US" sz="1100" u="none" strike="noStrike" cap="none" baseline="0" dirty="0"/>
                        <a:t>#</a:t>
                      </a:r>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a:t>Indoor (I)/</a:t>
                      </a:r>
                    </a:p>
                    <a:p>
                      <a:pPr marL="0" marR="0" lvl="0" indent="0" algn="ctr" rtl="0">
                        <a:spcBef>
                          <a:spcPts val="0"/>
                        </a:spcBef>
                        <a:buSzPct val="25000"/>
                        <a:buNone/>
                      </a:pPr>
                      <a:r>
                        <a:rPr lang="en-US" sz="1100" u="none" strike="noStrike" cap="none" baseline="0" dirty="0"/>
                        <a:t>Outdoor (O)</a:t>
                      </a:r>
                    </a:p>
                  </a:txBody>
                  <a:tcPr marL="91450" marR="91450" marT="45725" marB="45725">
                    <a:solidFill>
                      <a:srgbClr val="D8D8D8"/>
                    </a:solidFill>
                  </a:tcPr>
                </a:tc>
                <a:tc>
                  <a:txBody>
                    <a:bodyPr/>
                    <a:lstStyle/>
                    <a:p>
                      <a:pPr marL="0" marR="0" lvl="0" indent="0" algn="ctr" rtl="0">
                        <a:spcBef>
                          <a:spcPts val="0"/>
                        </a:spcBef>
                        <a:buSzPct val="25000"/>
                        <a:buNone/>
                      </a:pPr>
                      <a:r>
                        <a:rPr lang="en-US" sz="1100" u="none" strike="noStrike" cap="none" baseline="0" dirty="0" smtClean="0"/>
                        <a:t>Environment</a:t>
                      </a:r>
                    </a:p>
                  </a:txBody>
                  <a:tcPr marL="91450" marR="91450" marT="45725" marB="45725">
                    <a:solidFill>
                      <a:srgbClr val="D8D8D8"/>
                    </a:solidFill>
                  </a:tcPr>
                </a:tc>
                <a:tc rowSpan="2">
                  <a:txBody>
                    <a:bodyPr/>
                    <a:lstStyle/>
                    <a:p>
                      <a:pPr marL="0" marR="0" lvl="0" indent="0" algn="ctr" rtl="0">
                        <a:spcBef>
                          <a:spcPts val="0"/>
                        </a:spcBef>
                        <a:buSzPct val="25000"/>
                        <a:buNone/>
                      </a:pPr>
                      <a:r>
                        <a:rPr lang="en-US" sz="1000" u="none" strike="noStrike" cap="none" baseline="0" dirty="0"/>
                        <a:t>Throughput</a:t>
                      </a:r>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smtClean="0"/>
                        <a:t>Topology</a:t>
                      </a:r>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smtClean="0"/>
                        <a:t>Latency</a:t>
                      </a:r>
                      <a:endParaRPr lang="en-US" sz="1100" u="none" strike="noStrike" cap="none" baseline="0" dirty="0"/>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smtClean="0"/>
                        <a:t>Security</a:t>
                      </a:r>
                      <a:endParaRPr lang="en-US" sz="1100" u="none" strike="noStrike" cap="none" baseline="0" dirty="0"/>
                    </a:p>
                  </a:txBody>
                  <a:tcPr marL="91450" marR="91450" marT="45725" marB="45725">
                    <a:solidFill>
                      <a:srgbClr val="D8D8D8"/>
                    </a:solidFill>
                  </a:tcPr>
                </a:tc>
                <a:tc rowSpan="2">
                  <a:txBody>
                    <a:bodyPr/>
                    <a:lstStyle/>
                    <a:p>
                      <a:pPr marL="0" marR="0" lvl="0" indent="0" algn="ctr" rtl="0">
                        <a:spcBef>
                          <a:spcPts val="0"/>
                        </a:spcBef>
                        <a:buSzPct val="25000"/>
                        <a:buNone/>
                      </a:pPr>
                      <a:r>
                        <a:rPr lang="en-US" sz="1000" u="none" strike="noStrike" cap="none" baseline="0" dirty="0"/>
                        <a:t>Availability</a:t>
                      </a:r>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smtClean="0"/>
                        <a:t>Applications and Characteristics</a:t>
                      </a:r>
                      <a:endParaRPr lang="en-US" sz="1100" u="none" strike="noStrike" cap="none" baseline="0" dirty="0"/>
                    </a:p>
                  </a:txBody>
                  <a:tcPr marL="91450" marR="91450" marT="45725" marB="45725">
                    <a:solidFill>
                      <a:srgbClr val="D8D8D8"/>
                    </a:solidFill>
                  </a:tcPr>
                </a:tc>
              </a:tr>
              <a:tr h="377703">
                <a:tc vMerge="1">
                  <a:txBody>
                    <a:bodyPr/>
                    <a:lstStyle/>
                    <a:p>
                      <a:endParaRPr lang="en-US"/>
                    </a:p>
                  </a:txBody>
                  <a:tcPr/>
                </a:tc>
                <a:tc vMerge="1">
                  <a:txBody>
                    <a:bodyPr/>
                    <a:lstStyle/>
                    <a:p>
                      <a:endParaRPr lang="en-US"/>
                    </a:p>
                  </a:txBody>
                  <a:tcPr/>
                </a:tc>
                <a:tc>
                  <a:txBody>
                    <a:bodyPr/>
                    <a:lstStyle/>
                    <a:p>
                      <a:pPr marL="0" marR="0" lvl="0" indent="0" algn="l" rtl="0">
                        <a:spcBef>
                          <a:spcPts val="0"/>
                        </a:spcBef>
                        <a:buNone/>
                      </a:pPr>
                      <a:r>
                        <a:rPr lang="en-US" sz="1100" u="none" strike="noStrike" cap="none" baseline="0" dirty="0" smtClean="0"/>
                        <a:t>LOS/      NLOS</a:t>
                      </a:r>
                      <a:endParaRPr sz="1100" u="none" strike="noStrike" cap="none" baseline="0" dirty="0"/>
                    </a:p>
                  </a:txBody>
                  <a:tcPr marL="91450" marR="91450" marT="45725" marB="45725">
                    <a:solidFill>
                      <a:srgbClr val="D8D8D8"/>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434616">
                <a:tc>
                  <a:txBody>
                    <a:bodyPr/>
                    <a:lstStyle/>
                    <a:p>
                      <a:pPr marL="0" marR="0" lvl="0" indent="0" algn="l" rtl="0">
                        <a:spcBef>
                          <a:spcPts val="0"/>
                        </a:spcBef>
                        <a:buSzPct val="25000"/>
                        <a:buNone/>
                      </a:pPr>
                      <a:r>
                        <a:rPr lang="en-US" sz="800" u="none" strike="noStrike" cap="none" baseline="0" dirty="0" smtClean="0"/>
                        <a:t>1</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a:t>  </a:t>
                      </a:r>
                      <a:r>
                        <a:rPr lang="en-US" sz="800" u="none" strike="noStrike" cap="none" baseline="0" dirty="0" smtClean="0"/>
                        <a:t>I</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a:t>
                      </a:r>
                      <a:r>
                        <a:rPr lang="en-US" sz="800" u="none" strike="noStrike" cap="none" baseline="0" dirty="0"/>
                        <a:t>&lt;</a:t>
                      </a:r>
                      <a:r>
                        <a:rPr lang="en-US" sz="800" u="none" strike="noStrike" cap="none" baseline="0" dirty="0" smtClean="0"/>
                        <a:t>10cm</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~10Gbps</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P2P</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a:t>&lt;100ms</a:t>
                      </a:r>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a:t> </a:t>
                      </a:r>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-Static,D2D, </a:t>
                      </a:r>
                    </a:p>
                    <a:p>
                      <a:pPr marL="0" marR="0" lvl="0" indent="0" algn="l" rtl="0">
                        <a:spcBef>
                          <a:spcPts val="0"/>
                        </a:spcBef>
                        <a:buSzPct val="25000"/>
                        <a:buNone/>
                      </a:pPr>
                      <a:r>
                        <a:rPr lang="en-US" sz="800" u="none" strike="noStrike" cap="none" baseline="0" dirty="0" smtClean="0"/>
                        <a:t>-Streaming/Downloading</a:t>
                      </a:r>
                    </a:p>
                  </a:txBody>
                  <a:tcPr marL="91450" marR="91450" marT="45725" marB="45725">
                    <a:solidFill>
                      <a:schemeClr val="accent1">
                        <a:lumMod val="40000"/>
                        <a:lumOff val="60000"/>
                        <a:alpha val="0"/>
                      </a:schemeClr>
                    </a:solidFill>
                  </a:tcPr>
                </a:tc>
              </a:tr>
              <a:tr h="605354">
                <a:tc>
                  <a:txBody>
                    <a:bodyPr/>
                    <a:lstStyle/>
                    <a:p>
                      <a:pPr marL="0" marR="0" lvl="0" indent="0" algn="l" rtl="0">
                        <a:spcBef>
                          <a:spcPts val="0"/>
                        </a:spcBef>
                        <a:buSzPct val="25000"/>
                        <a:buNone/>
                      </a:pPr>
                      <a:r>
                        <a:rPr lang="en-US" sz="800" u="none" strike="noStrike" cap="none" baseline="0" dirty="0" smtClean="0"/>
                        <a:t>2</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smtClean="0"/>
                        <a:t>I </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&lt;5m</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&gt;28Gbps</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P2P</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&lt;5ms</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None/>
                      </a:pPr>
                      <a:endParaRPr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None/>
                      </a:pPr>
                      <a:r>
                        <a:rPr lang="en-US" sz="800" u="none" strike="noStrike" cap="none" baseline="0" dirty="0" smtClean="0"/>
                        <a:t>-Uncompressed 8K UHD</a:t>
                      </a:r>
                    </a:p>
                    <a:p>
                      <a:pPr marL="0" marR="0" lvl="0" indent="0" algn="l" rtl="0">
                        <a:spcBef>
                          <a:spcPts val="0"/>
                        </a:spcBef>
                        <a:buNone/>
                      </a:pPr>
                      <a:r>
                        <a:rPr lang="en-US" sz="800" u="none" strike="noStrike" cap="none" baseline="0" dirty="0" smtClean="0"/>
                        <a:t>  Streaming</a:t>
                      </a:r>
                      <a:endParaRPr sz="800" u="none" strike="noStrike" cap="none" baseline="0" dirty="0"/>
                    </a:p>
                  </a:txBody>
                  <a:tcPr marL="91450" marR="91450" marT="45725" marB="45725">
                    <a:solidFill>
                      <a:schemeClr val="accent1">
                        <a:lumMod val="40000"/>
                        <a:lumOff val="60000"/>
                        <a:alpha val="0"/>
                      </a:schemeClr>
                    </a:solidFill>
                  </a:tcPr>
                </a:tc>
              </a:tr>
              <a:tr h="605354">
                <a:tc>
                  <a:txBody>
                    <a:bodyPr/>
                    <a:lstStyle/>
                    <a:p>
                      <a:pPr marL="0" marR="0" lvl="0" indent="0" algn="l" rtl="0">
                        <a:spcBef>
                          <a:spcPts val="0"/>
                        </a:spcBef>
                        <a:buSzPct val="25000"/>
                        <a:buNone/>
                      </a:pPr>
                      <a:r>
                        <a:rPr lang="en-US" sz="800" u="none" strike="noStrike" cap="none" baseline="0" dirty="0" smtClean="0"/>
                        <a:t>3</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smtClean="0"/>
                        <a:t> I</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&lt;5m </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a:t>     </a:t>
                      </a:r>
                      <a:r>
                        <a:rPr lang="en-US" sz="800" u="none" strike="noStrike" cap="none" baseline="0" dirty="0" smtClean="0"/>
                        <a:t>~20Gbps</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P2P</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a:t>&lt;100ms</a:t>
                      </a:r>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a:t>          </a:t>
                      </a:r>
                    </a:p>
                  </a:txBody>
                  <a:tcPr marL="91450" marR="91450" marT="45725" marB="45725">
                    <a:solidFill>
                      <a:schemeClr val="accent1">
                        <a:lumMod val="40000"/>
                        <a:lumOff val="60000"/>
                        <a:alpha val="0"/>
                      </a:schemeClr>
                    </a:solidFill>
                  </a:tcPr>
                </a:tc>
                <a:tc>
                  <a:txBody>
                    <a:bodyPr/>
                    <a:lstStyle/>
                    <a:p>
                      <a:pPr marL="0" marR="0" lvl="0" indent="0" algn="l" rtl="0">
                        <a:spcBef>
                          <a:spcPts val="0"/>
                        </a:spcBef>
                        <a:buNone/>
                      </a:pPr>
                      <a:endParaRPr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None/>
                      </a:pPr>
                      <a:r>
                        <a:rPr lang="en-US" sz="800" u="none" strike="noStrike" cap="none" baseline="0" dirty="0" smtClean="0"/>
                        <a:t>-Low Mobility, D2D </a:t>
                      </a:r>
                    </a:p>
                    <a:p>
                      <a:pPr marL="0" marR="0" lvl="0" indent="0" algn="l" rtl="0">
                        <a:spcBef>
                          <a:spcPts val="0"/>
                        </a:spcBef>
                        <a:buNone/>
                      </a:pPr>
                      <a:r>
                        <a:rPr lang="en-US" sz="800" u="none" strike="noStrike" cap="none" baseline="0" dirty="0" smtClean="0"/>
                        <a:t>-3D UHD streaming</a:t>
                      </a:r>
                      <a:endParaRPr sz="800" u="none" strike="noStrike" cap="none" baseline="0" dirty="0"/>
                    </a:p>
                  </a:txBody>
                  <a:tcPr marL="91450" marR="91450" marT="45725" marB="45725">
                    <a:solidFill>
                      <a:schemeClr val="accent1">
                        <a:lumMod val="40000"/>
                        <a:lumOff val="60000"/>
                        <a:alpha val="0"/>
                      </a:schemeClr>
                    </a:solidFill>
                  </a:tcPr>
                </a:tc>
              </a:tr>
              <a:tr h="377703">
                <a:tc>
                  <a:txBody>
                    <a:bodyPr/>
                    <a:lstStyle/>
                    <a:p>
                      <a:pPr marL="0" marR="0" lvl="0" indent="0" algn="l" rtl="0">
                        <a:spcBef>
                          <a:spcPts val="0"/>
                        </a:spcBef>
                        <a:buSzPct val="25000"/>
                        <a:buNone/>
                      </a:pPr>
                      <a:r>
                        <a:rPr lang="en-US" sz="800" u="none" strike="noStrike" cap="none" baseline="0" dirty="0" smtClean="0"/>
                        <a:t>4</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smtClean="0"/>
                        <a:t>I</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&lt;10m</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a:t>   </a:t>
                      </a:r>
                      <a:r>
                        <a:rPr lang="en-US" sz="800" u="none" strike="noStrike" cap="none" baseline="0" dirty="0" smtClean="0"/>
                        <a:t>~20Gbps</a:t>
                      </a:r>
                    </a:p>
                    <a:p>
                      <a:pPr marL="0" marR="0" lvl="0" indent="0" algn="l" rtl="0">
                        <a:spcBef>
                          <a:spcPts val="0"/>
                        </a:spcBef>
                        <a:buSzPct val="25000"/>
                        <a:buNone/>
                      </a:pP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P2P/P2MP</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a:t>&lt;100ms</a:t>
                      </a:r>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smtClean="0"/>
                        <a:t>C/I</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None/>
                      </a:pPr>
                      <a:r>
                        <a:rPr lang="en-US" sz="800" u="none" strike="noStrike" cap="none" baseline="0" dirty="0" smtClean="0"/>
                        <a:t>99.99%</a:t>
                      </a:r>
                      <a:endParaRPr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None/>
                      </a:pPr>
                      <a:r>
                        <a:rPr lang="en-US" sz="800" u="none" strike="noStrike" cap="none" baseline="0" dirty="0" smtClean="0"/>
                        <a:t>-Indoor Backhaul with multi-hop*</a:t>
                      </a:r>
                    </a:p>
                    <a:p>
                      <a:pPr marL="0" marR="0" lvl="0" indent="0" algn="l" rtl="0">
                        <a:spcBef>
                          <a:spcPts val="0"/>
                        </a:spcBef>
                        <a:buNone/>
                      </a:pPr>
                      <a:endParaRPr sz="800" u="none" strike="noStrike" cap="none" baseline="0" dirty="0"/>
                    </a:p>
                  </a:txBody>
                  <a:tcPr marL="91450" marR="91450" marT="45725" marB="45725">
                    <a:solidFill>
                      <a:schemeClr val="accent1">
                        <a:lumMod val="40000"/>
                        <a:lumOff val="60000"/>
                        <a:alpha val="0"/>
                      </a:schemeClr>
                    </a:solidFill>
                  </a:tcPr>
                </a:tc>
              </a:tr>
              <a:tr h="434616">
                <a:tc>
                  <a:txBody>
                    <a:bodyPr/>
                    <a:lstStyle/>
                    <a:p>
                      <a:pPr marL="0" marR="0" lvl="0" indent="0" algn="l" rtl="0">
                        <a:spcBef>
                          <a:spcPts val="0"/>
                        </a:spcBef>
                        <a:buSzPct val="25000"/>
                        <a:buNone/>
                      </a:pPr>
                      <a:r>
                        <a:rPr lang="en-US" sz="800" u="none" strike="noStrike" cap="none" baseline="0" dirty="0" smtClean="0"/>
                        <a:t>5</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a:t>I</a:t>
                      </a:r>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&lt;100m</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&gt;</a:t>
                      </a:r>
                      <a:r>
                        <a:rPr lang="en-US" sz="800" u="none" strike="noStrike" cap="none" baseline="0" dirty="0"/>
                        <a:t>20Gbps</a:t>
                      </a:r>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P2P/P2MP</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&lt;100ms</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smtClean="0"/>
                        <a:t>            C/I</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-Multicast </a:t>
                      </a:r>
                    </a:p>
                    <a:p>
                      <a:pPr marL="0" marR="0" lvl="0" indent="0" algn="l" rtl="0">
                        <a:spcBef>
                          <a:spcPts val="0"/>
                        </a:spcBef>
                        <a:buSzPct val="25000"/>
                        <a:buNone/>
                      </a:pPr>
                      <a:r>
                        <a:rPr lang="en-US" sz="800" u="none" strike="noStrike" cap="none" baseline="0" dirty="0" smtClean="0"/>
                        <a:t>-Streaming/Downloading</a:t>
                      </a:r>
                    </a:p>
                    <a:p>
                      <a:pPr marL="0" marR="0" lvl="0" indent="0" algn="l" rtl="0">
                        <a:spcBef>
                          <a:spcPts val="0"/>
                        </a:spcBef>
                        <a:buSzPct val="25000"/>
                        <a:buNone/>
                      </a:pPr>
                      <a:r>
                        <a:rPr lang="en-US" sz="800" u="none" strike="noStrike" cap="none" baseline="0" dirty="0" smtClean="0"/>
                        <a:t>- Dense Hotspot</a:t>
                      </a:r>
                      <a:endParaRPr lang="en-US" sz="800" u="none" strike="noStrike" cap="none" baseline="0" dirty="0"/>
                    </a:p>
                  </a:txBody>
                  <a:tcPr marL="91450" marR="91450" marT="45725" marB="45725">
                    <a:solidFill>
                      <a:schemeClr val="accent1">
                        <a:lumMod val="40000"/>
                        <a:lumOff val="60000"/>
                        <a:alpha val="0"/>
                      </a:schemeClr>
                    </a:solidFill>
                  </a:tcPr>
                </a:tc>
              </a:tr>
              <a:tr h="533968">
                <a:tc>
                  <a:txBody>
                    <a:bodyPr/>
                    <a:lstStyle/>
                    <a:p>
                      <a:pPr marL="0" marR="0" lvl="0" indent="0" algn="l" rtl="0">
                        <a:spcBef>
                          <a:spcPts val="0"/>
                        </a:spcBef>
                        <a:buSzPct val="25000"/>
                        <a:buNone/>
                      </a:pPr>
                      <a:r>
                        <a:rPr lang="en-US" sz="800" u="none" strike="noStrike" cap="none" baseline="0" dirty="0" smtClean="0"/>
                        <a:t>6</a:t>
                      </a: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smtClean="0"/>
                        <a:t>I/O</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 &lt;100m</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a:t>     &gt;20Gbps</a:t>
                      </a:r>
                    </a:p>
                  </a:txBody>
                  <a:tcPr marL="91450" marR="91450" marT="45725" marB="45725"/>
                </a:tc>
                <a:tc>
                  <a:txBody>
                    <a:bodyPr/>
                    <a:lstStyle/>
                    <a:p>
                      <a:pPr marL="0" marR="0" lvl="0" indent="0" algn="l" rtl="0">
                        <a:spcBef>
                          <a:spcPts val="0"/>
                        </a:spcBef>
                        <a:buSzPct val="25000"/>
                        <a:buNone/>
                      </a:pPr>
                      <a:r>
                        <a:rPr lang="en-US" sz="800" u="none" strike="noStrike" cap="none" baseline="0" dirty="0" smtClean="0"/>
                        <a:t>P2P/P2MP</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a:t>&lt;100ms</a:t>
                      </a:r>
                    </a:p>
                  </a:txBody>
                  <a:tcPr marL="91450" marR="91450" marT="45725" marB="45725"/>
                </a:tc>
                <a:tc>
                  <a:txBody>
                    <a:bodyPr/>
                    <a:lstStyle/>
                    <a:p>
                      <a:pPr marL="0" marR="0" lvl="0" indent="0" algn="ctr" rtl="0">
                        <a:spcBef>
                          <a:spcPts val="0"/>
                        </a:spcBef>
                        <a:buSzPct val="25000"/>
                        <a:buNone/>
                      </a:pPr>
                      <a:r>
                        <a:rPr lang="en-US" sz="800" u="none" strike="noStrike" cap="none" baseline="0" dirty="0" smtClean="0"/>
                        <a:t> </a:t>
                      </a:r>
                      <a:r>
                        <a:rPr lang="en-US" sz="800" u="none" strike="noStrike" cap="none" baseline="0" dirty="0"/>
                        <a:t>C/I</a:t>
                      </a:r>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strike="noStrike" cap="none" baseline="0" dirty="0" smtClean="0"/>
                        <a:t>99.99%</a:t>
                      </a:r>
                    </a:p>
                    <a:p>
                      <a:pPr marL="0" marR="0" lvl="0" indent="0" algn="l" rtl="0">
                        <a:spcBef>
                          <a:spcPts val="0"/>
                        </a:spcBef>
                        <a:buNone/>
                      </a:pPr>
                      <a:endParaRPr sz="800" u="none" strike="noStrike" cap="none" baseline="0" dirty="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strike="noStrike" cap="none" baseline="0" dirty="0" smtClean="0"/>
                        <a:t>-Multi-band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strike="noStrike" cap="none" baseline="0" dirty="0" smtClean="0"/>
                        <a:t>-Multi-RAT operation  </a:t>
                      </a:r>
                    </a:p>
                    <a:p>
                      <a:pPr marL="0" marR="0" lvl="0" indent="0" algn="l" defTabSz="914400" rtl="0" eaLnBrk="1" fontAlgn="auto" latinLnBrk="0" hangingPunct="1">
                        <a:lnSpc>
                          <a:spcPct val="100000"/>
                        </a:lnSpc>
                        <a:spcBef>
                          <a:spcPts val="0"/>
                        </a:spcBef>
                        <a:spcAft>
                          <a:spcPts val="0"/>
                        </a:spcAft>
                        <a:buClrTx/>
                        <a:buSzTx/>
                        <a:buFontTx/>
                        <a:buChar char="-"/>
                        <a:tabLst/>
                        <a:defRPr/>
                      </a:pPr>
                      <a:r>
                        <a:rPr lang="en-US" sz="800" u="none" strike="noStrike" cap="none" baseline="0" dirty="0" smtClean="0"/>
                        <a:t>Hotspot </a:t>
                      </a:r>
                    </a:p>
                    <a:p>
                      <a:pPr marL="0" marR="0" lvl="0" indent="0" algn="l" rtl="0">
                        <a:spcBef>
                          <a:spcPts val="0"/>
                        </a:spcBef>
                        <a:buNone/>
                      </a:pPr>
                      <a:endParaRPr sz="800" u="none" strike="noStrike" cap="none" baseline="0" dirty="0"/>
                    </a:p>
                  </a:txBody>
                  <a:tcPr marL="91450" marR="91450" marT="45725" marB="45725"/>
                </a:tc>
              </a:tr>
              <a:tr h="434616">
                <a:tc>
                  <a:txBody>
                    <a:bodyPr/>
                    <a:lstStyle/>
                    <a:p>
                      <a:pPr marL="0" marR="0" lvl="0" indent="0" algn="l" rtl="0">
                        <a:spcBef>
                          <a:spcPts val="0"/>
                        </a:spcBef>
                        <a:buSzPct val="25000"/>
                        <a:buNone/>
                      </a:pPr>
                      <a:r>
                        <a:rPr lang="en-US" sz="800" u="none" strike="noStrike" cap="none" baseline="0" dirty="0" smtClean="0"/>
                        <a:t>7</a:t>
                      </a: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smtClean="0"/>
                        <a:t>O</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&lt;200m</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~20Gbps</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P2P/P2MP</a:t>
                      </a:r>
                      <a:endParaRPr lang="en-US" sz="800" u="none" strike="noStrike" cap="none" baseline="0" dirty="0"/>
                    </a:p>
                  </a:txBody>
                  <a:tcPr marL="91450" marR="91450" marT="45725" marB="45725"/>
                </a:tc>
                <a:tc>
                  <a:txBody>
                    <a:bodyPr/>
                    <a:lstStyle/>
                    <a:p>
                      <a:pPr marL="0" marR="0" lvl="0" indent="0" algn="l" rtl="0">
                        <a:spcBef>
                          <a:spcPts val="0"/>
                        </a:spcBef>
                        <a:buSzPct val="25000"/>
                        <a:buNone/>
                      </a:pP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smtClean="0"/>
                        <a:t>C/I</a:t>
                      </a:r>
                      <a:endParaRPr lang="en-US" sz="800" u="none" strike="noStrike" cap="none" baseline="0" dirty="0"/>
                    </a:p>
                  </a:txBody>
                  <a:tcPr marL="91450" marR="91450" marT="45725" marB="45725"/>
                </a:tc>
                <a:tc>
                  <a:txBody>
                    <a:bodyPr/>
                    <a:lstStyle/>
                    <a:p>
                      <a:pPr marL="0" marR="0" lvl="0" indent="0" algn="l" rtl="0">
                        <a:spcBef>
                          <a:spcPts val="0"/>
                        </a:spcBef>
                        <a:buNone/>
                      </a:pPr>
                      <a:r>
                        <a:rPr lang="en-US" sz="800" u="none" strike="noStrike" cap="none" baseline="0" dirty="0" smtClean="0"/>
                        <a:t>99.99%</a:t>
                      </a:r>
                      <a:endParaRPr sz="800" u="none" strike="noStrike" cap="none" baseline="0" dirty="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strike="noStrike" cap="none" baseline="0" dirty="0" smtClean="0"/>
                        <a:t>-Fronthauling</a:t>
                      </a:r>
                    </a:p>
                    <a:p>
                      <a:pPr marL="0" marR="0" lvl="0" indent="0" algn="l" rtl="0">
                        <a:spcBef>
                          <a:spcPts val="0"/>
                        </a:spcBef>
                        <a:buNone/>
                      </a:pPr>
                      <a:endParaRPr sz="800" u="none" strike="noStrike" cap="none" baseline="0" dirty="0"/>
                    </a:p>
                  </a:txBody>
                  <a:tcPr marL="91450" marR="91450" marT="45725" marB="45725"/>
                </a:tc>
              </a:tr>
              <a:tr h="434616">
                <a:tc>
                  <a:txBody>
                    <a:bodyPr/>
                    <a:lstStyle/>
                    <a:p>
                      <a:pPr marL="0" marR="0" lvl="0" indent="0" algn="l" rtl="0">
                        <a:spcBef>
                          <a:spcPts val="0"/>
                        </a:spcBef>
                        <a:buSzPct val="25000"/>
                        <a:buNone/>
                      </a:pPr>
                      <a:r>
                        <a:rPr lang="en-US" sz="800" u="none" strike="noStrike" cap="none" baseline="0" dirty="0" smtClean="0"/>
                        <a:t>8</a:t>
                      </a: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smtClean="0"/>
                        <a:t>O</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 &lt;1km  with single hop</a:t>
                      </a:r>
                    </a:p>
                    <a:p>
                      <a:pPr marL="0" marR="0" lvl="0" indent="0" algn="l" rtl="0">
                        <a:spcBef>
                          <a:spcPts val="0"/>
                        </a:spcBef>
                        <a:buSzPct val="25000"/>
                        <a:buNone/>
                      </a:pPr>
                      <a:r>
                        <a:rPr lang="en-US" sz="800" u="none" strike="noStrike" cap="none" baseline="0" dirty="0" smtClean="0"/>
                        <a:t> &lt;150m per hop with multiple hops</a:t>
                      </a:r>
                    </a:p>
                    <a:p>
                      <a:pPr marL="0" marR="0" lvl="0" indent="0" algn="l" rtl="0">
                        <a:spcBef>
                          <a:spcPts val="0"/>
                        </a:spcBef>
                        <a:buSzPct val="25000"/>
                        <a:buNone/>
                      </a:pPr>
                      <a:r>
                        <a:rPr lang="en-US" sz="800" u="none" strike="noStrike" cap="none" baseline="0" dirty="0" smtClean="0"/>
                        <a:t> </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a:t>    </a:t>
                      </a:r>
                      <a:r>
                        <a:rPr lang="en-US" sz="800" u="none" strike="noStrike" cap="none" baseline="0" dirty="0" smtClean="0"/>
                        <a:t>~2Gbps</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P2P/P2MP</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&lt;35ms</a:t>
                      </a: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smtClean="0"/>
                        <a:t> </a:t>
                      </a:r>
                      <a:r>
                        <a:rPr lang="en-US" sz="800" u="none" strike="noStrike" cap="none" baseline="0" dirty="0"/>
                        <a:t>C/I</a:t>
                      </a:r>
                    </a:p>
                  </a:txBody>
                  <a:tcPr marL="91450" marR="91450" marT="45725" marB="45725"/>
                </a:tc>
                <a:tc>
                  <a:txBody>
                    <a:bodyPr/>
                    <a:lstStyle/>
                    <a:p>
                      <a:pPr marL="0" marR="0" lvl="0" indent="0" algn="l" rtl="0">
                        <a:spcBef>
                          <a:spcPts val="0"/>
                        </a:spcBef>
                        <a:buNone/>
                      </a:pPr>
                      <a:r>
                        <a:rPr lang="en-US" sz="800" u="none" strike="noStrike" cap="none" baseline="0" dirty="0" smtClean="0"/>
                        <a:t>99.99%</a:t>
                      </a:r>
                      <a:endParaRPr sz="800" u="none" strike="noStrike" cap="none" baseline="0" dirty="0"/>
                    </a:p>
                  </a:txBody>
                  <a:tcPr marL="91450" marR="91450" marT="45725" marB="45725"/>
                </a:tc>
                <a:tc>
                  <a:txBody>
                    <a:bodyPr/>
                    <a:lstStyle/>
                    <a:p>
                      <a:pPr marL="0" marR="0" lvl="0" indent="0" algn="l" rtl="0">
                        <a:spcBef>
                          <a:spcPts val="0"/>
                        </a:spcBef>
                        <a:buNone/>
                      </a:pPr>
                      <a:r>
                        <a:rPr lang="en-US" sz="800" u="none" strike="noStrike" cap="none" baseline="0" dirty="0" smtClean="0"/>
                        <a:t>-Small Cell Backhauling</a:t>
                      </a:r>
                    </a:p>
                    <a:p>
                      <a:pPr marL="0" marR="0" lvl="0" indent="0" algn="l" rtl="0">
                        <a:spcBef>
                          <a:spcPts val="0"/>
                        </a:spcBef>
                        <a:buNone/>
                      </a:pPr>
                      <a:r>
                        <a:rPr lang="en-US" sz="800" u="none" strike="noStrike" cap="none" baseline="0" dirty="0" smtClean="0"/>
                        <a:t>- Single hop or multiple hop </a:t>
                      </a:r>
                      <a:endParaRPr sz="800" u="none" strike="noStrike" cap="none" baseline="0" dirty="0"/>
                    </a:p>
                  </a:txBody>
                  <a:tcPr marL="91450" marR="91450" marT="45725" marB="45725"/>
                </a:tc>
              </a:tr>
              <a:tr h="434616">
                <a:tc>
                  <a:txBody>
                    <a:bodyPr/>
                    <a:lstStyle/>
                    <a:p>
                      <a:pPr marL="0" marR="0" lvl="0" indent="0" algn="l" rtl="0">
                        <a:spcBef>
                          <a:spcPts val="0"/>
                        </a:spcBef>
                        <a:buSzPct val="25000"/>
                        <a:buNone/>
                      </a:pPr>
                      <a:r>
                        <a:rPr lang="en-US" sz="800" u="none" strike="noStrike" cap="none" baseline="0" dirty="0" smtClean="0"/>
                        <a:t>9</a:t>
                      </a: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smtClean="0"/>
                        <a:t>I</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 &lt;3m</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~20Gbps</a:t>
                      </a:r>
                      <a:endParaRPr lang="en-US" sz="800" u="none" strike="noStrike" cap="none" baseline="0" dirty="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800" u="none" strike="noStrike" cap="none" baseline="0" dirty="0" smtClean="0"/>
                        <a:t>P2P/P2MP</a:t>
                      </a:r>
                    </a:p>
                    <a:p>
                      <a:pPr marL="0" marR="0" lvl="0" indent="0" algn="l" rtl="0">
                        <a:spcBef>
                          <a:spcPts val="0"/>
                        </a:spcBef>
                        <a:buSzPct val="25000"/>
                        <a:buNone/>
                      </a:pP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&lt;10ms</a:t>
                      </a:r>
                      <a:endParaRPr lang="en-US" sz="800" u="none" strike="noStrike" cap="none" baseline="0" dirty="0"/>
                    </a:p>
                  </a:txBody>
                  <a:tcPr marL="91450" marR="91450" marT="45725" marB="45725"/>
                </a:tc>
                <a:tc>
                  <a:txBody>
                    <a:bodyPr/>
                    <a:lstStyle/>
                    <a:p>
                      <a:pPr marL="0" marR="0" lvl="0" indent="0" algn="ctr" rtl="0">
                        <a:spcBef>
                          <a:spcPts val="0"/>
                        </a:spcBef>
                        <a:buSzPct val="25000"/>
                        <a:buNone/>
                      </a:pPr>
                      <a:endParaRPr lang="en-US" sz="800" u="none" strike="noStrike" cap="none" baseline="0" dirty="0"/>
                    </a:p>
                  </a:txBody>
                  <a:tcPr marL="91450" marR="91450" marT="45725" marB="45725"/>
                </a:tc>
                <a:tc>
                  <a:txBody>
                    <a:bodyPr/>
                    <a:lstStyle/>
                    <a:p>
                      <a:pPr marL="0" marR="0" lvl="0" indent="0" algn="l" rtl="0">
                        <a:spcBef>
                          <a:spcPts val="0"/>
                        </a:spcBef>
                        <a:buNone/>
                      </a:pPr>
                      <a:endParaRPr sz="800" u="none" strike="noStrike" cap="none" baseline="0" dirty="0"/>
                    </a:p>
                  </a:txBody>
                  <a:tcPr marL="91450" marR="91450" marT="45725" marB="45725"/>
                </a:tc>
                <a:tc>
                  <a:txBody>
                    <a:bodyPr/>
                    <a:lstStyle/>
                    <a:p>
                      <a:pPr marL="0" marR="0" lvl="0" indent="0" algn="l" rtl="0">
                        <a:spcBef>
                          <a:spcPts val="0"/>
                        </a:spcBef>
                        <a:buNone/>
                      </a:pPr>
                      <a:endParaRPr sz="800" u="none" strike="noStrike" cap="none" baseline="0" dirty="0"/>
                    </a:p>
                  </a:txBody>
                  <a:tcPr marL="91450" marR="91450" marT="45725" marB="45725"/>
                </a:tc>
              </a:tr>
            </a:tbl>
          </a:graphicData>
        </a:graphic>
      </p:graphicFrame>
      <p:sp>
        <p:nvSpPr>
          <p:cNvPr id="4" name="TextBox 3"/>
          <p:cNvSpPr txBox="1"/>
          <p:nvPr/>
        </p:nvSpPr>
        <p:spPr>
          <a:xfrm>
            <a:off x="1403648" y="6581001"/>
            <a:ext cx="5763116" cy="276999"/>
          </a:xfrm>
          <a:prstGeom prst="rect">
            <a:avLst/>
          </a:prstGeom>
          <a:noFill/>
        </p:spPr>
        <p:txBody>
          <a:bodyPr wrap="none" rtlCol="0">
            <a:spAutoFit/>
          </a:bodyPr>
          <a:lstStyle/>
          <a:p>
            <a:r>
              <a:rPr lang="en-US" altLang="zh-CN" sz="1200" dirty="0" smtClean="0"/>
              <a:t>*: Multi-hop will build up on the scope of the DMG Relay defined in IEEE 802.11ad</a:t>
            </a:r>
            <a:endParaRPr lang="zh-CN" altLang="en-US" sz="1200" dirty="0"/>
          </a:p>
        </p:txBody>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3" name="Shape 443"/>
          <p:cNvSpPr txBox="1"/>
          <p:nvPr/>
        </p:nvSpPr>
        <p:spPr>
          <a:xfrm>
            <a:off x="6553200" y="6492875"/>
            <a:ext cx="1904999" cy="2286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000" b="1" i="0" u="none" strike="noStrike" cap="none" baseline="0">
                <a:solidFill>
                  <a:schemeClr val="lt1"/>
                </a:solidFill>
                <a:latin typeface="Arial"/>
                <a:ea typeface="Arial"/>
                <a:cs typeface="Arial"/>
                <a:sym typeface="Arial"/>
              </a:rPr>
              <a:pPr marL="0" marR="0" lvl="0" indent="0" algn="r" rtl="0">
                <a:spcBef>
                  <a:spcPts val="0"/>
                </a:spcBef>
                <a:spcAft>
                  <a:spcPts val="0"/>
                </a:spcAft>
                <a:buSzPct val="25000"/>
                <a:buNone/>
              </a:pPr>
              <a:t>23</a:t>
            </a:fld>
            <a:endParaRPr lang="en-US" sz="1000" b="1" i="0" u="none" strike="noStrike" cap="none" baseline="0" dirty="0">
              <a:solidFill>
                <a:schemeClr val="lt1"/>
              </a:solidFill>
              <a:latin typeface="Arial"/>
              <a:ea typeface="Arial"/>
              <a:cs typeface="Arial"/>
              <a:sym typeface="Arial"/>
            </a:endParaRPr>
          </a:p>
        </p:txBody>
      </p:sp>
      <p:sp>
        <p:nvSpPr>
          <p:cNvPr id="444" name="Shape 444"/>
          <p:cNvSpPr txBox="1">
            <a:spLocks noGrp="1"/>
          </p:cNvSpPr>
          <p:nvPr>
            <p:ph type="title" idx="4294967295"/>
          </p:nvPr>
        </p:nvSpPr>
        <p:spPr>
          <a:xfrm>
            <a:off x="728931" y="393938"/>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200" b="1" dirty="0" smtClean="0">
                <a:solidFill>
                  <a:schemeClr val="dk2"/>
                </a:solidFill>
                <a:latin typeface="Times New Roman"/>
                <a:ea typeface="Times New Roman"/>
                <a:cs typeface="Times New Roman"/>
                <a:sym typeface="Times New Roman"/>
              </a:rPr>
              <a:t>References</a:t>
            </a:r>
            <a:endParaRPr lang="en-US" sz="3200" b="1" i="0" u="none" strike="noStrike" cap="none" baseline="0" dirty="0">
              <a:solidFill>
                <a:schemeClr val="dk2"/>
              </a:solidFill>
              <a:latin typeface="Times New Roman"/>
              <a:ea typeface="Times New Roman"/>
              <a:cs typeface="Times New Roman"/>
              <a:sym typeface="Times New Roman"/>
            </a:endParaRPr>
          </a:p>
        </p:txBody>
      </p:sp>
      <p:sp>
        <p:nvSpPr>
          <p:cNvPr id="6" name="Shape 177"/>
          <p:cNvSpPr/>
          <p:nvPr/>
        </p:nvSpPr>
        <p:spPr>
          <a:xfrm>
            <a:off x="1187624" y="1196752"/>
            <a:ext cx="7416824" cy="4896544"/>
          </a:xfrm>
          <a:prstGeom prst="rect">
            <a:avLst/>
          </a:prstGeom>
          <a:noFill/>
          <a:ln>
            <a:noFill/>
          </a:ln>
        </p:spPr>
        <p:txBody>
          <a:bodyPr lIns="91425" tIns="45700" rIns="91425" bIns="45700" anchor="t" anchorCtr="0">
            <a:noAutofit/>
          </a:bodyPr>
          <a:lstStyle/>
          <a:p>
            <a:pPr lvl="0">
              <a:buSzPct val="25000"/>
            </a:pPr>
            <a:r>
              <a:rPr lang="en-US" sz="1200" dirty="0" smtClean="0">
                <a:solidFill>
                  <a:schemeClr val="dk1"/>
                </a:solidFill>
                <a:latin typeface="Times New Roman"/>
                <a:ea typeface="Times New Roman"/>
                <a:cs typeface="Times New Roman"/>
                <a:sym typeface="Times New Roman"/>
              </a:rPr>
              <a:t>[1] http://www.forbes.com/fdc/welcome_mjx.shtml. </a:t>
            </a:r>
          </a:p>
          <a:p>
            <a:pPr lvl="0">
              <a:buSzPct val="25000"/>
            </a:pPr>
            <a:endParaRPr lang="en-US" sz="1200" dirty="0" smtClean="0">
              <a:solidFill>
                <a:schemeClr val="dk1"/>
              </a:solidFill>
              <a:latin typeface="Times New Roman"/>
              <a:ea typeface="Times New Roman"/>
              <a:cs typeface="Times New Roman"/>
              <a:sym typeface="Times New Roman"/>
            </a:endParaRPr>
          </a:p>
          <a:p>
            <a:pPr lvl="0">
              <a:buSzPct val="25000"/>
            </a:pPr>
            <a:r>
              <a:rPr lang="en-US" sz="1200" dirty="0" smtClean="0">
                <a:solidFill>
                  <a:schemeClr val="dk1"/>
                </a:solidFill>
                <a:latin typeface="Times New Roman"/>
                <a:ea typeface="Times New Roman"/>
                <a:cs typeface="Times New Roman"/>
                <a:sym typeface="Times New Roman"/>
              </a:rPr>
              <a:t>[2] </a:t>
            </a:r>
            <a:r>
              <a:rPr lang="en-US" sz="1200" u="sng" dirty="0" smtClean="0">
                <a:solidFill>
                  <a:schemeClr val="hlink"/>
                </a:solidFill>
                <a:latin typeface="Times New Roman"/>
                <a:ea typeface="Times New Roman"/>
                <a:cs typeface="Times New Roman"/>
                <a:sym typeface="Times New Roman"/>
                <a:hlinkClick r:id="rId3"/>
              </a:rPr>
              <a:t>http://www.wpi.edu/Pubs/ETD/Available/etd-050112-072212/unrestricted/Fitzpatrick.pdf</a:t>
            </a:r>
          </a:p>
          <a:p>
            <a:pPr lvl="0">
              <a:buSzPct val="25000"/>
            </a:pPr>
            <a:r>
              <a:rPr lang="en-US" sz="1200" dirty="0" smtClean="0">
                <a:solidFill>
                  <a:schemeClr val="dk1"/>
                </a:solidFill>
                <a:latin typeface="Times New Roman"/>
                <a:ea typeface="Times New Roman"/>
                <a:cs typeface="Times New Roman"/>
                <a:sym typeface="Times New Roman"/>
              </a:rPr>
              <a:t>      Table 1: Serve Moto Speeds Obtained from output Link speeds</a:t>
            </a:r>
          </a:p>
          <a:p>
            <a:pPr lvl="0">
              <a:buSzPct val="25000"/>
            </a:pPr>
            <a:endParaRPr lang="en-US" sz="1200" dirty="0" smtClean="0">
              <a:solidFill>
                <a:schemeClr val="dk1"/>
              </a:solidFill>
              <a:latin typeface="Times New Roman"/>
              <a:ea typeface="Times New Roman"/>
              <a:cs typeface="Times New Roman"/>
              <a:sym typeface="Times New Roman"/>
            </a:endParaRPr>
          </a:p>
          <a:p>
            <a:pPr lvl="0">
              <a:buSzPct val="25000"/>
            </a:pPr>
            <a:r>
              <a:rPr lang="en-US" sz="1200" dirty="0" smtClean="0">
                <a:solidFill>
                  <a:srgbClr val="3F3F3F"/>
                </a:solidFill>
                <a:latin typeface="Times New Roman"/>
                <a:ea typeface="Times New Roman"/>
                <a:cs typeface="Times New Roman"/>
                <a:sym typeface="Times New Roman"/>
              </a:rPr>
              <a:t>[3] The PER is based on requirements of 11ad, sub-clause 21.3.3.8</a:t>
            </a:r>
          </a:p>
          <a:p>
            <a:pPr lvl="0">
              <a:buSzPct val="25000"/>
            </a:pPr>
            <a:endParaRPr lang="en-US" sz="1200" dirty="0" smtClean="0">
              <a:solidFill>
                <a:srgbClr val="3F3F3F"/>
              </a:solidFill>
              <a:latin typeface="Times New Roman"/>
              <a:ea typeface="Times New Roman"/>
              <a:cs typeface="Times New Roman"/>
              <a:sym typeface="Times New Roman"/>
            </a:endParaRPr>
          </a:p>
          <a:p>
            <a:pPr lvl="0">
              <a:buSzPct val="25000"/>
            </a:pPr>
            <a:r>
              <a:rPr lang="en-US" sz="1200" dirty="0" smtClean="0">
                <a:solidFill>
                  <a:srgbClr val="3F3F3F"/>
                </a:solidFill>
                <a:latin typeface="Times New Roman"/>
                <a:ea typeface="Times New Roman"/>
                <a:cs typeface="Times New Roman"/>
                <a:sym typeface="Times New Roman"/>
              </a:rPr>
              <a:t>[4] The average CISCO Catalyst switch over time is between 35msec to 280msec, </a:t>
            </a:r>
          </a:p>
          <a:p>
            <a:pPr lvl="0">
              <a:buSzPct val="25000"/>
            </a:pPr>
            <a:r>
              <a:rPr lang="en-US" sz="1200" dirty="0" smtClean="0">
                <a:solidFill>
                  <a:srgbClr val="3F3F3F"/>
                </a:solidFill>
                <a:latin typeface="Times New Roman"/>
                <a:ea typeface="Times New Roman"/>
                <a:cs typeface="Times New Roman"/>
                <a:sym typeface="Times New Roman"/>
              </a:rPr>
              <a:t>     </a:t>
            </a:r>
            <a:r>
              <a:rPr lang="en-US" sz="1200" u="sng" dirty="0" smtClean="0">
                <a:solidFill>
                  <a:schemeClr val="hlink"/>
                </a:solidFill>
                <a:latin typeface="Times New Roman"/>
                <a:ea typeface="Times New Roman"/>
                <a:cs typeface="Times New Roman"/>
                <a:sym typeface="Times New Roman"/>
                <a:hlinkClick r:id="rId4"/>
              </a:rPr>
              <a:t>http://www.cisco.com/c/en/us/products/collateral/switches/catalyst-6500-series-switches/prod_white_paper0900aecd801c5cd7.html</a:t>
            </a:r>
          </a:p>
          <a:p>
            <a:pPr lvl="0">
              <a:buSzPct val="25000"/>
            </a:pPr>
            <a:endParaRPr lang="en-US" sz="1200" u="sng" dirty="0" smtClean="0">
              <a:solidFill>
                <a:schemeClr val="hlink"/>
              </a:solidFill>
              <a:latin typeface="Times New Roman"/>
              <a:ea typeface="Times New Roman"/>
              <a:cs typeface="Times New Roman"/>
              <a:sym typeface="Times New Roman"/>
              <a:hlinkClick r:id="rId4"/>
            </a:endParaRPr>
          </a:p>
          <a:p>
            <a:pPr lvl="0">
              <a:buSzPct val="25000"/>
            </a:pPr>
            <a:r>
              <a:rPr lang="en-US" sz="1200" dirty="0" smtClean="0">
                <a:solidFill>
                  <a:srgbClr val="3F3F3F"/>
                </a:solidFill>
                <a:latin typeface="Times New Roman"/>
                <a:ea typeface="Times New Roman"/>
                <a:cs typeface="Times New Roman"/>
                <a:sym typeface="Times New Roman"/>
              </a:rPr>
              <a:t>[5]  IEC 60297 mechanical structures for electronic equipment with 19’’ cabinet plus some spacing </a:t>
            </a:r>
          </a:p>
          <a:p>
            <a:pPr lvl="0">
              <a:buSzPct val="25000"/>
            </a:pPr>
            <a:endParaRPr lang="en-US" sz="1200" dirty="0" smtClean="0">
              <a:solidFill>
                <a:srgbClr val="3F3F3F"/>
              </a:solidFill>
              <a:latin typeface="Times New Roman"/>
              <a:ea typeface="Times New Roman"/>
              <a:cs typeface="Times New Roman"/>
              <a:sym typeface="Times New Roman"/>
            </a:endParaRPr>
          </a:p>
          <a:p>
            <a:pPr>
              <a:buSzPct val="25000"/>
            </a:pPr>
            <a:r>
              <a:rPr lang="en-US" sz="1200" dirty="0" smtClean="0">
                <a:solidFill>
                  <a:schemeClr val="dk1"/>
                </a:solidFill>
                <a:latin typeface="Times New Roman" pitchFamily="18" charset="0"/>
                <a:cs typeface="Times New Roman" pitchFamily="18" charset="0"/>
              </a:rPr>
              <a:t>[6]  </a:t>
            </a:r>
            <a:r>
              <a:rPr lang="en-US" sz="1200" dirty="0" smtClean="0">
                <a:solidFill>
                  <a:schemeClr val="dk1"/>
                </a:solidFill>
                <a:latin typeface="Times New Roman" pitchFamily="18" charset="0"/>
                <a:cs typeface="Times New Roman" pitchFamily="18" charset="0"/>
                <a:hlinkClick r:id="rId5"/>
              </a:rPr>
              <a:t>https://mentor.ieee.org/802.11/dcn/14/11-14-0606-00-0wng-next-generation-802-11ad.pptx</a:t>
            </a:r>
            <a:endParaRPr lang="en-US" sz="1200" dirty="0" smtClean="0">
              <a:solidFill>
                <a:schemeClr val="dk1"/>
              </a:solidFill>
              <a:latin typeface="Times New Roman" pitchFamily="18" charset="0"/>
              <a:cs typeface="Times New Roman" pitchFamily="18" charset="0"/>
            </a:endParaRPr>
          </a:p>
          <a:p>
            <a:pPr>
              <a:buSzPct val="25000"/>
            </a:pPr>
            <a:endParaRPr lang="en-US" sz="1200" dirty="0" smtClean="0">
              <a:solidFill>
                <a:schemeClr val="dk1"/>
              </a:solidFill>
              <a:latin typeface="Times New Roman" pitchFamily="18" charset="0"/>
              <a:cs typeface="Times New Roman" pitchFamily="18" charset="0"/>
            </a:endParaRPr>
          </a:p>
          <a:p>
            <a:pPr lvl="0">
              <a:buSzPct val="25000"/>
            </a:pPr>
            <a:r>
              <a:rPr lang="en-US" sz="1200" u="sng" dirty="0" smtClean="0">
                <a:solidFill>
                  <a:schemeClr val="tx1"/>
                </a:solidFill>
                <a:latin typeface="Times New Roman"/>
                <a:ea typeface="Times New Roman"/>
                <a:cs typeface="Times New Roman"/>
                <a:sym typeface="Times New Roman"/>
                <a:hlinkClick r:id="rId6"/>
              </a:rPr>
              <a:t>[7] </a:t>
            </a:r>
            <a:r>
              <a:rPr lang="en-US" sz="1200" u="sng" dirty="0" smtClean="0">
                <a:solidFill>
                  <a:schemeClr val="hlink"/>
                </a:solidFill>
                <a:latin typeface="Times New Roman"/>
                <a:ea typeface="Times New Roman"/>
                <a:cs typeface="Times New Roman"/>
                <a:sym typeface="Times New Roman"/>
                <a:hlinkClick r:id="rId6"/>
              </a:rPr>
              <a:t>http://www.businessinsider.com/smartphone-and-tablet-penetration-2013-10</a:t>
            </a:r>
            <a:r>
              <a:rPr lang="en-US" sz="1200" dirty="0" smtClean="0">
                <a:solidFill>
                  <a:schemeClr val="dk1"/>
                </a:solidFill>
                <a:latin typeface="Times New Roman"/>
                <a:ea typeface="Times New Roman"/>
                <a:cs typeface="Times New Roman"/>
                <a:sym typeface="Times New Roman"/>
              </a:rPr>
              <a:t> </a:t>
            </a:r>
          </a:p>
          <a:p>
            <a:pPr lvl="0">
              <a:buSzPct val="25000"/>
            </a:pPr>
            <a:endParaRPr lang="en-US" sz="1200" dirty="0" smtClean="0">
              <a:solidFill>
                <a:schemeClr val="dk1"/>
              </a:solidFill>
              <a:latin typeface="Times New Roman"/>
              <a:ea typeface="Times New Roman"/>
              <a:cs typeface="Times New Roman"/>
              <a:sym typeface="Times New Roman"/>
            </a:endParaRPr>
          </a:p>
          <a:p>
            <a:pPr>
              <a:buSzPct val="25000"/>
            </a:pPr>
            <a:r>
              <a:rPr lang="en-US" sz="1200" dirty="0" smtClean="0">
                <a:solidFill>
                  <a:schemeClr val="dk1"/>
                </a:solidFill>
                <a:latin typeface="Times New Roman" pitchFamily="18" charset="0"/>
                <a:ea typeface="Times New Roman"/>
                <a:cs typeface="Times New Roman" pitchFamily="18" charset="0"/>
                <a:sym typeface="Times New Roman"/>
              </a:rPr>
              <a:t>[8] 15-14-0304-11-003d-applications-requirement-document-ard.docx</a:t>
            </a:r>
          </a:p>
          <a:p>
            <a:pPr>
              <a:buSzPct val="25000"/>
            </a:pPr>
            <a:endParaRPr lang="en-US" sz="1200" dirty="0" smtClean="0">
              <a:solidFill>
                <a:schemeClr val="dk1"/>
              </a:solidFill>
              <a:latin typeface="Times New Roman" pitchFamily="18" charset="0"/>
              <a:ea typeface="Times New Roman"/>
              <a:cs typeface="Times New Roman" pitchFamily="18" charset="0"/>
              <a:sym typeface="Times New Roman"/>
            </a:endParaRPr>
          </a:p>
          <a:p>
            <a:pPr>
              <a:buSzPct val="25000"/>
            </a:pPr>
            <a:endParaRPr lang="en-US" sz="1200" dirty="0" smtClean="0">
              <a:solidFill>
                <a:schemeClr val="dk1"/>
              </a:solidFill>
              <a:latin typeface="Times New Roman" pitchFamily="18" charset="0"/>
              <a:ea typeface="Times New Roman"/>
              <a:cs typeface="Times New Roman" pitchFamily="18" charset="0"/>
              <a:sym typeface="Times New Roman"/>
            </a:endParaRPr>
          </a:p>
          <a:p>
            <a:pPr>
              <a:buSzPct val="25000"/>
            </a:pPr>
            <a:r>
              <a:rPr lang="en-US" sz="1200" dirty="0" smtClean="0">
                <a:solidFill>
                  <a:schemeClr val="dk1"/>
                </a:solidFill>
                <a:latin typeface="Times New Roman" pitchFamily="18" charset="0"/>
                <a:ea typeface="Times New Roman"/>
                <a:cs typeface="Times New Roman" pitchFamily="18" charset="0"/>
                <a:sym typeface="Times New Roman"/>
              </a:rPr>
              <a:t> [9]</a:t>
            </a:r>
            <a:r>
              <a:rPr lang="en-US" sz="1200" dirty="0" smtClean="0">
                <a:solidFill>
                  <a:schemeClr val="dk1"/>
                </a:solidFill>
                <a:latin typeface="Times New Roman" pitchFamily="18" charset="0"/>
                <a:cs typeface="Times New Roman" pitchFamily="18" charset="0"/>
                <a:sym typeface="Times New Roman"/>
              </a:rPr>
              <a:t> </a:t>
            </a:r>
            <a:r>
              <a:rPr lang="en-US" sz="1200" dirty="0" smtClean="0">
                <a:latin typeface="Times New Roman" pitchFamily="18" charset="0"/>
                <a:cs typeface="Times New Roman" pitchFamily="18" charset="0"/>
              </a:rPr>
              <a:t>3GPP TR 36.932 V12.1.0 (2013-03): Scenarios and requirements for small  cell enhancements for E-UTRA and E-UTRAN</a:t>
            </a:r>
          </a:p>
          <a:p>
            <a:pPr>
              <a:buSzPct val="25000"/>
            </a:pPr>
            <a:endParaRPr lang="en-US" sz="1200" b="1" dirty="0" smtClean="0">
              <a:solidFill>
                <a:schemeClr val="dk1"/>
              </a:solidFill>
              <a:latin typeface="Times New Roman" pitchFamily="18" charset="0"/>
              <a:ea typeface="Times New Roman"/>
              <a:cs typeface="Times New Roman" pitchFamily="18" charset="0"/>
              <a:sym typeface="Times New Roman"/>
            </a:endParaRPr>
          </a:p>
          <a:p>
            <a:pPr>
              <a:buSzPct val="25000"/>
            </a:pPr>
            <a:endParaRPr lang="en-US" sz="1200" b="1" dirty="0" smtClean="0">
              <a:solidFill>
                <a:schemeClr val="dk1"/>
              </a:solidFill>
              <a:latin typeface="Times New Roman" pitchFamily="18" charset="0"/>
              <a:ea typeface="Times New Roman"/>
              <a:cs typeface="Times New Roman" pitchFamily="18" charset="0"/>
              <a:sym typeface="Times New Roman"/>
            </a:endParaRPr>
          </a:p>
          <a:p>
            <a:pPr lvl="0">
              <a:buSzPct val="25000"/>
            </a:pPr>
            <a:endParaRPr lang="en-US" sz="1600" dirty="0" smtClean="0">
              <a:solidFill>
                <a:schemeClr val="dk1"/>
              </a:solidFill>
              <a:latin typeface="Times New Roman"/>
              <a:ea typeface="Times New Roman"/>
              <a:cs typeface="Times New Roman"/>
              <a:sym typeface="Times New Roman"/>
            </a:endParaRPr>
          </a:p>
          <a:p>
            <a:pPr>
              <a:buSzPct val="25000"/>
            </a:pPr>
            <a:endParaRPr lang="en-US" sz="1600" dirty="0" smtClean="0">
              <a:solidFill>
                <a:schemeClr val="dk1"/>
              </a:solidFill>
              <a:latin typeface="Times New Roman" pitchFamily="18" charset="0"/>
              <a:cs typeface="Times New Roman" pitchFamily="18" charset="0"/>
            </a:endParaRPr>
          </a:p>
          <a:p>
            <a:pPr lvl="0">
              <a:buSzPct val="25000"/>
            </a:pPr>
            <a:endParaRPr lang="en-US" sz="1600" dirty="0" smtClean="0">
              <a:solidFill>
                <a:srgbClr val="3F3F3F"/>
              </a:solidFill>
              <a:latin typeface="Times New Roman"/>
              <a:ea typeface="Times New Roman"/>
              <a:cs typeface="Times New Roman"/>
              <a:sym typeface="Times New Roman"/>
            </a:endParaRPr>
          </a:p>
          <a:p>
            <a:pPr lvl="0">
              <a:buSzPct val="25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buFont typeface="Wingdings" pitchFamily="2" charset="2"/>
              <a:buChar char="q"/>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1600" b="0" i="0" u="none" strike="noStrike" cap="none" baseline="0" dirty="0" smtClean="0">
                <a:solidFill>
                  <a:schemeClr val="dk1"/>
                </a:solidFill>
                <a:latin typeface="Times New Roman"/>
                <a:ea typeface="Times New Roman"/>
                <a:cs typeface="Times New Roman"/>
                <a:sym typeface="Times New Roman"/>
              </a:rPr>
              <a:t> </a:t>
            </a:r>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7584" y="1196752"/>
            <a:ext cx="7488832" cy="4001095"/>
          </a:xfrm>
          <a:prstGeom prst="rect">
            <a:avLst/>
          </a:prstGeom>
        </p:spPr>
        <p:txBody>
          <a:bodyPr wrap="square">
            <a:spAutoFit/>
          </a:bodyPr>
          <a:lstStyle/>
          <a:p>
            <a:pPr marL="342900" lvl="0" indent="-342900">
              <a:buClr>
                <a:schemeClr val="dk1"/>
              </a:buClr>
              <a:buSzPct val="100000"/>
              <a:buFont typeface="Wingdings" pitchFamily="2" charset="2"/>
              <a:buChar char="q"/>
            </a:pPr>
            <a:endParaRPr lang="en-US"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1600" dirty="0" smtClean="0">
                <a:solidFill>
                  <a:schemeClr val="dk1"/>
                </a:solidFill>
                <a:latin typeface="Times New Roman"/>
                <a:ea typeface="Times New Roman"/>
                <a:cs typeface="Times New Roman"/>
                <a:sym typeface="Times New Roman"/>
              </a:rPr>
              <a:t>[10]   11-14-1185-00-11ay-11ay-usage-scenarios</a:t>
            </a:r>
          </a:p>
          <a:p>
            <a:pPr marL="342900" lvl="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1600" dirty="0" smtClean="0">
                <a:solidFill>
                  <a:schemeClr val="dk1"/>
                </a:solidFill>
                <a:latin typeface="Times New Roman"/>
                <a:ea typeface="Times New Roman"/>
                <a:cs typeface="Times New Roman"/>
                <a:sym typeface="Times New Roman"/>
              </a:rPr>
              <a:t>[11]   11-14-1166-01-11ay-11ay-use-cases</a:t>
            </a:r>
          </a:p>
          <a:p>
            <a:pPr marL="342900" lvl="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1600" dirty="0" smtClean="0">
                <a:solidFill>
                  <a:schemeClr val="dk1"/>
                </a:solidFill>
                <a:latin typeface="Times New Roman"/>
                <a:ea typeface="Times New Roman"/>
                <a:cs typeface="Times New Roman"/>
                <a:sym typeface="Times New Roman"/>
              </a:rPr>
              <a:t>[12]  11-14-1160-00-11ay-ultra-short-range-usr-communications-usage-models-for-11ay</a:t>
            </a:r>
          </a:p>
          <a:p>
            <a:pPr marL="342900" lvl="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1600" dirty="0" smtClean="0">
                <a:solidFill>
                  <a:schemeClr val="dk1"/>
                </a:solidFill>
                <a:latin typeface="Times New Roman"/>
                <a:ea typeface="Times New Roman"/>
                <a:cs typeface="Times New Roman"/>
                <a:sym typeface="Times New Roman"/>
              </a:rPr>
              <a:t>[13]   11-14-1249-01-11ay-backhaul-support-in-ng-60</a:t>
            </a:r>
          </a:p>
          <a:p>
            <a:pPr marL="342900" lvl="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1600" dirty="0" smtClean="0">
                <a:solidFill>
                  <a:schemeClr val="dk1"/>
                </a:solidFill>
                <a:latin typeface="Times New Roman"/>
                <a:ea typeface="Times New Roman"/>
                <a:cs typeface="Times New Roman"/>
                <a:sym typeface="Times New Roman"/>
              </a:rPr>
              <a:t>[14]   11-14-1151-05-11ay-11ay-proposed-par</a:t>
            </a:r>
          </a:p>
          <a:p>
            <a:pPr marL="342900" lvl="0" indent="-342900">
              <a:buClr>
                <a:schemeClr val="dk1"/>
              </a:buClr>
              <a:buSzPct val="100000"/>
              <a:buFont typeface="Wingdings" pitchFamily="2" charset="2"/>
              <a:buChar char="q"/>
            </a:pPr>
            <a:endParaRPr lang="en-US" sz="1600" dirty="0" smtClean="0">
              <a:solidFill>
                <a:schemeClr val="dk1"/>
              </a:solidFill>
              <a:latin typeface="Times New Roman"/>
              <a:ea typeface="Times New Roman"/>
              <a:cs typeface="Times New Roman"/>
              <a:sym typeface="Times New Roman"/>
            </a:endParaRPr>
          </a:p>
          <a:p>
            <a:pPr marL="342900" indent="-342900">
              <a:buClr>
                <a:schemeClr val="dk1"/>
              </a:buClr>
              <a:buSzPct val="100000"/>
            </a:pPr>
            <a:r>
              <a:rPr lang="en-US" sz="1600" dirty="0" smtClean="0">
                <a:solidFill>
                  <a:schemeClr val="dk1"/>
                </a:solidFill>
                <a:latin typeface="Times New Roman"/>
                <a:ea typeface="Times New Roman"/>
                <a:cs typeface="Times New Roman"/>
                <a:sym typeface="Times New Roman"/>
              </a:rPr>
              <a:t>[15] 11-14-1152-06-11ay-11ay-proposed-csd</a:t>
            </a:r>
          </a:p>
          <a:p>
            <a:pPr marL="34290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indent="-342900">
              <a:buClr>
                <a:schemeClr val="dk1"/>
              </a:buClr>
              <a:buSzPct val="100000"/>
            </a:pPr>
            <a:r>
              <a:rPr lang="en-US" sz="1600" dirty="0" smtClean="0">
                <a:solidFill>
                  <a:schemeClr val="dk1"/>
                </a:solidFill>
                <a:latin typeface="Times New Roman"/>
                <a:ea typeface="Times New Roman"/>
                <a:cs typeface="Times New Roman"/>
                <a:sym typeface="Times New Roman"/>
              </a:rPr>
              <a:t>[16] 11-15-0345-00-</a:t>
            </a:r>
            <a:r>
              <a:rPr lang="en-US" altLang="zh-CN" sz="1600" dirty="0" smtClean="0">
                <a:solidFill>
                  <a:schemeClr val="dk1"/>
                </a:solidFill>
                <a:latin typeface="Times New Roman"/>
                <a:ea typeface="Times New Roman"/>
                <a:cs typeface="Times New Roman"/>
                <a:sym typeface="Times New Roman"/>
              </a:rPr>
              <a:t>8K-UHD-Wireless-Transfer-Usage-Model-for-11ay</a:t>
            </a:r>
          </a:p>
          <a:p>
            <a:pPr marL="34290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indent="-342900">
              <a:buClr>
                <a:schemeClr val="dk1"/>
              </a:buClr>
              <a:buSzPct val="100000"/>
            </a:pPr>
            <a:r>
              <a:rPr lang="en-US" sz="1600" dirty="0" smtClean="0">
                <a:solidFill>
                  <a:schemeClr val="dk1"/>
                </a:solidFill>
                <a:latin typeface="Times New Roman"/>
                <a:ea typeface="Times New Roman"/>
                <a:cs typeface="Times New Roman"/>
                <a:sym typeface="Times New Roman"/>
              </a:rPr>
              <a:t>[17]  11-15-0830-00-00ay-docking-usage-model</a:t>
            </a:r>
          </a:p>
        </p:txBody>
      </p:sp>
      <p:sp>
        <p:nvSpPr>
          <p:cNvPr id="4" name="Shape 444"/>
          <p:cNvSpPr txBox="1">
            <a:spLocks/>
          </p:cNvSpPr>
          <p:nvPr/>
        </p:nvSpPr>
        <p:spPr>
          <a:xfrm>
            <a:off x="728931" y="393938"/>
            <a:ext cx="7772400" cy="1066799"/>
          </a:xfrm>
          <a:prstGeom prst="rect">
            <a:avLst/>
          </a:prstGeom>
          <a:no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3200" b="1" i="0" u="none" strike="noStrike" kern="0" cap="none" spc="0" normalizeH="0" baseline="0" noProof="0" dirty="0" smtClean="0">
                <a:ln>
                  <a:noFill/>
                </a:ln>
                <a:solidFill>
                  <a:schemeClr val="dk2"/>
                </a:solidFill>
                <a:effectLst/>
                <a:uLnTx/>
                <a:uFillTx/>
                <a:latin typeface="Times New Roman"/>
                <a:ea typeface="Times New Roman"/>
                <a:cs typeface="Times New Roman"/>
                <a:sym typeface="Times New Roman"/>
              </a:rPr>
              <a:t>References</a:t>
            </a:r>
            <a:endParaRPr kumimoji="0" lang="en-US" sz="3200" b="1" i="0" u="none" strike="noStrike" kern="0" cap="none" spc="0" normalizeH="0" baseline="0" noProof="0" dirty="0">
              <a:ln>
                <a:noFill/>
              </a:ln>
              <a:solidFill>
                <a:schemeClr val="dk2"/>
              </a:solidFill>
              <a:effectLst/>
              <a:uLnTx/>
              <a:uFillTx/>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914400" y="620688"/>
            <a:ext cx="7315200" cy="750912"/>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altLang="zh-CN" sz="2000" b="1" dirty="0">
                <a:ea typeface="宋体" pitchFamily="2" charset="-122"/>
              </a:rPr>
              <a:t>Usage Model </a:t>
            </a:r>
            <a:r>
              <a:rPr lang="en-US" altLang="zh-CN" sz="2000" b="1" dirty="0" smtClean="0">
                <a:ea typeface="宋体" pitchFamily="2" charset="-122"/>
              </a:rPr>
              <a:t>1: </a:t>
            </a:r>
            <a:r>
              <a:rPr lang="en-US" altLang="zh-CN" sz="2000" b="1" dirty="0">
                <a:ea typeface="宋体" pitchFamily="2" charset="-122"/>
              </a:rPr>
              <a:t>Ultra Short Range (USR) Communications</a:t>
            </a:r>
          </a:p>
        </p:txBody>
      </p:sp>
      <p:sp>
        <p:nvSpPr>
          <p:cNvPr id="52227" name="TextBox 19"/>
          <p:cNvSpPr txBox="1">
            <a:spLocks noChangeArrowheads="1"/>
          </p:cNvSpPr>
          <p:nvPr/>
        </p:nvSpPr>
        <p:spPr bwMode="auto">
          <a:xfrm>
            <a:off x="4953000" y="1371600"/>
            <a:ext cx="3746500" cy="4584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Times New Roman" pitchFamily="18" charset="0"/>
                <a:ea typeface="宋体" pitchFamily="2" charset="-122"/>
              </a:defRPr>
            </a:lvl1pPr>
            <a:lvl2pPr marL="742950" indent="-285750" eaLnBrk="0" hangingPunct="0">
              <a:defRPr sz="1200">
                <a:solidFill>
                  <a:schemeClr val="tx1"/>
                </a:solidFill>
                <a:latin typeface="Times New Roman" pitchFamily="18" charset="0"/>
                <a:ea typeface="宋体" pitchFamily="2" charset="-122"/>
              </a:defRPr>
            </a:lvl2pPr>
            <a:lvl3pPr marL="1143000" indent="-228600" eaLnBrk="0" hangingPunct="0">
              <a:defRPr sz="1200">
                <a:solidFill>
                  <a:schemeClr val="tx1"/>
                </a:solidFill>
                <a:latin typeface="Times New Roman" pitchFamily="18" charset="0"/>
                <a:ea typeface="宋体" pitchFamily="2" charset="-122"/>
              </a:defRPr>
            </a:lvl3pPr>
            <a:lvl4pPr marL="1600200" indent="-228600" eaLnBrk="0" hangingPunct="0">
              <a:defRPr sz="1200">
                <a:solidFill>
                  <a:schemeClr val="tx1"/>
                </a:solidFill>
                <a:latin typeface="Times New Roman" pitchFamily="18" charset="0"/>
                <a:ea typeface="宋体" pitchFamily="2" charset="-122"/>
              </a:defRPr>
            </a:lvl4pPr>
            <a:lvl5pPr marL="2057400" indent="-228600" eaLnBrk="0" hangingPunct="0">
              <a:defRPr sz="12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12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12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12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1200">
                <a:solidFill>
                  <a:schemeClr val="tx1"/>
                </a:solidFill>
                <a:latin typeface="Times New Roman" pitchFamily="18" charset="0"/>
                <a:ea typeface="宋体" pitchFamily="2" charset="-122"/>
              </a:defRPr>
            </a:lvl9pPr>
          </a:lstStyle>
          <a:p>
            <a:pPr>
              <a:lnSpc>
                <a:spcPct val="95000"/>
              </a:lnSpc>
              <a:buFont typeface="Arial" charset="0"/>
              <a:buNone/>
            </a:pPr>
            <a:r>
              <a:rPr lang="en-US" altLang="zh-CN" sz="1400" b="1" u="sng" dirty="0">
                <a:latin typeface="+mn-lt"/>
                <a:ea typeface="MS PGothic" pitchFamily="34" charset="-128"/>
              </a:rPr>
              <a:t>Traffic Conditions:</a:t>
            </a:r>
            <a:r>
              <a:rPr lang="en-US" altLang="zh-CN" sz="1400" dirty="0">
                <a:latin typeface="+mn-lt"/>
                <a:ea typeface="MS PGothic" pitchFamily="34" charset="-128"/>
              </a:rPr>
              <a:t> </a:t>
            </a:r>
          </a:p>
          <a:p>
            <a:pPr marL="233363" indent="-173038">
              <a:buFont typeface="Arial" charset="0"/>
              <a:buChar char="•"/>
            </a:pPr>
            <a:r>
              <a:rPr lang="en-US" altLang="zh-CN" sz="1400" dirty="0" smtClean="0">
                <a:latin typeface="+mn-lt"/>
                <a:ea typeface="MS PGothic" pitchFamily="34" charset="-128"/>
              </a:rPr>
              <a:t>Only a single portable/mobile </a:t>
            </a:r>
            <a:r>
              <a:rPr lang="en-US" altLang="zh-CN" sz="1400" dirty="0">
                <a:latin typeface="+mn-lt"/>
                <a:ea typeface="MS PGothic" pitchFamily="34" charset="-128"/>
              </a:rPr>
              <a:t>device can access to </a:t>
            </a:r>
            <a:r>
              <a:rPr lang="en-US" altLang="zh-CN" sz="1400" dirty="0" smtClean="0">
                <a:latin typeface="+mn-lt"/>
                <a:ea typeface="MS PGothic" pitchFamily="34" charset="-128"/>
              </a:rPr>
              <a:t>a fixed device at a time with </a:t>
            </a:r>
            <a:r>
              <a:rPr lang="en-US" altLang="zh-CN" sz="1400" dirty="0">
                <a:latin typeface="+mn-lt"/>
                <a:ea typeface="MS PGothic" pitchFamily="34" charset="-128"/>
              </a:rPr>
              <a:t>simply best-effort rates. </a:t>
            </a:r>
          </a:p>
          <a:p>
            <a:pPr marL="233363" indent="-173038">
              <a:buFont typeface="Arial" charset="0"/>
              <a:buChar char="•"/>
            </a:pPr>
            <a:r>
              <a:rPr lang="en-US" altLang="zh-CN" sz="1400" dirty="0">
                <a:latin typeface="+mn-lt"/>
              </a:rPr>
              <a:t>There is typically </a:t>
            </a:r>
            <a:r>
              <a:rPr lang="en-US" altLang="zh-CN" sz="1400" dirty="0" smtClean="0">
                <a:latin typeface="+mn-lt"/>
              </a:rPr>
              <a:t> minimum interference </a:t>
            </a:r>
            <a:r>
              <a:rPr lang="en-US" altLang="zh-CN" sz="1400" dirty="0">
                <a:latin typeface="+mn-lt"/>
              </a:rPr>
              <a:t>from other mm-wave links due </a:t>
            </a:r>
            <a:r>
              <a:rPr lang="en-US" altLang="zh-CN" sz="1400" dirty="0" smtClean="0">
                <a:latin typeface="+mn-lt"/>
              </a:rPr>
              <a:t>to</a:t>
            </a:r>
            <a:r>
              <a:rPr lang="en-US" altLang="zh-CN" sz="1400" dirty="0" smtClean="0">
                <a:latin typeface="+mn-lt"/>
                <a:ea typeface="MS PGothic" pitchFamily="34" charset="-128"/>
              </a:rPr>
              <a:t> </a:t>
            </a:r>
            <a:r>
              <a:rPr lang="en-US" altLang="zh-CN" sz="1400" dirty="0">
                <a:latin typeface="+mn-lt"/>
                <a:ea typeface="MS PGothic" pitchFamily="34" charset="-128"/>
              </a:rPr>
              <a:t>ultra short </a:t>
            </a:r>
            <a:r>
              <a:rPr lang="en-US" altLang="zh-CN" sz="1400" dirty="0">
                <a:latin typeface="+mn-lt"/>
              </a:rPr>
              <a:t>link distance</a:t>
            </a:r>
            <a:r>
              <a:rPr lang="en-US" altLang="zh-CN" sz="1400" dirty="0" smtClean="0">
                <a:latin typeface="+mn-lt"/>
              </a:rPr>
              <a:t>.</a:t>
            </a:r>
          </a:p>
          <a:p>
            <a:pPr marL="233363" indent="-173038">
              <a:buFont typeface="Arial" charset="0"/>
              <a:buChar char="•"/>
            </a:pPr>
            <a:r>
              <a:rPr lang="en-US" altLang="zh-CN" sz="1400" dirty="0">
                <a:latin typeface="+mn-lt"/>
              </a:rPr>
              <a:t>Traffic is </a:t>
            </a:r>
            <a:r>
              <a:rPr lang="en-US" altLang="zh-CN" sz="1400" dirty="0" smtClean="0">
                <a:latin typeface="+mn-lt"/>
              </a:rPr>
              <a:t>unidirectional</a:t>
            </a:r>
            <a:r>
              <a:rPr lang="en-US" altLang="zh-CN" sz="1400" dirty="0">
                <a:latin typeface="+mn-lt"/>
              </a:rPr>
              <a:t>.</a:t>
            </a:r>
          </a:p>
          <a:p>
            <a:pPr>
              <a:lnSpc>
                <a:spcPct val="95000"/>
              </a:lnSpc>
            </a:pPr>
            <a:endParaRPr lang="en-US" altLang="zh-CN" sz="1400" dirty="0">
              <a:latin typeface="+mn-lt"/>
              <a:ea typeface="MS PGothic" pitchFamily="34" charset="-128"/>
            </a:endParaRPr>
          </a:p>
          <a:p>
            <a:pPr>
              <a:lnSpc>
                <a:spcPct val="95000"/>
              </a:lnSpc>
              <a:buFont typeface="Arial" charset="0"/>
              <a:buNone/>
            </a:pPr>
            <a:r>
              <a:rPr lang="en-US" altLang="zh-CN" sz="1400" b="1" u="sng" dirty="0">
                <a:latin typeface="+mn-lt"/>
                <a:ea typeface="MS PGothic" pitchFamily="34" charset="-128"/>
              </a:rPr>
              <a:t>Use Case:</a:t>
            </a:r>
          </a:p>
          <a:p>
            <a:pPr marL="233363" indent="-173038">
              <a:buFontTx/>
              <a:buAutoNum type="arabicPeriod"/>
            </a:pPr>
            <a:r>
              <a:rPr lang="en-US" altLang="zh-CN" sz="1400" dirty="0">
                <a:latin typeface="+mn-lt"/>
                <a:ea typeface="MS PGothic" pitchFamily="34" charset="-128"/>
              </a:rPr>
              <a:t>User </a:t>
            </a:r>
            <a:r>
              <a:rPr lang="en-US" altLang="zh-CN" sz="1400" dirty="0" smtClean="0">
                <a:latin typeface="+mn-lt"/>
                <a:ea typeface="MS PGothic" pitchFamily="34" charset="-128"/>
              </a:rPr>
              <a:t>places a portable/mobile device in a definite position relative to a fixed device.</a:t>
            </a:r>
            <a:endParaRPr lang="en-US" altLang="zh-CN" sz="1400" dirty="0">
              <a:latin typeface="+mn-lt"/>
              <a:ea typeface="MS PGothic" pitchFamily="34" charset="-128"/>
            </a:endParaRPr>
          </a:p>
          <a:p>
            <a:pPr marL="233363" indent="-173038">
              <a:buFontTx/>
              <a:buAutoNum type="arabicPeriod"/>
            </a:pPr>
            <a:r>
              <a:rPr lang="en-US" altLang="zh-CN" sz="1400" dirty="0" smtClean="0">
                <a:latin typeface="+mn-lt"/>
                <a:ea typeface="MS PGothic" pitchFamily="34" charset="-128"/>
              </a:rPr>
              <a:t>Secure </a:t>
            </a:r>
            <a:r>
              <a:rPr lang="en-US" altLang="zh-CN" sz="1400" dirty="0">
                <a:latin typeface="+mn-lt"/>
                <a:ea typeface="MS PGothic" pitchFamily="34" charset="-128"/>
              </a:rPr>
              <a:t>pairing between the </a:t>
            </a:r>
            <a:r>
              <a:rPr lang="en-US" altLang="zh-CN" sz="1400" dirty="0" smtClean="0">
                <a:latin typeface="+mn-lt"/>
                <a:ea typeface="MS PGothic" pitchFamily="34" charset="-128"/>
              </a:rPr>
              <a:t>portable/device device and the fixed device is completed without user </a:t>
            </a:r>
            <a:r>
              <a:rPr lang="en-US" altLang="zh-CN" sz="1400" dirty="0">
                <a:latin typeface="+mn-lt"/>
                <a:ea typeface="MS PGothic" pitchFamily="34" charset="-128"/>
              </a:rPr>
              <a:t>configuration.</a:t>
            </a:r>
          </a:p>
          <a:p>
            <a:pPr marL="233363" indent="-173038">
              <a:buFontTx/>
              <a:buAutoNum type="arabicPeriod"/>
            </a:pPr>
            <a:r>
              <a:rPr lang="en-US" altLang="zh-CN" sz="1400" dirty="0" smtClean="0">
                <a:latin typeface="+mn-lt"/>
                <a:ea typeface="MS PGothic" pitchFamily="34" charset="-128"/>
              </a:rPr>
              <a:t>The pre-selected application is launched and the pre-selected task </a:t>
            </a:r>
            <a:r>
              <a:rPr lang="en-US" altLang="zh-CN" sz="1400" dirty="0">
                <a:latin typeface="+mn-lt"/>
                <a:ea typeface="MS PGothic" pitchFamily="34" charset="-128"/>
              </a:rPr>
              <a:t>(e.g</a:t>
            </a:r>
            <a:r>
              <a:rPr lang="en-US" altLang="zh-CN" sz="1400" dirty="0" smtClean="0">
                <a:latin typeface="+mn-lt"/>
                <a:ea typeface="MS PGothic" pitchFamily="34" charset="-128"/>
              </a:rPr>
              <a:t>., </a:t>
            </a:r>
            <a:r>
              <a:rPr lang="en-US" altLang="zh-CN" sz="1400" dirty="0">
                <a:latin typeface="+mn-lt"/>
                <a:ea typeface="MS PGothic" pitchFamily="34" charset="-128"/>
              </a:rPr>
              <a:t>download </a:t>
            </a:r>
            <a:r>
              <a:rPr lang="en-US" altLang="zh-CN" sz="1400" dirty="0" smtClean="0">
                <a:latin typeface="+mn-lt"/>
                <a:ea typeface="MS PGothic" pitchFamily="34" charset="-128"/>
              </a:rPr>
              <a:t>video clip) is started.</a:t>
            </a:r>
            <a:endParaRPr lang="en-US" altLang="zh-CN" sz="1400" dirty="0">
              <a:latin typeface="+mn-lt"/>
              <a:ea typeface="MS PGothic" pitchFamily="34" charset="-128"/>
            </a:endParaRPr>
          </a:p>
          <a:p>
            <a:pPr marL="233363" indent="-173038">
              <a:buFontTx/>
              <a:buAutoNum type="arabicPeriod"/>
            </a:pPr>
            <a:r>
              <a:rPr lang="en-US" altLang="zh-CN" sz="1400" dirty="0" smtClean="0">
                <a:latin typeface="+mn-lt"/>
                <a:ea typeface="MS PGothic" pitchFamily="34" charset="-128"/>
              </a:rPr>
              <a:t>The application exits when </a:t>
            </a:r>
            <a:r>
              <a:rPr lang="en-US" altLang="zh-CN" sz="1400" dirty="0">
                <a:latin typeface="+mn-lt"/>
                <a:ea typeface="MS PGothic" pitchFamily="34" charset="-128"/>
              </a:rPr>
              <a:t>task is </a:t>
            </a:r>
            <a:r>
              <a:rPr lang="en-US" altLang="zh-CN" sz="1400" dirty="0" smtClean="0">
                <a:latin typeface="+mn-lt"/>
                <a:ea typeface="MS PGothic" pitchFamily="34" charset="-128"/>
              </a:rPr>
              <a:t>complete.</a:t>
            </a:r>
            <a:endParaRPr lang="en-US" altLang="zh-CN" sz="1400" dirty="0">
              <a:latin typeface="+mn-lt"/>
              <a:ea typeface="MS PGothic" pitchFamily="34" charset="-128"/>
            </a:endParaRPr>
          </a:p>
        </p:txBody>
      </p:sp>
      <p:sp>
        <p:nvSpPr>
          <p:cNvPr id="52228" name="Text Box 5"/>
          <p:cNvSpPr txBox="1">
            <a:spLocks noChangeArrowheads="1"/>
          </p:cNvSpPr>
          <p:nvPr/>
        </p:nvSpPr>
        <p:spPr bwMode="auto">
          <a:xfrm>
            <a:off x="457199" y="1196752"/>
            <a:ext cx="4191001" cy="51768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lgn="ctr">
                <a:solidFill>
                  <a:srgbClr val="000000"/>
                </a:solidFill>
                <a:miter lim="800000"/>
                <a:headEnd/>
                <a:tailEnd/>
              </a14:hiddenLine>
            </a:ext>
          </a:extLst>
        </p:spPr>
        <p:txBody>
          <a:bodyPr wrap="square">
            <a:spAutoFit/>
          </a:bodyPr>
          <a:lstStyle>
            <a:lvl1pPr eaLnBrk="0" hangingPunct="0">
              <a:defRPr sz="1200">
                <a:solidFill>
                  <a:schemeClr val="tx1"/>
                </a:solidFill>
                <a:latin typeface="Times New Roman" pitchFamily="18" charset="0"/>
                <a:ea typeface="宋体" pitchFamily="2" charset="-122"/>
              </a:defRPr>
            </a:lvl1pPr>
            <a:lvl2pPr marL="742950" indent="-285750" eaLnBrk="0" hangingPunct="0">
              <a:defRPr sz="1200">
                <a:solidFill>
                  <a:schemeClr val="tx1"/>
                </a:solidFill>
                <a:latin typeface="Times New Roman" pitchFamily="18" charset="0"/>
                <a:ea typeface="宋体" pitchFamily="2" charset="-122"/>
              </a:defRPr>
            </a:lvl2pPr>
            <a:lvl3pPr marL="1143000" indent="-228600" eaLnBrk="0" hangingPunct="0">
              <a:defRPr sz="1200">
                <a:solidFill>
                  <a:schemeClr val="tx1"/>
                </a:solidFill>
                <a:latin typeface="Times New Roman" pitchFamily="18" charset="0"/>
                <a:ea typeface="宋体" pitchFamily="2" charset="-122"/>
              </a:defRPr>
            </a:lvl3pPr>
            <a:lvl4pPr marL="1600200" indent="-228600" eaLnBrk="0" hangingPunct="0">
              <a:defRPr sz="1200">
                <a:solidFill>
                  <a:schemeClr val="tx1"/>
                </a:solidFill>
                <a:latin typeface="Times New Roman" pitchFamily="18" charset="0"/>
                <a:ea typeface="宋体" pitchFamily="2" charset="-122"/>
              </a:defRPr>
            </a:lvl4pPr>
            <a:lvl5pPr marL="2057400" indent="-228600" eaLnBrk="0" hangingPunct="0">
              <a:defRPr sz="12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12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12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12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1200">
                <a:solidFill>
                  <a:schemeClr val="tx1"/>
                </a:solidFill>
                <a:latin typeface="Times New Roman" pitchFamily="18" charset="0"/>
                <a:ea typeface="宋体" pitchFamily="2" charset="-122"/>
              </a:defRPr>
            </a:lvl9pPr>
          </a:lstStyle>
          <a:p>
            <a:pPr>
              <a:lnSpc>
                <a:spcPct val="95000"/>
              </a:lnSpc>
            </a:pPr>
            <a:r>
              <a:rPr lang="en-US" altLang="zh-CN" sz="1400" b="1" u="sng" dirty="0">
                <a:latin typeface="+mn-lt"/>
                <a:ea typeface="MS PGothic" pitchFamily="34" charset="-128"/>
              </a:rPr>
              <a:t>Pre-Conditions:</a:t>
            </a:r>
            <a:r>
              <a:rPr lang="en-US" altLang="zh-CN" sz="1400" dirty="0">
                <a:latin typeface="+mn-lt"/>
                <a:ea typeface="MS PGothic" pitchFamily="34" charset="-128"/>
              </a:rPr>
              <a:t>  </a:t>
            </a:r>
          </a:p>
          <a:p>
            <a:pPr>
              <a:lnSpc>
                <a:spcPct val="95000"/>
              </a:lnSpc>
            </a:pPr>
            <a:r>
              <a:rPr lang="en-GB" altLang="zh-CN" sz="1400" dirty="0" smtClean="0">
                <a:latin typeface="+mn-lt"/>
                <a:ea typeface="MS PGothic" pitchFamily="34" charset="-128"/>
              </a:rPr>
              <a:t>User </a:t>
            </a:r>
            <a:r>
              <a:rPr lang="en-GB" altLang="zh-CN" sz="1400" dirty="0">
                <a:latin typeface="+mn-lt"/>
                <a:ea typeface="MS PGothic" pitchFamily="34" charset="-128"/>
              </a:rPr>
              <a:t>has </a:t>
            </a:r>
            <a:r>
              <a:rPr lang="en-GB" altLang="zh-CN" sz="1400" dirty="0" smtClean="0">
                <a:latin typeface="+mn-lt"/>
                <a:ea typeface="MS PGothic" pitchFamily="34" charset="-128"/>
              </a:rPr>
              <a:t>WLAN</a:t>
            </a:r>
            <a:r>
              <a:rPr lang="en-US" altLang="zh-CN" sz="1400" dirty="0" smtClean="0">
                <a:latin typeface="+mn-lt"/>
                <a:ea typeface="MS PGothic" pitchFamily="34" charset="-128"/>
              </a:rPr>
              <a:t> </a:t>
            </a:r>
            <a:r>
              <a:rPr lang="en-US" altLang="zh-CN" sz="1400" dirty="0">
                <a:latin typeface="+mn-lt"/>
                <a:ea typeface="MS PGothic" pitchFamily="34" charset="-128"/>
              </a:rPr>
              <a:t>connectivity between a </a:t>
            </a:r>
            <a:r>
              <a:rPr lang="en-GB" altLang="zh-CN" sz="1400" dirty="0" smtClean="0">
                <a:latin typeface="+mn-lt"/>
                <a:ea typeface="MS PGothic" pitchFamily="34" charset="-128"/>
              </a:rPr>
              <a:t>portable/mobile </a:t>
            </a:r>
            <a:r>
              <a:rPr lang="en-GB" altLang="zh-CN" sz="1400" dirty="0">
                <a:latin typeface="+mn-lt"/>
                <a:ea typeface="MS PGothic" pitchFamily="34" charset="-128"/>
              </a:rPr>
              <a:t>device (e.g., tablet, </a:t>
            </a:r>
            <a:r>
              <a:rPr lang="en-GB" altLang="zh-CN" sz="1400" dirty="0" smtClean="0">
                <a:latin typeface="+mn-lt"/>
                <a:ea typeface="MS PGothic" pitchFamily="34" charset="-128"/>
              </a:rPr>
              <a:t>smart </a:t>
            </a:r>
            <a:r>
              <a:rPr lang="en-GB" altLang="zh-CN" sz="1400" dirty="0">
                <a:latin typeface="+mn-lt"/>
                <a:ea typeface="MS PGothic" pitchFamily="34" charset="-128"/>
              </a:rPr>
              <a:t>phone) and a </a:t>
            </a:r>
            <a:r>
              <a:rPr lang="en-GB" altLang="zh-CN" sz="1400" dirty="0" smtClean="0">
                <a:latin typeface="+mn-lt"/>
                <a:ea typeface="MS PGothic" pitchFamily="34" charset="-128"/>
              </a:rPr>
              <a:t>fixed device (e.g., tollgate, kiosk)</a:t>
            </a:r>
            <a:r>
              <a:rPr lang="en-US" altLang="zh-CN" sz="1400" dirty="0" smtClean="0">
                <a:latin typeface="+mn-lt"/>
                <a:ea typeface="MS PGothic" pitchFamily="34" charset="-128"/>
              </a:rPr>
              <a:t>.</a:t>
            </a:r>
            <a:endParaRPr lang="en-US" altLang="zh-CN" sz="1400" dirty="0">
              <a:latin typeface="+mn-lt"/>
              <a:ea typeface="MS PGothic" pitchFamily="34" charset="-128"/>
            </a:endParaRPr>
          </a:p>
          <a:p>
            <a:pPr>
              <a:lnSpc>
                <a:spcPct val="95000"/>
              </a:lnSpc>
            </a:pPr>
            <a:endParaRPr lang="en-US" altLang="zh-CN" sz="1400" dirty="0">
              <a:latin typeface="+mn-lt"/>
              <a:ea typeface="MS PGothic" pitchFamily="34" charset="-128"/>
            </a:endParaRPr>
          </a:p>
          <a:p>
            <a:pPr>
              <a:lnSpc>
                <a:spcPct val="95000"/>
              </a:lnSpc>
            </a:pPr>
            <a:r>
              <a:rPr lang="en-US" altLang="zh-CN" sz="1400" b="1" u="sng" dirty="0" smtClean="0">
                <a:latin typeface="+mn-lt"/>
                <a:ea typeface="MS PGothic" pitchFamily="34" charset="-128"/>
              </a:rPr>
              <a:t>Application</a:t>
            </a:r>
            <a:r>
              <a:rPr lang="en-US" altLang="zh-CN" sz="1400" b="1" u="sng" dirty="0">
                <a:latin typeface="+mn-lt"/>
                <a:ea typeface="MS PGothic" pitchFamily="34" charset="-128"/>
              </a:rPr>
              <a:t>:</a:t>
            </a:r>
            <a:r>
              <a:rPr lang="en-US" altLang="zh-CN" sz="1400" dirty="0">
                <a:latin typeface="+mn-lt"/>
                <a:ea typeface="MS PGothic" pitchFamily="34" charset="-128"/>
              </a:rPr>
              <a:t> </a:t>
            </a:r>
          </a:p>
          <a:p>
            <a:pPr marL="233363" indent="-173038">
              <a:buFont typeface="Arial" charset="0"/>
              <a:buChar char="•"/>
            </a:pPr>
            <a:r>
              <a:rPr lang="en-US" altLang="zh-CN" sz="1400" dirty="0">
                <a:latin typeface="+mn-lt"/>
                <a:cs typeface="Arial" charset="0"/>
              </a:rPr>
              <a:t>Users can </a:t>
            </a:r>
            <a:r>
              <a:rPr lang="en-US" altLang="zh-CN" sz="1400" dirty="0" smtClean="0">
                <a:latin typeface="+mn-lt"/>
                <a:cs typeface="Arial" charset="0"/>
              </a:rPr>
              <a:t>download mass </a:t>
            </a:r>
            <a:r>
              <a:rPr lang="en-US" altLang="zh-CN" sz="1400" dirty="0">
                <a:latin typeface="+mn-lt"/>
                <a:cs typeface="Arial" charset="0"/>
              </a:rPr>
              <a:t>data (e.g. </a:t>
            </a:r>
            <a:r>
              <a:rPr lang="en-US" altLang="zh-CN" sz="1400" dirty="0" smtClean="0">
                <a:latin typeface="+mn-lt"/>
                <a:cs typeface="Arial" charset="0"/>
              </a:rPr>
              <a:t>video/audio clip, e-magazine, picture </a:t>
            </a:r>
            <a:r>
              <a:rPr lang="en-US" altLang="zh-CN" sz="1400" dirty="0">
                <a:latin typeface="+mn-lt"/>
                <a:cs typeface="Arial" charset="0"/>
              </a:rPr>
              <a:t>library etc.) </a:t>
            </a:r>
            <a:r>
              <a:rPr lang="en-US" altLang="zh-CN" sz="1400" dirty="0" smtClean="0">
                <a:latin typeface="+mn-lt"/>
                <a:cs typeface="Arial" charset="0"/>
              </a:rPr>
              <a:t>from a fixed device. </a:t>
            </a:r>
            <a:r>
              <a:rPr lang="en-US" sz="1400" dirty="0" smtClean="0">
                <a:latin typeface="+mn-lt"/>
                <a:ea typeface="ＭＳ Ｐゴシック" charset="-128"/>
              </a:rPr>
              <a:t>100 </a:t>
            </a:r>
            <a:r>
              <a:rPr lang="en-US" sz="1400" dirty="0">
                <a:latin typeface="+mn-lt"/>
                <a:ea typeface="ＭＳ Ｐゴシック" charset="-128"/>
              </a:rPr>
              <a:t>jpeg (picture) files of </a:t>
            </a:r>
            <a:r>
              <a:rPr lang="en-US" sz="1400" dirty="0" smtClean="0">
                <a:latin typeface="+mn-lt"/>
                <a:ea typeface="ＭＳ Ｐゴシック" charset="-128"/>
              </a:rPr>
              <a:t>5MB </a:t>
            </a:r>
            <a:r>
              <a:rPr lang="en-US" sz="1400" dirty="0">
                <a:latin typeface="+mn-lt"/>
                <a:ea typeface="ＭＳ Ｐゴシック" charset="-128"/>
              </a:rPr>
              <a:t>takes </a:t>
            </a:r>
            <a:r>
              <a:rPr lang="en-US" sz="1400" dirty="0" smtClean="0">
                <a:latin typeface="+mn-lt"/>
                <a:ea typeface="ＭＳ Ｐゴシック" charset="-128"/>
              </a:rPr>
              <a:t>0.6 second </a:t>
            </a:r>
            <a:r>
              <a:rPr lang="en-US" sz="1400" dirty="0">
                <a:latin typeface="+mn-lt"/>
                <a:ea typeface="ＭＳ Ｐゴシック" charset="-128"/>
              </a:rPr>
              <a:t>over a </a:t>
            </a:r>
            <a:r>
              <a:rPr lang="en-US" sz="1400" dirty="0" smtClean="0">
                <a:latin typeface="+mn-lt"/>
                <a:ea typeface="ＭＳ Ｐゴシック" charset="-128"/>
              </a:rPr>
              <a:t>single hop 10Gbps link.  </a:t>
            </a:r>
            <a:endParaRPr lang="en-US" altLang="zh-CN" sz="1400" dirty="0">
              <a:latin typeface="+mn-lt"/>
              <a:cs typeface="Arial" charset="0"/>
            </a:endParaRPr>
          </a:p>
          <a:p>
            <a:pPr marL="233363" indent="-173038">
              <a:buFont typeface="Arial" charset="0"/>
              <a:buChar char="•"/>
            </a:pPr>
            <a:r>
              <a:rPr lang="en-US" sz="1400" dirty="0">
                <a:latin typeface="+mn-lt"/>
                <a:ea typeface="ＭＳ Ｐゴシック" charset="-128"/>
              </a:rPr>
              <a:t>Jitter </a:t>
            </a:r>
            <a:r>
              <a:rPr lang="en-US" sz="1400" dirty="0" smtClean="0">
                <a:latin typeface="+mn-lt"/>
                <a:ea typeface="ＭＳ Ｐゴシック" charset="-128"/>
              </a:rPr>
              <a:t>is not </a:t>
            </a:r>
            <a:r>
              <a:rPr lang="en-US" sz="1400" dirty="0">
                <a:latin typeface="+mn-lt"/>
                <a:ea typeface="ＭＳ Ｐゴシック" charset="-128"/>
              </a:rPr>
              <a:t>critical. </a:t>
            </a:r>
            <a:r>
              <a:rPr lang="en-US" altLang="zh-CN" sz="1400" dirty="0" smtClean="0">
                <a:latin typeface="+mn-lt"/>
                <a:ea typeface="MS PGothic" pitchFamily="34" charset="-128"/>
              </a:rPr>
              <a:t>The </a:t>
            </a:r>
            <a:r>
              <a:rPr lang="en-US" altLang="zh-CN" sz="1400" dirty="0">
                <a:latin typeface="+mn-lt"/>
                <a:ea typeface="MS PGothic" pitchFamily="34" charset="-128"/>
              </a:rPr>
              <a:t>key metric is the user’s time spent to do a transfer. </a:t>
            </a:r>
            <a:r>
              <a:rPr lang="en-US" altLang="zh-CN" sz="1400" dirty="0" smtClean="0">
                <a:latin typeface="+mn-lt"/>
                <a:ea typeface="MS PGothic" pitchFamily="34" charset="-128"/>
              </a:rPr>
              <a:t>Less </a:t>
            </a:r>
            <a:r>
              <a:rPr lang="en-US" altLang="zh-CN" sz="1400" dirty="0">
                <a:latin typeface="+mn-lt"/>
                <a:ea typeface="MS PGothic" pitchFamily="34" charset="-128"/>
              </a:rPr>
              <a:t>than </a:t>
            </a:r>
            <a:r>
              <a:rPr lang="en-US" altLang="zh-CN" sz="1400" dirty="0" smtClean="0">
                <a:solidFill>
                  <a:srgbClr val="FF0000"/>
                </a:solidFill>
                <a:latin typeface="+mn-lt"/>
                <a:ea typeface="MS PGothic" pitchFamily="34" charset="-128"/>
              </a:rPr>
              <a:t>1 second </a:t>
            </a:r>
            <a:r>
              <a:rPr lang="en-US" altLang="zh-CN" sz="1400" dirty="0">
                <a:latin typeface="+mn-lt"/>
                <a:ea typeface="MS PGothic" pitchFamily="34" charset="-128"/>
              </a:rPr>
              <a:t>is acceptable. </a:t>
            </a:r>
            <a:r>
              <a:rPr lang="en-US" altLang="zh-CN" sz="1400" dirty="0" smtClean="0">
                <a:latin typeface="+mn-lt"/>
                <a:ea typeface="MS PGothic" pitchFamily="34" charset="-128"/>
              </a:rPr>
              <a:t>1-5 seconds may </a:t>
            </a:r>
            <a:r>
              <a:rPr lang="en-US" altLang="zh-CN" sz="1400" dirty="0">
                <a:latin typeface="+mn-lt"/>
                <a:ea typeface="MS PGothic" pitchFamily="34" charset="-128"/>
              </a:rPr>
              <a:t>be acceptable. More than </a:t>
            </a:r>
            <a:r>
              <a:rPr lang="en-US" altLang="zh-CN" sz="1400" dirty="0" smtClean="0">
                <a:latin typeface="+mn-lt"/>
                <a:ea typeface="MS PGothic" pitchFamily="34" charset="-128"/>
              </a:rPr>
              <a:t>5 seconds </a:t>
            </a:r>
            <a:r>
              <a:rPr lang="en-US" altLang="zh-CN" sz="1400" dirty="0">
                <a:latin typeface="+mn-lt"/>
                <a:ea typeface="MS PGothic" pitchFamily="34" charset="-128"/>
              </a:rPr>
              <a:t>may not be acceptable.</a:t>
            </a:r>
          </a:p>
          <a:p>
            <a:pPr>
              <a:lnSpc>
                <a:spcPct val="95000"/>
              </a:lnSpc>
            </a:pPr>
            <a:endParaRPr lang="en-US" altLang="zh-CN" sz="1400" b="1" u="sng" dirty="0">
              <a:latin typeface="+mn-lt"/>
              <a:ea typeface="MS PGothic" pitchFamily="34" charset="-128"/>
            </a:endParaRPr>
          </a:p>
          <a:p>
            <a:pPr>
              <a:lnSpc>
                <a:spcPct val="95000"/>
              </a:lnSpc>
            </a:pPr>
            <a:r>
              <a:rPr lang="en-US" altLang="zh-CN" sz="1400" b="1" u="sng" dirty="0">
                <a:latin typeface="+mn-lt"/>
                <a:ea typeface="MS PGothic" pitchFamily="34" charset="-128"/>
              </a:rPr>
              <a:t>Environment:</a:t>
            </a:r>
            <a:r>
              <a:rPr lang="en-US" altLang="zh-CN" sz="1400" dirty="0">
                <a:latin typeface="+mn-lt"/>
                <a:ea typeface="MS PGothic" pitchFamily="34" charset="-128"/>
              </a:rPr>
              <a:t> </a:t>
            </a:r>
          </a:p>
          <a:p>
            <a:pPr marL="233363" indent="-173038">
              <a:buFont typeface="Arial" charset="0"/>
              <a:buChar char="•"/>
            </a:pPr>
            <a:r>
              <a:rPr lang="en-US" altLang="zh-CN" sz="1400" dirty="0">
                <a:latin typeface="+mn-lt"/>
                <a:ea typeface="MS PGothic" pitchFamily="34" charset="-128"/>
              </a:rPr>
              <a:t>Environments can be </a:t>
            </a:r>
            <a:r>
              <a:rPr lang="en-US" altLang="zh-CN" sz="1400" dirty="0" smtClean="0">
                <a:latin typeface="+mn-lt"/>
                <a:ea typeface="MS PGothic" pitchFamily="34" charset="-128"/>
              </a:rPr>
              <a:t>variable, e.g., </a:t>
            </a:r>
            <a:r>
              <a:rPr lang="en-US" altLang="zh-CN" sz="1400" dirty="0">
                <a:latin typeface="+mn-lt"/>
                <a:ea typeface="MS PGothic" pitchFamily="34" charset="-128"/>
              </a:rPr>
              <a:t>crowded public space such as </a:t>
            </a:r>
            <a:r>
              <a:rPr lang="en-US" altLang="zh-CN" sz="1400" dirty="0" smtClean="0">
                <a:latin typeface="+mn-lt"/>
                <a:ea typeface="MS PGothic" pitchFamily="34" charset="-128"/>
              </a:rPr>
              <a:t>train </a:t>
            </a:r>
            <a:r>
              <a:rPr lang="en-US" altLang="zh-CN" sz="1400" dirty="0">
                <a:latin typeface="+mn-lt"/>
                <a:ea typeface="MS PGothic" pitchFamily="34" charset="-128"/>
              </a:rPr>
              <a:t>stations, airports, shopping </a:t>
            </a:r>
            <a:r>
              <a:rPr lang="en-US" altLang="zh-CN" sz="1400" dirty="0" smtClean="0">
                <a:latin typeface="+mn-lt"/>
                <a:ea typeface="MS PGothic" pitchFamily="34" charset="-128"/>
              </a:rPr>
              <a:t>mall, office</a:t>
            </a:r>
            <a:r>
              <a:rPr lang="en-US" altLang="zh-CN" sz="1400" dirty="0">
                <a:latin typeface="+mn-lt"/>
                <a:ea typeface="MS PGothic" pitchFamily="34" charset="-128"/>
              </a:rPr>
              <a:t>. </a:t>
            </a:r>
          </a:p>
          <a:p>
            <a:pPr marL="233363" indent="-173038">
              <a:buFont typeface="Arial" charset="0"/>
              <a:buChar char="•"/>
            </a:pPr>
            <a:r>
              <a:rPr lang="en-US" altLang="zh-CN" sz="1400" dirty="0" smtClean="0">
                <a:latin typeface="+mn-lt"/>
                <a:ea typeface="MS PGothic" pitchFamily="34" charset="-128"/>
              </a:rPr>
              <a:t>Link </a:t>
            </a:r>
            <a:r>
              <a:rPr lang="en-US" altLang="zh-CN" sz="1400" dirty="0">
                <a:latin typeface="+mn-lt"/>
                <a:ea typeface="MS PGothic" pitchFamily="34" charset="-128"/>
              </a:rPr>
              <a:t>distance can typically </a:t>
            </a:r>
            <a:r>
              <a:rPr lang="en-US" altLang="zh-CN" sz="1400" dirty="0">
                <a:latin typeface="+mn-lt"/>
              </a:rPr>
              <a:t>be </a:t>
            </a:r>
            <a:r>
              <a:rPr lang="en-US" altLang="zh-CN" sz="1400" dirty="0" smtClean="0">
                <a:latin typeface="+mn-lt"/>
              </a:rPr>
              <a:t>up to </a:t>
            </a:r>
            <a:r>
              <a:rPr lang="en-US" altLang="zh-CN" sz="1400" dirty="0" smtClean="0">
                <a:solidFill>
                  <a:srgbClr val="FF0000"/>
                </a:solidFill>
                <a:latin typeface="+mn-lt"/>
              </a:rPr>
              <a:t>10 cm</a:t>
            </a:r>
            <a:r>
              <a:rPr lang="en-US" altLang="zh-CN" sz="1400" dirty="0" smtClean="0">
                <a:latin typeface="+mn-lt"/>
              </a:rPr>
              <a:t>.</a:t>
            </a:r>
            <a:endParaRPr lang="en-US" altLang="zh-CN" sz="1400" dirty="0">
              <a:latin typeface="+mn-lt"/>
            </a:endParaRPr>
          </a:p>
          <a:p>
            <a:pPr marL="233363" indent="-173038">
              <a:buFont typeface="Arial" charset="0"/>
              <a:buChar char="•"/>
            </a:pPr>
            <a:r>
              <a:rPr lang="en-US" altLang="zh-CN" sz="1400" dirty="0">
                <a:latin typeface="+mn-lt"/>
                <a:ea typeface="MS PGothic" pitchFamily="34" charset="-128"/>
              </a:rPr>
              <a:t>Typically transmissions are Line of Sight.</a:t>
            </a:r>
          </a:p>
          <a:p>
            <a:pPr marL="233363" indent="-173038">
              <a:buFont typeface="Arial" charset="0"/>
              <a:buChar char="•"/>
            </a:pPr>
            <a:r>
              <a:rPr lang="en-US" altLang="zh-CN" sz="1400" dirty="0" smtClean="0">
                <a:latin typeface="+mn-lt"/>
              </a:rPr>
              <a:t>All </a:t>
            </a:r>
            <a:r>
              <a:rPr lang="en-US" altLang="zh-CN" sz="1400" dirty="0">
                <a:latin typeface="+mn-lt"/>
              </a:rPr>
              <a:t>devices will typically be stationary during usage</a:t>
            </a:r>
            <a:r>
              <a:rPr lang="en-US" altLang="zh-CN" sz="1400" dirty="0" smtClean="0">
                <a:latin typeface="+mn-lt"/>
              </a:rPr>
              <a:t>.</a:t>
            </a:r>
            <a:endParaRPr lang="en-US" altLang="zh-CN" sz="1400" dirty="0">
              <a:latin typeface="+mn-lt"/>
            </a:endParaRPr>
          </a:p>
        </p:txBody>
      </p:sp>
    </p:spTree>
    <p:extLst>
      <p:ext uri="{BB962C8B-B14F-4D97-AF65-F5344CB8AC3E}">
        <p14:creationId xmlns="" xmlns:p14="http://schemas.microsoft.com/office/powerpoint/2010/main" val="2820033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7160" y="404664"/>
            <a:ext cx="9144000" cy="838200"/>
          </a:xfrm>
        </p:spPr>
        <p:txBody>
          <a:bodyPr/>
          <a:lstStyle/>
          <a:p>
            <a:r>
              <a:rPr lang="en-US" altLang="zh-CN" sz="2000" b="1" dirty="0" smtClean="0">
                <a:ea typeface="宋体" pitchFamily="2" charset="-122"/>
              </a:rPr>
              <a:t>Usage Model 1: USR Communications</a:t>
            </a:r>
            <a:endParaRPr lang="en-US" altLang="ja-JP" sz="2000" b="1" dirty="0" smtClean="0">
              <a:ea typeface="ＭＳ Ｐゴシック" charset="-128"/>
            </a:endParaRPr>
          </a:p>
        </p:txBody>
      </p:sp>
      <p:sp>
        <p:nvSpPr>
          <p:cNvPr id="8" name="内容占位符 2"/>
          <p:cNvSpPr>
            <a:spLocks noGrp="1"/>
          </p:cNvSpPr>
          <p:nvPr>
            <p:ph idx="1"/>
          </p:nvPr>
        </p:nvSpPr>
        <p:spPr>
          <a:xfrm>
            <a:off x="228599" y="990599"/>
            <a:ext cx="4151607" cy="3073823"/>
          </a:xfrm>
        </p:spPr>
        <p:txBody>
          <a:bodyPr/>
          <a:lstStyle/>
          <a:p>
            <a:pPr marL="284163" indent="-284163">
              <a:buFont typeface="Wingdings" panose="05000000000000000000" pitchFamily="2" charset="2"/>
              <a:buChar char="q"/>
            </a:pPr>
            <a:r>
              <a:rPr lang="en-GB" altLang="ja-JP" sz="1600" dirty="0" smtClean="0"/>
              <a:t>Rapid content transfer between a portable /mobile device (e.g., tablet, smart phone) and a fixed device or between two portable/mobile devices within a ultra short separation</a:t>
            </a:r>
          </a:p>
          <a:p>
            <a:pPr marL="569913" lvl="1" indent="-233363">
              <a:buFont typeface="Wingdings" panose="05000000000000000000" pitchFamily="2" charset="2"/>
              <a:buChar char="§"/>
            </a:pPr>
            <a:r>
              <a:rPr lang="en-GB" altLang="ja-JP" dirty="0" smtClean="0"/>
              <a:t>Assumption: </a:t>
            </a:r>
            <a:r>
              <a:rPr lang="en-GB" altLang="ja-JP" dirty="0" smtClean="0">
                <a:solidFill>
                  <a:srgbClr val="FF0000"/>
                </a:solidFill>
              </a:rPr>
              <a:t>1:1</a:t>
            </a:r>
          </a:p>
          <a:p>
            <a:pPr marL="569913" lvl="1" indent="-233363">
              <a:buFont typeface="Wingdings" panose="05000000000000000000" pitchFamily="2" charset="2"/>
              <a:buChar char="§"/>
            </a:pPr>
            <a:r>
              <a:rPr lang="en-GB" altLang="ja-JP" dirty="0" smtClean="0"/>
              <a:t>Fast link setup: </a:t>
            </a:r>
            <a:r>
              <a:rPr lang="en-GB" altLang="ja-JP" dirty="0" smtClean="0">
                <a:solidFill>
                  <a:srgbClr val="FF0000"/>
                </a:solidFill>
              </a:rPr>
              <a:t>&lt; 100msec</a:t>
            </a:r>
          </a:p>
          <a:p>
            <a:pPr marL="569913" lvl="1" indent="-233363">
              <a:buFont typeface="Wingdings" panose="05000000000000000000" pitchFamily="2" charset="2"/>
              <a:buChar char="§"/>
            </a:pPr>
            <a:r>
              <a:rPr lang="en-GB" altLang="ja-JP" dirty="0" smtClean="0"/>
              <a:t>Transaction time: </a:t>
            </a:r>
            <a:r>
              <a:rPr lang="en-GB" altLang="ja-JP" dirty="0" smtClean="0">
                <a:solidFill>
                  <a:srgbClr val="FF0000"/>
                </a:solidFill>
              </a:rPr>
              <a:t>&lt;1sec</a:t>
            </a:r>
          </a:p>
          <a:p>
            <a:pPr marL="569913" lvl="1" indent="-233363">
              <a:buFont typeface="Wingdings" panose="05000000000000000000" pitchFamily="2" charset="2"/>
              <a:buChar char="§"/>
            </a:pPr>
            <a:r>
              <a:rPr lang="en-GB" altLang="ja-JP" dirty="0"/>
              <a:t>Ultra short link </a:t>
            </a:r>
            <a:r>
              <a:rPr lang="en-GB" altLang="ja-JP" dirty="0" smtClean="0"/>
              <a:t>distance: </a:t>
            </a:r>
            <a:r>
              <a:rPr lang="en-GB" altLang="ja-JP" dirty="0" smtClean="0">
                <a:solidFill>
                  <a:srgbClr val="FF0000"/>
                </a:solidFill>
              </a:rPr>
              <a:t>&lt;10cm</a:t>
            </a:r>
          </a:p>
          <a:p>
            <a:pPr marL="569913" lvl="1" indent="-233363">
              <a:buFont typeface="Wingdings" panose="05000000000000000000" pitchFamily="2" charset="2"/>
              <a:buChar char="§"/>
            </a:pPr>
            <a:r>
              <a:rPr lang="en-US" altLang="ko-KR" dirty="0" smtClean="0">
                <a:ea typeface="굴림" pitchFamily="50" charset="-127"/>
              </a:rPr>
              <a:t>Very </a:t>
            </a:r>
            <a:r>
              <a:rPr lang="en-US" altLang="ko-KR" dirty="0">
                <a:ea typeface="굴림" pitchFamily="50" charset="-127"/>
              </a:rPr>
              <a:t>low power </a:t>
            </a:r>
            <a:r>
              <a:rPr lang="en-US" altLang="ko-KR" dirty="0" smtClean="0">
                <a:ea typeface="굴림" pitchFamily="50" charset="-127"/>
              </a:rPr>
              <a:t>consumption for portable/mobile device: </a:t>
            </a:r>
            <a:r>
              <a:rPr lang="en-US" altLang="ko-KR" dirty="0">
                <a:solidFill>
                  <a:srgbClr val="FF0000"/>
                </a:solidFill>
                <a:ea typeface="굴림" pitchFamily="50" charset="-127"/>
              </a:rPr>
              <a:t>&lt; </a:t>
            </a:r>
            <a:r>
              <a:rPr lang="en-US" altLang="ko-KR" dirty="0" smtClean="0">
                <a:solidFill>
                  <a:srgbClr val="FF0000"/>
                </a:solidFill>
                <a:ea typeface="굴림" pitchFamily="50" charset="-127"/>
              </a:rPr>
              <a:t>400mW</a:t>
            </a:r>
          </a:p>
          <a:p>
            <a:pPr marL="569913" lvl="1" indent="-233363">
              <a:buFont typeface="Wingdings" panose="05000000000000000000" pitchFamily="2" charset="2"/>
              <a:buChar char="§"/>
            </a:pPr>
            <a:r>
              <a:rPr lang="en-US" altLang="ko-KR" dirty="0" smtClean="0">
                <a:ea typeface="굴림" pitchFamily="50" charset="-127"/>
              </a:rPr>
              <a:t>Target data rate: </a:t>
            </a:r>
            <a:r>
              <a:rPr lang="en-US" altLang="ko-KR" dirty="0" smtClean="0">
                <a:solidFill>
                  <a:srgbClr val="FF0000"/>
                </a:solidFill>
                <a:ea typeface="굴림" pitchFamily="50" charset="-127"/>
              </a:rPr>
              <a:t>10 Gbps</a:t>
            </a:r>
            <a:endParaRPr lang="en-US" altLang="ko-KR" dirty="0">
              <a:solidFill>
                <a:srgbClr val="FF0000"/>
              </a:solidFill>
              <a:ea typeface="굴림" pitchFamily="50" charset="-127"/>
            </a:endParaRPr>
          </a:p>
          <a:p>
            <a:pPr lvl="1">
              <a:buFont typeface="Wingdings" panose="05000000000000000000" pitchFamily="2" charset="2"/>
              <a:buChar char="§"/>
            </a:pPr>
            <a:endParaRPr lang="en-GB" altLang="ja-JP" dirty="0"/>
          </a:p>
          <a:p>
            <a:pPr>
              <a:buFont typeface="Wingdings" panose="05000000000000000000" pitchFamily="2" charset="2"/>
              <a:buChar char="q"/>
            </a:pPr>
            <a:endParaRPr lang="en-GB" altLang="ja-JP" sz="1600" dirty="0"/>
          </a:p>
        </p:txBody>
      </p:sp>
      <p:graphicFrame>
        <p:nvGraphicFramePr>
          <p:cNvPr id="68" name="Table 67"/>
          <p:cNvGraphicFramePr>
            <a:graphicFrameLocks noGrp="1"/>
          </p:cNvGraphicFramePr>
          <p:nvPr>
            <p:extLst>
              <p:ext uri="{D42A27DB-BD31-4B8C-83A1-F6EECF244321}">
                <p14:modId xmlns="" xmlns:p14="http://schemas.microsoft.com/office/powerpoint/2010/main" val="3382113857"/>
              </p:ext>
            </p:extLst>
          </p:nvPr>
        </p:nvGraphicFramePr>
        <p:xfrm>
          <a:off x="4416251" y="1700808"/>
          <a:ext cx="4419601" cy="1554480"/>
        </p:xfrm>
        <a:graphic>
          <a:graphicData uri="http://schemas.openxmlformats.org/drawingml/2006/table">
            <a:tbl>
              <a:tblPr>
                <a:tableStyleId>{5C22544A-7EE6-4342-B048-85BDC9FD1C3A}</a:tableStyleId>
              </a:tblPr>
              <a:tblGrid>
                <a:gridCol w="1240946"/>
                <a:gridCol w="620472"/>
                <a:gridCol w="1396064"/>
                <a:gridCol w="1162119"/>
              </a:tblGrid>
              <a:tr h="381000">
                <a:tc>
                  <a:txBody>
                    <a:bodyPr/>
                    <a:lstStyle/>
                    <a:p>
                      <a:pPr marL="0" marR="0" algn="ctr">
                        <a:spcBef>
                          <a:spcPts val="0"/>
                        </a:spcBef>
                        <a:spcAft>
                          <a:spcPts val="0"/>
                        </a:spcAft>
                      </a:pPr>
                      <a:r>
                        <a:rPr lang="en-US" sz="1100" b="1" dirty="0">
                          <a:effectLst/>
                        </a:rPr>
                        <a:t>@ 70% MAC-App efficiency</a:t>
                      </a:r>
                      <a:endParaRPr lang="en-US" sz="1100" b="1" dirty="0">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b="1" dirty="0">
                          <a:effectLst/>
                        </a:rPr>
                        <a:t>Size</a:t>
                      </a:r>
                      <a:endParaRPr lang="en-US" sz="1100" b="1" dirty="0">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b="1" dirty="0" smtClean="0">
                          <a:effectLst/>
                        </a:rPr>
                        <a:t>11ay Device</a:t>
                      </a:r>
                      <a:endParaRPr lang="en-US" sz="1100" b="1" dirty="0">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effectLst/>
                        </a:rPr>
                        <a:t>11ad Device</a:t>
                      </a:r>
                      <a:endParaRPr lang="en-US" sz="1100" b="1" dirty="0">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1920">
                <a:tc>
                  <a:txBody>
                    <a:bodyPr/>
                    <a:lstStyle/>
                    <a:p>
                      <a:pPr marL="0" marR="0" algn="ctr">
                        <a:spcBef>
                          <a:spcPts val="0"/>
                        </a:spcBef>
                        <a:spcAft>
                          <a:spcPts val="0"/>
                        </a:spcAft>
                      </a:pPr>
                      <a:r>
                        <a:rPr lang="en-US" sz="1100" dirty="0" smtClean="0">
                          <a:solidFill>
                            <a:schemeClr val="tx1"/>
                          </a:solidFill>
                          <a:effectLst/>
                          <a:latin typeface="+mn-lt"/>
                          <a:ea typeface="Times New Roman"/>
                        </a:rPr>
                        <a:t>4K</a:t>
                      </a:r>
                      <a:r>
                        <a:rPr lang="en-US" sz="1100" baseline="0" dirty="0" smtClean="0">
                          <a:solidFill>
                            <a:schemeClr val="tx1"/>
                          </a:solidFill>
                          <a:effectLst/>
                          <a:latin typeface="+mn-lt"/>
                          <a:ea typeface="Times New Roman"/>
                        </a:rPr>
                        <a:t> UHD movie</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60 GB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1.1 min @ 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11.4 min@1Gbps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1920">
                <a:tc>
                  <a:txBody>
                    <a:bodyPr/>
                    <a:lstStyle/>
                    <a:p>
                      <a:pPr marL="0" marR="0" algn="ctr">
                        <a:spcBef>
                          <a:spcPts val="0"/>
                        </a:spcBef>
                        <a:spcAft>
                          <a:spcPts val="0"/>
                        </a:spcAft>
                      </a:pPr>
                      <a:r>
                        <a:rPr lang="en-US" sz="1100" dirty="0" smtClean="0">
                          <a:solidFill>
                            <a:schemeClr val="tx1"/>
                          </a:solidFill>
                          <a:effectLst/>
                          <a:latin typeface="+mn-lt"/>
                        </a:rPr>
                        <a:t>HD movie</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rPr>
                        <a:t>5 GB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rPr>
                        <a:t>5.7 sec @ 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rPr>
                        <a:t>57.1 sec @ 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40">
                <a:tc>
                  <a:txBody>
                    <a:bodyPr/>
                    <a:lstStyle/>
                    <a:p>
                      <a:pPr marL="0" marR="0" algn="ctr">
                        <a:spcBef>
                          <a:spcPts val="0"/>
                        </a:spcBef>
                        <a:spcAft>
                          <a:spcPts val="0"/>
                        </a:spcAft>
                      </a:pPr>
                      <a:r>
                        <a:rPr lang="en-US" sz="1100" dirty="0" smtClean="0">
                          <a:solidFill>
                            <a:schemeClr val="tx1"/>
                          </a:solidFill>
                          <a:effectLst/>
                          <a:latin typeface="+mn-lt"/>
                          <a:ea typeface="Times New Roman"/>
                        </a:rPr>
                        <a:t>SD movie</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1.5 GB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rPr>
                        <a:t>1.7 sec @ 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rPr>
                        <a:t>17.1 sec @ 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40">
                <a:tc>
                  <a:txBody>
                    <a:bodyPr/>
                    <a:lstStyle/>
                    <a:p>
                      <a:pPr marL="0" marR="0" algn="ctr">
                        <a:spcBef>
                          <a:spcPts val="0"/>
                        </a:spcBef>
                        <a:spcAft>
                          <a:spcPts val="0"/>
                        </a:spcAft>
                      </a:pPr>
                      <a:r>
                        <a:rPr lang="en-US" sz="1100" dirty="0" smtClean="0">
                          <a:solidFill>
                            <a:schemeClr val="tx1"/>
                          </a:solidFill>
                          <a:effectLst/>
                        </a:rPr>
                        <a:t>Picture</a:t>
                      </a:r>
                      <a:r>
                        <a:rPr lang="en-US" sz="1100" baseline="0" dirty="0" smtClean="0">
                          <a:solidFill>
                            <a:schemeClr val="tx1"/>
                          </a:solidFill>
                          <a:effectLst/>
                        </a:rPr>
                        <a:t> library</a:t>
                      </a:r>
                      <a:endParaRPr lang="en-US" sz="1100" dirty="0">
                        <a:solidFill>
                          <a:schemeClr val="tx1"/>
                        </a:solidFill>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1 GB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rPr>
                        <a:t>1.1 sec @ 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ea typeface="Times New Roman"/>
                        </a:rPr>
                        <a:t>11.4 sec @ 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40">
                <a:tc>
                  <a:txBody>
                    <a:bodyPr/>
                    <a:lstStyle/>
                    <a:p>
                      <a:pPr marL="0" marR="0" algn="ctr">
                        <a:spcBef>
                          <a:spcPts val="0"/>
                        </a:spcBef>
                        <a:spcAft>
                          <a:spcPts val="0"/>
                        </a:spcAft>
                      </a:pPr>
                      <a:r>
                        <a:rPr lang="en-US" sz="1100" dirty="0" smtClean="0">
                          <a:solidFill>
                            <a:schemeClr val="tx1"/>
                          </a:solidFill>
                          <a:effectLst/>
                          <a:latin typeface="+mn-lt"/>
                        </a:rPr>
                        <a:t>4K movie trailer </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rPr>
                        <a:t>1.2 GB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rPr>
                        <a:t>1.4 sec </a:t>
                      </a:r>
                      <a:r>
                        <a:rPr lang="en-US" sz="1100" dirty="0">
                          <a:solidFill>
                            <a:schemeClr val="tx1"/>
                          </a:solidFill>
                          <a:effectLst/>
                          <a:latin typeface="+mn-lt"/>
                        </a:rPr>
                        <a:t>@ </a:t>
                      </a:r>
                      <a:r>
                        <a:rPr lang="en-US" sz="1100" dirty="0" smtClean="0">
                          <a:solidFill>
                            <a:schemeClr val="tx1"/>
                          </a:solidFill>
                          <a:effectLst/>
                          <a:latin typeface="+mn-lt"/>
                        </a:rPr>
                        <a:t>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13.7 sec @ 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40">
                <a:tc>
                  <a:txBody>
                    <a:bodyPr/>
                    <a:lstStyle/>
                    <a:p>
                      <a:pPr marL="0" marR="0" algn="ctr">
                        <a:spcBef>
                          <a:spcPts val="0"/>
                        </a:spcBef>
                        <a:spcAft>
                          <a:spcPts val="0"/>
                        </a:spcAft>
                      </a:pPr>
                      <a:r>
                        <a:rPr lang="en-US" sz="1100" dirty="0" smtClean="0">
                          <a:solidFill>
                            <a:schemeClr val="tx1"/>
                          </a:solidFill>
                          <a:effectLst/>
                        </a:rPr>
                        <a:t>HD movie trailer</a:t>
                      </a:r>
                      <a:endParaRPr lang="en-US" sz="1100" dirty="0">
                        <a:solidFill>
                          <a:schemeClr val="tx1"/>
                        </a:solidFill>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100 MB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rPr>
                        <a:t>0.1 sec @ 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ea typeface="Times New Roman"/>
                        </a:rPr>
                        <a:t>1.1 sec @ 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40">
                <a:tc>
                  <a:txBody>
                    <a:bodyPr/>
                    <a:lstStyle/>
                    <a:p>
                      <a:pPr marL="0" marR="0" algn="ctr">
                        <a:spcBef>
                          <a:spcPts val="0"/>
                        </a:spcBef>
                        <a:spcAft>
                          <a:spcPts val="0"/>
                        </a:spcAft>
                      </a:pPr>
                      <a:r>
                        <a:rPr lang="en-US" sz="1100" dirty="0" smtClean="0">
                          <a:solidFill>
                            <a:schemeClr val="tx1"/>
                          </a:solidFill>
                          <a:effectLst/>
                        </a:rPr>
                        <a:t>E-magazine</a:t>
                      </a:r>
                      <a:endParaRPr lang="en-US" sz="1100" dirty="0">
                        <a:solidFill>
                          <a:schemeClr val="tx1"/>
                        </a:solidFill>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250 MB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rPr>
                        <a:t>0.3 sec @ 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ea typeface="Times New Roman"/>
                        </a:rPr>
                        <a:t>2.8 sec @ 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4" name="Group 2"/>
          <p:cNvGrpSpPr>
            <a:grpSpLocks/>
          </p:cNvGrpSpPr>
          <p:nvPr/>
        </p:nvGrpSpPr>
        <p:grpSpPr bwMode="auto">
          <a:xfrm>
            <a:off x="5936904" y="4014478"/>
            <a:ext cx="2597496" cy="2131357"/>
            <a:chOff x="319375" y="1579563"/>
            <a:chExt cx="4170075" cy="4918075"/>
          </a:xfrm>
        </p:grpSpPr>
        <p:pic>
          <p:nvPicPr>
            <p:cNvPr id="9" name="Picture 4" descr="shinjuku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8463" y="1579563"/>
              <a:ext cx="4048125" cy="2703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Oval 5"/>
            <p:cNvSpPr>
              <a:spLocks noChangeArrowheads="1"/>
            </p:cNvSpPr>
            <p:nvPr/>
          </p:nvSpPr>
          <p:spPr bwMode="auto">
            <a:xfrm>
              <a:off x="2165350" y="2635250"/>
              <a:ext cx="674688" cy="601663"/>
            </a:xfrm>
            <a:prstGeom prst="ellipse">
              <a:avLst/>
            </a:prstGeom>
            <a:noFill/>
            <a:ln w="57150">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en-SG" altLang="en-US" sz="900" dirty="0">
                <a:latin typeface="+mn-lt"/>
              </a:endParaRPr>
            </a:p>
          </p:txBody>
        </p:sp>
        <p:sp>
          <p:nvSpPr>
            <p:cNvPr id="11" name="AutoShape 6"/>
            <p:cNvSpPr>
              <a:spLocks noChangeArrowheads="1"/>
            </p:cNvSpPr>
            <p:nvPr/>
          </p:nvSpPr>
          <p:spPr bwMode="auto">
            <a:xfrm>
              <a:off x="2414588" y="4103688"/>
              <a:ext cx="2074862" cy="2393950"/>
            </a:xfrm>
            <a:prstGeom prst="wedgeRoundRectCallout">
              <a:avLst>
                <a:gd name="adj1" fmla="val -47782"/>
                <a:gd name="adj2" fmla="val -84551"/>
                <a:gd name="adj3" fmla="val 16667"/>
              </a:avLst>
            </a:prstGeom>
            <a:solidFill>
              <a:schemeClr val="bg1"/>
            </a:solidFill>
            <a:ln w="38100">
              <a:solidFill>
                <a:srgbClr val="FF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algn="ctr" eaLnBrk="1" hangingPunct="1"/>
              <a:endParaRPr lang="ja-JP" altLang="en-US" sz="900">
                <a:latin typeface="+mn-lt"/>
              </a:endParaRPr>
            </a:p>
          </p:txBody>
        </p:sp>
        <p:pic>
          <p:nvPicPr>
            <p:cNvPr id="12" name="Picture 7" descr="suica"/>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620963" y="4232275"/>
              <a:ext cx="1628775" cy="2130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8" descr="C:\Documents and Settings\akita\Local Settings\Temporary Internet Files\Content.IE5\UWTVV61J\MC900426062[1].wm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347788" y="4343400"/>
              <a:ext cx="762000" cy="682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15" descr="MC900434810[1]"/>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85788" y="4191000"/>
              <a:ext cx="7620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16" descr="MC900431607[1]"/>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814388" y="4876800"/>
              <a:ext cx="7620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Text Box 17"/>
            <p:cNvSpPr txBox="1">
              <a:spLocks noChangeArrowheads="1"/>
            </p:cNvSpPr>
            <p:nvPr/>
          </p:nvSpPr>
          <p:spPr bwMode="auto">
            <a:xfrm>
              <a:off x="319375" y="5623663"/>
              <a:ext cx="2212746" cy="7812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r>
                <a:rPr lang="en-US" altLang="ja-JP" sz="800" b="1" dirty="0" smtClean="0">
                  <a:latin typeface="+mn-lt"/>
                  <a:cs typeface="Arial" charset="0"/>
                </a:rPr>
                <a:t>Video/audio clip, magazine</a:t>
              </a:r>
              <a:r>
                <a:rPr lang="en-US" altLang="ja-JP" sz="800" b="1" dirty="0">
                  <a:latin typeface="+mn-lt"/>
                  <a:cs typeface="Arial" charset="0"/>
                </a:rPr>
                <a:t>, </a:t>
              </a:r>
              <a:r>
                <a:rPr lang="en-US" altLang="ja-JP" sz="800" b="1" dirty="0" smtClean="0">
                  <a:latin typeface="+mn-lt"/>
                  <a:cs typeface="Arial" charset="0"/>
                </a:rPr>
                <a:t>newspaper, etc</a:t>
              </a:r>
              <a:r>
                <a:rPr lang="en-US" altLang="ja-JP" sz="800" b="1" dirty="0">
                  <a:latin typeface="+mn-lt"/>
                  <a:cs typeface="Arial" charset="0"/>
                </a:rPr>
                <a:t>.</a:t>
              </a:r>
            </a:p>
          </p:txBody>
        </p:sp>
        <p:sp>
          <p:nvSpPr>
            <p:cNvPr id="18" name="Text Box 18"/>
            <p:cNvSpPr txBox="1">
              <a:spLocks noChangeArrowheads="1"/>
            </p:cNvSpPr>
            <p:nvPr/>
          </p:nvSpPr>
          <p:spPr bwMode="auto">
            <a:xfrm>
              <a:off x="1600199" y="1584326"/>
              <a:ext cx="1292411" cy="532641"/>
            </a:xfrm>
            <a:prstGeom prst="rect">
              <a:avLst/>
            </a:prstGeom>
            <a:solidFill>
              <a:schemeClr val="bg1"/>
            </a:solidFill>
            <a:ln>
              <a:noFill/>
            </a:ln>
            <a:effectLst>
              <a:outerShdw dist="35921" dir="2700000" algn="ctr" rotWithShape="0">
                <a:schemeClr val="bg2"/>
              </a:outerShdw>
            </a:effectLst>
            <a:extLs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r>
                <a:rPr lang="en-US" altLang="ja-JP" sz="900" b="1" dirty="0" smtClean="0">
                  <a:latin typeface="+mn-lt"/>
                  <a:cs typeface="Arial" charset="0"/>
                </a:rPr>
                <a:t>Train </a:t>
              </a:r>
              <a:r>
                <a:rPr lang="en-US" altLang="ja-JP" sz="900" b="1" dirty="0">
                  <a:latin typeface="+mn-lt"/>
                  <a:cs typeface="Arial" charset="0"/>
                </a:rPr>
                <a:t>Station</a:t>
              </a:r>
            </a:p>
          </p:txBody>
        </p:sp>
      </p:grpSp>
      <p:grpSp>
        <p:nvGrpSpPr>
          <p:cNvPr id="6" name="Group 18"/>
          <p:cNvGrpSpPr/>
          <p:nvPr/>
        </p:nvGrpSpPr>
        <p:grpSpPr>
          <a:xfrm>
            <a:off x="410519" y="4330125"/>
            <a:ext cx="3094681" cy="1907187"/>
            <a:chOff x="4876800" y="1854270"/>
            <a:chExt cx="5395919" cy="3175121"/>
          </a:xfrm>
        </p:grpSpPr>
        <p:grpSp>
          <p:nvGrpSpPr>
            <p:cNvPr id="19" name="Group 63"/>
            <p:cNvGrpSpPr>
              <a:grpSpLocks/>
            </p:cNvGrpSpPr>
            <p:nvPr/>
          </p:nvGrpSpPr>
          <p:grpSpPr bwMode="auto">
            <a:xfrm>
              <a:off x="4876800" y="2286000"/>
              <a:ext cx="2971800" cy="2743391"/>
              <a:chOff x="640" y="913"/>
              <a:chExt cx="1632" cy="1994"/>
            </a:xfrm>
          </p:grpSpPr>
          <p:grpSp>
            <p:nvGrpSpPr>
              <p:cNvPr id="20" name="Group 12"/>
              <p:cNvGrpSpPr>
                <a:grpSpLocks/>
              </p:cNvGrpSpPr>
              <p:nvPr/>
            </p:nvGrpSpPr>
            <p:grpSpPr bwMode="auto">
              <a:xfrm>
                <a:off x="1258" y="913"/>
                <a:ext cx="418" cy="904"/>
                <a:chOff x="555" y="1879"/>
                <a:chExt cx="990" cy="2145"/>
              </a:xfrm>
            </p:grpSpPr>
            <p:sp>
              <p:nvSpPr>
                <p:cNvPr id="57" name="Rectangle 13"/>
                <p:cNvSpPr>
                  <a:spLocks noChangeArrowheads="1"/>
                </p:cNvSpPr>
                <p:nvPr/>
              </p:nvSpPr>
              <p:spPr bwMode="auto">
                <a:xfrm>
                  <a:off x="580" y="3929"/>
                  <a:ext cx="950" cy="95"/>
                </a:xfrm>
                <a:prstGeom prst="rect">
                  <a:avLst/>
                </a:prstGeom>
                <a:gradFill rotWithShape="0">
                  <a:gsLst>
                    <a:gs pos="0">
                      <a:schemeClr val="tx1"/>
                    </a:gs>
                    <a:gs pos="100000">
                      <a:srgbClr val="4D4D4D"/>
                    </a:gs>
                  </a:gsLst>
                  <a:lin ang="2700000" scaled="1"/>
                </a:gradFill>
                <a:ln w="6350">
                  <a:noFill/>
                  <a:miter lim="800000"/>
                  <a:headEnd/>
                  <a:tailEnd/>
                </a:ln>
                <a:effectLst>
                  <a:outerShdw dist="17961" dir="2700000" algn="ctr" rotWithShape="0">
                    <a:schemeClr val="tx1">
                      <a:alpha val="50000"/>
                    </a:schemeClr>
                  </a:outerShdw>
                </a:effec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58" name="Rectangle 14"/>
                <p:cNvSpPr>
                  <a:spLocks noChangeArrowheads="1"/>
                </p:cNvSpPr>
                <p:nvPr/>
              </p:nvSpPr>
              <p:spPr bwMode="auto">
                <a:xfrm>
                  <a:off x="555" y="1879"/>
                  <a:ext cx="989" cy="2050"/>
                </a:xfrm>
                <a:prstGeom prst="rect">
                  <a:avLst/>
                </a:prstGeom>
                <a:gradFill rotWithShape="0">
                  <a:gsLst>
                    <a:gs pos="0">
                      <a:srgbClr val="F8F8F8"/>
                    </a:gs>
                    <a:gs pos="100000">
                      <a:srgbClr val="969696"/>
                    </a:gs>
                  </a:gsLst>
                  <a:lin ang="5400000" scaled="1"/>
                </a:gradFill>
                <a:ln w="6350">
                  <a:noFill/>
                  <a:miter lim="800000"/>
                  <a:headEnd/>
                  <a:tailEnd/>
                </a:ln>
                <a:effectLst>
                  <a:outerShdw dist="17961" dir="2700000" algn="ctr" rotWithShape="0">
                    <a:schemeClr val="tx1">
                      <a:alpha val="50000"/>
                    </a:schemeClr>
                  </a:outerShdw>
                </a:effec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grpSp>
              <p:nvGrpSpPr>
                <p:cNvPr id="24" name="Group 15"/>
                <p:cNvGrpSpPr>
                  <a:grpSpLocks/>
                </p:cNvGrpSpPr>
                <p:nvPr/>
              </p:nvGrpSpPr>
              <p:grpSpPr bwMode="auto">
                <a:xfrm>
                  <a:off x="676" y="2054"/>
                  <a:ext cx="745" cy="1298"/>
                  <a:chOff x="676" y="2158"/>
                  <a:chExt cx="745" cy="1298"/>
                </a:xfrm>
              </p:grpSpPr>
              <p:sp>
                <p:nvSpPr>
                  <p:cNvPr id="66" name="Rectangle 16"/>
                  <p:cNvSpPr>
                    <a:spLocks noChangeArrowheads="1"/>
                  </p:cNvSpPr>
                  <p:nvPr/>
                </p:nvSpPr>
                <p:spPr bwMode="auto">
                  <a:xfrm>
                    <a:off x="676" y="2158"/>
                    <a:ext cx="745" cy="1298"/>
                  </a:xfrm>
                  <a:prstGeom prst="rect">
                    <a:avLst/>
                  </a:prstGeom>
                  <a:solidFill>
                    <a:schemeClr val="tx1"/>
                  </a:solidFill>
                  <a:ln w="9525">
                    <a:noFill/>
                    <a:miter lim="800000"/>
                    <a:headEnd/>
                    <a:tailEnd/>
                  </a:ln>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67" name="Rectangle 17"/>
                  <p:cNvSpPr>
                    <a:spLocks noChangeArrowheads="1"/>
                  </p:cNvSpPr>
                  <p:nvPr/>
                </p:nvSpPr>
                <p:spPr bwMode="auto">
                  <a:xfrm>
                    <a:off x="715" y="2216"/>
                    <a:ext cx="666" cy="1184"/>
                  </a:xfrm>
                  <a:prstGeom prst="rect">
                    <a:avLst/>
                  </a:prstGeom>
                  <a:gradFill rotWithShape="0">
                    <a:gsLst>
                      <a:gs pos="0">
                        <a:srgbClr val="CCFFFF"/>
                      </a:gs>
                      <a:gs pos="100000">
                        <a:srgbClr val="66CCFF"/>
                      </a:gs>
                    </a:gsLst>
                    <a:lin ang="2700000" scaled="1"/>
                  </a:gradFill>
                  <a:ln w="9525">
                    <a:noFill/>
                    <a:miter lim="800000"/>
                    <a:headEnd/>
                    <a:tailEnd/>
                  </a:ln>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b="1">
                      <a:latin typeface="+mn-lt"/>
                    </a:endParaRPr>
                  </a:p>
                </p:txBody>
              </p:sp>
            </p:grpSp>
            <p:grpSp>
              <p:nvGrpSpPr>
                <p:cNvPr id="29" name="Group 18"/>
                <p:cNvGrpSpPr>
                  <a:grpSpLocks/>
                </p:cNvGrpSpPr>
                <p:nvPr/>
              </p:nvGrpSpPr>
              <p:grpSpPr bwMode="auto">
                <a:xfrm>
                  <a:off x="673" y="3434"/>
                  <a:ext cx="748" cy="54"/>
                  <a:chOff x="673" y="3378"/>
                  <a:chExt cx="748" cy="54"/>
                </a:xfrm>
              </p:grpSpPr>
              <p:sp>
                <p:nvSpPr>
                  <p:cNvPr id="64" name="Rectangle 19" descr="75%"/>
                  <p:cNvSpPr>
                    <a:spLocks noChangeArrowheads="1"/>
                  </p:cNvSpPr>
                  <p:nvPr/>
                </p:nvSpPr>
                <p:spPr bwMode="auto">
                  <a:xfrm>
                    <a:off x="676" y="3378"/>
                    <a:ext cx="745" cy="54"/>
                  </a:xfrm>
                  <a:prstGeom prst="rect">
                    <a:avLst/>
                  </a:prstGeom>
                  <a:pattFill prst="pct75">
                    <a:fgClr>
                      <a:schemeClr val="tx1"/>
                    </a:fgClr>
                    <a:bgClr>
                      <a:srgbClr val="FFFFFF"/>
                    </a:bgClr>
                  </a:pattFill>
                  <a:ln w="9525">
                    <a:noFill/>
                    <a:miter lim="800000"/>
                    <a:headEnd/>
                    <a:tailEnd/>
                  </a:ln>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65" name="Rectangle 20"/>
                  <p:cNvSpPr>
                    <a:spLocks noChangeArrowheads="1"/>
                  </p:cNvSpPr>
                  <p:nvPr/>
                </p:nvSpPr>
                <p:spPr bwMode="auto">
                  <a:xfrm>
                    <a:off x="671" y="3388"/>
                    <a:ext cx="743" cy="28"/>
                  </a:xfrm>
                  <a:prstGeom prst="rect">
                    <a:avLst/>
                  </a:prstGeom>
                  <a:gradFill rotWithShape="0">
                    <a:gsLst>
                      <a:gs pos="0">
                        <a:srgbClr val="4D4D4D"/>
                      </a:gs>
                      <a:gs pos="50000">
                        <a:schemeClr val="bg1"/>
                      </a:gs>
                      <a:gs pos="100000">
                        <a:srgbClr val="4D4D4D"/>
                      </a:gs>
                    </a:gsLst>
                    <a:lin ang="5400000" scaled="1"/>
                  </a:gradFill>
                  <a:ln w="6350">
                    <a:noFill/>
                    <a:miter lim="800000"/>
                    <a:headEnd/>
                    <a:tailEnd/>
                  </a:ln>
                  <a:effectLst/>
                </p:spPr>
                <p:txBody>
                  <a:bodyPr wrap="none" anchor="ctr"/>
                  <a:lstStyle/>
                  <a:p>
                    <a:pPr>
                      <a:defRPr/>
                    </a:pPr>
                    <a:endParaRPr lang="ja-JP" altLang="en-US" sz="900">
                      <a:latin typeface="+mn-lt"/>
                    </a:endParaRPr>
                  </a:p>
                </p:txBody>
              </p:sp>
            </p:grpSp>
            <p:grpSp>
              <p:nvGrpSpPr>
                <p:cNvPr id="34" name="Group 21"/>
                <p:cNvGrpSpPr>
                  <a:grpSpLocks/>
                </p:cNvGrpSpPr>
                <p:nvPr/>
              </p:nvGrpSpPr>
              <p:grpSpPr bwMode="auto">
                <a:xfrm>
                  <a:off x="670" y="1917"/>
                  <a:ext cx="748" cy="54"/>
                  <a:chOff x="673" y="3378"/>
                  <a:chExt cx="748" cy="54"/>
                </a:xfrm>
              </p:grpSpPr>
              <p:sp>
                <p:nvSpPr>
                  <p:cNvPr id="62" name="Rectangle 22" descr="75%"/>
                  <p:cNvSpPr>
                    <a:spLocks noChangeArrowheads="1"/>
                  </p:cNvSpPr>
                  <p:nvPr/>
                </p:nvSpPr>
                <p:spPr bwMode="auto">
                  <a:xfrm>
                    <a:off x="676" y="3378"/>
                    <a:ext cx="745" cy="54"/>
                  </a:xfrm>
                  <a:prstGeom prst="rect">
                    <a:avLst/>
                  </a:prstGeom>
                  <a:pattFill prst="pct75">
                    <a:fgClr>
                      <a:schemeClr val="tx1"/>
                    </a:fgClr>
                    <a:bgClr>
                      <a:srgbClr val="FFFFFF"/>
                    </a:bgClr>
                  </a:pattFill>
                  <a:ln w="9525">
                    <a:noFill/>
                    <a:miter lim="800000"/>
                    <a:headEnd/>
                    <a:tailEnd/>
                  </a:ln>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63" name="Rectangle 23"/>
                  <p:cNvSpPr>
                    <a:spLocks noChangeArrowheads="1"/>
                  </p:cNvSpPr>
                  <p:nvPr/>
                </p:nvSpPr>
                <p:spPr bwMode="auto">
                  <a:xfrm>
                    <a:off x="674" y="3392"/>
                    <a:ext cx="745" cy="28"/>
                  </a:xfrm>
                  <a:prstGeom prst="rect">
                    <a:avLst/>
                  </a:prstGeom>
                  <a:gradFill rotWithShape="0">
                    <a:gsLst>
                      <a:gs pos="0">
                        <a:srgbClr val="4D4D4D"/>
                      </a:gs>
                      <a:gs pos="50000">
                        <a:schemeClr val="bg1"/>
                      </a:gs>
                      <a:gs pos="100000">
                        <a:srgbClr val="4D4D4D"/>
                      </a:gs>
                    </a:gsLst>
                    <a:lin ang="5400000" scaled="1"/>
                  </a:gradFill>
                  <a:ln w="6350">
                    <a:noFill/>
                    <a:miter lim="800000"/>
                    <a:headEnd/>
                    <a:tailEnd/>
                  </a:ln>
                  <a:effectLst/>
                </p:spPr>
                <p:txBody>
                  <a:bodyPr wrap="none" anchor="ctr"/>
                  <a:lstStyle/>
                  <a:p>
                    <a:pPr>
                      <a:defRPr/>
                    </a:pPr>
                    <a:endParaRPr lang="ja-JP" altLang="en-US" sz="900">
                      <a:latin typeface="+mn-lt"/>
                    </a:endParaRPr>
                  </a:p>
                </p:txBody>
              </p:sp>
            </p:grpSp>
          </p:grpSp>
          <p:sp>
            <p:nvSpPr>
              <p:cNvPr id="25" name="Oval 183"/>
              <p:cNvSpPr>
                <a:spLocks noChangeArrowheads="1"/>
              </p:cNvSpPr>
              <p:nvPr/>
            </p:nvSpPr>
            <p:spPr bwMode="auto">
              <a:xfrm rot="3135661">
                <a:off x="1047" y="1737"/>
                <a:ext cx="215" cy="583"/>
              </a:xfrm>
              <a:prstGeom prst="ellipse">
                <a:avLst/>
              </a:prstGeom>
              <a:solidFill>
                <a:srgbClr val="FF6600">
                  <a:alpha val="50195"/>
                </a:srgbClr>
              </a:solidFill>
              <a:ln w="9525">
                <a:noFill/>
                <a:round/>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26" name="Oval 184"/>
              <p:cNvSpPr>
                <a:spLocks noChangeArrowheads="1"/>
              </p:cNvSpPr>
              <p:nvPr/>
            </p:nvSpPr>
            <p:spPr bwMode="auto">
              <a:xfrm rot="1488339">
                <a:off x="1203" y="1817"/>
                <a:ext cx="221" cy="654"/>
              </a:xfrm>
              <a:prstGeom prst="ellipse">
                <a:avLst/>
              </a:prstGeom>
              <a:solidFill>
                <a:srgbClr val="FFFF00">
                  <a:alpha val="50195"/>
                </a:srgbClr>
              </a:solidFill>
              <a:ln w="9525">
                <a:noFill/>
                <a:round/>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27" name="Oval 185"/>
              <p:cNvSpPr>
                <a:spLocks noChangeArrowheads="1"/>
              </p:cNvSpPr>
              <p:nvPr/>
            </p:nvSpPr>
            <p:spPr bwMode="auto">
              <a:xfrm rot="-666192">
                <a:off x="1449" y="1845"/>
                <a:ext cx="251" cy="671"/>
              </a:xfrm>
              <a:prstGeom prst="ellipse">
                <a:avLst/>
              </a:prstGeom>
              <a:solidFill>
                <a:srgbClr val="00FF00">
                  <a:alpha val="50195"/>
                </a:srgbClr>
              </a:solidFill>
              <a:ln w="9525">
                <a:noFill/>
                <a:round/>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28" name="Oval 186"/>
              <p:cNvSpPr>
                <a:spLocks noChangeArrowheads="1"/>
              </p:cNvSpPr>
              <p:nvPr/>
            </p:nvSpPr>
            <p:spPr bwMode="auto">
              <a:xfrm rot="-2343671">
                <a:off x="1665" y="1775"/>
                <a:ext cx="236" cy="648"/>
              </a:xfrm>
              <a:prstGeom prst="ellipse">
                <a:avLst/>
              </a:prstGeom>
              <a:solidFill>
                <a:srgbClr val="00CCFF">
                  <a:alpha val="50195"/>
                </a:srgbClr>
              </a:solidFill>
              <a:ln w="9525">
                <a:noFill/>
                <a:round/>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grpSp>
            <p:nvGrpSpPr>
              <p:cNvPr id="59" name="Group 265"/>
              <p:cNvGrpSpPr>
                <a:grpSpLocks noChangeAspect="1"/>
              </p:cNvGrpSpPr>
              <p:nvPr/>
            </p:nvGrpSpPr>
            <p:grpSpPr bwMode="auto">
              <a:xfrm>
                <a:off x="1017" y="2516"/>
                <a:ext cx="173" cy="330"/>
                <a:chOff x="793" y="845"/>
                <a:chExt cx="1061" cy="2041"/>
              </a:xfrm>
            </p:grpSpPr>
            <p:pic>
              <p:nvPicPr>
                <p:cNvPr id="33" name="Picture 266"/>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793" y="845"/>
                  <a:ext cx="1061" cy="2041"/>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grpSp>
              <p:nvGrpSpPr>
                <p:cNvPr id="60" name="Group 267"/>
                <p:cNvGrpSpPr>
                  <a:grpSpLocks noChangeAspect="1"/>
                </p:cNvGrpSpPr>
                <p:nvPr/>
              </p:nvGrpSpPr>
              <p:grpSpPr bwMode="auto">
                <a:xfrm>
                  <a:off x="916" y="1071"/>
                  <a:ext cx="816" cy="1417"/>
                  <a:chOff x="916" y="1071"/>
                  <a:chExt cx="816" cy="1417"/>
                </a:xfrm>
              </p:grpSpPr>
              <p:sp>
                <p:nvSpPr>
                  <p:cNvPr id="35" name="Rectangle 268"/>
                  <p:cNvSpPr>
                    <a:spLocks noChangeAspect="1" noChangeArrowheads="1"/>
                  </p:cNvSpPr>
                  <p:nvPr/>
                </p:nvSpPr>
                <p:spPr bwMode="auto">
                  <a:xfrm>
                    <a:off x="916" y="1071"/>
                    <a:ext cx="816" cy="1417"/>
                  </a:xfrm>
                  <a:prstGeom prst="rect">
                    <a:avLst/>
                  </a:prstGeom>
                  <a:solidFill>
                    <a:srgbClr val="BCCADC"/>
                  </a:solidFill>
                  <a:ln w="9525">
                    <a:noFill/>
                    <a:miter lim="800000"/>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36" name="AutoShape 269"/>
                  <p:cNvSpPr>
                    <a:spLocks noChangeAspect="1" noChangeArrowheads="1"/>
                  </p:cNvSpPr>
                  <p:nvPr/>
                </p:nvSpPr>
                <p:spPr bwMode="auto">
                  <a:xfrm rot="5400000">
                    <a:off x="975" y="2367"/>
                    <a:ext cx="91" cy="91"/>
                  </a:xfrm>
                  <a:prstGeom prst="triangle">
                    <a:avLst>
                      <a:gd name="adj" fmla="val 50000"/>
                    </a:avLst>
                  </a:prstGeom>
                  <a:solidFill>
                    <a:srgbClr val="E3E1EF"/>
                  </a:solidFill>
                  <a:ln w="9525">
                    <a:noFill/>
                    <a:miter lim="800000"/>
                    <a:headEnd/>
                    <a:tailEnd/>
                  </a:ln>
                  <a:extLst/>
                </p:spPr>
                <p:txBody>
                  <a:bodyPr rot="10800000" vert="eaVert"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37" name="Rectangle 270"/>
                  <p:cNvSpPr>
                    <a:spLocks noChangeAspect="1" noChangeArrowheads="1"/>
                  </p:cNvSpPr>
                  <p:nvPr/>
                </p:nvSpPr>
                <p:spPr bwMode="auto">
                  <a:xfrm>
                    <a:off x="1156" y="2367"/>
                    <a:ext cx="91" cy="91"/>
                  </a:xfrm>
                  <a:prstGeom prst="rect">
                    <a:avLst/>
                  </a:prstGeom>
                  <a:solidFill>
                    <a:srgbClr val="E3E1EF"/>
                  </a:solidFill>
                  <a:ln w="9525">
                    <a:noFill/>
                    <a:miter lim="800000"/>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38" name="AutoShape 271"/>
                  <p:cNvSpPr>
                    <a:spLocks noChangeAspect="1" noChangeArrowheads="1"/>
                  </p:cNvSpPr>
                  <p:nvPr/>
                </p:nvSpPr>
                <p:spPr bwMode="auto">
                  <a:xfrm rot="5400000">
                    <a:off x="1519" y="2367"/>
                    <a:ext cx="91" cy="91"/>
                  </a:xfrm>
                  <a:prstGeom prst="triangle">
                    <a:avLst>
                      <a:gd name="adj" fmla="val 50000"/>
                    </a:avLst>
                  </a:prstGeom>
                  <a:solidFill>
                    <a:srgbClr val="E3E1EF"/>
                  </a:solidFill>
                  <a:ln w="9525">
                    <a:noFill/>
                    <a:miter lim="800000"/>
                    <a:headEnd/>
                    <a:tailEnd/>
                  </a:ln>
                  <a:extLst/>
                </p:spPr>
                <p:txBody>
                  <a:bodyPr rot="10800000" vert="eaVert"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39" name="AutoShape 272"/>
                  <p:cNvSpPr>
                    <a:spLocks noChangeAspect="1" noChangeArrowheads="1"/>
                  </p:cNvSpPr>
                  <p:nvPr/>
                </p:nvSpPr>
                <p:spPr bwMode="auto">
                  <a:xfrm rot="-5400000">
                    <a:off x="1338" y="2367"/>
                    <a:ext cx="91" cy="91"/>
                  </a:xfrm>
                  <a:prstGeom prst="triangle">
                    <a:avLst>
                      <a:gd name="adj" fmla="val 50000"/>
                    </a:avLst>
                  </a:prstGeom>
                  <a:solidFill>
                    <a:srgbClr val="E3E1EF"/>
                  </a:solidFill>
                  <a:ln w="9525">
                    <a:noFill/>
                    <a:miter lim="800000"/>
                    <a:headEnd/>
                    <a:tailEnd/>
                  </a:ln>
                  <a:extLst/>
                </p:spPr>
                <p:txBody>
                  <a:bodyPr vert="eaVert"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40" name="Line 273"/>
                  <p:cNvSpPr>
                    <a:spLocks noChangeAspect="1" noChangeShapeType="1"/>
                  </p:cNvSpPr>
                  <p:nvPr/>
                </p:nvSpPr>
                <p:spPr bwMode="auto">
                  <a:xfrm>
                    <a:off x="1610" y="2367"/>
                    <a:ext cx="0" cy="91"/>
                  </a:xfrm>
                  <a:prstGeom prst="line">
                    <a:avLst/>
                  </a:prstGeom>
                  <a:noFill/>
                  <a:ln w="19050">
                    <a:noFill/>
                    <a:round/>
                    <a:headEnd/>
                    <a:tailEnd/>
                  </a:ln>
                  <a:extLst>
                    <a:ext uri="{909E8E84-426E-40DD-AFC4-6F175D3DCCD1}">
                      <a14:hiddenFill xmlns="" xmlns:a14="http://schemas.microsoft.com/office/drawing/2010/main">
                        <a:noFill/>
                      </a14:hiddenFill>
                    </a:ext>
                  </a:extLst>
                </p:spPr>
                <p:txBody>
                  <a:bodyPr/>
                  <a:lstStyle/>
                  <a:p>
                    <a:endParaRPr lang="en-US" sz="900" dirty="0">
                      <a:latin typeface="+mn-lt"/>
                    </a:endParaRPr>
                  </a:p>
                </p:txBody>
              </p:sp>
              <p:sp>
                <p:nvSpPr>
                  <p:cNvPr id="41" name="Line 274"/>
                  <p:cNvSpPr>
                    <a:spLocks noChangeAspect="1" noChangeShapeType="1"/>
                  </p:cNvSpPr>
                  <p:nvPr/>
                </p:nvSpPr>
                <p:spPr bwMode="auto">
                  <a:xfrm>
                    <a:off x="1338" y="2367"/>
                    <a:ext cx="0" cy="91"/>
                  </a:xfrm>
                  <a:prstGeom prst="line">
                    <a:avLst/>
                  </a:prstGeom>
                  <a:noFill/>
                  <a:ln w="19050">
                    <a:noFill/>
                    <a:round/>
                    <a:headEnd/>
                    <a:tailEnd/>
                  </a:ln>
                  <a:extLst>
                    <a:ext uri="{909E8E84-426E-40DD-AFC4-6F175D3DCCD1}">
                      <a14:hiddenFill xmlns="" xmlns:a14="http://schemas.microsoft.com/office/drawing/2010/main">
                        <a:noFill/>
                      </a14:hiddenFill>
                    </a:ext>
                  </a:extLst>
                </p:spPr>
                <p:txBody>
                  <a:bodyPr/>
                  <a:lstStyle/>
                  <a:p>
                    <a:endParaRPr lang="en-US" sz="900" dirty="0">
                      <a:latin typeface="+mn-lt"/>
                    </a:endParaRPr>
                  </a:p>
                </p:txBody>
              </p:sp>
              <p:sp>
                <p:nvSpPr>
                  <p:cNvPr id="42" name="Rectangle 275"/>
                  <p:cNvSpPr>
                    <a:spLocks noChangeAspect="1" noChangeArrowheads="1"/>
                  </p:cNvSpPr>
                  <p:nvPr/>
                </p:nvSpPr>
                <p:spPr bwMode="auto">
                  <a:xfrm>
                    <a:off x="935" y="1253"/>
                    <a:ext cx="771" cy="998"/>
                  </a:xfrm>
                  <a:prstGeom prst="rect">
                    <a:avLst/>
                  </a:prstGeom>
                  <a:solidFill>
                    <a:srgbClr val="000000"/>
                  </a:solidFill>
                  <a:ln w="9525">
                    <a:noFill/>
                    <a:miter lim="800000"/>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43" name="Line 276"/>
                  <p:cNvSpPr>
                    <a:spLocks noChangeAspect="1" noChangeShapeType="1"/>
                  </p:cNvSpPr>
                  <p:nvPr/>
                </p:nvSpPr>
                <p:spPr bwMode="auto">
                  <a:xfrm>
                    <a:off x="930" y="2318"/>
                    <a:ext cx="771" cy="0"/>
                  </a:xfrm>
                  <a:prstGeom prst="line">
                    <a:avLst/>
                  </a:prstGeom>
                  <a:noFill/>
                  <a:ln w="25400">
                    <a:noFill/>
                    <a:round/>
                    <a:headEnd/>
                    <a:tailEnd/>
                  </a:ln>
                  <a:extLst>
                    <a:ext uri="{909E8E84-426E-40DD-AFC4-6F175D3DCCD1}">
                      <a14:hiddenFill xmlns="" xmlns:a14="http://schemas.microsoft.com/office/drawing/2010/main">
                        <a:noFill/>
                      </a14:hiddenFill>
                    </a:ext>
                  </a:extLst>
                </p:spPr>
                <p:txBody>
                  <a:bodyPr/>
                  <a:lstStyle/>
                  <a:p>
                    <a:endParaRPr lang="en-US" sz="900" dirty="0">
                      <a:latin typeface="+mn-lt"/>
                    </a:endParaRPr>
                  </a:p>
                </p:txBody>
              </p:sp>
              <p:sp>
                <p:nvSpPr>
                  <p:cNvPr id="44" name="Oval 277"/>
                  <p:cNvSpPr>
                    <a:spLocks noChangeAspect="1" noChangeArrowheads="1"/>
                  </p:cNvSpPr>
                  <p:nvPr/>
                </p:nvSpPr>
                <p:spPr bwMode="auto">
                  <a:xfrm>
                    <a:off x="1247" y="2273"/>
                    <a:ext cx="91" cy="90"/>
                  </a:xfrm>
                  <a:prstGeom prst="ellipse">
                    <a:avLst/>
                  </a:prstGeom>
                  <a:solidFill>
                    <a:srgbClr val="E3E1EF"/>
                  </a:solidFill>
                  <a:ln w="9525">
                    <a:noFill/>
                    <a:round/>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45" name="AutoShape 278"/>
                  <p:cNvSpPr>
                    <a:spLocks noChangeAspect="1" noChangeArrowheads="1"/>
                  </p:cNvSpPr>
                  <p:nvPr/>
                </p:nvSpPr>
                <p:spPr bwMode="auto">
                  <a:xfrm rot="5400000">
                    <a:off x="1274" y="2295"/>
                    <a:ext cx="46" cy="45"/>
                  </a:xfrm>
                  <a:prstGeom prst="triangle">
                    <a:avLst>
                      <a:gd name="adj" fmla="val 50000"/>
                    </a:avLst>
                  </a:prstGeom>
                  <a:solidFill>
                    <a:srgbClr val="FF9F11"/>
                  </a:solidFill>
                  <a:ln w="9525">
                    <a:noFill/>
                    <a:miter lim="800000"/>
                    <a:headEnd/>
                    <a:tailEnd/>
                  </a:ln>
                  <a:extLst/>
                </p:spPr>
                <p:txBody>
                  <a:bodyPr rot="10800000" vert="eaVert"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46" name="Rectangle 279"/>
                  <p:cNvSpPr>
                    <a:spLocks noChangeAspect="1" noChangeArrowheads="1"/>
                  </p:cNvSpPr>
                  <p:nvPr/>
                </p:nvSpPr>
                <p:spPr bwMode="auto">
                  <a:xfrm>
                    <a:off x="1066" y="1117"/>
                    <a:ext cx="499" cy="91"/>
                  </a:xfrm>
                  <a:prstGeom prst="rect">
                    <a:avLst/>
                  </a:prstGeom>
                  <a:solidFill>
                    <a:schemeClr val="bg1"/>
                  </a:solidFill>
                  <a:ln w="9525">
                    <a:noFill/>
                    <a:miter lim="800000"/>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pic>
                <p:nvPicPr>
                  <p:cNvPr id="47" name="Picture 280"/>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930" y="1117"/>
                    <a:ext cx="122" cy="90"/>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48" name="Picture 281"/>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1581" y="1117"/>
                    <a:ext cx="120" cy="90"/>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49" name="Picture 282"/>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961" y="1271"/>
                    <a:ext cx="340" cy="22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50" name="Picture 283"/>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1338" y="1271"/>
                    <a:ext cx="340" cy="228"/>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51" name="Picture 284"/>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1338" y="1760"/>
                    <a:ext cx="340" cy="224"/>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52" name="Picture 285"/>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961" y="2003"/>
                    <a:ext cx="340" cy="22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53" name="Picture 286"/>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1338" y="1515"/>
                    <a:ext cx="340" cy="22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54" name="Picture 287"/>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1338" y="2003"/>
                    <a:ext cx="340" cy="22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55" name="Picture 288"/>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961" y="1515"/>
                    <a:ext cx="340" cy="22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56" name="Picture 289"/>
                  <p:cNvPicPr>
                    <a:picLocks noChangeAspect="1" noChangeArrowheads="1"/>
                  </p:cNvPicPr>
                  <p:nvPr/>
                </p:nvPicPr>
                <p:blipFill>
                  <a:blip r:embed="rId17" cstate="print">
                    <a:extLst>
                      <a:ext uri="{28A0092B-C50C-407E-A947-70E740481C1C}">
                        <a14:useLocalDpi xmlns="" xmlns:a14="http://schemas.microsoft.com/office/drawing/2010/main" val="0"/>
                      </a:ext>
                    </a:extLst>
                  </a:blip>
                  <a:srcRect/>
                  <a:stretch>
                    <a:fillRect/>
                  </a:stretch>
                </p:blipFill>
                <p:spPr bwMode="auto">
                  <a:xfrm>
                    <a:off x="961" y="1760"/>
                    <a:ext cx="340" cy="22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grpSp>
          </p:grpSp>
          <p:pic>
            <p:nvPicPr>
              <p:cNvPr id="30" name="Picture 333"/>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640" y="2159"/>
                <a:ext cx="279" cy="330"/>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31" name="Picture 334"/>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rot="-900789">
                <a:off x="2007" y="2433"/>
                <a:ext cx="265" cy="362"/>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32" name="Picture 339"/>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1416" y="2517"/>
                <a:ext cx="435" cy="390"/>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grpSp>
        <p:sp>
          <p:nvSpPr>
            <p:cNvPr id="21" name="Text Box 64"/>
            <p:cNvSpPr txBox="1">
              <a:spLocks noChangeArrowheads="1"/>
            </p:cNvSpPr>
            <p:nvPr/>
          </p:nvSpPr>
          <p:spPr bwMode="auto">
            <a:xfrm>
              <a:off x="6043628" y="1854270"/>
              <a:ext cx="769187" cy="384293"/>
            </a:xfrm>
            <a:prstGeom prst="rect">
              <a:avLst/>
            </a:prstGeom>
            <a:solidFill>
              <a:schemeClr val="bg1"/>
            </a:solidFill>
            <a:ln w="9525">
              <a:noFill/>
              <a:miter lim="800000"/>
              <a:headEnd/>
              <a:tailEnd/>
            </a:ln>
            <a:effectLst>
              <a:outerShdw dist="35921" dir="2700000" algn="ctr" rotWithShape="0">
                <a:schemeClr val="bg2"/>
              </a:outerShdw>
            </a:effectLst>
            <a:extLst/>
          </p:spPr>
          <p:txBody>
            <a:bodyPr wrap="none">
              <a:spAutoFit/>
            </a:bodyP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r>
                <a:rPr lang="en-US" altLang="ja-JP" sz="900" b="1" dirty="0" smtClean="0">
                  <a:latin typeface="+mn-lt"/>
                  <a:cs typeface="Arial" charset="0"/>
                </a:rPr>
                <a:t>Kiosk</a:t>
              </a:r>
              <a:endParaRPr lang="en-US" altLang="ja-JP" sz="900" b="1" dirty="0">
                <a:latin typeface="+mn-lt"/>
                <a:cs typeface="Arial" charset="0"/>
              </a:endParaRPr>
            </a:p>
          </p:txBody>
        </p:sp>
        <p:pic>
          <p:nvPicPr>
            <p:cNvPr id="22" name="Picture 69" descr="MC900397222[1]"/>
            <p:cNvPicPr>
              <a:picLocks noChangeAspect="1" noChangeArrowheads="1"/>
            </p:cNvPicPr>
            <p:nvPr/>
          </p:nvPicPr>
          <p:blipFill>
            <a:blip r:embed="rId21" cstate="print">
              <a:extLst>
                <a:ext uri="{28A0092B-C50C-407E-A947-70E740481C1C}">
                  <a14:useLocalDpi xmlns="" xmlns:a14="http://schemas.microsoft.com/office/drawing/2010/main" val="0"/>
                </a:ext>
              </a:extLst>
            </a:blip>
            <a:srcRect/>
            <a:stretch>
              <a:fillRect/>
            </a:stretch>
          </p:blipFill>
          <p:spPr bwMode="auto">
            <a:xfrm>
              <a:off x="7543800" y="2590800"/>
              <a:ext cx="1143000" cy="1030288"/>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sp>
          <p:nvSpPr>
            <p:cNvPr id="23" name="Text Box 71"/>
            <p:cNvSpPr txBox="1">
              <a:spLocks noChangeArrowheads="1"/>
            </p:cNvSpPr>
            <p:nvPr/>
          </p:nvSpPr>
          <p:spPr bwMode="auto">
            <a:xfrm>
              <a:off x="7701730" y="3666574"/>
              <a:ext cx="2570989" cy="563631"/>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r>
                <a:rPr lang="en-US" altLang="ja-JP" sz="800" b="1" dirty="0">
                  <a:latin typeface="+mn-lt"/>
                  <a:cs typeface="Arial" charset="0"/>
                </a:rPr>
                <a:t>Movie, </a:t>
              </a:r>
              <a:r>
                <a:rPr lang="en-US" altLang="ja-JP" sz="800" b="1" dirty="0" smtClean="0">
                  <a:latin typeface="+mn-lt"/>
                  <a:cs typeface="Arial" charset="0"/>
                </a:rPr>
                <a:t>video/audio </a:t>
              </a:r>
              <a:r>
                <a:rPr lang="en-US" altLang="ja-JP" sz="800" b="1" dirty="0">
                  <a:latin typeface="+mn-lt"/>
                  <a:cs typeface="Arial" charset="0"/>
                </a:rPr>
                <a:t>clip, magazine, newspaper, etc.</a:t>
              </a:r>
            </a:p>
          </p:txBody>
        </p:sp>
      </p:grpSp>
      <p:grpSp>
        <p:nvGrpSpPr>
          <p:cNvPr id="61" name="Group 69"/>
          <p:cNvGrpSpPr/>
          <p:nvPr/>
        </p:nvGrpSpPr>
        <p:grpSpPr>
          <a:xfrm>
            <a:off x="3850111" y="4530977"/>
            <a:ext cx="1291977" cy="1142999"/>
            <a:chOff x="6248400" y="2088282"/>
            <a:chExt cx="1614491" cy="1142999"/>
          </a:xfrm>
        </p:grpSpPr>
        <p:pic>
          <p:nvPicPr>
            <p:cNvPr id="71" name="Picture 4" descr="SPHA700BSS_s_55ae3f"/>
            <p:cNvPicPr>
              <a:picLocks noChangeArrowheads="1"/>
            </p:cNvPicPr>
            <p:nvPr/>
          </p:nvPicPr>
          <p:blipFill>
            <a:blip r:embed="rId22">
              <a:extLst>
                <a:ext uri="{28A0092B-C50C-407E-A947-70E740481C1C}">
                  <a14:useLocalDpi xmlns="" xmlns:a14="http://schemas.microsoft.com/office/drawing/2010/main" val="0"/>
                </a:ext>
              </a:extLst>
            </a:blip>
            <a:srcRect/>
            <a:stretch>
              <a:fillRect/>
            </a:stretch>
          </p:blipFill>
          <p:spPr bwMode="auto">
            <a:xfrm>
              <a:off x="6248400" y="2088282"/>
              <a:ext cx="576615" cy="1142999"/>
            </a:xfrm>
            <a:prstGeom prst="rect">
              <a:avLst/>
            </a:prstGeom>
            <a:noFill/>
            <a:extLst>
              <a:ext uri="{909E8E84-426E-40DD-AFC4-6F175D3DCCD1}">
                <a14:hiddenFill xmlns="" xmlns:a14="http://schemas.microsoft.com/office/drawing/2010/main">
                  <a:solidFill>
                    <a:srgbClr val="FFFFFF"/>
                  </a:solidFill>
                </a14:hiddenFill>
              </a:ext>
            </a:extLst>
          </p:spPr>
        </p:pic>
        <p:sp>
          <p:nvSpPr>
            <p:cNvPr id="72" name="Line 7"/>
            <p:cNvSpPr>
              <a:spLocks noChangeShapeType="1"/>
            </p:cNvSpPr>
            <p:nvPr/>
          </p:nvSpPr>
          <p:spPr bwMode="auto">
            <a:xfrm>
              <a:off x="6735048" y="2586281"/>
              <a:ext cx="351552" cy="0"/>
            </a:xfrm>
            <a:prstGeom prst="line">
              <a:avLst/>
            </a:prstGeom>
            <a:noFill/>
            <a:ln w="9525">
              <a:solidFill>
                <a:srgbClr val="0860A8"/>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FF5C47"/>
                    </a:outerShdw>
                  </a:effectLst>
                </a14:hiddenEffects>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nvGrpSpPr>
            <p:cNvPr id="70" name="Group 13"/>
            <p:cNvGrpSpPr>
              <a:grpSpLocks/>
            </p:cNvGrpSpPr>
            <p:nvPr/>
          </p:nvGrpSpPr>
          <p:grpSpPr bwMode="auto">
            <a:xfrm>
              <a:off x="7115828" y="2088282"/>
              <a:ext cx="747063" cy="992997"/>
              <a:chOff x="2736" y="836"/>
              <a:chExt cx="2504" cy="2345"/>
            </a:xfrm>
          </p:grpSpPr>
          <p:pic>
            <p:nvPicPr>
              <p:cNvPr id="75" name="Picture 14" descr="UMPC_sony"/>
              <p:cNvPicPr>
                <a:picLocks noChangeArrowheads="1"/>
              </p:cNvPicPr>
              <p:nvPr/>
            </p:nvPicPr>
            <p:blipFill>
              <a:blip r:embed="rId23" cstate="print">
                <a:extLst>
                  <a:ext uri="{28A0092B-C50C-407E-A947-70E740481C1C}">
                    <a14:useLocalDpi xmlns="" xmlns:a14="http://schemas.microsoft.com/office/drawing/2010/main" val="0"/>
                  </a:ext>
                </a:extLst>
              </a:blip>
              <a:srcRect/>
              <a:stretch>
                <a:fillRect/>
              </a:stretch>
            </p:blipFill>
            <p:spPr bwMode="auto">
              <a:xfrm>
                <a:off x="2736" y="836"/>
                <a:ext cx="2504" cy="2345"/>
              </a:xfrm>
              <a:prstGeom prst="rect">
                <a:avLst/>
              </a:prstGeom>
              <a:noFill/>
              <a:extLst>
                <a:ext uri="{909E8E84-426E-40DD-AFC4-6F175D3DCCD1}">
                  <a14:hiddenFill xmlns="" xmlns:a14="http://schemas.microsoft.com/office/drawing/2010/main">
                    <a:solidFill>
                      <a:srgbClr val="FFFFFF"/>
                    </a:solidFill>
                  </a14:hiddenFill>
                </a:ext>
              </a:extLst>
            </p:spPr>
          </p:pic>
          <p:pic>
            <p:nvPicPr>
              <p:cNvPr id="76" name="Picture 15" descr="warcraft2"/>
              <p:cNvPicPr>
                <a:picLocks noChangeArrowheads="1"/>
              </p:cNvPicPr>
              <p:nvPr/>
            </p:nvPicPr>
            <p:blipFill>
              <a:blip r:embed="rId24" cstate="print">
                <a:extLst>
                  <a:ext uri="{28A0092B-C50C-407E-A947-70E740481C1C}">
                    <a14:useLocalDpi xmlns="" xmlns:a14="http://schemas.microsoft.com/office/drawing/2010/main" val="0"/>
                  </a:ext>
                </a:extLst>
              </a:blip>
              <a:srcRect/>
              <a:stretch>
                <a:fillRect/>
              </a:stretch>
            </p:blipFill>
            <p:spPr bwMode="auto">
              <a:xfrm>
                <a:off x="3422" y="1104"/>
                <a:ext cx="1474" cy="1035"/>
              </a:xfrm>
              <a:prstGeom prst="rect">
                <a:avLst/>
              </a:prstGeom>
              <a:noFill/>
              <a:extLst>
                <a:ext uri="{909E8E84-426E-40DD-AFC4-6F175D3DCCD1}">
                  <a14:hiddenFill xmlns="" xmlns:a14="http://schemas.microsoft.com/office/drawing/2010/main">
                    <a:solidFill>
                      <a:srgbClr val="FFFFFF"/>
                    </a:solidFill>
                  </a14:hiddenFill>
                </a:ext>
              </a:extLst>
            </p:spPr>
          </p:pic>
        </p:grpSp>
      </p:grpSp>
      <p:sp>
        <p:nvSpPr>
          <p:cNvPr id="78" name="Text Box 71"/>
          <p:cNvSpPr txBox="1">
            <a:spLocks noChangeArrowheads="1"/>
          </p:cNvSpPr>
          <p:nvPr/>
        </p:nvSpPr>
        <p:spPr bwMode="auto">
          <a:xfrm>
            <a:off x="3810000" y="5647314"/>
            <a:ext cx="1405889" cy="338554"/>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r>
              <a:rPr lang="en-US" altLang="ja-JP" sz="800" b="1" dirty="0" smtClean="0">
                <a:latin typeface="+mn-lt"/>
                <a:cs typeface="Arial" charset="0"/>
              </a:rPr>
              <a:t>Movie, video/audio clip, picture library, etc</a:t>
            </a:r>
            <a:r>
              <a:rPr lang="en-US" altLang="ja-JP" sz="800" b="1" dirty="0">
                <a:latin typeface="+mn-lt"/>
                <a:cs typeface="Arial" charset="0"/>
              </a:rPr>
              <a:t>.</a:t>
            </a:r>
          </a:p>
        </p:txBody>
      </p:sp>
    </p:spTree>
    <p:extLst>
      <p:ext uri="{BB962C8B-B14F-4D97-AF65-F5344CB8AC3E}">
        <p14:creationId xmlns="" xmlns:p14="http://schemas.microsoft.com/office/powerpoint/2010/main" val="7221074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noChangeArrowheads="1"/>
          </p:cNvSpPr>
          <p:nvPr>
            <p:ph type="title"/>
          </p:nvPr>
        </p:nvSpPr>
        <p:spPr>
          <a:xfrm>
            <a:off x="685800" y="685800"/>
            <a:ext cx="7772400" cy="870992"/>
          </a:xfrm>
          <a:noFill/>
          <a:ln/>
        </p:spPr>
        <p:txBody>
          <a:bodyPr/>
          <a:lstStyle/>
          <a:p>
            <a:pPr latinLnBrk="0"/>
            <a:r>
              <a:rPr lang="en-US" altLang="zh-CN" sz="2400" dirty="0" smtClean="0"/>
              <a:t> </a:t>
            </a:r>
            <a:r>
              <a:rPr lang="en-US" altLang="zh-CN" sz="2400" b="1" dirty="0" smtClean="0">
                <a:latin typeface="Times New Roman" pitchFamily="18" charset="0"/>
                <a:cs typeface="Times New Roman" pitchFamily="18" charset="0"/>
              </a:rPr>
              <a:t>Usage Model 2: 8K UHD Wireless Transfer at Smart Home</a:t>
            </a:r>
            <a:endParaRPr lang="en-CA" altLang="zh-CN" sz="2400" b="1" dirty="0">
              <a:latin typeface="Times New Roman" pitchFamily="18" charset="0"/>
              <a:cs typeface="Times New Roman" pitchFamily="18" charset="0"/>
            </a:endParaRPr>
          </a:p>
        </p:txBody>
      </p:sp>
      <p:sp>
        <p:nvSpPr>
          <p:cNvPr id="17" name="Rectangle 3"/>
          <p:cNvSpPr txBox="1">
            <a:spLocks noChangeArrowheads="1"/>
          </p:cNvSpPr>
          <p:nvPr/>
        </p:nvSpPr>
        <p:spPr bwMode="auto">
          <a:xfrm>
            <a:off x="539552" y="1423708"/>
            <a:ext cx="4320480" cy="504056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r>
              <a:rPr kumimoji="0" lang="en-US" b="1" i="0" u="sng" strike="noStrike" kern="0" cap="none" spc="0" normalizeH="0" baseline="0" noProof="0" dirty="0" smtClean="0">
                <a:ln>
                  <a:noFill/>
                </a:ln>
                <a:solidFill>
                  <a:srgbClr val="000000"/>
                </a:solidFill>
                <a:effectLst/>
                <a:uLnTx/>
                <a:uFillTx/>
                <a:latin typeface="+mn-lt"/>
                <a:ea typeface="+mn-ea"/>
                <a:cs typeface="+mn-cs"/>
              </a:rPr>
              <a:t>Pre-Conditions:  </a:t>
            </a:r>
          </a:p>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11ay </a:t>
            </a:r>
            <a:r>
              <a:rPr lang="en-US" altLang="ko-KR" sz="1200" kern="0" dirty="0" smtClean="0">
                <a:solidFill>
                  <a:srgbClr val="000000"/>
                </a:solidFill>
                <a:latin typeface="+mn-lt"/>
                <a:ea typeface="+mn-ea"/>
              </a:rPr>
              <a:t>is interfaced between</a:t>
            </a: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 a source device (e.g. set-top</a:t>
            </a:r>
            <a:r>
              <a:rPr kumimoji="0" lang="en-US" altLang="ko-KR" sz="1200" b="0" i="0" u="none" strike="noStrike" kern="0" cap="none" spc="0" normalizeH="0" noProof="0" dirty="0" smtClean="0">
                <a:ln>
                  <a:noFill/>
                </a:ln>
                <a:solidFill>
                  <a:srgbClr val="000000"/>
                </a:solidFill>
                <a:effectLst/>
                <a:uLnTx/>
                <a:uFillTx/>
                <a:latin typeface="+mn-lt"/>
                <a:ea typeface="+mn-ea"/>
                <a:cs typeface="+mn-cs"/>
              </a:rPr>
              <a:t> box, blu-ray player, tablet, smart phone)</a:t>
            </a: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 and a sink device (e.g. smart TV, thin display) to stream</a:t>
            </a:r>
            <a:r>
              <a:rPr kumimoji="0" lang="en-US" altLang="ko-KR" sz="1200" b="0" i="0" u="none" strike="noStrike" kern="0" cap="none" spc="0" normalizeH="0" noProof="0" dirty="0" smtClean="0">
                <a:ln>
                  <a:noFill/>
                </a:ln>
                <a:solidFill>
                  <a:srgbClr val="000000"/>
                </a:solidFill>
                <a:effectLst/>
                <a:uLnTx/>
                <a:uFillTx/>
                <a:latin typeface="+mn-lt"/>
                <a:ea typeface="+mn-ea"/>
                <a:cs typeface="+mn-cs"/>
              </a:rPr>
              <a:t> 8K UHD contents at home.</a:t>
            </a:r>
            <a:endParaRPr kumimoji="0" lang="en-US" sz="1200" b="0" i="0" u="none" strike="noStrike" kern="0" cap="none" spc="0" normalizeH="0" baseline="0" noProof="0" dirty="0" smtClean="0">
              <a:ln>
                <a:noFill/>
              </a:ln>
              <a:solidFill>
                <a:srgbClr val="000000"/>
              </a:solidFill>
              <a:effectLst/>
              <a:uLnTx/>
              <a:uFillTx/>
              <a:latin typeface="+mn-lt"/>
              <a:ea typeface="+mn-ea"/>
              <a:cs typeface="+mn-cs"/>
            </a:endParaRPr>
          </a:p>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r>
              <a:rPr kumimoji="0" lang="en-US" b="1" i="0" u="sng" strike="noStrike" kern="0" cap="none" spc="0" normalizeH="0" baseline="0" noProof="0" dirty="0" smtClean="0">
                <a:ln>
                  <a:noFill/>
                </a:ln>
                <a:solidFill>
                  <a:srgbClr val="000000"/>
                </a:solidFill>
                <a:effectLst/>
                <a:uLnTx/>
                <a:uFillTx/>
                <a:latin typeface="+mn-lt"/>
                <a:ea typeface="+mn-ea"/>
                <a:cs typeface="+mn-cs"/>
              </a:rPr>
              <a:t>Environment: </a:t>
            </a:r>
          </a:p>
          <a:p>
            <a:pPr marL="88900" marR="0" lvl="0" indent="-88900" algn="l" defTabSz="449263" rtl="0" eaLnBrk="1" fontAlgn="base" latinLnBrk="1" hangingPunct="1">
              <a:lnSpc>
                <a:spcPct val="90000"/>
              </a:lnSpc>
              <a:spcBef>
                <a:spcPts val="600"/>
              </a:spcBef>
              <a:spcAft>
                <a:spcPct val="0"/>
              </a:spcAft>
              <a:buClr>
                <a:srgbClr val="000000"/>
              </a:buClr>
              <a:buSzPct val="100000"/>
              <a:buFont typeface="Arial" pitchFamily="34" charset="0"/>
              <a:buChar char="•"/>
              <a:tabLst/>
              <a:defRPr/>
            </a:pP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Devices are operating in close proximity at home. Typical distance between devices are &lt; 5m. </a:t>
            </a:r>
          </a:p>
          <a:p>
            <a:pPr marL="88900" marR="0" lvl="0" indent="-88900" algn="l" defTabSz="449263" rtl="0" eaLnBrk="1" fontAlgn="base" latinLnBrk="1" hangingPunct="1">
              <a:lnSpc>
                <a:spcPct val="90000"/>
              </a:lnSpc>
              <a:spcBef>
                <a:spcPts val="600"/>
              </a:spcBef>
              <a:spcAft>
                <a:spcPct val="0"/>
              </a:spcAft>
              <a:buClr>
                <a:srgbClr val="000000"/>
              </a:buClr>
              <a:buSzPct val="100000"/>
              <a:buFont typeface="Arial" pitchFamily="34" charset="0"/>
              <a:buChar char="•"/>
              <a:tabLst/>
              <a:defRPr/>
            </a:pPr>
            <a:r>
              <a:rPr lang="en-US" altLang="ko-KR" sz="1200" kern="0" dirty="0" smtClean="0">
                <a:solidFill>
                  <a:srgbClr val="000000"/>
                </a:solidFill>
                <a:latin typeface="+mn-lt"/>
                <a:ea typeface="+mn-ea"/>
              </a:rPr>
              <a:t>When it comes to the link between a set-top box and a thin display (or smart TV), the set-top box can be inside a table which may provide some SNR loss.  </a:t>
            </a:r>
            <a:endParaRPr kumimoji="0" lang="en-US" altLang="ko-KR" sz="1200" b="0" i="0" u="none" strike="noStrike" kern="0" cap="none" spc="0" normalizeH="0" baseline="0" noProof="0" dirty="0" smtClean="0">
              <a:ln>
                <a:noFill/>
              </a:ln>
              <a:solidFill>
                <a:srgbClr val="000000"/>
              </a:solidFill>
              <a:effectLst/>
              <a:uLnTx/>
              <a:uFillTx/>
              <a:latin typeface="+mn-lt"/>
              <a:ea typeface="+mn-ea"/>
              <a:cs typeface="+mn-cs"/>
            </a:endParaRPr>
          </a:p>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r>
              <a:rPr kumimoji="0" lang="en-US" b="1" i="0" u="sng" strike="noStrike" kern="0" cap="none" spc="0" normalizeH="0" baseline="0" noProof="0" dirty="0" smtClean="0">
                <a:ln>
                  <a:noFill/>
                </a:ln>
                <a:solidFill>
                  <a:srgbClr val="000000"/>
                </a:solidFill>
                <a:effectLst/>
                <a:uLnTx/>
                <a:uFillTx/>
                <a:latin typeface="+mn-lt"/>
                <a:ea typeface="+mn-ea"/>
                <a:cs typeface="+mn-cs"/>
              </a:rPr>
              <a:t>Application: </a:t>
            </a:r>
          </a:p>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At least 28 Gbps data rate is required for a link to stream</a:t>
            </a:r>
            <a:r>
              <a:rPr kumimoji="0" lang="en-US" altLang="ko-KR" sz="1200" b="0" i="0" u="none" strike="noStrike" kern="0" cap="none" spc="0" normalizeH="0" noProof="0" dirty="0" smtClean="0">
                <a:ln>
                  <a:noFill/>
                </a:ln>
                <a:solidFill>
                  <a:srgbClr val="000000"/>
                </a:solidFill>
                <a:effectLst/>
                <a:uLnTx/>
                <a:uFillTx/>
                <a:latin typeface="+mn-lt"/>
                <a:ea typeface="+mn-ea"/>
                <a:cs typeface="+mn-cs"/>
              </a:rPr>
              <a:t> </a:t>
            </a: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uncompressed 8K UHD streaming (60 frames</a:t>
            </a:r>
            <a:r>
              <a:rPr kumimoji="0" lang="en-US" altLang="ko-KR" sz="1200" b="0" i="0" u="none" strike="noStrike" kern="0" cap="none" spc="0" normalizeH="0" noProof="0" dirty="0" smtClean="0">
                <a:ln>
                  <a:noFill/>
                </a:ln>
                <a:solidFill>
                  <a:srgbClr val="000000"/>
                </a:solidFill>
                <a:effectLst/>
                <a:uLnTx/>
                <a:uFillTx/>
                <a:latin typeface="+mn-lt"/>
                <a:ea typeface="+mn-ea"/>
                <a:cs typeface="+mn-cs"/>
              </a:rPr>
              <a:t> per second, 24 bits per pixel, 4:2:2 Chroma sampling at minimum)</a:t>
            </a: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 </a:t>
            </a:r>
          </a:p>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r>
              <a:rPr lang="en-US" altLang="ko-KR" sz="1200" kern="0" dirty="0" smtClean="0">
                <a:solidFill>
                  <a:srgbClr val="000000"/>
                </a:solidFill>
                <a:latin typeface="+mn-lt"/>
                <a:ea typeface="+mn-ea"/>
              </a:rPr>
              <a:t>Jitter &lt;5ms, delay&lt;5ms.</a:t>
            </a:r>
            <a:endParaRPr kumimoji="0" lang="en-US" altLang="ko-KR" sz="1200" b="0" i="0" u="none" strike="noStrike" kern="0" cap="none" spc="0" normalizeH="0" baseline="0" noProof="0" dirty="0" smtClean="0">
              <a:ln>
                <a:noFill/>
              </a:ln>
              <a:solidFill>
                <a:srgbClr val="000000"/>
              </a:solidFill>
              <a:effectLst/>
              <a:uLnTx/>
              <a:uFillTx/>
              <a:latin typeface="+mn-lt"/>
              <a:ea typeface="+mn-ea"/>
              <a:cs typeface="+mn-cs"/>
            </a:endParaRPr>
          </a:p>
          <a:p>
            <a:pPr lvl="0" eaLnBrk="1" latinLnBrk="1" hangingPunct="1">
              <a:lnSpc>
                <a:spcPct val="90000"/>
              </a:lnSpc>
              <a:spcBef>
                <a:spcPts val="600"/>
              </a:spcBef>
              <a:defRPr/>
            </a:pPr>
            <a:r>
              <a:rPr lang="en-US" b="1" u="sng" kern="0" dirty="0" smtClean="0">
                <a:solidFill>
                  <a:srgbClr val="000000"/>
                </a:solidFill>
                <a:latin typeface="+mn-lt"/>
                <a:ea typeface="+mn-ea"/>
              </a:rPr>
              <a:t>Traffic Conditions</a:t>
            </a:r>
          </a:p>
          <a:p>
            <a:pPr marL="88900" indent="-88900" eaLnBrk="1" latinLnBrk="1" hangingPunct="1">
              <a:lnSpc>
                <a:spcPct val="90000"/>
              </a:lnSpc>
              <a:spcBef>
                <a:spcPts val="600"/>
              </a:spcBef>
              <a:buFont typeface="Arial" pitchFamily="34" charset="0"/>
              <a:buChar char="•"/>
              <a:defRPr/>
            </a:pPr>
            <a:r>
              <a:rPr lang="en-US" altLang="ko-KR" sz="1200" kern="0" dirty="0" smtClean="0">
                <a:solidFill>
                  <a:srgbClr val="000000"/>
                </a:solidFill>
                <a:latin typeface="+mn-lt"/>
                <a:ea typeface="+mn-ea"/>
              </a:rPr>
              <a:t>Only a single link may exist at a time. </a:t>
            </a:r>
          </a:p>
          <a:p>
            <a:pPr marL="88900" indent="-88900" eaLnBrk="1" latinLnBrk="1" hangingPunct="1">
              <a:lnSpc>
                <a:spcPct val="90000"/>
              </a:lnSpc>
              <a:spcBef>
                <a:spcPts val="600"/>
              </a:spcBef>
              <a:buFont typeface="Arial" pitchFamily="34" charset="0"/>
              <a:buChar char="•"/>
              <a:defRPr/>
            </a:pPr>
            <a:r>
              <a:rPr lang="en-US" altLang="ko-KR" sz="1200" kern="0" dirty="0" smtClean="0">
                <a:solidFill>
                  <a:srgbClr val="000000"/>
                </a:solidFill>
                <a:latin typeface="+mn-lt"/>
                <a:ea typeface="+mn-ea"/>
              </a:rPr>
              <a:t>There is typically </a:t>
            </a:r>
            <a:r>
              <a:rPr lang="en-US" altLang="ko-KR" sz="1200" dirty="0" smtClean="0">
                <a:latin typeface="+mn-lt"/>
                <a:ea typeface="+mn-ea"/>
              </a:rPr>
              <a:t>minimum</a:t>
            </a:r>
            <a:r>
              <a:rPr lang="en-US" altLang="ko-KR" sz="1200" kern="0" dirty="0" smtClean="0">
                <a:solidFill>
                  <a:srgbClr val="000000"/>
                </a:solidFill>
                <a:latin typeface="+mn-lt"/>
                <a:ea typeface="+mn-ea"/>
              </a:rPr>
              <a:t> interference from other mm-wave links at home.</a:t>
            </a:r>
          </a:p>
          <a:p>
            <a:pPr marL="88900" indent="-88900" eaLnBrk="1" latinLnBrk="1" hangingPunct="1">
              <a:lnSpc>
                <a:spcPct val="90000"/>
              </a:lnSpc>
              <a:spcBef>
                <a:spcPts val="600"/>
              </a:spcBef>
              <a:buFont typeface="Arial" pitchFamily="34" charset="0"/>
              <a:buChar char="•"/>
              <a:defRPr/>
            </a:pPr>
            <a:r>
              <a:rPr lang="en-US" altLang="ko-KR" sz="1200" kern="0" dirty="0" smtClean="0">
                <a:solidFill>
                  <a:srgbClr val="000000"/>
                </a:solidFill>
                <a:latin typeface="+mn-lt"/>
                <a:ea typeface="+mn-ea"/>
              </a:rPr>
              <a:t>Traffic is mostly unidirectional.</a:t>
            </a:r>
            <a:endParaRPr lang="en-US" altLang="ko-KR" sz="1400" kern="0" dirty="0" smtClean="0">
              <a:solidFill>
                <a:srgbClr val="000000"/>
              </a:solidFill>
              <a:latin typeface="+mn-lt"/>
              <a:ea typeface="+mn-ea"/>
            </a:endParaRPr>
          </a:p>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endParaRPr kumimoji="0" lang="en-US" sz="1600" b="1" i="0" u="sng" strike="noStrike" kern="0" cap="none" spc="0" normalizeH="0" baseline="0" noProof="0" dirty="0">
              <a:ln>
                <a:noFill/>
              </a:ln>
              <a:solidFill>
                <a:srgbClr val="000000"/>
              </a:solidFill>
              <a:effectLst/>
              <a:uLnTx/>
              <a:uFillTx/>
              <a:latin typeface="+mn-lt"/>
              <a:ea typeface="+mn-ea"/>
              <a:cs typeface="+mn-cs"/>
            </a:endParaRPr>
          </a:p>
        </p:txBody>
      </p:sp>
      <p:sp>
        <p:nvSpPr>
          <p:cNvPr id="18" name="Rectangle 3"/>
          <p:cNvSpPr txBox="1">
            <a:spLocks noChangeArrowheads="1"/>
          </p:cNvSpPr>
          <p:nvPr/>
        </p:nvSpPr>
        <p:spPr bwMode="auto">
          <a:xfrm>
            <a:off x="4788024" y="1423708"/>
            <a:ext cx="4320480" cy="504056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0" indent="0">
              <a:buFontTx/>
              <a:buNone/>
            </a:pPr>
            <a:r>
              <a:rPr lang="en-US" sz="1400" u="sng" kern="0" dirty="0" smtClean="0"/>
              <a:t>Use </a:t>
            </a:r>
            <a:r>
              <a:rPr lang="en-US" sz="1400" u="sng" kern="0" dirty="0"/>
              <a:t>Case</a:t>
            </a:r>
          </a:p>
          <a:p>
            <a:pPr marL="0" indent="0">
              <a:buFontTx/>
              <a:buChar char="-"/>
            </a:pPr>
            <a:r>
              <a:rPr lang="en-US" sz="1200" b="0" kern="0" dirty="0" smtClean="0"/>
              <a:t>  Split TV: TV is on the wall as a thin display and set-top box works as a controller, wirelessly interfaced by 11ay to replace wired interfaces. </a:t>
            </a:r>
          </a:p>
          <a:p>
            <a:pPr marL="0" indent="0">
              <a:buFontTx/>
              <a:buChar char="-"/>
            </a:pPr>
            <a:r>
              <a:rPr lang="en-US" sz="1200" b="0" kern="0" dirty="0" smtClean="0"/>
              <a:t>Smart display (Mirroring): Uncompressed 8K UHD streaming is through smart TV. 8K UHD video can be real-time transferred from Smartphone/tablet to smart TV. When </a:t>
            </a:r>
            <a:r>
              <a:rPr lang="en-US" altLang="ko-KR" sz="1200" b="0" kern="0" dirty="0" smtClean="0"/>
              <a:t>user enters home, the video which the user is watching in his/her smart phone is seamlessly played in the smart TV. </a:t>
            </a:r>
            <a:endParaRPr lang="en-US" sz="1200" b="0" kern="0" dirty="0" smtClean="0"/>
          </a:p>
        </p:txBody>
      </p:sp>
      <p:sp>
        <p:nvSpPr>
          <p:cNvPr id="9" name="Date Placeholder 3"/>
          <p:cNvSpPr>
            <a:spLocks noGrp="1"/>
          </p:cNvSpPr>
          <p:nvPr>
            <p:ph type="dt" idx="4294967295"/>
          </p:nvPr>
        </p:nvSpPr>
        <p:spPr>
          <a:xfrm>
            <a:off x="696912" y="333375"/>
            <a:ext cx="2303451" cy="273050"/>
          </a:xfrm>
          <a:prstGeom prst="rect">
            <a:avLst/>
          </a:prstGeom>
        </p:spPr>
        <p:txBody>
          <a:bodyPr/>
          <a:lstStyle/>
          <a:p>
            <a:r>
              <a:rPr lang="en-US" altLang="ko-KR" dirty="0" smtClean="0"/>
              <a:t>March 2015</a:t>
            </a:r>
            <a:endParaRPr lang="en-GB" altLang="ko-KR"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5" name="Shape 225"/>
          <p:cNvSpPr txBox="1">
            <a:spLocks noGrp="1"/>
          </p:cNvSpPr>
          <p:nvPr>
            <p:ph type="title"/>
          </p:nvPr>
        </p:nvSpPr>
        <p:spPr>
          <a:xfrm>
            <a:off x="683568" y="476672"/>
            <a:ext cx="7772400" cy="1066799"/>
          </a:xfrm>
          <a:prstGeom prst="rect">
            <a:avLst/>
          </a:prstGeom>
          <a:noFill/>
          <a:ln>
            <a:noFill/>
          </a:ln>
        </p:spPr>
        <p:txBody>
          <a:bodyPr lIns="92075" tIns="46025" rIns="92075" bIns="46025" anchor="ctr" anchorCtr="0">
            <a:noAutofit/>
          </a:bodyPr>
          <a:lstStyle/>
          <a:p>
            <a:pPr lvl="0">
              <a:buSzPct val="25000"/>
            </a:pPr>
            <a:r>
              <a:rPr lang="en-US" sz="2400" b="1" i="0" u="none" strike="noStrike" cap="none" baseline="0" dirty="0">
                <a:solidFill>
                  <a:schemeClr val="dk2"/>
                </a:solidFill>
                <a:latin typeface="Times New Roman"/>
                <a:ea typeface="Times New Roman"/>
                <a:cs typeface="Times New Roman"/>
                <a:sym typeface="Times New Roman"/>
              </a:rPr>
              <a:t>Usage Model </a:t>
            </a:r>
            <a:r>
              <a:rPr lang="en-US" sz="2400" b="1" dirty="0" smtClean="0">
                <a:solidFill>
                  <a:schemeClr val="dk2"/>
                </a:solidFill>
                <a:latin typeface="Times New Roman"/>
                <a:ea typeface="Times New Roman"/>
                <a:cs typeface="Times New Roman"/>
                <a:sym typeface="Times New Roman"/>
              </a:rPr>
              <a:t>2</a:t>
            </a:r>
            <a:r>
              <a:rPr lang="en-US" sz="2400" i="0" u="none" strike="noStrike" cap="none" baseline="0" dirty="0" smtClean="0">
                <a:solidFill>
                  <a:schemeClr val="dk2"/>
                </a:solidFill>
                <a:latin typeface="Times New Roman"/>
                <a:ea typeface="Times New Roman"/>
                <a:cs typeface="Times New Roman"/>
                <a:sym typeface="Times New Roman"/>
              </a:rPr>
              <a:t>: </a:t>
            </a:r>
            <a:r>
              <a:rPr lang="en-US" altLang="zh-CN" sz="2400" b="1" dirty="0" smtClean="0">
                <a:latin typeface="Times New Roman" pitchFamily="18" charset="0"/>
                <a:cs typeface="Times New Roman" pitchFamily="18" charset="0"/>
              </a:rPr>
              <a:t>8K UHD Wireless Transfer at Smart Home</a:t>
            </a:r>
            <a:endParaRPr lang="en-US" sz="2400" b="1" i="0" u="none" strike="noStrike" cap="none" baseline="0" dirty="0">
              <a:solidFill>
                <a:schemeClr val="dk2"/>
              </a:solidFill>
              <a:latin typeface="Times New Roman" pitchFamily="18" charset="0"/>
              <a:ea typeface="Times New Roman"/>
              <a:cs typeface="Times New Roman" pitchFamily="18" charset="0"/>
              <a:sym typeface="Times New Roman"/>
            </a:endParaRPr>
          </a:p>
        </p:txBody>
      </p:sp>
      <p:sp>
        <p:nvSpPr>
          <p:cNvPr id="226" name="Shape 226"/>
          <p:cNvSpPr txBox="1">
            <a:spLocks noGrp="1"/>
          </p:cNvSpPr>
          <p:nvPr>
            <p:ph type="body" idx="1"/>
          </p:nvPr>
        </p:nvSpPr>
        <p:spPr>
          <a:xfrm>
            <a:off x="457199" y="1600200"/>
            <a:ext cx="6347049" cy="4912742"/>
          </a:xfrm>
          <a:prstGeom prst="rect">
            <a:avLst/>
          </a:prstGeom>
          <a:noFill/>
          <a:ln>
            <a:noFill/>
          </a:ln>
        </p:spPr>
        <p:txBody>
          <a:bodyPr lIns="92075" tIns="46025" rIns="92075" bIns="46025" anchor="t" anchorCtr="0">
            <a:noAutofit/>
          </a:bodyPr>
          <a:lstStyle/>
          <a:p>
            <a:pPr marL="342900" marR="0" lvl="0" indent="-342900" algn="l" rtl="0">
              <a:lnSpc>
                <a:spcPct val="80000"/>
              </a:lnSpc>
              <a:spcBef>
                <a:spcPts val="270"/>
              </a:spcBef>
              <a:spcAft>
                <a:spcPts val="0"/>
              </a:spcAft>
              <a:buClr>
                <a:schemeClr val="dk1"/>
              </a:buClr>
              <a:buSzPct val="96428"/>
              <a:buFont typeface="Times New Roman"/>
              <a:buChar char="•"/>
            </a:pPr>
            <a:r>
              <a:rPr lang="en-US" sz="1600" b="1" i="0" u="none" strike="noStrike" cap="none" baseline="0" dirty="0" smtClean="0">
                <a:solidFill>
                  <a:schemeClr val="dk1"/>
                </a:solidFill>
                <a:latin typeface="Times New Roman"/>
                <a:ea typeface="Times New Roman"/>
                <a:cs typeface="Times New Roman"/>
                <a:sym typeface="Times New Roman"/>
              </a:rPr>
              <a:t>Requirements</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 </a:t>
            </a:r>
            <a:r>
              <a:rPr lang="en-US" sz="1600" b="1" i="0" u="none" strike="noStrike" cap="none" baseline="0" dirty="0">
                <a:solidFill>
                  <a:srgbClr val="FF0000"/>
                </a:solidFill>
                <a:latin typeface="Times New Roman"/>
                <a:ea typeface="Times New Roman"/>
                <a:cs typeface="Times New Roman"/>
                <a:sym typeface="Times New Roman"/>
              </a:rPr>
              <a:t>Provides full rate  </a:t>
            </a:r>
            <a:r>
              <a:rPr lang="en-US" sz="1600" b="1" i="0" u="none" strike="noStrike" cap="none" baseline="0" dirty="0" smtClean="0">
                <a:solidFill>
                  <a:srgbClr val="FF0000"/>
                </a:solidFill>
                <a:latin typeface="Times New Roman"/>
                <a:ea typeface="Times New Roman"/>
                <a:cs typeface="Times New Roman"/>
                <a:sym typeface="Times New Roman"/>
              </a:rPr>
              <a:t>&gt;28 Gbps </a:t>
            </a:r>
            <a:endParaRPr lang="en-US" sz="1600" b="1" i="0" u="none" strike="noStrike" cap="none" baseline="0" dirty="0">
              <a:solidFill>
                <a:srgbClr val="FF0000"/>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rgbClr val="FF0000"/>
                </a:solidFill>
                <a:latin typeface="Times New Roman"/>
                <a:ea typeface="Times New Roman"/>
                <a:cs typeface="Times New Roman"/>
                <a:sym typeface="Times New Roman"/>
              </a:rPr>
              <a:t>        </a:t>
            </a:r>
            <a:r>
              <a:rPr lang="en-US" sz="1600" b="1" i="0" u="none" strike="noStrike" cap="none" baseline="0" dirty="0" smtClean="0">
                <a:solidFill>
                  <a:srgbClr val="FF0000"/>
                </a:solidFill>
                <a:latin typeface="Times New Roman"/>
                <a:ea typeface="Times New Roman"/>
                <a:cs typeface="Times New Roman"/>
                <a:sym typeface="Times New Roman"/>
              </a:rPr>
              <a:t>- High QoS/QoE</a:t>
            </a:r>
            <a:r>
              <a:rPr lang="en-US" sz="1600" b="1" i="0" u="none" strike="noStrike" cap="none" dirty="0" smtClean="0">
                <a:solidFill>
                  <a:srgbClr val="FF0000"/>
                </a:solidFill>
                <a:latin typeface="Times New Roman"/>
                <a:ea typeface="Times New Roman"/>
                <a:cs typeface="Times New Roman"/>
                <a:sym typeface="Times New Roman"/>
              </a:rPr>
              <a:t> (</a:t>
            </a:r>
            <a:r>
              <a:rPr lang="en-US" sz="1600" b="1" i="0" u="none" strike="noStrike" cap="none" baseline="0" dirty="0" smtClean="0">
                <a:solidFill>
                  <a:srgbClr val="FF0000"/>
                </a:solidFill>
                <a:latin typeface="Times New Roman"/>
                <a:ea typeface="Times New Roman"/>
                <a:cs typeface="Times New Roman"/>
                <a:sym typeface="Times New Roman"/>
              </a:rPr>
              <a:t>latency </a:t>
            </a:r>
            <a:r>
              <a:rPr lang="en-US" sz="1600" b="1" i="0" u="none" strike="noStrike" cap="none" baseline="0" dirty="0">
                <a:solidFill>
                  <a:srgbClr val="FF0000"/>
                </a:solidFill>
                <a:latin typeface="Times New Roman"/>
                <a:ea typeface="Times New Roman"/>
                <a:cs typeface="Times New Roman"/>
                <a:sym typeface="Times New Roman"/>
              </a:rPr>
              <a:t>&lt; </a:t>
            </a:r>
            <a:r>
              <a:rPr lang="en-US" sz="1600" b="1" i="0" u="none" strike="noStrike" cap="none" baseline="0" dirty="0" smtClean="0">
                <a:solidFill>
                  <a:srgbClr val="FF0000"/>
                </a:solidFill>
                <a:latin typeface="Times New Roman"/>
                <a:ea typeface="Times New Roman"/>
                <a:cs typeface="Times New Roman"/>
                <a:sym typeface="Times New Roman"/>
              </a:rPr>
              <a:t>5ms, jitter&lt;5ms)</a:t>
            </a:r>
          </a:p>
          <a:p>
            <a:pPr marL="342900" marR="0" lvl="0" indent="-342900" algn="l" rtl="0">
              <a:lnSpc>
                <a:spcPct val="80000"/>
              </a:lnSpc>
              <a:spcBef>
                <a:spcPts val="270"/>
              </a:spcBef>
              <a:spcAft>
                <a:spcPts val="0"/>
              </a:spcAft>
              <a:buClr>
                <a:schemeClr val="dk1"/>
              </a:buClr>
              <a:buSzPct val="25000"/>
              <a:buFont typeface="Times New Roman"/>
              <a:buNone/>
            </a:pPr>
            <a:r>
              <a:rPr lang="en-US" sz="1600" b="1" dirty="0" smtClean="0">
                <a:solidFill>
                  <a:srgbClr val="FF0000"/>
                </a:solidFill>
                <a:latin typeface="Times New Roman"/>
                <a:ea typeface="Times New Roman"/>
                <a:cs typeface="Times New Roman"/>
                <a:sym typeface="Times New Roman"/>
              </a:rPr>
              <a:t>        - P2P </a:t>
            </a:r>
            <a:endParaRPr lang="en-US" sz="1600" b="1" i="0" u="none" strike="noStrike" cap="none" baseline="0" dirty="0">
              <a:solidFill>
                <a:srgbClr val="FF0000"/>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smtClean="0">
                <a:solidFill>
                  <a:schemeClr val="dk1"/>
                </a:solidFill>
                <a:latin typeface="Times New Roman"/>
                <a:ea typeface="Times New Roman"/>
                <a:cs typeface="Times New Roman"/>
                <a:sym typeface="Times New Roman"/>
              </a:rPr>
              <a:t>       </a:t>
            </a:r>
            <a:endParaRPr lang="en-US" sz="1600" b="1" i="0" u="none" strike="noStrike" cap="none" baseline="0" dirty="0">
              <a:solidFill>
                <a:schemeClr val="dk1"/>
              </a:solidFill>
              <a:latin typeface="Times New Roman"/>
              <a:ea typeface="Times New Roman"/>
              <a:cs typeface="Times New Roman"/>
              <a:sym typeface="Times New Roman"/>
            </a:endParaRPr>
          </a:p>
        </p:txBody>
      </p:sp>
      <p:grpSp>
        <p:nvGrpSpPr>
          <p:cNvPr id="61" name="그룹 41"/>
          <p:cNvGrpSpPr/>
          <p:nvPr/>
        </p:nvGrpSpPr>
        <p:grpSpPr>
          <a:xfrm>
            <a:off x="611560" y="2996952"/>
            <a:ext cx="4948718" cy="2029792"/>
            <a:chOff x="4427984" y="4077072"/>
            <a:chExt cx="4948718" cy="2029792"/>
          </a:xfrm>
        </p:grpSpPr>
        <p:sp>
          <p:nvSpPr>
            <p:cNvPr id="62" name="TextBox 61"/>
            <p:cNvSpPr txBox="1"/>
            <p:nvPr/>
          </p:nvSpPr>
          <p:spPr>
            <a:xfrm>
              <a:off x="4427984" y="5621178"/>
              <a:ext cx="2088232" cy="2462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kern="0" dirty="0" smtClean="0">
                  <a:solidFill>
                    <a:sysClr val="windowText" lastClr="000000"/>
                  </a:solidFill>
                </a:rPr>
                <a:t>TV or Display</a:t>
              </a:r>
              <a:endParaRPr kumimoji="0" lang="ko-KR" altLang="en-US" sz="1000" i="0" u="none" strike="noStrike" kern="0" cap="none" spc="0" normalizeH="0" baseline="0" noProof="0" dirty="0">
                <a:ln>
                  <a:noFill/>
                </a:ln>
                <a:solidFill>
                  <a:sysClr val="windowText" lastClr="000000"/>
                </a:solidFill>
                <a:effectLst/>
                <a:uLnTx/>
                <a:uFillTx/>
              </a:endParaRPr>
            </a:p>
          </p:txBody>
        </p:sp>
        <p:grpSp>
          <p:nvGrpSpPr>
            <p:cNvPr id="63" name="그룹 31"/>
            <p:cNvGrpSpPr/>
            <p:nvPr/>
          </p:nvGrpSpPr>
          <p:grpSpPr>
            <a:xfrm>
              <a:off x="4932040" y="4077072"/>
              <a:ext cx="4444662" cy="2029792"/>
              <a:chOff x="589558" y="2298324"/>
              <a:chExt cx="6004978" cy="2742360"/>
            </a:xfrm>
          </p:grpSpPr>
          <p:pic>
            <p:nvPicPr>
              <p:cNvPr id="66" name="Picture 2" descr="http://nimage.newsway.kr/photo/2015/02/24/2015022409162369226_20150224091809_1.jpg"/>
              <p:cNvPicPr>
                <a:picLocks noChangeAspect="1" noChangeArrowheads="1"/>
              </p:cNvPicPr>
              <p:nvPr/>
            </p:nvPicPr>
            <p:blipFill>
              <a:blip r:embed="rId3" cstate="print"/>
              <a:srcRect l="12281" t="10889" r="15789" b="23775"/>
              <a:stretch>
                <a:fillRect/>
              </a:stretch>
            </p:blipFill>
            <p:spPr bwMode="auto">
              <a:xfrm>
                <a:off x="589558" y="3076617"/>
                <a:ext cx="1483153" cy="1302281"/>
              </a:xfrm>
              <a:prstGeom prst="rect">
                <a:avLst/>
              </a:prstGeom>
              <a:noFill/>
            </p:spPr>
          </p:pic>
          <p:pic>
            <p:nvPicPr>
              <p:cNvPr id="67" name="Picture 4" descr="https://encrypted-tbn1.gstatic.com/images?q=tbn:ANd9GcRLC5R5iSEz6MmQwFi4lrD0g7MG_1WyLuPFTSIbqQl1VFj1ajfDe4I0-g">
                <a:hlinkClick r:id="rId4"/>
              </p:cNvPr>
              <p:cNvPicPr>
                <a:picLocks noChangeAspect="1" noChangeArrowheads="1"/>
              </p:cNvPicPr>
              <p:nvPr/>
            </p:nvPicPr>
            <p:blipFill>
              <a:blip r:embed="rId5" cstate="print"/>
              <a:srcRect t="28180" b="15459"/>
              <a:stretch>
                <a:fillRect/>
              </a:stretch>
            </p:blipFill>
            <p:spPr bwMode="auto">
              <a:xfrm>
                <a:off x="3605445" y="2298324"/>
                <a:ext cx="1395863" cy="644245"/>
              </a:xfrm>
              <a:prstGeom prst="rect">
                <a:avLst/>
              </a:prstGeom>
              <a:noFill/>
            </p:spPr>
          </p:pic>
          <p:sp>
            <p:nvSpPr>
              <p:cNvPr id="68" name="TextBox 67"/>
              <p:cNvSpPr txBox="1"/>
              <p:nvPr/>
            </p:nvSpPr>
            <p:spPr>
              <a:xfrm>
                <a:off x="4578312" y="2395611"/>
                <a:ext cx="2016224" cy="40011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kern="0" dirty="0" smtClean="0">
                    <a:solidFill>
                      <a:sysClr val="windowText" lastClr="000000"/>
                    </a:solidFill>
                  </a:rPr>
                  <a:t>Set-top box </a:t>
                </a:r>
              </a:p>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kern="0" dirty="0" smtClean="0">
                    <a:solidFill>
                      <a:sysClr val="windowText" lastClr="000000"/>
                    </a:solidFill>
                  </a:rPr>
                  <a:t>(TV controller)</a:t>
                </a:r>
                <a:endParaRPr kumimoji="0" lang="ko-KR" altLang="en-US" sz="1000" i="0" u="none" strike="noStrike" kern="0" cap="none" spc="0" normalizeH="0" baseline="0" noProof="0" dirty="0">
                  <a:ln>
                    <a:noFill/>
                  </a:ln>
                  <a:solidFill>
                    <a:sysClr val="windowText" lastClr="000000"/>
                  </a:solidFill>
                  <a:effectLst/>
                  <a:uLnTx/>
                  <a:uFillTx/>
                </a:endParaRPr>
              </a:p>
            </p:txBody>
          </p:sp>
          <p:pic>
            <p:nvPicPr>
              <p:cNvPr id="69" name="Picture 6" descr="https://encrypted-tbn3.gstatic.com/images?q=tbn:ANd9GcTIjdwqNoeakwq05XWf0cSoY9zD3wh9G-ykSTDk-CGB0PXQ11IYsK2a4QM">
                <a:hlinkClick r:id="rId6"/>
              </p:cNvPr>
              <p:cNvPicPr>
                <a:picLocks noChangeAspect="1" noChangeArrowheads="1"/>
              </p:cNvPicPr>
              <p:nvPr/>
            </p:nvPicPr>
            <p:blipFill>
              <a:blip r:embed="rId7" cstate="print"/>
              <a:srcRect/>
              <a:stretch>
                <a:fillRect/>
              </a:stretch>
            </p:blipFill>
            <p:spPr bwMode="auto">
              <a:xfrm>
                <a:off x="3994592" y="3271191"/>
                <a:ext cx="1207387" cy="903304"/>
              </a:xfrm>
              <a:prstGeom prst="rect">
                <a:avLst/>
              </a:prstGeom>
              <a:noFill/>
            </p:spPr>
          </p:pic>
          <p:sp>
            <p:nvSpPr>
              <p:cNvPr id="70" name="TextBox 69"/>
              <p:cNvSpPr txBox="1"/>
              <p:nvPr/>
            </p:nvSpPr>
            <p:spPr>
              <a:xfrm>
                <a:off x="4623959" y="3900551"/>
                <a:ext cx="1656184" cy="33265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kern="0" dirty="0" smtClean="0">
                    <a:solidFill>
                      <a:sysClr val="windowText" lastClr="000000"/>
                    </a:solidFill>
                  </a:rPr>
                  <a:t>Blu-ray player</a:t>
                </a:r>
                <a:endParaRPr kumimoji="0" lang="ko-KR" altLang="en-US" sz="1000" i="0" u="none" strike="noStrike" kern="0" cap="none" spc="0" normalizeH="0" baseline="0" noProof="0" dirty="0">
                  <a:ln>
                    <a:noFill/>
                  </a:ln>
                  <a:solidFill>
                    <a:sysClr val="windowText" lastClr="000000"/>
                  </a:solidFill>
                  <a:effectLst/>
                  <a:uLnTx/>
                  <a:uFillTx/>
                </a:endParaRPr>
              </a:p>
            </p:txBody>
          </p:sp>
          <p:pic>
            <p:nvPicPr>
              <p:cNvPr id="71" name="Picture 8" descr="https://encrypted-tbn3.gstatic.com/images?q=tbn:ANd9GcQhHQMNWdGnqAK1ekRNjfgs8cg9uRghIdJRIJ0qMAgUMrcjNQ3o3YPbDJo">
                <a:hlinkClick r:id="rId8"/>
              </p:cNvPr>
              <p:cNvPicPr>
                <a:picLocks noChangeAspect="1" noChangeArrowheads="1"/>
              </p:cNvPicPr>
              <p:nvPr/>
            </p:nvPicPr>
            <p:blipFill>
              <a:blip r:embed="rId9" cstate="print"/>
              <a:srcRect l="26761" t="15120" r="19718" b="14321"/>
              <a:stretch>
                <a:fillRect/>
              </a:stretch>
            </p:blipFill>
            <p:spPr bwMode="auto">
              <a:xfrm>
                <a:off x="4091879" y="4329778"/>
                <a:ext cx="406232" cy="710906"/>
              </a:xfrm>
              <a:prstGeom prst="rect">
                <a:avLst/>
              </a:prstGeom>
              <a:noFill/>
            </p:spPr>
          </p:pic>
          <p:sp>
            <p:nvSpPr>
              <p:cNvPr id="72" name="TextBox 71"/>
              <p:cNvSpPr txBox="1"/>
              <p:nvPr/>
            </p:nvSpPr>
            <p:spPr>
              <a:xfrm>
                <a:off x="4189166" y="4535919"/>
                <a:ext cx="2016224" cy="24622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kern="0" dirty="0" smtClean="0">
                    <a:solidFill>
                      <a:sysClr val="windowText" lastClr="000000"/>
                    </a:solidFill>
                  </a:rPr>
                  <a:t>Smart phone/Tablet</a:t>
                </a:r>
                <a:endParaRPr kumimoji="0" lang="ko-KR" altLang="en-US" sz="1000" i="0" u="none" strike="noStrike" kern="0" cap="none" spc="0" normalizeH="0" baseline="0" noProof="0" dirty="0">
                  <a:ln>
                    <a:noFill/>
                  </a:ln>
                  <a:solidFill>
                    <a:sysClr val="windowText" lastClr="000000"/>
                  </a:solidFill>
                  <a:effectLst/>
                  <a:uLnTx/>
                  <a:uFillTx/>
                </a:endParaRPr>
              </a:p>
            </p:txBody>
          </p:sp>
          <p:cxnSp>
            <p:nvCxnSpPr>
              <p:cNvPr id="73" name="직선 연결선 24"/>
              <p:cNvCxnSpPr>
                <a:stCxn id="66" idx="3"/>
                <a:endCxn id="67" idx="1"/>
              </p:cNvCxnSpPr>
              <p:nvPr/>
            </p:nvCxnSpPr>
            <p:spPr bwMode="auto">
              <a:xfrm flipV="1">
                <a:off x="2072711" y="2620447"/>
                <a:ext cx="1532734" cy="1107312"/>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74" name="TextBox 73"/>
              <p:cNvSpPr txBox="1"/>
              <p:nvPr/>
            </p:nvSpPr>
            <p:spPr>
              <a:xfrm>
                <a:off x="1854285" y="2298324"/>
                <a:ext cx="2016224" cy="54057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b="1" kern="0" dirty="0" smtClean="0">
                    <a:solidFill>
                      <a:srgbClr val="FF0000"/>
                    </a:solidFill>
                  </a:rPr>
                  <a:t>Replacement </a:t>
                </a:r>
              </a:p>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b="1" kern="0" dirty="0" smtClean="0">
                    <a:solidFill>
                      <a:srgbClr val="FF0000"/>
                    </a:solidFill>
                  </a:rPr>
                  <a:t>of  wired interface </a:t>
                </a:r>
                <a:endParaRPr kumimoji="0" lang="ko-KR" altLang="en-US" sz="1000" b="1" i="0" u="none" strike="noStrike" kern="0" cap="none" spc="0" normalizeH="0" baseline="0" noProof="0" dirty="0">
                  <a:ln>
                    <a:noFill/>
                  </a:ln>
                  <a:solidFill>
                    <a:srgbClr val="FF0000"/>
                  </a:solidFill>
                  <a:effectLst/>
                  <a:uLnTx/>
                  <a:uFillTx/>
                </a:endParaRPr>
              </a:p>
            </p:txBody>
          </p:sp>
          <p:cxnSp>
            <p:nvCxnSpPr>
              <p:cNvPr id="75" name="직선 연결선 26"/>
              <p:cNvCxnSpPr>
                <a:stCxn id="66" idx="3"/>
                <a:endCxn id="69" idx="1"/>
              </p:cNvCxnSpPr>
              <p:nvPr/>
            </p:nvCxnSpPr>
            <p:spPr bwMode="auto">
              <a:xfrm flipV="1">
                <a:off x="2072711" y="3722844"/>
                <a:ext cx="1921881" cy="4915"/>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76" name="TextBox 75"/>
              <p:cNvSpPr txBox="1"/>
              <p:nvPr/>
            </p:nvSpPr>
            <p:spPr>
              <a:xfrm>
                <a:off x="2367515" y="3173905"/>
                <a:ext cx="2016224" cy="54057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b="1" kern="0" dirty="0" smtClean="0">
                    <a:solidFill>
                      <a:srgbClr val="FF0000"/>
                    </a:solidFill>
                  </a:rPr>
                  <a:t>Wireless Transfer</a:t>
                </a:r>
              </a:p>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b="1" kern="0" dirty="0" smtClean="0">
                    <a:solidFill>
                      <a:srgbClr val="FF0000"/>
                    </a:solidFill>
                  </a:rPr>
                  <a:t> from fixed device</a:t>
                </a:r>
                <a:endParaRPr kumimoji="0" lang="ko-KR" altLang="en-US" sz="1000" b="1" i="0" u="none" strike="noStrike" kern="0" cap="none" spc="0" normalizeH="0" baseline="0" noProof="0" dirty="0">
                  <a:ln>
                    <a:noFill/>
                  </a:ln>
                  <a:solidFill>
                    <a:srgbClr val="FF0000"/>
                  </a:solidFill>
                  <a:effectLst/>
                  <a:uLnTx/>
                  <a:uFillTx/>
                </a:endParaRPr>
              </a:p>
            </p:txBody>
          </p:sp>
          <p:cxnSp>
            <p:nvCxnSpPr>
              <p:cNvPr id="77" name="직선 연결선 28"/>
              <p:cNvCxnSpPr>
                <a:stCxn id="66" idx="3"/>
                <a:endCxn id="71" idx="1"/>
              </p:cNvCxnSpPr>
              <p:nvPr/>
            </p:nvCxnSpPr>
            <p:spPr bwMode="auto">
              <a:xfrm>
                <a:off x="2072711" y="3727759"/>
                <a:ext cx="2019168" cy="957472"/>
              </a:xfrm>
              <a:prstGeom prst="line">
                <a:avLst/>
              </a:prstGeom>
              <a:solidFill>
                <a:srgbClr val="00B8FF"/>
              </a:solidFill>
              <a:ln w="9525" cap="flat" cmpd="sng" algn="ctr">
                <a:solidFill>
                  <a:schemeClr val="tx1"/>
                </a:solidFill>
                <a:prstDash val="solid"/>
                <a:round/>
                <a:headEnd type="none" w="med" len="med"/>
                <a:tailEnd type="none" w="med" len="med"/>
              </a:ln>
              <a:effectLst/>
            </p:spPr>
          </p:cxnSp>
        </p:grpSp>
        <p:sp>
          <p:nvSpPr>
            <p:cNvPr id="64" name="TextBox 63"/>
            <p:cNvSpPr txBox="1"/>
            <p:nvPr/>
          </p:nvSpPr>
          <p:spPr>
            <a:xfrm>
              <a:off x="5652120" y="5661248"/>
              <a:ext cx="2016224"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b="1" kern="0" dirty="0" smtClean="0">
                  <a:solidFill>
                    <a:srgbClr val="FF0000"/>
                  </a:solidFill>
                </a:rPr>
                <a:t>Wireless Transfer</a:t>
              </a:r>
            </a:p>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b="1" kern="0" dirty="0" smtClean="0">
                  <a:solidFill>
                    <a:srgbClr val="FF0000"/>
                  </a:solidFill>
                </a:rPr>
                <a:t> from mobile device</a:t>
              </a:r>
              <a:endParaRPr kumimoji="0" lang="ko-KR" altLang="en-US" sz="1000" b="1" i="0" u="none" strike="noStrike" kern="0" cap="none" spc="0" normalizeH="0" baseline="0" noProof="0" dirty="0">
                <a:ln>
                  <a:noFill/>
                </a:ln>
                <a:solidFill>
                  <a:srgbClr val="FF0000"/>
                </a:solidFill>
                <a:effectLst/>
                <a:uLnTx/>
                <a:uFillTx/>
              </a:endParaRPr>
            </a:p>
          </p:txBody>
        </p:sp>
        <p:sp>
          <p:nvSpPr>
            <p:cNvPr id="65" name="모서리가 둥근 직사각형 32"/>
            <p:cNvSpPr/>
            <p:nvPr/>
          </p:nvSpPr>
          <p:spPr bwMode="auto">
            <a:xfrm>
              <a:off x="5076056" y="4149080"/>
              <a:ext cx="900608" cy="462227"/>
            </a:xfrm>
            <a:prstGeom prst="roundRect">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ko-KR" sz="1200" b="0" i="0" u="none" strike="noStrike" cap="none" normalizeH="0" baseline="0" dirty="0" smtClean="0">
                  <a:ln>
                    <a:noFill/>
                  </a:ln>
                  <a:solidFill>
                    <a:schemeClr val="bg1"/>
                  </a:solidFill>
                  <a:effectLst/>
                  <a:latin typeface="Times New Roman" pitchFamily="16" charset="0"/>
                  <a:ea typeface="MS Gothic" charset="-128"/>
                </a:rPr>
                <a:t>8K UHD</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altLang="ko-KR" sz="1200" dirty="0" smtClean="0"/>
                <a:t>Service</a:t>
              </a:r>
              <a:endParaRPr kumimoji="0" lang="ko-KR" altLang="en-US" sz="1200" b="0" i="0" u="none" strike="noStrike" cap="none" normalizeH="0" baseline="0" dirty="0" smtClean="0">
                <a:ln>
                  <a:noFill/>
                </a:ln>
                <a:solidFill>
                  <a:schemeClr val="bg1"/>
                </a:solidFill>
                <a:effectLst/>
                <a:latin typeface="Times New Roman" pitchFamily="16" charset="0"/>
                <a:ea typeface="MS Gothic" charset="-128"/>
              </a:endParaRPr>
            </a:p>
          </p:txBody>
        </p:sp>
      </p:gr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1" name="Shape 141"/>
          <p:cNvSpPr txBox="1">
            <a:spLocks noGrp="1"/>
          </p:cNvSpPr>
          <p:nvPr>
            <p:ph type="title" idx="4294967295"/>
          </p:nvPr>
        </p:nvSpPr>
        <p:spPr>
          <a:xfrm>
            <a:off x="899592" y="685800"/>
            <a:ext cx="7272808" cy="58296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800" b="1" i="0" u="none" strike="noStrike" cap="none" baseline="0" dirty="0">
                <a:solidFill>
                  <a:schemeClr val="dk2"/>
                </a:solidFill>
                <a:latin typeface="Times New Roman"/>
                <a:ea typeface="Times New Roman"/>
                <a:cs typeface="Times New Roman"/>
                <a:sym typeface="Times New Roman"/>
              </a:rPr>
              <a:t>Usage Model </a:t>
            </a:r>
            <a:r>
              <a:rPr lang="en-US" sz="1800" b="1" dirty="0" smtClean="0">
                <a:solidFill>
                  <a:schemeClr val="dk2"/>
                </a:solidFill>
                <a:latin typeface="Times New Roman"/>
                <a:ea typeface="Times New Roman"/>
                <a:cs typeface="Times New Roman"/>
                <a:sym typeface="Times New Roman"/>
              </a:rPr>
              <a:t>3</a:t>
            </a:r>
            <a:r>
              <a:rPr lang="en-US" sz="1800" b="1" i="0" u="none" strike="noStrike" cap="none" baseline="0" dirty="0" smtClean="0">
                <a:solidFill>
                  <a:schemeClr val="dk2"/>
                </a:solidFill>
                <a:latin typeface="Times New Roman"/>
                <a:ea typeface="Times New Roman"/>
                <a:cs typeface="Times New Roman"/>
                <a:sym typeface="Times New Roman"/>
              </a:rPr>
              <a:t>:   Augmented Reality</a:t>
            </a:r>
            <a:r>
              <a:rPr lang="en-US" sz="1800" b="1" dirty="0" smtClean="0">
                <a:solidFill>
                  <a:schemeClr val="dk2"/>
                </a:solidFill>
                <a:latin typeface="Times New Roman"/>
                <a:ea typeface="Times New Roman"/>
                <a:cs typeface="Times New Roman"/>
                <a:sym typeface="Times New Roman"/>
              </a:rPr>
              <a:t>/Virtual Reality Headsets and Other High-End Wearables</a:t>
            </a:r>
            <a:endParaRPr lang="en-US" sz="1800" b="1" i="0" u="none" strike="noStrike" cap="none" baseline="0" dirty="0">
              <a:solidFill>
                <a:schemeClr val="dk2"/>
              </a:solidFill>
              <a:latin typeface="Times New Roman"/>
              <a:ea typeface="Times New Roman"/>
              <a:cs typeface="Times New Roman"/>
              <a:sym typeface="Times New Roman"/>
            </a:endParaRPr>
          </a:p>
        </p:txBody>
      </p:sp>
      <p:sp>
        <p:nvSpPr>
          <p:cNvPr id="142" name="Shape 142"/>
          <p:cNvSpPr txBox="1"/>
          <p:nvPr/>
        </p:nvSpPr>
        <p:spPr>
          <a:xfrm>
            <a:off x="5076056" y="1412776"/>
            <a:ext cx="3816424" cy="4896544"/>
          </a:xfrm>
          <a:prstGeom prst="rect">
            <a:avLst/>
          </a:prstGeom>
          <a:noFill/>
          <a:ln>
            <a:noFill/>
          </a:ln>
        </p:spPr>
        <p:txBody>
          <a:bodyPr lIns="91425" tIns="45700" rIns="91425" bIns="45700" anchor="t" anchorCtr="0">
            <a:noAutofit/>
          </a:bodyPr>
          <a:lstStyle/>
          <a:p>
            <a:pPr>
              <a:spcAft>
                <a:spcPts val="600"/>
              </a:spcAft>
              <a:buClr>
                <a:schemeClr val="dk1"/>
              </a:buClr>
              <a:buSzPct val="25000"/>
            </a:pPr>
            <a:r>
              <a:rPr lang="en-US" sz="1200" b="1" u="sng" dirty="0">
                <a:solidFill>
                  <a:schemeClr val="dk1"/>
                </a:solidFill>
              </a:rPr>
              <a:t>Traffic Conditions: </a:t>
            </a:r>
          </a:p>
          <a:p>
            <a:pPr lvl="0">
              <a:buClr>
                <a:schemeClr val="dk1"/>
              </a:buClr>
              <a:buSzPct val="100000"/>
            </a:pPr>
            <a:r>
              <a:rPr lang="en-US" altLang="zh-CN" sz="1200" dirty="0" smtClean="0">
                <a:solidFill>
                  <a:schemeClr val="tx1"/>
                </a:solidFill>
              </a:rPr>
              <a:t>The D2D link may be obstructed (i.e. NLOS) and there may be significant interference from other 11ay users  (e.g. other wearables, access points, etc.)</a:t>
            </a:r>
          </a:p>
          <a:p>
            <a:pPr lvl="0">
              <a:buClr>
                <a:schemeClr val="dk1"/>
              </a:buClr>
              <a:buSzPct val="100000"/>
            </a:pPr>
            <a:endParaRPr lang="en-US" altLang="zh-CN" sz="1200" dirty="0" smtClean="0">
              <a:solidFill>
                <a:schemeClr val="tx1"/>
              </a:solidFill>
            </a:endParaRPr>
          </a:p>
          <a:p>
            <a:pPr lvl="0">
              <a:buClr>
                <a:schemeClr val="dk1"/>
              </a:buClr>
              <a:buSzPct val="100000"/>
            </a:pPr>
            <a:r>
              <a:rPr lang="en-US" altLang="zh-CN" sz="1200" dirty="0" smtClean="0">
                <a:solidFill>
                  <a:schemeClr val="tx1"/>
                </a:solidFill>
              </a:rPr>
              <a:t>Devices may be stationary or moving (pedestrian speed) while in use. </a:t>
            </a:r>
          </a:p>
          <a:p>
            <a:pPr lvl="0">
              <a:buClr>
                <a:schemeClr val="dk1"/>
              </a:buClr>
              <a:buSzPct val="100000"/>
            </a:pPr>
            <a:endParaRPr sz="1200" b="0" i="0" strike="noStrike" cap="none" baseline="0" dirty="0">
              <a:solidFill>
                <a:schemeClr val="tx1"/>
              </a:solidFill>
              <a:latin typeface="Arial"/>
              <a:ea typeface="Arial"/>
              <a:cs typeface="Arial"/>
              <a:sym typeface="Arial"/>
            </a:endParaRPr>
          </a:p>
          <a:p>
            <a:pPr marL="0" lvl="0" indent="0">
              <a:spcAft>
                <a:spcPts val="600"/>
              </a:spcAft>
              <a:buClr>
                <a:schemeClr val="dk1"/>
              </a:buClr>
              <a:buSzPct val="25000"/>
            </a:pPr>
            <a:r>
              <a:rPr lang="en-US" sz="1200" b="1" u="sng" dirty="0">
                <a:solidFill>
                  <a:schemeClr val="dk1"/>
                </a:solidFill>
              </a:rPr>
              <a:t>Use Case:</a:t>
            </a:r>
          </a:p>
          <a:p>
            <a:pPr lvl="0">
              <a:spcAft>
                <a:spcPts val="600"/>
              </a:spcAft>
              <a:buClr>
                <a:schemeClr val="dk1"/>
              </a:buClr>
              <a:buSzPct val="100000"/>
              <a:buFont typeface="Arial"/>
              <a:buAutoNum type="arabicPeriod"/>
            </a:pPr>
            <a:r>
              <a:rPr lang="en-US" sz="1200" dirty="0">
                <a:solidFill>
                  <a:schemeClr val="dk1"/>
                </a:solidFill>
              </a:rPr>
              <a:t> </a:t>
            </a:r>
            <a:r>
              <a:rPr lang="en-US" sz="1200" dirty="0" smtClean="0">
                <a:solidFill>
                  <a:schemeClr val="dk1"/>
                </a:solidFill>
              </a:rPr>
              <a:t>A </a:t>
            </a:r>
            <a:r>
              <a:rPr lang="en-US" sz="1200" dirty="0">
                <a:solidFill>
                  <a:schemeClr val="dk1"/>
                </a:solidFill>
              </a:rPr>
              <a:t>passenger on a crowded commuter train is playing a game using his AR/VR </a:t>
            </a:r>
            <a:r>
              <a:rPr lang="en-US" sz="1200" dirty="0" smtClean="0">
                <a:solidFill>
                  <a:schemeClr val="dk1"/>
                </a:solidFill>
              </a:rPr>
              <a:t>headset </a:t>
            </a:r>
            <a:r>
              <a:rPr lang="en-US" sz="1200" dirty="0">
                <a:solidFill>
                  <a:schemeClr val="dk1"/>
                </a:solidFill>
              </a:rPr>
              <a:t>and smartphone.  </a:t>
            </a:r>
          </a:p>
          <a:p>
            <a:pPr lvl="0">
              <a:spcAft>
                <a:spcPts val="600"/>
              </a:spcAft>
              <a:buClr>
                <a:schemeClr val="dk1"/>
              </a:buClr>
              <a:buSzPct val="100000"/>
              <a:buFont typeface="Arial"/>
              <a:buAutoNum type="arabicPeriod"/>
            </a:pPr>
            <a:r>
              <a:rPr lang="en-US" sz="1200" dirty="0">
                <a:solidFill>
                  <a:schemeClr val="dk1"/>
                </a:solidFill>
              </a:rPr>
              <a:t> Some percentage of his fellow passengers are also playing a game using their AR/VR </a:t>
            </a:r>
            <a:r>
              <a:rPr lang="en-US" sz="1200" dirty="0" smtClean="0">
                <a:solidFill>
                  <a:schemeClr val="dk1"/>
                </a:solidFill>
              </a:rPr>
              <a:t>headsets and </a:t>
            </a:r>
            <a:r>
              <a:rPr lang="en-US" sz="1200" dirty="0">
                <a:solidFill>
                  <a:schemeClr val="dk1"/>
                </a:solidFill>
              </a:rPr>
              <a:t>smartphones.</a:t>
            </a:r>
          </a:p>
          <a:p>
            <a:pPr lvl="0">
              <a:spcAft>
                <a:spcPts val="600"/>
              </a:spcAft>
              <a:buClr>
                <a:schemeClr val="dk1"/>
              </a:buClr>
              <a:buSzPct val="100000"/>
              <a:buFont typeface="Arial"/>
              <a:buAutoNum type="arabicPeriod"/>
            </a:pPr>
            <a:r>
              <a:rPr lang="en-US" sz="1200" dirty="0">
                <a:solidFill>
                  <a:schemeClr val="dk1"/>
                </a:solidFill>
              </a:rPr>
              <a:t> All passengers are semi-stationary, i.e. they shift and move in response to the game.</a:t>
            </a:r>
          </a:p>
          <a:p>
            <a:pPr lvl="0">
              <a:spcAft>
                <a:spcPts val="600"/>
              </a:spcAft>
              <a:buClr>
                <a:schemeClr val="dk1"/>
              </a:buClr>
              <a:buSzPct val="100000"/>
              <a:buFont typeface="Arial"/>
              <a:buAutoNum type="arabicPeriod"/>
            </a:pPr>
            <a:r>
              <a:rPr lang="en-US" sz="1200" dirty="0">
                <a:solidFill>
                  <a:schemeClr val="dk1"/>
                </a:solidFill>
              </a:rPr>
              <a:t> The QoS/QoE requirements of the gaming application are met.</a:t>
            </a:r>
            <a:endParaRPr lang="en-US" sz="1400" b="0" i="0" u="none" strike="noStrike" cap="none" dirty="0" smtClean="0">
              <a:solidFill>
                <a:schemeClr val="dk1"/>
              </a:solidFill>
              <a:latin typeface="Arial"/>
              <a:ea typeface="Arial"/>
              <a:cs typeface="Arial"/>
              <a:sym typeface="Arial"/>
            </a:endParaRPr>
          </a:p>
          <a:p>
            <a:pPr marL="0" marR="0" lvl="0" indent="0" algn="l" rtl="0">
              <a:spcBef>
                <a:spcPts val="0"/>
              </a:spcBef>
              <a:spcAft>
                <a:spcPts val="0"/>
              </a:spcAft>
              <a:buClr>
                <a:schemeClr val="dk1"/>
              </a:buClr>
              <a:buSzPct val="100000"/>
            </a:pPr>
            <a:r>
              <a:rPr lang="en-US" dirty="0" smtClean="0">
                <a:solidFill>
                  <a:schemeClr val="dk1"/>
                </a:solidFill>
              </a:rPr>
              <a:t> </a:t>
            </a:r>
            <a:endParaRPr lang="en-US" sz="1400" b="0" i="0" u="none" strike="noStrike" cap="none" baseline="0" dirty="0" smtClean="0">
              <a:solidFill>
                <a:schemeClr val="dk1"/>
              </a:solidFill>
              <a:latin typeface="Arial"/>
              <a:ea typeface="Arial"/>
              <a:cs typeface="Arial"/>
              <a:sym typeface="Arial"/>
            </a:endParaRPr>
          </a:p>
          <a:p>
            <a:pPr marL="0" marR="0" lvl="0" indent="0" algn="l" rtl="0">
              <a:spcBef>
                <a:spcPts val="0"/>
              </a:spcBef>
              <a:spcAft>
                <a:spcPts val="0"/>
              </a:spcAft>
              <a:buClr>
                <a:schemeClr val="dk1"/>
              </a:buClr>
              <a:buFont typeface="Arial"/>
              <a:buNone/>
            </a:pPr>
            <a:endParaRPr sz="800" b="0" i="0" u="none" strike="noStrike" cap="none" baseline="0" dirty="0">
              <a:solidFill>
                <a:schemeClr val="dk1"/>
              </a:solidFill>
              <a:latin typeface="Arial"/>
              <a:ea typeface="Arial"/>
              <a:cs typeface="Arial"/>
              <a:sym typeface="Arial"/>
            </a:endParaRPr>
          </a:p>
        </p:txBody>
      </p:sp>
      <p:sp>
        <p:nvSpPr>
          <p:cNvPr id="143" name="Shape 143"/>
          <p:cNvSpPr txBox="1"/>
          <p:nvPr/>
        </p:nvSpPr>
        <p:spPr>
          <a:xfrm>
            <a:off x="457449" y="1412776"/>
            <a:ext cx="4546599" cy="5256584"/>
          </a:xfrm>
          <a:prstGeom prst="rect">
            <a:avLst/>
          </a:prstGeom>
          <a:noFill/>
          <a:ln>
            <a:noFill/>
          </a:ln>
        </p:spPr>
        <p:txBody>
          <a:bodyPr lIns="91425" tIns="45700" rIns="91425" bIns="45700" anchor="t" anchorCtr="0">
            <a:noAutofit/>
          </a:bodyPr>
          <a:lstStyle/>
          <a:p>
            <a:pPr marL="0" marR="0" lvl="0" indent="0" algn="l" rtl="0">
              <a:spcBef>
                <a:spcPts val="0"/>
              </a:spcBef>
              <a:spcAft>
                <a:spcPts val="600"/>
              </a:spcAft>
              <a:buSzPct val="25000"/>
              <a:buNone/>
            </a:pPr>
            <a:r>
              <a:rPr lang="en-US" sz="1200" b="1" i="0" u="sng" strike="noStrike" cap="none" baseline="0" dirty="0">
                <a:solidFill>
                  <a:schemeClr val="dk1"/>
                </a:solidFill>
                <a:latin typeface="Arial"/>
                <a:ea typeface="Arial"/>
                <a:cs typeface="Arial"/>
                <a:sym typeface="Arial"/>
              </a:rPr>
              <a:t>Pre-Conditions:</a:t>
            </a:r>
            <a:r>
              <a:rPr lang="en-US" sz="1200" b="0" i="0" u="none" strike="noStrike" cap="none" baseline="0" dirty="0">
                <a:solidFill>
                  <a:schemeClr val="dk1"/>
                </a:solidFill>
                <a:latin typeface="Arial"/>
                <a:ea typeface="Arial"/>
                <a:cs typeface="Arial"/>
                <a:sym typeface="Arial"/>
              </a:rPr>
              <a:t>  </a:t>
            </a:r>
          </a:p>
          <a:p>
            <a:pPr lvl="0">
              <a:buSzPct val="25000"/>
            </a:pPr>
            <a:r>
              <a:rPr lang="en-US" altLang="zh-CN" sz="1200" dirty="0" smtClean="0">
                <a:solidFill>
                  <a:schemeClr val="tx1"/>
                </a:solidFill>
              </a:rPr>
              <a:t>The high-end wearable (e.g. augmented reality/virtual reality headsets, high-def glasses, etc.) and its managing device (e.g. gaming console, smartphone, etc.) are equipped with 11ay interfaces and form a PBSS. All desired media content, processing power, and control needed by the high-end wearable resides on the managing device (i.e. internet connectivity not required).</a:t>
            </a:r>
          </a:p>
          <a:p>
            <a:pPr lvl="0">
              <a:buSzPct val="25000"/>
            </a:pPr>
            <a:endParaRPr sz="1200" b="0" i="0" u="none" strike="noStrike" cap="none" baseline="0" dirty="0" smtClean="0">
              <a:solidFill>
                <a:schemeClr val="dk1"/>
              </a:solidFill>
              <a:latin typeface="Arial"/>
              <a:ea typeface="Arial"/>
              <a:cs typeface="Arial"/>
              <a:sym typeface="Arial"/>
            </a:endParaRPr>
          </a:p>
          <a:p>
            <a:pPr marL="0" marR="0" lvl="0" indent="0" algn="l" rtl="0">
              <a:spcBef>
                <a:spcPts val="0"/>
              </a:spcBef>
              <a:spcAft>
                <a:spcPts val="600"/>
              </a:spcAft>
              <a:buSzPct val="25000"/>
              <a:buNone/>
            </a:pPr>
            <a:r>
              <a:rPr lang="en-US" sz="1200" b="1" u="sng" dirty="0">
                <a:solidFill>
                  <a:schemeClr val="dk1"/>
                </a:solidFill>
              </a:rPr>
              <a:t>Application: </a:t>
            </a:r>
          </a:p>
          <a:p>
            <a:pPr lvl="0">
              <a:buSzPct val="25000"/>
            </a:pPr>
            <a:r>
              <a:rPr lang="en-US" altLang="zh-CN" sz="1200" dirty="0" smtClean="0">
                <a:solidFill>
                  <a:schemeClr val="tx1"/>
                </a:solidFill>
              </a:rPr>
              <a:t>User plays a game, watches a movie, etc. using his high-end wearable, which is communicating with the managing device (e.g. gaming console, smartphone). Both devices must be able to tolerate moderate user movement. </a:t>
            </a:r>
          </a:p>
          <a:p>
            <a:pPr lvl="0">
              <a:buSzPct val="25000"/>
            </a:pPr>
            <a:endParaRPr lang="en-US" altLang="zh-CN" sz="1200" strike="sngStrike" dirty="0" smtClean="0">
              <a:solidFill>
                <a:schemeClr val="tx1"/>
              </a:solidFill>
            </a:endParaRPr>
          </a:p>
          <a:p>
            <a:pPr>
              <a:buSzPct val="25000"/>
            </a:pPr>
            <a:r>
              <a:rPr lang="en-US" altLang="zh-CN" sz="1200" dirty="0" smtClean="0">
                <a:solidFill>
                  <a:srgbClr val="FF0000"/>
                </a:solidFill>
              </a:rPr>
              <a:t>Data rate at ~20 Gbps, latency &lt; 5 ms,  jitter &lt;5 ms, PER&lt;10E-2</a:t>
            </a:r>
            <a:r>
              <a:rPr lang="en-US" altLang="zh-CN" sz="1200" dirty="0" smtClean="0">
                <a:solidFill>
                  <a:schemeClr val="tx1"/>
                </a:solidFill>
              </a:rPr>
              <a:t>. </a:t>
            </a:r>
          </a:p>
          <a:p>
            <a:pPr marL="0" marR="0" lvl="0" indent="0" algn="l" rtl="0">
              <a:spcBef>
                <a:spcPts val="0"/>
              </a:spcBef>
              <a:spcAft>
                <a:spcPts val="0"/>
              </a:spcAft>
              <a:buSzPct val="25000"/>
              <a:buNone/>
            </a:pPr>
            <a:endParaRPr lang="en-US" sz="1200" b="1" i="0" strike="noStrike" cap="none" baseline="0" dirty="0" smtClean="0">
              <a:solidFill>
                <a:schemeClr val="tx1"/>
              </a:solidFill>
              <a:latin typeface="Arial"/>
              <a:ea typeface="Arial"/>
              <a:cs typeface="Arial"/>
              <a:sym typeface="Arial"/>
            </a:endParaRPr>
          </a:p>
          <a:p>
            <a:pPr>
              <a:spcAft>
                <a:spcPts val="600"/>
              </a:spcAft>
              <a:buSzPct val="25000"/>
            </a:pPr>
            <a:r>
              <a:rPr lang="en-US" sz="1200" b="1" u="sng" dirty="0">
                <a:solidFill>
                  <a:schemeClr val="dk1"/>
                </a:solidFill>
              </a:rPr>
              <a:t>Environment: </a:t>
            </a:r>
          </a:p>
          <a:p>
            <a:pPr>
              <a:buSzPct val="25000"/>
            </a:pPr>
            <a:r>
              <a:rPr lang="en-US" altLang="zh-CN" sz="1200" dirty="0" smtClean="0">
                <a:solidFill>
                  <a:schemeClr val="tx1"/>
                </a:solidFill>
              </a:rPr>
              <a:t>The high-end wearable may be used at home or in public.  </a:t>
            </a:r>
          </a:p>
          <a:p>
            <a:pPr>
              <a:buSzPct val="25000"/>
            </a:pPr>
            <a:r>
              <a:rPr lang="en-US" altLang="zh-CN" sz="1200" dirty="0" smtClean="0">
                <a:solidFill>
                  <a:schemeClr val="tx1"/>
                </a:solidFill>
              </a:rPr>
              <a:t>At home, there are less than 4 interferers. In public (e.g. commuter train) there can be up to 120 interferers. Interferers have varying QoS requirements.</a:t>
            </a:r>
          </a:p>
          <a:p>
            <a:pPr>
              <a:buSzPct val="25000"/>
            </a:pPr>
            <a:endParaRPr lang="en-US" altLang="zh-CN" sz="1200" dirty="0" smtClean="0">
              <a:solidFill>
                <a:schemeClr val="tx1"/>
              </a:solidFill>
            </a:endParaRPr>
          </a:p>
          <a:p>
            <a:pPr>
              <a:buSzPct val="25000"/>
            </a:pPr>
            <a:r>
              <a:rPr lang="en-US" altLang="zh-CN" sz="1200" dirty="0" smtClean="0">
                <a:solidFill>
                  <a:schemeClr val="tx1"/>
                </a:solidFill>
              </a:rPr>
              <a:t>Transmissions (both desired signal and interference) can be LOS or NLOS. The D2D link between the high-end wearable and its managing device &lt; 5 m.</a:t>
            </a:r>
          </a:p>
          <a:p>
            <a:pPr marL="0" marR="0" lvl="0" indent="0" algn="l" rtl="0">
              <a:spcBef>
                <a:spcPts val="0"/>
              </a:spcBef>
              <a:spcAft>
                <a:spcPts val="0"/>
              </a:spcAft>
              <a:buSzPct val="25000"/>
              <a:buNone/>
            </a:pPr>
            <a:endParaRPr lang="en-US" sz="1400" b="0" i="0" u="none" strike="noStrike" cap="none" baseline="0" dirty="0">
              <a:solidFill>
                <a:schemeClr val="dk1"/>
              </a:solidFill>
              <a:latin typeface="Arial"/>
              <a:ea typeface="Arial"/>
              <a:cs typeface="Arial"/>
              <a:sym typeface="Arial"/>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4" name="Shape 154"/>
          <p:cNvSpPr txBox="1">
            <a:spLocks noGrp="1"/>
          </p:cNvSpPr>
          <p:nvPr>
            <p:ph type="body" idx="1"/>
          </p:nvPr>
        </p:nvSpPr>
        <p:spPr>
          <a:xfrm>
            <a:off x="539552" y="1628800"/>
            <a:ext cx="4464496" cy="4390421"/>
          </a:xfrm>
          <a:prstGeom prst="rect">
            <a:avLst/>
          </a:prstGeom>
          <a:noFill/>
          <a:ln>
            <a:noFill/>
          </a:ln>
        </p:spPr>
        <p:txBody>
          <a:bodyPr lIns="92075" tIns="46025" rIns="92075" bIns="46025" anchor="t" anchorCtr="0">
            <a:noAutofit/>
          </a:bodyPr>
          <a:lstStyle/>
          <a:p>
            <a:pPr marL="228600" marR="0" lvl="0" indent="-228600" algn="l" rtl="0">
              <a:lnSpc>
                <a:spcPct val="90000"/>
              </a:lnSpc>
              <a:spcBef>
                <a:spcPts val="600"/>
              </a:spcBef>
              <a:spcAft>
                <a:spcPts val="0"/>
              </a:spcAft>
              <a:buClr>
                <a:schemeClr val="dk1"/>
              </a:buClr>
              <a:buSzPct val="97500"/>
              <a:buFont typeface="Times New Roman"/>
              <a:buChar char="•"/>
            </a:pPr>
            <a:r>
              <a:rPr lang="en-US" sz="1400" b="1" i="0" strike="noStrike" cap="none" baseline="0" dirty="0" smtClean="0">
                <a:solidFill>
                  <a:schemeClr val="tx1"/>
                </a:solidFill>
                <a:latin typeface="Times New Roman"/>
                <a:ea typeface="Times New Roman"/>
                <a:cs typeface="Times New Roman"/>
                <a:sym typeface="Times New Roman"/>
              </a:rPr>
              <a:t>High-end</a:t>
            </a:r>
            <a:r>
              <a:rPr lang="en-US" sz="1400" b="1" i="0" strike="noStrike" cap="none" dirty="0" smtClean="0">
                <a:solidFill>
                  <a:schemeClr val="tx1"/>
                </a:solidFill>
                <a:latin typeface="Times New Roman"/>
                <a:ea typeface="Times New Roman"/>
                <a:cs typeface="Times New Roman"/>
                <a:sym typeface="Times New Roman"/>
              </a:rPr>
              <a:t> </a:t>
            </a:r>
            <a:r>
              <a:rPr lang="en-US" sz="1400" b="1" i="0" strike="noStrike" cap="none" baseline="0" dirty="0" smtClean="0">
                <a:solidFill>
                  <a:schemeClr val="tx1"/>
                </a:solidFill>
                <a:latin typeface="Times New Roman"/>
                <a:ea typeface="Times New Roman"/>
                <a:cs typeface="Times New Roman"/>
                <a:sym typeface="Times New Roman"/>
              </a:rPr>
              <a:t>wearable</a:t>
            </a:r>
            <a:r>
              <a:rPr lang="en-US" sz="1400" b="1" i="0" strike="noStrike" cap="none" dirty="0" smtClean="0">
                <a:solidFill>
                  <a:schemeClr val="tx1"/>
                </a:solidFill>
                <a:latin typeface="Times New Roman"/>
                <a:ea typeface="Times New Roman"/>
                <a:cs typeface="Times New Roman"/>
                <a:sym typeface="Times New Roman"/>
              </a:rPr>
              <a:t>s</a:t>
            </a:r>
            <a:r>
              <a:rPr lang="en-US" b="1" dirty="0">
                <a:solidFill>
                  <a:schemeClr val="tx1"/>
                </a:solidFill>
                <a:latin typeface="Times New Roman"/>
                <a:ea typeface="Times New Roman"/>
                <a:cs typeface="Times New Roman"/>
                <a:sym typeface="Times New Roman"/>
              </a:rPr>
              <a:t> </a:t>
            </a:r>
            <a:r>
              <a:rPr lang="en-US" b="1" dirty="0" smtClean="0">
                <a:solidFill>
                  <a:schemeClr val="tx1"/>
                </a:solidFill>
                <a:latin typeface="Times New Roman"/>
                <a:ea typeface="Times New Roman"/>
                <a:cs typeface="Times New Roman"/>
                <a:sym typeface="Times New Roman"/>
              </a:rPr>
              <a:t>can be</a:t>
            </a:r>
            <a:r>
              <a:rPr lang="en-US" sz="1400" b="1" i="0" strike="noStrike" cap="none" baseline="0" dirty="0" smtClean="0">
                <a:solidFill>
                  <a:schemeClr val="tx1"/>
                </a:solidFill>
                <a:latin typeface="Times New Roman"/>
                <a:ea typeface="Times New Roman"/>
                <a:cs typeface="Times New Roman"/>
                <a:sym typeface="Times New Roman"/>
              </a:rPr>
              <a:t> used at home and in public</a:t>
            </a:r>
          </a:p>
          <a:p>
            <a:pPr marL="228600" lvl="0" indent="-228600">
              <a:lnSpc>
                <a:spcPct val="90000"/>
              </a:lnSpc>
              <a:spcBef>
                <a:spcPts val="600"/>
              </a:spcBef>
              <a:buSzPct val="97500"/>
            </a:pPr>
            <a:r>
              <a:rPr lang="en-US" b="1" dirty="0" smtClean="0">
                <a:solidFill>
                  <a:schemeClr val="tx1"/>
                </a:solidFill>
                <a:latin typeface="Times New Roman"/>
                <a:ea typeface="Times New Roman"/>
                <a:cs typeface="Times New Roman"/>
                <a:sym typeface="Times New Roman"/>
              </a:rPr>
              <a:t>High-end wearable and its managing device may both be subject to low level movement</a:t>
            </a:r>
          </a:p>
          <a:p>
            <a:pPr marL="228600" lvl="0" indent="-228600">
              <a:lnSpc>
                <a:spcPct val="90000"/>
              </a:lnSpc>
              <a:spcBef>
                <a:spcPts val="600"/>
              </a:spcBef>
              <a:buSzPct val="97500"/>
            </a:pPr>
            <a:r>
              <a:rPr lang="en-US" b="1" dirty="0">
                <a:solidFill>
                  <a:schemeClr val="tx1"/>
                </a:solidFill>
                <a:latin typeface="Times New Roman"/>
                <a:ea typeface="Times New Roman"/>
                <a:cs typeface="Times New Roman"/>
                <a:sym typeface="Times New Roman"/>
              </a:rPr>
              <a:t>Operating environment is usually indoor &lt; 5 </a:t>
            </a:r>
            <a:r>
              <a:rPr lang="en-US" b="1" dirty="0" smtClean="0">
                <a:solidFill>
                  <a:schemeClr val="tx1"/>
                </a:solidFill>
                <a:latin typeface="Times New Roman"/>
                <a:ea typeface="Times New Roman"/>
                <a:cs typeface="Times New Roman"/>
                <a:sym typeface="Times New Roman"/>
              </a:rPr>
              <a:t>m</a:t>
            </a:r>
            <a:endParaRPr lang="en-US" sz="1400" b="1" i="0" strike="noStrike" cap="none" baseline="0" dirty="0" smtClean="0">
              <a:solidFill>
                <a:schemeClr val="tx1"/>
              </a:solidFill>
              <a:latin typeface="Times New Roman"/>
              <a:ea typeface="Times New Roman"/>
              <a:cs typeface="Times New Roman"/>
              <a:sym typeface="Times New Roman"/>
            </a:endParaRPr>
          </a:p>
          <a:p>
            <a:pPr marL="228600" marR="0" lvl="0" indent="-228600" algn="l" rtl="0">
              <a:lnSpc>
                <a:spcPct val="90000"/>
              </a:lnSpc>
              <a:spcBef>
                <a:spcPts val="600"/>
              </a:spcBef>
              <a:spcAft>
                <a:spcPts val="0"/>
              </a:spcAft>
              <a:buClr>
                <a:schemeClr val="dk1"/>
              </a:buClr>
              <a:buSzPct val="97500"/>
              <a:buFont typeface="Times New Roman"/>
              <a:buChar char="•"/>
            </a:pPr>
            <a:r>
              <a:rPr lang="en-US" sz="1400" b="1" i="0" strike="noStrike" cap="none" baseline="0" dirty="0" smtClean="0">
                <a:solidFill>
                  <a:schemeClr val="tx1"/>
                </a:solidFill>
                <a:latin typeface="Times New Roman"/>
                <a:ea typeface="Times New Roman"/>
                <a:cs typeface="Times New Roman"/>
                <a:sym typeface="Times New Roman"/>
              </a:rPr>
              <a:t>AR/VR headsets touting close-to-reality user experience with 3D video and 7.1 audio </a:t>
            </a:r>
          </a:p>
          <a:p>
            <a:pPr marL="400050" lvl="2" indent="-171450">
              <a:lnSpc>
                <a:spcPct val="90000"/>
              </a:lnSpc>
              <a:spcBef>
                <a:spcPts val="600"/>
              </a:spcBef>
              <a:buSzPct val="96875"/>
              <a:buFont typeface="Times New Roman"/>
              <a:buChar char="–"/>
            </a:pPr>
            <a:r>
              <a:rPr lang="en-US" sz="1100" dirty="0" smtClean="0">
                <a:solidFill>
                  <a:schemeClr val="tx1"/>
                </a:solidFill>
                <a:latin typeface="Arial" panose="020B0604020202020204" pitchFamily="34" charset="0"/>
                <a:ea typeface="Times New Roman"/>
                <a:cs typeface="Times New Roman"/>
                <a:sym typeface="Times New Roman"/>
              </a:rPr>
              <a:t>V</a:t>
            </a:r>
            <a:r>
              <a:rPr lang="en-US" sz="1100" b="0" i="0" strike="noStrike" cap="none" dirty="0" smtClean="0">
                <a:solidFill>
                  <a:schemeClr val="tx1"/>
                </a:solidFill>
                <a:latin typeface="Arial" panose="020B0604020202020204" pitchFamily="34" charset="0"/>
                <a:ea typeface="Times New Roman"/>
                <a:cs typeface="Times New Roman"/>
                <a:sym typeface="Times New Roman"/>
              </a:rPr>
              <a:t>ideo quality can support up to 3D 4K </a:t>
            </a:r>
          </a:p>
          <a:p>
            <a:pPr marL="400050" lvl="2" indent="-171450">
              <a:lnSpc>
                <a:spcPct val="90000"/>
              </a:lnSpc>
              <a:spcBef>
                <a:spcPts val="600"/>
              </a:spcBef>
              <a:buSzPct val="96875"/>
              <a:buFont typeface="Times New Roman"/>
              <a:buChar char="–"/>
            </a:pPr>
            <a:r>
              <a:rPr lang="en-US" sz="1100" b="0" i="0" strike="noStrike" cap="none" dirty="0" smtClean="0">
                <a:solidFill>
                  <a:schemeClr val="tx1"/>
                </a:solidFill>
                <a:latin typeface="Arial" panose="020B0604020202020204" pitchFamily="34" charset="0"/>
                <a:ea typeface="Times New Roman"/>
                <a:cs typeface="Times New Roman"/>
                <a:sym typeface="Times New Roman"/>
              </a:rPr>
              <a:t>Current products include </a:t>
            </a:r>
            <a:r>
              <a:rPr lang="en-US" sz="1100" dirty="0" smtClean="0">
                <a:solidFill>
                  <a:schemeClr val="tx1"/>
                </a:solidFill>
                <a:latin typeface="Arial" panose="020B0604020202020204" pitchFamily="34" charset="0"/>
                <a:ea typeface="Times New Roman"/>
                <a:cs typeface="Times New Roman"/>
                <a:sym typeface="Times New Roman"/>
              </a:rPr>
              <a:t>Sony HMZ-T3 goggles and Oculus VR headsets</a:t>
            </a:r>
            <a:endParaRPr sz="1400" b="1"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90000"/>
              </a:lnSpc>
              <a:spcBef>
                <a:spcPts val="44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a:t>
            </a:r>
          </a:p>
        </p:txBody>
      </p:sp>
      <p:graphicFrame>
        <p:nvGraphicFramePr>
          <p:cNvPr id="156" name="Shape 156"/>
          <p:cNvGraphicFramePr/>
          <p:nvPr>
            <p:extLst>
              <p:ext uri="{D42A27DB-BD31-4B8C-83A1-F6EECF244321}">
                <p14:modId xmlns="" xmlns:p14="http://schemas.microsoft.com/office/powerpoint/2010/main" val="558644183"/>
              </p:ext>
            </p:extLst>
          </p:nvPr>
        </p:nvGraphicFramePr>
        <p:xfrm>
          <a:off x="4932040" y="1688574"/>
          <a:ext cx="3810000" cy="1996450"/>
        </p:xfrm>
        <a:graphic>
          <a:graphicData uri="http://schemas.openxmlformats.org/drawingml/2006/table">
            <a:tbl>
              <a:tblPr firstRow="1" bandRow="1">
                <a:noFill/>
              </a:tblPr>
              <a:tblGrid>
                <a:gridCol w="1270000"/>
                <a:gridCol w="1270000"/>
                <a:gridCol w="1270000"/>
              </a:tblGrid>
              <a:tr h="228600">
                <a:tc>
                  <a:txBody>
                    <a:bodyPr/>
                    <a:lstStyle/>
                    <a:p>
                      <a:pPr marL="0" marR="0" lvl="0" indent="0" algn="l" rtl="0">
                        <a:spcBef>
                          <a:spcPts val="0"/>
                        </a:spcBef>
                        <a:buSzPct val="25000"/>
                        <a:buNone/>
                      </a:pPr>
                      <a:r>
                        <a:rPr lang="en-US" sz="1050" u="none" strike="noStrike" cap="none" baseline="0" dirty="0">
                          <a:solidFill>
                            <a:schemeClr val="dk1"/>
                          </a:solidFill>
                        </a:rPr>
                        <a:t>Features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solidFill>
                            <a:schemeClr val="dk1"/>
                          </a:solidFill>
                        </a:rPr>
                        <a:t>Requirements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solidFill>
                            <a:schemeClr val="dk1"/>
                          </a:solidFill>
                        </a:rPr>
                        <a:t>Notes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28600">
                <a:tc>
                  <a:txBody>
                    <a:bodyPr/>
                    <a:lstStyle/>
                    <a:p>
                      <a:pPr marL="0" marR="0" lvl="0" indent="0" algn="l" rtl="0">
                        <a:spcBef>
                          <a:spcPts val="0"/>
                        </a:spcBef>
                        <a:buSzPct val="25000"/>
                        <a:buNone/>
                      </a:pPr>
                      <a:r>
                        <a:rPr lang="en-US" sz="1050" u="none" strike="noStrike" cap="none" baseline="0" dirty="0"/>
                        <a:t> </a:t>
                      </a:r>
                      <a:r>
                        <a:rPr lang="en-US" sz="1050" u="none" strike="noStrike" cap="none" baseline="0" dirty="0">
                          <a:solidFill>
                            <a:schemeClr val="dk1"/>
                          </a:solidFill>
                        </a:rPr>
                        <a:t>Distance</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smtClean="0"/>
                        <a:t>5 m</a:t>
                      </a:r>
                      <a:endParaRPr lang="en-US" sz="1050" u="none" strike="noStrike" cap="none" baseline="0" dirty="0">
                        <a:solidFill>
                          <a:schemeClr val="dk1"/>
                        </a:solidFil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endParaRPr lang="en-US" sz="1050" u="none" strike="noStrike" cap="none" baseline="0" dirty="0"/>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34825">
                <a:tc>
                  <a:txBody>
                    <a:bodyPr/>
                    <a:lstStyle/>
                    <a:p>
                      <a:pPr marL="0" marR="0" lvl="0" indent="0" algn="l" rtl="0">
                        <a:spcBef>
                          <a:spcPts val="0"/>
                        </a:spcBef>
                        <a:buSzPct val="25000"/>
                        <a:buNone/>
                      </a:pPr>
                      <a:r>
                        <a:rPr lang="en-US" sz="1050" u="none" strike="noStrike" cap="none" baseline="0" dirty="0"/>
                        <a:t>Video Quality</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3D 4K [1]</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HDMI 2.0 </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88875">
                <a:tc rowSpan="3">
                  <a:txBody>
                    <a:bodyPr/>
                    <a:lstStyle/>
                    <a:p>
                      <a:pPr marL="0" marR="0" lvl="0" indent="0" algn="l" rtl="0">
                        <a:spcBef>
                          <a:spcPts val="0"/>
                        </a:spcBef>
                        <a:buSzPct val="25000"/>
                        <a:buNone/>
                      </a:pPr>
                      <a:r>
                        <a:rPr lang="en-US" sz="1050" u="none" strike="noStrike" cap="none" baseline="0" dirty="0"/>
                        <a:t>Range of </a:t>
                      </a:r>
                      <a:r>
                        <a:rPr lang="en-US" sz="1050" u="none" strike="noStrike" cap="none" baseline="0" dirty="0" smtClean="0"/>
                        <a:t>Motion for head-worn wearable</a:t>
                      </a:r>
                      <a:endParaRPr lang="en-US" sz="1050" u="none" strike="noStrike" cap="none" baseline="0" dirty="0"/>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smtClean="0"/>
                        <a:t>Neck </a:t>
                      </a:r>
                      <a:r>
                        <a:rPr lang="en-US" sz="1050" u="none" strike="noStrike" cap="none" baseline="0" dirty="0"/>
                        <a:t>Roll [2]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0.17 (s/60deg)</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88875">
                <a:tc vMerge="1">
                  <a:txBody>
                    <a:bodyPr/>
                    <a:lstStyle/>
                    <a:p>
                      <a:endParaRPr lang="en-US"/>
                    </a:p>
                  </a:txBody>
                  <a:tcPr/>
                </a:tc>
                <a:tc>
                  <a:txBody>
                    <a:bodyPr/>
                    <a:lstStyle/>
                    <a:p>
                      <a:pPr marL="0" marR="0" lvl="0" indent="0" algn="l" rtl="0">
                        <a:spcBef>
                          <a:spcPts val="0"/>
                        </a:spcBef>
                        <a:buSzPct val="25000"/>
                        <a:buNone/>
                      </a:pPr>
                      <a:r>
                        <a:rPr lang="en-US" sz="1050" u="none" strike="noStrike" cap="none" baseline="0" dirty="0" smtClean="0"/>
                        <a:t>Neck </a:t>
                      </a:r>
                      <a:r>
                        <a:rPr lang="en-US" sz="1050" u="none" strike="noStrike" cap="none" baseline="0" dirty="0"/>
                        <a:t>Pitch[2]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0.14(s/60deg)</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52800">
                <a:tc vMerge="1">
                  <a:txBody>
                    <a:bodyPr/>
                    <a:lstStyle/>
                    <a:p>
                      <a:endParaRPr lang="en-US"/>
                    </a:p>
                  </a:txBody>
                  <a:tcPr/>
                </a:tc>
                <a:tc>
                  <a:txBody>
                    <a:bodyPr/>
                    <a:lstStyle/>
                    <a:p>
                      <a:pPr marL="0" marR="0" lvl="0" indent="0" algn="l" rtl="0">
                        <a:spcBef>
                          <a:spcPts val="0"/>
                        </a:spcBef>
                        <a:buSzPct val="25000"/>
                        <a:buNone/>
                      </a:pPr>
                      <a:r>
                        <a:rPr lang="en-US" sz="1050" u="none" strike="noStrike" cap="none" baseline="0" dirty="0" smtClean="0"/>
                        <a:t>Neck </a:t>
                      </a:r>
                      <a:r>
                        <a:rPr lang="en-US" sz="1050" u="none" strike="noStrike" cap="none" baseline="0" dirty="0"/>
                        <a:t>Yaw[2]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0.13 (s/60deg)</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tcPr>
                </a:tc>
              </a:tr>
              <a:tr h="252800">
                <a:tc>
                  <a:txBody>
                    <a:bodyPr/>
                    <a:lstStyle/>
                    <a:p>
                      <a:pPr marL="0" marR="0" lvl="0" indent="0" algn="l" rtl="0">
                        <a:spcBef>
                          <a:spcPts val="0"/>
                        </a:spcBef>
                        <a:buSzPct val="25000"/>
                        <a:buNone/>
                      </a:pPr>
                      <a:r>
                        <a:rPr lang="en-US" sz="1050" u="none" strike="noStrike" cap="none" baseline="0" dirty="0" smtClean="0">
                          <a:solidFill>
                            <a:schemeClr val="tx1"/>
                          </a:solidFill>
                        </a:rPr>
                        <a:t>Device mobility</a:t>
                      </a:r>
                      <a:endParaRPr lang="en-US" sz="1050" u="none" strike="noStrike" cap="none" baseline="0" dirty="0">
                        <a:solidFill>
                          <a:schemeClr val="tx1"/>
                        </a:solidFill>
                      </a:endParaRPr>
                    </a:p>
                  </a:txBody>
                  <a:tcPr marL="91450" marR="91450" marT="45725" marB="45725">
                    <a:lnL w="12700" cap="flat">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smtClean="0">
                          <a:solidFill>
                            <a:schemeClr val="tx1"/>
                          </a:solidFill>
                        </a:rPr>
                        <a:t>Pedestrian speeds </a:t>
                      </a:r>
                      <a:endParaRPr lang="en-US" sz="1050" u="none" strike="noStrike" cap="none" baseline="0" dirty="0">
                        <a:solidFill>
                          <a:schemeClr val="tx1"/>
                        </a:solidFill>
                      </a:endParaRPr>
                    </a:p>
                  </a:txBody>
                  <a:tcPr marL="91450" marR="91450" marT="45725" marB="45725">
                    <a:lnL w="12700" cap="flat" cmpd="sng" algn="ctr">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smtClean="0"/>
                        <a:t>&lt; 4km/hr </a:t>
                      </a:r>
                      <a:endParaRPr lang="en-US" sz="1050" u="none" strike="noStrike" cap="none" baseline="0" dirty="0"/>
                    </a:p>
                  </a:txBody>
                  <a:tcPr marL="91450" marR="91450" marT="45725" marB="45725">
                    <a:lnL w="12700" cap="flat" cmpd="sng" algn="ctr">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tcPr>
                </a:tc>
              </a:tr>
            </a:tbl>
          </a:graphicData>
        </a:graphic>
      </p:graphicFrame>
      <p:pic>
        <p:nvPicPr>
          <p:cNvPr id="9" name="Picture 5" descr="C:\Users\kjohnsso\Desktop\Image_0010.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828285" y="4827984"/>
            <a:ext cx="6568251" cy="2057400"/>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5" descr="sony-head-mount-hmz.jpg"/>
          <p:cNvPicPr>
            <a:picLocks noChangeAspect="1"/>
          </p:cNvPicPr>
          <p:nvPr/>
        </p:nvPicPr>
        <p:blipFill>
          <a:blip r:embed="rId4" cstate="print"/>
          <a:stretch>
            <a:fillRect/>
          </a:stretch>
        </p:blipFill>
        <p:spPr>
          <a:xfrm>
            <a:off x="663092" y="4020697"/>
            <a:ext cx="2817377" cy="1614574"/>
          </a:xfrm>
          <a:prstGeom prst="rect">
            <a:avLst/>
          </a:prstGeom>
        </p:spPr>
      </p:pic>
      <p:sp>
        <p:nvSpPr>
          <p:cNvPr id="11" name="Shape 141"/>
          <p:cNvSpPr txBox="1">
            <a:spLocks noGrp="1"/>
          </p:cNvSpPr>
          <p:nvPr>
            <p:ph type="title"/>
          </p:nvPr>
        </p:nvSpPr>
        <p:spPr>
          <a:xfrm>
            <a:off x="899592" y="685800"/>
            <a:ext cx="7272808" cy="58296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800" b="1" i="0" u="none" strike="noStrike" cap="none" baseline="0" dirty="0">
                <a:solidFill>
                  <a:schemeClr val="dk2"/>
                </a:solidFill>
                <a:latin typeface="Times New Roman"/>
                <a:ea typeface="Times New Roman"/>
                <a:cs typeface="Times New Roman"/>
                <a:sym typeface="Times New Roman"/>
              </a:rPr>
              <a:t>Usage Model </a:t>
            </a:r>
            <a:r>
              <a:rPr lang="en-US" sz="1800" b="1" dirty="0" smtClean="0">
                <a:solidFill>
                  <a:schemeClr val="dk2"/>
                </a:solidFill>
                <a:latin typeface="Times New Roman"/>
                <a:ea typeface="Times New Roman"/>
                <a:cs typeface="Times New Roman"/>
                <a:sym typeface="Times New Roman"/>
              </a:rPr>
              <a:t>3</a:t>
            </a:r>
            <a:r>
              <a:rPr lang="en-US" sz="1800" b="1" i="0" u="none" strike="noStrike" cap="none" baseline="0" dirty="0" smtClean="0">
                <a:solidFill>
                  <a:schemeClr val="dk2"/>
                </a:solidFill>
                <a:latin typeface="Times New Roman"/>
                <a:ea typeface="Times New Roman"/>
                <a:cs typeface="Times New Roman"/>
                <a:sym typeface="Times New Roman"/>
              </a:rPr>
              <a:t>:   Augmented Reality</a:t>
            </a:r>
            <a:r>
              <a:rPr lang="en-US" sz="1800" b="1" dirty="0" smtClean="0">
                <a:solidFill>
                  <a:schemeClr val="dk2"/>
                </a:solidFill>
                <a:latin typeface="Times New Roman"/>
                <a:ea typeface="Times New Roman"/>
                <a:cs typeface="Times New Roman"/>
                <a:sym typeface="Times New Roman"/>
              </a:rPr>
              <a:t>/Virtual Reality Headsets and Other High-End Wearables</a:t>
            </a:r>
            <a:endParaRPr lang="en-US" sz="1800" b="1" i="0" u="none" strike="noStrike" cap="none" baseline="0" dirty="0">
              <a:solidFill>
                <a:schemeClr val="dk2"/>
              </a:solidFill>
              <a:latin typeface="Times New Roman"/>
              <a:ea typeface="Times New Roman"/>
              <a:cs typeface="Times New Roman"/>
              <a:sym typeface="Times New Roman"/>
            </a:endParaRPr>
          </a:p>
        </p:txBody>
      </p:sp>
    </p:spTree>
    <p:extLst>
      <p:ext uri="{BB962C8B-B14F-4D97-AF65-F5344CB8AC3E}">
        <p14:creationId xmlns="" xmlns:p14="http://schemas.microsoft.com/office/powerpoint/2010/main" val="2281485653"/>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1" name="Shape 101"/>
          <p:cNvSpPr txBox="1">
            <a:spLocks noGrp="1"/>
          </p:cNvSpPr>
          <p:nvPr>
            <p:ph type="title"/>
          </p:nvPr>
        </p:nvSpPr>
        <p:spPr>
          <a:xfrm>
            <a:off x="685800" y="685800"/>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800" b="1" i="0" u="none" strike="noStrike" cap="none" baseline="0" dirty="0">
                <a:solidFill>
                  <a:schemeClr val="dk2"/>
                </a:solidFill>
                <a:latin typeface="Times New Roman"/>
                <a:ea typeface="Times New Roman"/>
                <a:cs typeface="Times New Roman"/>
                <a:sym typeface="Times New Roman"/>
              </a:rPr>
              <a:t>Usage Model </a:t>
            </a:r>
            <a:r>
              <a:rPr lang="en-US" sz="2800" b="1" i="0" u="none" strike="noStrike" cap="none" baseline="0" dirty="0" smtClean="0">
                <a:solidFill>
                  <a:schemeClr val="dk2"/>
                </a:solidFill>
                <a:latin typeface="Times New Roman"/>
                <a:ea typeface="Times New Roman"/>
                <a:cs typeface="Times New Roman"/>
                <a:sym typeface="Times New Roman"/>
              </a:rPr>
              <a:t>4: </a:t>
            </a:r>
            <a:r>
              <a:rPr lang="en-US" sz="2800" b="1" i="0" u="none" strike="noStrike" cap="none" baseline="0" dirty="0">
                <a:solidFill>
                  <a:schemeClr val="dk2"/>
                </a:solidFill>
                <a:latin typeface="Times New Roman"/>
                <a:ea typeface="Times New Roman"/>
                <a:cs typeface="Times New Roman"/>
                <a:sym typeface="Times New Roman"/>
              </a:rPr>
              <a:t>Data Center </a:t>
            </a:r>
            <a:r>
              <a:rPr lang="en-US" sz="2800" b="1" i="0" u="none" strike="noStrike" cap="none" baseline="0" dirty="0" smtClean="0">
                <a:solidFill>
                  <a:schemeClr val="dk2"/>
                </a:solidFill>
                <a:latin typeface="Times New Roman"/>
                <a:ea typeface="Times New Roman"/>
                <a:cs typeface="Times New Roman"/>
                <a:sym typeface="Times New Roman"/>
              </a:rPr>
              <a:t>11ay </a:t>
            </a:r>
            <a:r>
              <a:rPr lang="en-US" sz="2800" b="1" i="0" u="none" strike="noStrike" cap="none" baseline="0" dirty="0">
                <a:solidFill>
                  <a:schemeClr val="dk2"/>
                </a:solidFill>
                <a:latin typeface="Times New Roman"/>
                <a:ea typeface="Times New Roman"/>
                <a:cs typeface="Times New Roman"/>
                <a:sym typeface="Times New Roman"/>
              </a:rPr>
              <a:t>Inter-Rack Connectivity</a:t>
            </a:r>
          </a:p>
        </p:txBody>
      </p:sp>
      <p:sp>
        <p:nvSpPr>
          <p:cNvPr id="102" name="Shape 102"/>
          <p:cNvSpPr txBox="1"/>
          <p:nvPr/>
        </p:nvSpPr>
        <p:spPr>
          <a:xfrm>
            <a:off x="5016500" y="1682750"/>
            <a:ext cx="3697288" cy="344709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Traffic Conditions:</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Potential interference from environmental factors and noise.</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Use Case:</a:t>
            </a:r>
          </a:p>
          <a:p>
            <a:pPr marL="0" marR="0" lvl="0" indent="0" algn="l" rtl="0">
              <a:spcBef>
                <a:spcPts val="0"/>
              </a:spcBef>
              <a:spcAft>
                <a:spcPts val="0"/>
              </a:spcAft>
              <a:buClr>
                <a:schemeClr val="dk1"/>
              </a:buClr>
              <a:buSzPct val="100000"/>
              <a:buFont typeface="Arial"/>
              <a:buAutoNum type="arabicPeriod"/>
            </a:pPr>
            <a:r>
              <a:rPr lang="en-US" sz="1400" b="0" i="0" u="none" strike="noStrike" cap="none" baseline="0" dirty="0">
                <a:solidFill>
                  <a:schemeClr val="dk1"/>
                </a:solidFill>
                <a:latin typeface="Arial"/>
                <a:ea typeface="Arial"/>
                <a:cs typeface="Arial"/>
                <a:sym typeface="Arial"/>
              </a:rPr>
              <a:t> The main fiber 10GEthernet interface is down </a:t>
            </a:r>
          </a:p>
          <a:p>
            <a:pPr marL="0" marR="0" lvl="0" indent="0" algn="l" rtl="0">
              <a:spcBef>
                <a:spcPts val="0"/>
              </a:spcBef>
              <a:spcAft>
                <a:spcPts val="0"/>
              </a:spcAft>
              <a:buClr>
                <a:schemeClr val="dk1"/>
              </a:buClr>
              <a:buSzPct val="100000"/>
              <a:buFont typeface="Arial"/>
              <a:buAutoNum type="arabicPeriod"/>
            </a:pPr>
            <a:r>
              <a:rPr lang="en-US" sz="1400" b="0" i="0" u="none" strike="noStrike" cap="none" baseline="0" dirty="0">
                <a:solidFill>
                  <a:schemeClr val="dk1"/>
                </a:solidFill>
                <a:latin typeface="Arial"/>
                <a:ea typeface="Arial"/>
                <a:cs typeface="Arial"/>
                <a:sym typeface="Arial"/>
              </a:rPr>
              <a:t> The ToR switch quickly detects the failure and wakes up the dormant </a:t>
            </a:r>
            <a:r>
              <a:rPr lang="en-US" sz="1400" b="0" i="0" u="none" strike="noStrike" cap="none" baseline="0" dirty="0" smtClean="0">
                <a:solidFill>
                  <a:schemeClr val="dk1"/>
                </a:solidFill>
                <a:latin typeface="Arial"/>
                <a:ea typeface="Arial"/>
                <a:cs typeface="Arial"/>
                <a:sym typeface="Arial"/>
              </a:rPr>
              <a:t>11ay </a:t>
            </a:r>
            <a:r>
              <a:rPr lang="en-US" sz="1400" b="0" i="0" u="none" strike="noStrike" cap="none" baseline="0" dirty="0">
                <a:solidFill>
                  <a:schemeClr val="dk1"/>
                </a:solidFill>
                <a:latin typeface="Arial"/>
                <a:ea typeface="Arial"/>
                <a:cs typeface="Arial"/>
                <a:sym typeface="Arial"/>
              </a:rPr>
              <a:t>interface ASAP</a:t>
            </a:r>
          </a:p>
          <a:p>
            <a:pPr marL="0" marR="0" lvl="0" indent="0" algn="l" rtl="0">
              <a:spcBef>
                <a:spcPts val="0"/>
              </a:spcBef>
              <a:spcAft>
                <a:spcPts val="0"/>
              </a:spcAft>
              <a:buClr>
                <a:schemeClr val="dk1"/>
              </a:buClr>
              <a:buSzPct val="100000"/>
              <a:buFont typeface="Arial"/>
              <a:buAutoNum type="arabicPeriod"/>
            </a:pPr>
            <a:r>
              <a:rPr lang="en-US" sz="1400" b="0" i="0" u="none" strike="noStrike" cap="none" baseline="0" dirty="0">
                <a:solidFill>
                  <a:schemeClr val="dk1"/>
                </a:solidFill>
                <a:latin typeface="Arial"/>
                <a:ea typeface="Arial"/>
                <a:cs typeface="Arial"/>
                <a:sym typeface="Arial"/>
              </a:rPr>
              <a:t> Data continuously flows over the </a:t>
            </a:r>
            <a:r>
              <a:rPr lang="en-US" sz="1400" b="0" i="0" u="none" strike="noStrike" cap="none" baseline="0" dirty="0" smtClean="0">
                <a:solidFill>
                  <a:schemeClr val="dk1"/>
                </a:solidFill>
                <a:latin typeface="Arial"/>
                <a:ea typeface="Arial"/>
                <a:cs typeface="Arial"/>
                <a:sym typeface="Arial"/>
              </a:rPr>
              <a:t>11ay </a:t>
            </a:r>
            <a:r>
              <a:rPr lang="en-US" sz="1400" b="0" i="0" u="none" strike="noStrike" cap="none" baseline="0" dirty="0">
                <a:solidFill>
                  <a:schemeClr val="dk1"/>
                </a:solidFill>
                <a:latin typeface="Arial"/>
                <a:ea typeface="Arial"/>
                <a:cs typeface="Arial"/>
                <a:sym typeface="Arial"/>
              </a:rPr>
              <a:t>interface to the next EoR switch within 100ms</a:t>
            </a:r>
          </a:p>
          <a:p>
            <a:pPr marL="0" marR="0" lvl="0" indent="0" algn="l" rtl="0">
              <a:spcBef>
                <a:spcPts val="0"/>
              </a:spcBef>
              <a:spcAft>
                <a:spcPts val="0"/>
              </a:spcAft>
              <a:buClr>
                <a:schemeClr val="dk1"/>
              </a:buClr>
              <a:buSzPct val="100000"/>
              <a:buFont typeface="Arial"/>
              <a:buAutoNum type="arabicPeriod"/>
            </a:pPr>
            <a:r>
              <a:rPr lang="en-US" sz="1400" b="0" i="0" u="none" strike="noStrike" cap="none" baseline="0" dirty="0">
                <a:solidFill>
                  <a:schemeClr val="dk1"/>
                </a:solidFill>
                <a:latin typeface="Arial"/>
                <a:ea typeface="Arial"/>
                <a:cs typeface="Arial"/>
                <a:sym typeface="Arial"/>
              </a:rPr>
              <a:t> No administrator’s intervention to restore the Network</a:t>
            </a:r>
          </a:p>
          <a:p>
            <a:pPr marL="0" marR="0" lvl="0" indent="0" algn="l" rtl="0">
              <a:spcBef>
                <a:spcPts val="0"/>
              </a:spcBef>
              <a:spcAft>
                <a:spcPts val="0"/>
              </a:spcAft>
              <a:buClr>
                <a:schemeClr val="dk1"/>
              </a:buClr>
              <a:buFont typeface="Arial"/>
              <a:buNone/>
            </a:pPr>
            <a:endParaRPr sz="800" b="0" i="0" u="none" strike="noStrike" cap="none" baseline="0" dirty="0">
              <a:solidFill>
                <a:schemeClr val="dk1"/>
              </a:solidFill>
              <a:latin typeface="Arial"/>
              <a:ea typeface="Arial"/>
              <a:cs typeface="Arial"/>
              <a:sym typeface="Arial"/>
            </a:endParaRPr>
          </a:p>
        </p:txBody>
      </p:sp>
      <p:sp>
        <p:nvSpPr>
          <p:cNvPr id="103" name="Shape 103"/>
          <p:cNvSpPr txBox="1"/>
          <p:nvPr/>
        </p:nvSpPr>
        <p:spPr>
          <a:xfrm>
            <a:off x="366712" y="1682750"/>
            <a:ext cx="4546599" cy="452431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Pre-Conditions:</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Data Center employs the </a:t>
            </a:r>
            <a:r>
              <a:rPr lang="en-US" sz="1400" b="0" i="0" u="none" strike="noStrike" cap="none" baseline="0" dirty="0" smtClean="0">
                <a:solidFill>
                  <a:schemeClr val="dk1"/>
                </a:solidFill>
                <a:latin typeface="Arial"/>
                <a:ea typeface="Arial"/>
                <a:cs typeface="Arial"/>
                <a:sym typeface="Arial"/>
              </a:rPr>
              <a:t>11ay interfaces </a:t>
            </a:r>
            <a:r>
              <a:rPr lang="en-US" sz="1400" b="0" i="0" u="none" strike="noStrike" cap="none" baseline="0" dirty="0">
                <a:solidFill>
                  <a:schemeClr val="dk1"/>
                </a:solidFill>
                <a:latin typeface="Arial"/>
                <a:ea typeface="Arial"/>
                <a:cs typeface="Arial"/>
                <a:sym typeface="Arial"/>
              </a:rPr>
              <a:t>as the secondary/tertiary interfaces in lieu of fiber optics failure. </a:t>
            </a:r>
            <a:r>
              <a:rPr lang="en-US" sz="1400" b="0" i="0" u="none" strike="noStrike" cap="none" baseline="0" dirty="0">
                <a:solidFill>
                  <a:srgbClr val="FF0000"/>
                </a:solidFill>
                <a:latin typeface="Arial"/>
                <a:ea typeface="Arial"/>
                <a:cs typeface="Arial"/>
                <a:sym typeface="Arial"/>
              </a:rPr>
              <a:t>The Data Center is fully operational with high demands of </a:t>
            </a:r>
            <a:r>
              <a:rPr lang="en-US" sz="1400" b="0" i="0" u="none" strike="noStrike" cap="none" baseline="0" dirty="0" smtClean="0">
                <a:solidFill>
                  <a:srgbClr val="FF0000"/>
                </a:solidFill>
                <a:latin typeface="Arial"/>
                <a:ea typeface="Arial"/>
                <a:cs typeface="Arial"/>
                <a:sym typeface="Arial"/>
              </a:rPr>
              <a:t>99.99% </a:t>
            </a:r>
            <a:r>
              <a:rPr lang="en-US" sz="1400" b="0" i="0" u="none" strike="noStrike" cap="none" baseline="0" dirty="0">
                <a:solidFill>
                  <a:srgbClr val="FF0000"/>
                </a:solidFill>
                <a:latin typeface="Arial"/>
                <a:ea typeface="Arial"/>
                <a:cs typeface="Arial"/>
                <a:sym typeface="Arial"/>
              </a:rPr>
              <a:t>of reliability and availability</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Application:</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The ToR switch can transmit /receive via the </a:t>
            </a:r>
            <a:r>
              <a:rPr lang="en-US" sz="1400" b="0" i="0" u="none" strike="noStrike" cap="none" baseline="0" dirty="0" smtClean="0">
                <a:solidFill>
                  <a:schemeClr val="dk1"/>
                </a:solidFill>
                <a:latin typeface="Arial"/>
                <a:ea typeface="Arial"/>
                <a:cs typeface="Arial"/>
                <a:sym typeface="Arial"/>
              </a:rPr>
              <a:t>11ay </a:t>
            </a:r>
            <a:r>
              <a:rPr lang="en-US" sz="1400" b="0" i="0" u="none" strike="noStrike" cap="none" baseline="0" dirty="0">
                <a:solidFill>
                  <a:schemeClr val="dk1"/>
                </a:solidFill>
                <a:latin typeface="Arial"/>
                <a:ea typeface="Arial"/>
                <a:cs typeface="Arial"/>
                <a:sym typeface="Arial"/>
              </a:rPr>
              <a:t>interface to reach the EoR switch </a:t>
            </a:r>
            <a:r>
              <a:rPr lang="en-US" sz="1400" b="0" i="0" u="none" strike="noStrike" cap="none" baseline="0" dirty="0" smtClean="0">
                <a:solidFill>
                  <a:schemeClr val="dk1"/>
                </a:solidFill>
                <a:latin typeface="Arial"/>
                <a:ea typeface="Arial"/>
                <a:cs typeface="Arial"/>
                <a:sym typeface="Arial"/>
              </a:rPr>
              <a:t>through multiple hops. </a:t>
            </a:r>
            <a:r>
              <a:rPr lang="en-US" sz="1400" b="0" i="0" u="none" strike="noStrike" cap="none" baseline="0" dirty="0">
                <a:solidFill>
                  <a:srgbClr val="FF0000"/>
                </a:solidFill>
                <a:latin typeface="Arial"/>
                <a:ea typeface="Arial"/>
                <a:cs typeface="Arial"/>
                <a:sym typeface="Arial"/>
              </a:rPr>
              <a:t>The EoR switch can reach the hub switch through the </a:t>
            </a:r>
            <a:r>
              <a:rPr lang="en-US" sz="1400" b="0" i="0" u="none" strike="noStrike" cap="none" baseline="0" dirty="0" smtClean="0">
                <a:solidFill>
                  <a:srgbClr val="FF0000"/>
                </a:solidFill>
                <a:latin typeface="Arial"/>
                <a:ea typeface="Arial"/>
                <a:cs typeface="Arial"/>
                <a:sym typeface="Arial"/>
              </a:rPr>
              <a:t>11ay </a:t>
            </a:r>
            <a:r>
              <a:rPr lang="en-US" sz="1400" b="0" i="0" u="none" strike="noStrike" cap="none" baseline="0" dirty="0">
                <a:solidFill>
                  <a:srgbClr val="FF0000"/>
                </a:solidFill>
                <a:latin typeface="Arial"/>
                <a:ea typeface="Arial"/>
                <a:cs typeface="Arial"/>
                <a:sym typeface="Arial"/>
              </a:rPr>
              <a:t>interfaces.  The data being stored transfers at ~40 Gbps, disruption tolerance  is &lt;100msec, PER&lt;10E-2 [1]</a:t>
            </a:r>
            <a:r>
              <a:rPr lang="en-US" sz="1400" b="0" i="0" u="none" strike="noStrike" cap="none" baseline="0" dirty="0">
                <a:solidFill>
                  <a:schemeClr val="dk1"/>
                </a:solidFill>
                <a:latin typeface="Arial"/>
                <a:ea typeface="Arial"/>
                <a:cs typeface="Arial"/>
                <a:sym typeface="Arial"/>
              </a:rPr>
              <a:t>. </a:t>
            </a:r>
            <a:r>
              <a:rPr lang="en-US" sz="1400" b="0" i="0" u="none" strike="noStrike" cap="none" baseline="0" dirty="0" smtClean="0">
                <a:solidFill>
                  <a:schemeClr val="dk1"/>
                </a:solidFill>
                <a:latin typeface="Arial"/>
                <a:ea typeface="Arial"/>
                <a:cs typeface="Arial"/>
                <a:sym typeface="Arial"/>
              </a:rPr>
              <a:t> </a:t>
            </a:r>
            <a:endParaRPr lang="en-US" sz="1400" b="0" i="0" u="none" strike="noStrike" cap="none" baseline="0" dirty="0" smtClean="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dirty="0" smtClean="0">
                <a:solidFill>
                  <a:srgbClr val="FF0000"/>
                </a:solidFill>
              </a:rPr>
              <a:t>The </a:t>
            </a:r>
            <a:r>
              <a:rPr lang="en-US" dirty="0" smtClean="0">
                <a:solidFill>
                  <a:srgbClr val="FF0000"/>
                </a:solidFill>
              </a:rPr>
              <a:t>data could traversal multiple hops (&lt;=5) in order to reach the </a:t>
            </a:r>
            <a:r>
              <a:rPr lang="en-US" dirty="0" err="1" smtClean="0">
                <a:solidFill>
                  <a:srgbClr val="FF0000"/>
                </a:solidFill>
              </a:rPr>
              <a:t>EoR</a:t>
            </a:r>
            <a:r>
              <a:rPr lang="en-US" dirty="0" smtClean="0">
                <a:solidFill>
                  <a:srgbClr val="FF0000"/>
                </a:solidFill>
              </a:rPr>
              <a:t> </a:t>
            </a:r>
            <a:r>
              <a:rPr lang="en-US" dirty="0" smtClean="0">
                <a:solidFill>
                  <a:srgbClr val="FF0000"/>
                </a:solidFill>
              </a:rPr>
              <a:t>switches, and the end to end Latency&lt;50ms </a:t>
            </a:r>
            <a:endParaRPr lang="en-US" sz="1400" b="0" i="0" u="none" strike="noStrike" cap="none" baseline="0" dirty="0">
              <a:solidFill>
                <a:srgbClr val="FF0000"/>
              </a:solidFill>
              <a:latin typeface="Arial"/>
              <a:ea typeface="Arial"/>
              <a:cs typeface="Arial"/>
              <a:sym typeface="Arial"/>
            </a:endParaRPr>
          </a:p>
          <a:p>
            <a:pPr marL="0" marR="0" lvl="0" indent="0" algn="l" rtl="0">
              <a:spcBef>
                <a:spcPts val="0"/>
              </a:spcBef>
              <a:spcAft>
                <a:spcPts val="0"/>
              </a:spcAft>
              <a:buNone/>
            </a:pPr>
            <a:endParaRPr sz="8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Environment:</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Devices are operating in specialized environments with sustainable temperature, humidity and other physical quality of air flow. Transmissions are mostly LOS. Distances between adjacent racks are standard rack width and distance between adjacent rows are ~4’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 </a:t>
            </a: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17716</TotalTime>
  <Words>4224</Words>
  <Application>Microsoft Office PowerPoint</Application>
  <PresentationFormat>On-screen Show (4:3)</PresentationFormat>
  <Paragraphs>706</Paragraphs>
  <Slides>24</Slides>
  <Notes>22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27" baseType="lpstr">
      <vt:lpstr>802-11-Submission</vt:lpstr>
      <vt:lpstr>Document</vt:lpstr>
      <vt:lpstr>Image</vt:lpstr>
      <vt:lpstr>IEEE 802.11 TGay Use Cases</vt:lpstr>
      <vt:lpstr>Abstract</vt:lpstr>
      <vt:lpstr>Usage Model 1: Ultra Short Range (USR) Communications</vt:lpstr>
      <vt:lpstr>Usage Model 1: USR Communications</vt:lpstr>
      <vt:lpstr> Usage Model 2: 8K UHD Wireless Transfer at Smart Home</vt:lpstr>
      <vt:lpstr>Usage Model 2: 8K UHD Wireless Transfer at Smart Home</vt:lpstr>
      <vt:lpstr>Usage Model 3:   Augmented Reality/Virtual Reality Headsets and Other High-End Wearables</vt:lpstr>
      <vt:lpstr>Usage Model 3:   Augmented Reality/Virtual Reality Headsets and Other High-End Wearables</vt:lpstr>
      <vt:lpstr>Usage Model 4: Data Center 11ay Inter-Rack Connectivity</vt:lpstr>
      <vt:lpstr>Usage Model 4: Data Center</vt:lpstr>
      <vt:lpstr>Usage Model 5: Video/Mass-Data Distribution/Video on Demand System</vt:lpstr>
      <vt:lpstr>Slide 12</vt:lpstr>
      <vt:lpstr>Usage Model 6: Mobile Offloading and Multi-Band Operation (MBO)</vt:lpstr>
      <vt:lpstr>Usage Model 6– Mobile Offloading and MBO</vt:lpstr>
      <vt:lpstr>Usage Model 7: Mobile Fronthauling</vt:lpstr>
      <vt:lpstr>Slide 16</vt:lpstr>
      <vt:lpstr>Usage Model 8: Wireless Backhauling </vt:lpstr>
      <vt:lpstr>Usage Model 8: Wireless Backhaul</vt:lpstr>
      <vt:lpstr>Slide 19</vt:lpstr>
      <vt:lpstr>Usage Model 9 : Office docking </vt:lpstr>
      <vt:lpstr>Usage Model 9: Office docking exmples </vt:lpstr>
      <vt:lpstr>Summary of Key metrics </vt:lpstr>
      <vt:lpstr>References</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 60 Use Cases</dc:title>
  <dc:creator>Rob Sun. et al</dc:creator>
  <cp:lastModifiedBy>ROB</cp:lastModifiedBy>
  <cp:revision>110</cp:revision>
  <dcterms:modified xsi:type="dcterms:W3CDTF">2015-09-13T09:27:04Z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flag">
    <vt:lpwstr>1441736186</vt:lpwstr>
  </property>
</Properties>
</file>