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3"/>
  </p:notesMasterIdLst>
  <p:sldIdLst>
    <p:sldId id="256" r:id="rId2"/>
    <p:sldId id="257" r:id="rId3"/>
    <p:sldId id="284" r:id="rId4"/>
    <p:sldId id="289" r:id="rId5"/>
    <p:sldId id="297" r:id="rId6"/>
    <p:sldId id="298" r:id="rId7"/>
    <p:sldId id="301" r:id="rId8"/>
    <p:sldId id="302" r:id="rId9"/>
    <p:sldId id="258" r:id="rId10"/>
    <p:sldId id="259" r:id="rId11"/>
    <p:sldId id="286" r:id="rId12"/>
    <p:sldId id="287" r:id="rId13"/>
    <p:sldId id="262" r:id="rId14"/>
    <p:sldId id="263" r:id="rId15"/>
    <p:sldId id="295" r:id="rId16"/>
    <p:sldId id="296" r:id="rId17"/>
    <p:sldId id="264" r:id="rId18"/>
    <p:sldId id="265" r:id="rId19"/>
    <p:sldId id="272" r:id="rId20"/>
    <p:sldId id="293" r:id="rId21"/>
    <p:sldId id="294" r:id="rId22"/>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728" autoAdjust="0"/>
  </p:normalViewPr>
  <p:slideViewPr>
    <p:cSldViewPr>
      <p:cViewPr>
        <p:scale>
          <a:sx n="100" d="100"/>
          <a:sy n="100" d="100"/>
        </p:scale>
        <p:origin x="-504" y="-7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Page </a:t>
            </a:r>
            <a:fld id="{00000000-1234-1234-1234-123412341234}" type="slidenum">
              <a:rPr lang="en-US"/>
              <a:pPr marL="0" lvl="0" indent="0">
                <a:spcBef>
                  <a:spcPts val="0"/>
                </a:spcBef>
                <a:buSzPct val="25000"/>
                <a:buNone/>
              </a:pPr>
              <a:t>‹#›</a:t>
            </a:fld>
            <a:endParaRPr lang="en-US" dirty="0"/>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11</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dirty="0">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15</a:t>
            </a:fld>
            <a:endParaRPr lang="en-US"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16</a:t>
            </a:fld>
            <a:endParaRPr kumimoji="1" lang="ja-JP" altLang="en-US"/>
          </a:p>
        </p:txBody>
      </p:sp>
    </p:spTree>
    <p:extLst>
      <p:ext uri="{BB962C8B-B14F-4D97-AF65-F5344CB8AC3E}">
        <p14:creationId xmlns=""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17</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20</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dirty="0"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dirty="0" smtClean="0"/>
              <a:t>Month Year</a:t>
            </a:r>
          </a:p>
        </p:txBody>
      </p:sp>
      <p:sp>
        <p:nvSpPr>
          <p:cNvPr id="40964" name="Rectangle 6"/>
          <p:cNvSpPr>
            <a:spLocks noGrp="1" noChangeArrowheads="1"/>
          </p:cNvSpPr>
          <p:nvPr>
            <p:ph type="ftr" sz="quarter" idx="4"/>
          </p:nvPr>
        </p:nvSpPr>
        <p:spPr/>
        <p:txBody>
          <a:bodyPr/>
          <a:lstStyle/>
          <a:p>
            <a:pPr lvl="4">
              <a:defRPr/>
            </a:pPr>
            <a:r>
              <a:rPr lang="en-US" altLang="zh-CN" dirty="0"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dirty="0" smtClean="0"/>
              <a:t>Page </a:t>
            </a:r>
            <a:fld id="{B408998E-9D16-466B-958D-144785F6A917}" type="slidenum">
              <a:rPr lang="en-US" altLang="zh-CN" smtClean="0"/>
              <a:pPr>
                <a:defRPr/>
              </a:pPr>
              <a:t>3</a:t>
            </a:fld>
            <a:endParaRPr lang="en-US" altLang="zh-CN" dirty="0"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altLang="zh-CN"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9</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May, 2015                                                                doc.: IEEE </a:t>
            </a:r>
            <a:r>
              <a:rPr lang="en-US" sz="1800" b="1" i="0" u="none" strike="noStrike" cap="none" baseline="0" dirty="0" smtClean="0">
                <a:solidFill>
                  <a:schemeClr val="dk1"/>
                </a:solidFill>
                <a:latin typeface="Times New Roman"/>
                <a:ea typeface="Times New Roman"/>
                <a:cs typeface="Times New Roman"/>
                <a:sym typeface="Times New Roman"/>
              </a:rPr>
              <a:t>802.11-2015/0625r2</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4.wmf"/><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wmf"/><Relationship Id="rId5" Type="http://schemas.openxmlformats.org/officeDocument/2006/relationships/image" Target="../media/image49.jpe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wmf"/><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6.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IEEE 802.11 </a:t>
            </a:r>
            <a:r>
              <a:rPr lang="en-US" sz="3200" b="1" dirty="0" err="1" smtClean="0">
                <a:solidFill>
                  <a:schemeClr val="dk2"/>
                </a:solidFill>
                <a:latin typeface="Times New Roman"/>
                <a:ea typeface="Times New Roman"/>
                <a:cs typeface="Times New Roman"/>
                <a:sym typeface="Times New Roman"/>
              </a:rPr>
              <a:t>TGay</a:t>
            </a:r>
            <a:r>
              <a:rPr lang="en-US" sz="3200" b="1" i="0" u="none" strike="noStrike" cap="none" baseline="0" dirty="0" smtClean="0">
                <a:solidFill>
                  <a:schemeClr val="dk2"/>
                </a:solidFill>
                <a:latin typeface="Times New Roman"/>
                <a:ea typeface="Times New Roman"/>
                <a:cs typeface="Times New Roman"/>
                <a:sym typeface="Times New Roman"/>
              </a:rPr>
              <a:t> Use </a:t>
            </a:r>
            <a:r>
              <a:rPr lang="en-US" sz="3200" b="1" i="0" u="none" strike="noStrike" cap="none" baseline="0" dirty="0">
                <a:solidFill>
                  <a:schemeClr val="dk2"/>
                </a:solidFill>
                <a:latin typeface="Times New Roman"/>
                <a:ea typeface="Times New Roman"/>
                <a:cs typeface="Times New Roman"/>
                <a:sym typeface="Times New Roman"/>
              </a:rPr>
              <a:t>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2015-5</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9552" y="1844824"/>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 xmlns:p14="http://schemas.microsoft.com/office/powerpoint/2010/main" val="2742469584"/>
              </p:ext>
            </p:extLst>
          </p:nvPr>
        </p:nvGraphicFramePr>
        <p:xfrm>
          <a:off x="971600" y="2204864"/>
          <a:ext cx="7560840" cy="4033128"/>
        </p:xfrm>
        <a:graphic>
          <a:graphicData uri="http://schemas.openxmlformats.org/presentationml/2006/ole">
            <p:oleObj spid="_x0000_s2053" name="Document" r:id="rId4" imgW="8242501" imgH="4197896" progId="Word.Document.8">
              <p:embed/>
            </p:oleObj>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Security</a:t>
                      </a:r>
                    </a:p>
                    <a:p>
                      <a:pPr marL="0" marR="0" lvl="0" indent="0" algn="l" rtl="0">
                        <a:spcBef>
                          <a:spcPts val="0"/>
                        </a:spcBef>
                        <a:buSzPct val="25000"/>
                        <a:buNone/>
                      </a:pPr>
                      <a:r>
                        <a:rPr lang="en-US" sz="900" u="none" strike="noStrike" cap="none" baseline="0" dirty="0">
                          <a:solidFill>
                            <a:srgbClr val="3F3F3F"/>
                          </a:solidFill>
                        </a:rPr>
                        <a:t>(Confidentiality/Integrity</a:t>
                      </a:r>
                      <a:r>
                        <a:rPr lang="en-US" sz="900" u="none" strike="noStrike" cap="none" baseline="0" dirty="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dirty="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EoR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msec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i.e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 to form a service set. Multiple links and data streams have varying QoS, reliability, and throughput requirements, some with simply best-effort rates (downloading), others with a certain data rate and QoS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connectivity between user-devices (fixed or portable) and 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dirty="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wifi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a:solidFill>
                  <a:srgbClr val="FF0000"/>
                </a:solidFill>
                <a:latin typeface="Arial"/>
                <a:ea typeface="Arial"/>
                <a:cs typeface="Arial"/>
                <a:sym typeface="Arial"/>
              </a:rPr>
              <a:t>Gbps,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WiFi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dirty="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QoS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Gbps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 xmlns:p14="http://schemas.microsoft.com/office/powerpoint/2010/main" val="2350481667"/>
                </p:ext>
              </p:extLst>
            </p:nvPr>
          </p:nvGraphicFramePr>
          <p:xfrm>
            <a:off x="11035060" y="5536861"/>
            <a:ext cx="360363" cy="333375"/>
          </p:xfrm>
          <a:graphic>
            <a:graphicData uri="http://schemas.openxmlformats.org/presentationml/2006/ole">
              <p:oleObj spid="_x0000_s15362" name="Image" r:id="rId5" imgW="3060317" imgH="2831746" progId="">
                <p:embed/>
              </p:oleObj>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 xmlns:p14="http://schemas.microsoft.com/office/powerpoint/2010/main" val="1916775518"/>
                </p:ext>
              </p:extLst>
            </p:nvPr>
          </p:nvGraphicFramePr>
          <p:xfrm>
            <a:off x="11035060" y="5536861"/>
            <a:ext cx="360363" cy="333375"/>
          </p:xfrm>
          <a:graphic>
            <a:graphicData uri="http://schemas.openxmlformats.org/presentationml/2006/ole">
              <p:oleObj spid="_x0000_s15363" name="Image" r:id="rId6" imgW="3060317" imgH="2831746" progId="">
                <p:embed/>
              </p:oleObj>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 xmlns:p14="http://schemas.microsoft.com/office/powerpoint/2010/main" val="3257282060"/>
                </p:ext>
              </p:extLst>
            </p:nvPr>
          </p:nvGraphicFramePr>
          <p:xfrm>
            <a:off x="11035060" y="5536861"/>
            <a:ext cx="360363" cy="333375"/>
          </p:xfrm>
          <a:graphic>
            <a:graphicData uri="http://schemas.openxmlformats.org/presentationml/2006/ole">
              <p:oleObj spid="_x0000_s15364" name="Image" r:id="rId9" imgW="3060317" imgH="2831746" progId="">
                <p:embed/>
              </p:oleObj>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 xmlns:p14="http://schemas.microsoft.com/office/powerpoint/2010/main" val="2214854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3568" y="18864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4932040" y="980728"/>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Traffic 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200" b="0" i="0" u="none" strike="noStrike" cap="none" baseline="0" dirty="0" smtClean="0">
                <a:solidFill>
                  <a:schemeClr val="dk1"/>
                </a:solidFill>
                <a:latin typeface="Arial"/>
                <a:ea typeface="Arial"/>
                <a:cs typeface="Arial"/>
                <a:sym typeface="Arial"/>
              </a:rPr>
              <a:t>-Potential </a:t>
            </a:r>
            <a:r>
              <a:rPr lang="en-US" sz="1200" b="0" i="0" u="none" strike="noStrike" cap="none" baseline="0" dirty="0">
                <a:solidFill>
                  <a:schemeClr val="dk1"/>
                </a:solidFill>
                <a:latin typeface="Arial"/>
                <a:ea typeface="Arial"/>
                <a:cs typeface="Arial"/>
                <a:sym typeface="Arial"/>
              </a:rPr>
              <a:t>interference from environmental factors and obstruction of the LOS, beam </a:t>
            </a:r>
            <a:r>
              <a:rPr lang="en-US" sz="12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r>
              <a:rPr lang="en-US" sz="1200" dirty="0" smtClean="0">
                <a:solidFill>
                  <a:schemeClr val="dk1"/>
                </a:solidFill>
              </a:rPr>
              <a:t>- Street canyon effect</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a:t>
            </a:r>
            <a:r>
              <a:rPr lang="en-US" sz="1200"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200" b="0" i="0" u="none" strike="noStrike" cap="none" dirty="0" smtClean="0">
                <a:solidFill>
                  <a:schemeClr val="dk1"/>
                </a:solidFill>
                <a:latin typeface="Arial"/>
                <a:ea typeface="Arial"/>
                <a:cs typeface="Arial"/>
                <a:sym typeface="Arial"/>
              </a:rPr>
              <a:t>  The bus stop mounted the 11ay AP and connected wirelessly to another 11ay Portal AP mounted on the outside curb light-pole. </a:t>
            </a:r>
          </a:p>
          <a:p>
            <a:pPr marL="0" marR="0" lvl="0" indent="0" algn="l" rtl="0">
              <a:spcBef>
                <a:spcPts val="0"/>
              </a:spcBef>
              <a:spcAft>
                <a:spcPts val="0"/>
              </a:spcAft>
              <a:buClr>
                <a:schemeClr val="dk1"/>
              </a:buClr>
              <a:buSzPct val="100000"/>
              <a:buFont typeface="Arial"/>
              <a:buAutoNum type="arabicPeriod"/>
            </a:pPr>
            <a:r>
              <a:rPr lang="en-US" sz="1200" dirty="0" smtClean="0">
                <a:solidFill>
                  <a:schemeClr val="dk1"/>
                </a:solidFill>
              </a:rPr>
              <a:t>  The internet connectivity are transmitted over the </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eriod"/>
            </a:pPr>
            <a:r>
              <a:rPr lang="en-US" sz="1200" baseline="0" dirty="0" smtClean="0">
                <a:solidFill>
                  <a:schemeClr val="dk1"/>
                </a:solidFill>
              </a:rPr>
              <a:t>   The</a:t>
            </a:r>
            <a:r>
              <a:rPr lang="en-US" sz="1200" dirty="0" smtClean="0">
                <a:solidFill>
                  <a:schemeClr val="dk1"/>
                </a:solidFill>
              </a:rPr>
              <a:t> QoS/QoE are met with the user’s applications.</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251520" y="1052736"/>
            <a:ext cx="4680520" cy="4824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Pre-Conditions:</a:t>
            </a:r>
            <a:r>
              <a:rPr lang="en-US" sz="1050" b="0" i="0" u="none" strike="noStrike" cap="none" baseline="0" dirty="0">
                <a:solidFill>
                  <a:schemeClr val="dk1"/>
                </a:solidFill>
                <a:latin typeface="Arial"/>
                <a:ea typeface="Arial"/>
                <a:cs typeface="Arial"/>
                <a:sym typeface="Arial"/>
              </a:rPr>
              <a:t>  </a:t>
            </a:r>
          </a:p>
          <a:p>
            <a:pPr lvl="0">
              <a:buSzPct val="25000"/>
            </a:pPr>
            <a:r>
              <a:rPr lang="en-US" sz="1050" dirty="0" smtClean="0"/>
              <a:t>A number of 11ay APs forms a point-to-point or point-to-multiple-point wireless outdoor backhaul connectivity. The communications between APs may be over single hop or multiple hops.</a:t>
            </a:r>
          </a:p>
          <a:p>
            <a:pPr marL="0" marR="0" lvl="0" indent="0" algn="l" rtl="0">
              <a:spcBef>
                <a:spcPts val="0"/>
              </a:spcBef>
              <a:spcAft>
                <a:spcPts val="0"/>
              </a:spcAft>
              <a:buNone/>
            </a:pPr>
            <a:endParaRPr sz="105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Application:</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The Wireless Backhaul </a:t>
            </a:r>
            <a:r>
              <a:rPr lang="en-US" sz="1050" b="0" i="0" u="none" strike="noStrike" cap="none" baseline="0" dirty="0" smtClean="0">
                <a:solidFill>
                  <a:schemeClr val="dk1"/>
                </a:solidFill>
                <a:latin typeface="Arial"/>
                <a:ea typeface="Arial"/>
                <a:cs typeface="Arial"/>
                <a:sym typeface="Arial"/>
              </a:rPr>
              <a:t>may be used </a:t>
            </a:r>
            <a:r>
              <a:rPr lang="en-US" sz="1050" b="0" i="0" u="none" strike="noStrike" cap="none" baseline="0" dirty="0">
                <a:solidFill>
                  <a:schemeClr val="dk1"/>
                </a:solidFill>
                <a:latin typeface="Arial"/>
                <a:ea typeface="Arial"/>
                <a:cs typeface="Arial"/>
                <a:sym typeface="Arial"/>
              </a:rPr>
              <a:t>for </a:t>
            </a:r>
            <a:r>
              <a:rPr lang="en-US" sz="1050" b="0" i="0" u="none" strike="noStrike" cap="none" baseline="0" dirty="0" smtClean="0">
                <a:solidFill>
                  <a:schemeClr val="dk1"/>
                </a:solidFill>
                <a:latin typeface="Arial"/>
                <a:ea typeface="Arial"/>
                <a:cs typeface="Arial"/>
                <a:sym typeface="Arial"/>
              </a:rPr>
              <a:t>small cell backhauling </a:t>
            </a:r>
            <a:r>
              <a:rPr lang="en-US" sz="1050" b="0" i="0" u="none" strike="noStrike" cap="none" baseline="0" dirty="0">
                <a:solidFill>
                  <a:schemeClr val="dk1"/>
                </a:solidFill>
                <a:latin typeface="Arial"/>
                <a:ea typeface="Arial"/>
                <a:cs typeface="Arial"/>
                <a:sym typeface="Arial"/>
              </a:rPr>
              <a:t>deployment in lieu of expensive fiber networks to </a:t>
            </a:r>
            <a:r>
              <a:rPr lang="en-US" sz="1050" b="0" i="0" u="none" strike="noStrike" cap="none" baseline="0" dirty="0" smtClean="0">
                <a:solidFill>
                  <a:schemeClr val="dk1"/>
                </a:solidFill>
                <a:latin typeface="Arial"/>
                <a:ea typeface="Arial"/>
                <a:cs typeface="Arial"/>
                <a:sym typeface="Arial"/>
              </a:rPr>
              <a:t>access networks, inter</a:t>
            </a:r>
            <a:r>
              <a:rPr lang="en-US" sz="1050" b="0" i="0" u="none" strike="noStrike" cap="none" dirty="0" smtClean="0">
                <a:solidFill>
                  <a:schemeClr val="dk1"/>
                </a:solidFill>
                <a:latin typeface="Arial"/>
                <a:ea typeface="Arial"/>
                <a:cs typeface="Arial"/>
                <a:sym typeface="Arial"/>
              </a:rPr>
              <a:t> buildings or so.</a:t>
            </a:r>
          </a:p>
          <a:p>
            <a:pPr marL="0" marR="0" lvl="0" indent="0" algn="l" rtl="0">
              <a:spcBef>
                <a:spcPts val="0"/>
              </a:spcBef>
              <a:spcAft>
                <a:spcPts val="0"/>
              </a:spcAft>
              <a:buSzPct val="25000"/>
              <a:buNone/>
            </a:pPr>
            <a:endParaRPr lang="en-US" sz="1050" baseline="0" dirty="0" smtClean="0">
              <a:solidFill>
                <a:schemeClr val="dk1"/>
              </a:solidFill>
            </a:endParaRPr>
          </a:p>
          <a:p>
            <a:pPr marL="0" marR="0" lvl="0" indent="0" algn="l" rtl="0">
              <a:spcBef>
                <a:spcPts val="0"/>
              </a:spcBef>
              <a:spcAft>
                <a:spcPts val="0"/>
              </a:spcAft>
              <a:buSzPct val="25000"/>
              <a:buNone/>
            </a:pPr>
            <a:r>
              <a:rPr lang="en-US" sz="1050" b="0" i="0" u="none" strike="noStrike" cap="none" dirty="0" smtClean="0">
                <a:solidFill>
                  <a:srgbClr val="FF0000"/>
                </a:solidFill>
                <a:latin typeface="Arial"/>
                <a:ea typeface="Arial"/>
                <a:cs typeface="Arial"/>
                <a:sym typeface="Arial"/>
              </a:rPr>
              <a:t>Configuration 1: Single hop with distance &lt;1km</a:t>
            </a:r>
            <a:endParaRPr lang="en-US" sz="105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None/>
            </a:pPr>
            <a:endParaRPr sz="1050" b="0" i="0" u="none" strike="noStrike" cap="none" baseline="0" dirty="0">
              <a:solidFill>
                <a:srgbClr val="FF0000"/>
              </a:solidFill>
              <a:latin typeface="Arial"/>
              <a:ea typeface="Arial"/>
              <a:cs typeface="Arial"/>
              <a:sym typeface="Arial"/>
            </a:endParaRPr>
          </a:p>
          <a:p>
            <a:pPr lvl="0">
              <a:buSzPct val="25000"/>
            </a:pPr>
            <a:r>
              <a:rPr lang="en-US" altLang="zh-CN" sz="1050" dirty="0" smtClean="0">
                <a:solidFill>
                  <a:srgbClr val="FF0000"/>
                </a:solidFill>
              </a:rPr>
              <a:t>       Data rate is &gt;2 </a:t>
            </a:r>
            <a:r>
              <a:rPr lang="en-US" altLang="zh-CN" sz="1050" dirty="0" err="1" smtClean="0">
                <a:solidFill>
                  <a:srgbClr val="FF0000"/>
                </a:solidFill>
              </a:rPr>
              <a:t>Gbs</a:t>
            </a:r>
            <a:r>
              <a:rPr lang="en-US" altLang="zh-CN" sz="1050" dirty="0" smtClean="0">
                <a:solidFill>
                  <a:srgbClr val="FF0000"/>
                </a:solidFill>
              </a:rPr>
              <a:t> per STA, aggregated data rate &gt;20 </a:t>
            </a:r>
            <a:r>
              <a:rPr lang="en-US" altLang="zh-CN" sz="1050" dirty="0" err="1" smtClean="0">
                <a:solidFill>
                  <a:srgbClr val="FF0000"/>
                </a:solidFill>
              </a:rPr>
              <a:t>Gbs</a:t>
            </a:r>
            <a:endParaRPr lang="en-US" sz="1050" dirty="0" smtClean="0">
              <a:solidFill>
                <a:srgbClr val="FF0000"/>
              </a:solidFill>
            </a:endParaRPr>
          </a:p>
          <a:p>
            <a:pPr lvl="0">
              <a:buSzPct val="25000"/>
            </a:pPr>
            <a:endParaRPr lang="en-US" sz="1050" baseline="0" dirty="0" smtClean="0">
              <a:solidFill>
                <a:srgbClr val="FF0000"/>
              </a:solidFill>
            </a:endParaRPr>
          </a:p>
          <a:p>
            <a:pPr lvl="0">
              <a:buSzPct val="25000"/>
            </a:pPr>
            <a:r>
              <a:rPr lang="en-US" sz="1050" dirty="0" smtClean="0">
                <a:solidFill>
                  <a:srgbClr val="FF0000"/>
                </a:solidFill>
              </a:rPr>
              <a:t>Configuration 2: Multiple hop with each link distance &lt;150m , with up to 5 hops</a:t>
            </a:r>
          </a:p>
          <a:p>
            <a:pPr lvl="0">
              <a:buSzPct val="25000"/>
            </a:pPr>
            <a:endParaRPr lang="en-US" sz="1050" baseline="0" dirty="0" smtClean="0">
              <a:solidFill>
                <a:srgbClr val="FF0000"/>
              </a:solidFill>
            </a:endParaRPr>
          </a:p>
          <a:p>
            <a:pPr lvl="0">
              <a:buSzPct val="25000"/>
            </a:pPr>
            <a:r>
              <a:rPr lang="en-US" sz="1050" baseline="0" dirty="0" smtClean="0">
                <a:solidFill>
                  <a:srgbClr val="FF0000"/>
                </a:solidFill>
              </a:rPr>
              <a:t>       Data</a:t>
            </a:r>
            <a:r>
              <a:rPr lang="en-US" sz="1050" dirty="0" smtClean="0">
                <a:solidFill>
                  <a:srgbClr val="FF0000"/>
                </a:solidFill>
              </a:rPr>
              <a:t> rate is &gt;2Gbps per STA, aggregated data rate &gt;20Gbps</a:t>
            </a:r>
            <a:endParaRPr lang="en-US" sz="1050" baseline="0" dirty="0" smtClean="0">
              <a:solidFill>
                <a:srgbClr val="FF0000"/>
              </a:solidFill>
            </a:endParaRP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Both configurations support h</a:t>
            </a:r>
            <a:r>
              <a:rPr lang="en-US" sz="1050" b="0" i="0" u="none" strike="noStrike" cap="none" baseline="0" dirty="0" smtClean="0">
                <a:solidFill>
                  <a:srgbClr val="FF0000"/>
                </a:solidFill>
                <a:latin typeface="Arial"/>
                <a:ea typeface="Arial"/>
                <a:cs typeface="Arial"/>
                <a:sym typeface="Arial"/>
              </a:rPr>
              <a:t>igh </a:t>
            </a:r>
            <a:r>
              <a:rPr lang="en-US" sz="1050" dirty="0" smtClean="0">
                <a:solidFill>
                  <a:srgbClr val="FF0000"/>
                </a:solidFill>
              </a:rPr>
              <a:t>availability (99.99%) . </a:t>
            </a: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High requirements for QoS/QoE [9], where the overall latency over the wireless backhaul links is less than 35ms for both configurations.</a:t>
            </a:r>
            <a:endParaRPr lang="en-US" sz="105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6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Environment:</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Devices </a:t>
            </a:r>
            <a:r>
              <a:rPr lang="en-US" sz="1050" b="0" i="0" u="none" strike="noStrike" cap="none" baseline="0" dirty="0" smtClean="0">
                <a:solidFill>
                  <a:schemeClr val="dk1"/>
                </a:solidFill>
                <a:latin typeface="Arial"/>
                <a:ea typeface="Arial"/>
                <a:cs typeface="Arial"/>
                <a:sym typeface="Arial"/>
              </a:rPr>
              <a:t>operate in </a:t>
            </a:r>
            <a:r>
              <a:rPr lang="en-US" sz="1050" b="0" i="0" u="none" strike="noStrike" cap="none" baseline="0" dirty="0">
                <a:solidFill>
                  <a:schemeClr val="dk1"/>
                </a:solidFill>
                <a:latin typeface="Arial"/>
                <a:ea typeface="Arial"/>
                <a:cs typeface="Arial"/>
                <a:sym typeface="Arial"/>
              </a:rPr>
              <a:t>outdoor environment with </a:t>
            </a:r>
            <a:r>
              <a:rPr lang="en-US" sz="1050" b="0" i="0" u="none" strike="noStrike" cap="none" baseline="0" dirty="0" smtClean="0">
                <a:solidFill>
                  <a:schemeClr val="dk1"/>
                </a:solidFill>
                <a:latin typeface="Arial"/>
                <a:ea typeface="Arial"/>
                <a:cs typeface="Arial"/>
                <a:sym typeface="Arial"/>
              </a:rPr>
              <a:t>LOS under most conditions.  For</a:t>
            </a:r>
            <a:r>
              <a:rPr lang="en-US" sz="1050" b="0" i="0" u="none" strike="noStrike" cap="none" dirty="0" smtClean="0">
                <a:solidFill>
                  <a:schemeClr val="dk1"/>
                </a:solidFill>
                <a:latin typeface="Arial"/>
                <a:ea typeface="Arial"/>
                <a:cs typeface="Arial"/>
                <a:sym typeface="Arial"/>
              </a:rPr>
              <a:t>  single hop wireless backhauling devices </a:t>
            </a:r>
            <a:r>
              <a:rPr lang="en-US" sz="1050" dirty="0" smtClean="0">
                <a:solidFill>
                  <a:schemeClr val="dk1"/>
                </a:solidFill>
              </a:rPr>
              <a:t>, </a:t>
            </a:r>
            <a:r>
              <a:rPr lang="en-US" sz="1050" b="0" i="0" u="none" strike="noStrike" cap="none" baseline="0" dirty="0" smtClean="0">
                <a:solidFill>
                  <a:schemeClr val="dk1"/>
                </a:solidFill>
                <a:latin typeface="Arial"/>
                <a:ea typeface="Arial"/>
                <a:cs typeface="Arial"/>
                <a:sym typeface="Arial"/>
              </a:rPr>
              <a:t>distance </a:t>
            </a:r>
            <a:r>
              <a:rPr lang="en-US" sz="1050" dirty="0" smtClean="0">
                <a:solidFill>
                  <a:schemeClr val="dk1"/>
                </a:solidFill>
              </a:rPr>
              <a:t>between the APs </a:t>
            </a:r>
            <a:r>
              <a:rPr lang="en-US" sz="1050" b="0" i="0" u="none" strike="noStrike" cap="none" baseline="0" dirty="0" smtClean="0">
                <a:solidFill>
                  <a:schemeClr val="dk1"/>
                </a:solidFill>
                <a:latin typeface="Arial"/>
                <a:ea typeface="Arial"/>
                <a:cs typeface="Arial"/>
                <a:sym typeface="Arial"/>
              </a:rPr>
              <a:t>is &lt;1000m.</a:t>
            </a:r>
            <a:r>
              <a:rPr lang="en-US" sz="1050" b="0" i="0" u="none" strike="noStrike" cap="none" dirty="0" smtClean="0">
                <a:solidFill>
                  <a:schemeClr val="dk1"/>
                </a:solidFill>
                <a:latin typeface="Arial"/>
                <a:ea typeface="Arial"/>
                <a:cs typeface="Arial"/>
                <a:sym typeface="Arial"/>
              </a:rPr>
              <a:t> For multiple hop wireless backhauling devices,  distance per hop between the p</a:t>
            </a:r>
            <a:r>
              <a:rPr lang="en-US" sz="1200" b="0" i="0" u="none" strike="noStrike" cap="none" dirty="0" smtClean="0">
                <a:solidFill>
                  <a:schemeClr val="dk1"/>
                </a:solidFill>
                <a:latin typeface="Arial"/>
                <a:ea typeface="Arial"/>
                <a:cs typeface="Arial"/>
                <a:sym typeface="Arial"/>
              </a:rPr>
              <a:t>aired APs is 150m</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755576" y="332656"/>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179512" y="1052736"/>
            <a:ext cx="4258817" cy="720080"/>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211960" y="1196752"/>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graphicFrame>
        <p:nvGraphicFramePr>
          <p:cNvPr id="61" name="Table 60"/>
          <p:cNvGraphicFramePr>
            <a:graphicFrameLocks noGrp="1"/>
          </p:cNvGraphicFramePr>
          <p:nvPr/>
        </p:nvGraphicFramePr>
        <p:xfrm>
          <a:off x="611560" y="1412776"/>
          <a:ext cx="3024336" cy="2679162"/>
        </p:xfrm>
        <a:graphic>
          <a:graphicData uri="http://schemas.openxmlformats.org/drawingml/2006/table">
            <a:tbl>
              <a:tblPr firstRow="1" bandRow="1">
                <a:tableStyleId>{76D8E0FC-F2F0-4C2D-AB19-AB96CCA464D3}</a:tableStyleId>
              </a:tblPr>
              <a:tblGrid>
                <a:gridCol w="1008112"/>
                <a:gridCol w="1008112"/>
                <a:gridCol w="1008112"/>
              </a:tblGrid>
              <a:tr h="332616">
                <a:tc>
                  <a:txBody>
                    <a:bodyPr/>
                    <a:lstStyle/>
                    <a:p>
                      <a:endParaRPr lang="zh-CN" altLang="en-US" sz="800" dirty="0"/>
                    </a:p>
                  </a:txBody>
                  <a:tcPr>
                    <a:solidFill>
                      <a:schemeClr val="accent1">
                        <a:alpha val="0"/>
                      </a:schemeClr>
                    </a:solidFill>
                  </a:tcPr>
                </a:tc>
                <a:tc>
                  <a:txBody>
                    <a:bodyPr/>
                    <a:lstStyle/>
                    <a:p>
                      <a:r>
                        <a:rPr lang="en-US" altLang="zh-CN" sz="800" dirty="0" smtClean="0"/>
                        <a:t>Single</a:t>
                      </a:r>
                      <a:r>
                        <a:rPr lang="en-US" altLang="zh-CN" sz="800" baseline="0" dirty="0" smtClean="0"/>
                        <a:t> Hop Wireless Backhauling </a:t>
                      </a:r>
                      <a:endParaRPr lang="zh-CN" altLang="en-US" sz="800" dirty="0"/>
                    </a:p>
                  </a:txBody>
                  <a:tcPr>
                    <a:solidFill>
                      <a:schemeClr val="accent1">
                        <a:alpha val="0"/>
                      </a:schemeClr>
                    </a:solidFill>
                  </a:tcPr>
                </a:tc>
                <a:tc>
                  <a:txBody>
                    <a:bodyPr/>
                    <a:lstStyle/>
                    <a:p>
                      <a:r>
                        <a:rPr lang="en-US" altLang="zh-CN" sz="800" dirty="0" smtClean="0"/>
                        <a:t>Multiple Hop Wireless Backhauling</a:t>
                      </a:r>
                      <a:endParaRPr lang="zh-CN" altLang="en-US" sz="800" dirty="0"/>
                    </a:p>
                  </a:txBody>
                  <a:tcPr>
                    <a:solidFill>
                      <a:schemeClr val="accent1">
                        <a:alpha val="0"/>
                      </a:schemeClr>
                    </a:solidFill>
                  </a:tcPr>
                </a:tc>
              </a:tr>
              <a:tr h="370327">
                <a:tc>
                  <a:txBody>
                    <a:bodyPr/>
                    <a:lstStyle/>
                    <a:p>
                      <a:r>
                        <a:rPr lang="en-US" altLang="zh-CN" sz="800" dirty="0" smtClean="0"/>
                        <a:t># of</a:t>
                      </a:r>
                      <a:r>
                        <a:rPr lang="en-US" altLang="zh-CN" sz="800" baseline="0" dirty="0" smtClean="0"/>
                        <a:t> hops</a:t>
                      </a:r>
                      <a:endParaRPr lang="zh-CN" altLang="en-US" sz="800" dirty="0"/>
                    </a:p>
                  </a:txBody>
                  <a:tcPr/>
                </a:tc>
                <a:tc>
                  <a:txBody>
                    <a:bodyPr/>
                    <a:lstStyle/>
                    <a:p>
                      <a:r>
                        <a:rPr lang="en-US" altLang="zh-CN" sz="800" dirty="0" smtClean="0"/>
                        <a:t> 1</a:t>
                      </a:r>
                      <a:endParaRPr lang="zh-CN" altLang="en-US" sz="800" dirty="0"/>
                    </a:p>
                  </a:txBody>
                  <a:tcPr/>
                </a:tc>
                <a:tc>
                  <a:txBody>
                    <a:bodyPr/>
                    <a:lstStyle/>
                    <a:p>
                      <a:r>
                        <a:rPr lang="en-US" altLang="zh-CN" sz="800" dirty="0" smtClean="0"/>
                        <a:t>&lt;5</a:t>
                      </a:r>
                      <a:endParaRPr lang="zh-CN" altLang="en-US" sz="800" dirty="0"/>
                    </a:p>
                  </a:txBody>
                  <a:tcPr/>
                </a:tc>
              </a:tr>
              <a:tr h="370327">
                <a:tc>
                  <a:txBody>
                    <a:bodyPr/>
                    <a:lstStyle/>
                    <a:p>
                      <a:r>
                        <a:rPr lang="en-US" altLang="zh-CN" sz="800" dirty="0" smtClean="0"/>
                        <a:t>Distance</a:t>
                      </a:r>
                      <a:r>
                        <a:rPr lang="en-US" altLang="zh-CN" sz="800" baseline="0" dirty="0" smtClean="0"/>
                        <a:t> per link</a:t>
                      </a:r>
                      <a:endParaRPr lang="zh-CN" altLang="en-US" sz="800" dirty="0"/>
                    </a:p>
                  </a:txBody>
                  <a:tcPr/>
                </a:tc>
                <a:tc>
                  <a:txBody>
                    <a:bodyPr/>
                    <a:lstStyle/>
                    <a:p>
                      <a:r>
                        <a:rPr lang="en-US" altLang="zh-CN" sz="800" dirty="0" smtClean="0"/>
                        <a:t>&lt;1km</a:t>
                      </a:r>
                      <a:endParaRPr lang="zh-CN" altLang="en-US" sz="800" dirty="0"/>
                    </a:p>
                  </a:txBody>
                  <a:tcPr/>
                </a:tc>
                <a:tc>
                  <a:txBody>
                    <a:bodyPr/>
                    <a:lstStyle/>
                    <a:p>
                      <a:r>
                        <a:rPr lang="en-US" altLang="zh-CN" sz="800" dirty="0" smtClean="0"/>
                        <a:t>&lt;150m</a:t>
                      </a:r>
                      <a:endParaRPr lang="zh-CN" altLang="en-US" sz="800" dirty="0"/>
                    </a:p>
                  </a:txBody>
                  <a:tcPr/>
                </a:tc>
              </a:tr>
              <a:tr h="370327">
                <a:tc>
                  <a:txBody>
                    <a:bodyPr/>
                    <a:lstStyle/>
                    <a:p>
                      <a:r>
                        <a:rPr lang="en-US" altLang="zh-CN" sz="800" dirty="0" smtClean="0"/>
                        <a:t>Dat</a:t>
                      </a:r>
                      <a:r>
                        <a:rPr lang="en-US" altLang="zh-CN" sz="800" baseline="0" dirty="0" smtClean="0"/>
                        <a:t>a Rate</a:t>
                      </a:r>
                      <a:endParaRPr lang="zh-CN" altLang="en-US" sz="800" dirty="0"/>
                    </a:p>
                  </a:txBody>
                  <a:tcPr/>
                </a:tc>
                <a:tc>
                  <a:txBody>
                    <a:bodyPr/>
                    <a:lstStyle/>
                    <a:p>
                      <a:r>
                        <a:rPr lang="en-US" altLang="zh-CN" sz="800" dirty="0" smtClean="0"/>
                        <a:t>~2-20Gbps</a:t>
                      </a:r>
                      <a:endParaRPr lang="zh-CN" altLang="en-US" sz="800" dirty="0"/>
                    </a:p>
                  </a:txBody>
                  <a:tcPr/>
                </a:tc>
                <a:tc>
                  <a:txBody>
                    <a:bodyPr/>
                    <a:lstStyle/>
                    <a:p>
                      <a:r>
                        <a:rPr lang="en-US" altLang="zh-CN" sz="800" dirty="0" smtClean="0"/>
                        <a:t>~2-20Gbps</a:t>
                      </a:r>
                      <a:endParaRPr lang="zh-CN" altLang="en-US" sz="800" dirty="0"/>
                    </a:p>
                  </a:txBody>
                  <a:tcPr/>
                </a:tc>
              </a:tr>
              <a:tr h="370327">
                <a:tc>
                  <a:txBody>
                    <a:bodyPr/>
                    <a:lstStyle/>
                    <a:p>
                      <a:r>
                        <a:rPr lang="en-US" altLang="zh-CN" sz="800" dirty="0" smtClean="0"/>
                        <a:t>Latency </a:t>
                      </a:r>
                      <a:endParaRPr lang="zh-CN" altLang="en-US" sz="800" dirty="0"/>
                    </a:p>
                  </a:txBody>
                  <a:tcPr/>
                </a:tc>
                <a:tc>
                  <a:txBody>
                    <a:bodyPr/>
                    <a:lstStyle/>
                    <a:p>
                      <a:r>
                        <a:rPr lang="en-US" altLang="zh-CN" sz="800" dirty="0" smtClean="0"/>
                        <a:t>&lt;35ms</a:t>
                      </a:r>
                      <a:endParaRPr lang="zh-CN" altLang="en-US" sz="800" dirty="0"/>
                    </a:p>
                  </a:txBody>
                  <a:tcPr/>
                </a:tc>
                <a:tc>
                  <a:txBody>
                    <a:bodyPr/>
                    <a:lstStyle/>
                    <a:p>
                      <a:r>
                        <a:rPr lang="en-US" altLang="zh-CN" sz="800" dirty="0" smtClean="0"/>
                        <a:t>&lt;35ms (total</a:t>
                      </a:r>
                      <a:r>
                        <a:rPr lang="en-US" altLang="zh-CN" sz="800" baseline="0" dirty="0" smtClean="0"/>
                        <a:t> )</a:t>
                      </a:r>
                      <a:endParaRPr lang="zh-CN" altLang="en-US" sz="800" dirty="0"/>
                    </a:p>
                  </a:txBody>
                  <a:tcPr/>
                </a:tc>
              </a:tr>
              <a:tr h="370327">
                <a:tc>
                  <a:txBody>
                    <a:bodyPr/>
                    <a:lstStyle/>
                    <a:p>
                      <a:r>
                        <a:rPr lang="en-US" altLang="zh-CN" sz="800" dirty="0" smtClean="0"/>
                        <a:t>QoS/QoE</a:t>
                      </a:r>
                      <a:endParaRPr lang="zh-CN" altLang="en-US" sz="800" dirty="0"/>
                    </a:p>
                  </a:txBody>
                  <a:tcPr/>
                </a:tc>
                <a:tc>
                  <a:txBody>
                    <a:bodyPr/>
                    <a:lstStyle/>
                    <a:p>
                      <a:r>
                        <a:rPr lang="en-US" altLang="zh-CN" sz="800" dirty="0" smtClean="0"/>
                        <a:t>Yes</a:t>
                      </a:r>
                      <a:endParaRPr lang="zh-CN" altLang="en-US" sz="800" dirty="0"/>
                    </a:p>
                  </a:txBody>
                  <a:tcPr/>
                </a:tc>
                <a:tc>
                  <a:txBody>
                    <a:bodyPr/>
                    <a:lstStyle/>
                    <a:p>
                      <a:r>
                        <a:rPr lang="en-US" altLang="zh-CN" sz="800" dirty="0" smtClean="0"/>
                        <a:t>Yes</a:t>
                      </a:r>
                      <a:endParaRPr lang="zh-CN" altLang="en-US" sz="800" dirty="0"/>
                    </a:p>
                  </a:txBody>
                  <a:tcPr/>
                </a:tc>
              </a:tr>
              <a:tr h="370327">
                <a:tc>
                  <a:txBody>
                    <a:bodyPr/>
                    <a:lstStyle/>
                    <a:p>
                      <a:r>
                        <a:rPr lang="en-US" altLang="zh-CN" sz="800" dirty="0" smtClean="0"/>
                        <a:t>Availability</a:t>
                      </a:r>
                      <a:endParaRPr lang="zh-CN" altLang="en-US" sz="800" dirty="0"/>
                    </a:p>
                  </a:txBody>
                  <a:tcPr/>
                </a:tc>
                <a:tc>
                  <a:txBody>
                    <a:bodyPr/>
                    <a:lstStyle/>
                    <a:p>
                      <a:r>
                        <a:rPr lang="en-US" altLang="zh-CN" sz="800" dirty="0" smtClean="0"/>
                        <a:t>99.99%</a:t>
                      </a:r>
                      <a:endParaRPr lang="zh-CN" altLang="en-US" sz="800" dirty="0"/>
                    </a:p>
                  </a:txBody>
                  <a:tcPr/>
                </a:tc>
                <a:tc>
                  <a:txBody>
                    <a:bodyPr/>
                    <a:lstStyle/>
                    <a:p>
                      <a:r>
                        <a:rPr lang="en-US" altLang="zh-CN" sz="800" dirty="0" smtClean="0"/>
                        <a:t>99.99%</a:t>
                      </a:r>
                      <a:endParaRPr lang="zh-CN" altLang="en-US" sz="800" dirty="0"/>
                    </a:p>
                  </a:txBody>
                  <a:tcPr/>
                </a:tc>
              </a:tr>
            </a:tbl>
          </a:graphicData>
        </a:graphic>
      </p:graphicFrame>
      <p:grpSp>
        <p:nvGrpSpPr>
          <p:cNvPr id="62" name="Group 61"/>
          <p:cNvGrpSpPr/>
          <p:nvPr/>
        </p:nvGrpSpPr>
        <p:grpSpPr>
          <a:xfrm>
            <a:off x="1835696" y="4581128"/>
            <a:ext cx="6984776" cy="1872208"/>
            <a:chOff x="899592" y="4149080"/>
            <a:chExt cx="7776864" cy="2160240"/>
          </a:xfrm>
        </p:grpSpPr>
        <p:grpSp>
          <p:nvGrpSpPr>
            <p:cNvPr id="63" name="Shape 342"/>
            <p:cNvGrpSpPr/>
            <p:nvPr/>
          </p:nvGrpSpPr>
          <p:grpSpPr>
            <a:xfrm>
              <a:off x="953845" y="4149080"/>
              <a:ext cx="3906187" cy="2160240"/>
              <a:chOff x="1691680" y="3027015"/>
              <a:chExt cx="3816424" cy="1626120"/>
            </a:xfrm>
          </p:grpSpPr>
          <p:grpSp>
            <p:nvGrpSpPr>
              <p:cNvPr id="110" name="Shape 343"/>
              <p:cNvGrpSpPr/>
              <p:nvPr/>
            </p:nvGrpSpPr>
            <p:grpSpPr>
              <a:xfrm>
                <a:off x="1758545" y="3573015"/>
                <a:ext cx="1939072" cy="1080119"/>
                <a:chOff x="5724128" y="404663"/>
                <a:chExt cx="1656183" cy="942045"/>
              </a:xfrm>
            </p:grpSpPr>
            <p:sp>
              <p:nvSpPr>
                <p:cNvPr id="134"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5"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1" name="Shape 346"/>
              <p:cNvGrpSpPr/>
              <p:nvPr/>
            </p:nvGrpSpPr>
            <p:grpSpPr>
              <a:xfrm>
                <a:off x="3430159" y="3501006"/>
                <a:ext cx="2005937" cy="1152129"/>
                <a:chOff x="5724128" y="404663"/>
                <a:chExt cx="1656183" cy="942045"/>
              </a:xfrm>
            </p:grpSpPr>
            <p:sp>
              <p:nvSpPr>
                <p:cNvPr id="132"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3"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2" name="Shape 349"/>
              <p:cNvGrpSpPr/>
              <p:nvPr/>
            </p:nvGrpSpPr>
            <p:grpSpPr>
              <a:xfrm>
                <a:off x="4098792" y="3212976"/>
                <a:ext cx="404838" cy="1141141"/>
                <a:chOff x="5148064" y="4190325"/>
                <a:chExt cx="435980" cy="937142"/>
              </a:xfrm>
            </p:grpSpPr>
            <p:cxnSp>
              <p:nvCxnSpPr>
                <p:cNvPr id="128"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9"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30"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1"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13"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114"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11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11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sp>
            <p:nvSpPr>
              <p:cNvPr id="117"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118"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119"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120" name="Shape 367"/>
              <p:cNvGrpSpPr/>
              <p:nvPr/>
            </p:nvGrpSpPr>
            <p:grpSpPr>
              <a:xfrm>
                <a:off x="2360326" y="3212975"/>
                <a:ext cx="404839" cy="1168888"/>
                <a:chOff x="5148064" y="4190325"/>
                <a:chExt cx="435980" cy="937142"/>
              </a:xfrm>
            </p:grpSpPr>
            <p:cxnSp>
              <p:nvCxnSpPr>
                <p:cNvPr id="124"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5"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126"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27"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21"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122" name="Shape 373"/>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123" name="Shape 374"/>
              <p:cNvCxnSpPr>
                <a:stCxn id="117"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64" name="Shape 375"/>
            <p:cNvPicPr preferRelativeResize="0"/>
            <p:nvPr/>
          </p:nvPicPr>
          <p:blipFill rotWithShape="1">
            <a:blip r:embed="rId5">
              <a:alphaModFix/>
            </a:blip>
            <a:srcRect/>
            <a:stretch/>
          </p:blipFill>
          <p:spPr>
            <a:xfrm>
              <a:off x="1170856" y="5510075"/>
              <a:ext cx="596778" cy="392997"/>
            </a:xfrm>
            <a:prstGeom prst="rect">
              <a:avLst/>
            </a:prstGeom>
            <a:noFill/>
            <a:ln>
              <a:noFill/>
            </a:ln>
          </p:spPr>
        </p:pic>
        <p:pic>
          <p:nvPicPr>
            <p:cNvPr id="65" name="Shape 376"/>
            <p:cNvPicPr preferRelativeResize="0"/>
            <p:nvPr/>
          </p:nvPicPr>
          <p:blipFill rotWithShape="1">
            <a:blip r:embed="rId4">
              <a:alphaModFix/>
            </a:blip>
            <a:srcRect/>
            <a:stretch/>
          </p:blipFill>
          <p:spPr>
            <a:xfrm>
              <a:off x="1279361" y="5687254"/>
              <a:ext cx="200827" cy="253185"/>
            </a:xfrm>
            <a:prstGeom prst="rect">
              <a:avLst/>
            </a:prstGeom>
            <a:noFill/>
            <a:ln>
              <a:noFill/>
            </a:ln>
          </p:spPr>
        </p:pic>
        <p:grpSp>
          <p:nvGrpSpPr>
            <p:cNvPr id="66" name="Shape 377"/>
            <p:cNvGrpSpPr/>
            <p:nvPr/>
          </p:nvGrpSpPr>
          <p:grpSpPr>
            <a:xfrm>
              <a:off x="899592" y="5325636"/>
              <a:ext cx="379768" cy="614804"/>
              <a:chOff x="467543" y="3717032"/>
              <a:chExt cx="504056" cy="720080"/>
            </a:xfrm>
          </p:grpSpPr>
          <p:sp>
            <p:nvSpPr>
              <p:cNvPr id="108"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109"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0"/>
            <p:cNvCxnSpPr>
              <a:endCxn id="65"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68"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9" name="Shape 382"/>
            <p:cNvPicPr preferRelativeResize="0"/>
            <p:nvPr/>
          </p:nvPicPr>
          <p:blipFill rotWithShape="1">
            <a:blip r:embed="rId4">
              <a:alphaModFix/>
            </a:blip>
            <a:srcRect/>
            <a:stretch/>
          </p:blipFill>
          <p:spPr>
            <a:xfrm>
              <a:off x="2601604" y="5694517"/>
              <a:ext cx="196828" cy="248145"/>
            </a:xfrm>
            <a:prstGeom prst="rect">
              <a:avLst/>
            </a:prstGeom>
            <a:noFill/>
            <a:ln>
              <a:noFill/>
            </a:ln>
          </p:spPr>
        </p:pic>
        <p:grpSp>
          <p:nvGrpSpPr>
            <p:cNvPr id="70" name="Shape 342"/>
            <p:cNvGrpSpPr/>
            <p:nvPr/>
          </p:nvGrpSpPr>
          <p:grpSpPr>
            <a:xfrm>
              <a:off x="4770269" y="4149080"/>
              <a:ext cx="3906187" cy="2160240"/>
              <a:chOff x="1691680" y="3027015"/>
              <a:chExt cx="3816424" cy="1626120"/>
            </a:xfrm>
          </p:grpSpPr>
          <p:grpSp>
            <p:nvGrpSpPr>
              <p:cNvPr id="81" name="Shape 343"/>
              <p:cNvGrpSpPr/>
              <p:nvPr/>
            </p:nvGrpSpPr>
            <p:grpSpPr>
              <a:xfrm>
                <a:off x="1758545" y="3573015"/>
                <a:ext cx="1939072" cy="1080119"/>
                <a:chOff x="5724128" y="404663"/>
                <a:chExt cx="1656183" cy="942045"/>
              </a:xfrm>
            </p:grpSpPr>
            <p:sp>
              <p:nvSpPr>
                <p:cNvPr id="106"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7"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2" name="Shape 346"/>
              <p:cNvGrpSpPr/>
              <p:nvPr/>
            </p:nvGrpSpPr>
            <p:grpSpPr>
              <a:xfrm>
                <a:off x="3430159" y="3501006"/>
                <a:ext cx="2005937" cy="1152129"/>
                <a:chOff x="5724128" y="404663"/>
                <a:chExt cx="1656183" cy="942045"/>
              </a:xfrm>
            </p:grpSpPr>
            <p:sp>
              <p:nvSpPr>
                <p:cNvPr id="104"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5"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3" name="Shape 349"/>
              <p:cNvGrpSpPr/>
              <p:nvPr/>
            </p:nvGrpSpPr>
            <p:grpSpPr>
              <a:xfrm>
                <a:off x="4098792" y="3212976"/>
                <a:ext cx="404838" cy="1141141"/>
                <a:chOff x="5148064" y="4190325"/>
                <a:chExt cx="435980" cy="937142"/>
              </a:xfrm>
            </p:grpSpPr>
            <p:cxnSp>
              <p:nvCxnSpPr>
                <p:cNvPr id="100"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01"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02"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3"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84"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85"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pic>
            <p:nvPicPr>
              <p:cNvPr id="86"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87"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sp>
            <p:nvSpPr>
              <p:cNvPr id="89"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90"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91"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92" name="Shape 367"/>
              <p:cNvGrpSpPr/>
              <p:nvPr/>
            </p:nvGrpSpPr>
            <p:grpSpPr>
              <a:xfrm>
                <a:off x="2360326" y="3212975"/>
                <a:ext cx="404839" cy="1168888"/>
                <a:chOff x="5148064" y="4190325"/>
                <a:chExt cx="435980" cy="937142"/>
              </a:xfrm>
            </p:grpSpPr>
            <p:cxnSp>
              <p:nvCxnSpPr>
                <p:cNvPr id="96"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99"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93"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4" name="Shape 373"/>
              <p:cNvCxnSpPr>
                <a:stCxn id="107"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5" name="Shape 374"/>
              <p:cNvCxnSpPr>
                <a:stCxn id="89"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71" name="Shape 377"/>
            <p:cNvGrpSpPr/>
            <p:nvPr/>
          </p:nvGrpSpPr>
          <p:grpSpPr>
            <a:xfrm>
              <a:off x="4716016" y="5325636"/>
              <a:ext cx="379768" cy="614804"/>
              <a:chOff x="467543" y="3717032"/>
              <a:chExt cx="504056" cy="720080"/>
            </a:xfrm>
          </p:grpSpPr>
          <p:sp>
            <p:nvSpPr>
              <p:cNvPr id="79"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80"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72"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73" name="Shape 382"/>
            <p:cNvPicPr preferRelativeResize="0"/>
            <p:nvPr/>
          </p:nvPicPr>
          <p:blipFill rotWithShape="1">
            <a:blip r:embed="rId4">
              <a:alphaModFix/>
            </a:blip>
            <a:srcRect/>
            <a:stretch/>
          </p:blipFill>
          <p:spPr>
            <a:xfrm>
              <a:off x="6418028" y="5694517"/>
              <a:ext cx="196828" cy="248145"/>
            </a:xfrm>
            <a:prstGeom prst="rect">
              <a:avLst/>
            </a:prstGeom>
            <a:noFill/>
            <a:ln>
              <a:noFill/>
            </a:ln>
          </p:spPr>
        </p:pic>
        <p:cxnSp>
          <p:nvCxnSpPr>
            <p:cNvPr id="7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7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7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77"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78" name="TextBox 77"/>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grpSp>
      <p:sp>
        <p:nvSpPr>
          <p:cNvPr id="136" name="TextBox 135"/>
          <p:cNvSpPr txBox="1"/>
          <p:nvPr/>
        </p:nvSpPr>
        <p:spPr>
          <a:xfrm>
            <a:off x="5076056" y="3356992"/>
            <a:ext cx="2571538" cy="253916"/>
          </a:xfrm>
          <a:prstGeom prst="rect">
            <a:avLst/>
          </a:prstGeom>
          <a:noFill/>
        </p:spPr>
        <p:txBody>
          <a:bodyPr wrap="none" rtlCol="0">
            <a:spAutoFit/>
          </a:bodyPr>
          <a:lstStyle/>
          <a:p>
            <a:r>
              <a:rPr lang="en-US" altLang="zh-CN" sz="1050" b="1" dirty="0" smtClean="0"/>
              <a:t>Wireless backhauling with single hop</a:t>
            </a:r>
            <a:endParaRPr lang="zh-CN" altLang="en-US" sz="1050" b="1" dirty="0"/>
          </a:p>
        </p:txBody>
      </p:sp>
      <p:sp>
        <p:nvSpPr>
          <p:cNvPr id="137" name="TextBox 136"/>
          <p:cNvSpPr txBox="1"/>
          <p:nvPr/>
        </p:nvSpPr>
        <p:spPr>
          <a:xfrm>
            <a:off x="3851920" y="6309320"/>
            <a:ext cx="2765501" cy="253916"/>
          </a:xfrm>
          <a:prstGeom prst="rect">
            <a:avLst/>
          </a:prstGeom>
          <a:noFill/>
        </p:spPr>
        <p:txBody>
          <a:bodyPr wrap="none" rtlCol="0">
            <a:spAutoFit/>
          </a:bodyPr>
          <a:lstStyle/>
          <a:p>
            <a:r>
              <a:rPr lang="en-US" altLang="zh-CN" sz="1050" b="1" dirty="0" smtClean="0"/>
              <a:t>Wireless backhauling with Multiple hops</a:t>
            </a:r>
            <a:endParaRPr lang="zh-CN" altLang="en-US" sz="1050" b="1"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683568" y="54868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metrics </a:t>
            </a:r>
          </a:p>
        </p:txBody>
      </p:sp>
      <p:graphicFrame>
        <p:nvGraphicFramePr>
          <p:cNvPr id="392" name="Shape 392"/>
          <p:cNvGraphicFramePr/>
          <p:nvPr>
            <p:extLst>
              <p:ext uri="{D42A27DB-BD31-4B8C-83A1-F6EECF244321}">
                <p14:modId xmlns="" xmlns:p14="http://schemas.microsoft.com/office/powerpoint/2010/main" val="2484724683"/>
              </p:ext>
            </p:extLst>
          </p:nvPr>
        </p:nvGraphicFramePr>
        <p:xfrm>
          <a:off x="323528" y="1124744"/>
          <a:ext cx="8568952" cy="4885432"/>
        </p:xfrm>
        <a:graphic>
          <a:graphicData uri="http://schemas.openxmlformats.org/drawingml/2006/table">
            <a:tbl>
              <a:tblPr firstRow="1" bandRow="1">
                <a:noFill/>
                <a:tableStyleId>{76D8E0FC-F2F0-4C2D-AB19-AB96CCA464D3}</a:tableStyleId>
              </a:tblPr>
              <a:tblGrid>
                <a:gridCol w="536886"/>
                <a:gridCol w="831266"/>
                <a:gridCol w="1152128"/>
                <a:gridCol w="799224"/>
                <a:gridCol w="1080768"/>
                <a:gridCol w="926373"/>
                <a:gridCol w="716279"/>
                <a:gridCol w="797835"/>
                <a:gridCol w="1728193"/>
              </a:tblGrid>
              <a:tr h="434616">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smtClean="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377703">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-Uncompressed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377703">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434616">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r h="533968">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-Fronthauling</a:t>
                      </a:r>
                    </a:p>
                    <a:p>
                      <a:pPr marL="0" marR="0" lvl="0" indent="0" algn="l" rtl="0">
                        <a:spcBef>
                          <a:spcPts val="0"/>
                        </a:spcBef>
                        <a:buNone/>
                      </a:pP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  with single hop</a:t>
                      </a:r>
                    </a:p>
                    <a:p>
                      <a:pPr marL="0" marR="0" lvl="0" indent="0" algn="l" rtl="0">
                        <a:spcBef>
                          <a:spcPts val="0"/>
                        </a:spcBef>
                        <a:buSzPct val="25000"/>
                        <a:buNone/>
                      </a:pPr>
                      <a:r>
                        <a:rPr lang="en-US" sz="800" u="none" strike="noStrike" cap="none" baseline="0" dirty="0" smtClean="0"/>
                        <a:t> &lt;150m per </a:t>
                      </a:r>
                      <a:r>
                        <a:rPr lang="en-US" sz="800" u="none" strike="noStrike" cap="none" baseline="0" dirty="0" smtClean="0"/>
                        <a:t>hop </a:t>
                      </a:r>
                      <a:r>
                        <a:rPr lang="en-US" sz="800" u="none" strike="noStrike" cap="none" baseline="0" dirty="0" smtClean="0"/>
                        <a:t>with multiple hops</a:t>
                      </a:r>
                    </a:p>
                    <a:p>
                      <a:pPr marL="0" marR="0" lvl="0" indent="0" algn="l" rtl="0">
                        <a:spcBef>
                          <a:spcPts val="0"/>
                        </a:spcBef>
                        <a:buSzPct val="25000"/>
                        <a:buNone/>
                      </a:pPr>
                      <a:r>
                        <a:rPr lang="en-US" sz="800" u="none" strike="noStrike" cap="none" baseline="0" dirty="0" smtClean="0"/>
                        <a:t> </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a:t>
                      </a:r>
                    </a:p>
                    <a:p>
                      <a:pPr marL="0" marR="0" lvl="0" indent="0" algn="l" rtl="0">
                        <a:spcBef>
                          <a:spcPts val="0"/>
                        </a:spcBef>
                        <a:buNone/>
                      </a:pPr>
                      <a:r>
                        <a:rPr lang="en-US" sz="800" u="none" strike="noStrike" cap="none" baseline="0" dirty="0" smtClean="0"/>
                        <a:t>- Single hop or multiple hop </a:t>
                      </a:r>
                      <a:endParaRPr sz="800" u="none" strike="noStrike" cap="none" baseline="0" dirty="0"/>
                    </a:p>
                  </a:txBody>
                  <a:tcPr marL="91450" marR="91450" marT="45725" marB="45725"/>
                </a:tc>
              </a:tr>
            </a:tbl>
          </a:graphicData>
        </a:graphic>
      </p:graphicFrame>
      <p:sp>
        <p:nvSpPr>
          <p:cNvPr id="4" name="TextBox 3"/>
          <p:cNvSpPr txBox="1"/>
          <p:nvPr/>
        </p:nvSpPr>
        <p:spPr>
          <a:xfrm>
            <a:off x="755576" y="6165304"/>
            <a:ext cx="5763116" cy="276999"/>
          </a:xfrm>
          <a:prstGeom prst="rect">
            <a:avLst/>
          </a:prstGeom>
          <a:noFill/>
        </p:spPr>
        <p:txBody>
          <a:bodyPr wrap="none" rtlCol="0">
            <a:spAutoFit/>
          </a:bodyPr>
          <a:lstStyle/>
          <a:p>
            <a:r>
              <a:rPr lang="en-US" altLang="zh-CN" sz="1200" dirty="0" smtClean="0"/>
              <a:t>*: Multi-hop will build up on the scope of the DMG Relay defined in IEEE 802.11ad</a:t>
            </a:r>
            <a:endParaRPr lang="zh-CN" altLang="en-US" sz="1200"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11ay</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11ay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20</a:t>
            </a:fld>
            <a:endParaRPr lang="en-US" sz="1000" b="1" i="0" u="none" strike="noStrike" cap="none" baseline="0" dirty="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3508653"/>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[10]   11-14-1185-00-11ay-11ay-usage-scenarios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11-14-1166-01-11ay-11ay-use-cases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11-14-1160-00-11ay-ultra-short-range-usr-communications-usage-models-for-11ay</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11-14-1249-01-11ay-backhaul-support-in-ng-60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11-14-1151-05-11ay-11ay-proposed-par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11-14-1152-06-11ay-11ay-proposed-csd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11-15-0345-00-</a:t>
            </a:r>
            <a:r>
              <a:rPr lang="en-US" altLang="zh-CN" sz="1600" dirty="0" smtClean="0">
                <a:solidFill>
                  <a:schemeClr val="dk1"/>
                </a:solidFill>
                <a:latin typeface="Times New Roman"/>
                <a:ea typeface="Times New Roman"/>
                <a:cs typeface="Times New Roman"/>
                <a:sym typeface="Times New Roman"/>
              </a:rPr>
              <a:t>8K-UHD-Wireless-Transfer-Usage-Model-for-11ay</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584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a:t>
            </a:r>
            <a:r>
              <a:rPr lang="en-US" altLang="zh-CN" sz="1400" dirty="0" smtClean="0">
                <a:latin typeface="+mn-lt"/>
              </a:rPr>
              <a:t> minimum interference </a:t>
            </a:r>
            <a:r>
              <a:rPr lang="en-US" altLang="zh-CN" sz="1400" dirty="0">
                <a:latin typeface="+mn-lt"/>
              </a:rPr>
              <a:t>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 xmlns:p14="http://schemas.microsoft.com/office/powerpoint/2010/main" val="282003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11ay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dirty="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dirty="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 xmlns:a14="http://schemas.microsoft.com/office/drawing/2010/main">
                        <a:noFill/>
                      </a14:hiddenFill>
                    </a:ext>
                  </a:extLst>
                </p:spPr>
                <p:txBody>
                  <a:bodyPr/>
                  <a:lstStyle/>
                  <a:p>
                    <a:endParaRPr lang="en-US" sz="900" dirty="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 xmlns:a14="http://schemas.microsoft.com/office/drawing/2010/main">
                        <a:noFill/>
                      </a14:hiddenFill>
                    </a:ext>
                  </a:extLst>
                </p:spPr>
                <p:txBody>
                  <a:bodyPr/>
                  <a:lstStyle/>
                  <a:p>
                    <a:endParaRPr lang="en-US" sz="900" dirty="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 xmlns:p14="http://schemas.microsoft.com/office/powerpoint/2010/main" val="722107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11ay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blu-ray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Gbps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Chroma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a:t>
            </a:r>
            <a:r>
              <a:rPr lang="en-US" altLang="ko-KR" sz="1200" dirty="0" smtClean="0">
                <a:latin typeface="+mn-lt"/>
                <a:ea typeface="+mn-ea"/>
              </a:rPr>
              <a:t>minimum</a:t>
            </a:r>
            <a:r>
              <a:rPr lang="en-US" altLang="ko-KR" sz="1200" kern="0" dirty="0" smtClean="0">
                <a:solidFill>
                  <a:srgbClr val="000000"/>
                </a:solidFill>
                <a:latin typeface="+mn-lt"/>
                <a:ea typeface="+mn-ea"/>
              </a:rPr>
              <a:t>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11ay to replace wired interfaces. </a:t>
            </a:r>
          </a:p>
          <a:p>
            <a:pPr marL="0" indent="0">
              <a:buFontTx/>
              <a:buChar char="-"/>
            </a:pPr>
            <a:r>
              <a:rPr lang="en-US" sz="1200" b="0" kern="0" dirty="0" smtClean="0"/>
              <a:t>Smart display (Mirroring): Uncompressed 8K UHD streaming is through smart TV. 8K UHD video can be real-time transferred from Smartphone/tablet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Gbps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QoS/QoE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1"/>
                <a:ext cx="1656184" cy="332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Blu-ray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idx="4294967295"/>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076056" y="1412776"/>
            <a:ext cx="3816424" cy="4896544"/>
          </a:xfrm>
          <a:prstGeom prst="rect">
            <a:avLst/>
          </a:prstGeom>
          <a:noFill/>
          <a:ln>
            <a:noFill/>
          </a:ln>
        </p:spPr>
        <p:txBody>
          <a:bodyPr lIns="91425" tIns="45700" rIns="91425" bIns="45700" anchor="t" anchorCtr="0">
            <a:noAutofit/>
          </a:bodyPr>
          <a:lstStyle/>
          <a:p>
            <a:pPr>
              <a:spcAft>
                <a:spcPts val="600"/>
              </a:spcAft>
              <a:buClr>
                <a:schemeClr val="dk1"/>
              </a:buClr>
              <a:buSzPct val="25000"/>
            </a:pPr>
            <a:r>
              <a:rPr lang="en-US" sz="1200" b="1" u="sng" dirty="0">
                <a:solidFill>
                  <a:schemeClr val="dk1"/>
                </a:solidFill>
              </a:rPr>
              <a:t>Traffic Conditions: </a:t>
            </a:r>
          </a:p>
          <a:p>
            <a:pPr lvl="0">
              <a:buClr>
                <a:schemeClr val="dk1"/>
              </a:buClr>
              <a:buSzPct val="100000"/>
            </a:pPr>
            <a:r>
              <a:rPr lang="en-US" altLang="zh-CN" sz="1200" dirty="0" smtClean="0">
                <a:solidFill>
                  <a:schemeClr val="tx1"/>
                </a:solidFill>
              </a:rPr>
              <a:t>The D2D link may be obstructed (i.e. NLOS) and there may be significant interference from other 11ay users  (e.g. other wearables, access points, etc.)</a:t>
            </a:r>
          </a:p>
          <a:p>
            <a:pPr lvl="0">
              <a:buClr>
                <a:schemeClr val="dk1"/>
              </a:buClr>
              <a:buSzPct val="100000"/>
            </a:pPr>
            <a:endParaRPr lang="en-US" altLang="zh-CN" sz="1200" dirty="0" smtClean="0">
              <a:solidFill>
                <a:schemeClr val="tx1"/>
              </a:solidFill>
            </a:endParaRPr>
          </a:p>
          <a:p>
            <a:pPr lvl="0">
              <a:buClr>
                <a:schemeClr val="dk1"/>
              </a:buClr>
              <a:buSzPct val="100000"/>
            </a:pPr>
            <a:r>
              <a:rPr lang="en-US" altLang="zh-CN" sz="1200" dirty="0" smtClean="0">
                <a:solidFill>
                  <a:schemeClr val="tx1"/>
                </a:solidFill>
              </a:rPr>
              <a:t>Devices may be stationary or moving (pedestrian speed) while in use. </a:t>
            </a:r>
          </a:p>
          <a:p>
            <a:pPr lvl="0">
              <a:buClr>
                <a:schemeClr val="dk1"/>
              </a:buClr>
              <a:buSzPct val="100000"/>
            </a:pPr>
            <a:endParaRPr sz="1200" b="0" i="0" strike="noStrike" cap="none" baseline="0" dirty="0">
              <a:solidFill>
                <a:schemeClr val="tx1"/>
              </a:solidFill>
              <a:latin typeface="Arial"/>
              <a:ea typeface="Arial"/>
              <a:cs typeface="Arial"/>
              <a:sym typeface="Arial"/>
            </a:endParaRPr>
          </a:p>
          <a:p>
            <a:pPr marL="0" lvl="0" indent="0">
              <a:spcAft>
                <a:spcPts val="600"/>
              </a:spcAft>
              <a:buClr>
                <a:schemeClr val="dk1"/>
              </a:buClr>
              <a:buSzPct val="25000"/>
            </a:pPr>
            <a:r>
              <a:rPr lang="en-US" sz="1200" b="1" u="sng" dirty="0">
                <a:solidFill>
                  <a:schemeClr val="dk1"/>
                </a:solidFill>
              </a:rPr>
              <a:t>Use Case:</a:t>
            </a:r>
          </a:p>
          <a:p>
            <a:pPr lvl="0">
              <a:spcAft>
                <a:spcPts val="600"/>
              </a:spcAft>
              <a:buClr>
                <a:schemeClr val="dk1"/>
              </a:buClr>
              <a:buSzPct val="100000"/>
              <a:buFont typeface="Arial"/>
              <a:buAutoNum type="arabicPeriod"/>
            </a:pPr>
            <a:r>
              <a:rPr lang="en-US" sz="1200" dirty="0">
                <a:solidFill>
                  <a:schemeClr val="dk1"/>
                </a:solidFill>
              </a:rPr>
              <a:t> </a:t>
            </a:r>
            <a:r>
              <a:rPr lang="en-US" sz="1200" dirty="0" smtClean="0">
                <a:solidFill>
                  <a:schemeClr val="dk1"/>
                </a:solidFill>
              </a:rPr>
              <a:t>A </a:t>
            </a:r>
            <a:r>
              <a:rPr lang="en-US" sz="1200" dirty="0">
                <a:solidFill>
                  <a:schemeClr val="dk1"/>
                </a:solidFill>
              </a:rPr>
              <a:t>passenger on a crowded commuter train is playing a game using his AR/VR </a:t>
            </a:r>
            <a:r>
              <a:rPr lang="en-US" sz="1200" dirty="0" smtClean="0">
                <a:solidFill>
                  <a:schemeClr val="dk1"/>
                </a:solidFill>
              </a:rPr>
              <a:t>headset </a:t>
            </a:r>
            <a:r>
              <a:rPr lang="en-US" sz="1200" dirty="0">
                <a:solidFill>
                  <a:schemeClr val="dk1"/>
                </a:solidFill>
              </a:rPr>
              <a:t>and smartphone.  </a:t>
            </a:r>
          </a:p>
          <a:p>
            <a:pPr lvl="0">
              <a:spcAft>
                <a:spcPts val="600"/>
              </a:spcAft>
              <a:buClr>
                <a:schemeClr val="dk1"/>
              </a:buClr>
              <a:buSzPct val="100000"/>
              <a:buFont typeface="Arial"/>
              <a:buAutoNum type="arabicPeriod"/>
            </a:pPr>
            <a:r>
              <a:rPr lang="en-US" sz="1200" dirty="0">
                <a:solidFill>
                  <a:schemeClr val="dk1"/>
                </a:solidFill>
              </a:rPr>
              <a:t> Some percentage of his fellow passengers are also playing a game using their AR/VR </a:t>
            </a:r>
            <a:r>
              <a:rPr lang="en-US" sz="1200" dirty="0" smtClean="0">
                <a:solidFill>
                  <a:schemeClr val="dk1"/>
                </a:solidFill>
              </a:rPr>
              <a:t>headsets and </a:t>
            </a:r>
            <a:r>
              <a:rPr lang="en-US" sz="1200" dirty="0">
                <a:solidFill>
                  <a:schemeClr val="dk1"/>
                </a:solidFill>
              </a:rPr>
              <a:t>smartphones.</a:t>
            </a:r>
          </a:p>
          <a:p>
            <a:pPr lvl="0">
              <a:spcAft>
                <a:spcPts val="600"/>
              </a:spcAft>
              <a:buClr>
                <a:schemeClr val="dk1"/>
              </a:buClr>
              <a:buSzPct val="100000"/>
              <a:buFont typeface="Arial"/>
              <a:buAutoNum type="arabicPeriod"/>
            </a:pPr>
            <a:r>
              <a:rPr lang="en-US" sz="1200" dirty="0">
                <a:solidFill>
                  <a:schemeClr val="dk1"/>
                </a:solidFill>
              </a:rPr>
              <a:t> All passengers are semi-stationary, i.e. they shift and move in response to the game.</a:t>
            </a:r>
          </a:p>
          <a:p>
            <a:pPr lvl="0">
              <a:spcAft>
                <a:spcPts val="600"/>
              </a:spcAft>
              <a:buClr>
                <a:schemeClr val="dk1"/>
              </a:buClr>
              <a:buSzPct val="100000"/>
              <a:buFont typeface="Arial"/>
              <a:buAutoNum type="arabicPeriod"/>
            </a:pPr>
            <a:r>
              <a:rPr lang="en-US" sz="1200" dirty="0">
                <a:solidFill>
                  <a:schemeClr val="dk1"/>
                </a:solidFill>
              </a:rPr>
              <a:t> The QoS/QoE requirements of the gaming application are met.</a:t>
            </a:r>
            <a:endParaRPr lang="en-US" sz="1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dirty="0" smtClean="0">
                <a:solidFill>
                  <a:schemeClr val="dk1"/>
                </a:solidFil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457449" y="1412776"/>
            <a:ext cx="4546599" cy="5256584"/>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The high-end wearable (e.g. augmented reality/virtual reality headsets, high-def glasses, etc.) and its managing device (e.g. gaming console, smartphone, etc.) are equipped with 11ay interfaces and form a PBSS. All desired media content, processing power, and control needed by the high-end wearable resides on the managing device (i.e. internet connectivity not required).</a:t>
            </a:r>
          </a:p>
          <a:p>
            <a:pPr lvl="0">
              <a:buSzPct val="25000"/>
            </a:pPr>
            <a:endParaRPr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600"/>
              </a:spcAft>
              <a:buSzPct val="25000"/>
              <a:buNone/>
            </a:pPr>
            <a:r>
              <a:rPr lang="en-US" sz="1200" b="1" u="sng" dirty="0">
                <a:solidFill>
                  <a:schemeClr val="dk1"/>
                </a:solidFill>
              </a:rPr>
              <a:t>Application: </a:t>
            </a:r>
          </a:p>
          <a:p>
            <a:pPr lvl="0">
              <a:buSzPct val="25000"/>
            </a:pPr>
            <a:r>
              <a:rPr lang="en-US" altLang="zh-CN" sz="1200" dirty="0" smtClean="0">
                <a:solidFill>
                  <a:schemeClr val="tx1"/>
                </a:solidFill>
              </a:rPr>
              <a:t>User plays a game, watches a movie, etc. using his high-end wearable, which is communicating with the managing device (e.g. gaming console, smartphone). Both devices must be able to tolerate moderate user movement. </a:t>
            </a:r>
          </a:p>
          <a:p>
            <a:pPr lvl="0">
              <a:buSzPct val="25000"/>
            </a:pPr>
            <a:endParaRPr lang="en-US" altLang="zh-CN" sz="1200" strike="sngStrike" dirty="0" smtClean="0">
              <a:solidFill>
                <a:schemeClr val="tx1"/>
              </a:solidFill>
            </a:endParaRPr>
          </a:p>
          <a:p>
            <a:pPr>
              <a:buSzPct val="25000"/>
            </a:pPr>
            <a:r>
              <a:rPr lang="en-US" altLang="zh-CN" sz="1200" dirty="0" smtClean="0">
                <a:solidFill>
                  <a:srgbClr val="FF0000"/>
                </a:solidFill>
              </a:rPr>
              <a:t>Data rate at ~20 Gbps, latency &lt; 5 ms,  jitter &lt;5 ms, PER&lt;10E-2</a:t>
            </a:r>
            <a:r>
              <a:rPr lang="en-US" altLang="zh-CN" sz="1200" dirty="0" smtClean="0">
                <a:solidFill>
                  <a:schemeClr val="tx1"/>
                </a:solidFill>
              </a:rPr>
              <a:t>. </a:t>
            </a:r>
          </a:p>
          <a:p>
            <a:pPr marL="0" marR="0" lvl="0" indent="0" algn="l" rtl="0">
              <a:spcBef>
                <a:spcPts val="0"/>
              </a:spcBef>
              <a:spcAft>
                <a:spcPts val="0"/>
              </a:spcAft>
              <a:buSzPct val="25000"/>
              <a:buNone/>
            </a:pPr>
            <a:endParaRPr lang="en-US" sz="1200" b="1" i="0" strike="noStrike" cap="none" baseline="0" dirty="0" smtClean="0">
              <a:solidFill>
                <a:schemeClr val="tx1"/>
              </a:solidFill>
              <a:latin typeface="Arial"/>
              <a:ea typeface="Arial"/>
              <a:cs typeface="Arial"/>
              <a:sym typeface="Arial"/>
            </a:endParaRPr>
          </a:p>
          <a:p>
            <a:pPr>
              <a:spcAft>
                <a:spcPts val="600"/>
              </a:spcAft>
              <a:buSzPct val="25000"/>
            </a:pPr>
            <a:r>
              <a:rPr lang="en-US" sz="1200" b="1" u="sng" dirty="0">
                <a:solidFill>
                  <a:schemeClr val="dk1"/>
                </a:solidFill>
              </a:rPr>
              <a:t>Environment: </a:t>
            </a:r>
          </a:p>
          <a:p>
            <a:pPr>
              <a:buSzPct val="25000"/>
            </a:pPr>
            <a:r>
              <a:rPr lang="en-US" altLang="zh-CN" sz="1200" dirty="0" smtClean="0">
                <a:solidFill>
                  <a:schemeClr val="tx1"/>
                </a:solidFill>
              </a:rPr>
              <a:t>The high-end wearable may be used at home or in public.  </a:t>
            </a:r>
          </a:p>
          <a:p>
            <a:pPr>
              <a:buSzPct val="25000"/>
            </a:pPr>
            <a:r>
              <a:rPr lang="en-US" altLang="zh-CN" sz="1200" dirty="0" smtClean="0">
                <a:solidFill>
                  <a:schemeClr val="tx1"/>
                </a:solidFill>
              </a:rPr>
              <a:t>At home, there are less than 4 interferers. In public (e.g. commuter train) there can be up to 120 interferers. Interferers have varying QoS requirements.</a:t>
            </a:r>
          </a:p>
          <a:p>
            <a:pPr>
              <a:buSzPct val="25000"/>
            </a:pPr>
            <a:endParaRPr lang="en-US" altLang="zh-CN" sz="1200" dirty="0" smtClean="0">
              <a:solidFill>
                <a:schemeClr val="tx1"/>
              </a:solidFill>
            </a:endParaRPr>
          </a:p>
          <a:p>
            <a:pPr>
              <a:buSzPct val="25000"/>
            </a:pPr>
            <a:r>
              <a:rPr lang="en-US" altLang="zh-CN" sz="1200" dirty="0" smtClean="0">
                <a:solidFill>
                  <a:schemeClr val="tx1"/>
                </a:solidFill>
              </a:rPr>
              <a:t>Transmissions (both desired signal and interference) can be LOS or NLOS. The D2D link between the high-end wearable and its managing device &lt; 5 m.</a:t>
            </a:r>
          </a:p>
          <a:p>
            <a:pPr marL="0" marR="0" lvl="0" indent="0" algn="l" rtl="0">
              <a:spcBef>
                <a:spcPts val="0"/>
              </a:spcBef>
              <a:spcAft>
                <a:spcPts val="0"/>
              </a:spcAft>
              <a:buSzPct val="25000"/>
              <a:buNone/>
            </a:pPr>
            <a:endParaRPr lang="en-US" sz="1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539552" y="1628800"/>
            <a:ext cx="4464496" cy="4390421"/>
          </a:xfrm>
          <a:prstGeom prst="rect">
            <a:avLst/>
          </a:prstGeom>
          <a:noFill/>
          <a:ln>
            <a:noFill/>
          </a:ln>
        </p:spPr>
        <p:txBody>
          <a:bodyPr lIns="92075" tIns="46025" rIns="92075" bIns="46025" anchor="t" anchorCtr="0">
            <a:noAutofit/>
          </a:bodyPr>
          <a:lstStyle/>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High-end</a:t>
            </a:r>
            <a:r>
              <a:rPr lang="en-US" sz="1400" b="1" i="0" strike="noStrike" cap="none" dirty="0" smtClean="0">
                <a:solidFill>
                  <a:schemeClr val="tx1"/>
                </a:solidFill>
                <a:latin typeface="Times New Roman"/>
                <a:ea typeface="Times New Roman"/>
                <a:cs typeface="Times New Roman"/>
                <a:sym typeface="Times New Roman"/>
              </a:rPr>
              <a:t> </a:t>
            </a:r>
            <a:r>
              <a:rPr lang="en-US" sz="1400" b="1" i="0" strike="noStrike" cap="none" baseline="0" dirty="0" smtClean="0">
                <a:solidFill>
                  <a:schemeClr val="tx1"/>
                </a:solidFill>
                <a:latin typeface="Times New Roman"/>
                <a:ea typeface="Times New Roman"/>
                <a:cs typeface="Times New Roman"/>
                <a:sym typeface="Times New Roman"/>
              </a:rPr>
              <a:t>wearable</a:t>
            </a:r>
            <a:r>
              <a:rPr lang="en-US" sz="1400" b="1" i="0" strike="noStrike" cap="none" dirty="0" smtClean="0">
                <a:solidFill>
                  <a:schemeClr val="tx1"/>
                </a:solidFill>
                <a:latin typeface="Times New Roman"/>
                <a:ea typeface="Times New Roman"/>
                <a:cs typeface="Times New Roman"/>
                <a:sym typeface="Times New Roman"/>
              </a:rPr>
              <a:t>s</a:t>
            </a:r>
            <a:r>
              <a:rPr lang="en-US" b="1" dirty="0">
                <a:solidFill>
                  <a:schemeClr val="tx1"/>
                </a:solidFill>
                <a:latin typeface="Times New Roman"/>
                <a:ea typeface="Times New Roman"/>
                <a:cs typeface="Times New Roman"/>
                <a:sym typeface="Times New Roman"/>
              </a:rPr>
              <a:t> </a:t>
            </a:r>
            <a:r>
              <a:rPr lang="en-US" b="1" dirty="0" smtClean="0">
                <a:solidFill>
                  <a:schemeClr val="tx1"/>
                </a:solidFill>
                <a:latin typeface="Times New Roman"/>
                <a:ea typeface="Times New Roman"/>
                <a:cs typeface="Times New Roman"/>
                <a:sym typeface="Times New Roman"/>
              </a:rPr>
              <a:t>can be</a:t>
            </a:r>
            <a:r>
              <a:rPr lang="en-US" sz="1400" b="1" i="0" strike="noStrike" cap="none" baseline="0" dirty="0" smtClean="0">
                <a:solidFill>
                  <a:schemeClr val="tx1"/>
                </a:solidFill>
                <a:latin typeface="Times New Roman"/>
                <a:ea typeface="Times New Roman"/>
                <a:cs typeface="Times New Roman"/>
                <a:sym typeface="Times New Roman"/>
              </a:rPr>
              <a:t> used at home and in public</a:t>
            </a:r>
          </a:p>
          <a:p>
            <a:pPr marL="228600" lvl="0" indent="-228600">
              <a:lnSpc>
                <a:spcPct val="90000"/>
              </a:lnSpc>
              <a:spcBef>
                <a:spcPts val="600"/>
              </a:spcBef>
              <a:buSzPct val="97500"/>
            </a:pPr>
            <a:r>
              <a:rPr lang="en-US" b="1" dirty="0" smtClean="0">
                <a:solidFill>
                  <a:schemeClr val="tx1"/>
                </a:solidFill>
                <a:latin typeface="Times New Roman"/>
                <a:ea typeface="Times New Roman"/>
                <a:cs typeface="Times New Roman"/>
                <a:sym typeface="Times New Roman"/>
              </a:rPr>
              <a:t>High-end wearable and its managing device may both be subject to low level movement</a:t>
            </a:r>
          </a:p>
          <a:p>
            <a:pPr marL="228600" lvl="0" indent="-228600">
              <a:lnSpc>
                <a:spcPct val="90000"/>
              </a:lnSpc>
              <a:spcBef>
                <a:spcPts val="600"/>
              </a:spcBef>
              <a:buSzPct val="97500"/>
            </a:pPr>
            <a:r>
              <a:rPr lang="en-US" b="1" dirty="0">
                <a:solidFill>
                  <a:schemeClr val="tx1"/>
                </a:solidFill>
                <a:latin typeface="Times New Roman"/>
                <a:ea typeface="Times New Roman"/>
                <a:cs typeface="Times New Roman"/>
                <a:sym typeface="Times New Roman"/>
              </a:rPr>
              <a:t>Operating environment is usually indoor &lt; 5 </a:t>
            </a:r>
            <a:r>
              <a:rPr lang="en-US" b="1" dirty="0" smtClean="0">
                <a:solidFill>
                  <a:schemeClr val="tx1"/>
                </a:solidFill>
                <a:latin typeface="Times New Roman"/>
                <a:ea typeface="Times New Roman"/>
                <a:cs typeface="Times New Roman"/>
                <a:sym typeface="Times New Roman"/>
              </a:rPr>
              <a:t>m</a:t>
            </a:r>
            <a:endParaRPr lang="en-US" sz="1400" b="1" i="0" strike="noStrike" cap="none" baseline="0" dirty="0" smtClean="0">
              <a:solidFill>
                <a:schemeClr val="tx1"/>
              </a:solidFill>
              <a:latin typeface="Times New Roman"/>
              <a:ea typeface="Times New Roman"/>
              <a:cs typeface="Times New Roman"/>
              <a:sym typeface="Times New Roman"/>
            </a:endParaRPr>
          </a:p>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headsets touting close-to-reality user experience with 3D video and 7.1 audio </a:t>
            </a:r>
          </a:p>
          <a:p>
            <a:pPr marL="400050" lvl="2" indent="-171450">
              <a:lnSpc>
                <a:spcPct val="90000"/>
              </a:lnSpc>
              <a:spcBef>
                <a:spcPts val="600"/>
              </a:spcBef>
              <a:buSzPct val="96875"/>
              <a:buFont typeface="Times New Roman"/>
              <a:buChar char="–"/>
            </a:pPr>
            <a:r>
              <a:rPr lang="en-US" sz="1100" dirty="0" smtClean="0">
                <a:solidFill>
                  <a:schemeClr val="tx1"/>
                </a:solidFill>
                <a:latin typeface="Arial" panose="020B0604020202020204" pitchFamily="34" charset="0"/>
                <a:ea typeface="Times New Roman"/>
                <a:cs typeface="Times New Roman"/>
                <a:sym typeface="Times New Roman"/>
              </a:rPr>
              <a:t>V</a:t>
            </a:r>
            <a:r>
              <a:rPr lang="en-US" sz="1100" b="0" i="0" strike="noStrike" cap="none" dirty="0" smtClean="0">
                <a:solidFill>
                  <a:schemeClr val="tx1"/>
                </a:solidFill>
                <a:latin typeface="Arial" panose="020B0604020202020204" pitchFamily="34" charset="0"/>
                <a:ea typeface="Times New Roman"/>
                <a:cs typeface="Times New Roman"/>
                <a:sym typeface="Times New Roman"/>
              </a:rPr>
              <a:t>ideo quality can support up to 3D 4K </a:t>
            </a:r>
          </a:p>
          <a:p>
            <a:pPr marL="400050" lvl="2" indent="-171450">
              <a:lnSpc>
                <a:spcPct val="90000"/>
              </a:lnSpc>
              <a:spcBef>
                <a:spcPts val="600"/>
              </a:spcBef>
              <a:buSzPct val="96875"/>
              <a:buFont typeface="Times New Roman"/>
              <a:buChar char="–"/>
            </a:pPr>
            <a:r>
              <a:rPr lang="en-US" sz="1100" b="0" i="0" strike="noStrike" cap="none" dirty="0" smtClean="0">
                <a:solidFill>
                  <a:schemeClr val="tx1"/>
                </a:solidFill>
                <a:latin typeface="Arial" panose="020B0604020202020204" pitchFamily="34" charset="0"/>
                <a:ea typeface="Times New Roman"/>
                <a:cs typeface="Times New Roman"/>
                <a:sym typeface="Times New Roman"/>
              </a:rPr>
              <a:t>Current products include </a:t>
            </a:r>
            <a:r>
              <a:rPr lang="en-US" sz="1100" dirty="0" smtClean="0">
                <a:solidFill>
                  <a:schemeClr val="tx1"/>
                </a:solidFill>
                <a:latin typeface="Arial" panose="020B0604020202020204" pitchFamily="34" charset="0"/>
                <a:ea typeface="Times New Roman"/>
                <a:cs typeface="Times New Roman"/>
                <a:sym typeface="Times New Roman"/>
              </a:rPr>
              <a:t>Sony HMZ-T3 goggles and Oculus VR headsets</a:t>
            </a:r>
            <a:endParaRPr sz="14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p>
        </p:txBody>
      </p:sp>
      <p:graphicFrame>
        <p:nvGraphicFramePr>
          <p:cNvPr id="156" name="Shape 156"/>
          <p:cNvGraphicFramePr/>
          <p:nvPr>
            <p:extLst>
              <p:ext uri="{D42A27DB-BD31-4B8C-83A1-F6EECF244321}">
                <p14:modId xmlns="" xmlns:p14="http://schemas.microsoft.com/office/powerpoint/2010/main" val="558644183"/>
              </p:ext>
            </p:extLst>
          </p:nvPr>
        </p:nvGraphicFramePr>
        <p:xfrm>
          <a:off x="4932040" y="1688574"/>
          <a:ext cx="3810000" cy="1996450"/>
        </p:xfrm>
        <a:graphic>
          <a:graphicData uri="http://schemas.openxmlformats.org/drawingml/2006/table">
            <a:tbl>
              <a:tblPr firstRow="1" bandRow="1">
                <a:noFill/>
              </a:tblPr>
              <a:tblGrid>
                <a:gridCol w="1270000"/>
                <a:gridCol w="1270000"/>
                <a:gridCol w="1270000"/>
              </a:tblGrid>
              <a:tr h="228600">
                <a:tc>
                  <a:txBody>
                    <a:bodyPr/>
                    <a:lstStyle/>
                    <a:p>
                      <a:pPr marL="0" marR="0" lvl="0" indent="0" algn="l" rtl="0">
                        <a:spcBef>
                          <a:spcPts val="0"/>
                        </a:spcBef>
                        <a:buSzPct val="25000"/>
                        <a:buNone/>
                      </a:pPr>
                      <a:r>
                        <a:rPr lang="en-US" sz="1050" u="none" strike="noStrike" cap="none" baseline="0" dirty="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5 m</a:t>
                      </a:r>
                      <a:endParaRPr lang="en-US" sz="1050" u="none" strike="noStrike" cap="none" baseline="0" dirty="0">
                        <a:solidFill>
                          <a:schemeClr val="dk1"/>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dirty="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dirty="0"/>
                        <a:t>Range of </a:t>
                      </a:r>
                      <a:r>
                        <a:rPr lang="en-US" sz="1050" u="none" strike="noStrike" cap="none" baseline="0" dirty="0" smtClean="0"/>
                        <a:t>Motion for head-worn wearable</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52800">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r>
                        <a:rPr lang="en-US" sz="1050" u="none" strike="noStrike" cap="none" baseline="0" dirty="0" smtClean="0">
                          <a:solidFill>
                            <a:schemeClr val="tx1"/>
                          </a:solidFill>
                        </a:rPr>
                        <a:t>Device mobility</a:t>
                      </a: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solidFill>
                            <a:schemeClr val="tx1"/>
                          </a:solidFill>
                        </a:rPr>
                        <a:t>Pedestrian speeds </a:t>
                      </a: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&lt; 4km/hr </a:t>
                      </a:r>
                      <a:endParaRPr lang="en-US" sz="1050" u="none" strike="noStrike" cap="none" baseline="0" dirty="0"/>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bl>
          </a:graphicData>
        </a:graphic>
      </p:graphicFrame>
      <p:pic>
        <p:nvPicPr>
          <p:cNvPr id="9" name="Picture 5" descr="C:\Users\kjohnsso\Desktop\Image_001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28285" y="4827984"/>
            <a:ext cx="6568251" cy="20574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sony-head-mount-hmz.jpg"/>
          <p:cNvPicPr>
            <a:picLocks noChangeAspect="1"/>
          </p:cNvPicPr>
          <p:nvPr/>
        </p:nvPicPr>
        <p:blipFill>
          <a:blip r:embed="rId4" cstate="print"/>
          <a:stretch>
            <a:fillRect/>
          </a:stretch>
        </p:blipFill>
        <p:spPr>
          <a:xfrm>
            <a:off x="663092" y="4020697"/>
            <a:ext cx="2817377" cy="1614574"/>
          </a:xfrm>
          <a:prstGeom prst="rect">
            <a:avLst/>
          </a:prstGeom>
        </p:spPr>
      </p:pic>
      <p:sp>
        <p:nvSpPr>
          <p:cNvPr id="11" name="Shape 141"/>
          <p:cNvSpPr txBox="1">
            <a:spLocks noGrp="1"/>
          </p:cNvSpPr>
          <p:nvPr>
            <p:ph type="title"/>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Tree>
    <p:extLst>
      <p:ext uri="{BB962C8B-B14F-4D97-AF65-F5344CB8AC3E}">
        <p14:creationId xmlns="" xmlns:p14="http://schemas.microsoft.com/office/powerpoint/2010/main" val="228148565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a:t>
            </a:r>
            <a:r>
              <a:rPr lang="en-US" sz="2800" b="1" i="0" u="none" strike="noStrike" cap="none" baseline="0" dirty="0" smtClean="0">
                <a:solidFill>
                  <a:schemeClr val="dk2"/>
                </a:solidFill>
                <a:latin typeface="Times New Roman"/>
                <a:ea typeface="Times New Roman"/>
                <a:cs typeface="Times New Roman"/>
                <a:sym typeface="Times New Roman"/>
              </a:rPr>
              <a:t>11ay </a:t>
            </a:r>
            <a:r>
              <a:rPr lang="en-US" sz="2800" b="1" i="0" u="none" strike="noStrike" cap="none" baseline="0" dirty="0">
                <a:solidFill>
                  <a:schemeClr val="dk2"/>
                </a:solidFill>
                <a:latin typeface="Times New Roman"/>
                <a:ea typeface="Times New Roman"/>
                <a:cs typeface="Times New Roman"/>
                <a:sym typeface="Times New Roman"/>
              </a:rPr>
              <a:t>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ToR switch quickly detects the failure and wakes up the dormant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the next EoR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a:t>
            </a:r>
            <a:r>
              <a:rPr lang="en-US" sz="1400" b="0" i="0" u="none" strike="noStrike" cap="none" baseline="0" dirty="0" smtClean="0">
                <a:solidFill>
                  <a:schemeClr val="dk1"/>
                </a:solidFill>
                <a:latin typeface="Arial"/>
                <a:ea typeface="Arial"/>
                <a:cs typeface="Arial"/>
                <a:sym typeface="Arial"/>
              </a:rPr>
              <a:t>11ay interfaces </a:t>
            </a:r>
            <a:r>
              <a:rPr lang="en-US" sz="1400" b="0" i="0" u="none" strike="noStrike" cap="none" baseline="0" dirty="0">
                <a:solidFill>
                  <a:schemeClr val="dk1"/>
                </a:solidFill>
                <a:latin typeface="Arial"/>
                <a:ea typeface="Arial"/>
                <a:cs typeface="Arial"/>
                <a:sym typeface="Arial"/>
              </a:rPr>
              <a:t>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ToR switch can transmit /receive via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reach the EoR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EoR switch can reach the hub switch through the </a:t>
            </a:r>
            <a:r>
              <a:rPr lang="en-US" sz="1400" b="0" i="0" u="none" strike="noStrike" cap="none" baseline="0" dirty="0" smtClean="0">
                <a:solidFill>
                  <a:srgbClr val="FF0000"/>
                </a:solidFill>
                <a:latin typeface="Arial"/>
                <a:ea typeface="Arial"/>
                <a:cs typeface="Arial"/>
                <a:sym typeface="Arial"/>
              </a:rPr>
              <a:t>11ay </a:t>
            </a:r>
            <a:r>
              <a:rPr lang="en-US" sz="1400" b="0" i="0" u="none" strike="noStrike" cap="none" baseline="0" dirty="0">
                <a:solidFill>
                  <a:srgbClr val="FF0000"/>
                </a:solidFill>
                <a:latin typeface="Arial"/>
                <a:ea typeface="Arial"/>
                <a:cs typeface="Arial"/>
                <a:sym typeface="Arial"/>
              </a:rPr>
              <a:t>interfaces.  The data being stored transfers at ~40 Gbps,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EoR switches.</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17699</TotalTime>
  <Words>3597</Words>
  <Application>Microsoft Office PowerPoint</Application>
  <PresentationFormat>On-screen Show (4:3)</PresentationFormat>
  <Paragraphs>607</Paragraphs>
  <Slides>21</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802-11-Submission</vt:lpstr>
      <vt:lpstr>Microsoft Office Word 97 - 2003 文档</vt:lpstr>
      <vt:lpstr>Image</vt:lpstr>
      <vt:lpstr>IEEE 802.11 TGay Use Cases</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Reality/Virtual Reality Headsets and Other High-End Wearables</vt:lpstr>
      <vt:lpstr>Usage Model 3:   Augmented Reality/Virtual Reality Headsets and Other High-End Wearables</vt:lpstr>
      <vt:lpstr>Usage Model 4: Data Center 11ay Inter-Rack Connectivity</vt:lpstr>
      <vt:lpstr>Usage Model 4: Data Center</vt:lpstr>
      <vt:lpstr>Usage Model 5: Video/Mass-Data Distribution/Video on Demand System</vt:lpstr>
      <vt:lpstr>Slide 12</vt:lpstr>
      <vt:lpstr>Usage Model 6: Mobile Offloading and Multi-Band Operation (MBO)</vt:lpstr>
      <vt:lpstr>Usage Model 6– Mobile Offloading and MBO</vt:lpstr>
      <vt:lpstr>Usage Model 7: Mobile Fronthauling</vt:lpstr>
      <vt:lpstr>Slide 16</vt:lpstr>
      <vt:lpstr>Usage Model 8: Wireless Backhauling </vt:lpstr>
      <vt:lpstr>Usage Model 8: Wireless Backhaul</vt:lpstr>
      <vt:lpstr>Summary of Key metrics </vt:lpstr>
      <vt:lpstr>References</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cp:lastModifiedBy>
  <cp:revision>108</cp:revision>
  <dcterms:modified xsi:type="dcterms:W3CDTF">2015-05-14T07:06:00Z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1425398538</vt:lpwstr>
  </property>
</Properties>
</file>