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3"/>
  </p:notesMasterIdLst>
  <p:sldIdLst>
    <p:sldId id="256" r:id="rId2"/>
    <p:sldId id="257" r:id="rId3"/>
    <p:sldId id="284" r:id="rId4"/>
    <p:sldId id="289" r:id="rId5"/>
    <p:sldId id="297" r:id="rId6"/>
    <p:sldId id="298" r:id="rId7"/>
    <p:sldId id="260" r:id="rId8"/>
    <p:sldId id="300" r:id="rId9"/>
    <p:sldId id="258" r:id="rId10"/>
    <p:sldId id="259" r:id="rId11"/>
    <p:sldId id="286" r:id="rId12"/>
    <p:sldId id="287" r:id="rId13"/>
    <p:sldId id="262" r:id="rId14"/>
    <p:sldId id="263" r:id="rId15"/>
    <p:sldId id="295" r:id="rId16"/>
    <p:sldId id="296" r:id="rId17"/>
    <p:sldId id="264" r:id="rId18"/>
    <p:sldId id="265" r:id="rId19"/>
    <p:sldId id="272" r:id="rId20"/>
    <p:sldId id="293" r:id="rId21"/>
    <p:sldId id="294" r:id="rId22"/>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3728" autoAdjust="0"/>
  </p:normalViewPr>
  <p:slideViewPr>
    <p:cSldViewPr>
      <p:cViewPr>
        <p:scale>
          <a:sx n="100" d="100"/>
          <a:sy n="100" d="100"/>
        </p:scale>
        <p:origin x="-492" y="35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xmlns=""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p14="http://schemas.microsoft.com/office/powerpoint/2010/main" xmlns=""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20</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May, </a:t>
            </a:r>
            <a:r>
              <a:rPr lang="en-US" sz="1800" b="1" i="0" u="none" strike="noStrike" cap="none" baseline="0" dirty="0" smtClean="0">
                <a:solidFill>
                  <a:schemeClr val="dk1"/>
                </a:solidFill>
                <a:latin typeface="Times New Roman"/>
                <a:ea typeface="Times New Roman"/>
                <a:cs typeface="Times New Roman"/>
                <a:sym typeface="Times New Roman"/>
              </a:rPr>
              <a:t>2015                                                                </a:t>
            </a:r>
            <a:r>
              <a:rPr lang="en-US" sz="1800" b="1" i="0" u="none" strike="noStrike" cap="none" baseline="0" dirty="0" smtClean="0">
                <a:solidFill>
                  <a:schemeClr val="dk1"/>
                </a:solidFill>
                <a:latin typeface="Times New Roman"/>
                <a:ea typeface="Times New Roman"/>
                <a:cs typeface="Times New Roman"/>
                <a:sym typeface="Times New Roman"/>
              </a:rPr>
              <a:t>doc.: IEEE 802.11-2015/0625r1</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4.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2015-5</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xmlns="" val="2742469584"/>
              </p:ext>
            </p:extLst>
          </p:nvPr>
        </p:nvGraphicFramePr>
        <p:xfrm>
          <a:off x="400050" y="2352675"/>
          <a:ext cx="7829550" cy="3971925"/>
        </p:xfrm>
        <a:graphic>
          <a:graphicData uri="http://schemas.openxmlformats.org/presentationml/2006/ole">
            <p:oleObj spid="_x0000_s2053" name="Document" r:id="rId4" imgW="8242501" imgH="4193210" progId="Word.Document.8">
              <p:embed/>
            </p:oleObj>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xmlns=""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xmlns=""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xmlns=""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18864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a:t>
            </a:r>
            <a:r>
              <a:rPr lang="en-US" sz="2400" b="1" i="0" u="none" strike="noStrike" cap="none" dirty="0" smtClean="0">
                <a:solidFill>
                  <a:schemeClr val="dk2"/>
                </a:solidFill>
                <a:latin typeface="Times New Roman"/>
                <a:ea typeface="Times New Roman"/>
                <a:cs typeface="Times New Roman"/>
                <a:sym typeface="Times New Roman"/>
              </a:rPr>
              <a:t>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r>
              <a:rPr lang="en-US" sz="12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a:t>
            </a:r>
            <a:r>
              <a:rPr lang="en-US" sz="1200" b="0" i="0" u="none" strike="noStrike" cap="none" dirty="0" smtClean="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a:t>
            </a:r>
            <a:r>
              <a:rPr lang="en-US" sz="1200" dirty="0" smtClean="0">
                <a:solidFill>
                  <a:schemeClr val="dk1"/>
                </a:solidFill>
              </a:rPr>
              <a:t>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a:t>
            </a:r>
            <a:r>
              <a:rPr lang="en-US" sz="1200" baseline="0" dirty="0" smtClean="0">
                <a:solidFill>
                  <a:schemeClr val="dk1"/>
                </a:solidFill>
              </a:rPr>
              <a:t>  The</a:t>
            </a:r>
            <a:r>
              <a:rPr lang="en-US" sz="1200" dirty="0" smtClean="0">
                <a:solidFill>
                  <a:schemeClr val="dk1"/>
                </a:solidFill>
              </a:rPr>
              <a:t> </a:t>
            </a:r>
            <a:r>
              <a:rPr lang="en-US" sz="1200" dirty="0" err="1" smtClean="0">
                <a:solidFill>
                  <a:schemeClr val="dk1"/>
                </a:solidFill>
              </a:rPr>
              <a:t>QoS</a:t>
            </a:r>
            <a:r>
              <a:rPr lang="en-US" sz="1200" dirty="0" smtClean="0">
                <a:solidFill>
                  <a:schemeClr val="dk1"/>
                </a:solidFill>
              </a:rPr>
              <a:t>/</a:t>
            </a:r>
            <a:r>
              <a:rPr lang="en-US" sz="1200" dirty="0" err="1" smtClean="0">
                <a:solidFill>
                  <a:schemeClr val="dk1"/>
                </a:solidFill>
              </a:rPr>
              <a:t>QoE</a:t>
            </a:r>
            <a:r>
              <a:rPr lang="en-US" sz="1200" dirty="0" smtClean="0">
                <a:solidFill>
                  <a:schemeClr val="dk1"/>
                </a:solidFill>
              </a:rPr>
              <a:t>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sz="1200" dirty="0" smtClean="0"/>
              <a:t>A number of 11ay APs forms a </a:t>
            </a:r>
            <a:r>
              <a:rPr lang="en-US" sz="1200" dirty="0" smtClean="0"/>
              <a:t>point-to-point or point-to-multiple-point </a:t>
            </a:r>
            <a:r>
              <a:rPr lang="en-US" sz="1200" dirty="0" smtClean="0"/>
              <a:t>wireless </a:t>
            </a:r>
            <a:r>
              <a:rPr lang="en-US" sz="1200" dirty="0" smtClean="0"/>
              <a:t>outdoor backhaul </a:t>
            </a:r>
            <a:r>
              <a:rPr lang="en-US" sz="1200" dirty="0" smtClean="0"/>
              <a:t>connectivity. </a:t>
            </a:r>
            <a:r>
              <a:rPr lang="en-US" sz="1200" dirty="0" smtClean="0"/>
              <a:t>The communications between APs may be over single hop or multiple hops.</a:t>
            </a:r>
            <a:endParaRPr lang="en-US" sz="1200" dirty="0" smtClean="0"/>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The Wireless Backhaul </a:t>
            </a:r>
            <a:r>
              <a:rPr lang="en-US" sz="1200" b="0" i="0" u="none" strike="noStrike" cap="none" baseline="0" dirty="0" smtClean="0">
                <a:solidFill>
                  <a:schemeClr val="dk1"/>
                </a:solidFill>
                <a:latin typeface="Arial"/>
                <a:ea typeface="Arial"/>
                <a:cs typeface="Arial"/>
                <a:sym typeface="Arial"/>
              </a:rPr>
              <a:t>may be used </a:t>
            </a:r>
            <a:r>
              <a:rPr lang="en-US" sz="1200" b="0" i="0" u="none" strike="noStrike" cap="none" baseline="0" dirty="0">
                <a:solidFill>
                  <a:schemeClr val="dk1"/>
                </a:solidFill>
                <a:latin typeface="Arial"/>
                <a:ea typeface="Arial"/>
                <a:cs typeface="Arial"/>
                <a:sym typeface="Arial"/>
              </a:rPr>
              <a:t>for </a:t>
            </a:r>
            <a:r>
              <a:rPr lang="en-US" sz="1200" b="0" i="0" u="none" strike="noStrike" cap="none" baseline="0" dirty="0" smtClean="0">
                <a:solidFill>
                  <a:schemeClr val="dk1"/>
                </a:solidFill>
                <a:latin typeface="Arial"/>
                <a:ea typeface="Arial"/>
                <a:cs typeface="Arial"/>
                <a:sym typeface="Arial"/>
              </a:rPr>
              <a:t>small cell backhauling </a:t>
            </a:r>
            <a:r>
              <a:rPr lang="en-US" sz="1200" b="0" i="0" u="none" strike="noStrike" cap="none" baseline="0" dirty="0">
                <a:solidFill>
                  <a:schemeClr val="dk1"/>
                </a:solidFill>
                <a:latin typeface="Arial"/>
                <a:ea typeface="Arial"/>
                <a:cs typeface="Arial"/>
                <a:sym typeface="Arial"/>
              </a:rPr>
              <a:t>deployment in lieu of expensive fiber networks to </a:t>
            </a:r>
            <a:r>
              <a:rPr lang="en-US" sz="1200" b="0" i="0" u="none" strike="noStrike" cap="none" baseline="0" dirty="0" smtClean="0">
                <a:solidFill>
                  <a:schemeClr val="dk1"/>
                </a:solidFill>
                <a:latin typeface="Arial"/>
                <a:ea typeface="Arial"/>
                <a:cs typeface="Arial"/>
                <a:sym typeface="Arial"/>
              </a:rPr>
              <a:t>access networks, inter</a:t>
            </a:r>
            <a:r>
              <a:rPr lang="en-US" sz="1200" b="0" i="0" u="none" strike="noStrike" cap="none" dirty="0" smtClean="0">
                <a:solidFill>
                  <a:schemeClr val="dk1"/>
                </a:solidFill>
                <a:latin typeface="Arial"/>
                <a:ea typeface="Arial"/>
                <a:cs typeface="Arial"/>
                <a:sym typeface="Arial"/>
              </a:rPr>
              <a:t> buildings or so.</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lvl="0">
              <a:buSzPct val="25000"/>
            </a:pPr>
            <a:r>
              <a:rPr lang="en-US" sz="1200" b="0" i="0" u="none" strike="noStrike" cap="none" baseline="0" dirty="0">
                <a:solidFill>
                  <a:srgbClr val="FF0000"/>
                </a:solidFill>
                <a:latin typeface="Arial"/>
                <a:ea typeface="Arial"/>
                <a:cs typeface="Arial"/>
                <a:sym typeface="Arial"/>
              </a:rPr>
              <a:t>The data </a:t>
            </a:r>
            <a:r>
              <a:rPr lang="en-US" sz="1200" dirty="0" smtClean="0">
                <a:solidFill>
                  <a:srgbClr val="FF0000"/>
                </a:solidFill>
              </a:rPr>
              <a:t>rate is at least  </a:t>
            </a:r>
            <a:r>
              <a:rPr lang="en-US" sz="1200" b="0" i="0" u="none" strike="noStrike" cap="none" dirty="0" smtClean="0">
                <a:solidFill>
                  <a:srgbClr val="FF0000"/>
                </a:solidFill>
                <a:latin typeface="Arial"/>
                <a:ea typeface="Arial"/>
                <a:cs typeface="Arial"/>
                <a:sym typeface="Arial"/>
              </a:rPr>
              <a:t>2 Gbps per link.  With link aggregation, the data rate could be ~20Gbps. </a:t>
            </a:r>
          </a:p>
          <a:p>
            <a:pPr lvl="0">
              <a:buSzPct val="25000"/>
            </a:pPr>
            <a:endParaRPr lang="en-US" sz="1200" baseline="0" dirty="0" smtClean="0">
              <a:solidFill>
                <a:srgbClr val="FF0000"/>
              </a:solidFill>
            </a:endParaRPr>
          </a:p>
          <a:p>
            <a:pPr lvl="0">
              <a:buSzPct val="25000"/>
            </a:pPr>
            <a:r>
              <a:rPr lang="en-US" sz="1200" b="0" i="0" u="none" strike="noStrike" cap="none" baseline="0" dirty="0" smtClean="0">
                <a:solidFill>
                  <a:srgbClr val="FF0000"/>
                </a:solidFill>
                <a:latin typeface="Arial"/>
                <a:ea typeface="Arial"/>
                <a:cs typeface="Arial"/>
                <a:sym typeface="Arial"/>
              </a:rPr>
              <a:t>High </a:t>
            </a:r>
            <a:r>
              <a:rPr lang="en-US" sz="1200" b="0" i="0" u="none" strike="noStrike" cap="none" baseline="0" dirty="0">
                <a:solidFill>
                  <a:srgbClr val="FF0000"/>
                </a:solidFill>
                <a:latin typeface="Arial"/>
                <a:ea typeface="Arial"/>
                <a:cs typeface="Arial"/>
                <a:sym typeface="Arial"/>
              </a:rPr>
              <a:t>reliability </a:t>
            </a:r>
            <a:r>
              <a:rPr lang="en-US" sz="1200" b="0" i="0" u="none" strike="noStrike" cap="none" baseline="0" dirty="0" smtClean="0">
                <a:solidFill>
                  <a:srgbClr val="FF0000"/>
                </a:solidFill>
                <a:latin typeface="Arial"/>
                <a:ea typeface="Arial"/>
                <a:cs typeface="Arial"/>
                <a:sym typeface="Arial"/>
              </a:rPr>
              <a:t>and </a:t>
            </a:r>
            <a:r>
              <a:rPr lang="en-US" sz="1200" dirty="0" smtClean="0">
                <a:solidFill>
                  <a:srgbClr val="FF0000"/>
                </a:solidFill>
              </a:rPr>
              <a:t>availability (99.99%) </a:t>
            </a:r>
            <a:r>
              <a:rPr lang="en-US" sz="1200" dirty="0" smtClean="0">
                <a:solidFill>
                  <a:srgbClr val="FF0000"/>
                </a:solidFill>
              </a:rPr>
              <a:t>. </a:t>
            </a:r>
          </a:p>
          <a:p>
            <a:pPr lvl="0">
              <a:buSzPct val="25000"/>
            </a:pPr>
            <a:endParaRPr lang="en-US" sz="1200" dirty="0" smtClean="0">
              <a:solidFill>
                <a:srgbClr val="FF0000"/>
              </a:solidFill>
            </a:endParaRPr>
          </a:p>
          <a:p>
            <a:pPr lvl="0">
              <a:buSzPct val="25000"/>
            </a:pPr>
            <a:r>
              <a:rPr lang="en-US" sz="1200" dirty="0" smtClean="0">
                <a:solidFill>
                  <a:srgbClr val="FF0000"/>
                </a:solidFill>
              </a:rPr>
              <a:t>When the wireless backhauling is over multiple hops, the # of hops is less than 5. </a:t>
            </a:r>
            <a:endParaRPr lang="en-US" sz="1200" dirty="0" smtClean="0">
              <a:solidFill>
                <a:srgbClr val="FF0000"/>
              </a:solidFill>
            </a:endParaRPr>
          </a:p>
          <a:p>
            <a:pPr lvl="0">
              <a:buSzPct val="25000"/>
            </a:pPr>
            <a:endParaRPr lang="en-US" sz="1200" b="0" i="0" u="none" strike="noStrike" cap="none" baseline="0" dirty="0" smtClean="0">
              <a:solidFill>
                <a:srgbClr val="000000"/>
              </a:solidFill>
              <a:latin typeface="Arial"/>
              <a:ea typeface="Arial"/>
              <a:cs typeface="Arial"/>
              <a:sym typeface="Arial"/>
            </a:endParaRPr>
          </a:p>
          <a:p>
            <a:pPr lvl="0">
              <a:buSzPct val="25000"/>
            </a:pPr>
            <a:r>
              <a:rPr lang="en-US" sz="1200" dirty="0" smtClean="0">
                <a:solidFill>
                  <a:srgbClr val="FF0000"/>
                </a:solidFill>
              </a:rPr>
              <a:t>High requirements for </a:t>
            </a:r>
            <a:r>
              <a:rPr lang="en-US" sz="1200" dirty="0" err="1" smtClean="0">
                <a:solidFill>
                  <a:srgbClr val="FF0000"/>
                </a:solidFill>
              </a:rPr>
              <a:t>QoS</a:t>
            </a:r>
            <a:r>
              <a:rPr lang="en-US" sz="1200" dirty="0" smtClean="0">
                <a:solidFill>
                  <a:srgbClr val="FF0000"/>
                </a:solidFill>
              </a:rPr>
              <a:t>/</a:t>
            </a:r>
            <a:r>
              <a:rPr lang="en-US" sz="1200" dirty="0" err="1" smtClean="0">
                <a:solidFill>
                  <a:srgbClr val="FF0000"/>
                </a:solidFill>
              </a:rPr>
              <a:t>QoE</a:t>
            </a:r>
            <a:r>
              <a:rPr lang="en-US" sz="1200" dirty="0" smtClean="0">
                <a:solidFill>
                  <a:srgbClr val="FF0000"/>
                </a:solidFill>
              </a:rPr>
              <a:t> [9</a:t>
            </a:r>
            <a:r>
              <a:rPr lang="en-US" sz="1200" dirty="0" smtClean="0">
                <a:solidFill>
                  <a:srgbClr val="FF0000"/>
                </a:solidFill>
              </a:rPr>
              <a:t>], where the </a:t>
            </a:r>
            <a:r>
              <a:rPr lang="en-US" sz="1200" dirty="0" smtClean="0">
                <a:solidFill>
                  <a:srgbClr val="FF0000"/>
                </a:solidFill>
              </a:rPr>
              <a:t>overall latency </a:t>
            </a:r>
            <a:r>
              <a:rPr lang="en-US" sz="1200" dirty="0" smtClean="0">
                <a:solidFill>
                  <a:srgbClr val="FF0000"/>
                </a:solidFill>
              </a:rPr>
              <a:t>over the wireless backhaul links is less than 35ms for both single hop for both single hop or multiple hops.</a:t>
            </a:r>
            <a:endParaRPr lang="en-US" sz="12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Devices </a:t>
            </a:r>
            <a:r>
              <a:rPr lang="en-US" sz="1200" b="0" i="0" u="none" strike="noStrike" cap="none" baseline="0" dirty="0" smtClean="0">
                <a:solidFill>
                  <a:schemeClr val="dk1"/>
                </a:solidFill>
                <a:latin typeface="Arial"/>
                <a:ea typeface="Arial"/>
                <a:cs typeface="Arial"/>
                <a:sym typeface="Arial"/>
              </a:rPr>
              <a:t>operate in </a:t>
            </a:r>
            <a:r>
              <a:rPr lang="en-US" sz="1200" b="0" i="0" u="none" strike="noStrike" cap="none" baseline="0" dirty="0">
                <a:solidFill>
                  <a:schemeClr val="dk1"/>
                </a:solidFill>
                <a:latin typeface="Arial"/>
                <a:ea typeface="Arial"/>
                <a:cs typeface="Arial"/>
                <a:sym typeface="Arial"/>
              </a:rPr>
              <a:t>outdoor environment with </a:t>
            </a:r>
            <a:r>
              <a:rPr lang="en-US" sz="1200" b="0" i="0" u="none" strike="noStrike" cap="none" baseline="0" dirty="0" smtClean="0">
                <a:solidFill>
                  <a:schemeClr val="dk1"/>
                </a:solidFill>
                <a:latin typeface="Arial"/>
                <a:ea typeface="Arial"/>
                <a:cs typeface="Arial"/>
                <a:sym typeface="Arial"/>
              </a:rPr>
              <a:t>LOS under most conditions.  For</a:t>
            </a:r>
            <a:r>
              <a:rPr lang="en-US" sz="1200" b="0" i="0" u="none" strike="noStrike" cap="none" dirty="0" smtClean="0">
                <a:solidFill>
                  <a:schemeClr val="dk1"/>
                </a:solidFill>
                <a:latin typeface="Arial"/>
                <a:ea typeface="Arial"/>
                <a:cs typeface="Arial"/>
                <a:sym typeface="Arial"/>
              </a:rPr>
              <a:t>  single hop wireless backhauling devices </a:t>
            </a:r>
            <a:r>
              <a:rPr lang="en-US" sz="1200" dirty="0" smtClean="0">
                <a:solidFill>
                  <a:schemeClr val="dk1"/>
                </a:solidFill>
              </a:rPr>
              <a:t>, </a:t>
            </a:r>
            <a:r>
              <a:rPr lang="en-US" sz="1200" b="0" i="0" u="none" strike="noStrike" cap="none" baseline="0" dirty="0" smtClean="0">
                <a:solidFill>
                  <a:schemeClr val="dk1"/>
                </a:solidFill>
                <a:latin typeface="Arial"/>
                <a:ea typeface="Arial"/>
                <a:cs typeface="Arial"/>
                <a:sym typeface="Arial"/>
              </a:rPr>
              <a:t>distance </a:t>
            </a:r>
            <a:r>
              <a:rPr lang="en-US" sz="1200" dirty="0" smtClean="0">
                <a:solidFill>
                  <a:schemeClr val="dk1"/>
                </a:solidFill>
              </a:rPr>
              <a:t>between the APs </a:t>
            </a:r>
            <a:r>
              <a:rPr lang="en-US" sz="1200" b="0" i="0" u="none" strike="noStrike" cap="none" baseline="0" dirty="0" smtClean="0">
                <a:solidFill>
                  <a:schemeClr val="dk1"/>
                </a:solidFill>
                <a:latin typeface="Arial"/>
                <a:ea typeface="Arial"/>
                <a:cs typeface="Arial"/>
                <a:sym typeface="Arial"/>
              </a:rPr>
              <a:t>is </a:t>
            </a:r>
            <a:r>
              <a:rPr lang="en-US" sz="1200" b="0" i="0" u="none" strike="noStrike" cap="none" baseline="0" dirty="0" smtClean="0">
                <a:solidFill>
                  <a:schemeClr val="dk1"/>
                </a:solidFill>
                <a:latin typeface="Arial"/>
                <a:ea typeface="Arial"/>
                <a:cs typeface="Arial"/>
                <a:sym typeface="Arial"/>
              </a:rPr>
              <a:t>&lt;</a:t>
            </a:r>
            <a:r>
              <a:rPr lang="en-US" sz="1200" b="0" i="0" u="none" strike="noStrike" cap="none" baseline="0" dirty="0" smtClean="0">
                <a:solidFill>
                  <a:schemeClr val="dk1"/>
                </a:solidFill>
                <a:latin typeface="Arial"/>
                <a:ea typeface="Arial"/>
                <a:cs typeface="Arial"/>
                <a:sym typeface="Arial"/>
              </a:rPr>
              <a:t>1000m.</a:t>
            </a:r>
            <a:r>
              <a:rPr lang="en-US" sz="1200" b="0" i="0" u="none" strike="noStrike" cap="none" dirty="0" smtClean="0">
                <a:solidFill>
                  <a:schemeClr val="dk1"/>
                </a:solidFill>
                <a:latin typeface="Arial"/>
                <a:ea typeface="Arial"/>
                <a:cs typeface="Arial"/>
                <a:sym typeface="Arial"/>
              </a:rPr>
              <a:t> For multiple hop wireless backhauling devices,  distance per hop between the paired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67544" y="1052736"/>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539552" y="1556792"/>
          <a:ext cx="3024336" cy="2822428"/>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1000" dirty="0"/>
                    </a:p>
                  </a:txBody>
                  <a:tcPr>
                    <a:solidFill>
                      <a:schemeClr val="accent1">
                        <a:alpha val="0"/>
                      </a:schemeClr>
                    </a:solidFill>
                  </a:tcPr>
                </a:tc>
                <a:tc>
                  <a:txBody>
                    <a:bodyPr/>
                    <a:lstStyle/>
                    <a:p>
                      <a:r>
                        <a:rPr lang="en-US" altLang="zh-CN" sz="1000" dirty="0" smtClean="0"/>
                        <a:t>Single</a:t>
                      </a:r>
                      <a:r>
                        <a:rPr lang="en-US" altLang="zh-CN" sz="1000" baseline="0" dirty="0" smtClean="0"/>
                        <a:t> Hop Wireless Backhauling </a:t>
                      </a:r>
                      <a:endParaRPr lang="zh-CN" altLang="en-US" sz="1000" dirty="0"/>
                    </a:p>
                  </a:txBody>
                  <a:tcPr>
                    <a:solidFill>
                      <a:schemeClr val="accent1">
                        <a:alpha val="0"/>
                      </a:schemeClr>
                    </a:solidFill>
                  </a:tcPr>
                </a:tc>
                <a:tc>
                  <a:txBody>
                    <a:bodyPr/>
                    <a:lstStyle/>
                    <a:p>
                      <a:r>
                        <a:rPr lang="en-US" altLang="zh-CN" sz="1000" dirty="0" smtClean="0"/>
                        <a:t>Multiple Hop Wireless Backhauling</a:t>
                      </a:r>
                      <a:endParaRPr lang="zh-CN" altLang="en-US" sz="1000" dirty="0"/>
                    </a:p>
                  </a:txBody>
                  <a:tcPr>
                    <a:solidFill>
                      <a:schemeClr val="accent1">
                        <a:alpha val="0"/>
                      </a:schemeClr>
                    </a:solidFill>
                  </a:tcPr>
                </a:tc>
              </a:tr>
              <a:tr h="370327">
                <a:tc>
                  <a:txBody>
                    <a:bodyPr/>
                    <a:lstStyle/>
                    <a:p>
                      <a:r>
                        <a:rPr lang="en-US" altLang="zh-CN" sz="1000" dirty="0" smtClean="0"/>
                        <a:t># of</a:t>
                      </a:r>
                      <a:r>
                        <a:rPr lang="en-US" altLang="zh-CN" sz="1000" baseline="0" dirty="0" smtClean="0"/>
                        <a:t> hops</a:t>
                      </a:r>
                      <a:endParaRPr lang="zh-CN" altLang="en-US" sz="1000" dirty="0"/>
                    </a:p>
                  </a:txBody>
                  <a:tcPr/>
                </a:tc>
                <a:tc>
                  <a:txBody>
                    <a:bodyPr/>
                    <a:lstStyle/>
                    <a:p>
                      <a:r>
                        <a:rPr lang="en-US" altLang="zh-CN" sz="1000" dirty="0" smtClean="0"/>
                        <a:t> 1</a:t>
                      </a:r>
                      <a:endParaRPr lang="zh-CN" altLang="en-US" sz="1000" dirty="0"/>
                    </a:p>
                  </a:txBody>
                  <a:tcPr/>
                </a:tc>
                <a:tc>
                  <a:txBody>
                    <a:bodyPr/>
                    <a:lstStyle/>
                    <a:p>
                      <a:r>
                        <a:rPr lang="en-US" altLang="zh-CN" sz="1000" dirty="0" smtClean="0"/>
                        <a:t>&lt;5</a:t>
                      </a:r>
                      <a:endParaRPr lang="zh-CN" altLang="en-US" sz="1000" dirty="0"/>
                    </a:p>
                  </a:txBody>
                  <a:tcPr/>
                </a:tc>
              </a:tr>
              <a:tr h="370327">
                <a:tc>
                  <a:txBody>
                    <a:bodyPr/>
                    <a:lstStyle/>
                    <a:p>
                      <a:r>
                        <a:rPr lang="en-US" altLang="zh-CN" sz="1000" dirty="0" smtClean="0"/>
                        <a:t>Dat</a:t>
                      </a:r>
                      <a:r>
                        <a:rPr lang="en-US" altLang="zh-CN" sz="1000" baseline="0" dirty="0" smtClean="0"/>
                        <a:t>a Rate</a:t>
                      </a:r>
                      <a:endParaRPr lang="zh-CN" altLang="en-US" sz="1000" dirty="0"/>
                    </a:p>
                  </a:txBody>
                  <a:tcPr/>
                </a:tc>
                <a:tc>
                  <a:txBody>
                    <a:bodyPr/>
                    <a:lstStyle/>
                    <a:p>
                      <a:r>
                        <a:rPr lang="en-US" altLang="zh-CN" sz="1000" dirty="0" smtClean="0"/>
                        <a:t> 2Gbps</a:t>
                      </a:r>
                      <a:endParaRPr lang="zh-CN" altLang="en-US" sz="1000" dirty="0"/>
                    </a:p>
                  </a:txBody>
                  <a:tcPr/>
                </a:tc>
                <a:tc>
                  <a:txBody>
                    <a:bodyPr/>
                    <a:lstStyle/>
                    <a:p>
                      <a:r>
                        <a:rPr lang="en-US" altLang="zh-CN" sz="1000" dirty="0" smtClean="0"/>
                        <a:t>2Gbps/link</a:t>
                      </a:r>
                      <a:endParaRPr lang="zh-CN" altLang="en-US" sz="1000" dirty="0"/>
                    </a:p>
                  </a:txBody>
                  <a:tcPr/>
                </a:tc>
              </a:tr>
              <a:tr h="370327">
                <a:tc>
                  <a:txBody>
                    <a:bodyPr/>
                    <a:lstStyle/>
                    <a:p>
                      <a:r>
                        <a:rPr lang="en-US" altLang="zh-CN" sz="1000" dirty="0" smtClean="0"/>
                        <a:t>Latency </a:t>
                      </a:r>
                      <a:endParaRPr lang="zh-CN" altLang="en-US" sz="1000" dirty="0"/>
                    </a:p>
                  </a:txBody>
                  <a:tcPr/>
                </a:tc>
                <a:tc>
                  <a:txBody>
                    <a:bodyPr/>
                    <a:lstStyle/>
                    <a:p>
                      <a:r>
                        <a:rPr lang="en-US" altLang="zh-CN" sz="1000" dirty="0" smtClean="0"/>
                        <a:t>&lt;35ms</a:t>
                      </a:r>
                      <a:endParaRPr lang="zh-CN" altLang="en-US" sz="1000" dirty="0"/>
                    </a:p>
                  </a:txBody>
                  <a:tcPr/>
                </a:tc>
                <a:tc>
                  <a:txBody>
                    <a:bodyPr/>
                    <a:lstStyle/>
                    <a:p>
                      <a:r>
                        <a:rPr lang="en-US" altLang="zh-CN" sz="1000" dirty="0" smtClean="0"/>
                        <a:t>&lt;35ms (Over</a:t>
                      </a:r>
                      <a:r>
                        <a:rPr lang="en-US" altLang="zh-CN" sz="1000" baseline="0" dirty="0" smtClean="0"/>
                        <a:t> all hops)</a:t>
                      </a:r>
                      <a:endParaRPr lang="zh-CN" altLang="en-US" sz="1000" dirty="0"/>
                    </a:p>
                  </a:txBody>
                  <a:tcPr/>
                </a:tc>
              </a:tr>
              <a:tr h="370327">
                <a:tc>
                  <a:txBody>
                    <a:bodyPr/>
                    <a:lstStyle/>
                    <a:p>
                      <a:r>
                        <a:rPr lang="en-US" altLang="zh-CN" sz="1000" dirty="0" err="1" smtClean="0"/>
                        <a:t>QoS</a:t>
                      </a:r>
                      <a:r>
                        <a:rPr lang="en-US" altLang="zh-CN" sz="1000" dirty="0" smtClean="0"/>
                        <a:t>/</a:t>
                      </a:r>
                      <a:r>
                        <a:rPr lang="en-US" altLang="zh-CN" sz="1000" dirty="0" err="1" smtClean="0"/>
                        <a:t>QoE</a:t>
                      </a:r>
                      <a:endParaRPr lang="zh-CN" altLang="en-US" sz="1000" dirty="0"/>
                    </a:p>
                  </a:txBody>
                  <a:tcPr/>
                </a:tc>
                <a:tc>
                  <a:txBody>
                    <a:bodyPr/>
                    <a:lstStyle/>
                    <a:p>
                      <a:r>
                        <a:rPr lang="en-US" altLang="zh-CN" sz="1000" dirty="0" smtClean="0"/>
                        <a:t>Yes</a:t>
                      </a:r>
                      <a:endParaRPr lang="zh-CN" altLang="en-US" sz="1000" dirty="0"/>
                    </a:p>
                  </a:txBody>
                  <a:tcPr/>
                </a:tc>
                <a:tc>
                  <a:txBody>
                    <a:bodyPr/>
                    <a:lstStyle/>
                    <a:p>
                      <a:r>
                        <a:rPr lang="en-US" altLang="zh-CN" sz="1000" dirty="0" smtClean="0"/>
                        <a:t>Yes</a:t>
                      </a:r>
                      <a:endParaRPr lang="zh-CN" altLang="en-US" sz="1000" dirty="0"/>
                    </a:p>
                  </a:txBody>
                  <a:tcPr/>
                </a:tc>
              </a:tr>
              <a:tr h="370327">
                <a:tc>
                  <a:txBody>
                    <a:bodyPr/>
                    <a:lstStyle/>
                    <a:p>
                      <a:r>
                        <a:rPr lang="en-US" altLang="zh-CN" sz="1000" dirty="0" smtClean="0"/>
                        <a:t>Availability</a:t>
                      </a:r>
                      <a:endParaRPr lang="zh-CN" altLang="en-US" sz="1000" dirty="0"/>
                    </a:p>
                  </a:txBody>
                  <a:tcPr/>
                </a:tc>
                <a:tc>
                  <a:txBody>
                    <a:bodyPr/>
                    <a:lstStyle/>
                    <a:p>
                      <a:r>
                        <a:rPr lang="en-US" altLang="zh-CN" sz="1000" dirty="0" smtClean="0"/>
                        <a:t>99.99%</a:t>
                      </a:r>
                      <a:endParaRPr lang="zh-CN" altLang="en-US" sz="1000" dirty="0"/>
                    </a:p>
                  </a:txBody>
                  <a:tcPr/>
                </a:tc>
                <a:tc>
                  <a:txBody>
                    <a:bodyPr/>
                    <a:lstStyle/>
                    <a:p>
                      <a:r>
                        <a:rPr lang="en-US" altLang="zh-CN" sz="1000" dirty="0" smtClean="0"/>
                        <a:t>99.99%</a:t>
                      </a:r>
                      <a:endParaRPr lang="zh-CN" altLang="en-US" sz="1000" dirty="0"/>
                    </a:p>
                  </a:txBody>
                  <a:tcPr/>
                </a:tc>
              </a:tr>
              <a:tr h="370327">
                <a:tc>
                  <a:txBody>
                    <a:bodyPr/>
                    <a:lstStyle/>
                    <a:p>
                      <a:r>
                        <a:rPr lang="en-US" altLang="zh-CN" sz="1000" dirty="0" smtClean="0"/>
                        <a:t>Supported features</a:t>
                      </a:r>
                      <a:endParaRPr lang="zh-CN" altLang="en-US" sz="1000" dirty="0"/>
                    </a:p>
                  </a:txBody>
                  <a:tcPr/>
                </a:tc>
                <a:tc>
                  <a:txBody>
                    <a:bodyPr/>
                    <a:lstStyle/>
                    <a:p>
                      <a:r>
                        <a:rPr lang="en-US" altLang="zh-CN" sz="1000" dirty="0" smtClean="0"/>
                        <a:t>-Self Backhauling</a:t>
                      </a:r>
                    </a:p>
                  </a:txBody>
                  <a:tcPr/>
                </a:tc>
                <a:tc>
                  <a:txBody>
                    <a:bodyPr/>
                    <a:lstStyle/>
                    <a:p>
                      <a:r>
                        <a:rPr lang="en-US" altLang="zh-CN" sz="1000" dirty="0" smtClean="0"/>
                        <a:t>-Self </a:t>
                      </a:r>
                      <a:r>
                        <a:rPr lang="en-US" altLang="zh-CN" sz="1000" baseline="0" dirty="0" smtClean="0"/>
                        <a:t> Backhauling</a:t>
                      </a:r>
                      <a:endParaRPr lang="zh-CN" altLang="en-US" sz="10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p14="http://schemas.microsoft.com/office/powerpoint/2010/main" xmlns="" val="2484724683"/>
              </p:ext>
            </p:extLst>
          </p:nvPr>
        </p:nvGraphicFramePr>
        <p:xfrm>
          <a:off x="323528" y="1124744"/>
          <a:ext cx="8568952" cy="4885432"/>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a:t>
                      </a:r>
                      <a:r>
                        <a:rPr lang="en-US" sz="800" u="none" strike="noStrike" cap="none" baseline="0" dirty="0" smtClean="0"/>
                        <a:t>1km  with single hop</a:t>
                      </a:r>
                    </a:p>
                    <a:p>
                      <a:pPr marL="0" marR="0" lvl="0" indent="0" algn="l" rtl="0">
                        <a:spcBef>
                          <a:spcPts val="0"/>
                        </a:spcBef>
                        <a:buSzPct val="25000"/>
                        <a:buNone/>
                      </a:pPr>
                      <a:r>
                        <a:rPr lang="en-US" sz="800" u="none" strike="noStrike" cap="none" baseline="0" dirty="0" smtClean="0"/>
                        <a:t> &lt;150m per link with multiple hops</a:t>
                      </a:r>
                    </a:p>
                    <a:p>
                      <a:pPr marL="0" marR="0" lvl="0" indent="0" algn="l" rtl="0">
                        <a:spcBef>
                          <a:spcPts val="0"/>
                        </a:spcBef>
                        <a:buSzPct val="25000"/>
                        <a:buNone/>
                      </a:pPr>
                      <a:r>
                        <a:rPr lang="en-US" sz="800" u="none" strike="noStrike" cap="none" baseline="0" dirty="0" smtClean="0"/>
                        <a:t> </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a:t>
                      </a:r>
                      <a:r>
                        <a:rPr lang="en-US" sz="800" u="none" strike="noStrike" cap="none" baseline="0" dirty="0" smtClean="0"/>
                        <a:t>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a:t>
                      </a:r>
                      <a:r>
                        <a:rPr lang="en-US" sz="800" u="none" strike="noStrike" cap="none" baseline="0" dirty="0" smtClean="0"/>
                        <a:t>Backhauling</a:t>
                      </a:r>
                    </a:p>
                    <a:p>
                      <a:pPr marL="0" marR="0" lvl="0" indent="0" algn="l" rtl="0">
                        <a:spcBef>
                          <a:spcPts val="0"/>
                        </a:spcBef>
                        <a:buNone/>
                      </a:pPr>
                      <a:r>
                        <a:rPr lang="en-US" sz="800" u="none" strike="noStrike" cap="none" baseline="0" dirty="0" smtClean="0"/>
                        <a:t>- Single hop or multiple hop </a:t>
                      </a:r>
                      <a:endParaRPr sz="800" u="none" strike="noStrike" cap="none" baseline="0" dirty="0"/>
                    </a:p>
                  </a:txBody>
                  <a:tcPr marL="91450" marR="91450" marT="45725" marB="45725"/>
                </a:tc>
              </a:tr>
            </a:tbl>
          </a:graphicData>
        </a:graphic>
      </p:graphicFrame>
      <p:sp>
        <p:nvSpPr>
          <p:cNvPr id="4" name="TextBox 3"/>
          <p:cNvSpPr txBox="1"/>
          <p:nvPr/>
        </p:nvSpPr>
        <p:spPr>
          <a:xfrm>
            <a:off x="755576" y="6165304"/>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20</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10]   </a:t>
            </a:r>
            <a:r>
              <a:rPr lang="en-US" sz="1600" dirty="0" smtClean="0">
                <a:solidFill>
                  <a:schemeClr val="dk1"/>
                </a:solidFill>
                <a:latin typeface="Times New Roman"/>
                <a:ea typeface="Times New Roman"/>
                <a:cs typeface="Times New Roman"/>
                <a:sym typeface="Times New Roman"/>
              </a:rPr>
              <a:t>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11]   </a:t>
            </a:r>
            <a:r>
              <a:rPr lang="en-US" sz="1600" dirty="0" smtClean="0">
                <a:solidFill>
                  <a:schemeClr val="dk1"/>
                </a:solidFill>
                <a:latin typeface="Times New Roman"/>
                <a:ea typeface="Times New Roman"/>
                <a:cs typeface="Times New Roman"/>
                <a:sym typeface="Times New Roman"/>
              </a:rPr>
              <a:t>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12]  </a:t>
            </a:r>
            <a:r>
              <a:rPr lang="en-US" sz="1600" dirty="0" smtClean="0">
                <a:solidFill>
                  <a:schemeClr val="dk1"/>
                </a:solidFill>
                <a:latin typeface="Times New Roman"/>
                <a:ea typeface="Times New Roman"/>
                <a:cs typeface="Times New Roman"/>
                <a:sym typeface="Times New Roman"/>
              </a:rPr>
              <a:t>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13]   </a:t>
            </a:r>
            <a:r>
              <a:rPr lang="en-US" sz="1600" dirty="0" smtClean="0">
                <a:solidFill>
                  <a:schemeClr val="dk1"/>
                </a:solidFill>
                <a:latin typeface="Times New Roman"/>
                <a:ea typeface="Times New Roman"/>
                <a:cs typeface="Times New Roman"/>
                <a:sym typeface="Times New Roman"/>
              </a:rPr>
              <a:t>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14]   </a:t>
            </a:r>
            <a:r>
              <a:rPr lang="en-US" sz="1600" dirty="0" smtClean="0">
                <a:solidFill>
                  <a:schemeClr val="dk1"/>
                </a:solidFill>
                <a:latin typeface="Times New Roman"/>
                <a:ea typeface="Times New Roman"/>
                <a:cs typeface="Times New Roman"/>
                <a:sym typeface="Times New Roman"/>
              </a:rPr>
              <a:t>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15] </a:t>
            </a:r>
            <a:r>
              <a:rPr lang="en-US" sz="1600" dirty="0" smtClean="0">
                <a:solidFill>
                  <a:schemeClr val="dk1"/>
                </a:solidFill>
                <a:latin typeface="Times New Roman"/>
                <a:ea typeface="Times New Roman"/>
                <a:cs typeface="Times New Roman"/>
                <a:sym typeface="Times New Roman"/>
              </a:rPr>
              <a:t>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a:t>
            </a:r>
            <a:r>
              <a:rPr lang="en-US" sz="1600" dirty="0" smtClean="0">
                <a:solidFill>
                  <a:schemeClr val="dk1"/>
                </a:solidFill>
                <a:latin typeface="Times New Roman"/>
                <a:ea typeface="Times New Roman"/>
                <a:cs typeface="Times New Roman"/>
                <a:sym typeface="Times New Roman"/>
              </a:rPr>
              <a:t>16] </a:t>
            </a:r>
            <a:r>
              <a:rPr lang="en-US" sz="1600" dirty="0" smtClean="0">
                <a:solidFill>
                  <a:schemeClr val="dk1"/>
                </a:solidFill>
                <a:latin typeface="Times New Roman"/>
                <a:ea typeface="Times New Roman"/>
                <a:cs typeface="Times New Roman"/>
                <a:sym typeface="Times New Roman"/>
              </a:rPr>
              <a:t>11-15-0345-00-</a:t>
            </a:r>
            <a:r>
              <a:rPr lang="en-US" altLang="zh-CN" sz="1600" dirty="0" smtClean="0">
                <a:solidFill>
                  <a:schemeClr val="dk1"/>
                </a:solidFill>
                <a:latin typeface="Times New Roman"/>
                <a:ea typeface="Times New Roman"/>
                <a:cs typeface="Times New Roman"/>
                <a:sym typeface="Times New Roman"/>
              </a:rPr>
              <a:t>8K-UHD-Wireless-Transfer-Usage-Model-for-11ay</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xmlns=""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xmlns=""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xmlns=""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3568" y="548680"/>
            <a:ext cx="7772400"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t>
            </a:r>
            <a:r>
              <a:rPr lang="en-US" sz="1800" b="1" i="0" u="none" strike="noStrike" cap="none" baseline="0" dirty="0" smtClean="0">
                <a:solidFill>
                  <a:schemeClr val="dk2"/>
                </a:solidFill>
                <a:latin typeface="Times New Roman"/>
                <a:ea typeface="Times New Roman"/>
                <a:cs typeface="Times New Roman"/>
                <a:sym typeface="Times New Roman"/>
              </a:rPr>
              <a:t>Augmented Reality</a:t>
            </a:r>
            <a:r>
              <a:rPr lang="en-US" sz="1800" b="1" dirty="0" smtClean="0">
                <a:solidFill>
                  <a:schemeClr val="dk2"/>
                </a:solidFill>
                <a:latin typeface="Times New Roman"/>
                <a:ea typeface="Times New Roman"/>
                <a:cs typeface="Times New Roman"/>
                <a:sym typeface="Times New Roman"/>
              </a:rPr>
              <a:t>/Virtual Reality Wearable devices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124744"/>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strike="noStrike" cap="none" baseline="0" dirty="0">
                <a:solidFill>
                  <a:schemeClr val="tx1"/>
                </a:solidFill>
                <a:latin typeface="Arial"/>
                <a:ea typeface="Arial"/>
                <a:cs typeface="Arial"/>
                <a:sym typeface="Arial"/>
              </a:rPr>
              <a:t>Traffic Conditions:</a:t>
            </a:r>
            <a:r>
              <a:rPr lang="en-US" sz="1200" b="0" i="0" strike="noStrike" cap="none" baseline="0" dirty="0">
                <a:solidFill>
                  <a:schemeClr val="tx1"/>
                </a:solidFill>
                <a:latin typeface="Arial"/>
                <a:ea typeface="Arial"/>
                <a:cs typeface="Arial"/>
                <a:sym typeface="Arial"/>
              </a:rPr>
              <a:t> </a:t>
            </a:r>
          </a:p>
          <a:p>
            <a:pPr lvl="0">
              <a:buClr>
                <a:schemeClr val="dk1"/>
              </a:buClr>
              <a:buSzPct val="100000"/>
            </a:pPr>
            <a:r>
              <a:rPr lang="en-US" altLang="zh-CN" sz="1200" dirty="0" smtClean="0">
                <a:solidFill>
                  <a:schemeClr val="tx1"/>
                </a:solidFill>
              </a:rPr>
              <a:t>Potential </a:t>
            </a:r>
            <a:r>
              <a:rPr lang="en-US" altLang="zh-CN" sz="1200" dirty="0" smtClean="0">
                <a:solidFill>
                  <a:schemeClr val="tx1"/>
                </a:solidFill>
              </a:rPr>
              <a:t>obstruction </a:t>
            </a:r>
            <a:r>
              <a:rPr lang="en-US" altLang="zh-CN" sz="1200" dirty="0" smtClean="0">
                <a:solidFill>
                  <a:schemeClr val="tx1"/>
                </a:solidFill>
              </a:rPr>
              <a:t>of </a:t>
            </a:r>
            <a:r>
              <a:rPr lang="en-US" altLang="zh-CN" sz="1200" dirty="0" smtClean="0">
                <a:solidFill>
                  <a:schemeClr val="tx1"/>
                </a:solidFill>
              </a:rPr>
              <a:t>LOS</a:t>
            </a:r>
            <a:r>
              <a:rPr lang="en-US" altLang="zh-CN" sz="1200" strike="sngStrike" dirty="0" smtClean="0">
                <a:solidFill>
                  <a:schemeClr val="tx1"/>
                </a:solidFill>
              </a:rPr>
              <a:t>. </a:t>
            </a:r>
            <a:r>
              <a:rPr lang="en-US" altLang="zh-CN" sz="1200" dirty="0" smtClean="0">
                <a:solidFill>
                  <a:schemeClr val="tx1"/>
                </a:solidFill>
              </a:rPr>
              <a:t>and interference from other 11ay users  (e.g. other </a:t>
            </a:r>
            <a:r>
              <a:rPr lang="en-US" altLang="zh-CN" sz="1200" dirty="0" err="1" smtClean="0">
                <a:solidFill>
                  <a:schemeClr val="tx1"/>
                </a:solidFill>
              </a:rPr>
              <a:t>wearables</a:t>
            </a:r>
            <a:r>
              <a:rPr lang="en-US" altLang="zh-CN" sz="1200" dirty="0" smtClean="0">
                <a:solidFill>
                  <a:schemeClr val="tx1"/>
                </a:solidFill>
              </a:rPr>
              <a:t>,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a:t>
            </a:r>
            <a:r>
              <a:rPr lang="en-US" altLang="zh-CN" sz="1200" dirty="0" smtClean="0">
                <a:solidFill>
                  <a:schemeClr val="tx1"/>
                </a:solidFill>
              </a:rPr>
              <a:t>be stationary or moving (pedestrian speed) while in use. </a:t>
            </a:r>
            <a:endParaRPr lang="en-US" altLang="zh-CN" sz="1200" dirty="0" smtClean="0">
              <a:solidFill>
                <a:schemeClr val="tx1"/>
              </a:solidFill>
            </a:endParaRP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r>
              <a:rPr lang="en-US" sz="1200" b="1" i="0" u="sng"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25000"/>
              <a:buFont typeface="Arial"/>
              <a:buNone/>
            </a:pPr>
            <a:endParaRPr lang="en-US" sz="1200" b="1" u="sng" dirty="0" smtClean="0">
              <a:solidFill>
                <a:schemeClr val="dk1"/>
              </a:solidFill>
            </a:endParaRPr>
          </a:p>
          <a:p>
            <a:pPr marL="0" marR="0" lvl="0" indent="0" algn="l" rtl="0">
              <a:spcBef>
                <a:spcPts val="0"/>
              </a:spcBef>
              <a:spcAft>
                <a:spcPts val="0"/>
              </a:spcAft>
              <a:buClr>
                <a:schemeClr val="dk1"/>
              </a:buClr>
              <a:buSzPct val="25000"/>
              <a:buFont typeface="Arial"/>
              <a:buNone/>
            </a:pPr>
            <a:r>
              <a:rPr lang="en-US" sz="1200" dirty="0" smtClean="0">
                <a:solidFill>
                  <a:schemeClr val="dk1"/>
                </a:solidFill>
              </a:rPr>
              <a:t>1. A passenger  plays AR/VR games on a crowded commuter train by wearing the AR/VR goggle with the gaming console.</a:t>
            </a:r>
          </a:p>
          <a:p>
            <a:pPr marL="0" marR="0" lvl="0" indent="0" algn="l" rtl="0">
              <a:spcBef>
                <a:spcPts val="0"/>
              </a:spcBef>
              <a:spcAft>
                <a:spcPts val="0"/>
              </a:spcAft>
              <a:buClr>
                <a:schemeClr val="dk1"/>
              </a:buClr>
              <a:buSzPct val="25000"/>
              <a:buFont typeface="Arial"/>
              <a:buNone/>
            </a:pPr>
            <a:r>
              <a:rPr lang="en-US" sz="1200" b="0" i="0" strike="noStrike" cap="none" baseline="0" dirty="0" smtClean="0">
                <a:solidFill>
                  <a:schemeClr val="dk1"/>
                </a:solidFill>
                <a:latin typeface="Arial"/>
                <a:ea typeface="Arial"/>
                <a:cs typeface="Arial"/>
                <a:sym typeface="Arial"/>
              </a:rPr>
              <a:t>2. Some other gamers in</a:t>
            </a:r>
            <a:r>
              <a:rPr lang="en-US" sz="1200" b="0" i="0" strike="noStrike" cap="none" dirty="0" smtClean="0">
                <a:solidFill>
                  <a:schemeClr val="dk1"/>
                </a:solidFill>
                <a:latin typeface="Arial"/>
                <a:ea typeface="Arial"/>
                <a:cs typeface="Arial"/>
                <a:sym typeface="Arial"/>
              </a:rPr>
              <a:t> the same train also plays the AR/VR games by wearing AR/VR goggles and the </a:t>
            </a:r>
            <a:r>
              <a:rPr lang="en-US" sz="1200" b="0" i="0" strike="noStrike" cap="none" dirty="0" err="1" smtClean="0">
                <a:solidFill>
                  <a:schemeClr val="dk1"/>
                </a:solidFill>
                <a:latin typeface="Arial"/>
                <a:ea typeface="Arial"/>
                <a:cs typeface="Arial"/>
                <a:sym typeface="Arial"/>
              </a:rPr>
              <a:t>smartphone</a:t>
            </a:r>
            <a:r>
              <a:rPr lang="en-US" sz="1200" b="0" i="0" strike="noStrike" cap="none" dirty="0" smtClean="0">
                <a:solidFill>
                  <a:schemeClr val="dk1"/>
                </a:solidFill>
                <a:latin typeface="Arial"/>
                <a:ea typeface="Arial"/>
                <a:cs typeface="Arial"/>
                <a:sym typeface="Arial"/>
              </a:rPr>
              <a: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sz="1200" dirty="0" smtClean="0">
                <a:solidFill>
                  <a:schemeClr val="dk1"/>
                </a:solidFill>
              </a:rPr>
              <a:t>3. </a:t>
            </a:r>
            <a:r>
              <a:rPr lang="en-US" sz="1200" b="0" i="0" u="none" strike="noStrike" cap="none" baseline="0" dirty="0" smtClean="0">
                <a:solidFill>
                  <a:schemeClr val="dk1"/>
                </a:solidFill>
                <a:latin typeface="Arial"/>
                <a:ea typeface="Arial"/>
                <a:cs typeface="Arial"/>
                <a:sym typeface="Arial"/>
              </a:rPr>
              <a:t> The users</a:t>
            </a:r>
            <a:r>
              <a:rPr lang="en-US" sz="1200" b="0" i="0" u="none" strike="noStrike" cap="none" dirty="0" smtClean="0">
                <a:solidFill>
                  <a:schemeClr val="dk1"/>
                </a:solidFill>
                <a:latin typeface="Arial"/>
                <a:ea typeface="Arial"/>
                <a:cs typeface="Arial"/>
                <a:sym typeface="Arial"/>
              </a:rPr>
              <a:t> are semi-stationary, </a:t>
            </a:r>
            <a:r>
              <a:rPr lang="en-US" sz="1200" b="0" i="0" u="none" strike="noStrike" cap="none" dirty="0" err="1" smtClean="0">
                <a:solidFill>
                  <a:schemeClr val="dk1"/>
                </a:solidFill>
                <a:latin typeface="Arial"/>
                <a:ea typeface="Arial"/>
                <a:cs typeface="Arial"/>
                <a:sym typeface="Arial"/>
              </a:rPr>
              <a:t>i.e</a:t>
            </a:r>
            <a:r>
              <a:rPr lang="en-US" sz="1200" b="0" i="0" u="none" strike="noStrike" cap="none" dirty="0" smtClean="0">
                <a:solidFill>
                  <a:schemeClr val="dk1"/>
                </a:solidFill>
                <a:latin typeface="Arial"/>
                <a:ea typeface="Arial"/>
                <a:cs typeface="Arial"/>
                <a:sym typeface="Arial"/>
              </a:rPr>
              <a:t> they shift  and move in response to the game</a:t>
            </a:r>
            <a:r>
              <a:rPr lang="en-US" sz="12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100000"/>
            </a:pPr>
            <a:r>
              <a:rPr lang="en-US" sz="1200" b="0" i="0" u="none" strike="noStrike" cap="none" dirty="0" smtClean="0">
                <a:solidFill>
                  <a:schemeClr val="dk1"/>
                </a:solidFill>
                <a:latin typeface="Arial"/>
                <a:ea typeface="Arial"/>
                <a:cs typeface="Arial"/>
                <a:sym typeface="Arial"/>
              </a:rPr>
              <a:t>4. </a:t>
            </a:r>
            <a:r>
              <a:rPr lang="en-US" sz="1200" b="0" i="0" u="none" strike="noStrike" cap="none" dirty="0" err="1" smtClean="0">
                <a:solidFill>
                  <a:schemeClr val="dk1"/>
                </a:solidFill>
                <a:latin typeface="Arial"/>
                <a:ea typeface="Arial"/>
                <a:cs typeface="Arial"/>
                <a:sym typeface="Arial"/>
              </a:rPr>
              <a:t>QoS</a:t>
            </a:r>
            <a:r>
              <a:rPr lang="en-US" sz="1200" b="0" i="0" u="none" strike="noStrike" cap="none" dirty="0" smtClean="0">
                <a:solidFill>
                  <a:schemeClr val="dk1"/>
                </a:solidFill>
                <a:latin typeface="Arial"/>
                <a:ea typeface="Arial"/>
                <a:cs typeface="Arial"/>
                <a:sym typeface="Arial"/>
              </a:rPr>
              <a:t>/</a:t>
            </a:r>
            <a:r>
              <a:rPr lang="en-US" sz="1200" b="0" i="0" u="none" strike="noStrike" cap="none" dirty="0" err="1" smtClean="0">
                <a:solidFill>
                  <a:schemeClr val="dk1"/>
                </a:solidFill>
                <a:latin typeface="Arial"/>
                <a:ea typeface="Arial"/>
                <a:cs typeface="Arial"/>
                <a:sym typeface="Arial"/>
              </a:rPr>
              <a:t>QoE</a:t>
            </a:r>
            <a:r>
              <a:rPr lang="en-US" sz="1200" b="0" i="0" u="none" strike="noStrike" cap="none" dirty="0" smtClean="0">
                <a:solidFill>
                  <a:schemeClr val="dk1"/>
                </a:solidFill>
                <a:latin typeface="Arial"/>
                <a:ea typeface="Arial"/>
                <a:cs typeface="Arial"/>
                <a:sym typeface="Arial"/>
              </a:rPr>
              <a:t> requirements  of the gaming application are met.</a:t>
            </a:r>
          </a:p>
          <a:p>
            <a:pPr marL="0" marR="0" lvl="0" indent="0" algn="l" rtl="0">
              <a:spcBef>
                <a:spcPts val="0"/>
              </a:spcBef>
              <a:spcAft>
                <a:spcPts val="0"/>
              </a:spcAft>
              <a:buClr>
                <a:schemeClr val="dk1"/>
              </a:buClr>
              <a:buSzPct val="100000"/>
            </a:pP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323528" y="980728"/>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AR/VR Wearable </a:t>
            </a:r>
            <a:r>
              <a:rPr lang="en-US" altLang="zh-CN" sz="1200" dirty="0" smtClean="0">
                <a:solidFill>
                  <a:schemeClr val="tx1"/>
                </a:solidFill>
              </a:rPr>
              <a:t>devices (e.g. augmented/virtual reality </a:t>
            </a:r>
            <a:r>
              <a:rPr lang="en-US" altLang="zh-CN" sz="1200" dirty="0" smtClean="0">
                <a:solidFill>
                  <a:schemeClr val="tx1"/>
                </a:solidFill>
              </a:rPr>
              <a:t>goggles, etc</a:t>
            </a:r>
            <a:r>
              <a:rPr lang="en-US" altLang="zh-CN" sz="1200" dirty="0" smtClean="0">
                <a:solidFill>
                  <a:schemeClr val="tx1"/>
                </a:solidFill>
              </a:rPr>
              <a:t>.) and their managing </a:t>
            </a:r>
            <a:r>
              <a:rPr lang="en-US" altLang="zh-CN" sz="1200" dirty="0" smtClean="0">
                <a:solidFill>
                  <a:schemeClr val="tx1"/>
                </a:solidFill>
              </a:rPr>
              <a:t>devices </a:t>
            </a:r>
            <a:r>
              <a:rPr lang="en-US" altLang="zh-CN" sz="1200" dirty="0" smtClean="0">
                <a:solidFill>
                  <a:schemeClr val="tx1"/>
                </a:solidFill>
              </a:rPr>
              <a:t>(e.g. gaming console, </a:t>
            </a:r>
            <a:r>
              <a:rPr lang="en-US" altLang="zh-CN" sz="1200" dirty="0" err="1" smtClean="0">
                <a:solidFill>
                  <a:schemeClr val="tx1"/>
                </a:solidFill>
              </a:rPr>
              <a:t>smartphone</a:t>
            </a:r>
            <a:r>
              <a:rPr lang="en-US" altLang="zh-CN" sz="1200" dirty="0" smtClean="0">
                <a:solidFill>
                  <a:schemeClr val="tx1"/>
                </a:solidFill>
              </a:rPr>
              <a:t>, etc.) </a:t>
            </a:r>
            <a:r>
              <a:rPr lang="en-US" altLang="zh-CN" sz="1200" dirty="0" smtClean="0">
                <a:solidFill>
                  <a:schemeClr val="tx1"/>
                </a:solidFill>
              </a:rPr>
              <a:t>are </a:t>
            </a:r>
            <a:r>
              <a:rPr lang="en-US" altLang="zh-CN" sz="1200" dirty="0" smtClean="0">
                <a:solidFill>
                  <a:schemeClr val="tx1"/>
                </a:solidFill>
              </a:rPr>
              <a:t>equipped with </a:t>
            </a:r>
            <a:r>
              <a:rPr lang="en-US" altLang="zh-CN" sz="1200" dirty="0" smtClean="0">
                <a:solidFill>
                  <a:schemeClr val="tx1"/>
                </a:solidFill>
              </a:rPr>
              <a:t>11ay interfaces. </a:t>
            </a:r>
            <a:endParaRPr lang="en-US" altLang="zh-CN" sz="1200" strike="sngStrike" dirty="0" smtClean="0">
              <a:solidFill>
                <a:schemeClr val="tx1"/>
              </a:solidFill>
            </a:endParaRPr>
          </a:p>
          <a:p>
            <a:pPr lvl="0">
              <a:buSzPct val="25000"/>
            </a:pPr>
            <a:r>
              <a:rPr lang="en-US" altLang="zh-CN" sz="1200" dirty="0" smtClean="0">
                <a:solidFill>
                  <a:schemeClr val="tx1"/>
                </a:solidFill>
              </a:rPr>
              <a:t>The device and its managing </a:t>
            </a:r>
            <a:r>
              <a:rPr lang="en-US" altLang="zh-CN" sz="1200" dirty="0" smtClean="0">
                <a:solidFill>
                  <a:schemeClr val="tx1"/>
                </a:solidFill>
              </a:rPr>
              <a:t>device form a </a:t>
            </a:r>
            <a:r>
              <a:rPr lang="en-US" altLang="zh-CN" sz="1200" dirty="0" smtClean="0">
                <a:solidFill>
                  <a:schemeClr val="tx1"/>
                </a:solidFill>
              </a:rPr>
              <a:t>PBSS. All desired media content, processing power, and control needed by the devices reside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200" b="1" i="0" u="sng" strike="noStrike" cap="none" baseline="0" dirty="0" smtClean="0">
                <a:solidFill>
                  <a:schemeClr val="dk1"/>
                </a:solidFill>
                <a:latin typeface="Arial"/>
                <a:ea typeface="Arial"/>
                <a:cs typeface="Arial"/>
                <a:sym typeface="Arial"/>
              </a:rPr>
              <a:t>Application</a:t>
            </a:r>
            <a:r>
              <a:rPr lang="en-US" sz="1200" b="1" i="0" u="sng"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User </a:t>
            </a:r>
            <a:r>
              <a:rPr lang="en-US" altLang="zh-CN" sz="1200" dirty="0" smtClean="0">
                <a:solidFill>
                  <a:schemeClr val="tx1"/>
                </a:solidFill>
              </a:rPr>
              <a:t>plays game using </a:t>
            </a:r>
            <a:r>
              <a:rPr lang="en-US" altLang="zh-CN" sz="1200" dirty="0" smtClean="0">
                <a:solidFill>
                  <a:schemeClr val="tx1"/>
                </a:solidFill>
              </a:rPr>
              <a:t>his </a:t>
            </a:r>
            <a:r>
              <a:rPr lang="en-US" altLang="zh-CN" sz="1200" dirty="0" smtClean="0">
                <a:solidFill>
                  <a:schemeClr val="tx1"/>
                </a:solidFill>
              </a:rPr>
              <a:t>AR/VR  goggles communicate with the managing </a:t>
            </a:r>
            <a:r>
              <a:rPr lang="en-US" altLang="zh-CN" sz="1200" dirty="0" smtClean="0">
                <a:solidFill>
                  <a:schemeClr val="tx1"/>
                </a:solidFill>
              </a:rPr>
              <a:t>device (e.g. gaming console, </a:t>
            </a:r>
            <a:r>
              <a:rPr lang="en-US" altLang="zh-CN" sz="1200" dirty="0" err="1" smtClean="0">
                <a:solidFill>
                  <a:schemeClr val="tx1"/>
                </a:solidFill>
              </a:rPr>
              <a:t>smartphone</a:t>
            </a:r>
            <a:r>
              <a:rPr lang="en-US" altLang="zh-CN" sz="1200" dirty="0" smtClean="0">
                <a:solidFill>
                  <a:schemeClr val="tx1"/>
                </a:solidFill>
              </a:rPr>
              <a:t>, etc.).  </a:t>
            </a:r>
            <a:r>
              <a:rPr lang="en-US" altLang="zh-CN" sz="1200" dirty="0" smtClean="0">
                <a:solidFill>
                  <a:schemeClr val="tx1"/>
                </a:solidFill>
              </a:rPr>
              <a:t>User uses the wearable </a:t>
            </a:r>
            <a:r>
              <a:rPr lang="en-US" altLang="zh-CN" sz="1200" dirty="0" smtClean="0">
                <a:solidFill>
                  <a:schemeClr val="tx1"/>
                </a:solidFill>
              </a:rPr>
              <a:t>(e.g. body sensor) communicates with managing device to store/process data and receive control information. </a:t>
            </a:r>
            <a:endParaRPr lang="en-US" altLang="zh-CN" sz="1200" strike="sngStrike" dirty="0" smtClean="0">
              <a:solidFill>
                <a:schemeClr val="tx1"/>
              </a:solidFill>
            </a:endParaRPr>
          </a:p>
          <a:p>
            <a:pPr lvl="0">
              <a:buSzPct val="25000"/>
            </a:pPr>
            <a:r>
              <a:rPr lang="en-US" altLang="zh-CN" sz="1200" dirty="0" smtClean="0">
                <a:solidFill>
                  <a:schemeClr val="tx1"/>
                </a:solidFill>
              </a:rPr>
              <a:t>All </a:t>
            </a:r>
            <a:r>
              <a:rPr lang="en-US" altLang="zh-CN" sz="1200" dirty="0" smtClean="0">
                <a:solidFill>
                  <a:schemeClr val="tx1"/>
                </a:solidFill>
              </a:rPr>
              <a:t> devices must </a:t>
            </a:r>
            <a:r>
              <a:rPr lang="en-US" altLang="zh-CN" sz="1200" dirty="0" smtClean="0">
                <a:solidFill>
                  <a:schemeClr val="tx1"/>
                </a:solidFill>
              </a:rPr>
              <a:t>be able to </a:t>
            </a:r>
            <a:r>
              <a:rPr lang="en-US" altLang="zh-CN" sz="1200" dirty="0" smtClean="0">
                <a:solidFill>
                  <a:schemeClr val="tx1"/>
                </a:solidFill>
              </a:rPr>
              <a:t>tolerate moderate </a:t>
            </a:r>
            <a:r>
              <a:rPr lang="en-US" altLang="zh-CN" sz="1200" dirty="0" smtClean="0">
                <a:solidFill>
                  <a:schemeClr val="tx1"/>
                </a:solidFill>
              </a:rPr>
              <a:t>user </a:t>
            </a:r>
            <a:r>
              <a:rPr lang="en-US" altLang="zh-CN" sz="1200" dirty="0" smtClean="0">
                <a:solidFill>
                  <a:schemeClr val="tx1"/>
                </a:solidFill>
              </a:rPr>
              <a:t>movement</a:t>
            </a:r>
            <a:r>
              <a:rPr lang="en-US" altLang="zh-CN" sz="1200" strike="sngStrike" dirty="0" smtClean="0">
                <a:solidFill>
                  <a:schemeClr val="tx1"/>
                </a:solidFill>
              </a:rPr>
              <a:t>s</a:t>
            </a:r>
          </a:p>
          <a:p>
            <a:pPr>
              <a:buSzPct val="25000"/>
            </a:pPr>
            <a:r>
              <a:rPr lang="en-US" altLang="zh-CN" sz="1200" dirty="0" smtClean="0">
                <a:solidFill>
                  <a:srgbClr val="FF0000"/>
                </a:solidFill>
              </a:rPr>
              <a:t>Data rate at ~20 </a:t>
            </a:r>
            <a:r>
              <a:rPr lang="en-US" altLang="zh-CN" sz="1200" dirty="0" smtClean="0">
                <a:solidFill>
                  <a:srgbClr val="FF0000"/>
                </a:solidFill>
              </a:rPr>
              <a:t>Gbps, latency &lt; 5 </a:t>
            </a:r>
            <a:r>
              <a:rPr lang="en-US" altLang="zh-CN" sz="1200" dirty="0" smtClean="0">
                <a:solidFill>
                  <a:srgbClr val="FF0000"/>
                </a:solidFill>
              </a:rPr>
              <a:t>ms,  </a:t>
            </a:r>
            <a:r>
              <a:rPr lang="en-US" altLang="zh-CN" sz="1200" dirty="0" smtClean="0">
                <a:solidFill>
                  <a:srgbClr val="FF0000"/>
                </a:solidFill>
              </a:rPr>
              <a:t>jitter &lt;5 </a:t>
            </a:r>
            <a:r>
              <a:rPr lang="en-US" altLang="zh-CN" sz="1200" dirty="0" smtClean="0">
                <a:solidFill>
                  <a:srgbClr val="FF0000"/>
                </a:solidFill>
              </a:rPr>
              <a:t>ms, </a:t>
            </a:r>
            <a:r>
              <a:rPr lang="en-US" altLang="zh-CN" sz="1200" dirty="0" smtClean="0">
                <a:solidFill>
                  <a:srgbClr val="FF0000"/>
                </a:solidFill>
              </a:rPr>
              <a:t>PER&lt;10E-2</a:t>
            </a:r>
            <a:r>
              <a:rPr lang="en-US" altLang="zh-CN" sz="1200" dirty="0" smtClean="0">
                <a:solidFill>
                  <a:schemeClr val="tx1"/>
                </a:solidFill>
              </a:rPr>
              <a:t>. </a:t>
            </a:r>
            <a:endParaRPr lang="en-US" altLang="zh-CN" sz="1200" dirty="0" smtClean="0">
              <a:solidFill>
                <a:schemeClr val="tx1"/>
              </a:solidFill>
            </a:endParaRPr>
          </a:p>
          <a:p>
            <a:pPr marL="0" marR="0" lvl="0" indent="0" algn="l" rtl="0">
              <a:spcBef>
                <a:spcPts val="0"/>
              </a:spcBef>
              <a:spcAft>
                <a:spcPts val="0"/>
              </a:spcAft>
              <a:buSzPct val="25000"/>
              <a:buNone/>
            </a:pPr>
            <a:r>
              <a:rPr lang="en-US" sz="1200" b="1" i="0" strike="noStrike" cap="none" baseline="0" dirty="0" smtClean="0">
                <a:solidFill>
                  <a:schemeClr val="tx1"/>
                </a:solidFill>
                <a:latin typeface="Arial"/>
                <a:ea typeface="Arial"/>
                <a:cs typeface="Arial"/>
                <a:sym typeface="Arial"/>
              </a:rPr>
              <a:t>Environment</a:t>
            </a:r>
            <a:r>
              <a:rPr lang="en-US" sz="1200" b="1" i="0" strike="noStrike" cap="none" baseline="0" dirty="0">
                <a:solidFill>
                  <a:schemeClr val="tx1"/>
                </a:solidFill>
                <a:latin typeface="Arial"/>
                <a:ea typeface="Arial"/>
                <a:cs typeface="Arial"/>
                <a:sym typeface="Arial"/>
              </a:rPr>
              <a:t>:</a:t>
            </a:r>
            <a:r>
              <a:rPr lang="en-US" sz="1200" b="0" i="0" strike="noStrike" cap="none" baseline="0" dirty="0">
                <a:solidFill>
                  <a:schemeClr val="tx1"/>
                </a:solidFill>
                <a:latin typeface="Arial"/>
                <a:ea typeface="Arial"/>
                <a:cs typeface="Arial"/>
                <a:sym typeface="Arial"/>
              </a:rPr>
              <a:t> </a:t>
            </a:r>
          </a:p>
          <a:p>
            <a:pPr>
              <a:buSzPct val="25000"/>
            </a:pPr>
            <a:r>
              <a:rPr lang="en-US" altLang="zh-CN" sz="1200" dirty="0" smtClean="0">
                <a:solidFill>
                  <a:schemeClr val="tx1"/>
                </a:solidFill>
              </a:rPr>
              <a:t>The AR/VR wearable devices may be used  in home or in public</a:t>
            </a:r>
            <a:r>
              <a:rPr lang="en-US" altLang="zh-CN" sz="1200" dirty="0" smtClean="0">
                <a:solidFill>
                  <a:schemeClr val="tx1"/>
                </a:solidFill>
              </a:rPr>
              <a:t>.  </a:t>
            </a:r>
            <a:endParaRPr lang="en-US" altLang="zh-CN" sz="1200" dirty="0" smtClean="0">
              <a:solidFill>
                <a:schemeClr val="tx1"/>
              </a:solidFill>
            </a:endParaRPr>
          </a:p>
          <a:p>
            <a:pPr>
              <a:buSzPct val="25000"/>
            </a:pPr>
            <a:r>
              <a:rPr lang="en-US" altLang="zh-CN" sz="1200" dirty="0" smtClean="0">
                <a:solidFill>
                  <a:schemeClr val="tx1"/>
                </a:solidFill>
              </a:rPr>
              <a:t> </a:t>
            </a:r>
            <a:r>
              <a:rPr lang="en-US" altLang="zh-CN" sz="1200" dirty="0" smtClean="0">
                <a:solidFill>
                  <a:schemeClr val="tx1"/>
                </a:solidFill>
              </a:rPr>
              <a:t>At </a:t>
            </a:r>
            <a:r>
              <a:rPr lang="en-US" altLang="zh-CN" sz="1200" dirty="0" smtClean="0">
                <a:solidFill>
                  <a:schemeClr val="tx1"/>
                </a:solidFill>
              </a:rPr>
              <a:t>home &lt; 4 interferers. In public (e.g. commuter train) up to 500 potential interferers. Interferers have varying </a:t>
            </a:r>
            <a:r>
              <a:rPr lang="en-US" altLang="zh-CN" sz="1200" dirty="0" err="1" smtClean="0">
                <a:solidFill>
                  <a:schemeClr val="tx1"/>
                </a:solidFill>
              </a:rPr>
              <a:t>QoS</a:t>
            </a:r>
            <a:r>
              <a:rPr lang="en-US" altLang="zh-CN" sz="1200" dirty="0" smtClean="0">
                <a:solidFill>
                  <a:schemeClr val="tx1"/>
                </a:solidFill>
              </a:rPr>
              <a:t> requirements</a:t>
            </a:r>
            <a:r>
              <a:rPr lang="en-US" altLang="zh-CN" sz="1200" dirty="0" smtClean="0">
                <a:solidFill>
                  <a:schemeClr val="tx1"/>
                </a:solidFill>
              </a:rPr>
              <a:t>.</a:t>
            </a:r>
          </a:p>
          <a:p>
            <a:pPr>
              <a:buSzPct val="25000"/>
            </a:pPr>
            <a:r>
              <a:rPr lang="en-US" altLang="zh-CN" sz="1200" dirty="0" smtClean="0">
                <a:solidFill>
                  <a:schemeClr val="tx1"/>
                </a:solidFill>
              </a:rPr>
              <a:t>Transmissions (both desired signal and interference) can be LOS or NLOS. The device-to-device link is &lt; 5m .</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179512" y="1340768"/>
            <a:ext cx="4953000"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wearable</a:t>
            </a:r>
            <a:r>
              <a:rPr lang="en-US" sz="1400" b="1" i="0" strike="noStrike" cap="none" dirty="0" smtClean="0">
                <a:solidFill>
                  <a:schemeClr val="tx1"/>
                </a:solidFill>
                <a:latin typeface="Times New Roman"/>
                <a:ea typeface="Times New Roman"/>
                <a:cs typeface="Times New Roman"/>
                <a:sym typeface="Times New Roman"/>
              </a:rPr>
              <a:t> devices</a:t>
            </a:r>
            <a:r>
              <a:rPr lang="en-US" sz="1400" b="1" i="0" strike="noStrike" cap="none" baseline="0" dirty="0" smtClean="0">
                <a:solidFill>
                  <a:schemeClr val="tx1"/>
                </a:solidFill>
                <a:latin typeface="Times New Roman"/>
                <a:ea typeface="Times New Roman"/>
                <a:cs typeface="Times New Roman"/>
                <a:sym typeface="Times New Roman"/>
              </a:rPr>
              <a:t> are used in home and public</a:t>
            </a:r>
          </a:p>
          <a:p>
            <a:pPr marL="342900" marR="0" lvl="0" indent="-342900" algn="l" rtl="0">
              <a:lnSpc>
                <a:spcPct val="90000"/>
              </a:lnSpc>
              <a:spcBef>
                <a:spcPts val="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is touting close-to-reality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The wearable device is subject to low level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The </a:t>
            </a:r>
            <a:r>
              <a:rPr lang="en-US" sz="1100" dirty="0" smtClean="0">
                <a:solidFill>
                  <a:schemeClr val="tx1"/>
                </a:solidFill>
                <a:latin typeface="Times New Roman"/>
                <a:ea typeface="Times New Roman"/>
                <a:cs typeface="Times New Roman"/>
                <a:sym typeface="Times New Roman"/>
              </a:rPr>
              <a:t>v</a:t>
            </a:r>
            <a:r>
              <a:rPr lang="en-US" sz="1100" b="0" i="0" strike="noStrike" cap="none" baseline="0" dirty="0" smtClean="0">
                <a:solidFill>
                  <a:schemeClr val="tx1"/>
                </a:solidFill>
                <a:latin typeface="Times New Roman"/>
                <a:ea typeface="Times New Roman"/>
                <a:cs typeface="Times New Roman"/>
                <a:sym typeface="Times New Roman"/>
              </a:rPr>
              <a:t>ideo quality can support up to 3D 4K </a:t>
            </a:r>
          </a:p>
          <a:p>
            <a:pPr lvl="1">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The operating environment is usually indoor  &lt;= 10 </a:t>
            </a:r>
            <a:r>
              <a:rPr lang="en-US" sz="1100" dirty="0" smtClean="0">
                <a:solidFill>
                  <a:schemeClr val="tx1"/>
                </a:solidFill>
                <a:ea typeface="Times New Roman"/>
                <a:cs typeface="Times New Roman"/>
                <a:sym typeface="Times New Roman"/>
              </a:rPr>
              <a:t>ft </a:t>
            </a:r>
            <a:endParaRPr lang="en-US" sz="1100" strike="sngStrike" dirty="0" smtClean="0">
              <a:solidFill>
                <a:schemeClr val="tx1"/>
              </a:solidFill>
              <a:ea typeface="Times New Roman"/>
              <a:cs typeface="Times New Roman"/>
              <a:sym typeface="Times New Roman"/>
            </a:endParaRPr>
          </a:p>
          <a:p>
            <a:pPr lvl="1">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Current products include </a:t>
            </a:r>
            <a:r>
              <a:rPr lang="en-US" sz="1100" dirty="0" smtClean="0">
                <a:solidFill>
                  <a:schemeClr val="tx1"/>
                </a:solidFill>
                <a:ea typeface="Times New Roman"/>
                <a:cs typeface="Times New Roman"/>
                <a:sym typeface="Times New Roman"/>
              </a:rPr>
              <a:t>Sony HMZ-T3 and VR glasses by Oculus</a:t>
            </a:r>
            <a:endParaRPr lang="en-US" sz="1400" dirty="0" smtClean="0">
              <a:solidFill>
                <a:schemeClr val="tx1"/>
              </a:solidFill>
              <a:ea typeface="Times New Roman"/>
              <a:cs typeface="Times New Roman"/>
              <a:sym typeface="Times New Roman"/>
            </a:endParaRPr>
          </a:p>
          <a:p>
            <a:pPr marL="342900" marR="0" lvl="0" indent="-342900" algn="l" rtl="0">
              <a:lnSpc>
                <a:spcPct val="90000"/>
              </a:lnSpc>
              <a:spcBef>
                <a:spcPts val="388"/>
              </a:spcBef>
              <a:spcAft>
                <a:spcPts val="0"/>
              </a:spcAft>
              <a:buClr>
                <a:schemeClr val="dk1"/>
              </a:buClr>
              <a:buFont typeface="Times New Roman"/>
              <a:buNone/>
            </a:pP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p14="http://schemas.microsoft.com/office/powerpoint/2010/main" xmlns="" val="3651874839"/>
              </p:ext>
            </p:extLst>
          </p:nvPr>
        </p:nvGraphicFramePr>
        <p:xfrm>
          <a:off x="5105400" y="1447800"/>
          <a:ext cx="3810000" cy="272931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Range of motion for wearables and handhelds</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sng" strike="noStrike" cap="none" baseline="0" dirty="0">
                        <a:solidFill>
                          <a:srgbClr val="00B050"/>
                        </a:solidFill>
                      </a:endParaRPr>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pic>
        <p:nvPicPr>
          <p:cNvPr id="6" name="Picture 5" descr="sony-head-mount-hmz.jpg"/>
          <p:cNvPicPr>
            <a:picLocks noChangeAspect="1"/>
          </p:cNvPicPr>
          <p:nvPr/>
        </p:nvPicPr>
        <p:blipFill>
          <a:blip r:embed="rId3" cstate="print"/>
          <a:stretch>
            <a:fillRect/>
          </a:stretch>
        </p:blipFill>
        <p:spPr>
          <a:xfrm>
            <a:off x="395536" y="3068960"/>
            <a:ext cx="2817377" cy="1614574"/>
          </a:xfrm>
          <a:prstGeom prst="rect">
            <a:avLst/>
          </a:prstGeom>
        </p:spPr>
      </p:pic>
      <p:sp>
        <p:nvSpPr>
          <p:cNvPr id="8" name="Shape 141"/>
          <p:cNvSpPr txBox="1">
            <a:spLocks noGrp="1"/>
          </p:cNvSpPr>
          <p:nvPr>
            <p:ph type="title"/>
          </p:nvPr>
        </p:nvSpPr>
        <p:spPr>
          <a:xfrm>
            <a:off x="467544" y="476672"/>
            <a:ext cx="8147248" cy="81994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smtClean="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wearable devices</a:t>
            </a:r>
            <a:endParaRPr lang="en-US" sz="1800" b="1" i="0" u="none" strike="noStrike" cap="none" baseline="0" dirty="0">
              <a:solidFill>
                <a:schemeClr val="dk2"/>
              </a:solidFill>
              <a:latin typeface="Times New Roman"/>
              <a:ea typeface="Times New Roman"/>
              <a:cs typeface="Times New Roman"/>
              <a:sym typeface="Times New Roman"/>
            </a:endParaRPr>
          </a:p>
        </p:txBody>
      </p:sp>
      <p:pic>
        <p:nvPicPr>
          <p:cNvPr id="9" name="Picture 5" descr="C:\Users\kjohnsso\Desktop\Image_001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75749" y="4437112"/>
            <a:ext cx="6568251"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148565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17501</TotalTime>
  <Words>3602</Words>
  <Application>Microsoft Office PowerPoint</Application>
  <PresentationFormat>On-screen Show (4:3)</PresentationFormat>
  <Paragraphs>605</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802-11-Submission</vt:lpstr>
      <vt:lpstr>Microsoft Office Word 97 - 2003 文档</vt:lpstr>
      <vt:lpstr>Image</vt:lpstr>
      <vt:lpstr>IEEE 802.11 TGay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Wearable devices</vt:lpstr>
      <vt:lpstr>Usage Model 3: Augmented Reality/Virtual Reality wearable devices</vt:lpstr>
      <vt:lpstr>Usage Model 4: Data Center 11ay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vt:lpstr>
      <vt:lpstr>Usage Model 8: Wireless Backhaul</vt:lpstr>
      <vt:lpstr>Summary of Key metrics </vt:lpstr>
      <vt:lpstr>References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93</cp:revision>
  <dcterms:modified xsi:type="dcterms:W3CDTF">2015-05-11T23:00:25Z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