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2" r:id="rId3"/>
    <p:sldId id="311" r:id="rId4"/>
    <p:sldId id="309" r:id="rId5"/>
    <p:sldId id="310" r:id="rId6"/>
    <p:sldId id="308" r:id="rId7"/>
    <p:sldId id="312" r:id="rId8"/>
    <p:sldId id="314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837" autoAdjust="0"/>
  </p:normalViewPr>
  <p:slideViewPr>
    <p:cSldViewPr>
      <p:cViewPr>
        <p:scale>
          <a:sx n="100" d="100"/>
          <a:sy n="100" d="100"/>
        </p:scale>
        <p:origin x="-51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83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8662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hdr" idx="2"/>
          </p:nvPr>
        </p:nvSpPr>
        <p:spPr>
          <a:xfrm>
            <a:off x="5640387" y="98425"/>
            <a:ext cx="641350" cy="212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4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type="ftr" idx="11"/>
          </p:nvPr>
        </p:nvSpPr>
        <p:spPr>
          <a:xfrm>
            <a:off x="5357812" y="8985250"/>
            <a:ext cx="923924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2" cy="1825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7</a:t>
            </a:fld>
            <a:endParaRPr lang="en-US" sz="12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3"/>
          </p:nvPr>
        </p:nvSpPr>
        <p:spPr>
          <a:xfrm>
            <a:off x="1147763" y="696913"/>
            <a:ext cx="4640262" cy="34798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93737" y="4408487"/>
            <a:ext cx="5546724" cy="4175125"/>
          </a:xfrm>
          <a:prstGeom prst="rect">
            <a:avLst/>
          </a:prstGeom>
          <a:noFill/>
          <a:ln>
            <a:noFill/>
          </a:ln>
        </p:spPr>
        <p:txBody>
          <a:bodyPr lIns="93650" tIns="46025" rIns="93650" bIns="460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0001" y="6475413"/>
            <a:ext cx="14539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Kerstin Johnsson, Intel.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0001" y="6475413"/>
            <a:ext cx="14539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Kerstin Johnsson, Intel.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28408" y="6475413"/>
            <a:ext cx="1415517" cy="36933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Kerstin Johnsson,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0001" y="6475413"/>
            <a:ext cx="14539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Kerstin Johnsson, Intel.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0001" y="6475413"/>
            <a:ext cx="14539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Kerstin Johnsson, Intel.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90001" y="6475413"/>
            <a:ext cx="14539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Kerstin Johnsson, Intel.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0001" y="6475413"/>
            <a:ext cx="14539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Kerstin Johnsson, Intel.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0001" y="6475413"/>
            <a:ext cx="14539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Kerstin Johnsson, Intel.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0001" y="6475413"/>
            <a:ext cx="14539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Kerstin Johnsson, Intel.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0001" y="6475413"/>
            <a:ext cx="14539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Kerstin Johnsson, Intel.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0001" y="6475413"/>
            <a:ext cx="14539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Kerstin Johnsson, Intel.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May 2015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802.11-15/624r0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11ay Usage Model for Wearables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1005669"/>
              </p:ext>
            </p:extLst>
          </p:nvPr>
        </p:nvGraphicFramePr>
        <p:xfrm>
          <a:off x="762000" y="3505200"/>
          <a:ext cx="766762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" name="Document" r:id="rId5" imgW="8267030" imgH="2785355" progId="Word.Document.8">
                  <p:embed/>
                </p:oleObj>
              </mc:Choice>
              <mc:Fallback>
                <p:oleObj name="Document" r:id="rId5" imgW="8267030" imgH="278535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505200"/>
                        <a:ext cx="7667625" cy="2438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62000" y="2971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7090001" y="6475413"/>
            <a:ext cx="14539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Kerstin Johnsson, Intel.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1800" dirty="0" smtClean="0">
                <a:latin typeface="+mj-lt"/>
                <a:cs typeface="Arial" panose="020B0604020202020204" pitchFamily="34" charset="0"/>
              </a:rPr>
              <a:t>This document introduces a usage model:  “High-end Wearables in Public Spaces” for 11ay.</a:t>
            </a:r>
          </a:p>
          <a:p>
            <a:pPr marL="0" indent="0" eaLnBrk="1" hangingPunct="1">
              <a:buNone/>
            </a:pPr>
            <a:endParaRPr lang="en-US" sz="1800" dirty="0">
              <a:latin typeface="+mj-lt"/>
              <a:cs typeface="Arial" panose="020B0604020202020204" pitchFamily="34" charset="0"/>
            </a:endParaRPr>
          </a:p>
          <a:p>
            <a:pPr marL="0" indent="0" eaLnBrk="1" hangingPunct="1">
              <a:buNone/>
            </a:pPr>
            <a:r>
              <a:rPr lang="en-US" sz="1800" dirty="0" smtClean="0">
                <a:latin typeface="+mj-lt"/>
                <a:cs typeface="Arial" panose="020B0604020202020204" pitchFamily="34" charset="0"/>
              </a:rPr>
              <a:t>It provides details/requirements of this usage model and discusses how it differs from existing use cases in 11ay.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53883" y="6475413"/>
            <a:ext cx="109004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Rob Sun, </a:t>
            </a:r>
            <a:r>
              <a:rPr lang="en-US" dirty="0" err="1" smtClean="0"/>
              <a:t>Huawei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“High-end </a:t>
            </a:r>
            <a:r>
              <a:rPr lang="en-US" dirty="0"/>
              <a:t>Wearables in Public </a:t>
            </a:r>
            <a:r>
              <a:rPr lang="en-US" dirty="0" smtClean="0"/>
              <a:t>Spaces” Usage Model?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sz="2000" dirty="0" smtClean="0"/>
              <a:t>Wearables market is rapidly expanding and composed of a variety of form factors, functions, and QoS requirements.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People are consistently more mobile and producing/consuming more content while in public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/>
              <a:t>Currently most of that involves smartphones and tablets.</a:t>
            </a:r>
          </a:p>
          <a:p>
            <a:pPr lvl="1">
              <a:spcBef>
                <a:spcPts val="1200"/>
              </a:spcBef>
            </a:pPr>
            <a:r>
              <a:rPr lang="en-US" sz="1800" dirty="0" smtClean="0"/>
              <a:t>We believe the future includes more wearables, including glasses that eliminate the need for devices with large (or any) screens.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Dense device environments place the greatest stress on our wireless solutions 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Kerstin Johnsson,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177F988-3EF9-4784-AC86-CD5C16932EA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36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Heterogeneous Wearables in Public Spaces</a:t>
            </a:r>
            <a:br>
              <a:rPr lang="en-US" dirty="0" smtClean="0"/>
            </a:br>
            <a:r>
              <a:rPr lang="en-US" sz="2800" b="0" dirty="0" smtClean="0"/>
              <a:t>Part 1 of description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419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dirty="0"/>
              <a:t>Environment </a:t>
            </a:r>
          </a:p>
          <a:p>
            <a:pPr lvl="1">
              <a:spcBef>
                <a:spcPts val="600"/>
              </a:spcBef>
            </a:pPr>
            <a:r>
              <a:rPr lang="en-US" sz="1600" dirty="0"/>
              <a:t>Commuter scenarios (trains, buses, planes)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150-300 </a:t>
            </a:r>
            <a:r>
              <a:rPr lang="en-US" sz="1600" dirty="0"/>
              <a:t>users per commuter “</a:t>
            </a:r>
            <a:r>
              <a:rPr lang="en-US" sz="1600" dirty="0" smtClean="0"/>
              <a:t>car”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20-40% of users have high-end wearable (e.g. augmented/virtual reality glasses, high </a:t>
            </a:r>
            <a:r>
              <a:rPr lang="en-US" sz="1600" dirty="0" err="1" smtClean="0"/>
              <a:t>def</a:t>
            </a:r>
            <a:r>
              <a:rPr lang="en-US" sz="1600" dirty="0" smtClean="0"/>
              <a:t> glasses, etc.) managed by smartphone/tablet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Pre-conditions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Smartphones and wearables all equipped with 11ay interfaces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User’s </a:t>
            </a:r>
            <a:r>
              <a:rPr lang="en-US" sz="1600" dirty="0"/>
              <a:t>smartphone has formed a PBSS with </a:t>
            </a:r>
            <a:r>
              <a:rPr lang="en-US" sz="1600" dirty="0" smtClean="0"/>
              <a:t>high-end wearable </a:t>
            </a:r>
          </a:p>
          <a:p>
            <a:pPr lvl="1">
              <a:spcBef>
                <a:spcPts val="600"/>
              </a:spcBef>
            </a:pPr>
            <a:r>
              <a:rPr lang="en-US" sz="1600" dirty="0"/>
              <a:t>All desired media content, processing power, and control procedures needed by wearables reside on </a:t>
            </a:r>
            <a:r>
              <a:rPr lang="en-US" sz="1600" dirty="0" smtClean="0"/>
              <a:t>smartphone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Kerstin Johnsson,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177F988-3EF9-4784-AC86-CD5C16932EA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970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Heterogeneous Wearables in Public Spaces</a:t>
            </a:r>
            <a:br>
              <a:rPr lang="en-US" dirty="0" smtClean="0"/>
            </a:br>
            <a:r>
              <a:rPr lang="en-US" sz="2800" b="0" dirty="0"/>
              <a:t>Part </a:t>
            </a:r>
            <a:r>
              <a:rPr lang="en-US" sz="2800" b="0" dirty="0" smtClean="0"/>
              <a:t>2 </a:t>
            </a:r>
            <a:r>
              <a:rPr lang="en-US" sz="2800" b="0" dirty="0"/>
              <a:t>of </a:t>
            </a:r>
            <a:r>
              <a:rPr lang="en-US" sz="2800" b="0" dirty="0" smtClean="0"/>
              <a:t>description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dirty="0"/>
              <a:t>Applications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High-end wearable (e.g. sends </a:t>
            </a:r>
            <a:r>
              <a:rPr lang="en-US" sz="1600" dirty="0"/>
              <a:t>data to smartphone for processing; smartphone sends media content, processed data, </a:t>
            </a:r>
            <a:r>
              <a:rPr lang="en-US" sz="1600" dirty="0" smtClean="0"/>
              <a:t>and control </a:t>
            </a:r>
            <a:r>
              <a:rPr lang="en-US" sz="1600" dirty="0"/>
              <a:t>to high-end </a:t>
            </a:r>
            <a:r>
              <a:rPr lang="en-US" sz="1600" dirty="0" smtClean="0"/>
              <a:t>wearable.</a:t>
            </a:r>
          </a:p>
          <a:p>
            <a:pPr lvl="2">
              <a:spcBef>
                <a:spcPts val="300"/>
              </a:spcBef>
            </a:pPr>
            <a:r>
              <a:rPr lang="en-US" sz="1400" dirty="0" smtClean="0"/>
              <a:t>Data rate &gt; 10 </a:t>
            </a:r>
            <a:r>
              <a:rPr lang="en-US" sz="1400" dirty="0" err="1" smtClean="0"/>
              <a:t>Gbps</a:t>
            </a:r>
            <a:endParaRPr lang="en-US" sz="1400" dirty="0" smtClean="0"/>
          </a:p>
          <a:p>
            <a:pPr lvl="2">
              <a:spcBef>
                <a:spcPts val="300"/>
              </a:spcBef>
            </a:pPr>
            <a:r>
              <a:rPr lang="en-US" sz="1400" dirty="0" smtClean="0"/>
              <a:t>Latency &lt; 5 </a:t>
            </a:r>
            <a:r>
              <a:rPr lang="en-US" sz="1400" dirty="0" err="1" smtClean="0"/>
              <a:t>ms</a:t>
            </a:r>
            <a:endParaRPr lang="en-US" sz="1400" dirty="0" smtClean="0"/>
          </a:p>
          <a:p>
            <a:pPr lvl="2">
              <a:spcBef>
                <a:spcPts val="300"/>
              </a:spcBef>
            </a:pPr>
            <a:r>
              <a:rPr lang="en-US" sz="1400" dirty="0" smtClean="0"/>
              <a:t>Jitter &lt; 5 </a:t>
            </a:r>
            <a:r>
              <a:rPr lang="en-US" sz="1400" dirty="0" err="1" smtClean="0"/>
              <a:t>ms</a:t>
            </a:r>
            <a:endParaRPr lang="en-US" sz="1400" dirty="0"/>
          </a:p>
          <a:p>
            <a:pPr>
              <a:spcBef>
                <a:spcPts val="1200"/>
              </a:spcBef>
            </a:pPr>
            <a:r>
              <a:rPr lang="en-US" sz="2000" dirty="0" smtClean="0"/>
              <a:t>Traffic Conditions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Device-to-device [D2D] links between the wearable and its smartphone are semi-stationary; interfering D2D links may be fast changing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Desired D2D link distances range from a few cm to a meter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D2D links (both target and interfering) can be LOS or NLOS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Kerstin Johnsson,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177F988-3EF9-4784-AC86-CD5C16932EA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18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dirty="0" smtClean="0"/>
              <a:t>Comparison with Existing 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+mj-lt"/>
                <a:cs typeface="Arial" panose="020B0604020202020204" pitchFamily="34" charset="0"/>
              </a:rPr>
              <a:t>This use case is most similar to Huawei’s </a:t>
            </a:r>
            <a:r>
              <a:rPr lang="en-US" sz="1600" dirty="0">
                <a:latin typeface="+mj-lt"/>
                <a:cs typeface="Arial" panose="020B0604020202020204" pitchFamily="34" charset="0"/>
              </a:rPr>
              <a:t>“Augmented Reality and Virtual Reality” use case and Panasonic’s “USR Peer-to-Peer Device Sync</a:t>
            </a:r>
            <a:r>
              <a:rPr lang="en-US" sz="1600" dirty="0" smtClean="0">
                <a:latin typeface="+mj-lt"/>
                <a:cs typeface="Arial" panose="020B0604020202020204" pitchFamily="34" charset="0"/>
              </a:rPr>
              <a:t>” use case.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Kerstin Johnsson,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177F988-3EF9-4784-AC86-CD5C16932EA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9026829"/>
              </p:ext>
            </p:extLst>
          </p:nvPr>
        </p:nvGraphicFramePr>
        <p:xfrm>
          <a:off x="762000" y="2971800"/>
          <a:ext cx="7543800" cy="2973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8899"/>
                <a:gridCol w="1117601"/>
                <a:gridCol w="1257300"/>
              </a:tblGrid>
              <a:tr h="57735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Use Case Characteristic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Huawei’s use case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Panasonic’s use case</a:t>
                      </a:r>
                      <a:endParaRPr lang="en-US" sz="1600" dirty="0"/>
                    </a:p>
                  </a:txBody>
                  <a:tcPr/>
                </a:tc>
              </a:tr>
              <a:tr h="482752"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Low mobility devices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(stationary)</a:t>
                      </a:r>
                      <a:endParaRPr lang="en-US" sz="1200" dirty="0"/>
                    </a:p>
                  </a:txBody>
                  <a:tcPr/>
                </a:tc>
              </a:tr>
              <a:tr h="482752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Data transfers at &gt; 10 </a:t>
                      </a:r>
                      <a:r>
                        <a:rPr lang="en-US" sz="1200" dirty="0" err="1" smtClean="0"/>
                        <a:t>Gpbs</a:t>
                      </a:r>
                      <a:r>
                        <a:rPr lang="en-US" sz="1200" dirty="0" smtClean="0"/>
                        <a:t>, latency &lt; 5msec, jitter &lt;5 </a:t>
                      </a:r>
                      <a:r>
                        <a:rPr lang="en-US" sz="1200" dirty="0" err="1" smtClean="0"/>
                        <a:t>msec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(non RT)</a:t>
                      </a:r>
                      <a:endParaRPr lang="en-US" sz="1200" dirty="0"/>
                    </a:p>
                  </a:txBody>
                  <a:tcPr/>
                </a:tc>
              </a:tr>
              <a:tr h="4827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Large</a:t>
                      </a:r>
                      <a:r>
                        <a:rPr lang="en-US" sz="1200" baseline="0" dirty="0" smtClean="0"/>
                        <a:t> numbers of interferers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(In home)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48851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Link </a:t>
                      </a:r>
                      <a:r>
                        <a:rPr lang="en-US" sz="1200" baseline="0" dirty="0" smtClean="0"/>
                        <a:t>not necessarily LOS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(LOS)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(LOS)</a:t>
                      </a:r>
                      <a:endParaRPr lang="en-US" sz="1200" dirty="0"/>
                    </a:p>
                  </a:txBody>
                  <a:tcPr/>
                </a:tc>
              </a:tr>
              <a:tr h="45767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Link</a:t>
                      </a:r>
                      <a:r>
                        <a:rPr lang="en-US" sz="1200" baseline="0" dirty="0" smtClean="0"/>
                        <a:t> distance varies from 10cm to 1m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(10 </a:t>
                      </a:r>
                      <a:r>
                        <a:rPr lang="en-US" sz="1200" dirty="0" err="1" smtClean="0"/>
                        <a:t>ft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(&lt; 10cm)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089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 idx="4294967295"/>
          </p:nvPr>
        </p:nvSpPr>
        <p:spPr>
          <a:xfrm>
            <a:off x="76200" y="609600"/>
            <a:ext cx="9067800" cy="68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400" b="1" i="0" u="none" strike="noStrike" cap="none" baseline="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Usage Model </a:t>
            </a:r>
            <a:r>
              <a:rPr lang="en-US" sz="2400" b="1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n-US" sz="2400" b="1" i="0" u="none" strike="noStrike" cap="none" baseline="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 sz="2400" u="sng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High-End W</a:t>
            </a:r>
            <a:r>
              <a:rPr lang="en-US" sz="2400" b="1" i="0" u="sng" strike="noStrike" cap="none" baseline="0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earables</a:t>
            </a:r>
            <a:r>
              <a:rPr lang="en-US" sz="2400" b="1" i="0" u="none" strike="noStrike" cap="none" baseline="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1" i="0" u="none" strike="sng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Augmented Reality and Virtual Reality</a:t>
            </a:r>
          </a:p>
        </p:txBody>
      </p:sp>
      <p:sp>
        <p:nvSpPr>
          <p:cNvPr id="142" name="Shape 142"/>
          <p:cNvSpPr txBox="1"/>
          <p:nvPr/>
        </p:nvSpPr>
        <p:spPr>
          <a:xfrm>
            <a:off x="4953000" y="1219200"/>
            <a:ext cx="4038600" cy="556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dirty="0" smtClean="0">
                <a:latin typeface="Arial"/>
                <a:ea typeface="Arial"/>
                <a:cs typeface="Arial"/>
                <a:sym typeface="Arial"/>
              </a:rPr>
              <a:t>Transmissions </a:t>
            </a:r>
            <a:r>
              <a:rPr lang="en-US" u="sng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(both desired signal and interference) can be LOS or NLOS</a:t>
            </a:r>
            <a:r>
              <a:rPr lang="en-US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trike="sngStrik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are mostly LOS</a:t>
            </a:r>
            <a:r>
              <a:rPr lang="en-US" dirty="0"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u="sng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Desired device-to-device link is </a:t>
            </a:r>
            <a:r>
              <a:rPr lang="en-US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&lt; 10 ft. </a:t>
            </a:r>
            <a:r>
              <a:rPr lang="en-US" strike="sngStrik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Distance between far corners of the room are &lt;10 m.  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 </a:t>
            </a:r>
            <a:endParaRPr lang="en-US" b="1" i="0" u="sng" strike="noStrike" cap="none" baseline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b="1" i="0" u="sng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Traffic </a:t>
            </a:r>
            <a:r>
              <a:rPr lang="en-US" b="1" i="0" u="sng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Conditions:</a:t>
            </a:r>
            <a:r>
              <a:rPr lang="en-US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Potential </a:t>
            </a:r>
            <a:r>
              <a:rPr lang="en-US" strike="sngStrik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interference from environmental factors and </a:t>
            </a:r>
            <a:r>
              <a:rPr lang="en-US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obstruction of </a:t>
            </a:r>
            <a:r>
              <a:rPr lang="en-US" strike="sngStrik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en-US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LOS</a:t>
            </a:r>
            <a:r>
              <a:rPr lang="en-US" strike="sngStrik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and interference from other 11ay users  </a:t>
            </a:r>
            <a:r>
              <a:rPr lang="en-US" u="sng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(e.g. other </a:t>
            </a:r>
            <a:r>
              <a:rPr lang="en-US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wearables</a:t>
            </a:r>
            <a:r>
              <a:rPr lang="en-US" u="sng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, access points, etc</a:t>
            </a:r>
            <a:r>
              <a:rPr lang="en-US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.)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endParaRPr lang="en-US" u="sng" dirty="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</a:pPr>
            <a:r>
              <a:rPr lang="en-US" strike="sngStrik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-US" strike="sngStrik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lang="en-US" b="0" i="0" u="none" strike="noStrike" cap="none" baseline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Devices</a:t>
            </a:r>
            <a:r>
              <a:rPr lang="en-US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trike="sngStrik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might</a:t>
            </a:r>
            <a:r>
              <a:rPr lang="en-US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u="sng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may</a:t>
            </a:r>
            <a:r>
              <a:rPr lang="en-US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be </a:t>
            </a:r>
            <a:r>
              <a:rPr lang="en-US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stationary </a:t>
            </a:r>
            <a:r>
              <a:rPr lang="en-US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 </a:t>
            </a:r>
            <a:r>
              <a:rPr lang="en-US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moving (pedestrian speed) while in use. </a:t>
            </a:r>
            <a:r>
              <a:rPr lang="en-US" strike="sngStrik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might be used with low-mobility during usage</a:t>
            </a:r>
            <a:r>
              <a:rPr lang="en-US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b="1" i="0" u="sng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Case: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A passenger on a crowded commuter train is playing a game using his AR glasses and smartphone. Some percentage of his fellow passengers are also using their high-end wearables and smartphones for gaming, high-</a:t>
            </a:r>
            <a:r>
              <a:rPr lang="en-US" u="sng" dirty="0" err="1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def</a:t>
            </a:r>
            <a:r>
              <a:rPr lang="en-US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 media, etc. causing interference. </a:t>
            </a:r>
            <a:r>
              <a:rPr lang="en-US" strike="sngStrik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Gamer </a:t>
            </a:r>
            <a:r>
              <a:rPr lang="en-US" strike="sngStrik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is wearing his goggle to start the COD games on a platform</a:t>
            </a:r>
            <a:r>
              <a:rPr lang="en-US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All passengers are semi-stationary, i.e. they shift and move from time to time.</a:t>
            </a:r>
            <a:r>
              <a:rPr lang="en-US" strike="sngStrik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is </a:t>
            </a:r>
            <a:r>
              <a:rPr lang="en-US" strike="sngStrik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constantly moving left and right and crouching from time to time to simulate the battle scenes.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All passengers receive satisfactory </a:t>
            </a:r>
            <a:r>
              <a:rPr lang="en-US" u="sng" dirty="0" err="1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QoE</a:t>
            </a:r>
            <a:r>
              <a:rPr lang="en-US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/QoS on their high-end wearables.  </a:t>
            </a:r>
            <a:r>
              <a:rPr lang="en-US" strike="sngStrik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Video </a:t>
            </a:r>
            <a:r>
              <a:rPr lang="en-US" strike="sngStrik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is non-disruptively streamed down to the goggle from the gaming console which is about 8 feet in front of him.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trike="sngStrik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Shape 143"/>
          <p:cNvSpPr txBox="1"/>
          <p:nvPr/>
        </p:nvSpPr>
        <p:spPr>
          <a:xfrm>
            <a:off x="76200" y="1219200"/>
            <a:ext cx="4876800" cy="50990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b="1" i="0" u="sng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Pre-Conditions:</a:t>
            </a:r>
            <a:r>
              <a:rPr lang="en-US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High-end wearable (e.g. augmented/virtual reality glasse</a:t>
            </a:r>
            <a:r>
              <a:rPr lang="en-US" u="sng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) and its managing device (e.g. gaming console, smartphone, etc.) </a:t>
            </a:r>
            <a:r>
              <a:rPr lang="en-US" strike="sngStrik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AR/VR wearable devices </a:t>
            </a:r>
            <a:r>
              <a:rPr lang="en-US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 equipped with </a:t>
            </a:r>
            <a:r>
              <a:rPr lang="en-US" strike="sngStrik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NG60</a:t>
            </a:r>
            <a:r>
              <a:rPr lang="en-US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u="sng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11ay</a:t>
            </a:r>
            <a:r>
              <a:rPr lang="en-US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interface</a:t>
            </a:r>
            <a:r>
              <a:rPr lang="en-US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trike="sngStrik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to stream video into the goggles.  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A user’s high-end wearable and his </a:t>
            </a:r>
            <a:r>
              <a:rPr lang="en-US" u="sng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managing device form a PBSS. All desired media content, processing power, and control </a:t>
            </a:r>
            <a:r>
              <a:rPr lang="en-US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needed </a:t>
            </a:r>
            <a:r>
              <a:rPr lang="en-US" u="sng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by </a:t>
            </a:r>
            <a:r>
              <a:rPr lang="en-US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wearable </a:t>
            </a:r>
            <a:r>
              <a:rPr lang="en-US" u="sng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reside on </a:t>
            </a:r>
            <a:r>
              <a:rPr lang="en-US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the managing device (i.e. internet connectivity not required).</a:t>
            </a:r>
            <a:endParaRPr lang="en-US" u="sng" dirty="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SzPct val="25000"/>
            </a:pPr>
            <a:endParaRPr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b="1" i="0" u="sng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Application:</a:t>
            </a:r>
            <a:r>
              <a:rPr lang="en-US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User plays </a:t>
            </a:r>
            <a:r>
              <a:rPr lang="en-US" b="0" i="0" u="none" strike="sng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high </a:t>
            </a:r>
            <a:r>
              <a:rPr lang="en-US" b="0" i="0" u="none" strike="sngStrike" cap="non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close-reality </a:t>
            </a:r>
            <a:r>
              <a:rPr lang="en-US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r>
              <a:rPr lang="en-US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ame </a:t>
            </a:r>
            <a:r>
              <a:rPr lang="en-US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using his high-end wearable (e.g. AR glasses) and managing device (e.g. gaming console, smartphone, etc.). </a:t>
            </a:r>
            <a:r>
              <a:rPr lang="en-US" strike="sngStrike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more </a:t>
            </a:r>
            <a:r>
              <a:rPr lang="en-US" strike="sngStrik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body movements, the gaming console streaming the videos </a:t>
            </a:r>
            <a:endParaRPr lang="en-US" strike="sngStrike" dirty="0" smtClean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All </a:t>
            </a:r>
            <a:r>
              <a:rPr lang="en-US" u="sng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devices </a:t>
            </a:r>
            <a:r>
              <a:rPr lang="en-US" strike="sngStrik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needs to</a:t>
            </a:r>
            <a:r>
              <a:rPr lang="en-US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u="sng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must</a:t>
            </a:r>
            <a:r>
              <a:rPr lang="en-US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be </a:t>
            </a:r>
            <a:r>
              <a:rPr lang="en-US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able to </a:t>
            </a:r>
            <a:r>
              <a:rPr lang="en-US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tolerate </a:t>
            </a:r>
            <a:r>
              <a:rPr lang="en-US" strike="sngStrik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the low mobility of the gamers’ </a:t>
            </a:r>
            <a:r>
              <a:rPr lang="en-US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moderate user</a:t>
            </a:r>
            <a:r>
              <a:rPr lang="en-US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movement</a:t>
            </a:r>
            <a:r>
              <a:rPr lang="en-US" strike="sngStrik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en-US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0" i="0" u="none" strike="noStrike" cap="none" baseline="0" dirty="0"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u="sng" dirty="0" err="1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lang="en-US" strike="sngStrik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lang="en-US" b="0" i="0" u="none" strike="noStrike" cap="none" baseline="0" dirty="0" err="1" smtClean="0">
                <a:latin typeface="Arial"/>
                <a:ea typeface="Arial"/>
                <a:cs typeface="Arial"/>
                <a:sym typeface="Arial"/>
              </a:rPr>
              <a:t>ata</a:t>
            </a:r>
            <a:r>
              <a:rPr lang="en-US" b="0" i="0" u="none" strike="noStrike" cap="none" baseline="0" dirty="0" smtClean="0">
                <a:latin typeface="Arial"/>
                <a:ea typeface="Arial"/>
                <a:cs typeface="Arial"/>
                <a:sym typeface="Arial"/>
              </a:rPr>
              <a:t> transfers at </a:t>
            </a:r>
            <a:r>
              <a:rPr lang="en-US" b="0" i="0" u="none" strike="noStrike" cap="none" baseline="0" dirty="0">
                <a:latin typeface="Arial"/>
                <a:ea typeface="Arial"/>
                <a:cs typeface="Arial"/>
                <a:sym typeface="Arial"/>
              </a:rPr>
              <a:t>~20 </a:t>
            </a:r>
            <a:r>
              <a:rPr lang="en-US" b="0" i="0" u="none" strike="noStrike" cap="none" baseline="0" dirty="0" err="1">
                <a:latin typeface="Arial"/>
                <a:ea typeface="Arial"/>
                <a:cs typeface="Arial"/>
                <a:sym typeface="Arial"/>
              </a:rPr>
              <a:t>Gbps</a:t>
            </a:r>
            <a:r>
              <a:rPr lang="en-US" b="0" i="0" u="none" strike="noStrike" cap="none" baseline="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b="0" i="0" u="none" strike="noStrike" cap="none" baseline="0" dirty="0" smtClean="0">
                <a:latin typeface="Arial"/>
                <a:ea typeface="Arial"/>
                <a:cs typeface="Arial"/>
                <a:sym typeface="Arial"/>
              </a:rPr>
              <a:t>latency &lt; 5 </a:t>
            </a:r>
            <a:r>
              <a:rPr lang="en-US" b="0" i="0" u="none" strike="noStrike" cap="none" baseline="0" dirty="0" err="1" smtClean="0">
                <a:latin typeface="Arial"/>
                <a:ea typeface="Arial"/>
                <a:cs typeface="Arial"/>
                <a:sym typeface="Arial"/>
              </a:rPr>
              <a:t>msec</a:t>
            </a:r>
            <a:r>
              <a:rPr lang="en-US" b="0" i="0" u="none" strike="noStrike" cap="none" baseline="0" dirty="0">
                <a:latin typeface="Arial"/>
                <a:ea typeface="Arial"/>
                <a:cs typeface="Arial"/>
                <a:sym typeface="Arial"/>
              </a:rPr>
              <a:t>,  jitter &lt;5 </a:t>
            </a:r>
            <a:r>
              <a:rPr lang="en-US" b="0" i="0" u="none" strike="noStrike" cap="none" baseline="0" dirty="0" err="1">
                <a:latin typeface="Arial"/>
                <a:ea typeface="Arial"/>
                <a:cs typeface="Arial"/>
                <a:sym typeface="Arial"/>
              </a:rPr>
              <a:t>msec</a:t>
            </a:r>
            <a:r>
              <a:rPr lang="en-US" b="0" i="0" u="none" strike="noStrike" cap="none" baseline="0" dirty="0">
                <a:latin typeface="Arial"/>
                <a:ea typeface="Arial"/>
                <a:cs typeface="Arial"/>
                <a:sym typeface="Arial"/>
              </a:rPr>
              <a:t>, PER&lt;10E-2</a:t>
            </a:r>
            <a:r>
              <a:rPr lang="en-US" b="0" i="0" u="none" strike="noStrike" cap="none" baseline="0" dirty="0" smtClean="0">
                <a:latin typeface="Arial"/>
                <a:ea typeface="Arial"/>
                <a:cs typeface="Arial"/>
                <a:sym typeface="Arial"/>
              </a:rPr>
              <a:t>. 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en-US" u="sng" dirty="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b="1" u="sng" dirty="0">
                <a:latin typeface="Arial"/>
                <a:ea typeface="Arial"/>
                <a:cs typeface="Arial"/>
                <a:sym typeface="Arial"/>
              </a:rPr>
              <a:t>Environment:</a:t>
            </a:r>
            <a:r>
              <a:rPr lang="en-US" dirty="0"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Devices </a:t>
            </a:r>
            <a:r>
              <a:rPr lang="en-US" strike="sngStrik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are</a:t>
            </a:r>
            <a:r>
              <a:rPr lang="en-US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dirty="0" err="1">
                <a:latin typeface="Arial"/>
                <a:ea typeface="Arial"/>
                <a:cs typeface="Arial"/>
                <a:sym typeface="Arial"/>
              </a:rPr>
              <a:t>operat</a:t>
            </a:r>
            <a:r>
              <a:rPr lang="en-US" u="sng" dirty="0" err="1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lang="en-US" strike="sngStrik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ing</a:t>
            </a:r>
            <a:r>
              <a:rPr lang="en-US" dirty="0"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en-US" u="sng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home or in public.  At home &lt; 4 interferers. In public (e.g. commuter train) up to </a:t>
            </a:r>
            <a:r>
              <a:rPr lang="en-US" u="sng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120 </a:t>
            </a:r>
            <a:r>
              <a:rPr lang="en-US" u="sng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potential interferers. Interferers have varying QoS requirements. </a:t>
            </a:r>
            <a:r>
              <a:rPr lang="en-US" strike="sngStrik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room such as a living /media room</a:t>
            </a:r>
            <a:r>
              <a:rPr lang="en-US" dirty="0">
                <a:latin typeface="Arial"/>
                <a:ea typeface="Arial"/>
                <a:cs typeface="Arial"/>
                <a:sym typeface="Arial"/>
              </a:rPr>
              <a:t>.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en-US" u="sng" dirty="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b="0" i="0" u="none" strike="noStrike" cap="none" baseline="0" dirty="0"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6039618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:\Users\kjohnsso\Desktop\Image_00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749" y="4800600"/>
            <a:ext cx="6568251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ctr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en-US" sz="2800" b="1" i="0" u="none" strike="noStrike" cap="none" baseline="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Usage Model </a:t>
            </a:r>
            <a:r>
              <a:rPr lang="en-US" sz="2800" b="1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n-US" sz="2800" b="1" i="0" u="none" strike="noStrike" cap="none" baseline="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 sz="2800" u="sng" dirty="0" smtClean="0">
                <a:solidFill>
                  <a:srgbClr val="00B050"/>
                </a:solidFill>
                <a:ea typeface="Times New Roman"/>
                <a:cs typeface="Times New Roman"/>
                <a:sym typeface="Times New Roman"/>
              </a:rPr>
              <a:t>High-end Wearables</a:t>
            </a:r>
            <a:r>
              <a:rPr lang="en-US" sz="2800" b="1" i="0" u="none" strike="noStrike" cap="none" baseline="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2400" strike="sngStrik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 and VR</a:t>
            </a:r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152400" y="1381524"/>
            <a:ext cx="4953000" cy="4678453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7500"/>
              <a:buFont typeface="Times New Roman"/>
              <a:buChar char="•"/>
            </a:pPr>
            <a:r>
              <a:rPr lang="en-US" sz="1400" u="sng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High-end w</a:t>
            </a:r>
            <a:r>
              <a:rPr lang="en-US" sz="1400" b="1" i="0" u="sng" strike="noStrike" cap="none" baseline="0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earables are used in home and public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7500"/>
              <a:buFont typeface="Times New Roman"/>
              <a:buChar char="•"/>
            </a:pPr>
            <a:r>
              <a:rPr lang="en-US" sz="1400" b="1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AR/VR is touting close-to-reality </a:t>
            </a:r>
            <a:r>
              <a:rPr lang="en-US" sz="14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user experience with 3D video and 7.1 </a:t>
            </a:r>
            <a:r>
              <a:rPr lang="en-US" sz="1400" b="1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audio </a:t>
            </a:r>
            <a:endParaRPr lang="en-US" sz="1400" b="1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310"/>
              </a:spcBef>
              <a:spcAft>
                <a:spcPts val="0"/>
              </a:spcAft>
              <a:buClr>
                <a:schemeClr val="dk1"/>
              </a:buClr>
              <a:buSzPct val="96875"/>
              <a:buFont typeface="Times New Roman"/>
              <a:buChar char="–"/>
            </a:pPr>
            <a:r>
              <a:rPr lang="en-US" sz="110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-US" sz="11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wearable device is subject to </a:t>
            </a:r>
            <a:r>
              <a:rPr lang="en-US" sz="110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low </a:t>
            </a:r>
            <a:r>
              <a:rPr lang="en-US" sz="1100" b="0" i="0" u="sng" strike="noStrike" cap="none" baseline="0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level </a:t>
            </a:r>
            <a:r>
              <a:rPr lang="en-US" sz="1100" b="0" i="0" u="none" strike="sng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mobility </a:t>
            </a:r>
            <a:r>
              <a:rPr lang="en-US" sz="11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movement </a:t>
            </a:r>
            <a:r>
              <a:rPr lang="en-US" sz="110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(neck </a:t>
            </a:r>
            <a:r>
              <a:rPr lang="en-US" sz="11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roll, pitch, </a:t>
            </a:r>
            <a:r>
              <a:rPr lang="en-US" sz="110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yaw, etc.)</a:t>
            </a:r>
            <a:endParaRPr lang="en-US" sz="11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310"/>
              </a:spcBef>
              <a:spcAft>
                <a:spcPts val="0"/>
              </a:spcAft>
              <a:buClr>
                <a:schemeClr val="dk1"/>
              </a:buClr>
              <a:buSzPct val="96875"/>
              <a:buFont typeface="Times New Roman"/>
              <a:buChar char="–"/>
            </a:pPr>
            <a:r>
              <a:rPr lang="en-US" sz="110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-US" sz="1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</a:t>
            </a:r>
            <a:r>
              <a:rPr lang="en-US" sz="110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ideo </a:t>
            </a:r>
            <a:r>
              <a:rPr lang="en-US" sz="11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quality can support up to 3D 4K </a:t>
            </a:r>
          </a:p>
          <a:p>
            <a:pPr lvl="1">
              <a:lnSpc>
                <a:spcPct val="90000"/>
              </a:lnSpc>
              <a:spcBef>
                <a:spcPts val="310"/>
              </a:spcBef>
              <a:spcAft>
                <a:spcPts val="0"/>
              </a:spcAft>
              <a:buClr>
                <a:schemeClr val="dk1"/>
              </a:buClr>
              <a:buSzPct val="96875"/>
              <a:buFont typeface="Times New Roman"/>
              <a:buChar char="–"/>
            </a:pPr>
            <a:r>
              <a:rPr lang="en-US" sz="1100" b="0" i="0" u="none" strike="noStrike" cap="none" baseline="0" dirty="0" smtClean="0"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-US" sz="1100" b="0" i="0" u="none" strike="noStrike" cap="none" baseline="0" dirty="0">
                <a:latin typeface="Times New Roman"/>
                <a:ea typeface="Times New Roman"/>
                <a:cs typeface="Times New Roman"/>
                <a:sym typeface="Times New Roman"/>
              </a:rPr>
              <a:t>operating environment is usually indoor </a:t>
            </a:r>
            <a:r>
              <a:rPr lang="en-US" sz="1100" b="0" i="0" u="none" strike="noStrike" cap="none" baseline="0" dirty="0" smtClean="0">
                <a:latin typeface="Times New Roman"/>
                <a:ea typeface="Times New Roman"/>
                <a:cs typeface="Times New Roman"/>
                <a:sym typeface="Times New Roman"/>
              </a:rPr>
              <a:t> &lt;= 10 </a:t>
            </a:r>
            <a:r>
              <a:rPr lang="en-US" sz="1100" u="sng" dirty="0" err="1" smtClean="0">
                <a:solidFill>
                  <a:srgbClr val="00B050"/>
                </a:solidFill>
                <a:ea typeface="Times New Roman"/>
                <a:cs typeface="Times New Roman"/>
                <a:sym typeface="Times New Roman"/>
              </a:rPr>
              <a:t>ft</a:t>
            </a:r>
            <a:r>
              <a:rPr lang="en-US" sz="1100" dirty="0" smtClean="0"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100" strike="sngStrike" dirty="0">
                <a:solidFill>
                  <a:srgbClr val="FF0000"/>
                </a:solidFill>
                <a:ea typeface="Times New Roman"/>
                <a:cs typeface="Times New Roman"/>
                <a:sym typeface="Times New Roman"/>
              </a:rPr>
              <a:t>m</a:t>
            </a:r>
          </a:p>
          <a:p>
            <a:pPr lvl="1">
              <a:lnSpc>
                <a:spcPct val="90000"/>
              </a:lnSpc>
              <a:spcBef>
                <a:spcPts val="310"/>
              </a:spcBef>
              <a:spcAft>
                <a:spcPts val="0"/>
              </a:spcAft>
              <a:buClr>
                <a:schemeClr val="dk1"/>
              </a:buClr>
              <a:buSzPct val="96875"/>
              <a:buFont typeface="Times New Roman"/>
              <a:buChar char="–"/>
            </a:pPr>
            <a:r>
              <a:rPr lang="en-US" sz="1100" b="0" i="0" u="sng" strike="noStrike" cap="none" baseline="0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Current products include </a:t>
            </a:r>
            <a:r>
              <a:rPr lang="en-US" sz="1100" u="sng" dirty="0">
                <a:solidFill>
                  <a:srgbClr val="00B050"/>
                </a:solidFill>
                <a:ea typeface="Times New Roman"/>
                <a:cs typeface="Times New Roman"/>
                <a:sym typeface="Times New Roman"/>
              </a:rPr>
              <a:t>Sony </a:t>
            </a:r>
            <a:r>
              <a:rPr lang="en-US" sz="1100" u="sng" dirty="0" smtClean="0">
                <a:solidFill>
                  <a:srgbClr val="00B050"/>
                </a:solidFill>
                <a:ea typeface="Times New Roman"/>
                <a:cs typeface="Times New Roman"/>
                <a:sym typeface="Times New Roman"/>
              </a:rPr>
              <a:t>HMZ-T3 and </a:t>
            </a:r>
            <a:r>
              <a:rPr lang="en-US" sz="1100" u="sng" dirty="0">
                <a:solidFill>
                  <a:srgbClr val="00B050"/>
                </a:solidFill>
                <a:ea typeface="Times New Roman"/>
                <a:cs typeface="Times New Roman"/>
                <a:sym typeface="Times New Roman"/>
              </a:rPr>
              <a:t>VR </a:t>
            </a:r>
            <a:r>
              <a:rPr lang="en-US" sz="1100" u="sng" dirty="0" smtClean="0">
                <a:solidFill>
                  <a:srgbClr val="00B050"/>
                </a:solidFill>
                <a:ea typeface="Times New Roman"/>
                <a:cs typeface="Times New Roman"/>
                <a:sym typeface="Times New Roman"/>
              </a:rPr>
              <a:t>glasses </a:t>
            </a:r>
            <a:r>
              <a:rPr lang="en-US" sz="1100" u="sng" dirty="0">
                <a:solidFill>
                  <a:srgbClr val="00B050"/>
                </a:solidFill>
                <a:ea typeface="Times New Roman"/>
                <a:cs typeface="Times New Roman"/>
                <a:sym typeface="Times New Roman"/>
              </a:rPr>
              <a:t>by </a:t>
            </a:r>
            <a:r>
              <a:rPr lang="en-US" sz="1100" u="sng" dirty="0" smtClean="0">
                <a:solidFill>
                  <a:srgbClr val="00B050"/>
                </a:solidFill>
                <a:ea typeface="Times New Roman"/>
                <a:cs typeface="Times New Roman"/>
                <a:sym typeface="Times New Roman"/>
              </a:rPr>
              <a:t>Oculus</a:t>
            </a:r>
            <a:endParaRPr lang="en-US" sz="1400" u="sng" dirty="0" smtClean="0">
              <a:solidFill>
                <a:srgbClr val="00B050"/>
              </a:solidFill>
              <a:ea typeface="Times New Roman"/>
              <a:cs typeface="Times New Roman"/>
              <a:sym typeface="Times New Roman"/>
            </a:endParaRPr>
          </a:p>
          <a:p>
            <a:pPr lvl="0">
              <a:lnSpc>
                <a:spcPct val="90000"/>
              </a:lnSpc>
              <a:spcBef>
                <a:spcPts val="310"/>
              </a:spcBef>
              <a:spcAft>
                <a:spcPts val="0"/>
              </a:spcAft>
              <a:buClr>
                <a:schemeClr val="dk1"/>
              </a:buClr>
              <a:buSzPct val="96875"/>
              <a:buFont typeface="Arial" panose="020B0604020202020204" pitchFamily="34" charset="0"/>
              <a:buChar char="•"/>
            </a:pPr>
            <a:r>
              <a:rPr lang="en-US" sz="1400" u="sng" dirty="0">
                <a:solidFill>
                  <a:srgbClr val="00B050"/>
                </a:solidFill>
                <a:ea typeface="Times New Roman"/>
                <a:cs typeface="Times New Roman"/>
                <a:sym typeface="Times New Roman"/>
              </a:rPr>
              <a:t>Smartphones, tablets, gaming consoles, etc.  can provide data processing, storage, content, and control to wearables</a:t>
            </a:r>
          </a:p>
          <a:p>
            <a:pPr indent="-285750">
              <a:lnSpc>
                <a:spcPct val="90000"/>
              </a:lnSpc>
              <a:spcBef>
                <a:spcPts val="310"/>
              </a:spcBef>
              <a:spcAft>
                <a:spcPts val="0"/>
              </a:spcAft>
              <a:buClr>
                <a:schemeClr val="dk1"/>
              </a:buClr>
              <a:buSzPct val="96875"/>
              <a:buFont typeface="Times New Roman"/>
              <a:buChar char="–"/>
            </a:pPr>
            <a:r>
              <a:rPr lang="en-US" sz="1600" b="1" i="0" u="none" strike="sngStrike" cap="none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Applications</a:t>
            </a:r>
            <a:endParaRPr lang="en-US" sz="1600" b="1" i="0" u="none" strike="sngStrike" cap="none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310"/>
              </a:spcBef>
              <a:spcAft>
                <a:spcPts val="0"/>
              </a:spcAft>
              <a:buClr>
                <a:schemeClr val="dk1"/>
              </a:buClr>
              <a:buSzPct val="96875"/>
              <a:buFont typeface="Times New Roman"/>
              <a:buChar char="–"/>
            </a:pPr>
            <a:r>
              <a:rPr lang="en-US" sz="1050" b="0" i="0" u="none" strike="sng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Sony HMZ-T3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310"/>
              </a:spcBef>
              <a:spcAft>
                <a:spcPts val="0"/>
              </a:spcAft>
              <a:buClr>
                <a:schemeClr val="dk1"/>
              </a:buClr>
              <a:buSzPct val="96875"/>
              <a:buFont typeface="Times New Roman"/>
              <a:buChar char="–"/>
            </a:pPr>
            <a:r>
              <a:rPr lang="en-US" sz="1050" b="0" i="0" u="none" strike="sngStrike" cap="none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VR </a:t>
            </a:r>
            <a:r>
              <a:rPr lang="en-US" sz="1050" b="0" i="0" u="none" strike="sng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goggles by </a:t>
            </a:r>
            <a:r>
              <a:rPr lang="en-US" sz="1050" b="0" i="0" u="none" strike="sngStrike" cap="none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Oculus</a:t>
            </a:r>
            <a:endParaRPr lang="en-US" sz="1200" b="0" i="0" u="none" strike="sngStrike" cap="none" dirty="0" smtClean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31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100" b="0" i="0" u="none" strike="sngStrike" cap="none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lang="en-US" sz="1100" b="0" i="0" u="none" strike="sngStrike" cap="none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388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sz="1400" b="1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600" b="1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</a:t>
            </a:r>
          </a:p>
        </p:txBody>
      </p:sp>
      <p:graphicFrame>
        <p:nvGraphicFramePr>
          <p:cNvPr id="156" name="Shape 156"/>
          <p:cNvGraphicFramePr/>
          <p:nvPr>
            <p:extLst>
              <p:ext uri="{D42A27DB-BD31-4B8C-83A1-F6EECF244321}">
                <p14:modId xmlns:p14="http://schemas.microsoft.com/office/powerpoint/2010/main" val="2332651979"/>
              </p:ext>
            </p:extLst>
          </p:nvPr>
        </p:nvGraphicFramePr>
        <p:xfrm>
          <a:off x="5105400" y="1447800"/>
          <a:ext cx="3810000" cy="24765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270000"/>
                <a:gridCol w="1270000"/>
                <a:gridCol w="12700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>
                          <a:solidFill>
                            <a:schemeClr val="dk1"/>
                          </a:solidFill>
                        </a:rPr>
                        <a:t>Features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>
                          <a:solidFill>
                            <a:schemeClr val="dk1"/>
                          </a:solidFill>
                        </a:rPr>
                        <a:t>Requirements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>
                          <a:solidFill>
                            <a:schemeClr val="dk1"/>
                          </a:solidFill>
                        </a:rPr>
                        <a:t>Notes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 </a:t>
                      </a:r>
                      <a:r>
                        <a:rPr lang="en-US" sz="1050" u="none" strike="noStrike" cap="none" baseline="0" dirty="0">
                          <a:solidFill>
                            <a:schemeClr val="dk1"/>
                          </a:solidFill>
                        </a:rPr>
                        <a:t>Distance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 </a:t>
                      </a:r>
                      <a:r>
                        <a:rPr lang="en-US" sz="1050" u="none" strike="noStrike" cap="none" baseline="0" dirty="0" smtClean="0">
                          <a:solidFill>
                            <a:schemeClr val="dk1"/>
                          </a:solidFill>
                        </a:rPr>
                        <a:t>10ft</a:t>
                      </a:r>
                      <a:endParaRPr lang="en-US" sz="1050" u="none" strike="noStrike" cap="none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/>
                        <a:t>Sony HMZ T1 supports up to 7ft Wireless HD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Video Quality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3D 4K [1]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HDMI 2.0 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875">
                <a:tc row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Range of </a:t>
                      </a:r>
                      <a:r>
                        <a:rPr lang="en-US" sz="1050" u="none" strike="noStrike" cap="none" baseline="0" dirty="0" smtClean="0"/>
                        <a:t>Motion for head-worn wearable</a:t>
                      </a:r>
                      <a:endParaRPr lang="en-US" sz="1050" u="none" strike="noStrike" cap="none" baseline="0" dirty="0"/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 Neck Roll [2]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/>
                        <a:t>0.17 (s/60deg)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 Neck Pitch[2]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0.14(s/60deg)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 Neck Yaw[2]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0.13 (s/60deg)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sng" strike="noStrike" cap="none" baseline="0" dirty="0" smtClean="0">
                          <a:solidFill>
                            <a:srgbClr val="00B050"/>
                          </a:solidFill>
                        </a:rPr>
                        <a:t>Range of motion for wearables and handhelds</a:t>
                      </a:r>
                      <a:endParaRPr lang="en-US" sz="1050" u="sng" strike="noStrike" cap="none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sng" strike="noStrike" cap="none" baseline="0" dirty="0" smtClean="0">
                          <a:solidFill>
                            <a:srgbClr val="00B050"/>
                          </a:solidFill>
                        </a:rPr>
                        <a:t>Pedestrian speeds </a:t>
                      </a:r>
                      <a:endParaRPr lang="en-US" sz="1050" u="sng" strike="noStrike" cap="none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lang="en-US" sz="1050" u="none" strike="noStrike" cap="none" baseline="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5" descr="sony-head-mount-hm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800600"/>
            <a:ext cx="2817377" cy="1614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485653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30959</TotalTime>
  <Words>1107</Words>
  <Application>Microsoft Office PowerPoint</Application>
  <PresentationFormat>On-screen Show (4:3)</PresentationFormat>
  <Paragraphs>132</Paragraphs>
  <Slides>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11ay Usage Model for Wearables</vt:lpstr>
      <vt:lpstr>Abstract</vt:lpstr>
      <vt:lpstr>Why “High-end Wearables in Public Spaces” Usage Model? </vt:lpstr>
      <vt:lpstr>Heterogeneous Wearables in Public Spaces Part 1 of description</vt:lpstr>
      <vt:lpstr>Heterogeneous Wearables in Public Spaces Part 2 of description</vt:lpstr>
      <vt:lpstr>Comparison with Existing Use Cases</vt:lpstr>
      <vt:lpstr>Usage Model 3: High-End Wearables Augmented Reality and Virtual Reality</vt:lpstr>
      <vt:lpstr>Usage Model 3: High-end Wearables  AR and VR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 60 Use Case</dc:title>
  <dc:creator>Kerstin Johnsson</dc:creator>
  <cp:lastModifiedBy>Cordeiro, Carlos 1</cp:lastModifiedBy>
  <cp:revision>367</cp:revision>
  <cp:lastPrinted>1998-02-10T13:28:06Z</cp:lastPrinted>
  <dcterms:created xsi:type="dcterms:W3CDTF">2009-07-15T16:38:20Z</dcterms:created>
  <dcterms:modified xsi:type="dcterms:W3CDTF">2015-05-11T15:25:34Z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1410188350</vt:lpwstr>
  </property>
</Properties>
</file>