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802.11-15/0623r0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802.11-15/0623r0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802.11-14/0623r1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TGax</a:t>
            </a:r>
            <a:r>
              <a:rPr lang="en-GB" dirty="0" smtClean="0"/>
              <a:t> simulation scenario “Box 5” –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88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295638"/>
              </p:ext>
            </p:extLst>
          </p:nvPr>
        </p:nvGraphicFramePr>
        <p:xfrm>
          <a:off x="522288" y="2520950"/>
          <a:ext cx="7916862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5" imgW="8246962" imgH="3004465" progId="Word.Document.8">
                  <p:embed/>
                </p:oleObj>
              </mc:Choice>
              <mc:Fallback>
                <p:oleObj name="Document" r:id="rId5" imgW="8246962" imgH="30044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520950"/>
                        <a:ext cx="7916862" cy="287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6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54375"/>
              </p:ext>
            </p:extLst>
          </p:nvPr>
        </p:nvGraphicFramePr>
        <p:xfrm>
          <a:off x="1143000" y="2438400"/>
          <a:ext cx="6357980" cy="2435016"/>
        </p:xfrm>
        <a:graphic>
          <a:graphicData uri="http://schemas.openxmlformats.org/drawingml/2006/table">
            <a:tbl>
              <a:tblPr firstRow="1" bandRow="1"/>
              <a:tblGrid>
                <a:gridCol w="1271596"/>
                <a:gridCol w="1271596"/>
                <a:gridCol w="1271596"/>
                <a:gridCol w="1271596"/>
                <a:gridCol w="1271596"/>
              </a:tblGrid>
              <a:tr h="51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(Mb/s)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Ericsson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479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51.9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60.89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50.67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49.18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79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146.1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129.75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100.53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152.38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479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151.5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130.31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117.41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148.39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79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349.5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320.95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268.61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349.95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up- &amp; downlink operation of all three BSSs –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5182344" cy="1065213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5254352" cy="4113213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results similar to other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Little distance variation leads to limited </a:t>
            </a:r>
            <a:r>
              <a:rPr lang="en-US" dirty="0" err="1" smtClean="0"/>
              <a:t>pathloss</a:t>
            </a:r>
            <a:r>
              <a:rPr lang="en-US" dirty="0" smtClean="0"/>
              <a:t> variation in BSS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Right table shows SNR in UL direction per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 dB higher SNR in DL because of higher output power of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ixed Modulation and Coding Scheme selection as required by “Box 5” test results in equal throughput distribution in BSS A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8586712"/>
              </p:ext>
            </p:extLst>
          </p:nvPr>
        </p:nvGraphicFramePr>
        <p:xfrm>
          <a:off x="6249669" y="692696"/>
          <a:ext cx="2210763" cy="566140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758195"/>
                <a:gridCol w="758195"/>
                <a:gridCol w="694373"/>
              </a:tblGrid>
              <a:tr h="445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STA 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SNR, 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UL </a:t>
                      </a:r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dB)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14">
                <a:tc rowSpan="20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42,88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32,21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40,22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37,28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32,76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42,59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45,66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27,48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46,83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35,11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30,64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43,84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38,58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47,84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40,32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37,67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39,30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29,48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35,39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39,35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30,02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32,48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43,64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34,58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41,47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31,64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30,63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32,61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  <a:latin typeface="Calibri" panose="020F0502020204030204" pitchFamily="34" charset="0"/>
                        </a:rPr>
                        <a:t>38,33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  <a:tr h="14841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32,24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2" marR="6232" marT="6232" marB="0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31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R. </a:t>
            </a:r>
            <a:r>
              <a:rPr lang="en-US" dirty="0" err="1" smtClean="0"/>
              <a:t>Porat</a:t>
            </a:r>
            <a:r>
              <a:rPr lang="en-US" dirty="0"/>
              <a:t> et al., “11ax Evaluation Methodology,” </a:t>
            </a:r>
            <a:r>
              <a:rPr lang="en-US" dirty="0" smtClean="0"/>
              <a:t>11-14/0571r8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J. Pang et al., “</a:t>
            </a:r>
            <a:r>
              <a:rPr lang="en-US" altLang="zh-CN" dirty="0" smtClean="0"/>
              <a:t>Discussion about </a:t>
            </a:r>
            <a:r>
              <a:rPr lang="en-US" dirty="0" smtClean="0"/>
              <a:t>Box5 Calibration,” 11-14/1177r2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P. </a:t>
            </a:r>
            <a:r>
              <a:rPr lang="en-US" dirty="0" err="1" smtClean="0"/>
              <a:t>Loc</a:t>
            </a:r>
            <a:r>
              <a:rPr lang="en-US" dirty="0" smtClean="0"/>
              <a:t> et al</a:t>
            </a:r>
            <a:r>
              <a:rPr lang="en-US" dirty="0"/>
              <a:t>., “</a:t>
            </a:r>
            <a:r>
              <a:rPr lang="en-US" dirty="0" err="1"/>
              <a:t>TGac</a:t>
            </a:r>
            <a:r>
              <a:rPr lang="en-US" dirty="0"/>
              <a:t> Functional Requirements and Evaluation </a:t>
            </a:r>
            <a:r>
              <a:rPr lang="en-US" dirty="0" smtClean="0"/>
              <a:t>Methodology</a:t>
            </a:r>
            <a:r>
              <a:rPr lang="en-US" dirty="0"/>
              <a:t>,” </a:t>
            </a:r>
            <a:r>
              <a:rPr lang="en-US" dirty="0" smtClean="0"/>
              <a:t>11-09/00451r16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Y. </a:t>
            </a:r>
            <a:r>
              <a:rPr lang="en-US" dirty="0"/>
              <a:t>Li, “MAC calibration results </a:t>
            </a:r>
            <a:r>
              <a:rPr lang="en-US" dirty="0" smtClean="0"/>
              <a:t>comparison,” 11-14/1192r6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S. Merlin et al., “</a:t>
            </a:r>
            <a:r>
              <a:rPr lang="en-US" dirty="0" err="1" smtClean="0"/>
              <a:t>TGax</a:t>
            </a:r>
            <a:r>
              <a:rPr lang="en-US" dirty="0" smtClean="0"/>
              <a:t> Simulation Scenarios,” 11-14/0980r10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presents our results of the </a:t>
            </a:r>
            <a:r>
              <a:rPr lang="en-GB" dirty="0" err="1" smtClean="0"/>
              <a:t>TGax</a:t>
            </a:r>
            <a:r>
              <a:rPr lang="en-GB" dirty="0" smtClean="0"/>
              <a:t> </a:t>
            </a:r>
            <a:r>
              <a:rPr lang="en-GB" dirty="0"/>
              <a:t>“Box 5” </a:t>
            </a:r>
            <a:r>
              <a:rPr lang="en-GB" dirty="0" smtClean="0"/>
              <a:t>[1] simulation tool calibration test. We follow [2] and simulate scenario 6 (“Enterprise </a:t>
            </a:r>
            <a:r>
              <a:rPr lang="en-GB" dirty="0"/>
              <a:t>Network with </a:t>
            </a:r>
            <a:r>
              <a:rPr lang="en-GB" dirty="0" smtClean="0"/>
              <a:t>OBSS”) of [3]. As with previous studies [4] the results reveal that our simulation tool behaves equal to other tools.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>
              <a:buClrTx/>
              <a:buSzTx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Standalone operation of BSS B – Downlink traffic per </a:t>
            </a:r>
            <a:r>
              <a:rPr lang="en-US" dirty="0" smtClean="0"/>
              <a:t>STA in Mb/s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5124"/>
            <a:ext cx="7770813" cy="410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28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Standalone operation of BSS B – Uplink traffic per </a:t>
            </a:r>
            <a:r>
              <a:rPr lang="en-US" dirty="0" smtClean="0"/>
              <a:t>STA in Mb/s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1984364"/>
            <a:ext cx="7770813" cy="4106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685800" y="685800"/>
            <a:ext cx="7772400" cy="814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95736"/>
            <a:ext cx="6263080" cy="36576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operation </a:t>
            </a:r>
            <a:r>
              <a:rPr lang="en-US" dirty="0"/>
              <a:t>of all three BSSs – </a:t>
            </a:r>
            <a:r>
              <a:rPr lang="en-US" dirty="0" smtClean="0"/>
              <a:t>Downlink </a:t>
            </a:r>
            <a:r>
              <a:rPr lang="en-US" dirty="0"/>
              <a:t>only traffic results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Throughput </a:t>
            </a:r>
            <a:r>
              <a:rPr lang="en-US" dirty="0"/>
              <a:t>(</a:t>
            </a:r>
            <a:r>
              <a:rPr lang="en-US" dirty="0" smtClean="0"/>
              <a:t>Mb/s</a:t>
            </a:r>
            <a:r>
              <a:rPr lang="en-US" dirty="0"/>
              <a:t>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BSS A: </a:t>
            </a:r>
            <a:r>
              <a:rPr lang="en-US" dirty="0" smtClean="0"/>
              <a:t>84.3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BSS B: </a:t>
            </a:r>
            <a:r>
              <a:rPr lang="en-US" dirty="0" smtClean="0"/>
              <a:t>122.7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BSS C: </a:t>
            </a:r>
            <a:r>
              <a:rPr lang="en-US" dirty="0" smtClean="0"/>
              <a:t>104.6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Total: </a:t>
            </a:r>
            <a:r>
              <a:rPr lang="en-US" dirty="0" smtClean="0"/>
              <a:t>311.6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85800" y="5437585"/>
            <a:ext cx="2662064" cy="727719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BSS A (STAs 1, 2, 4, 5, 7, 8, 10, 11, 13, 14, 16, 17, 19, 20, 25, 26, 28, 29)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BSS B (STAs 3, 9 ,15, 27)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BSS C (STAs 6, 12,18, 30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1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685800" y="714356"/>
            <a:ext cx="7772400" cy="6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6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233524"/>
              </p:ext>
            </p:extLst>
          </p:nvPr>
        </p:nvGraphicFramePr>
        <p:xfrm>
          <a:off x="1143000" y="2286003"/>
          <a:ext cx="6756450" cy="2651758"/>
        </p:xfrm>
        <a:graphic>
          <a:graphicData uri="http://schemas.openxmlformats.org/drawingml/2006/table">
            <a:tbl>
              <a:tblPr firstRow="1" bandRow="1"/>
              <a:tblGrid>
                <a:gridCol w="1126075"/>
                <a:gridCol w="1126075"/>
                <a:gridCol w="1126075"/>
                <a:gridCol w="1126075"/>
                <a:gridCol w="1126075"/>
                <a:gridCol w="1126075"/>
              </a:tblGrid>
              <a:tr h="7873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(Mb/s)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Ericsson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4660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kern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84.3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71.87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70.6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15.87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74.70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660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kern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122.7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127.96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107.1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178.01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128.71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4660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kern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104.6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111.62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118.4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172.28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101.34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660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kern="0" dirty="0" smtClean="0">
                          <a:solidFill>
                            <a:srgbClr val="000000"/>
                          </a:solidFill>
                          <a:latin typeface="Times New Roman"/>
                          <a:sym typeface="Wingdings" pitchFamily="2" charset="2"/>
                        </a:rPr>
                        <a:t>311.6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311.45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296.1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366.16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313.56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operation </a:t>
            </a:r>
            <a:r>
              <a:rPr lang="en-US" dirty="0"/>
              <a:t>of all three BSSs – D</a:t>
            </a:r>
            <a:r>
              <a:rPr lang="en-US" dirty="0" smtClean="0"/>
              <a:t>ownlink </a:t>
            </a:r>
            <a:r>
              <a:rPr lang="en-US" dirty="0"/>
              <a:t>only </a:t>
            </a:r>
            <a:r>
              <a:rPr lang="en-US" dirty="0" smtClean="0"/>
              <a:t>traffic results comparison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678" y="2948136"/>
            <a:ext cx="6110323" cy="35052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operation of all three BSSs – </a:t>
            </a:r>
            <a:r>
              <a:rPr lang="en-US" dirty="0" smtClean="0"/>
              <a:t>Uplink </a:t>
            </a:r>
            <a:r>
              <a:rPr lang="en-US" dirty="0"/>
              <a:t>only traffic results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Throughput </a:t>
            </a:r>
            <a:r>
              <a:rPr lang="en-US" dirty="0"/>
              <a:t>(</a:t>
            </a:r>
            <a:r>
              <a:rPr lang="en-US" dirty="0" smtClean="0"/>
              <a:t>Mb/s</a:t>
            </a:r>
            <a:r>
              <a:rPr lang="en-US" dirty="0"/>
              <a:t>):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BSS A: </a:t>
            </a:r>
            <a:r>
              <a:rPr lang="en-US" dirty="0" smtClean="0"/>
              <a:t>80.9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BSS B: </a:t>
            </a:r>
            <a:r>
              <a:rPr lang="en-US" dirty="0" smtClean="0"/>
              <a:t>120.4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BSS C: </a:t>
            </a:r>
            <a:r>
              <a:rPr lang="en-US" dirty="0" smtClean="0"/>
              <a:t>137.8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Total: </a:t>
            </a:r>
            <a:r>
              <a:rPr lang="en-US" dirty="0" smtClean="0"/>
              <a:t>339.1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Content Placeholder 11"/>
          <p:cNvSpPr txBox="1">
            <a:spLocks/>
          </p:cNvSpPr>
          <p:nvPr/>
        </p:nvSpPr>
        <p:spPr bwMode="auto">
          <a:xfrm>
            <a:off x="685800" y="5437585"/>
            <a:ext cx="2662064" cy="7277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3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kern="0" smtClean="0"/>
              <a:t>BSS A (STAs 1, 2, 4, 5, 7, 8, 10, 11, 13, 14, 16, 17, 19, 20, 25, 26, 28, 29)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kern="0" smtClean="0"/>
              <a:t>BSS B (STAs 3, 9 ,15, 27)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kern="0" smtClean="0"/>
              <a:t>BSS C (STAs 6, 12,18, 30)</a:t>
            </a:r>
            <a:endParaRPr lang="sv-SE" kern="0" dirty="0"/>
          </a:p>
        </p:txBody>
      </p:sp>
    </p:spTree>
    <p:extLst>
      <p:ext uri="{BB962C8B-B14F-4D97-AF65-F5344CB8AC3E}">
        <p14:creationId xmlns:p14="http://schemas.microsoft.com/office/powerpoint/2010/main" val="15269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9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9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486213"/>
              </p:ext>
            </p:extLst>
          </p:nvPr>
        </p:nvGraphicFramePr>
        <p:xfrm>
          <a:off x="1066800" y="2514600"/>
          <a:ext cx="6705600" cy="2611820"/>
        </p:xfrm>
        <a:graphic>
          <a:graphicData uri="http://schemas.openxmlformats.org/drawingml/2006/table">
            <a:tbl>
              <a:tblPr firstRow="1" bandRow="1"/>
              <a:tblGrid>
                <a:gridCol w="1117600"/>
                <a:gridCol w="1117600"/>
                <a:gridCol w="1117600"/>
                <a:gridCol w="1117600"/>
                <a:gridCol w="1117600"/>
                <a:gridCol w="1117600"/>
              </a:tblGrid>
              <a:tr h="7535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(Mb/s)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Ericsson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464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80.9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65.02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80.45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83.84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149.94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64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120.4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105.21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81.96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112.87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121.44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464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137.8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138.01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123.21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148.61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139.27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464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kern="0" dirty="0" smtClean="0">
                          <a:solidFill>
                            <a:srgbClr val="000000"/>
                          </a:solidFill>
                          <a:latin typeface="Times New Roman"/>
                          <a:sym typeface="Wingdings" pitchFamily="2" charset="2"/>
                        </a:rPr>
                        <a:t>339.1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altLang="zh-CN" sz="1400" dirty="0" smtClean="0"/>
                        <a:t>308.24</a:t>
                      </a:r>
                      <a:endParaRPr lang="zh-CN" alt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285.62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345.32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410.65</a:t>
                      </a:r>
                      <a:endParaRPr lang="zh-CN" altLang="en-US" sz="14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operation of all three BSSs – </a:t>
            </a:r>
            <a:r>
              <a:rPr lang="en-US" dirty="0" smtClean="0"/>
              <a:t>Uplink </a:t>
            </a:r>
            <a:r>
              <a:rPr lang="en-US" dirty="0"/>
              <a:t>only traffic results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85800" y="685800"/>
            <a:ext cx="7772400" cy="671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4213" y="1357298"/>
            <a:ext cx="7772400" cy="143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7" r="8571"/>
          <a:stretch/>
        </p:blipFill>
        <p:spPr>
          <a:xfrm>
            <a:off x="3220112" y="3068960"/>
            <a:ext cx="5888391" cy="36004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</a:t>
            </a:r>
            <a:r>
              <a:rPr lang="en-US" dirty="0" smtClean="0"/>
              <a:t>up- </a:t>
            </a:r>
            <a:r>
              <a:rPr lang="en-US" dirty="0"/>
              <a:t>&amp; </a:t>
            </a:r>
            <a:r>
              <a:rPr lang="en-US" dirty="0" smtClean="0"/>
              <a:t>downlink operation </a:t>
            </a:r>
            <a:r>
              <a:rPr lang="en-US" dirty="0"/>
              <a:t>of all three BSSs </a:t>
            </a:r>
            <a:r>
              <a:rPr lang="en-US" dirty="0" smtClean="0"/>
              <a:t>– Throughput in Mb/s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BSS A: 51.9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DL: 2.0, </a:t>
            </a:r>
            <a:r>
              <a:rPr lang="en-US" dirty="0"/>
              <a:t>UL</a:t>
            </a:r>
            <a:r>
              <a:rPr lang="en-US" dirty="0" smtClean="0"/>
              <a:t>: 49.9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BSS C: 151.5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DL: 28.3,</a:t>
            </a:r>
            <a:br>
              <a:rPr lang="en-US" dirty="0" smtClean="0"/>
            </a:br>
            <a:r>
              <a:rPr lang="en-US" dirty="0" smtClean="0"/>
              <a:t>UL: 123.2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Total: 349.5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DL: 70.7,</a:t>
            </a:r>
            <a:br>
              <a:rPr lang="en-US" dirty="0" smtClean="0"/>
            </a:br>
            <a:r>
              <a:rPr lang="en-US" dirty="0" smtClean="0"/>
              <a:t>UL: 278.8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BSS B: </a:t>
            </a:r>
            <a:r>
              <a:rPr lang="en-US" dirty="0" smtClean="0"/>
              <a:t>146.1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DL: 40.4, UL: </a:t>
            </a:r>
            <a:r>
              <a:rPr lang="en-US" dirty="0" smtClean="0"/>
              <a:t>105.7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7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3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189</TotalTime>
  <Words>872</Words>
  <Application>Microsoft Office PowerPoint</Application>
  <PresentationFormat>On-screen Show (4:3)</PresentationFormat>
  <Paragraphs>251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 (3)</vt:lpstr>
      <vt:lpstr>Document</vt:lpstr>
      <vt:lpstr>TGax simulation scenario “Box 5” – calibration results</vt:lpstr>
      <vt:lpstr>Abstract</vt:lpstr>
      <vt:lpstr>Standalone operation of BSS B – Downlink traffic per STA in Mb/s</vt:lpstr>
      <vt:lpstr>Standalone operation of BSS B – Uplink traffic per STA in Mb/s</vt:lpstr>
      <vt:lpstr>Simultaneous operation of all three BSSs – Downlink only traffic results</vt:lpstr>
      <vt:lpstr>Simultaneous operation of all three BSSs – Downlink only traffic results comparison</vt:lpstr>
      <vt:lpstr>Simultaneous operation of all three BSSs – Uplink only traffic results</vt:lpstr>
      <vt:lpstr>Simultaneous operation of all three BSSs – Uplink only traffic results comparison</vt:lpstr>
      <vt:lpstr>Simultaneous up- &amp; downlink operation of all three BSSs – Throughput in Mb/s</vt:lpstr>
      <vt:lpstr>Simultaneous up- &amp; downlink operation of all three BSSs – Comparison</vt:lpstr>
      <vt:lpstr>Observations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simulation scenario “Box 5” – calibration results</dc:title>
  <dc:creator>Guido R. Hiertz</dc:creator>
  <cp:lastModifiedBy>Guido R. Hiertz</cp:lastModifiedBy>
  <cp:revision>25</cp:revision>
  <cp:lastPrinted>1601-01-01T00:00:00Z</cp:lastPrinted>
  <dcterms:created xsi:type="dcterms:W3CDTF">2015-05-10T17:14:06Z</dcterms:created>
  <dcterms:modified xsi:type="dcterms:W3CDTF">2015-05-11T15:27:19Z</dcterms:modified>
</cp:coreProperties>
</file>