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7"/>
  </p:notesMasterIdLst>
  <p:handoutMasterIdLst>
    <p:handoutMasterId r:id="rId18"/>
  </p:handoutMasterIdLst>
  <p:sldIdLst>
    <p:sldId id="256" r:id="rId4"/>
    <p:sldId id="330" r:id="rId5"/>
    <p:sldId id="372" r:id="rId6"/>
    <p:sldId id="362" r:id="rId7"/>
    <p:sldId id="366" r:id="rId8"/>
    <p:sldId id="364" r:id="rId9"/>
    <p:sldId id="359" r:id="rId10"/>
    <p:sldId id="368" r:id="rId11"/>
    <p:sldId id="363" r:id="rId12"/>
    <p:sldId id="370" r:id="rId13"/>
    <p:sldId id="369" r:id="rId14"/>
    <p:sldId id="371" r:id="rId15"/>
    <p:sldId id="34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36" autoAdjust="0"/>
    <p:restoredTop sz="97509" autoAdjust="0"/>
  </p:normalViewPr>
  <p:slideViewPr>
    <p:cSldViewPr>
      <p:cViewPr varScale="1">
        <p:scale>
          <a:sx n="138" d="100"/>
          <a:sy n="138" d="100"/>
        </p:scale>
        <p:origin x="-30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1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0621r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Design Principles for HE Preamble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2015-05-13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75799"/>
              </p:ext>
            </p:extLst>
          </p:nvPr>
        </p:nvGraphicFramePr>
        <p:xfrm>
          <a:off x="506413" y="3752850"/>
          <a:ext cx="8097837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1" name="Document" r:id="rId4" imgW="8255000" imgH="2070100" progId="Word.Document.8">
                  <p:embed/>
                </p:oleObj>
              </mc:Choice>
              <mc:Fallback>
                <p:oleObj name="Document" r:id="rId4" imgW="8255000" imgH="2070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752850"/>
                        <a:ext cx="8097837" cy="195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3.2.z </a:t>
            </a:r>
            <a:r>
              <a:rPr lang="en-US" dirty="0" smtClean="0"/>
              <a:t> HE</a:t>
            </a:r>
            <a:r>
              <a:rPr lang="en-US" dirty="0"/>
              <a:t>-SIG-B </a:t>
            </a:r>
            <a:r>
              <a:rPr lang="en-US" dirty="0" smtClean="0"/>
              <a:t>shall use a </a:t>
            </a:r>
            <a:r>
              <a:rPr lang="en-US" dirty="0"/>
              <a:t>DFT period of 3.2us and subcarrier spacing of </a:t>
            </a:r>
            <a:r>
              <a:rPr lang="en-US" dirty="0" smtClean="0"/>
              <a:t>312.5kHz.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0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3.2.z </a:t>
            </a:r>
            <a:r>
              <a:rPr lang="en-US" dirty="0" smtClean="0"/>
              <a:t> For </a:t>
            </a:r>
            <a:r>
              <a:rPr lang="en-US" dirty="0" smtClean="0"/>
              <a:t>HE SU PPDU, HE</a:t>
            </a:r>
            <a:r>
              <a:rPr lang="en-US" dirty="0"/>
              <a:t>-SIG</a:t>
            </a:r>
            <a:r>
              <a:rPr lang="en-US" dirty="0" smtClean="0"/>
              <a:t>-A field shall include common control information and user specific information.</a:t>
            </a:r>
            <a:endParaRPr lang="en-US" dirty="0"/>
          </a:p>
          <a:p>
            <a:pPr marL="0" indent="0"/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43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For transmission of HE-SIG-B field per 20MHz, which option do you prefer </a:t>
            </a:r>
            <a:r>
              <a:rPr lang="en-US" dirty="0"/>
              <a:t>?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[C-1] HE-SIG-B duplicate per 20MHz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[C-2] HE-SIG-B non-duplicated per 20MHz, individual information per 20MHz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[C-3] HE-SIG-B encoding in the entire PPDU bandwidth 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[C-4] HE-SIG-B encoding in the entire PPDU bandwidth, prepended with dedicated STF/LTF</a:t>
            </a:r>
            <a:r>
              <a:rPr lang="en-US" dirty="0"/>
              <a:t> </a:t>
            </a:r>
            <a:r>
              <a:rPr lang="en-US" dirty="0" smtClean="0"/>
              <a:t>in the entire PPDU bandwidth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402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en-GB" sz="1800" b="0" dirty="0" smtClean="0"/>
              <a:t>[1] 15</a:t>
            </a:r>
            <a:r>
              <a:rPr lang="en-GB" sz="1800" b="0" dirty="0"/>
              <a:t>/</a:t>
            </a:r>
            <a:r>
              <a:rPr lang="en-GB" sz="1800" b="0" dirty="0" smtClean="0"/>
              <a:t>0132r4 Spec framework</a:t>
            </a:r>
          </a:p>
          <a:p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TGax adopted HE preamble structure as follows [1]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L-STF/L-LTF/L-SIG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An </a:t>
            </a:r>
            <a:r>
              <a:rPr lang="en-US" i="1" dirty="0"/>
              <a:t>HE PPDU shall include the legacy preamble (L-STF, L-LTF and L-SIG), duplicated on each 20 MHz, for backward compatibility with legacy devices</a:t>
            </a:r>
            <a:r>
              <a:rPr lang="en-US" i="1" dirty="0" smtClean="0"/>
              <a:t>.</a:t>
            </a:r>
            <a:endParaRPr lang="en-US" i="1" dirty="0"/>
          </a:p>
          <a:p>
            <a:pPr lvl="1">
              <a:buFont typeface="Arial"/>
              <a:buChar char="•"/>
            </a:pPr>
            <a:r>
              <a:rPr lang="en-US" dirty="0" smtClean="0"/>
              <a:t>HE-SIG-A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HE</a:t>
            </a:r>
            <a:r>
              <a:rPr lang="en-US" i="1" dirty="0"/>
              <a:t>-SIG-A (using a DFT period of 3.2 µs and </a:t>
            </a:r>
            <a:r>
              <a:rPr lang="en-US" i="1" dirty="0" smtClean="0"/>
              <a:t>subcarrier </a:t>
            </a:r>
            <a:r>
              <a:rPr lang="en-US" i="1" dirty="0"/>
              <a:t>spacing of 312.5 kHz) is duplicated on each 20 MHz after the legacy preamble to indicate common control information. </a:t>
            </a:r>
            <a:endParaRPr lang="en-US" i="1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HE-SIG-B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Downlink </a:t>
            </a:r>
            <a:r>
              <a:rPr lang="en-US" i="1" dirty="0"/>
              <a:t>HE MU PPDU shall include HE-SIG-B field, and the number of OFDM symbols of HE-SIG-B field is variable.</a:t>
            </a:r>
          </a:p>
          <a:p>
            <a:pPr lvl="3">
              <a:buFont typeface="Arial"/>
              <a:buChar char="•"/>
            </a:pPr>
            <a:r>
              <a:rPr lang="en-US" i="1" dirty="0"/>
              <a:t>NOTE—The HE-SIG-B field includes information required to interpret HE MU PPDU, and detail is TBD</a:t>
            </a:r>
            <a:r>
              <a:rPr lang="en-US" i="1" dirty="0" smtClean="0"/>
              <a:t>.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discuss design principles for HE preamble, such as </a:t>
            </a:r>
            <a:r>
              <a:rPr lang="en-US" dirty="0"/>
              <a:t>HE-SIG-</a:t>
            </a:r>
            <a:r>
              <a:rPr lang="en-US" dirty="0" smtClean="0"/>
              <a:t>B’s location, information division between HE-SIG-A/B, and HE-SIG-B’s multi-channel transmission.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-719667" y="449791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A. HE</a:t>
            </a:r>
            <a:r>
              <a:rPr lang="en-US" dirty="0"/>
              <a:t>-SIG-</a:t>
            </a:r>
            <a:r>
              <a:rPr lang="en-US" dirty="0" smtClean="0"/>
              <a:t>B’s </a:t>
            </a:r>
            <a:r>
              <a:rPr lang="en-US" dirty="0"/>
              <a:t>location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is after the legacy preamble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TGax needs study for HE-SIG-B’s possible location within a HE preamble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B. SIG information division between HE-SIG-A/B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indicates common control information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HE-SIG-B includes information to interpret HE MU PPDU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TGax needs study for how to divide SIG information between HE-SIG-A/B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C. HE-SIG-B’s transmission in multi 20MHz channels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is duplicated on each 20MHz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TGax needs study for HE-SIG-B’s transmission in multi 20MHz channels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54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HE-SIG-B’s 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4890926" y="2251936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H="1">
            <a:off x="4878439" y="2380810"/>
            <a:ext cx="143999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5426576" y="2206593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6329375" y="2250207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8745076" y="2250207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H="1" flipV="1">
            <a:off x="6340242" y="2382539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6898440" y="2204864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893610" y="2647983"/>
            <a:ext cx="70490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304916" y="2647982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 Data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477256" y="2647982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330181" y="2647982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604781" y="2647983"/>
            <a:ext cx="287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7019824" y="2647982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765088" y="2647982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95073" y="2647982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7" name="Left Brace 56"/>
          <p:cNvSpPr/>
          <p:nvPr/>
        </p:nvSpPr>
        <p:spPr>
          <a:xfrm rot="16200000" flipH="1">
            <a:off x="6057074" y="2381160"/>
            <a:ext cx="108000" cy="432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923329" y="2460897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90" name="Line 15"/>
          <p:cNvSpPr>
            <a:spLocks noChangeShapeType="1"/>
          </p:cNvSpPr>
          <p:nvPr/>
        </p:nvSpPr>
        <p:spPr bwMode="auto">
          <a:xfrm>
            <a:off x="403359" y="2251936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1" name="Line 17"/>
          <p:cNvSpPr>
            <a:spLocks noChangeShapeType="1"/>
          </p:cNvSpPr>
          <p:nvPr/>
        </p:nvSpPr>
        <p:spPr bwMode="auto">
          <a:xfrm flipH="1">
            <a:off x="395536" y="2380810"/>
            <a:ext cx="1010083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725339" y="2206593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93" name="Line 15"/>
          <p:cNvSpPr>
            <a:spLocks noChangeShapeType="1"/>
          </p:cNvSpPr>
          <p:nvPr/>
        </p:nvSpPr>
        <p:spPr bwMode="auto">
          <a:xfrm>
            <a:off x="1403494" y="2250207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4" name="Line 16"/>
          <p:cNvSpPr>
            <a:spLocks noChangeShapeType="1"/>
          </p:cNvSpPr>
          <p:nvPr/>
        </p:nvSpPr>
        <p:spPr bwMode="auto">
          <a:xfrm>
            <a:off x="4259525" y="2250207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5" name="Line 17"/>
          <p:cNvSpPr>
            <a:spLocks noChangeShapeType="1"/>
          </p:cNvSpPr>
          <p:nvPr/>
        </p:nvSpPr>
        <p:spPr bwMode="auto">
          <a:xfrm flipH="1" flipV="1">
            <a:off x="1416479" y="2382539"/>
            <a:ext cx="2844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6" name="Text Box 19"/>
          <p:cNvSpPr txBox="1">
            <a:spLocks noChangeArrowheads="1"/>
          </p:cNvSpPr>
          <p:nvPr/>
        </p:nvSpPr>
        <p:spPr bwMode="auto">
          <a:xfrm>
            <a:off x="1974677" y="2204864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406043" y="2647983"/>
            <a:ext cx="70490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819365" y="2647982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</a:t>
            </a:r>
            <a:r>
              <a:rPr lang="en-US" sz="800" b="1" kern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Data</a:t>
            </a:r>
          </a:p>
        </p:txBody>
      </p:sp>
      <p:sp>
        <p:nvSpPr>
          <p:cNvPr id="99" name="Rectangle 3"/>
          <p:cNvSpPr>
            <a:spLocks noChangeArrowheads="1"/>
          </p:cNvSpPr>
          <p:nvPr/>
        </p:nvSpPr>
        <p:spPr bwMode="auto">
          <a:xfrm>
            <a:off x="1553493" y="2647982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1406418" y="2647982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117214" y="2647983"/>
            <a:ext cx="287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02" name="Rectangle 3"/>
          <p:cNvSpPr>
            <a:spLocks noChangeArrowheads="1"/>
          </p:cNvSpPr>
          <p:nvPr/>
        </p:nvSpPr>
        <p:spPr bwMode="auto">
          <a:xfrm>
            <a:off x="2096061" y="2647982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</p:txBody>
      </p:sp>
      <p:sp>
        <p:nvSpPr>
          <p:cNvPr id="103" name="Rectangle 3"/>
          <p:cNvSpPr>
            <a:spLocks noChangeArrowheads="1"/>
          </p:cNvSpPr>
          <p:nvPr/>
        </p:nvSpPr>
        <p:spPr bwMode="auto">
          <a:xfrm>
            <a:off x="1841325" y="2647982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2386034" y="2647982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109" name="Left Brace 108"/>
          <p:cNvSpPr/>
          <p:nvPr/>
        </p:nvSpPr>
        <p:spPr>
          <a:xfrm rot="16200000" flipH="1">
            <a:off x="2548035" y="2381160"/>
            <a:ext cx="108000" cy="432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414290" y="2460897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11" name="Content Placeholder 2"/>
          <p:cNvSpPr txBox="1">
            <a:spLocks/>
          </p:cNvSpPr>
          <p:nvPr/>
        </p:nvSpPr>
        <p:spPr bwMode="auto">
          <a:xfrm>
            <a:off x="395536" y="3223998"/>
            <a:ext cx="4392488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[A-1] SIG-B is in the 256FFT OFDM part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Same as the current VHT-SIG-B’s position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Can be beam-formed, divided by sub-bands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(Pros) Efficient when MU-MIMO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NSTS, PAID information should be known prior to decode HE-LTFs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Inefficient minimum granularity (4X Sym.)</a:t>
            </a:r>
            <a:endParaRPr lang="en-US" sz="1400" dirty="0"/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4788024" y="3223998"/>
            <a:ext cx="4104456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[A-2] SIG-B is in the 64FFT OFDM part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Reside as the variable-length extension of SIG-A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(Pros) Efficient minimum granularity (1X Sym.)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No MU-MIMO efficiency</a:t>
            </a:r>
          </a:p>
        </p:txBody>
      </p:sp>
      <p:sp>
        <p:nvSpPr>
          <p:cNvPr id="114" name="Content Placeholder 2"/>
          <p:cNvSpPr txBox="1">
            <a:spLocks/>
          </p:cNvSpPr>
          <p:nvPr/>
        </p:nvSpPr>
        <p:spPr bwMode="auto">
          <a:xfrm>
            <a:off x="459160" y="5301208"/>
            <a:ext cx="8361312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Proposal: </a:t>
            </a:r>
            <a:r>
              <a:rPr lang="en-US" sz="1800" u="sng" dirty="0" smtClean="0"/>
              <a:t>[A-2] SIG-B is in the 64FFT OFDM part</a:t>
            </a:r>
            <a:endParaRPr lang="en-US" sz="1600" u="sng" dirty="0" smtClean="0"/>
          </a:p>
          <a:p>
            <a:pPr marL="465138" lvl="1">
              <a:buFont typeface="Wingdings" charset="2"/>
              <a:buChar char="Ø"/>
            </a:pPr>
            <a:r>
              <a:rPr lang="en-US" sz="1600" dirty="0"/>
              <a:t>B</a:t>
            </a:r>
            <a:r>
              <a:rPr lang="en-US" sz="1600" dirty="0" smtClean="0"/>
              <a:t>etter to have HE-SIG-B in the 64FFT OFDM part as the variable-length extension of HE-SIG-A while having the efficient minimum </a:t>
            </a:r>
            <a:r>
              <a:rPr lang="en-US" sz="1600" dirty="0" smtClean="0"/>
              <a:t>granularity, also it does not impose ambiguity for decoding 256FFT part</a:t>
            </a:r>
            <a:endParaRPr lang="en-US" sz="1600" dirty="0" smtClean="0"/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1700808"/>
            <a:ext cx="8361312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HE-SIG-B’s exact location within a HE preamble is not defined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03026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Possible Signaling Information for 11ax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7594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60295" y="2815984"/>
            <a:ext cx="97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Partial AID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(9b)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952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SHORT GI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60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GI NYSM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68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276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LDPC extra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813631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Beamformed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923760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383760" y="2815984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MCS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(4b)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896526" y="2815984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59175" y="2815984"/>
            <a:ext cx="21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(2b)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91943" y="2815984"/>
            <a:ext cx="64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Group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441129" y="2815984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8394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STBC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032528" y="2815984"/>
            <a:ext cx="863998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(8b)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5764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95303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SHORT GI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0609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GI </a:t>
            </a: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NSYM</a:t>
            </a: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27678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LDPC extra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1635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3924268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4897034" y="3266701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59683" y="3266701"/>
            <a:ext cx="21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(2b)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92451" y="3266701"/>
            <a:ext cx="64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Group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441637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44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STBC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4033036" y="3266701"/>
            <a:ext cx="863998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(8b)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765129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[1]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2089129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[2]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2406811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[3]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731972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TXOP_PS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839972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2732480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TXOP_PS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2840480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338469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[1]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49261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[2]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60052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[3]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70844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35496" y="2815984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35496" y="3266701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600054" y="2430186"/>
            <a:ext cx="720000" cy="215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VHT-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7037717" y="2430186"/>
            <a:ext cx="701538" cy="215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VHT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-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SIGB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316886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[0]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119634" y="3753036"/>
            <a:ext cx="2795161" cy="2664296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400" u="sng" dirty="0" smtClean="0">
                <a:solidFill>
                  <a:schemeClr val="tx1"/>
                </a:solidFill>
              </a:rPr>
              <a:t>Common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BW (2b for 20/40/80/160MHz)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GI (2b for 0.8/1.6/3.2us)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Power Save 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LTF (1b for  6.4/12.8us)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>
                <a:solidFill>
                  <a:srgbClr val="0000FF"/>
                </a:solidFill>
              </a:rPr>
              <a:t>SU/MU indicator </a:t>
            </a:r>
            <a:r>
              <a:rPr lang="en-US" sz="1200" dirty="0" smtClean="0">
                <a:solidFill>
                  <a:srgbClr val="0000FF"/>
                </a:solidFill>
              </a:rPr>
              <a:t>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BSS color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HE-SIG-B Length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others (TBD)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8169533" y="2815984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6008883" y="2815984"/>
            <a:ext cx="183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Length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(17b)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>
            <a:off x="8172476" y="3266701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6009391" y="3266701"/>
            <a:ext cx="172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Length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(16b)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7952551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806046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7844636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7737409" y="3266355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MCS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(4b)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6" name="Content Placeholder 2"/>
          <p:cNvSpPr txBox="1">
            <a:spLocks/>
          </p:cNvSpPr>
          <p:nvPr/>
        </p:nvSpPr>
        <p:spPr bwMode="auto">
          <a:xfrm>
            <a:off x="5868144" y="3741932"/>
            <a:ext cx="3096344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3500" dirty="0" smtClean="0"/>
              <a:t>Single User Info (HE-SIG-A or B ?)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PAID (9b), NSTS (3b), MCS (4b), STBC (1b),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Beamformed (1b)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i="1" dirty="0"/>
              <a:t>Length </a:t>
            </a:r>
            <a:r>
              <a:rPr lang="en-US" sz="3000" i="1" dirty="0" smtClean="0"/>
              <a:t>(can be </a:t>
            </a:r>
            <a:r>
              <a:rPr lang="en-US" sz="3000" i="1" dirty="0"/>
              <a:t>indicated from L-SIG Length)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/>
              <a:t>others (TBD)</a:t>
            </a:r>
            <a:endParaRPr lang="en-US" sz="3700" dirty="0" smtClean="0"/>
          </a:p>
          <a:p>
            <a:pPr marL="180975" indent="-180975">
              <a:buFont typeface="Arial"/>
              <a:buChar char="•"/>
            </a:pPr>
            <a:endParaRPr lang="en-US" sz="3500" dirty="0" smtClean="0"/>
          </a:p>
          <a:p>
            <a:pPr marL="180975" indent="-180975">
              <a:buFont typeface="Arial"/>
              <a:buChar char="•"/>
            </a:pPr>
            <a:r>
              <a:rPr lang="en-US" sz="3500" dirty="0" smtClean="0"/>
              <a:t>Multi User </a:t>
            </a:r>
            <a:r>
              <a:rPr lang="en-US" sz="3500" dirty="0"/>
              <a:t>I</a:t>
            </a:r>
            <a:r>
              <a:rPr lang="en-US" sz="3500" dirty="0" smtClean="0"/>
              <a:t>nfo (HE-SIG-B)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PAID (9b) (or GID), NSTS (3b</a:t>
            </a:r>
            <a:r>
              <a:rPr lang="en-US" sz="3000" dirty="0" smtClean="0">
                <a:solidFill>
                  <a:srgbClr val="FF0000"/>
                </a:solidFill>
              </a:rPr>
              <a:t>), </a:t>
            </a:r>
            <a:r>
              <a:rPr lang="en-US" sz="3000" dirty="0" smtClean="0">
                <a:solidFill>
                  <a:srgbClr val="FF0000"/>
                </a:solidFill>
              </a:rPr>
              <a:t>MCS </a:t>
            </a:r>
            <a:r>
              <a:rPr lang="en-US" sz="3000" dirty="0">
                <a:solidFill>
                  <a:srgbClr val="FF0000"/>
                </a:solidFill>
              </a:rPr>
              <a:t>(4b</a:t>
            </a:r>
            <a:r>
              <a:rPr lang="en-US" sz="3000" dirty="0" smtClean="0">
                <a:solidFill>
                  <a:srgbClr val="FF0000"/>
                </a:solidFill>
              </a:rPr>
              <a:t>), Coding (</a:t>
            </a:r>
            <a:r>
              <a:rPr lang="en-US" sz="3000" dirty="0" smtClean="0">
                <a:solidFill>
                  <a:srgbClr val="FF0000"/>
                </a:solidFill>
              </a:rPr>
              <a:t>1b</a:t>
            </a:r>
            <a:r>
              <a:rPr lang="en-US" sz="3000" dirty="0" smtClean="0">
                <a:solidFill>
                  <a:srgbClr val="FF0000"/>
                </a:solidFill>
              </a:rPr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Length (16b)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/>
              <a:t>others (TBD)</a:t>
            </a:r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2993890" y="3753036"/>
            <a:ext cx="2795161" cy="2664296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400" u="sng" dirty="0" smtClean="0"/>
              <a:t>Resource Allocation Info (HE-SIG-A or B?)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/>
              <a:t>Resource Allocation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/>
              <a:t>others (TBD)</a:t>
            </a:r>
            <a:endParaRPr lang="en-US" sz="1200" dirty="0"/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5686983" y="2834307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686983" y="3285024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105" name="Left Brace 104"/>
          <p:cNvSpPr/>
          <p:nvPr/>
        </p:nvSpPr>
        <p:spPr>
          <a:xfrm rot="16200000" flipH="1">
            <a:off x="2905562" y="153206"/>
            <a:ext cx="108000" cy="5110186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Left Brace 105"/>
          <p:cNvSpPr/>
          <p:nvPr/>
        </p:nvSpPr>
        <p:spPr>
          <a:xfrm rot="16200000" flipH="1">
            <a:off x="7328436" y="1264925"/>
            <a:ext cx="108000" cy="288456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315144" y="1629808"/>
            <a:ext cx="8361312" cy="575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Based on VHT-SIG</a:t>
            </a:r>
            <a:r>
              <a:rPr lang="en-US" sz="1800" smtClean="0"/>
              <a:t>, SFD </a:t>
            </a:r>
            <a:r>
              <a:rPr lang="en-US" sz="1800" dirty="0" smtClean="0"/>
              <a:t>[1], and previous discussions in TGax, possible signaling information for HE Preamble can be classified as follows (preliminary results).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95700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B. Information Division between HE-SIG-A and B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037907" y="264701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1879641" y="264701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109" name="Left Brace 108"/>
          <p:cNvSpPr/>
          <p:nvPr/>
        </p:nvSpPr>
        <p:spPr>
          <a:xfrm rot="16200000" flipH="1">
            <a:off x="2815641" y="1377640"/>
            <a:ext cx="108000" cy="1979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1907896" y="2235212"/>
            <a:ext cx="197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11" name="Content Placeholder 2"/>
          <p:cNvSpPr txBox="1">
            <a:spLocks/>
          </p:cNvSpPr>
          <p:nvPr/>
        </p:nvSpPr>
        <p:spPr bwMode="auto">
          <a:xfrm>
            <a:off x="338178" y="3717033"/>
            <a:ext cx="4104456" cy="178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[B-1] SIG-A contains Common Control </a:t>
            </a:r>
            <a:r>
              <a:rPr lang="en-US" sz="1600" u="sng" dirty="0" smtClean="0"/>
              <a:t>Info only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DL/UL </a:t>
            </a:r>
            <a:r>
              <a:rPr lang="en-US" sz="1400" dirty="0" smtClean="0"/>
              <a:t>MU </a:t>
            </a:r>
            <a:r>
              <a:rPr lang="en-US" sz="1400" dirty="0" smtClean="0"/>
              <a:t>and UL SU PPDU require 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UL MU PPDU may not require 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Inefficient from individual CRC/Tail fields on both HE-SIG-A and B for SU PPDU</a:t>
            </a:r>
          </a:p>
          <a:p>
            <a:pPr marL="360363" lvl="1" indent="-180975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4572000" y="3717032"/>
            <a:ext cx="4752528" cy="172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[B-2] SIG-A contains Common Control Info and SU Info </a:t>
            </a:r>
            <a:r>
              <a:rPr lang="en-US" sz="1600" u="sng" dirty="0" smtClean="0"/>
              <a:t>(or </a:t>
            </a:r>
            <a:r>
              <a:rPr lang="en-US" sz="1600" u="sng" dirty="0" smtClean="0"/>
              <a:t>Resource Allocation </a:t>
            </a:r>
            <a:r>
              <a:rPr lang="en-US" sz="1600" u="sng" dirty="0" smtClean="0"/>
              <a:t>Info)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 MU PPDU requires 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DL/UL SU and UL MU PPDU may not require SIG-B</a:t>
            </a:r>
            <a:endParaRPr lang="en-US" sz="1400" dirty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SU specific info can be replaced by Resource Allocation Info when MU PPDU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Additional Resource Allocation Info may reside in HE-SIG-B as well</a:t>
            </a:r>
          </a:p>
          <a:p>
            <a:pPr marL="360363" lvl="1" indent="-180975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 bwMode="auto">
          <a:xfrm>
            <a:off x="459160" y="5663527"/>
            <a:ext cx="8361312" cy="573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Proposal: [B-2] </a:t>
            </a:r>
          </a:p>
          <a:p>
            <a:pPr marL="449263" lvl="1" indent="-271463">
              <a:buFont typeface="Wingdings" charset="2"/>
              <a:buChar char="Ø"/>
            </a:pPr>
            <a:r>
              <a:rPr lang="en-US" sz="1600" dirty="0" smtClean="0"/>
              <a:t>Better to have HE-SIG-A for signaling SU PPDU without additional HE-SIG-B</a:t>
            </a:r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1484784"/>
            <a:ext cx="8361312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dirty="0" smtClean="0"/>
              <a:t>Based on the previous slide, there are possible options for allocating the resource allocation information between HE-</a:t>
            </a:r>
            <a:r>
              <a:rPr lang="en-US" sz="1800" dirty="0" smtClean="0"/>
              <a:t>SIG-</a:t>
            </a:r>
            <a:r>
              <a:rPr lang="en-US" sz="1800" dirty="0" smtClean="0"/>
              <a:t>A and B</a:t>
            </a:r>
            <a:endParaRPr lang="en-US" sz="16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5618989" y="2417600"/>
            <a:ext cx="1045438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54502" y="2417600"/>
            <a:ext cx="609839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85753" y="2417600"/>
            <a:ext cx="198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78642" y="2417600"/>
            <a:ext cx="1943994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603790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84448" y="2235212"/>
            <a:ext cx="1943994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7739954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8172400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</a:t>
            </a: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n-1]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7307508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Left Brace 80"/>
          <p:cNvSpPr/>
          <p:nvPr/>
        </p:nvSpPr>
        <p:spPr>
          <a:xfrm rot="16200000" flipH="1">
            <a:off x="7794248" y="1395645"/>
            <a:ext cx="108000" cy="194398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3"/>
          <p:cNvSpPr>
            <a:spLocks noChangeArrowheads="1"/>
          </p:cNvSpPr>
          <p:nvPr/>
        </p:nvSpPr>
        <p:spPr bwMode="auto">
          <a:xfrm>
            <a:off x="187806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274504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317540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</a:t>
            </a: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n-1]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231299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700006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88" name="Rectangle 8"/>
          <p:cNvSpPr>
            <a:spLocks noChangeArrowheads="1"/>
          </p:cNvSpPr>
          <p:nvPr/>
        </p:nvSpPr>
        <p:spPr bwMode="auto">
          <a:xfrm>
            <a:off x="698434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065332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1063760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5164502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106" name="Rectangle 8"/>
          <p:cNvSpPr>
            <a:spLocks noChangeArrowheads="1"/>
          </p:cNvSpPr>
          <p:nvPr/>
        </p:nvSpPr>
        <p:spPr bwMode="auto">
          <a:xfrm>
            <a:off x="5162930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607683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5607683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1492245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1492245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6466416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6466416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2311925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608069" y="3186786"/>
            <a:ext cx="243851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8606146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87792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Additional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78193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0269" y="685800"/>
            <a:ext cx="10342951" cy="1065213"/>
          </a:xfrm>
        </p:spPr>
        <p:txBody>
          <a:bodyPr/>
          <a:lstStyle/>
          <a:p>
            <a:r>
              <a:rPr lang="en-US" sz="2800" dirty="0" smtClean="0"/>
              <a:t>C. SIG-B transmission in multi 20MHz channels (1)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>
            <a:off x="1416138" y="1811611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4" name="Line 17"/>
          <p:cNvSpPr>
            <a:spLocks noChangeShapeType="1"/>
          </p:cNvSpPr>
          <p:nvPr/>
        </p:nvSpPr>
        <p:spPr bwMode="auto">
          <a:xfrm flipH="1">
            <a:off x="1403648" y="1956396"/>
            <a:ext cx="2159996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201796" y="1799467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6" name="Line 15"/>
          <p:cNvSpPr>
            <a:spLocks noChangeShapeType="1"/>
          </p:cNvSpPr>
          <p:nvPr/>
        </p:nvSpPr>
        <p:spPr bwMode="auto">
          <a:xfrm>
            <a:off x="3556795" y="1809882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7" name="Line 17"/>
          <p:cNvSpPr>
            <a:spLocks noChangeShapeType="1"/>
          </p:cNvSpPr>
          <p:nvPr/>
        </p:nvSpPr>
        <p:spPr bwMode="auto">
          <a:xfrm flipH="1" flipV="1">
            <a:off x="3554345" y="1959831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8" name="Text Box 19"/>
          <p:cNvSpPr txBox="1">
            <a:spLocks noChangeArrowheads="1"/>
          </p:cNvSpPr>
          <p:nvPr/>
        </p:nvSpPr>
        <p:spPr bwMode="auto">
          <a:xfrm>
            <a:off x="3552730" y="1797738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9" name="Rectangle 8"/>
          <p:cNvSpPr>
            <a:spLocks noChangeArrowheads="1"/>
          </p:cNvSpPr>
          <p:nvPr/>
        </p:nvSpPr>
        <p:spPr bwMode="auto">
          <a:xfrm>
            <a:off x="2120053" y="2212993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3564317" y="2212993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2405858" y="2212992"/>
            <a:ext cx="1151998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84" name="Left Brace 83"/>
          <p:cNvSpPr/>
          <p:nvPr/>
        </p:nvSpPr>
        <p:spPr>
          <a:xfrm rot="16200000" flipH="1">
            <a:off x="2929270" y="1586174"/>
            <a:ext cx="108000" cy="1151993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435528" y="2030819"/>
            <a:ext cx="1151993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120053" y="2644993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2405858" y="2644992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417406" y="2212993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1417406" y="2644993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2120053" y="3077088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1" name="Rectangle 3"/>
          <p:cNvSpPr>
            <a:spLocks noChangeArrowheads="1"/>
          </p:cNvSpPr>
          <p:nvPr/>
        </p:nvSpPr>
        <p:spPr bwMode="auto">
          <a:xfrm>
            <a:off x="2405858" y="3077087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2" name="Rectangle 8"/>
          <p:cNvSpPr>
            <a:spLocks noChangeArrowheads="1"/>
          </p:cNvSpPr>
          <p:nvPr/>
        </p:nvSpPr>
        <p:spPr bwMode="auto">
          <a:xfrm>
            <a:off x="2120053" y="3509088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3" name="Rectangle 3"/>
          <p:cNvSpPr>
            <a:spLocks noChangeArrowheads="1"/>
          </p:cNvSpPr>
          <p:nvPr/>
        </p:nvSpPr>
        <p:spPr bwMode="auto">
          <a:xfrm>
            <a:off x="2405858" y="3509087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417406" y="3077088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5" name="Rectangle 5"/>
          <p:cNvSpPr>
            <a:spLocks noChangeArrowheads="1"/>
          </p:cNvSpPr>
          <p:nvPr/>
        </p:nvSpPr>
        <p:spPr bwMode="auto">
          <a:xfrm>
            <a:off x="1417406" y="3509088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677704" y="4077072"/>
            <a:ext cx="4216606" cy="1080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[C-1] Duplicated HE-SIG-B per 20MHz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Most robust &amp; flexible HE-SIG-B decoding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Longer preamble time with many STAs signaling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Inefficient resource usage when multi-channel</a:t>
            </a:r>
          </a:p>
        </p:txBody>
      </p:sp>
      <p:sp>
        <p:nvSpPr>
          <p:cNvPr id="134" name="Content Placeholder 2"/>
          <p:cNvSpPr txBox="1">
            <a:spLocks/>
          </p:cNvSpPr>
          <p:nvPr/>
        </p:nvSpPr>
        <p:spPr bwMode="auto">
          <a:xfrm>
            <a:off x="4747882" y="4077072"/>
            <a:ext cx="4216606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[C-2] Non-duplicated HE-SIG-B per 20MHz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with multi-channel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Dependent on multi-channel RX implementations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Inefficient from HE-SIG-B’s individual CRC/Tail per 20MHz </a:t>
            </a: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5204041" y="1803482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5191551" y="1948267"/>
            <a:ext cx="1296000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5652120" y="1791338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6480767" y="1801753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6478317" y="1951702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6476702" y="1789609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5907956" y="2204864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6488289" y="2204864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193761" y="2204863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65" name="Left Brace 64"/>
          <p:cNvSpPr/>
          <p:nvPr/>
        </p:nvSpPr>
        <p:spPr>
          <a:xfrm rot="16200000" flipH="1">
            <a:off x="6285177" y="2010041"/>
            <a:ext cx="108000" cy="288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180452" y="2022690"/>
            <a:ext cx="360000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5907956" y="2636864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6193761" y="2636863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5205309" y="2204864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5205309" y="2636864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1" name="Rectangle 8"/>
          <p:cNvSpPr>
            <a:spLocks noChangeArrowheads="1"/>
          </p:cNvSpPr>
          <p:nvPr/>
        </p:nvSpPr>
        <p:spPr bwMode="auto">
          <a:xfrm>
            <a:off x="5907956" y="306895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6193761" y="306895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5907956" y="350095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7" name="Rectangle 3"/>
          <p:cNvSpPr>
            <a:spLocks noChangeArrowheads="1"/>
          </p:cNvSpPr>
          <p:nvPr/>
        </p:nvSpPr>
        <p:spPr bwMode="auto">
          <a:xfrm>
            <a:off x="6193761" y="350095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5205309" y="306895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5205309" y="350095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971650" y="2220446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  <a:endParaRPr kumimoji="0" lang="en-US" sz="7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4764651" y="2204864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  <a:endParaRPr kumimoji="0" lang="en-US" sz="7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92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85800"/>
            <a:ext cx="9402683" cy="1065213"/>
          </a:xfrm>
        </p:spPr>
        <p:txBody>
          <a:bodyPr/>
          <a:lstStyle/>
          <a:p>
            <a:r>
              <a:rPr lang="en-US" sz="2800" dirty="0"/>
              <a:t>C. SIG-B transmission </a:t>
            </a:r>
            <a:r>
              <a:rPr lang="en-US" sz="2800" dirty="0" smtClean="0"/>
              <a:t>in </a:t>
            </a:r>
            <a:r>
              <a:rPr lang="en-US" sz="2800" dirty="0"/>
              <a:t>multi 20MHz channels </a:t>
            </a:r>
            <a:r>
              <a:rPr lang="en-US" sz="2800" dirty="0" smtClean="0"/>
              <a:t>(2)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122" name="Line 15"/>
          <p:cNvSpPr>
            <a:spLocks noChangeShapeType="1"/>
          </p:cNvSpPr>
          <p:nvPr/>
        </p:nvSpPr>
        <p:spPr bwMode="auto">
          <a:xfrm>
            <a:off x="5123968" y="1613473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3" name="Line 17"/>
          <p:cNvSpPr>
            <a:spLocks noChangeShapeType="1"/>
          </p:cNvSpPr>
          <p:nvPr/>
        </p:nvSpPr>
        <p:spPr bwMode="auto">
          <a:xfrm flipH="1">
            <a:off x="5111479" y="1759964"/>
            <a:ext cx="1583997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4" name="Text Box 19"/>
          <p:cNvSpPr txBox="1">
            <a:spLocks noChangeArrowheads="1"/>
          </p:cNvSpPr>
          <p:nvPr/>
        </p:nvSpPr>
        <p:spPr bwMode="auto">
          <a:xfrm>
            <a:off x="5724128" y="1601329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5" name="Line 15"/>
          <p:cNvSpPr>
            <a:spLocks noChangeShapeType="1"/>
          </p:cNvSpPr>
          <p:nvPr/>
        </p:nvSpPr>
        <p:spPr bwMode="auto">
          <a:xfrm>
            <a:off x="6692773" y="1611744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6" name="Line 17"/>
          <p:cNvSpPr>
            <a:spLocks noChangeShapeType="1"/>
          </p:cNvSpPr>
          <p:nvPr/>
        </p:nvSpPr>
        <p:spPr bwMode="auto">
          <a:xfrm flipH="1" flipV="1">
            <a:off x="6698114" y="1753601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7" name="Text Box 19"/>
          <p:cNvSpPr txBox="1">
            <a:spLocks noChangeArrowheads="1"/>
          </p:cNvSpPr>
          <p:nvPr/>
        </p:nvSpPr>
        <p:spPr bwMode="auto">
          <a:xfrm>
            <a:off x="6688708" y="1599600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8" name="Rectangle 8"/>
          <p:cNvSpPr>
            <a:spLocks noChangeArrowheads="1"/>
          </p:cNvSpPr>
          <p:nvPr/>
        </p:nvSpPr>
        <p:spPr bwMode="auto">
          <a:xfrm>
            <a:off x="5827883" y="2014855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2" name="Rectangle 3"/>
          <p:cNvSpPr>
            <a:spLocks noChangeArrowheads="1"/>
          </p:cNvSpPr>
          <p:nvPr/>
        </p:nvSpPr>
        <p:spPr bwMode="auto">
          <a:xfrm>
            <a:off x="6695602" y="2014855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5" name="Left Brace 154"/>
          <p:cNvSpPr/>
          <p:nvPr/>
        </p:nvSpPr>
        <p:spPr>
          <a:xfrm rot="16200000" flipH="1">
            <a:off x="6498237" y="1820033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6372200" y="1832681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57" name="Rectangle 8"/>
          <p:cNvSpPr>
            <a:spLocks noChangeArrowheads="1"/>
          </p:cNvSpPr>
          <p:nvPr/>
        </p:nvSpPr>
        <p:spPr bwMode="auto">
          <a:xfrm>
            <a:off x="5827883" y="2446855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8" name="Rectangle 5"/>
          <p:cNvSpPr>
            <a:spLocks noChangeArrowheads="1"/>
          </p:cNvSpPr>
          <p:nvPr/>
        </p:nvSpPr>
        <p:spPr bwMode="auto">
          <a:xfrm>
            <a:off x="5125236" y="2014855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9" name="Rectangle 5"/>
          <p:cNvSpPr>
            <a:spLocks noChangeArrowheads="1"/>
          </p:cNvSpPr>
          <p:nvPr/>
        </p:nvSpPr>
        <p:spPr bwMode="auto">
          <a:xfrm>
            <a:off x="5125236" y="2446855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0" name="Rectangle 8"/>
          <p:cNvSpPr>
            <a:spLocks noChangeArrowheads="1"/>
          </p:cNvSpPr>
          <p:nvPr/>
        </p:nvSpPr>
        <p:spPr bwMode="auto">
          <a:xfrm>
            <a:off x="5827883" y="287895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5827883" y="331095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62" name="Rectangle 5"/>
          <p:cNvSpPr>
            <a:spLocks noChangeArrowheads="1"/>
          </p:cNvSpPr>
          <p:nvPr/>
        </p:nvSpPr>
        <p:spPr bwMode="auto">
          <a:xfrm>
            <a:off x="5125236" y="287895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3" name="Rectangle 5"/>
          <p:cNvSpPr>
            <a:spLocks noChangeArrowheads="1"/>
          </p:cNvSpPr>
          <p:nvPr/>
        </p:nvSpPr>
        <p:spPr bwMode="auto">
          <a:xfrm>
            <a:off x="5125236" y="331095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4" name="Rectangle 3"/>
          <p:cNvSpPr>
            <a:spLocks noChangeArrowheads="1"/>
          </p:cNvSpPr>
          <p:nvPr/>
        </p:nvSpPr>
        <p:spPr bwMode="auto">
          <a:xfrm>
            <a:off x="6406821" y="2014855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6118788" y="2020004"/>
            <a:ext cx="143997" cy="16889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F</a:t>
            </a:r>
          </a:p>
        </p:txBody>
      </p:sp>
      <p:sp>
        <p:nvSpPr>
          <p:cNvPr id="130" name="Rectangle 3"/>
          <p:cNvSpPr>
            <a:spLocks noChangeArrowheads="1"/>
          </p:cNvSpPr>
          <p:nvPr/>
        </p:nvSpPr>
        <p:spPr bwMode="auto">
          <a:xfrm>
            <a:off x="6262804" y="2020004"/>
            <a:ext cx="143997" cy="16889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F</a:t>
            </a: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683568" y="3789040"/>
            <a:ext cx="3833278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[C-3] Entire-channel HE-SIG-B without dedicated STF/LTF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multi-channel utilization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Without dedicated entire channel STF/LTF, AGC and channel estimation are challenging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May require new numerology design for HE-SIG-B</a:t>
            </a:r>
          </a:p>
        </p:txBody>
      </p:sp>
      <p:sp>
        <p:nvSpPr>
          <p:cNvPr id="133" name="Content Placeholder 2"/>
          <p:cNvSpPr txBox="1">
            <a:spLocks/>
          </p:cNvSpPr>
          <p:nvPr/>
        </p:nvSpPr>
        <p:spPr bwMode="auto">
          <a:xfrm>
            <a:off x="467544" y="5623954"/>
            <a:ext cx="8361312" cy="694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TGax requires further study </a:t>
            </a:r>
            <a:r>
              <a:rPr lang="en-US" sz="1800" dirty="0" smtClean="0"/>
              <a:t>for how </a:t>
            </a:r>
            <a:r>
              <a:rPr lang="en-US" sz="1800" dirty="0" smtClean="0"/>
              <a:t>to transmit HE-SIG-B in multi 20MHz channels in terms of preamble overhead and SIG-B decoding performances</a:t>
            </a:r>
            <a:r>
              <a:rPr lang="en-US" sz="1600" dirty="0" smtClean="0"/>
              <a:t>.</a:t>
            </a:r>
          </a:p>
        </p:txBody>
      </p:sp>
      <p:sp>
        <p:nvSpPr>
          <p:cNvPr id="134" name="Content Placeholder 2"/>
          <p:cNvSpPr txBox="1">
            <a:spLocks/>
          </p:cNvSpPr>
          <p:nvPr/>
        </p:nvSpPr>
        <p:spPr bwMode="auto">
          <a:xfrm>
            <a:off x="4716016" y="3789040"/>
            <a:ext cx="3833278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[C-4] Entire-channel HE-SIG-B with dedicated STF/LTF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multi-channel utilization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Require </a:t>
            </a:r>
            <a:r>
              <a:rPr lang="en-US" sz="1200" dirty="0"/>
              <a:t>d</a:t>
            </a:r>
            <a:r>
              <a:rPr lang="en-US" sz="1200" dirty="0" smtClean="0"/>
              <a:t>edicated STF/LTF for HE-SIG-B</a:t>
            </a: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1488198" y="1608805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1475656" y="1755296"/>
            <a:ext cx="130908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1907704" y="1596661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2767261" y="1607076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2772602" y="1757025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2763196" y="1594932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2192113" y="2010187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2770090" y="2010187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Left Brace 63"/>
          <p:cNvSpPr/>
          <p:nvPr/>
        </p:nvSpPr>
        <p:spPr>
          <a:xfrm rot="16200000" flipH="1">
            <a:off x="2572725" y="1815365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446688" y="1828013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2192113" y="2442187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7" name="Rectangle 5"/>
          <p:cNvSpPr>
            <a:spLocks noChangeArrowheads="1"/>
          </p:cNvSpPr>
          <p:nvPr/>
        </p:nvSpPr>
        <p:spPr bwMode="auto">
          <a:xfrm>
            <a:off x="1489466" y="2010187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8" name="Rectangle 5"/>
          <p:cNvSpPr>
            <a:spLocks noChangeArrowheads="1"/>
          </p:cNvSpPr>
          <p:nvPr/>
        </p:nvSpPr>
        <p:spPr bwMode="auto">
          <a:xfrm>
            <a:off x="1489466" y="2442187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2192113" y="287428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192113" y="330628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1489466" y="287428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1489466" y="330628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6" name="Rectangle 3"/>
          <p:cNvSpPr>
            <a:spLocks noChangeArrowheads="1"/>
          </p:cNvSpPr>
          <p:nvPr/>
        </p:nvSpPr>
        <p:spPr bwMode="auto">
          <a:xfrm>
            <a:off x="2481309" y="2010187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048150" y="2011793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  <a:endParaRPr kumimoji="0" lang="en-US" sz="7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8" name="Rectangle 8"/>
          <p:cNvSpPr>
            <a:spLocks noChangeArrowheads="1"/>
          </p:cNvSpPr>
          <p:nvPr/>
        </p:nvSpPr>
        <p:spPr bwMode="auto">
          <a:xfrm>
            <a:off x="4693066" y="2032539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  <a:endParaRPr kumimoji="0" lang="en-US" sz="7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10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5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discussed possible design options for </a:t>
            </a:r>
            <a:r>
              <a:rPr lang="en-US" dirty="0" smtClean="0"/>
              <a:t>HE Preamble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/>
              <a:t>HE-SIG-B’s </a:t>
            </a:r>
            <a:r>
              <a:rPr lang="en-US" dirty="0" smtClean="0"/>
              <a:t>location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to locate HE-SIG-B in 64FFT OFDM </a:t>
            </a:r>
            <a:r>
              <a:rPr lang="en-US" dirty="0" smtClean="0"/>
              <a:t>part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Has efficient min. granularity, and eliminates ambiguity by providing resource allocation information early</a:t>
            </a:r>
          </a:p>
          <a:p>
            <a:pPr lvl="2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Information division between HE-SIG-A and B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for HE-SIG-A to have Common Control Info and SU specific Info for HE SU </a:t>
            </a:r>
            <a:r>
              <a:rPr lang="en-US" dirty="0" smtClean="0"/>
              <a:t>PPDU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Efficiently contains all SU informatio</a:t>
            </a:r>
            <a:r>
              <a:rPr lang="en-US" dirty="0" smtClean="0"/>
              <a:t>n in SIG-A only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HE-SIG-B transmissions in multi 20MHz channels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TGax to study further how </a:t>
            </a:r>
            <a:r>
              <a:rPr lang="en-US" dirty="0"/>
              <a:t>to transmit HE-SIG-B in multi 20MHz channels in terms of preamble overhead and SIG-B decoding performances</a:t>
            </a:r>
            <a:r>
              <a:rPr lang="en-US" sz="1600" dirty="0" smtClean="0"/>
              <a:t>.</a:t>
            </a: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02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32330</TotalTime>
  <Words>2402</Words>
  <Application>Microsoft Macintosh PowerPoint</Application>
  <PresentationFormat>On-screen Show (4:3)</PresentationFormat>
  <Paragraphs>505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6_802-11-Submission</vt:lpstr>
      <vt:lpstr>7_802-11-Submission</vt:lpstr>
      <vt:lpstr>Document</vt:lpstr>
      <vt:lpstr>Design Principles for HE Preamble</vt:lpstr>
      <vt:lpstr>Background</vt:lpstr>
      <vt:lpstr>Introduction</vt:lpstr>
      <vt:lpstr>A. HE-SIG-B’s location</vt:lpstr>
      <vt:lpstr>Possible Signaling Information for 11ax</vt:lpstr>
      <vt:lpstr>B. Information Division between HE-SIG-A and B</vt:lpstr>
      <vt:lpstr>C. SIG-B transmission in multi 20MHz channels (1)</vt:lpstr>
      <vt:lpstr>C. SIG-B transmission in multi 20MHz channels (2)</vt:lpstr>
      <vt:lpstr>Conclusions</vt:lpstr>
      <vt:lpstr>Straw poll - 1</vt:lpstr>
      <vt:lpstr>Straw poll - 2</vt:lpstr>
      <vt:lpstr>Straw poll - 3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930</cp:revision>
  <cp:lastPrinted>2015-05-09T00:19:56Z</cp:lastPrinted>
  <dcterms:created xsi:type="dcterms:W3CDTF">2014-04-14T10:59:07Z</dcterms:created>
  <dcterms:modified xsi:type="dcterms:W3CDTF">2015-05-13T17:40:16Z</dcterms:modified>
</cp:coreProperties>
</file>