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6" r:id="rId2"/>
    <p:sldMasterId id="2147483748" r:id="rId3"/>
  </p:sldMasterIdLst>
  <p:notesMasterIdLst>
    <p:notesMasterId r:id="rId17"/>
  </p:notesMasterIdLst>
  <p:handoutMasterIdLst>
    <p:handoutMasterId r:id="rId18"/>
  </p:handoutMasterIdLst>
  <p:sldIdLst>
    <p:sldId id="256" r:id="rId4"/>
    <p:sldId id="330" r:id="rId5"/>
    <p:sldId id="372" r:id="rId6"/>
    <p:sldId id="362" r:id="rId7"/>
    <p:sldId id="366" r:id="rId8"/>
    <p:sldId id="364" r:id="rId9"/>
    <p:sldId id="359" r:id="rId10"/>
    <p:sldId id="368" r:id="rId11"/>
    <p:sldId id="363" r:id="rId12"/>
    <p:sldId id="370" r:id="rId13"/>
    <p:sldId id="369" r:id="rId14"/>
    <p:sldId id="371" r:id="rId15"/>
    <p:sldId id="347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FF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57" autoAdjust="0"/>
    <p:restoredTop sz="92413" autoAdjust="0"/>
  </p:normalViewPr>
  <p:slideViewPr>
    <p:cSldViewPr>
      <p:cViewPr varScale="1">
        <p:scale>
          <a:sx n="150" d="100"/>
          <a:sy n="150" d="100"/>
        </p:scale>
        <p:origin x="-768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1" d="100"/>
        <a:sy n="201" d="100"/>
      </p:scale>
      <p:origin x="0" y="0"/>
    </p:cViewPr>
  </p:sorterViewPr>
  <p:notesViewPr>
    <p:cSldViewPr>
      <p:cViewPr varScale="1">
        <p:scale>
          <a:sx n="121" d="100"/>
          <a:sy n="121" d="100"/>
        </p:scale>
        <p:origin x="-4792" y="-6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802.11-15/0621r0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802.11-15/0621r0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802.11-15/0621r0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483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378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854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378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/>
              <a:buNone/>
            </a:pPr>
            <a:endParaRPr lang="en-US" dirty="0" smtClean="0"/>
          </a:p>
          <a:p>
            <a:pPr marL="0" indent="0"/>
            <a:endParaRPr lang="en-US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671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/>
              <a:buNone/>
            </a:pPr>
            <a:endParaRPr lang="en-US" dirty="0" smtClean="0"/>
          </a:p>
          <a:p>
            <a:pPr marL="0" indent="0"/>
            <a:endParaRPr lang="en-US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671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802.11-15/0621r0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854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802.11-15/0621r0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2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3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43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2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14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9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41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05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4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6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70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93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68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3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77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9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52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6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04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16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/0621r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John Son, WILUS Institute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/0621r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John Son, WILUS Institute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/0621r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8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r>
              <a:rPr lang="en-US" sz="2800" dirty="0" smtClean="0"/>
              <a:t>Design Principles for HE Preamble</a:t>
            </a:r>
            <a:endParaRPr lang="en-US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2015-05-11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1875799"/>
              </p:ext>
            </p:extLst>
          </p:nvPr>
        </p:nvGraphicFramePr>
        <p:xfrm>
          <a:off x="506413" y="3752850"/>
          <a:ext cx="8097837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" name="Document" r:id="rId4" imgW="8255000" imgH="2070100" progId="Word.Document.8">
                  <p:embed/>
                </p:oleObj>
              </mc:Choice>
              <mc:Fallback>
                <p:oleObj name="Document" r:id="rId4" imgW="8255000" imgH="20701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752850"/>
                        <a:ext cx="8097837" cy="195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-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to add the following text into 11ax SFD </a:t>
            </a:r>
            <a:r>
              <a:rPr lang="en-US" dirty="0"/>
              <a:t>?</a:t>
            </a:r>
          </a:p>
          <a:p>
            <a:pPr marL="0" lvl="1" indent="0">
              <a:spcBef>
                <a:spcPts val="600"/>
              </a:spcBef>
            </a:pPr>
            <a:r>
              <a:rPr lang="en-US" dirty="0"/>
              <a:t> </a:t>
            </a:r>
            <a:r>
              <a:rPr lang="en-US" dirty="0" err="1" smtClean="0"/>
              <a:t>x.y.z</a:t>
            </a:r>
            <a:r>
              <a:rPr lang="en-US" dirty="0" smtClean="0"/>
              <a:t> </a:t>
            </a:r>
            <a:r>
              <a:rPr lang="en-US" dirty="0"/>
              <a:t>HE-SIG-B </a:t>
            </a:r>
            <a:r>
              <a:rPr lang="en-US" dirty="0" smtClean="0"/>
              <a:t>shall use a </a:t>
            </a:r>
            <a:r>
              <a:rPr lang="en-US" dirty="0"/>
              <a:t>DFT period of 3.2us and subcarrier spacing of </a:t>
            </a:r>
            <a:r>
              <a:rPr lang="en-US" dirty="0" smtClean="0"/>
              <a:t>312.5kHz.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Y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051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-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to add the following text into 11ax SFD </a:t>
            </a:r>
            <a:r>
              <a:rPr lang="en-US" dirty="0"/>
              <a:t>?</a:t>
            </a:r>
          </a:p>
          <a:p>
            <a:pPr marL="0" lvl="1" indent="0">
              <a:spcBef>
                <a:spcPts val="600"/>
              </a:spcBef>
            </a:pPr>
            <a:r>
              <a:rPr lang="en-US" dirty="0"/>
              <a:t>3</a:t>
            </a:r>
            <a:r>
              <a:rPr lang="en-US" dirty="0" smtClean="0"/>
              <a:t>.</a:t>
            </a:r>
            <a:r>
              <a:rPr lang="en-US" dirty="0" smtClean="0"/>
              <a:t>y.z For HE SU PPDU, HE</a:t>
            </a:r>
            <a:r>
              <a:rPr lang="en-US" dirty="0"/>
              <a:t>-SIG</a:t>
            </a:r>
            <a:r>
              <a:rPr lang="en-US" dirty="0" smtClean="0"/>
              <a:t>-A field shall include common control information and user specific information.</a:t>
            </a:r>
            <a:endParaRPr lang="en-US" dirty="0"/>
          </a:p>
          <a:p>
            <a:pPr marL="0" indent="0"/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Y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436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 smtClean="0"/>
              <a:t>For </a:t>
            </a:r>
            <a:r>
              <a:rPr lang="en-US" dirty="0" smtClean="0"/>
              <a:t>transmission </a:t>
            </a:r>
            <a:r>
              <a:rPr lang="en-US" dirty="0" smtClean="0"/>
              <a:t>of HE-SIG-B field per 20MHz, which option do you prefer </a:t>
            </a:r>
            <a:r>
              <a:rPr lang="en-US" dirty="0"/>
              <a:t>?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[C-1] HE-SIG-B duplicate </a:t>
            </a:r>
            <a:r>
              <a:rPr lang="en-US" dirty="0" smtClean="0"/>
              <a:t>per 20MHz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[C-2] HE-SIG-B non</a:t>
            </a:r>
            <a:r>
              <a:rPr lang="en-US" dirty="0" smtClean="0"/>
              <a:t>-duplicated per 20MHz, individual </a:t>
            </a:r>
            <a:r>
              <a:rPr lang="en-US" dirty="0" smtClean="0"/>
              <a:t>information</a:t>
            </a:r>
            <a:r>
              <a:rPr lang="en-US" dirty="0" smtClean="0"/>
              <a:t> </a:t>
            </a:r>
            <a:r>
              <a:rPr lang="en-US" dirty="0" smtClean="0"/>
              <a:t>per 20MHz</a:t>
            </a: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[</a:t>
            </a:r>
            <a:r>
              <a:rPr lang="en-US" dirty="0" smtClean="0"/>
              <a:t>C-3] HE-SIG-B encoding </a:t>
            </a:r>
            <a:r>
              <a:rPr lang="en-US" dirty="0" smtClean="0"/>
              <a:t>in the entire PPDU bandwidth 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 smtClean="0"/>
              <a:t>[C-4] HE-SIG-B encoding </a:t>
            </a:r>
            <a:r>
              <a:rPr lang="en-US" dirty="0" smtClean="0"/>
              <a:t>in the entire PPDU bandwidth, </a:t>
            </a:r>
            <a:r>
              <a:rPr lang="en-US" dirty="0" smtClean="0"/>
              <a:t>prepended </a:t>
            </a:r>
            <a:r>
              <a:rPr lang="en-US" dirty="0" smtClean="0"/>
              <a:t>with dedicated STF/LTF</a:t>
            </a:r>
            <a:r>
              <a:rPr lang="en-US" dirty="0"/>
              <a:t> </a:t>
            </a:r>
            <a:r>
              <a:rPr lang="en-US" dirty="0" smtClean="0"/>
              <a:t>in</a:t>
            </a:r>
            <a:r>
              <a:rPr lang="en-US" dirty="0" smtClean="0"/>
              <a:t> </a:t>
            </a:r>
            <a:r>
              <a:rPr lang="en-US" dirty="0" smtClean="0"/>
              <a:t>the </a:t>
            </a:r>
            <a:r>
              <a:rPr lang="en-US" dirty="0" smtClean="0"/>
              <a:t>entire PPDU bandwidth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2402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/>
          </a:bodyPr>
          <a:lstStyle/>
          <a:p>
            <a:r>
              <a:rPr lang="en-GB" sz="1800" b="0" dirty="0" smtClean="0"/>
              <a:t>[1] 15</a:t>
            </a:r>
            <a:r>
              <a:rPr lang="en-GB" sz="1800" b="0" dirty="0"/>
              <a:t>/</a:t>
            </a:r>
            <a:r>
              <a:rPr lang="en-GB" sz="1800" b="0" dirty="0" smtClean="0"/>
              <a:t>0132r4 Spec framework</a:t>
            </a:r>
          </a:p>
          <a:p>
            <a:endParaRPr lang="en-GB" sz="1800" b="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90060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/>
              <a:buChar char="•"/>
            </a:pPr>
            <a:r>
              <a:rPr lang="en-US" dirty="0" err="1" smtClean="0"/>
              <a:t>TGax</a:t>
            </a:r>
            <a:r>
              <a:rPr lang="en-US" dirty="0" smtClean="0"/>
              <a:t> adopted HE preamble structure as follows [1]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L-STF/L-LTF/L-SIG</a:t>
            </a:r>
          </a:p>
          <a:p>
            <a:pPr lvl="2">
              <a:buFont typeface="Arial"/>
              <a:buChar char="•"/>
            </a:pPr>
            <a:r>
              <a:rPr lang="en-US" i="1" dirty="0" smtClean="0"/>
              <a:t>An </a:t>
            </a:r>
            <a:r>
              <a:rPr lang="en-US" i="1" dirty="0"/>
              <a:t>HE PPDU shall include the legacy preamble (L-STF, L-LTF and L-SIG), duplicated on each 20 MHz, for backward compatibility with legacy devices</a:t>
            </a:r>
            <a:r>
              <a:rPr lang="en-US" i="1" dirty="0" smtClean="0"/>
              <a:t>.</a:t>
            </a:r>
            <a:endParaRPr lang="en-US" i="1" dirty="0"/>
          </a:p>
          <a:p>
            <a:pPr lvl="1">
              <a:buFont typeface="Arial"/>
              <a:buChar char="•"/>
            </a:pPr>
            <a:r>
              <a:rPr lang="en-US" dirty="0" smtClean="0"/>
              <a:t>HE-SIG-A</a:t>
            </a:r>
          </a:p>
          <a:p>
            <a:pPr lvl="2">
              <a:buFont typeface="Arial"/>
              <a:buChar char="•"/>
            </a:pPr>
            <a:r>
              <a:rPr lang="en-US" i="1" dirty="0" smtClean="0"/>
              <a:t>HE</a:t>
            </a:r>
            <a:r>
              <a:rPr lang="en-US" i="1" dirty="0"/>
              <a:t>-SIG-A (using a DFT period of 3.2 µs and </a:t>
            </a:r>
            <a:r>
              <a:rPr lang="en-US" i="1" dirty="0" smtClean="0"/>
              <a:t>subcarrier </a:t>
            </a:r>
            <a:r>
              <a:rPr lang="en-US" i="1" dirty="0"/>
              <a:t>spacing of 312.5 kHz) is duplicated on each 20 MHz after the legacy preamble to indicate common control information. </a:t>
            </a:r>
            <a:endParaRPr lang="en-US" i="1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HE-SIG-B</a:t>
            </a:r>
          </a:p>
          <a:p>
            <a:pPr lvl="2">
              <a:buFont typeface="Arial"/>
              <a:buChar char="•"/>
            </a:pPr>
            <a:r>
              <a:rPr lang="en-US" i="1" dirty="0" smtClean="0"/>
              <a:t>Downlink </a:t>
            </a:r>
            <a:r>
              <a:rPr lang="en-US" i="1" dirty="0"/>
              <a:t>HE MU PPDU shall include HE-SIG-B field, and the number of OFDM symbols of HE-SIG-B field is variable.</a:t>
            </a:r>
          </a:p>
          <a:p>
            <a:pPr lvl="3">
              <a:buFont typeface="Arial"/>
              <a:buChar char="•"/>
            </a:pPr>
            <a:r>
              <a:rPr lang="en-US" i="1" dirty="0"/>
              <a:t>NOTE—The HE-SIG-B field includes information required to interpret HE MU PPDU, and detail is TBD</a:t>
            </a:r>
            <a:r>
              <a:rPr lang="en-US" i="1" dirty="0" smtClean="0"/>
              <a:t>.</a:t>
            </a:r>
            <a:endParaRPr lang="en-US" dirty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In this contribution, we </a:t>
            </a:r>
            <a:r>
              <a:rPr lang="en-US" dirty="0" smtClean="0"/>
              <a:t>discuss</a:t>
            </a:r>
            <a:r>
              <a:rPr lang="en-US" dirty="0" smtClean="0"/>
              <a:t> </a:t>
            </a:r>
            <a:r>
              <a:rPr lang="en-US" dirty="0" smtClean="0"/>
              <a:t>design principles for </a:t>
            </a:r>
            <a:r>
              <a:rPr lang="en-US" dirty="0" smtClean="0"/>
              <a:t>HE preamble, </a:t>
            </a:r>
            <a:r>
              <a:rPr lang="en-US" dirty="0" smtClean="0"/>
              <a:t>such as </a:t>
            </a:r>
            <a:r>
              <a:rPr lang="en-US" dirty="0"/>
              <a:t>HE-SIG-</a:t>
            </a:r>
            <a:r>
              <a:rPr lang="en-US" dirty="0" smtClean="0"/>
              <a:t>B’s location, </a:t>
            </a:r>
            <a:r>
              <a:rPr lang="en-US" dirty="0" smtClean="0"/>
              <a:t>information division between HE-SIG-A/B, </a:t>
            </a:r>
            <a:r>
              <a:rPr lang="en-US" dirty="0" smtClean="0"/>
              <a:t>and </a:t>
            </a:r>
            <a:r>
              <a:rPr lang="en-US" dirty="0" smtClean="0"/>
              <a:t>HE-SIG-B’s multi</a:t>
            </a:r>
            <a:r>
              <a:rPr lang="en-US" dirty="0" smtClean="0"/>
              <a:t>-channel </a:t>
            </a:r>
            <a:r>
              <a:rPr lang="en-US" dirty="0" smtClean="0"/>
              <a:t>transmission.</a:t>
            </a:r>
            <a:endParaRPr lang="en-US" dirty="0" smtClean="0"/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-719667" y="4497917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534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A. HE</a:t>
            </a:r>
            <a:r>
              <a:rPr lang="en-US" dirty="0"/>
              <a:t>-SIG-</a:t>
            </a:r>
            <a:r>
              <a:rPr lang="en-US" dirty="0" smtClean="0"/>
              <a:t>B’s </a:t>
            </a:r>
            <a:r>
              <a:rPr lang="en-US" dirty="0"/>
              <a:t>location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HE-SIG-A is after the legacy preamble</a:t>
            </a:r>
          </a:p>
          <a:p>
            <a:pPr lvl="1">
              <a:buFont typeface="Arial"/>
              <a:buChar char="•"/>
            </a:pPr>
            <a:r>
              <a:rPr lang="en-US" dirty="0" err="1" smtClean="0"/>
              <a:t>TGax</a:t>
            </a:r>
            <a:r>
              <a:rPr lang="en-US" dirty="0" smtClean="0"/>
              <a:t> needs study for HE-SIG-B’s possible location within a HE preamble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B. SIG information division between HE-SIG-A/B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HE-SIG-A indicates common control information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HE-SIG-B includes information to interpret HE MU PPDU</a:t>
            </a:r>
          </a:p>
          <a:p>
            <a:pPr lvl="1">
              <a:buFont typeface="Arial"/>
              <a:buChar char="•"/>
            </a:pPr>
            <a:r>
              <a:rPr lang="en-US" dirty="0" err="1" smtClean="0"/>
              <a:t>TGax</a:t>
            </a:r>
            <a:r>
              <a:rPr lang="en-US" dirty="0" smtClean="0"/>
              <a:t> needs study for how to divide SIG information between HE-SIG-A/B</a:t>
            </a:r>
            <a:endParaRPr lang="en-US" dirty="0"/>
          </a:p>
          <a:p>
            <a:pPr lvl="1"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C. HE-SIG-B’s transmission in multi 20MHz channels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HE-SIG-A is duplicated on each 20MHz</a:t>
            </a:r>
          </a:p>
          <a:p>
            <a:pPr lvl="1">
              <a:buFont typeface="Arial"/>
              <a:buChar char="•"/>
            </a:pPr>
            <a:r>
              <a:rPr lang="en-US" dirty="0" err="1" smtClean="0"/>
              <a:t>TGax</a:t>
            </a:r>
            <a:r>
              <a:rPr lang="en-US" dirty="0" smtClean="0"/>
              <a:t> needs study for HE-SIG-B’s transmission in multi 20MHz channels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54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HE</a:t>
            </a:r>
            <a:r>
              <a:rPr lang="en-US" dirty="0" smtClean="0"/>
              <a:t>-SIG-</a:t>
            </a:r>
            <a:r>
              <a:rPr lang="en-US" dirty="0" smtClean="0"/>
              <a:t>B’s </a:t>
            </a:r>
            <a:r>
              <a:rPr lang="en-US" dirty="0" smtClean="0"/>
              <a:t>location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36" name="Line 15"/>
          <p:cNvSpPr>
            <a:spLocks noChangeShapeType="1"/>
          </p:cNvSpPr>
          <p:nvPr/>
        </p:nvSpPr>
        <p:spPr bwMode="auto">
          <a:xfrm>
            <a:off x="4890926" y="2456938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37" name="Line 17"/>
          <p:cNvSpPr>
            <a:spLocks noChangeShapeType="1"/>
          </p:cNvSpPr>
          <p:nvPr/>
        </p:nvSpPr>
        <p:spPr bwMode="auto">
          <a:xfrm flipH="1">
            <a:off x="4878439" y="2585812"/>
            <a:ext cx="1439998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5426576" y="2411595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39" name="Line 15"/>
          <p:cNvSpPr>
            <a:spLocks noChangeShapeType="1"/>
          </p:cNvSpPr>
          <p:nvPr/>
        </p:nvSpPr>
        <p:spPr bwMode="auto">
          <a:xfrm>
            <a:off x="6329375" y="2455209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0" name="Line 16"/>
          <p:cNvSpPr>
            <a:spLocks noChangeShapeType="1"/>
          </p:cNvSpPr>
          <p:nvPr/>
        </p:nvSpPr>
        <p:spPr bwMode="auto">
          <a:xfrm>
            <a:off x="8745076" y="2455209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1" name="Line 17"/>
          <p:cNvSpPr>
            <a:spLocks noChangeShapeType="1"/>
          </p:cNvSpPr>
          <p:nvPr/>
        </p:nvSpPr>
        <p:spPr bwMode="auto">
          <a:xfrm flipH="1" flipV="1">
            <a:off x="6340242" y="2587541"/>
            <a:ext cx="2412000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2" name="Text Box 19"/>
          <p:cNvSpPr txBox="1">
            <a:spLocks noChangeArrowheads="1"/>
          </p:cNvSpPr>
          <p:nvPr/>
        </p:nvSpPr>
        <p:spPr bwMode="auto">
          <a:xfrm>
            <a:off x="6898440" y="2409866"/>
            <a:ext cx="1250915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4893610" y="2852985"/>
            <a:ext cx="70490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7304916" y="2852984"/>
            <a:ext cx="1438877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 Data</a:t>
            </a:r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6477256" y="2852984"/>
            <a:ext cx="288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LTF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tx1"/>
                </a:solidFill>
                <a:latin typeface="Arial" charset="0"/>
                <a:cs typeface="ＭＳ Ｐゴシック" charset="0"/>
              </a:rPr>
              <a:t>1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auto">
          <a:xfrm>
            <a:off x="6330181" y="2852984"/>
            <a:ext cx="144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STF</a:t>
            </a:r>
            <a:r>
              <a:rPr kumimoji="0" lang="en-US" sz="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</a:t>
            </a:r>
          </a:p>
        </p:txBody>
      </p: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5604781" y="2852985"/>
            <a:ext cx="287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1" name="Rectangle 3"/>
          <p:cNvSpPr>
            <a:spLocks noChangeArrowheads="1"/>
          </p:cNvSpPr>
          <p:nvPr/>
        </p:nvSpPr>
        <p:spPr bwMode="auto">
          <a:xfrm>
            <a:off x="7019824" y="2852984"/>
            <a:ext cx="288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LTF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n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2" name="Rectangle 3"/>
          <p:cNvSpPr>
            <a:spLocks noChangeArrowheads="1"/>
          </p:cNvSpPr>
          <p:nvPr/>
        </p:nvSpPr>
        <p:spPr bwMode="auto">
          <a:xfrm>
            <a:off x="6765088" y="2852984"/>
            <a:ext cx="252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5895073" y="2852984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57" name="Left Brace 56"/>
          <p:cNvSpPr/>
          <p:nvPr/>
        </p:nvSpPr>
        <p:spPr>
          <a:xfrm rot="16200000" flipH="1">
            <a:off x="6057074" y="2586162"/>
            <a:ext cx="108000" cy="432000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5923329" y="2665899"/>
            <a:ext cx="406421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90" name="Line 15"/>
          <p:cNvSpPr>
            <a:spLocks noChangeShapeType="1"/>
          </p:cNvSpPr>
          <p:nvPr/>
        </p:nvSpPr>
        <p:spPr bwMode="auto">
          <a:xfrm>
            <a:off x="403359" y="2456938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91" name="Line 17"/>
          <p:cNvSpPr>
            <a:spLocks noChangeShapeType="1"/>
          </p:cNvSpPr>
          <p:nvPr/>
        </p:nvSpPr>
        <p:spPr bwMode="auto">
          <a:xfrm flipH="1">
            <a:off x="395536" y="2585812"/>
            <a:ext cx="1010083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92" name="Text Box 19"/>
          <p:cNvSpPr txBox="1">
            <a:spLocks noChangeArrowheads="1"/>
          </p:cNvSpPr>
          <p:nvPr/>
        </p:nvSpPr>
        <p:spPr bwMode="auto">
          <a:xfrm>
            <a:off x="725339" y="2411595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93" name="Line 15"/>
          <p:cNvSpPr>
            <a:spLocks noChangeShapeType="1"/>
          </p:cNvSpPr>
          <p:nvPr/>
        </p:nvSpPr>
        <p:spPr bwMode="auto">
          <a:xfrm>
            <a:off x="1403494" y="2455209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94" name="Line 16"/>
          <p:cNvSpPr>
            <a:spLocks noChangeShapeType="1"/>
          </p:cNvSpPr>
          <p:nvPr/>
        </p:nvSpPr>
        <p:spPr bwMode="auto">
          <a:xfrm>
            <a:off x="4259525" y="2455209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95" name="Line 17"/>
          <p:cNvSpPr>
            <a:spLocks noChangeShapeType="1"/>
          </p:cNvSpPr>
          <p:nvPr/>
        </p:nvSpPr>
        <p:spPr bwMode="auto">
          <a:xfrm flipH="1" flipV="1">
            <a:off x="1416479" y="2587541"/>
            <a:ext cx="2844000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96" name="Text Box 19"/>
          <p:cNvSpPr txBox="1">
            <a:spLocks noChangeArrowheads="1"/>
          </p:cNvSpPr>
          <p:nvPr/>
        </p:nvSpPr>
        <p:spPr bwMode="auto">
          <a:xfrm>
            <a:off x="1974677" y="2409866"/>
            <a:ext cx="1250915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97" name="Rectangle 5"/>
          <p:cNvSpPr>
            <a:spLocks noChangeArrowheads="1"/>
          </p:cNvSpPr>
          <p:nvPr/>
        </p:nvSpPr>
        <p:spPr bwMode="auto">
          <a:xfrm>
            <a:off x="406043" y="2852985"/>
            <a:ext cx="70490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2819365" y="2852984"/>
            <a:ext cx="1438877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</a:t>
            </a:r>
            <a:r>
              <a:rPr lang="en-US" sz="800" b="1" kern="0" dirty="0">
                <a:solidFill>
                  <a:schemeClr val="tx1"/>
                </a:solidFill>
                <a:latin typeface="Arial" charset="0"/>
                <a:cs typeface="ＭＳ Ｐゴシック" charset="0"/>
              </a:rPr>
              <a:t> 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Data</a:t>
            </a:r>
          </a:p>
        </p:txBody>
      </p:sp>
      <p:sp>
        <p:nvSpPr>
          <p:cNvPr id="99" name="Rectangle 3"/>
          <p:cNvSpPr>
            <a:spLocks noChangeArrowheads="1"/>
          </p:cNvSpPr>
          <p:nvPr/>
        </p:nvSpPr>
        <p:spPr bwMode="auto">
          <a:xfrm>
            <a:off x="1553493" y="2852984"/>
            <a:ext cx="288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LTF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 </a:t>
            </a:r>
          </a:p>
        </p:txBody>
      </p:sp>
      <p:sp>
        <p:nvSpPr>
          <p:cNvPr id="100" name="Rectangle 3"/>
          <p:cNvSpPr>
            <a:spLocks noChangeArrowheads="1"/>
          </p:cNvSpPr>
          <p:nvPr/>
        </p:nvSpPr>
        <p:spPr bwMode="auto">
          <a:xfrm>
            <a:off x="1406418" y="2852984"/>
            <a:ext cx="144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STF</a:t>
            </a:r>
            <a:r>
              <a:rPr kumimoji="0" lang="en-US" sz="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</a:t>
            </a:r>
          </a:p>
        </p:txBody>
      </p:sp>
      <p:sp>
        <p:nvSpPr>
          <p:cNvPr id="101" name="Rectangle 8"/>
          <p:cNvSpPr>
            <a:spLocks noChangeArrowheads="1"/>
          </p:cNvSpPr>
          <p:nvPr/>
        </p:nvSpPr>
        <p:spPr bwMode="auto">
          <a:xfrm>
            <a:off x="1117214" y="2852985"/>
            <a:ext cx="287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02" name="Rectangle 3"/>
          <p:cNvSpPr>
            <a:spLocks noChangeArrowheads="1"/>
          </p:cNvSpPr>
          <p:nvPr/>
        </p:nvSpPr>
        <p:spPr bwMode="auto">
          <a:xfrm>
            <a:off x="2096061" y="2852984"/>
            <a:ext cx="288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LTF</a:t>
            </a:r>
          </a:p>
        </p:txBody>
      </p:sp>
      <p:sp>
        <p:nvSpPr>
          <p:cNvPr id="103" name="Rectangle 3"/>
          <p:cNvSpPr>
            <a:spLocks noChangeArrowheads="1"/>
          </p:cNvSpPr>
          <p:nvPr/>
        </p:nvSpPr>
        <p:spPr bwMode="auto">
          <a:xfrm>
            <a:off x="1841325" y="2852984"/>
            <a:ext cx="252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08" name="Rectangle 3"/>
          <p:cNvSpPr>
            <a:spLocks noChangeArrowheads="1"/>
          </p:cNvSpPr>
          <p:nvPr/>
        </p:nvSpPr>
        <p:spPr bwMode="auto">
          <a:xfrm>
            <a:off x="2386034" y="2852984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109" name="Left Brace 108"/>
          <p:cNvSpPr/>
          <p:nvPr/>
        </p:nvSpPr>
        <p:spPr>
          <a:xfrm rot="16200000" flipH="1">
            <a:off x="2548035" y="2586162"/>
            <a:ext cx="108000" cy="432000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2414290" y="2665899"/>
            <a:ext cx="406421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111" name="Content Placeholder 2"/>
          <p:cNvSpPr txBox="1">
            <a:spLocks/>
          </p:cNvSpPr>
          <p:nvPr/>
        </p:nvSpPr>
        <p:spPr bwMode="auto">
          <a:xfrm>
            <a:off x="395536" y="3429000"/>
            <a:ext cx="4392488" cy="1944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600" u="sng" dirty="0" smtClean="0"/>
              <a:t>[</a:t>
            </a:r>
            <a:r>
              <a:rPr lang="en-US" sz="1600" u="sng" dirty="0" smtClean="0"/>
              <a:t>A-1] </a:t>
            </a:r>
            <a:r>
              <a:rPr lang="en-US" sz="1600" u="sng" dirty="0" smtClean="0"/>
              <a:t>SIG-B is </a:t>
            </a:r>
            <a:r>
              <a:rPr lang="en-US" sz="1600" u="sng" dirty="0" smtClean="0"/>
              <a:t>in the 256FFT OFDM part</a:t>
            </a:r>
            <a:endParaRPr lang="en-US" sz="14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Same as the current VHT-SIG-B’s position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Can be beam-formed, divided by sub-bands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(</a:t>
            </a:r>
            <a:r>
              <a:rPr lang="en-US" sz="1400" dirty="0" smtClean="0"/>
              <a:t>Pros) Efficient when MU-MIMO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(Cons) NSTS, PAID information should </a:t>
            </a:r>
            <a:r>
              <a:rPr lang="en-US" sz="1400" dirty="0" smtClean="0"/>
              <a:t>be known priori </a:t>
            </a:r>
            <a:r>
              <a:rPr lang="en-US" sz="1400" dirty="0" smtClean="0"/>
              <a:t>to </a:t>
            </a:r>
            <a:r>
              <a:rPr lang="en-US" sz="1400" dirty="0" smtClean="0"/>
              <a:t>decode HE-LTFs</a:t>
            </a:r>
            <a:endParaRPr lang="en-US" sz="1400" dirty="0" smtClean="0"/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(Cons) Inefficient </a:t>
            </a:r>
            <a:r>
              <a:rPr lang="en-US" sz="1400" dirty="0" smtClean="0"/>
              <a:t>minimu</a:t>
            </a:r>
            <a:r>
              <a:rPr lang="en-US" sz="1400" dirty="0" smtClean="0"/>
              <a:t>m </a:t>
            </a:r>
            <a:r>
              <a:rPr lang="en-US" sz="1400" dirty="0" smtClean="0"/>
              <a:t>granularity (4X Sym.)</a:t>
            </a:r>
            <a:endParaRPr lang="en-US" sz="1400" dirty="0"/>
          </a:p>
        </p:txBody>
      </p:sp>
      <p:sp>
        <p:nvSpPr>
          <p:cNvPr id="113" name="Content Placeholder 2"/>
          <p:cNvSpPr txBox="1">
            <a:spLocks/>
          </p:cNvSpPr>
          <p:nvPr/>
        </p:nvSpPr>
        <p:spPr bwMode="auto">
          <a:xfrm>
            <a:off x="4788024" y="3429000"/>
            <a:ext cx="4104456" cy="1944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600" u="sng" dirty="0" smtClean="0"/>
              <a:t>[A-2]</a:t>
            </a:r>
            <a:r>
              <a:rPr lang="en-US" sz="1600" u="sng" dirty="0" smtClean="0"/>
              <a:t> </a:t>
            </a:r>
            <a:r>
              <a:rPr lang="en-US" sz="1600" u="sng" dirty="0" smtClean="0"/>
              <a:t>SIG-B is </a:t>
            </a:r>
            <a:r>
              <a:rPr lang="en-US" sz="1600" u="sng" dirty="0" smtClean="0"/>
              <a:t>in the 64FFT OFDM part</a:t>
            </a:r>
            <a:endParaRPr lang="en-US" sz="14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Reside as the variable-length extension of SIG-A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(</a:t>
            </a:r>
            <a:r>
              <a:rPr lang="en-US" sz="1400" dirty="0" smtClean="0"/>
              <a:t>Pros) Efficient </a:t>
            </a:r>
            <a:r>
              <a:rPr lang="en-US" sz="1400" dirty="0" smtClean="0"/>
              <a:t>minimum</a:t>
            </a:r>
            <a:r>
              <a:rPr lang="en-US" sz="1400" dirty="0" smtClean="0"/>
              <a:t> </a:t>
            </a:r>
            <a:r>
              <a:rPr lang="en-US" sz="1400" dirty="0" smtClean="0"/>
              <a:t>granularity (</a:t>
            </a:r>
            <a:r>
              <a:rPr lang="en-US" sz="1400" dirty="0" smtClean="0"/>
              <a:t>1X Sym.)</a:t>
            </a:r>
            <a:endParaRPr lang="en-US" sz="1400" dirty="0" smtClean="0"/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(Cons) No MU-MIMO efficiency</a:t>
            </a:r>
          </a:p>
        </p:txBody>
      </p:sp>
      <p:sp>
        <p:nvSpPr>
          <p:cNvPr id="114" name="Content Placeholder 2"/>
          <p:cNvSpPr txBox="1">
            <a:spLocks/>
          </p:cNvSpPr>
          <p:nvPr/>
        </p:nvSpPr>
        <p:spPr bwMode="auto">
          <a:xfrm>
            <a:off x="459160" y="5517232"/>
            <a:ext cx="8361312" cy="792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Wingdings" charset="2"/>
              <a:buChar char="Ø"/>
            </a:pPr>
            <a:r>
              <a:rPr lang="en-US" sz="1800" dirty="0" smtClean="0"/>
              <a:t>Proposal: </a:t>
            </a:r>
            <a:r>
              <a:rPr lang="en-US" sz="1800" u="sng" dirty="0" smtClean="0"/>
              <a:t>[A-2] </a:t>
            </a:r>
            <a:r>
              <a:rPr lang="en-US" sz="1800" u="sng" dirty="0" smtClean="0"/>
              <a:t>SIG-B is </a:t>
            </a:r>
            <a:r>
              <a:rPr lang="en-US" sz="1800" u="sng" dirty="0" smtClean="0"/>
              <a:t>in the 64FFT OFDM part</a:t>
            </a:r>
            <a:endParaRPr lang="en-US" sz="1600" u="sng" dirty="0" smtClean="0"/>
          </a:p>
          <a:p>
            <a:pPr marL="465138" lvl="1">
              <a:buFont typeface="Wingdings" charset="2"/>
              <a:buChar char="Ø"/>
            </a:pPr>
            <a:r>
              <a:rPr lang="en-US" sz="1600" dirty="0"/>
              <a:t>B</a:t>
            </a:r>
            <a:r>
              <a:rPr lang="en-US" sz="1600" dirty="0" smtClean="0"/>
              <a:t>etter to have HE-SIG-B in the 64FFT OFDM </a:t>
            </a:r>
            <a:r>
              <a:rPr lang="en-US" sz="1600" dirty="0" smtClean="0"/>
              <a:t>part as the variable-length extension of HE-SIG-A while having the efficient minimum granularity</a:t>
            </a:r>
            <a:endParaRPr lang="en-US" sz="1600" dirty="0" smtClean="0"/>
          </a:p>
        </p:txBody>
      </p:sp>
      <p:sp>
        <p:nvSpPr>
          <p:cNvPr id="115" name="Content Placeholder 2"/>
          <p:cNvSpPr txBox="1">
            <a:spLocks/>
          </p:cNvSpPr>
          <p:nvPr/>
        </p:nvSpPr>
        <p:spPr bwMode="auto">
          <a:xfrm>
            <a:off x="395536" y="1700808"/>
            <a:ext cx="8361312" cy="432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82563" indent="-182563">
              <a:buFont typeface="Arial"/>
              <a:buChar char="•"/>
            </a:pPr>
            <a:r>
              <a:rPr lang="en-US" sz="1800" dirty="0" smtClean="0"/>
              <a:t>HE-SIG-</a:t>
            </a:r>
            <a:r>
              <a:rPr lang="en-US" sz="1800" dirty="0" smtClean="0"/>
              <a:t>B’s </a:t>
            </a:r>
            <a:r>
              <a:rPr lang="en-US" sz="1800" dirty="0" smtClean="0"/>
              <a:t>exact location </a:t>
            </a:r>
            <a:r>
              <a:rPr lang="en-US" sz="1800" dirty="0" smtClean="0"/>
              <a:t>within a HE preamble </a:t>
            </a:r>
            <a:r>
              <a:rPr lang="en-US" sz="1800" dirty="0" smtClean="0"/>
              <a:t>is </a:t>
            </a:r>
            <a:r>
              <a:rPr lang="en-US" sz="1800" dirty="0" smtClean="0"/>
              <a:t>not defined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303026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59" y="685800"/>
            <a:ext cx="8547894" cy="1065213"/>
          </a:xfrm>
        </p:spPr>
        <p:txBody>
          <a:bodyPr/>
          <a:lstStyle/>
          <a:p>
            <a:r>
              <a:rPr lang="en-US" sz="2800" dirty="0" smtClean="0"/>
              <a:t>Possibl</a:t>
            </a:r>
            <a:r>
              <a:rPr lang="en-US" sz="2800" dirty="0" smtClean="0"/>
              <a:t>e </a:t>
            </a:r>
            <a:r>
              <a:rPr lang="en-US" sz="2800" dirty="0" smtClean="0"/>
              <a:t>Signaling Information for 11ax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75943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60295" y="2815984"/>
            <a:ext cx="972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Partial AID</a:t>
            </a:r>
            <a:endParaRPr kumimoji="0" 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(9b)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952528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SHORT GI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060528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GI NYSM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168528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Coding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276528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LDPC extra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3813631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Beamformed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923760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3383760" y="2815984"/>
            <a:ext cx="432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MCS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(4b)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4896526" y="2815984"/>
            <a:ext cx="647996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Tail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(6b)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59175" y="2815984"/>
            <a:ext cx="216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BW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0000FF"/>
                </a:solidFill>
                <a:latin typeface="Arial" charset="0"/>
                <a:cs typeface="ＭＳ Ｐゴシック" charset="0"/>
              </a:rPr>
              <a:t>(2b)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791943" y="2815984"/>
            <a:ext cx="64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Group</a:t>
            </a:r>
            <a:r>
              <a:rPr kumimoji="0" lang="en-US" sz="900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ID</a:t>
            </a:r>
            <a:endParaRPr kumimoji="0" lang="en-US" sz="9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(6b)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1441129" y="2815984"/>
            <a:ext cx="324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NSTS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(3b)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683943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STBC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4032528" y="2815984"/>
            <a:ext cx="863998" cy="36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(8b)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576451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953036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SHORT GI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3060951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GI NYSM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276781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LDPC extra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3816356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3924268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4897034" y="3266701"/>
            <a:ext cx="647996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Tail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(6b)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359683" y="3266701"/>
            <a:ext cx="216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BW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0000FF"/>
                </a:solidFill>
                <a:latin typeface="Arial" charset="0"/>
                <a:cs typeface="ＭＳ Ｐゴシック" charset="0"/>
              </a:rPr>
              <a:t>(2b)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792451" y="3266701"/>
            <a:ext cx="64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Group</a:t>
            </a:r>
            <a:r>
              <a:rPr kumimoji="0" lang="en-US" sz="900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ID</a:t>
            </a:r>
            <a:endParaRPr kumimoji="0" lang="en-US" sz="9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(6b)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1441637" y="3266701"/>
            <a:ext cx="324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NSTS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[0]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(3b)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684451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STBC</a:t>
            </a: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4033036" y="3266701"/>
            <a:ext cx="863998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(8b)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1765129" y="3266701"/>
            <a:ext cx="324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NSTS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[1]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(3b)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2089129" y="3266701"/>
            <a:ext cx="324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NSTS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noProof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[2]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(3b)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2406811" y="3266701"/>
            <a:ext cx="324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NSTS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[3]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(3b)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2731972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TXOP_PS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2839972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2732480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TXOP_PS</a:t>
            </a: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2840480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1" name="Rectangle 5"/>
          <p:cNvSpPr>
            <a:spLocks noChangeArrowheads="1"/>
          </p:cNvSpPr>
          <p:nvPr/>
        </p:nvSpPr>
        <p:spPr bwMode="auto">
          <a:xfrm>
            <a:off x="3384696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Coding [1]</a:t>
            </a: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3492611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Coding [2]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3600526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Coding [3]</a:t>
            </a: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3708441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5" name="Rectangle 5"/>
          <p:cNvSpPr>
            <a:spLocks noChangeArrowheads="1"/>
          </p:cNvSpPr>
          <p:nvPr/>
        </p:nvSpPr>
        <p:spPr bwMode="auto">
          <a:xfrm>
            <a:off x="35496" y="2815984"/>
            <a:ext cx="3219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SU</a:t>
            </a:r>
          </a:p>
        </p:txBody>
      </p:sp>
      <p:sp>
        <p:nvSpPr>
          <p:cNvPr id="46" name="Rectangle 5"/>
          <p:cNvSpPr>
            <a:spLocks noChangeArrowheads="1"/>
          </p:cNvSpPr>
          <p:nvPr/>
        </p:nvSpPr>
        <p:spPr bwMode="auto">
          <a:xfrm>
            <a:off x="35496" y="3266701"/>
            <a:ext cx="3219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MU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2600054" y="2430186"/>
            <a:ext cx="720000" cy="215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VHT-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7037717" y="2430186"/>
            <a:ext cx="701538" cy="215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VHT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-</a:t>
            </a: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SIGB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9" name="Rectangle 5"/>
          <p:cNvSpPr>
            <a:spLocks noChangeArrowheads="1"/>
          </p:cNvSpPr>
          <p:nvPr/>
        </p:nvSpPr>
        <p:spPr bwMode="auto">
          <a:xfrm>
            <a:off x="3168866" y="3266701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Coding [0]</a:t>
            </a:r>
          </a:p>
        </p:txBody>
      </p:sp>
      <p:sp>
        <p:nvSpPr>
          <p:cNvPr id="62" name="Content Placeholder 2"/>
          <p:cNvSpPr>
            <a:spLocks noGrp="1"/>
          </p:cNvSpPr>
          <p:nvPr>
            <p:ph idx="1"/>
          </p:nvPr>
        </p:nvSpPr>
        <p:spPr>
          <a:xfrm>
            <a:off x="119634" y="3753036"/>
            <a:ext cx="2795161" cy="2664296"/>
          </a:xfrm>
          <a:ln>
            <a:solidFill>
              <a:srgbClr val="000000"/>
            </a:solidFill>
          </a:ln>
        </p:spPr>
        <p:txBody>
          <a:bodyPr>
            <a:noAutofit/>
          </a:bodyPr>
          <a:lstStyle/>
          <a:p>
            <a:pPr marL="180975" indent="-180975">
              <a:buFont typeface="Arial"/>
              <a:buChar char="•"/>
            </a:pPr>
            <a:r>
              <a:rPr lang="en-US" sz="1400" u="sng" dirty="0" smtClean="0">
                <a:solidFill>
                  <a:schemeClr val="tx1"/>
                </a:solidFill>
              </a:rPr>
              <a:t>Common Info </a:t>
            </a:r>
            <a:r>
              <a:rPr lang="en-US" sz="1400" u="sng" dirty="0" smtClean="0">
                <a:solidFill>
                  <a:schemeClr val="tx1"/>
                </a:solidFill>
              </a:rPr>
              <a:t>(HE-SIG-A)</a:t>
            </a:r>
            <a:endParaRPr lang="en-US" sz="1400" u="sng" dirty="0" smtClean="0">
              <a:solidFill>
                <a:schemeClr val="tx1"/>
              </a:solidFill>
            </a:endParaRP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>
                <a:solidFill>
                  <a:srgbClr val="0000FF"/>
                </a:solidFill>
              </a:rPr>
              <a:t>BW (2b for 20/40/80/160MHz)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>
                <a:solidFill>
                  <a:srgbClr val="0000FF"/>
                </a:solidFill>
              </a:rPr>
              <a:t>GI (</a:t>
            </a:r>
            <a:r>
              <a:rPr lang="en-US" sz="1200" dirty="0" smtClean="0">
                <a:solidFill>
                  <a:srgbClr val="0000FF"/>
                </a:solidFill>
              </a:rPr>
              <a:t>2b for 0.8/1.6/3.2us)</a:t>
            </a:r>
            <a:endParaRPr lang="en-US" sz="1200" dirty="0" smtClean="0">
              <a:solidFill>
                <a:srgbClr val="0000FF"/>
              </a:solidFill>
            </a:endParaRP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>
                <a:solidFill>
                  <a:srgbClr val="0000FF"/>
                </a:solidFill>
              </a:rPr>
              <a:t>Power Save </a:t>
            </a:r>
            <a:r>
              <a:rPr lang="en-US" sz="1200" dirty="0" smtClean="0">
                <a:solidFill>
                  <a:srgbClr val="0000FF"/>
                </a:solidFill>
              </a:rPr>
              <a:t>(1b, TBD</a:t>
            </a:r>
            <a:r>
              <a:rPr lang="en-US" sz="1200" dirty="0" smtClean="0">
                <a:solidFill>
                  <a:srgbClr val="0000FF"/>
                </a:solidFill>
              </a:rPr>
              <a:t>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>
                <a:solidFill>
                  <a:srgbClr val="0000FF"/>
                </a:solidFill>
              </a:rPr>
              <a:t>LTF (1b for </a:t>
            </a:r>
            <a:r>
              <a:rPr lang="en-US" sz="1200" dirty="0" smtClean="0">
                <a:solidFill>
                  <a:srgbClr val="0000FF"/>
                </a:solidFill>
              </a:rPr>
              <a:t> 6.4</a:t>
            </a:r>
            <a:r>
              <a:rPr lang="en-US" sz="1200" dirty="0" smtClean="0">
                <a:solidFill>
                  <a:srgbClr val="0000FF"/>
                </a:solidFill>
              </a:rPr>
              <a:t>/</a:t>
            </a:r>
            <a:r>
              <a:rPr lang="en-US" sz="1200" dirty="0" smtClean="0">
                <a:solidFill>
                  <a:srgbClr val="0000FF"/>
                </a:solidFill>
              </a:rPr>
              <a:t>12.8us)</a:t>
            </a:r>
            <a:endParaRPr lang="en-US" sz="1200" dirty="0" smtClean="0">
              <a:solidFill>
                <a:srgbClr val="0000FF"/>
              </a:solidFill>
            </a:endParaRPr>
          </a:p>
          <a:p>
            <a:pPr marL="360363" lvl="1" indent="-179388">
              <a:buFont typeface="Arial"/>
              <a:buChar char="•"/>
            </a:pPr>
            <a:r>
              <a:rPr lang="en-US" sz="1200" dirty="0">
                <a:solidFill>
                  <a:srgbClr val="0000FF"/>
                </a:solidFill>
              </a:rPr>
              <a:t>SU/MU indicator </a:t>
            </a:r>
            <a:r>
              <a:rPr lang="en-US" sz="1200" dirty="0" smtClean="0">
                <a:solidFill>
                  <a:srgbClr val="0000FF"/>
                </a:solidFill>
              </a:rPr>
              <a:t>(1b, TBD)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>
                <a:solidFill>
                  <a:srgbClr val="0000FF"/>
                </a:solidFill>
              </a:rPr>
              <a:t>BSS color </a:t>
            </a:r>
            <a:r>
              <a:rPr lang="en-US" sz="1200" dirty="0" smtClean="0">
                <a:solidFill>
                  <a:srgbClr val="0000FF"/>
                </a:solidFill>
              </a:rPr>
              <a:t>(TBD</a:t>
            </a:r>
            <a:r>
              <a:rPr lang="en-US" sz="1200" dirty="0" smtClean="0">
                <a:solidFill>
                  <a:srgbClr val="0000FF"/>
                </a:solidFill>
              </a:rPr>
              <a:t>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/>
              <a:t>HE-SIG-B Length (TBD)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others </a:t>
            </a:r>
            <a:r>
              <a:rPr lang="en-US" sz="1200" dirty="0" smtClean="0">
                <a:solidFill>
                  <a:schemeClr val="tx1"/>
                </a:solidFill>
              </a:rPr>
              <a:t>(TBD)</a:t>
            </a:r>
          </a:p>
        </p:txBody>
      </p:sp>
      <p:sp>
        <p:nvSpPr>
          <p:cNvPr id="63" name="Rectangle 5"/>
          <p:cNvSpPr>
            <a:spLocks noChangeArrowheads="1"/>
          </p:cNvSpPr>
          <p:nvPr/>
        </p:nvSpPr>
        <p:spPr bwMode="auto">
          <a:xfrm>
            <a:off x="8169533" y="2815984"/>
            <a:ext cx="647996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Tail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(6b)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6008883" y="2815984"/>
            <a:ext cx="1836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Length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(17b)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5" name="Rectangle 5"/>
          <p:cNvSpPr>
            <a:spLocks noChangeArrowheads="1"/>
          </p:cNvSpPr>
          <p:nvPr/>
        </p:nvSpPr>
        <p:spPr bwMode="auto">
          <a:xfrm>
            <a:off x="8172476" y="3266701"/>
            <a:ext cx="647996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Tail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(6b)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6" name="Rectangle 5"/>
          <p:cNvSpPr>
            <a:spLocks noChangeArrowheads="1"/>
          </p:cNvSpPr>
          <p:nvPr/>
        </p:nvSpPr>
        <p:spPr bwMode="auto">
          <a:xfrm>
            <a:off x="6009391" y="3266701"/>
            <a:ext cx="172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Length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(16b)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9" name="Rectangle 5"/>
          <p:cNvSpPr>
            <a:spLocks noChangeArrowheads="1"/>
          </p:cNvSpPr>
          <p:nvPr/>
        </p:nvSpPr>
        <p:spPr bwMode="auto">
          <a:xfrm>
            <a:off x="7952551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0" name="Rectangle 5"/>
          <p:cNvSpPr>
            <a:spLocks noChangeArrowheads="1"/>
          </p:cNvSpPr>
          <p:nvPr/>
        </p:nvSpPr>
        <p:spPr bwMode="auto">
          <a:xfrm>
            <a:off x="8060463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1" name="Rectangle 5"/>
          <p:cNvSpPr>
            <a:spLocks noChangeArrowheads="1"/>
          </p:cNvSpPr>
          <p:nvPr/>
        </p:nvSpPr>
        <p:spPr bwMode="auto">
          <a:xfrm>
            <a:off x="7844636" y="2815984"/>
            <a:ext cx="108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5" name="Rectangle 5"/>
          <p:cNvSpPr>
            <a:spLocks noChangeArrowheads="1"/>
          </p:cNvSpPr>
          <p:nvPr/>
        </p:nvSpPr>
        <p:spPr bwMode="auto">
          <a:xfrm>
            <a:off x="7737409" y="3266355"/>
            <a:ext cx="432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t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MCS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(4b)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6" name="Content Placeholder 2"/>
          <p:cNvSpPr txBox="1">
            <a:spLocks/>
          </p:cNvSpPr>
          <p:nvPr/>
        </p:nvSpPr>
        <p:spPr bwMode="auto">
          <a:xfrm>
            <a:off x="5868145" y="3741932"/>
            <a:ext cx="2807996" cy="266429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40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80975" indent="-180975">
              <a:buFont typeface="Arial"/>
              <a:buChar char="•"/>
            </a:pPr>
            <a:r>
              <a:rPr lang="en-US" sz="3500" dirty="0" smtClean="0"/>
              <a:t>Single User Info </a:t>
            </a:r>
            <a:r>
              <a:rPr lang="en-US" sz="3500" dirty="0" smtClean="0"/>
              <a:t>(HE-SIG-A or B ?)</a:t>
            </a:r>
            <a:endParaRPr lang="en-US" sz="3500" dirty="0" smtClean="0"/>
          </a:p>
          <a:p>
            <a:pPr marL="360363" lvl="1" indent="-179388">
              <a:buFont typeface="Arial"/>
              <a:buChar char="•"/>
            </a:pPr>
            <a:r>
              <a:rPr lang="en-US" sz="3000" dirty="0" smtClean="0">
                <a:solidFill>
                  <a:srgbClr val="FF0000"/>
                </a:solidFill>
              </a:rPr>
              <a:t>PAID (9b), NSTS (3b), MCS (4b), STBC (1b), Coding (</a:t>
            </a:r>
            <a:r>
              <a:rPr lang="en-US" sz="3000" dirty="0" smtClean="0">
                <a:solidFill>
                  <a:srgbClr val="FF0000"/>
                </a:solidFill>
              </a:rPr>
              <a:t>1~2b</a:t>
            </a:r>
            <a:r>
              <a:rPr lang="en-US" sz="3000" dirty="0" smtClean="0">
                <a:solidFill>
                  <a:srgbClr val="FF0000"/>
                </a:solidFill>
              </a:rPr>
              <a:t>)</a:t>
            </a:r>
          </a:p>
          <a:p>
            <a:pPr marL="360363" lvl="1" indent="-179388">
              <a:buFont typeface="Arial"/>
              <a:buChar char="•"/>
            </a:pPr>
            <a:r>
              <a:rPr lang="en-US" sz="3000" dirty="0" smtClean="0">
                <a:solidFill>
                  <a:srgbClr val="FF0000"/>
                </a:solidFill>
              </a:rPr>
              <a:t>Beamformed </a:t>
            </a:r>
            <a:r>
              <a:rPr lang="en-US" sz="3000" dirty="0" smtClean="0">
                <a:solidFill>
                  <a:srgbClr val="FF0000"/>
                </a:solidFill>
              </a:rPr>
              <a:t>(1b)</a:t>
            </a:r>
          </a:p>
          <a:p>
            <a:pPr marL="360363" lvl="1" indent="-179388">
              <a:buFont typeface="Arial"/>
              <a:buChar char="•"/>
            </a:pPr>
            <a:r>
              <a:rPr lang="en-US" sz="3000" i="1" dirty="0"/>
              <a:t>Length </a:t>
            </a:r>
            <a:r>
              <a:rPr lang="en-US" sz="3000" i="1" dirty="0" smtClean="0"/>
              <a:t>(can be </a:t>
            </a:r>
            <a:r>
              <a:rPr lang="en-US" sz="3000" i="1" dirty="0"/>
              <a:t>indicated from L-SIG Length)</a:t>
            </a:r>
          </a:p>
          <a:p>
            <a:pPr marL="360363" lvl="1" indent="-179388">
              <a:buFont typeface="Arial"/>
              <a:buChar char="•"/>
            </a:pPr>
            <a:r>
              <a:rPr lang="en-US" sz="3000" dirty="0" smtClean="0"/>
              <a:t>others (TBD</a:t>
            </a:r>
            <a:r>
              <a:rPr lang="en-US" sz="3000" dirty="0" smtClean="0"/>
              <a:t>)</a:t>
            </a:r>
            <a:endParaRPr lang="en-US" sz="3700" dirty="0" smtClean="0"/>
          </a:p>
          <a:p>
            <a:pPr marL="180975" indent="-180975">
              <a:buFont typeface="Arial"/>
              <a:buChar char="•"/>
            </a:pPr>
            <a:r>
              <a:rPr lang="en-US" sz="3500" dirty="0" smtClean="0"/>
              <a:t>Multi User </a:t>
            </a:r>
            <a:r>
              <a:rPr lang="en-US" sz="3500" dirty="0"/>
              <a:t>I</a:t>
            </a:r>
            <a:r>
              <a:rPr lang="en-US" sz="3500" dirty="0" smtClean="0"/>
              <a:t>nfo </a:t>
            </a:r>
            <a:r>
              <a:rPr lang="en-US" sz="3500" dirty="0" smtClean="0"/>
              <a:t>(HE-SIG-B)</a:t>
            </a:r>
            <a:endParaRPr lang="en-US" sz="3500" dirty="0" smtClean="0"/>
          </a:p>
          <a:p>
            <a:pPr marL="360363" lvl="1" indent="-179388">
              <a:buFont typeface="Arial"/>
              <a:buChar char="•"/>
            </a:pPr>
            <a:r>
              <a:rPr lang="en-US" sz="3000" dirty="0" smtClean="0">
                <a:solidFill>
                  <a:srgbClr val="FF0000"/>
                </a:solidFill>
              </a:rPr>
              <a:t>PAID (9b) (or GID), NSTS (3b), </a:t>
            </a:r>
            <a:r>
              <a:rPr lang="en-US" sz="3000" dirty="0">
                <a:solidFill>
                  <a:srgbClr val="FF0000"/>
                </a:solidFill>
              </a:rPr>
              <a:t>MCS (4b</a:t>
            </a:r>
            <a:r>
              <a:rPr lang="en-US" sz="3000" dirty="0" smtClean="0">
                <a:solidFill>
                  <a:srgbClr val="FF0000"/>
                </a:solidFill>
              </a:rPr>
              <a:t>), Coding (</a:t>
            </a:r>
            <a:r>
              <a:rPr lang="en-US" sz="3000" dirty="0" smtClean="0">
                <a:solidFill>
                  <a:srgbClr val="FF0000"/>
                </a:solidFill>
              </a:rPr>
              <a:t>1~2b</a:t>
            </a:r>
            <a:r>
              <a:rPr lang="en-US" sz="3000" dirty="0" smtClean="0">
                <a:solidFill>
                  <a:srgbClr val="FF0000"/>
                </a:solidFill>
              </a:rPr>
              <a:t>)</a:t>
            </a:r>
          </a:p>
          <a:p>
            <a:pPr marL="360363" lvl="1" indent="-179388">
              <a:buFont typeface="Arial"/>
              <a:buChar char="•"/>
            </a:pPr>
            <a:r>
              <a:rPr lang="en-US" sz="3000" dirty="0" smtClean="0">
                <a:solidFill>
                  <a:srgbClr val="FF0000"/>
                </a:solidFill>
              </a:rPr>
              <a:t>Length (16b)</a:t>
            </a:r>
          </a:p>
          <a:p>
            <a:pPr marL="360363" lvl="1" indent="-179388">
              <a:buFont typeface="Arial"/>
              <a:buChar char="•"/>
            </a:pPr>
            <a:r>
              <a:rPr lang="en-US" sz="3000" dirty="0" smtClean="0"/>
              <a:t>others (TBD)</a:t>
            </a:r>
          </a:p>
        </p:txBody>
      </p:sp>
      <p:sp>
        <p:nvSpPr>
          <p:cNvPr id="89" name="Content Placeholder 2"/>
          <p:cNvSpPr txBox="1">
            <a:spLocks/>
          </p:cNvSpPr>
          <p:nvPr/>
        </p:nvSpPr>
        <p:spPr bwMode="auto">
          <a:xfrm>
            <a:off x="2993890" y="3753036"/>
            <a:ext cx="2795161" cy="2664296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80975" indent="-180975">
              <a:buFont typeface="Arial"/>
              <a:buChar char="•"/>
            </a:pPr>
            <a:r>
              <a:rPr lang="en-US" sz="1400" u="sng" dirty="0" smtClean="0"/>
              <a:t>Resource Allocation Info </a:t>
            </a:r>
            <a:r>
              <a:rPr lang="en-US" sz="1400" u="sng" dirty="0" smtClean="0"/>
              <a:t>(HE-SIG-</a:t>
            </a:r>
            <a:r>
              <a:rPr lang="en-US" sz="1400" u="sng" dirty="0" smtClean="0"/>
              <a:t>A or B?</a:t>
            </a:r>
            <a:r>
              <a:rPr lang="en-US" sz="1400" u="sng" dirty="0" smtClean="0"/>
              <a:t>)</a:t>
            </a:r>
            <a:endParaRPr lang="en-US" sz="1400" u="sng" dirty="0" smtClean="0"/>
          </a:p>
          <a:p>
            <a:pPr marL="360363" lvl="1" indent="-179388">
              <a:buFont typeface="Arial"/>
              <a:buChar char="•"/>
            </a:pPr>
            <a:r>
              <a:rPr lang="en-US" sz="1200" dirty="0" smtClean="0"/>
              <a:t>Resource Allocation (TBD)</a:t>
            </a:r>
          </a:p>
          <a:p>
            <a:pPr marL="360363" lvl="1" indent="-179388">
              <a:buFont typeface="Arial"/>
              <a:buChar char="•"/>
            </a:pPr>
            <a:r>
              <a:rPr lang="en-US" sz="1200" dirty="0" smtClean="0"/>
              <a:t>others </a:t>
            </a:r>
            <a:r>
              <a:rPr lang="en-US" sz="1200" dirty="0" smtClean="0"/>
              <a:t>(TBD)</a:t>
            </a:r>
            <a:endParaRPr lang="en-US" sz="1200" dirty="0"/>
          </a:p>
        </p:txBody>
      </p:sp>
      <p:sp>
        <p:nvSpPr>
          <p:cNvPr id="102" name="Rectangle 5"/>
          <p:cNvSpPr>
            <a:spLocks noChangeArrowheads="1"/>
          </p:cNvSpPr>
          <p:nvPr/>
        </p:nvSpPr>
        <p:spPr bwMode="auto">
          <a:xfrm>
            <a:off x="5686983" y="2834307"/>
            <a:ext cx="3219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SU</a:t>
            </a:r>
          </a:p>
        </p:txBody>
      </p:sp>
      <p:sp>
        <p:nvSpPr>
          <p:cNvPr id="103" name="Rectangle 5"/>
          <p:cNvSpPr>
            <a:spLocks noChangeArrowheads="1"/>
          </p:cNvSpPr>
          <p:nvPr/>
        </p:nvSpPr>
        <p:spPr bwMode="auto">
          <a:xfrm>
            <a:off x="5686983" y="3285024"/>
            <a:ext cx="3219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MU</a:t>
            </a:r>
          </a:p>
        </p:txBody>
      </p:sp>
      <p:sp>
        <p:nvSpPr>
          <p:cNvPr id="105" name="Left Brace 104"/>
          <p:cNvSpPr/>
          <p:nvPr/>
        </p:nvSpPr>
        <p:spPr>
          <a:xfrm rot="16200000" flipH="1">
            <a:off x="2905562" y="153206"/>
            <a:ext cx="108000" cy="5110186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Left Brace 105"/>
          <p:cNvSpPr/>
          <p:nvPr/>
        </p:nvSpPr>
        <p:spPr>
          <a:xfrm rot="16200000" flipH="1">
            <a:off x="7328436" y="1264925"/>
            <a:ext cx="108000" cy="2884567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Content Placeholder 2"/>
          <p:cNvSpPr txBox="1">
            <a:spLocks/>
          </p:cNvSpPr>
          <p:nvPr/>
        </p:nvSpPr>
        <p:spPr bwMode="auto">
          <a:xfrm>
            <a:off x="315144" y="1556792"/>
            <a:ext cx="8361312" cy="575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82563" indent="-182563">
              <a:buFont typeface="Arial"/>
              <a:buChar char="•"/>
            </a:pPr>
            <a:r>
              <a:rPr lang="en-US" sz="1800" dirty="0" smtClean="0"/>
              <a:t>Based on VHT-</a:t>
            </a:r>
            <a:r>
              <a:rPr lang="en-US" sz="1800" dirty="0" smtClean="0"/>
              <a:t>SIG, 11ax SFD [1], and previous discussions in </a:t>
            </a:r>
            <a:r>
              <a:rPr lang="en-US" sz="1800" dirty="0" err="1" smtClean="0"/>
              <a:t>TGax</a:t>
            </a:r>
            <a:r>
              <a:rPr lang="en-US" sz="1800" dirty="0" smtClean="0"/>
              <a:t>, possible signaling information for HE Preamble </a:t>
            </a:r>
            <a:r>
              <a:rPr lang="en-US" sz="1800" dirty="0" smtClean="0"/>
              <a:t>can be classified as follows (preliminary results).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95700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59" y="685800"/>
            <a:ext cx="8547894" cy="1065213"/>
          </a:xfrm>
        </p:spPr>
        <p:txBody>
          <a:bodyPr/>
          <a:lstStyle/>
          <a:p>
            <a:r>
              <a:rPr lang="en-US" sz="2800" dirty="0" smtClean="0"/>
              <a:t>B. Information </a:t>
            </a:r>
            <a:r>
              <a:rPr lang="en-US" sz="2800" dirty="0" smtClean="0"/>
              <a:t>Division</a:t>
            </a:r>
            <a:r>
              <a:rPr lang="en-US" sz="2800" dirty="0" smtClean="0"/>
              <a:t> </a:t>
            </a:r>
            <a:r>
              <a:rPr lang="en-US" sz="2800" dirty="0" smtClean="0"/>
              <a:t>between </a:t>
            </a:r>
            <a:r>
              <a:rPr lang="en-US" sz="2800" dirty="0" smtClean="0"/>
              <a:t>HE</a:t>
            </a:r>
            <a:r>
              <a:rPr lang="en-US" sz="2800" dirty="0" smtClean="0"/>
              <a:t>-SIG-</a:t>
            </a:r>
            <a:r>
              <a:rPr lang="en-US" sz="2800" dirty="0" smtClean="0"/>
              <a:t>A and B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6037907" y="2647019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SU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Info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08" name="Rectangle 3"/>
          <p:cNvSpPr>
            <a:spLocks noChangeArrowheads="1"/>
          </p:cNvSpPr>
          <p:nvPr/>
        </p:nvSpPr>
        <p:spPr bwMode="auto">
          <a:xfrm>
            <a:off x="1879641" y="2647019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SU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  <p:sp>
        <p:nvSpPr>
          <p:cNvPr id="109" name="Left Brace 108"/>
          <p:cNvSpPr/>
          <p:nvPr/>
        </p:nvSpPr>
        <p:spPr>
          <a:xfrm rot="16200000" flipH="1">
            <a:off x="2815641" y="1377640"/>
            <a:ext cx="108000" cy="1979999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1907896" y="2235212"/>
            <a:ext cx="1979999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111" name="Content Placeholder 2"/>
          <p:cNvSpPr txBox="1">
            <a:spLocks/>
          </p:cNvSpPr>
          <p:nvPr/>
        </p:nvSpPr>
        <p:spPr bwMode="auto">
          <a:xfrm>
            <a:off x="338178" y="3717033"/>
            <a:ext cx="4104456" cy="1394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600" u="sng" dirty="0" smtClean="0"/>
              <a:t>[B-1] </a:t>
            </a:r>
            <a:r>
              <a:rPr lang="en-US" sz="1600" u="sng" dirty="0" smtClean="0"/>
              <a:t>SIG-A contains Common </a:t>
            </a:r>
            <a:r>
              <a:rPr lang="en-US" sz="1600" u="sng" dirty="0" smtClean="0"/>
              <a:t>Control Info </a:t>
            </a:r>
            <a:endParaRPr lang="en-US" sz="14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DL SU/MU and UL SU require SIG-B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UL MU may not require SIG-B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(Cons) Inefficient from individual CRC/Tail fields </a:t>
            </a:r>
            <a:r>
              <a:rPr lang="en-US" sz="1400" dirty="0" smtClean="0"/>
              <a:t>on </a:t>
            </a:r>
            <a:r>
              <a:rPr lang="en-US" sz="1400" dirty="0" smtClean="0"/>
              <a:t>both HE-SIG-A and B for SU PPDU</a:t>
            </a:r>
          </a:p>
          <a:p>
            <a:pPr marL="360363" lvl="1" indent="-180975">
              <a:buFont typeface="Arial"/>
              <a:buChar char="•"/>
            </a:pPr>
            <a:endParaRPr lang="en-US" sz="1400" dirty="0" smtClean="0"/>
          </a:p>
        </p:txBody>
      </p:sp>
      <p:sp>
        <p:nvSpPr>
          <p:cNvPr id="113" name="Content Placeholder 2"/>
          <p:cNvSpPr txBox="1">
            <a:spLocks/>
          </p:cNvSpPr>
          <p:nvPr/>
        </p:nvSpPr>
        <p:spPr bwMode="auto">
          <a:xfrm>
            <a:off x="4730666" y="3717032"/>
            <a:ext cx="4320480" cy="17281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600" u="sng" dirty="0" smtClean="0"/>
              <a:t>[</a:t>
            </a:r>
            <a:r>
              <a:rPr lang="en-US" sz="1600" u="sng" dirty="0" smtClean="0"/>
              <a:t>B-2] </a:t>
            </a:r>
            <a:r>
              <a:rPr lang="en-US" sz="1600" u="sng" dirty="0" smtClean="0"/>
              <a:t>SIG-A contains </a:t>
            </a:r>
            <a:r>
              <a:rPr lang="en-US" sz="1600" u="sng" dirty="0" smtClean="0"/>
              <a:t>Common Control </a:t>
            </a:r>
            <a:r>
              <a:rPr lang="en-US" sz="1600" u="sng" dirty="0" smtClean="0"/>
              <a:t>Info and </a:t>
            </a:r>
            <a:r>
              <a:rPr lang="en-US" sz="1600" u="sng" dirty="0" smtClean="0"/>
              <a:t>SU Info or Resource Allocation Info</a:t>
            </a:r>
            <a:endParaRPr lang="en-US" sz="14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DL </a:t>
            </a:r>
            <a:r>
              <a:rPr lang="en-US" sz="1400" dirty="0" smtClean="0"/>
              <a:t>MU requires SIG-</a:t>
            </a:r>
            <a:r>
              <a:rPr lang="en-US" sz="1400" dirty="0" smtClean="0"/>
              <a:t>B</a:t>
            </a:r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UL MU may not require SIG-B</a:t>
            </a:r>
            <a:endParaRPr lang="en-US" sz="1400" dirty="0"/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SU specific info can be replaced by Resource </a:t>
            </a:r>
            <a:r>
              <a:rPr lang="en-US" sz="1400" dirty="0" smtClean="0"/>
              <a:t>Allocation Info </a:t>
            </a:r>
            <a:r>
              <a:rPr lang="en-US" sz="1400" dirty="0" smtClean="0"/>
              <a:t>when MU PPDU</a:t>
            </a:r>
            <a:endParaRPr lang="en-US" sz="1400" dirty="0" smtClean="0"/>
          </a:p>
          <a:p>
            <a:pPr marL="360363" lvl="1" indent="-180975">
              <a:buFont typeface="Arial"/>
              <a:buChar char="•"/>
            </a:pPr>
            <a:r>
              <a:rPr lang="en-US" sz="1400" dirty="0" smtClean="0"/>
              <a:t>Additional Resource Allocation Info may reside in HE-SIG-B as well</a:t>
            </a:r>
            <a:endParaRPr lang="en-US" sz="1400" dirty="0" smtClean="0"/>
          </a:p>
          <a:p>
            <a:pPr marL="360363" lvl="1" indent="-180975">
              <a:buFont typeface="Arial"/>
              <a:buChar char="•"/>
            </a:pPr>
            <a:endParaRPr lang="en-US" sz="1400" dirty="0" smtClean="0"/>
          </a:p>
        </p:txBody>
      </p:sp>
      <p:sp>
        <p:nvSpPr>
          <p:cNvPr id="114" name="Content Placeholder 2"/>
          <p:cNvSpPr txBox="1">
            <a:spLocks/>
          </p:cNvSpPr>
          <p:nvPr/>
        </p:nvSpPr>
        <p:spPr bwMode="auto">
          <a:xfrm>
            <a:off x="459160" y="5663527"/>
            <a:ext cx="8361312" cy="5737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Wingdings" charset="2"/>
              <a:buChar char="Ø"/>
            </a:pPr>
            <a:r>
              <a:rPr lang="en-US" sz="2000" dirty="0" smtClean="0"/>
              <a:t>Proposal: [</a:t>
            </a:r>
            <a:r>
              <a:rPr lang="en-US" sz="2000" dirty="0" smtClean="0"/>
              <a:t>B-2] </a:t>
            </a:r>
          </a:p>
          <a:p>
            <a:pPr marL="449263" lvl="1" indent="-271463">
              <a:buFont typeface="Wingdings" charset="2"/>
              <a:buChar char="Ø"/>
            </a:pPr>
            <a:r>
              <a:rPr lang="en-US" sz="1600" dirty="0" smtClean="0"/>
              <a:t>Better to have HE-SIG-A signaling SU PPDU alone without having HE-SIG-B</a:t>
            </a:r>
          </a:p>
          <a:p>
            <a:pPr marL="685800" lvl="1">
              <a:buFont typeface="Wingdings" charset="2"/>
              <a:buChar char="Ø"/>
            </a:pPr>
            <a:endParaRPr lang="en-US" sz="1600" dirty="0" smtClean="0"/>
          </a:p>
        </p:txBody>
      </p:sp>
      <p:sp>
        <p:nvSpPr>
          <p:cNvPr id="115" name="Content Placeholder 2"/>
          <p:cNvSpPr txBox="1">
            <a:spLocks/>
          </p:cNvSpPr>
          <p:nvPr/>
        </p:nvSpPr>
        <p:spPr bwMode="auto">
          <a:xfrm>
            <a:off x="395536" y="1556792"/>
            <a:ext cx="8361312" cy="432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Arial"/>
              <a:buChar char="•"/>
            </a:pPr>
            <a:r>
              <a:rPr lang="en-US" sz="1800" dirty="0" smtClean="0"/>
              <a:t>Based on </a:t>
            </a:r>
            <a:r>
              <a:rPr lang="en-US" sz="1800" dirty="0" smtClean="0"/>
              <a:t>the previous </a:t>
            </a:r>
            <a:r>
              <a:rPr lang="en-US" sz="1800" dirty="0" smtClean="0"/>
              <a:t>slide, there are possible options for </a:t>
            </a:r>
            <a:r>
              <a:rPr lang="en-US" sz="1800" dirty="0" smtClean="0"/>
              <a:t>allocating </a:t>
            </a:r>
            <a:r>
              <a:rPr lang="en-US" sz="1800" dirty="0" smtClean="0"/>
              <a:t>the resource </a:t>
            </a:r>
            <a:r>
              <a:rPr lang="en-US" sz="1800" dirty="0" smtClean="0"/>
              <a:t>information </a:t>
            </a:r>
            <a:r>
              <a:rPr lang="en-US" sz="1800" dirty="0" smtClean="0"/>
              <a:t>between HE-</a:t>
            </a:r>
            <a:r>
              <a:rPr lang="en-US" sz="1800" dirty="0" smtClean="0"/>
              <a:t>SIGs-A and B</a:t>
            </a:r>
            <a:endParaRPr lang="en-US" sz="1600" dirty="0" smtClean="0"/>
          </a:p>
        </p:txBody>
      </p:sp>
      <p:sp>
        <p:nvSpPr>
          <p:cNvPr id="69" name="TextBox 68"/>
          <p:cNvSpPr txBox="1"/>
          <p:nvPr/>
        </p:nvSpPr>
        <p:spPr>
          <a:xfrm>
            <a:off x="5618989" y="2417600"/>
            <a:ext cx="1045438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000" b="1" dirty="0" smtClean="0">
                <a:solidFill>
                  <a:schemeClr val="tx1"/>
                </a:solidFill>
              </a:rPr>
              <a:t>HE-SIG-A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054502" y="2417600"/>
            <a:ext cx="609839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1000" b="1" dirty="0" smtClean="0">
                <a:solidFill>
                  <a:schemeClr val="tx1"/>
                </a:solidFill>
              </a:rPr>
              <a:t>HE-SIG-A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885753" y="2417600"/>
            <a:ext cx="198000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1000" b="1" dirty="0" smtClean="0">
                <a:solidFill>
                  <a:schemeClr val="tx1"/>
                </a:solidFill>
              </a:rPr>
              <a:t>HE-SIG-B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878642" y="2417600"/>
            <a:ext cx="1943994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1000" b="1" dirty="0" smtClean="0">
                <a:solidFill>
                  <a:schemeClr val="tx1"/>
                </a:solidFill>
              </a:rPr>
              <a:t>HE-SIG-B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4" name="Rectangle 3"/>
          <p:cNvSpPr>
            <a:spLocks noChangeArrowheads="1"/>
          </p:cNvSpPr>
          <p:nvPr/>
        </p:nvSpPr>
        <p:spPr bwMode="auto">
          <a:xfrm>
            <a:off x="6037907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Resource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Alloc</a:t>
            </a: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884448" y="2235212"/>
            <a:ext cx="1943994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78" name="Rectangle 3"/>
          <p:cNvSpPr>
            <a:spLocks noChangeArrowheads="1"/>
          </p:cNvSpPr>
          <p:nvPr/>
        </p:nvSpPr>
        <p:spPr bwMode="auto">
          <a:xfrm>
            <a:off x="7739954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...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9" name="Rectangle 3"/>
          <p:cNvSpPr>
            <a:spLocks noChangeArrowheads="1"/>
          </p:cNvSpPr>
          <p:nvPr/>
        </p:nvSpPr>
        <p:spPr bwMode="auto">
          <a:xfrm>
            <a:off x="8172400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MU</a:t>
            </a:r>
            <a:endParaRPr lang="en-US" sz="700" b="1" kern="0" dirty="0" smtClean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[n]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0" name="Rectangle 3"/>
          <p:cNvSpPr>
            <a:spLocks noChangeArrowheads="1"/>
          </p:cNvSpPr>
          <p:nvPr/>
        </p:nvSpPr>
        <p:spPr bwMode="auto">
          <a:xfrm>
            <a:off x="7307508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[0]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1" name="Left Brace 80"/>
          <p:cNvSpPr/>
          <p:nvPr/>
        </p:nvSpPr>
        <p:spPr>
          <a:xfrm rot="16200000" flipH="1">
            <a:off x="7794248" y="1395645"/>
            <a:ext cx="108000" cy="1943987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3"/>
          <p:cNvSpPr>
            <a:spLocks noChangeArrowheads="1"/>
          </p:cNvSpPr>
          <p:nvPr/>
        </p:nvSpPr>
        <p:spPr bwMode="auto">
          <a:xfrm>
            <a:off x="1878069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Resource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Alloc.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Info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4" name="Rectangle 3"/>
          <p:cNvSpPr>
            <a:spLocks noChangeArrowheads="1"/>
          </p:cNvSpPr>
          <p:nvPr/>
        </p:nvSpPr>
        <p:spPr bwMode="auto">
          <a:xfrm>
            <a:off x="2745047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...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5" name="Rectangle 3"/>
          <p:cNvSpPr>
            <a:spLocks noChangeArrowheads="1"/>
          </p:cNvSpPr>
          <p:nvPr/>
        </p:nvSpPr>
        <p:spPr bwMode="auto">
          <a:xfrm>
            <a:off x="3175407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[n]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6" name="Rectangle 3"/>
          <p:cNvSpPr>
            <a:spLocks noChangeArrowheads="1"/>
          </p:cNvSpPr>
          <p:nvPr/>
        </p:nvSpPr>
        <p:spPr bwMode="auto">
          <a:xfrm>
            <a:off x="2312999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[0]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7" name="Rectangle 8"/>
          <p:cNvSpPr>
            <a:spLocks noChangeArrowheads="1"/>
          </p:cNvSpPr>
          <p:nvPr/>
        </p:nvSpPr>
        <p:spPr bwMode="auto">
          <a:xfrm>
            <a:off x="700006" y="2647019"/>
            <a:ext cx="431998" cy="43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SU</a:t>
            </a:r>
          </a:p>
        </p:txBody>
      </p:sp>
      <p:sp>
        <p:nvSpPr>
          <p:cNvPr id="88" name="Rectangle 8"/>
          <p:cNvSpPr>
            <a:spLocks noChangeArrowheads="1"/>
          </p:cNvSpPr>
          <p:nvPr/>
        </p:nvSpPr>
        <p:spPr bwMode="auto">
          <a:xfrm>
            <a:off x="698434" y="3186786"/>
            <a:ext cx="431998" cy="43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MU</a:t>
            </a:r>
          </a:p>
        </p:txBody>
      </p:sp>
      <p:sp>
        <p:nvSpPr>
          <p:cNvPr id="101" name="Rectangle 8"/>
          <p:cNvSpPr>
            <a:spLocks noChangeArrowheads="1"/>
          </p:cNvSpPr>
          <p:nvPr/>
        </p:nvSpPr>
        <p:spPr bwMode="auto">
          <a:xfrm>
            <a:off x="1065332" y="2647019"/>
            <a:ext cx="43199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Common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Control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2" name="Rectangle 8"/>
          <p:cNvSpPr>
            <a:spLocks noChangeArrowheads="1"/>
          </p:cNvSpPr>
          <p:nvPr/>
        </p:nvSpPr>
        <p:spPr bwMode="auto">
          <a:xfrm>
            <a:off x="1063760" y="3186786"/>
            <a:ext cx="43199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Common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Control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9" name="Rectangle 8"/>
          <p:cNvSpPr>
            <a:spLocks noChangeArrowheads="1"/>
          </p:cNvSpPr>
          <p:nvPr/>
        </p:nvSpPr>
        <p:spPr bwMode="auto">
          <a:xfrm>
            <a:off x="5164502" y="2647019"/>
            <a:ext cx="431998" cy="43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SU</a:t>
            </a:r>
          </a:p>
        </p:txBody>
      </p:sp>
      <p:sp>
        <p:nvSpPr>
          <p:cNvPr id="106" name="Rectangle 8"/>
          <p:cNvSpPr>
            <a:spLocks noChangeArrowheads="1"/>
          </p:cNvSpPr>
          <p:nvPr/>
        </p:nvSpPr>
        <p:spPr bwMode="auto">
          <a:xfrm>
            <a:off x="5162930" y="3186786"/>
            <a:ext cx="431998" cy="43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MU</a:t>
            </a:r>
          </a:p>
        </p:txBody>
      </p: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5607683" y="2647019"/>
            <a:ext cx="43199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Common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Control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3" name="Rectangle 8"/>
          <p:cNvSpPr>
            <a:spLocks noChangeArrowheads="1"/>
          </p:cNvSpPr>
          <p:nvPr/>
        </p:nvSpPr>
        <p:spPr bwMode="auto">
          <a:xfrm>
            <a:off x="5607683" y="3186786"/>
            <a:ext cx="43199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Common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Control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0" name="Rectangle 8"/>
          <p:cNvSpPr>
            <a:spLocks noChangeArrowheads="1"/>
          </p:cNvSpPr>
          <p:nvPr/>
        </p:nvSpPr>
        <p:spPr bwMode="auto">
          <a:xfrm>
            <a:off x="1492245" y="2647019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1492245" y="3186786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6466416" y="2647019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6466416" y="3186786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2311925" y="2647019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3608069" y="3186786"/>
            <a:ext cx="243851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8606146" y="3186786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6877929" y="318678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Additional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Resource </a:t>
            </a:r>
            <a:endParaRPr lang="en-US" sz="700" b="1" kern="0" dirty="0" smtClean="0">
              <a:solidFill>
                <a:schemeClr val="tx1"/>
              </a:solidFill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Alloc</a:t>
            </a: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</p:spTree>
    <p:extLst>
      <p:ext uri="{BB962C8B-B14F-4D97-AF65-F5344CB8AC3E}">
        <p14:creationId xmlns:p14="http://schemas.microsoft.com/office/powerpoint/2010/main" val="781934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00269" y="685800"/>
            <a:ext cx="10342951" cy="1065213"/>
          </a:xfrm>
        </p:spPr>
        <p:txBody>
          <a:bodyPr/>
          <a:lstStyle/>
          <a:p>
            <a:r>
              <a:rPr lang="en-US" sz="2800" dirty="0" smtClean="0"/>
              <a:t>C. SIG</a:t>
            </a:r>
            <a:r>
              <a:rPr lang="en-US" sz="2800" dirty="0" smtClean="0"/>
              <a:t>-B </a:t>
            </a:r>
            <a:r>
              <a:rPr lang="en-US" sz="2800" dirty="0" smtClean="0"/>
              <a:t>transmission in multi </a:t>
            </a:r>
            <a:r>
              <a:rPr lang="en-US" sz="2800" dirty="0" smtClean="0"/>
              <a:t>20MHz </a:t>
            </a:r>
            <a:r>
              <a:rPr lang="en-US" sz="2800" dirty="0" smtClean="0"/>
              <a:t>channels (</a:t>
            </a:r>
            <a:r>
              <a:rPr lang="en-US" sz="2800" dirty="0" smtClean="0"/>
              <a:t>1)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73" name="Line 15"/>
          <p:cNvSpPr>
            <a:spLocks noChangeShapeType="1"/>
          </p:cNvSpPr>
          <p:nvPr/>
        </p:nvSpPr>
        <p:spPr bwMode="auto">
          <a:xfrm>
            <a:off x="1416138" y="1811611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74" name="Line 17"/>
          <p:cNvSpPr>
            <a:spLocks noChangeShapeType="1"/>
          </p:cNvSpPr>
          <p:nvPr/>
        </p:nvSpPr>
        <p:spPr bwMode="auto">
          <a:xfrm flipH="1">
            <a:off x="1403648" y="1956396"/>
            <a:ext cx="2159996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75" name="Text Box 19"/>
          <p:cNvSpPr txBox="1">
            <a:spLocks noChangeArrowheads="1"/>
          </p:cNvSpPr>
          <p:nvPr/>
        </p:nvSpPr>
        <p:spPr bwMode="auto">
          <a:xfrm>
            <a:off x="2201796" y="1799467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76" name="Line 15"/>
          <p:cNvSpPr>
            <a:spLocks noChangeShapeType="1"/>
          </p:cNvSpPr>
          <p:nvPr/>
        </p:nvSpPr>
        <p:spPr bwMode="auto">
          <a:xfrm>
            <a:off x="3556795" y="1809882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77" name="Line 17"/>
          <p:cNvSpPr>
            <a:spLocks noChangeShapeType="1"/>
          </p:cNvSpPr>
          <p:nvPr/>
        </p:nvSpPr>
        <p:spPr bwMode="auto">
          <a:xfrm flipH="1" flipV="1">
            <a:off x="3554345" y="1959831"/>
            <a:ext cx="577414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78" name="Text Box 19"/>
          <p:cNvSpPr txBox="1">
            <a:spLocks noChangeArrowheads="1"/>
          </p:cNvSpPr>
          <p:nvPr/>
        </p:nvSpPr>
        <p:spPr bwMode="auto">
          <a:xfrm>
            <a:off x="3552730" y="1797738"/>
            <a:ext cx="530510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79" name="Rectangle 8"/>
          <p:cNvSpPr>
            <a:spLocks noChangeArrowheads="1"/>
          </p:cNvSpPr>
          <p:nvPr/>
        </p:nvSpPr>
        <p:spPr bwMode="auto">
          <a:xfrm>
            <a:off x="2120053" y="2212993"/>
            <a:ext cx="287999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0" name="Rectangle 3"/>
          <p:cNvSpPr>
            <a:spLocks noChangeArrowheads="1"/>
          </p:cNvSpPr>
          <p:nvPr/>
        </p:nvSpPr>
        <p:spPr bwMode="auto">
          <a:xfrm>
            <a:off x="3564317" y="2212993"/>
            <a:ext cx="542860" cy="169213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1" name="Rectangle 3"/>
          <p:cNvSpPr>
            <a:spLocks noChangeArrowheads="1"/>
          </p:cNvSpPr>
          <p:nvPr/>
        </p:nvSpPr>
        <p:spPr bwMode="auto">
          <a:xfrm>
            <a:off x="2405858" y="2212992"/>
            <a:ext cx="1151998" cy="39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84" name="Left Brace 83"/>
          <p:cNvSpPr/>
          <p:nvPr/>
        </p:nvSpPr>
        <p:spPr>
          <a:xfrm rot="16200000" flipH="1">
            <a:off x="2929270" y="1586174"/>
            <a:ext cx="108000" cy="1151993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2435528" y="2030819"/>
            <a:ext cx="1151993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2120053" y="2644993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7" name="Rectangle 3"/>
          <p:cNvSpPr>
            <a:spLocks noChangeArrowheads="1"/>
          </p:cNvSpPr>
          <p:nvPr/>
        </p:nvSpPr>
        <p:spPr bwMode="auto">
          <a:xfrm>
            <a:off x="2405858" y="2644992"/>
            <a:ext cx="115199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88" name="Rectangle 5"/>
          <p:cNvSpPr>
            <a:spLocks noChangeArrowheads="1"/>
          </p:cNvSpPr>
          <p:nvPr/>
        </p:nvSpPr>
        <p:spPr bwMode="auto">
          <a:xfrm>
            <a:off x="1417406" y="2212993"/>
            <a:ext cx="704908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1417406" y="2644993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90" name="Rectangle 8"/>
          <p:cNvSpPr>
            <a:spLocks noChangeArrowheads="1"/>
          </p:cNvSpPr>
          <p:nvPr/>
        </p:nvSpPr>
        <p:spPr bwMode="auto">
          <a:xfrm>
            <a:off x="2120053" y="3077088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91" name="Rectangle 3"/>
          <p:cNvSpPr>
            <a:spLocks noChangeArrowheads="1"/>
          </p:cNvSpPr>
          <p:nvPr/>
        </p:nvSpPr>
        <p:spPr bwMode="auto">
          <a:xfrm>
            <a:off x="2405858" y="3077087"/>
            <a:ext cx="115199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92" name="Rectangle 8"/>
          <p:cNvSpPr>
            <a:spLocks noChangeArrowheads="1"/>
          </p:cNvSpPr>
          <p:nvPr/>
        </p:nvSpPr>
        <p:spPr bwMode="auto">
          <a:xfrm>
            <a:off x="2120053" y="3509088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93" name="Rectangle 3"/>
          <p:cNvSpPr>
            <a:spLocks noChangeArrowheads="1"/>
          </p:cNvSpPr>
          <p:nvPr/>
        </p:nvSpPr>
        <p:spPr bwMode="auto">
          <a:xfrm>
            <a:off x="2405858" y="3509087"/>
            <a:ext cx="115199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1417406" y="3077088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95" name="Rectangle 5"/>
          <p:cNvSpPr>
            <a:spLocks noChangeArrowheads="1"/>
          </p:cNvSpPr>
          <p:nvPr/>
        </p:nvSpPr>
        <p:spPr bwMode="auto">
          <a:xfrm>
            <a:off x="1417406" y="3509088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31" name="Content Placeholder 2"/>
          <p:cNvSpPr txBox="1">
            <a:spLocks/>
          </p:cNvSpPr>
          <p:nvPr/>
        </p:nvSpPr>
        <p:spPr bwMode="auto">
          <a:xfrm>
            <a:off x="677704" y="4077072"/>
            <a:ext cx="4216606" cy="10801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400" u="sng" dirty="0" smtClean="0"/>
              <a:t>[C-1] </a:t>
            </a:r>
            <a:r>
              <a:rPr lang="en-US" sz="1400" u="sng" dirty="0" smtClean="0"/>
              <a:t>Duplicated HE-SIG-B per 20MHz</a:t>
            </a:r>
            <a:endParaRPr lang="en-US" sz="12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(Pros) Most robust &amp; flexible HE-SIG-B decoding</a:t>
            </a:r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(Cons) Longer preamble time with many </a:t>
            </a:r>
            <a:r>
              <a:rPr lang="en-US" sz="1200" dirty="0" smtClean="0"/>
              <a:t>STAs signaling</a:t>
            </a:r>
            <a:endParaRPr lang="en-US" sz="1200" dirty="0" smtClean="0"/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(Cons) Inefficient resource usage when multi-channel</a:t>
            </a:r>
          </a:p>
        </p:txBody>
      </p:sp>
      <p:sp>
        <p:nvSpPr>
          <p:cNvPr id="134" name="Content Placeholder 2"/>
          <p:cNvSpPr txBox="1">
            <a:spLocks/>
          </p:cNvSpPr>
          <p:nvPr/>
        </p:nvSpPr>
        <p:spPr bwMode="auto">
          <a:xfrm>
            <a:off x="4747882" y="4077072"/>
            <a:ext cx="4216606" cy="1440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400" u="sng" dirty="0" smtClean="0"/>
              <a:t>[C-2] </a:t>
            </a:r>
            <a:r>
              <a:rPr lang="en-US" sz="1400" u="sng" dirty="0" smtClean="0"/>
              <a:t>Non-duplicated HE-SIG-B per 20MHz</a:t>
            </a:r>
            <a:endParaRPr lang="en-US" sz="12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(Pros) Efficient with multi-channel</a:t>
            </a:r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(Cons) </a:t>
            </a:r>
            <a:r>
              <a:rPr lang="en-US" sz="1200" dirty="0" smtClean="0"/>
              <a:t>D</a:t>
            </a:r>
            <a:r>
              <a:rPr lang="en-US" sz="1200" dirty="0" smtClean="0"/>
              <a:t>ependent on </a:t>
            </a:r>
            <a:r>
              <a:rPr lang="en-US" sz="1200" dirty="0" smtClean="0"/>
              <a:t>multi</a:t>
            </a:r>
            <a:r>
              <a:rPr lang="en-US" sz="1200" dirty="0" smtClean="0"/>
              <a:t>-channel </a:t>
            </a:r>
            <a:r>
              <a:rPr lang="en-US" sz="1200" dirty="0" smtClean="0"/>
              <a:t>RX</a:t>
            </a:r>
            <a:r>
              <a:rPr lang="en-US" sz="1200" dirty="0" smtClean="0"/>
              <a:t> implementations</a:t>
            </a:r>
            <a:endParaRPr lang="en-US" sz="1200" dirty="0" smtClean="0"/>
          </a:p>
        </p:txBody>
      </p:sp>
      <p:sp>
        <p:nvSpPr>
          <p:cNvPr id="54" name="Line 15"/>
          <p:cNvSpPr>
            <a:spLocks noChangeShapeType="1"/>
          </p:cNvSpPr>
          <p:nvPr/>
        </p:nvSpPr>
        <p:spPr bwMode="auto">
          <a:xfrm>
            <a:off x="5204041" y="1803482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5" name="Line 17"/>
          <p:cNvSpPr>
            <a:spLocks noChangeShapeType="1"/>
          </p:cNvSpPr>
          <p:nvPr/>
        </p:nvSpPr>
        <p:spPr bwMode="auto">
          <a:xfrm flipH="1">
            <a:off x="5191551" y="1948267"/>
            <a:ext cx="2159996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6" name="Text Box 19"/>
          <p:cNvSpPr txBox="1">
            <a:spLocks noChangeArrowheads="1"/>
          </p:cNvSpPr>
          <p:nvPr/>
        </p:nvSpPr>
        <p:spPr bwMode="auto">
          <a:xfrm>
            <a:off x="5989699" y="1791338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57" name="Line 15"/>
          <p:cNvSpPr>
            <a:spLocks noChangeShapeType="1"/>
          </p:cNvSpPr>
          <p:nvPr/>
        </p:nvSpPr>
        <p:spPr bwMode="auto">
          <a:xfrm>
            <a:off x="6480767" y="1801753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 flipH="1" flipV="1">
            <a:off x="6478317" y="1951702"/>
            <a:ext cx="577414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9" name="Text Box 19"/>
          <p:cNvSpPr txBox="1">
            <a:spLocks noChangeArrowheads="1"/>
          </p:cNvSpPr>
          <p:nvPr/>
        </p:nvSpPr>
        <p:spPr bwMode="auto">
          <a:xfrm>
            <a:off x="6476702" y="1789609"/>
            <a:ext cx="530510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5907956" y="2204864"/>
            <a:ext cx="287999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1" name="Rectangle 3"/>
          <p:cNvSpPr>
            <a:spLocks noChangeArrowheads="1"/>
          </p:cNvSpPr>
          <p:nvPr/>
        </p:nvSpPr>
        <p:spPr bwMode="auto">
          <a:xfrm>
            <a:off x="6488289" y="2204864"/>
            <a:ext cx="542860" cy="169213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6193761" y="2204863"/>
            <a:ext cx="288000" cy="39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1</a:t>
            </a:r>
          </a:p>
        </p:txBody>
      </p:sp>
      <p:sp>
        <p:nvSpPr>
          <p:cNvPr id="65" name="Left Brace 64"/>
          <p:cNvSpPr/>
          <p:nvPr/>
        </p:nvSpPr>
        <p:spPr>
          <a:xfrm rot="16200000" flipH="1">
            <a:off x="6285177" y="2010041"/>
            <a:ext cx="108000" cy="288000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6223434" y="2022690"/>
            <a:ext cx="287987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67" name="Rectangle 8"/>
          <p:cNvSpPr>
            <a:spLocks noChangeArrowheads="1"/>
          </p:cNvSpPr>
          <p:nvPr/>
        </p:nvSpPr>
        <p:spPr bwMode="auto">
          <a:xfrm>
            <a:off x="5907956" y="2636864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6193761" y="2636863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2</a:t>
            </a:r>
          </a:p>
        </p:txBody>
      </p:sp>
      <p:sp>
        <p:nvSpPr>
          <p:cNvPr id="69" name="Rectangle 5"/>
          <p:cNvSpPr>
            <a:spLocks noChangeArrowheads="1"/>
          </p:cNvSpPr>
          <p:nvPr/>
        </p:nvSpPr>
        <p:spPr bwMode="auto">
          <a:xfrm>
            <a:off x="5205309" y="2204864"/>
            <a:ext cx="704908" cy="39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0" name="Rectangle 5"/>
          <p:cNvSpPr>
            <a:spLocks noChangeArrowheads="1"/>
          </p:cNvSpPr>
          <p:nvPr/>
        </p:nvSpPr>
        <p:spPr bwMode="auto">
          <a:xfrm>
            <a:off x="5205309" y="2636864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1" name="Rectangle 8"/>
          <p:cNvSpPr>
            <a:spLocks noChangeArrowheads="1"/>
          </p:cNvSpPr>
          <p:nvPr/>
        </p:nvSpPr>
        <p:spPr bwMode="auto">
          <a:xfrm>
            <a:off x="5907956" y="3068959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72" name="Rectangle 3"/>
          <p:cNvSpPr>
            <a:spLocks noChangeArrowheads="1"/>
          </p:cNvSpPr>
          <p:nvPr/>
        </p:nvSpPr>
        <p:spPr bwMode="auto">
          <a:xfrm>
            <a:off x="6193761" y="3068958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3</a:t>
            </a:r>
          </a:p>
        </p:txBody>
      </p:sp>
      <p:sp>
        <p:nvSpPr>
          <p:cNvPr id="96" name="Rectangle 8"/>
          <p:cNvSpPr>
            <a:spLocks noChangeArrowheads="1"/>
          </p:cNvSpPr>
          <p:nvPr/>
        </p:nvSpPr>
        <p:spPr bwMode="auto">
          <a:xfrm>
            <a:off x="5907956" y="3500959"/>
            <a:ext cx="287999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97" name="Rectangle 3"/>
          <p:cNvSpPr>
            <a:spLocks noChangeArrowheads="1"/>
          </p:cNvSpPr>
          <p:nvPr/>
        </p:nvSpPr>
        <p:spPr bwMode="auto">
          <a:xfrm>
            <a:off x="6193761" y="3500958"/>
            <a:ext cx="288000" cy="39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4</a:t>
            </a:r>
          </a:p>
        </p:txBody>
      </p:sp>
      <p:sp>
        <p:nvSpPr>
          <p:cNvPr id="98" name="Rectangle 5"/>
          <p:cNvSpPr>
            <a:spLocks noChangeArrowheads="1"/>
          </p:cNvSpPr>
          <p:nvPr/>
        </p:nvSpPr>
        <p:spPr bwMode="auto">
          <a:xfrm>
            <a:off x="5205309" y="3068959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99" name="Rectangle 5"/>
          <p:cNvSpPr>
            <a:spLocks noChangeArrowheads="1"/>
          </p:cNvSpPr>
          <p:nvPr/>
        </p:nvSpPr>
        <p:spPr bwMode="auto">
          <a:xfrm>
            <a:off x="5205309" y="3500959"/>
            <a:ext cx="704908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925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0135" y="685800"/>
            <a:ext cx="9402683" cy="1065213"/>
          </a:xfrm>
        </p:spPr>
        <p:txBody>
          <a:bodyPr/>
          <a:lstStyle/>
          <a:p>
            <a:r>
              <a:rPr lang="en-US" sz="2800" dirty="0"/>
              <a:t>C. SIG-B transmission </a:t>
            </a:r>
            <a:r>
              <a:rPr lang="en-US" sz="2800" dirty="0" smtClean="0"/>
              <a:t>in </a:t>
            </a:r>
            <a:r>
              <a:rPr lang="en-US" sz="2800" dirty="0"/>
              <a:t>multi 20MHz channels </a:t>
            </a:r>
            <a:r>
              <a:rPr lang="en-US" sz="2800" dirty="0" smtClean="0"/>
              <a:t>(2)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  <p:sp>
        <p:nvSpPr>
          <p:cNvPr id="122" name="Line 15"/>
          <p:cNvSpPr>
            <a:spLocks noChangeShapeType="1"/>
          </p:cNvSpPr>
          <p:nvPr/>
        </p:nvSpPr>
        <p:spPr bwMode="auto">
          <a:xfrm>
            <a:off x="5123968" y="1613473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23" name="Line 17"/>
          <p:cNvSpPr>
            <a:spLocks noChangeShapeType="1"/>
          </p:cNvSpPr>
          <p:nvPr/>
        </p:nvSpPr>
        <p:spPr bwMode="auto">
          <a:xfrm flipH="1">
            <a:off x="5111479" y="1759964"/>
            <a:ext cx="1583997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24" name="Text Box 19"/>
          <p:cNvSpPr txBox="1">
            <a:spLocks noChangeArrowheads="1"/>
          </p:cNvSpPr>
          <p:nvPr/>
        </p:nvSpPr>
        <p:spPr bwMode="auto">
          <a:xfrm>
            <a:off x="5724128" y="1601329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25" name="Line 15"/>
          <p:cNvSpPr>
            <a:spLocks noChangeShapeType="1"/>
          </p:cNvSpPr>
          <p:nvPr/>
        </p:nvSpPr>
        <p:spPr bwMode="auto">
          <a:xfrm>
            <a:off x="6692773" y="1611744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26" name="Line 17"/>
          <p:cNvSpPr>
            <a:spLocks noChangeShapeType="1"/>
          </p:cNvSpPr>
          <p:nvPr/>
        </p:nvSpPr>
        <p:spPr bwMode="auto">
          <a:xfrm flipH="1" flipV="1">
            <a:off x="6698114" y="1761693"/>
            <a:ext cx="577414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27" name="Text Box 19"/>
          <p:cNvSpPr txBox="1">
            <a:spLocks noChangeArrowheads="1"/>
          </p:cNvSpPr>
          <p:nvPr/>
        </p:nvSpPr>
        <p:spPr bwMode="auto">
          <a:xfrm>
            <a:off x="6688708" y="1599600"/>
            <a:ext cx="530510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28" name="Rectangle 8"/>
          <p:cNvSpPr>
            <a:spLocks noChangeArrowheads="1"/>
          </p:cNvSpPr>
          <p:nvPr/>
        </p:nvSpPr>
        <p:spPr bwMode="auto">
          <a:xfrm>
            <a:off x="5827883" y="2014855"/>
            <a:ext cx="287999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52" name="Rectangle 3"/>
          <p:cNvSpPr>
            <a:spLocks noChangeArrowheads="1"/>
          </p:cNvSpPr>
          <p:nvPr/>
        </p:nvSpPr>
        <p:spPr bwMode="auto">
          <a:xfrm>
            <a:off x="6695602" y="2014855"/>
            <a:ext cx="542860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55" name="Left Brace 154"/>
          <p:cNvSpPr/>
          <p:nvPr/>
        </p:nvSpPr>
        <p:spPr>
          <a:xfrm rot="16200000" flipH="1">
            <a:off x="6498237" y="1820033"/>
            <a:ext cx="108000" cy="287999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TextBox 155"/>
          <p:cNvSpPr txBox="1"/>
          <p:nvPr/>
        </p:nvSpPr>
        <p:spPr>
          <a:xfrm>
            <a:off x="6372200" y="1832681"/>
            <a:ext cx="359999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157" name="Rectangle 8"/>
          <p:cNvSpPr>
            <a:spLocks noChangeArrowheads="1"/>
          </p:cNvSpPr>
          <p:nvPr/>
        </p:nvSpPr>
        <p:spPr bwMode="auto">
          <a:xfrm>
            <a:off x="5827883" y="2446855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58" name="Rectangle 5"/>
          <p:cNvSpPr>
            <a:spLocks noChangeArrowheads="1"/>
          </p:cNvSpPr>
          <p:nvPr/>
        </p:nvSpPr>
        <p:spPr bwMode="auto">
          <a:xfrm>
            <a:off x="5125236" y="2014855"/>
            <a:ext cx="704908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59" name="Rectangle 5"/>
          <p:cNvSpPr>
            <a:spLocks noChangeArrowheads="1"/>
          </p:cNvSpPr>
          <p:nvPr/>
        </p:nvSpPr>
        <p:spPr bwMode="auto">
          <a:xfrm>
            <a:off x="5125236" y="2446855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60" name="Rectangle 8"/>
          <p:cNvSpPr>
            <a:spLocks noChangeArrowheads="1"/>
          </p:cNvSpPr>
          <p:nvPr/>
        </p:nvSpPr>
        <p:spPr bwMode="auto">
          <a:xfrm>
            <a:off x="5827883" y="2878950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61" name="Rectangle 8"/>
          <p:cNvSpPr>
            <a:spLocks noChangeArrowheads="1"/>
          </p:cNvSpPr>
          <p:nvPr/>
        </p:nvSpPr>
        <p:spPr bwMode="auto">
          <a:xfrm>
            <a:off x="5827883" y="3310950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62" name="Rectangle 5"/>
          <p:cNvSpPr>
            <a:spLocks noChangeArrowheads="1"/>
          </p:cNvSpPr>
          <p:nvPr/>
        </p:nvSpPr>
        <p:spPr bwMode="auto">
          <a:xfrm>
            <a:off x="5125236" y="2878950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63" name="Rectangle 5"/>
          <p:cNvSpPr>
            <a:spLocks noChangeArrowheads="1"/>
          </p:cNvSpPr>
          <p:nvPr/>
        </p:nvSpPr>
        <p:spPr bwMode="auto">
          <a:xfrm>
            <a:off x="5125236" y="3310950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64" name="Rectangle 3"/>
          <p:cNvSpPr>
            <a:spLocks noChangeArrowheads="1"/>
          </p:cNvSpPr>
          <p:nvPr/>
        </p:nvSpPr>
        <p:spPr bwMode="auto">
          <a:xfrm>
            <a:off x="6406821" y="2014855"/>
            <a:ext cx="287997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129" name="Rectangle 3"/>
          <p:cNvSpPr>
            <a:spLocks noChangeArrowheads="1"/>
          </p:cNvSpPr>
          <p:nvPr/>
        </p:nvSpPr>
        <p:spPr bwMode="auto">
          <a:xfrm>
            <a:off x="6118788" y="2020004"/>
            <a:ext cx="143997" cy="168891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F</a:t>
            </a:r>
          </a:p>
        </p:txBody>
      </p:sp>
      <p:sp>
        <p:nvSpPr>
          <p:cNvPr id="130" name="Rectangle 3"/>
          <p:cNvSpPr>
            <a:spLocks noChangeArrowheads="1"/>
          </p:cNvSpPr>
          <p:nvPr/>
        </p:nvSpPr>
        <p:spPr bwMode="auto">
          <a:xfrm>
            <a:off x="6262804" y="2020004"/>
            <a:ext cx="143997" cy="168891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F</a:t>
            </a:r>
          </a:p>
        </p:txBody>
      </p:sp>
      <p:sp>
        <p:nvSpPr>
          <p:cNvPr id="131" name="Content Placeholder 2"/>
          <p:cNvSpPr txBox="1">
            <a:spLocks/>
          </p:cNvSpPr>
          <p:nvPr/>
        </p:nvSpPr>
        <p:spPr bwMode="auto">
          <a:xfrm>
            <a:off x="683568" y="3789040"/>
            <a:ext cx="3833278" cy="1440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400" u="sng" dirty="0" smtClean="0"/>
              <a:t>[</a:t>
            </a:r>
            <a:r>
              <a:rPr lang="en-US" sz="1400" u="sng" dirty="0" smtClean="0"/>
              <a:t>C-3] Entire-</a:t>
            </a:r>
            <a:r>
              <a:rPr lang="en-US" sz="1400" u="sng" dirty="0" smtClean="0"/>
              <a:t>channel HE-SIG-B without </a:t>
            </a:r>
            <a:r>
              <a:rPr lang="en-US" sz="1400" u="sng" dirty="0" smtClean="0"/>
              <a:t>dedicated </a:t>
            </a:r>
            <a:r>
              <a:rPr lang="en-US" sz="1400" u="sng" dirty="0" smtClean="0"/>
              <a:t>STF</a:t>
            </a:r>
            <a:r>
              <a:rPr lang="en-US" sz="1400" u="sng" dirty="0" smtClean="0"/>
              <a:t>/LTF</a:t>
            </a:r>
            <a:endParaRPr lang="en-US" sz="12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(Pros) Efficient multi-channel utilization</a:t>
            </a:r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(Cons) Without </a:t>
            </a:r>
            <a:r>
              <a:rPr lang="en-US" sz="1200" dirty="0" smtClean="0"/>
              <a:t>dedicated entire channel </a:t>
            </a:r>
            <a:r>
              <a:rPr lang="en-US" sz="1200" dirty="0" smtClean="0"/>
              <a:t>STF</a:t>
            </a:r>
            <a:r>
              <a:rPr lang="en-US" sz="1200" dirty="0" smtClean="0"/>
              <a:t>/</a:t>
            </a:r>
            <a:r>
              <a:rPr lang="en-US" sz="1200" dirty="0" smtClean="0"/>
              <a:t>LTF, </a:t>
            </a:r>
            <a:r>
              <a:rPr lang="en-US" sz="1200" dirty="0" smtClean="0"/>
              <a:t>AGC and </a:t>
            </a:r>
            <a:r>
              <a:rPr lang="en-US" sz="1200" dirty="0" smtClean="0"/>
              <a:t>channel </a:t>
            </a:r>
            <a:r>
              <a:rPr lang="en-US" sz="1200" dirty="0" smtClean="0"/>
              <a:t>estimation </a:t>
            </a:r>
            <a:r>
              <a:rPr lang="en-US" sz="1200" dirty="0" smtClean="0"/>
              <a:t>are</a:t>
            </a:r>
            <a:r>
              <a:rPr lang="en-US" sz="1200" dirty="0" smtClean="0"/>
              <a:t> challengin</a:t>
            </a:r>
            <a:r>
              <a:rPr lang="en-US" sz="1200" dirty="0" smtClean="0"/>
              <a:t>g</a:t>
            </a:r>
            <a:endParaRPr lang="en-US" sz="1200" dirty="0" smtClean="0"/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(Cons) </a:t>
            </a:r>
            <a:r>
              <a:rPr lang="en-US" sz="1200" dirty="0" smtClean="0"/>
              <a:t>May require new </a:t>
            </a:r>
            <a:r>
              <a:rPr lang="en-US" sz="1200" dirty="0" smtClean="0"/>
              <a:t>numerology </a:t>
            </a:r>
            <a:r>
              <a:rPr lang="en-US" sz="1200" dirty="0" smtClean="0"/>
              <a:t>design for HE-SIG-B</a:t>
            </a:r>
            <a:endParaRPr lang="en-US" sz="1200" dirty="0" smtClean="0"/>
          </a:p>
        </p:txBody>
      </p:sp>
      <p:sp>
        <p:nvSpPr>
          <p:cNvPr id="133" name="Content Placeholder 2"/>
          <p:cNvSpPr txBox="1">
            <a:spLocks/>
          </p:cNvSpPr>
          <p:nvPr/>
        </p:nvSpPr>
        <p:spPr bwMode="auto">
          <a:xfrm>
            <a:off x="467544" y="5623954"/>
            <a:ext cx="8361312" cy="6942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Wingdings" charset="2"/>
              <a:buChar char="Ø"/>
            </a:pPr>
            <a:r>
              <a:rPr lang="en-US" sz="1800" dirty="0" err="1" smtClean="0"/>
              <a:t>TGax</a:t>
            </a:r>
            <a:r>
              <a:rPr lang="en-US" sz="1800" dirty="0" smtClean="0"/>
              <a:t> </a:t>
            </a:r>
            <a:r>
              <a:rPr lang="en-US" sz="1800" dirty="0" smtClean="0"/>
              <a:t>requires further study </a:t>
            </a:r>
            <a:r>
              <a:rPr lang="en-US" sz="1800" dirty="0" smtClean="0"/>
              <a:t>how to transmit HE</a:t>
            </a:r>
            <a:r>
              <a:rPr lang="en-US" sz="1800" dirty="0" smtClean="0"/>
              <a:t>-SIG-B </a:t>
            </a:r>
            <a:r>
              <a:rPr lang="en-US" sz="1800" dirty="0" smtClean="0"/>
              <a:t>in multi 20MHz channels in </a:t>
            </a:r>
            <a:r>
              <a:rPr lang="en-US" sz="1800" dirty="0" smtClean="0"/>
              <a:t>terms of preamble overhead </a:t>
            </a:r>
            <a:r>
              <a:rPr lang="en-US" sz="1800" dirty="0" smtClean="0"/>
              <a:t>and</a:t>
            </a:r>
            <a:r>
              <a:rPr lang="en-US" sz="1800" dirty="0" smtClean="0"/>
              <a:t> SIG-B decoding performances</a:t>
            </a:r>
            <a:r>
              <a:rPr lang="en-US" sz="1600" dirty="0" smtClean="0"/>
              <a:t>.</a:t>
            </a:r>
            <a:endParaRPr lang="en-US" sz="1600" dirty="0" smtClean="0"/>
          </a:p>
        </p:txBody>
      </p:sp>
      <p:sp>
        <p:nvSpPr>
          <p:cNvPr id="134" name="Content Placeholder 2"/>
          <p:cNvSpPr txBox="1">
            <a:spLocks/>
          </p:cNvSpPr>
          <p:nvPr/>
        </p:nvSpPr>
        <p:spPr bwMode="auto">
          <a:xfrm>
            <a:off x="4716016" y="3789040"/>
            <a:ext cx="3833278" cy="1440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buFont typeface="Arial"/>
              <a:buChar char="•"/>
            </a:pPr>
            <a:r>
              <a:rPr lang="en-US" sz="1400" u="sng" dirty="0" smtClean="0"/>
              <a:t>[C-4] Entire-</a:t>
            </a:r>
            <a:r>
              <a:rPr lang="en-US" sz="1400" u="sng" dirty="0" smtClean="0"/>
              <a:t>channel HE-SIG-B with </a:t>
            </a:r>
            <a:r>
              <a:rPr lang="en-US" sz="1400" u="sng" dirty="0" smtClean="0"/>
              <a:t>dedicated STF</a:t>
            </a:r>
            <a:r>
              <a:rPr lang="en-US" sz="1400" u="sng" dirty="0" smtClean="0"/>
              <a:t>/LTF</a:t>
            </a:r>
            <a:endParaRPr lang="en-US" sz="1200" u="sng" dirty="0" smtClean="0"/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(Pros) Efficient multi-channel utilization</a:t>
            </a:r>
          </a:p>
          <a:p>
            <a:pPr marL="360363" lvl="1" indent="-180975">
              <a:buFont typeface="Arial"/>
              <a:buChar char="•"/>
            </a:pPr>
            <a:r>
              <a:rPr lang="en-US" sz="1200" dirty="0" smtClean="0"/>
              <a:t>(Cons) </a:t>
            </a:r>
            <a:r>
              <a:rPr lang="en-US" sz="1200" dirty="0" smtClean="0"/>
              <a:t>Require </a:t>
            </a:r>
            <a:r>
              <a:rPr lang="en-US" sz="1200" dirty="0"/>
              <a:t>d</a:t>
            </a:r>
            <a:r>
              <a:rPr lang="en-US" sz="1200" dirty="0" smtClean="0"/>
              <a:t>edicated </a:t>
            </a:r>
            <a:r>
              <a:rPr lang="en-US" sz="1200" dirty="0" smtClean="0"/>
              <a:t>STF</a:t>
            </a:r>
            <a:r>
              <a:rPr lang="en-US" sz="1200" dirty="0" smtClean="0"/>
              <a:t>/LTF </a:t>
            </a:r>
            <a:r>
              <a:rPr lang="en-US" sz="1200" dirty="0" smtClean="0"/>
              <a:t>for HE-SIG-B</a:t>
            </a:r>
            <a:endParaRPr lang="en-US" sz="1200" dirty="0" smtClean="0"/>
          </a:p>
        </p:txBody>
      </p:sp>
      <p:sp>
        <p:nvSpPr>
          <p:cNvPr id="54" name="Line 15"/>
          <p:cNvSpPr>
            <a:spLocks noChangeShapeType="1"/>
          </p:cNvSpPr>
          <p:nvPr/>
        </p:nvSpPr>
        <p:spPr bwMode="auto">
          <a:xfrm>
            <a:off x="1488198" y="1608805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5" name="Line 17"/>
          <p:cNvSpPr>
            <a:spLocks noChangeShapeType="1"/>
          </p:cNvSpPr>
          <p:nvPr/>
        </p:nvSpPr>
        <p:spPr bwMode="auto">
          <a:xfrm flipH="1">
            <a:off x="1475656" y="1755296"/>
            <a:ext cx="1309088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6" name="Text Box 19"/>
          <p:cNvSpPr txBox="1">
            <a:spLocks noChangeArrowheads="1"/>
          </p:cNvSpPr>
          <p:nvPr/>
        </p:nvSpPr>
        <p:spPr bwMode="auto">
          <a:xfrm>
            <a:off x="1907704" y="1596661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57" name="Line 15"/>
          <p:cNvSpPr>
            <a:spLocks noChangeShapeType="1"/>
          </p:cNvSpPr>
          <p:nvPr/>
        </p:nvSpPr>
        <p:spPr bwMode="auto">
          <a:xfrm>
            <a:off x="2767261" y="1607076"/>
            <a:ext cx="0" cy="467999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 flipH="1" flipV="1">
            <a:off x="2772602" y="1757025"/>
            <a:ext cx="577414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9" name="Text Box 19"/>
          <p:cNvSpPr txBox="1">
            <a:spLocks noChangeArrowheads="1"/>
          </p:cNvSpPr>
          <p:nvPr/>
        </p:nvSpPr>
        <p:spPr bwMode="auto">
          <a:xfrm>
            <a:off x="2763196" y="1594932"/>
            <a:ext cx="530510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2192113" y="2010187"/>
            <a:ext cx="287999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1" name="Rectangle 3"/>
          <p:cNvSpPr>
            <a:spLocks noChangeArrowheads="1"/>
          </p:cNvSpPr>
          <p:nvPr/>
        </p:nvSpPr>
        <p:spPr bwMode="auto">
          <a:xfrm>
            <a:off x="2770090" y="2010187"/>
            <a:ext cx="542860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4" name="Left Brace 63"/>
          <p:cNvSpPr/>
          <p:nvPr/>
        </p:nvSpPr>
        <p:spPr>
          <a:xfrm rot="16200000" flipH="1">
            <a:off x="2572725" y="1815365"/>
            <a:ext cx="108000" cy="287999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2446688" y="1828013"/>
            <a:ext cx="359999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66" name="Rectangle 8"/>
          <p:cNvSpPr>
            <a:spLocks noChangeArrowheads="1"/>
          </p:cNvSpPr>
          <p:nvPr/>
        </p:nvSpPr>
        <p:spPr bwMode="auto">
          <a:xfrm>
            <a:off x="2192113" y="2442187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7" name="Rectangle 5"/>
          <p:cNvSpPr>
            <a:spLocks noChangeArrowheads="1"/>
          </p:cNvSpPr>
          <p:nvPr/>
        </p:nvSpPr>
        <p:spPr bwMode="auto">
          <a:xfrm>
            <a:off x="1489466" y="2010187"/>
            <a:ext cx="704908" cy="3959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8" name="Rectangle 5"/>
          <p:cNvSpPr>
            <a:spLocks noChangeArrowheads="1"/>
          </p:cNvSpPr>
          <p:nvPr/>
        </p:nvSpPr>
        <p:spPr bwMode="auto">
          <a:xfrm>
            <a:off x="1489466" y="2442187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9" name="Rectangle 8"/>
          <p:cNvSpPr>
            <a:spLocks noChangeArrowheads="1"/>
          </p:cNvSpPr>
          <p:nvPr/>
        </p:nvSpPr>
        <p:spPr bwMode="auto">
          <a:xfrm>
            <a:off x="2192113" y="2874282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70" name="Rectangle 8"/>
          <p:cNvSpPr>
            <a:spLocks noChangeArrowheads="1"/>
          </p:cNvSpPr>
          <p:nvPr/>
        </p:nvSpPr>
        <p:spPr bwMode="auto">
          <a:xfrm>
            <a:off x="2192113" y="3306282"/>
            <a:ext cx="287999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71" name="Rectangle 5"/>
          <p:cNvSpPr>
            <a:spLocks noChangeArrowheads="1"/>
          </p:cNvSpPr>
          <p:nvPr/>
        </p:nvSpPr>
        <p:spPr bwMode="auto">
          <a:xfrm>
            <a:off x="1489466" y="2874282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2" name="Rectangle 5"/>
          <p:cNvSpPr>
            <a:spLocks noChangeArrowheads="1"/>
          </p:cNvSpPr>
          <p:nvPr/>
        </p:nvSpPr>
        <p:spPr bwMode="auto">
          <a:xfrm>
            <a:off x="1489466" y="3306282"/>
            <a:ext cx="704908" cy="395998"/>
          </a:xfrm>
          <a:prstGeom prst="rect">
            <a:avLst/>
          </a:prstGeom>
          <a:solidFill>
            <a:srgbClr val="D9D9D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Part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96" name="Rectangle 3"/>
          <p:cNvSpPr>
            <a:spLocks noChangeArrowheads="1"/>
          </p:cNvSpPr>
          <p:nvPr/>
        </p:nvSpPr>
        <p:spPr bwMode="auto">
          <a:xfrm>
            <a:off x="2481309" y="2010187"/>
            <a:ext cx="287997" cy="1691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</p:spTree>
    <p:extLst>
      <p:ext uri="{BB962C8B-B14F-4D97-AF65-F5344CB8AC3E}">
        <p14:creationId xmlns:p14="http://schemas.microsoft.com/office/powerpoint/2010/main" val="527105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770813" cy="4536505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We discussed possible design options for HE-SIG-B</a:t>
            </a:r>
          </a:p>
          <a:p>
            <a:pPr lvl="1">
              <a:buFont typeface="Arial"/>
              <a:buChar char="•"/>
            </a:pPr>
            <a:r>
              <a:rPr lang="en-US" dirty="0"/>
              <a:t>HE-SIG-B’s </a:t>
            </a:r>
            <a:r>
              <a:rPr lang="en-US" dirty="0" smtClean="0"/>
              <a:t>location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We propose to locate HE-SIG-B in 64FFT OFDM part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 smtClean="0"/>
              <a:t>Information </a:t>
            </a:r>
            <a:r>
              <a:rPr lang="en-US" dirty="0" smtClean="0"/>
              <a:t>splitting between HE-SIG-A and </a:t>
            </a:r>
            <a:r>
              <a:rPr lang="en-US" dirty="0" smtClean="0"/>
              <a:t>B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We propose for HE-SIG-A to have Common Control Info and SU specific Info for HE SU PPDU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HE-SIG-B transmissions in multi 20MHz channels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We propose </a:t>
            </a:r>
            <a:r>
              <a:rPr lang="en-US" dirty="0" err="1" smtClean="0"/>
              <a:t>TGax</a:t>
            </a:r>
            <a:r>
              <a:rPr lang="en-US" dirty="0" smtClean="0"/>
              <a:t> to study further how </a:t>
            </a:r>
            <a:r>
              <a:rPr lang="en-US" dirty="0"/>
              <a:t>to transmit HE-SIG-B in multi 20MHz channels in terms of preamble overhead and SIG-B decoding performances</a:t>
            </a:r>
            <a:r>
              <a:rPr lang="en-US" sz="1600" dirty="0"/>
              <a:t>.</a:t>
            </a:r>
          </a:p>
          <a:p>
            <a:pPr lvl="2">
              <a:buFont typeface="Arial"/>
              <a:buChar char="•"/>
            </a:pPr>
            <a:endParaRPr lang="en-US" dirty="0" smtClean="0"/>
          </a:p>
          <a:p>
            <a:pPr lvl="2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802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6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32116</TotalTime>
  <Words>2310</Words>
  <Application>Microsoft Macintosh PowerPoint</Application>
  <PresentationFormat>On-screen Show (4:3)</PresentationFormat>
  <Paragraphs>487</Paragraphs>
  <Slides>13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Office Theme</vt:lpstr>
      <vt:lpstr>6_802-11-Submission</vt:lpstr>
      <vt:lpstr>7_802-11-Submission</vt:lpstr>
      <vt:lpstr>Document</vt:lpstr>
      <vt:lpstr>Design Principles for HE Preamble</vt:lpstr>
      <vt:lpstr>Background</vt:lpstr>
      <vt:lpstr>Introduction</vt:lpstr>
      <vt:lpstr>A. HE-SIG-B’s location</vt:lpstr>
      <vt:lpstr>Possible Signaling Information for 11ax</vt:lpstr>
      <vt:lpstr>B. Information Division between HE-SIG-A and B</vt:lpstr>
      <vt:lpstr>C. SIG-B transmission in multi 20MHz channels (1)</vt:lpstr>
      <vt:lpstr>C. SIG-B transmission in multi 20MHz channels (2)</vt:lpstr>
      <vt:lpstr>Conclusions</vt:lpstr>
      <vt:lpstr>Straw poll - 1</vt:lpstr>
      <vt:lpstr>Straw poll - 2</vt:lpstr>
      <vt:lpstr>Straw poll - 3</vt:lpstr>
      <vt:lpstr>References</vt:lpstr>
    </vt:vector>
  </TitlesOfParts>
  <Company>WILUS Institute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John Son</cp:lastModifiedBy>
  <cp:revision>906</cp:revision>
  <cp:lastPrinted>2015-05-09T00:19:56Z</cp:lastPrinted>
  <dcterms:created xsi:type="dcterms:W3CDTF">2014-04-14T10:59:07Z</dcterms:created>
  <dcterms:modified xsi:type="dcterms:W3CDTF">2015-05-11T17:28:10Z</dcterms:modified>
</cp:coreProperties>
</file>