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22"/>
  </p:notesMasterIdLst>
  <p:handoutMasterIdLst>
    <p:handoutMasterId r:id="rId23"/>
  </p:handoutMasterIdLst>
  <p:sldIdLst>
    <p:sldId id="610" r:id="rId7"/>
    <p:sldId id="746" r:id="rId8"/>
    <p:sldId id="748" r:id="rId9"/>
    <p:sldId id="749" r:id="rId10"/>
    <p:sldId id="750" r:id="rId11"/>
    <p:sldId id="751" r:id="rId12"/>
    <p:sldId id="752" r:id="rId13"/>
    <p:sldId id="753" r:id="rId14"/>
    <p:sldId id="717" r:id="rId15"/>
    <p:sldId id="728" r:id="rId16"/>
    <p:sldId id="739" r:id="rId17"/>
    <p:sldId id="729" r:id="rId18"/>
    <p:sldId id="737" r:id="rId19"/>
    <p:sldId id="738" r:id="rId20"/>
    <p:sldId id="74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E9EDF4"/>
    <a:srgbClr val="254061"/>
    <a:srgbClr val="252B9D"/>
    <a:srgbClr val="254092"/>
    <a:srgbClr val="D0D8E8"/>
    <a:srgbClr val="831B2A"/>
    <a:srgbClr val="1668B1"/>
    <a:srgbClr val="9F2133"/>
    <a:srgbClr val="224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2" autoAdjust="0"/>
    <p:restoredTop sz="93033" autoAdjust="0"/>
  </p:normalViewPr>
  <p:slideViewPr>
    <p:cSldViewPr snapToGrid="0" snapToObjects="1">
      <p:cViewPr varScale="1">
        <p:scale>
          <a:sx n="56" d="100"/>
          <a:sy n="56" d="100"/>
        </p:scale>
        <p:origin x="948" y="78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7" d="100"/>
          <a:sy n="47" d="100"/>
        </p:scale>
        <p:origin x="1920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5/11/2015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423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115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636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815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C50F-071E-4D3B-9A71-41D99FA7C3E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494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smtClean="0"/>
              <a:t>G. Ding et al, Qualcomm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G. Ding et al, 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93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G. Ding et al, 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824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22238" y="6510338"/>
            <a:ext cx="531812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36B4BC7D-9FF8-4E04-BEB9-AFDEEF7824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48099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84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40261" y="158449"/>
            <a:ext cx="7984071" cy="767581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22238" y="6510338"/>
            <a:ext cx="531812" cy="331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36B4BC7D-9FF8-4E04-BEB9-AFDEEF7824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69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smtClean="0"/>
              <a:t>G. Ding et al, Qualcomm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it-IT" smtClean="0"/>
              <a:t>G. Ding et al, Qualcomm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48099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G. Ding et al,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G. Ding et al, Qualcomm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G. Ding et al, 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1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G. Ding et al, Qualcomm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67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G. Ding et al,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330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G. Ding et al,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829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smtClean="0"/>
              <a:t>G. Ding et al,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 smtClean="0"/>
              <a:t>Submission 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53958" y="303340"/>
            <a:ext cx="5704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doc.: IEEE 802.11-15/0617r0</a:t>
            </a:r>
          </a:p>
          <a:p>
            <a:pPr algn="r"/>
            <a:endParaRPr lang="en-US" sz="1400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  <p:sldLayoutId id="2147484217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barriac@qti.qualcom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47700" y="676890"/>
            <a:ext cx="7772400" cy="1470025"/>
          </a:xfrm>
        </p:spPr>
        <p:txBody>
          <a:bodyPr/>
          <a:lstStyle/>
          <a:p>
            <a:r>
              <a:rPr lang="en-US" dirty="0" smtClean="0"/>
              <a:t>Duration and MAC Padding for UL MU PPDUs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802976" y="1627983"/>
            <a:ext cx="7424584" cy="693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/>
            <a:r>
              <a:rPr lang="en-US" sz="2000" kern="0" dirty="0" smtClean="0"/>
              <a:t>Date:</a:t>
            </a:r>
            <a:r>
              <a:rPr lang="en-US" sz="2000" b="0" kern="0" dirty="0" smtClean="0"/>
              <a:t> 2015-05-10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1028700" y="1879697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G. Ding et al, Qualcomm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106255"/>
              </p:ext>
            </p:extLst>
          </p:nvPr>
        </p:nvGraphicFramePr>
        <p:xfrm>
          <a:off x="661519" y="2376910"/>
          <a:ext cx="7770243" cy="3741952"/>
        </p:xfrm>
        <a:graphic>
          <a:graphicData uri="http://schemas.openxmlformats.org/drawingml/2006/table">
            <a:tbl>
              <a:tblPr/>
              <a:tblGrid>
                <a:gridCol w="1537517"/>
                <a:gridCol w="865051"/>
                <a:gridCol w="3001190"/>
                <a:gridCol w="366060"/>
                <a:gridCol w="2000425"/>
              </a:tblGrid>
              <a:tr h="2338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Gang Ding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Qualcomm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5775 Morehouse Dr. San Diego, CA, USA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gding@qti.qualcomm.com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Simone Merlin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5775 Morehouse Dr. San Diego, CA, USA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smerlin@qti.qualcomm.com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7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George Cherian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5775 Morehouse Dr. San Diego, CA, USA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gcherian@qti.qualcomm.com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Alfred Asterjadhi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5775 Morehouse Dr. San Diego, CA, USA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aasterja@qti.qualcomm.com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7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Gwendolyn Barriac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5775 Morehouse Dr. San Diego, CA, USA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gbarriac@qti.qualcomm.com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Carlos Aldana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1700 Technology Drive San Jose, CA 95110, USA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caldana@qca.qualcomm.com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7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Albert Van Zelst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Straatweg 66-S Breukelen, 3621 BR Netherlands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allert@qti.qualcomm.com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7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Bin Tian 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5775 Morehouse Dr. San Diego, CA, USA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hlinkClick r:id="rId3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btian@qti.qualcomm.com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Hemanth Sampath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5775 Morehouse Dr. San Diego, CA, USA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hsampath@qti.qualcomm.com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Menzo Wentink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Straatweg 66-S Breukelen, 3621 BR Netherlands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mwentink@qti.qualcomm.com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Richard Van Nee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Straatweg 66-S Breukelen, 3621 BR Netherlands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rvannee@qti.qualcomm.com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Rolf De Vegt 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1700 Technology Drive San Jose, CA 95110, USA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8" marR="7838" marT="78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rolfv@qca.qualcomm.com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Sameer Vermani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5775 Morehouse Dr. San Diego, CA, USA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svverman@qti.qualcomm.com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Tevfik Yucek  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1700 Technology Drive San Jose, CA 95110, USA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tyucek@qca.qualcomm.com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VK Jones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1700 Technology Drive San Jose, CA 95110, USA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vkjones@qca.qualcomm.com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8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Youhan Kim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1700 Technology Drive San Jose, CA 95110, USA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youhank@qca.qualcomm.com</a:t>
                      </a:r>
                    </a:p>
                  </a:txBody>
                  <a:tcPr marL="7838" marR="7838" marT="78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46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6051"/>
          </a:xfrm>
        </p:spPr>
        <p:txBody>
          <a:bodyPr/>
          <a:lstStyle/>
          <a:p>
            <a:r>
              <a:rPr lang="en-US" dirty="0" smtClean="0"/>
              <a:t>Proposal for UL 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171" y="2791800"/>
            <a:ext cx="8329244" cy="3381087"/>
          </a:xfrm>
        </p:spPr>
        <p:txBody>
          <a:bodyPr/>
          <a:lstStyle/>
          <a:p>
            <a:r>
              <a:rPr lang="en-US" sz="1800" dirty="0" smtClean="0"/>
              <a:t>The Trigger Frame indicates the duration of the UL OFDMA</a:t>
            </a:r>
          </a:p>
          <a:p>
            <a:r>
              <a:rPr lang="en-US" sz="1800" dirty="0" smtClean="0"/>
              <a:t>Each STA transmits an UL OFDMA PPDU of the duration indicated by the Trigger</a:t>
            </a:r>
          </a:p>
          <a:p>
            <a:r>
              <a:rPr lang="en-US" sz="1800" dirty="0" smtClean="0"/>
              <a:t>If a STA does not have enough data to fill the available PSDU bytes, then the MAC adds A-MPDU padding as defined in .11ac</a:t>
            </a:r>
            <a:r>
              <a:rPr lang="en-US" sz="1800" dirty="0"/>
              <a:t> </a:t>
            </a:r>
            <a:r>
              <a:rPr lang="en-US" sz="1800" dirty="0" smtClean="0"/>
              <a:t>specifications for DL MU MIMO   </a:t>
            </a:r>
          </a:p>
          <a:p>
            <a:pPr lvl="1"/>
            <a:r>
              <a:rPr lang="en-US" sz="1600" dirty="0" smtClean="0"/>
              <a:t>While </a:t>
            </a:r>
            <a:r>
              <a:rPr lang="en-US" sz="1600" dirty="0"/>
              <a:t>A-</a:t>
            </a:r>
            <a:r>
              <a:rPr lang="en-US" sz="1600" dirty="0" err="1"/>
              <a:t>MPDU_length</a:t>
            </a:r>
            <a:r>
              <a:rPr lang="en-US" sz="1600" dirty="0"/>
              <a:t> &lt; PSDU_LENGTH and A-</a:t>
            </a:r>
            <a:r>
              <a:rPr lang="en-US" sz="1600" dirty="0" err="1"/>
              <a:t>MPDU_Length</a:t>
            </a:r>
            <a:r>
              <a:rPr lang="en-US" sz="1600" dirty="0"/>
              <a:t> mod 4 ≠ 0, add a </a:t>
            </a:r>
            <a:r>
              <a:rPr lang="en-US" sz="1600" dirty="0" err="1"/>
              <a:t>subframe</a:t>
            </a:r>
            <a:r>
              <a:rPr lang="en-US" sz="1600" dirty="0"/>
              <a:t> pad </a:t>
            </a:r>
            <a:r>
              <a:rPr lang="en-US" sz="1600" dirty="0" err="1"/>
              <a:t>octect</a:t>
            </a:r>
            <a:r>
              <a:rPr lang="en-US" sz="1600" dirty="0"/>
              <a:t> and increment A-</a:t>
            </a:r>
            <a:r>
              <a:rPr lang="en-US" sz="1600" dirty="0" err="1"/>
              <a:t>MPDU_Length</a:t>
            </a:r>
            <a:r>
              <a:rPr lang="en-US" sz="1600" dirty="0"/>
              <a:t> by 1. </a:t>
            </a:r>
          </a:p>
          <a:p>
            <a:pPr lvl="1"/>
            <a:r>
              <a:rPr lang="en-US" sz="1600" dirty="0"/>
              <a:t>While A-</a:t>
            </a:r>
            <a:r>
              <a:rPr lang="en-US" sz="1600" dirty="0" err="1"/>
              <a:t>MPDU_length</a:t>
            </a:r>
            <a:r>
              <a:rPr lang="en-US" sz="1600" dirty="0"/>
              <a:t> + 4 ≤ PSDU_LENGTH, add an A-MPDU EOF </a:t>
            </a:r>
            <a:r>
              <a:rPr lang="en-US" sz="1600" dirty="0" err="1"/>
              <a:t>subframe</a:t>
            </a:r>
            <a:r>
              <a:rPr lang="en-US" sz="1600" dirty="0"/>
              <a:t> and increment A-</a:t>
            </a:r>
            <a:r>
              <a:rPr lang="en-US" sz="1600" dirty="0" err="1"/>
              <a:t>MPDU_Length</a:t>
            </a:r>
            <a:r>
              <a:rPr lang="en-US" sz="1600" dirty="0"/>
              <a:t> by 4. (EOF </a:t>
            </a:r>
            <a:r>
              <a:rPr lang="en-US" sz="1600" dirty="0" err="1"/>
              <a:t>subframe</a:t>
            </a:r>
            <a:r>
              <a:rPr lang="en-US" sz="1600" dirty="0"/>
              <a:t> has Length field = 0 and EOF field = 1)</a:t>
            </a:r>
          </a:p>
          <a:p>
            <a:pPr lvl="1"/>
            <a:r>
              <a:rPr lang="en-US" sz="1600" dirty="0"/>
              <a:t>While A-</a:t>
            </a:r>
            <a:r>
              <a:rPr lang="en-US" sz="1600" dirty="0" err="1"/>
              <a:t>MPDU_length</a:t>
            </a:r>
            <a:r>
              <a:rPr lang="en-US" sz="1600" dirty="0"/>
              <a:t> &lt; PSDU_LENGTH, add an EOF pad octet and increment A-</a:t>
            </a:r>
            <a:r>
              <a:rPr lang="en-US" sz="1600" dirty="0" err="1"/>
              <a:t>MPDU_Length</a:t>
            </a:r>
            <a:r>
              <a:rPr lang="en-US" sz="1600" dirty="0"/>
              <a:t> by 1</a:t>
            </a:r>
            <a:endParaRPr lang="en-US" sz="1800" dirty="0"/>
          </a:p>
          <a:p>
            <a:endParaRPr lang="en-US" sz="1200" dirty="0" smtClean="0"/>
          </a:p>
          <a:p>
            <a:pPr marL="1200150" lvl="3" indent="0">
              <a:buNone/>
            </a:pPr>
            <a:endParaRPr lang="en-US" sz="1200" dirty="0" smtClean="0"/>
          </a:p>
          <a:p>
            <a:endParaRPr lang="en-US" sz="1800" dirty="0" smtClean="0"/>
          </a:p>
        </p:txBody>
      </p:sp>
      <p:grpSp>
        <p:nvGrpSpPr>
          <p:cNvPr id="40" name="Group 39"/>
          <p:cNvGrpSpPr/>
          <p:nvPr/>
        </p:nvGrpSpPr>
        <p:grpSpPr>
          <a:xfrm>
            <a:off x="2953889" y="1520104"/>
            <a:ext cx="3145756" cy="1052555"/>
            <a:chOff x="701206" y="1527923"/>
            <a:chExt cx="3145756" cy="1052555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1024018" y="2335702"/>
              <a:ext cx="282294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1767090" y="2093115"/>
              <a:ext cx="1236921" cy="242888"/>
            </a:xfrm>
            <a:prstGeom prst="rect">
              <a:avLst/>
            </a:prstGeom>
            <a:solidFill>
              <a:srgbClr val="FFC000">
                <a:alpha val="36078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>
                  <a:solidFill>
                    <a:schemeClr val="tx1"/>
                  </a:solidFill>
                  <a:latin typeface="Times New Roman" pitchFamily="18" charset="0"/>
                </a:rPr>
                <a:t>PPDU </a:t>
              </a: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STA 2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5" name="Rectangle 47"/>
            <p:cNvSpPr>
              <a:spLocks noChangeArrowheads="1"/>
            </p:cNvSpPr>
            <p:nvPr/>
          </p:nvSpPr>
          <p:spPr bwMode="auto">
            <a:xfrm>
              <a:off x="1347991" y="1818478"/>
              <a:ext cx="304800" cy="5175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 smtClean="0">
                  <a:solidFill>
                    <a:schemeClr val="bg1"/>
                  </a:solidFill>
                  <a:latin typeface="Times New Roman" pitchFamily="18" charset="0"/>
                </a:rPr>
                <a:t>TF</a:t>
              </a:r>
              <a:endParaRPr lang="en-US" altLang="en-US" sz="900" b="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16" name="TextBox 7"/>
            <p:cNvSpPr txBox="1">
              <a:spLocks noChangeArrowheads="1"/>
            </p:cNvSpPr>
            <p:nvPr/>
          </p:nvSpPr>
          <p:spPr bwMode="auto">
            <a:xfrm>
              <a:off x="1992914" y="2395941"/>
              <a:ext cx="772873" cy="1692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>
              <a:normAutofit fontScale="85000" lnSpcReduction="10000"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 smtClean="0">
                  <a:solidFill>
                    <a:schemeClr val="tx1"/>
                  </a:solidFill>
                </a:rPr>
                <a:t>Time duration</a:t>
              </a:r>
              <a:endParaRPr lang="en-US" altLang="en-US" sz="1800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1767091" y="1818478"/>
              <a:ext cx="0" cy="762000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1767090" y="1818478"/>
              <a:ext cx="998697" cy="214700"/>
            </a:xfrm>
            <a:prstGeom prst="rect">
              <a:avLst/>
            </a:prstGeom>
            <a:solidFill>
              <a:srgbClr val="FFC000">
                <a:alpha val="36078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b="0" dirty="0">
                  <a:solidFill>
                    <a:schemeClr val="tx1"/>
                  </a:solidFill>
                  <a:latin typeface="Times New Roman" pitchFamily="18" charset="0"/>
                </a:rPr>
                <a:t>PPDU </a:t>
              </a:r>
              <a:r>
                <a:rPr lang="en-US" altLang="en-US" sz="900" b="0" dirty="0" smtClean="0">
                  <a:solidFill>
                    <a:schemeClr val="tx1"/>
                  </a:solidFill>
                  <a:latin typeface="Times New Roman" pitchFamily="18" charset="0"/>
                </a:rPr>
                <a:t>STA1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>
              <a:off x="3004012" y="1811077"/>
              <a:ext cx="0" cy="754062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2765787" y="1818478"/>
              <a:ext cx="235314" cy="214699"/>
            </a:xfrm>
            <a:prstGeom prst="rect">
              <a:avLst/>
            </a:prstGeom>
            <a:solidFill>
              <a:schemeClr val="accent5">
                <a:alpha val="36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 smtClean="0">
                  <a:solidFill>
                    <a:schemeClr val="tx1"/>
                  </a:solidFill>
                  <a:latin typeface="Times New Roman" pitchFamily="18" charset="0"/>
                </a:rPr>
                <a:t>Pad</a:t>
              </a:r>
              <a:endParaRPr lang="en-US" altLang="en-US" sz="900" b="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 flipV="1">
              <a:off x="1224332" y="1559869"/>
              <a:ext cx="0" cy="100527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2" name="TextBox 7"/>
            <p:cNvSpPr txBox="1">
              <a:spLocks noChangeArrowheads="1"/>
            </p:cNvSpPr>
            <p:nvPr/>
          </p:nvSpPr>
          <p:spPr bwMode="auto">
            <a:xfrm>
              <a:off x="701206" y="1867953"/>
              <a:ext cx="461297" cy="1692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>
              <a:norm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 smtClean="0">
                  <a:solidFill>
                    <a:schemeClr val="tx1"/>
                  </a:solidFill>
                </a:rPr>
                <a:t>Freq</a:t>
              </a:r>
              <a:r>
                <a:rPr lang="en-US" altLang="en-US" sz="1100" dirty="0">
                  <a:solidFill>
                    <a:schemeClr val="tx1"/>
                  </a:solidFill>
                </a:rPr>
                <a:t>.</a:t>
              </a:r>
              <a:r>
                <a:rPr lang="en-US" altLang="en-US" sz="1100" dirty="0" smtClean="0">
                  <a:solidFill>
                    <a:schemeClr val="tx1"/>
                  </a:solidFill>
                </a:rPr>
                <a:t> </a:t>
              </a:r>
              <a:endParaRPr lang="en-US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47"/>
            <p:cNvSpPr>
              <a:spLocks noChangeArrowheads="1"/>
            </p:cNvSpPr>
            <p:nvPr/>
          </p:nvSpPr>
          <p:spPr bwMode="auto">
            <a:xfrm>
              <a:off x="3084320" y="1804043"/>
              <a:ext cx="304800" cy="5175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 smtClean="0">
                  <a:solidFill>
                    <a:schemeClr val="bg1"/>
                  </a:solidFill>
                  <a:latin typeface="Times New Roman" pitchFamily="18" charset="0"/>
                </a:rPr>
                <a:t>BAs</a:t>
              </a:r>
              <a:endParaRPr lang="en-US" altLang="en-US" sz="900" b="0" dirty="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36" name="TextBox 7"/>
            <p:cNvSpPr txBox="1">
              <a:spLocks noChangeArrowheads="1"/>
            </p:cNvSpPr>
            <p:nvPr/>
          </p:nvSpPr>
          <p:spPr bwMode="auto">
            <a:xfrm>
              <a:off x="2202163" y="1527923"/>
              <a:ext cx="681714" cy="1692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lIns="0" tIns="0" rIns="0" bIns="0">
              <a:normAutofit fontScale="92500"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rgbClr val="25406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ts val="600"/>
                </a:spcBef>
                <a:buFont typeface="Arial" charset="0"/>
                <a:buChar char="–"/>
                <a:defRPr sz="2400">
                  <a:solidFill>
                    <a:srgbClr val="25406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ts val="600"/>
                </a:spcBef>
                <a:buFont typeface="Arial" charset="0"/>
                <a:buChar char="•"/>
                <a:defRPr sz="2200">
                  <a:solidFill>
                    <a:srgbClr val="25406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ts val="500"/>
                </a:spcBef>
                <a:buFont typeface="Arial" charset="0"/>
                <a:buChar char="–"/>
                <a:defRPr sz="2000">
                  <a:solidFill>
                    <a:srgbClr val="25406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595959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 dirty="0" smtClean="0">
                  <a:solidFill>
                    <a:schemeClr val="tx1"/>
                  </a:solidFill>
                </a:rPr>
                <a:t>UL OFDMA</a:t>
              </a:r>
              <a:endParaRPr lang="en-US" alt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G. Ding et al, Qualcomm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2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462" y="1981200"/>
            <a:ext cx="8604738" cy="4114800"/>
          </a:xfrm>
        </p:spPr>
        <p:txBody>
          <a:bodyPr/>
          <a:lstStyle/>
          <a:p>
            <a:r>
              <a:rPr lang="en-US" sz="1800" dirty="0" smtClean="0"/>
              <a:t>Each channel occupied by the UL OFDMA PPDU should be maintained busy for the time indicated by AP </a:t>
            </a:r>
          </a:p>
          <a:p>
            <a:r>
              <a:rPr lang="en-US" sz="1800" dirty="0" smtClean="0"/>
              <a:t>If a STA was allowed to end its transmission earlier,  the unused sub-channel could be acquired by an OBSS STA, which may initiate a transmissions, potentially resulting in:</a:t>
            </a:r>
          </a:p>
          <a:p>
            <a:pPr lvl="1"/>
            <a:r>
              <a:rPr lang="en-US" sz="1800" dirty="0" smtClean="0"/>
              <a:t>Interference with the following DL BAs</a:t>
            </a:r>
          </a:p>
          <a:p>
            <a:pPr lvl="2"/>
            <a:r>
              <a:rPr lang="en-US" sz="1600" dirty="0" smtClean="0"/>
              <a:t>Immediate BA not possible for STAs that terminated earlier</a:t>
            </a:r>
          </a:p>
          <a:p>
            <a:pPr lvl="1"/>
            <a:r>
              <a:rPr lang="en-US" sz="1800" dirty="0" smtClean="0"/>
              <a:t>Corrupted reception of the remaining UL MU PPDUs due to interference at the AP</a:t>
            </a:r>
          </a:p>
          <a:p>
            <a:pPr lvl="1"/>
            <a:r>
              <a:rPr lang="en-US" sz="1800" dirty="0" smtClean="0"/>
              <a:t>In particular, the primary channel should not be left unused while other STAs are completing the UL MU PPDU transmission on secondary channels</a:t>
            </a:r>
          </a:p>
          <a:p>
            <a:r>
              <a:rPr lang="en-US" sz="1800" dirty="0" smtClean="0"/>
              <a:t>The virtual protection provided by trigger frame (NAV) or UL MU PPDU PHY preamble (deferral for the PPDU duration) is not fully reliable against OBSS [3]</a:t>
            </a:r>
          </a:p>
          <a:p>
            <a:pPr lvl="1"/>
            <a:endParaRPr lang="en-US" sz="16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G. Ding et al,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68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For UL OFDMA we propose: </a:t>
            </a:r>
          </a:p>
          <a:p>
            <a:pPr lvl="1"/>
            <a:r>
              <a:rPr lang="en-US" sz="1800" dirty="0" smtClean="0"/>
              <a:t>UL MU PPDUs from all the STAs shall end at the time duration indicated by AP</a:t>
            </a:r>
          </a:p>
          <a:p>
            <a:pPr lvl="1"/>
            <a:r>
              <a:rPr lang="en-US" sz="1800" dirty="0" smtClean="0"/>
              <a:t>Same MAC padding rules as in 11ac DL MU MIMO can be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G. Ding et al,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5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Would you agree </a:t>
            </a:r>
            <a:r>
              <a:rPr lang="en-US" dirty="0"/>
              <a:t>to add the following text to the </a:t>
            </a:r>
            <a:r>
              <a:rPr lang="en-US" dirty="0" smtClean="0"/>
              <a:t>SFD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UL OFDMA PPDUs shall end at the  time indicated in trigger frame, by adding padding if necessary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G. Ding et al,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12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Would you agree to </a:t>
            </a:r>
            <a:r>
              <a:rPr lang="en-US" dirty="0"/>
              <a:t>add the following text to the SFD:</a:t>
            </a:r>
          </a:p>
          <a:p>
            <a:pPr lvl="1"/>
            <a:r>
              <a:rPr lang="en-US" dirty="0"/>
              <a:t>The MAC padding for UL MU OFDMA PPDUs is done by using the 11ac A-MPDU padding procedure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G. Ding et al,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8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11-15-0132-04-00ax-spec-framework.docx</a:t>
            </a:r>
            <a:endParaRPr lang="en-US" dirty="0"/>
          </a:p>
          <a:p>
            <a:r>
              <a:rPr lang="en-US" dirty="0" smtClean="0"/>
              <a:t>[2] 11-15-0365-00-00ax-ul-mu-procedure.pptx</a:t>
            </a:r>
          </a:p>
          <a:p>
            <a:r>
              <a:rPr lang="en-US" dirty="0"/>
              <a:t>[3] 11-15-0367-00-00ax-obss-preamble-detection.ppt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G. Ding et al,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53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84212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64237"/>
              </p:ext>
            </p:extLst>
          </p:nvPr>
        </p:nvGraphicFramePr>
        <p:xfrm>
          <a:off x="914400" y="1113897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Lei Wang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G. Ding et al, Qualcomm</a:t>
            </a:r>
            <a:endParaRPr lang="en-US" altLang="ko-KR" dirty="0"/>
          </a:p>
        </p:txBody>
      </p:sp>
      <p:sp>
        <p:nvSpPr>
          <p:cNvPr id="11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9085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7526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G. Ding et al, Qualcomm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5695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55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G. Ding et al, Qualcomm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90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9050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G. Ding et al, Qualcomm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80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G. Ding et al, Qualcomm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9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G. Ding et al, Qualcomm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77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it-IT" altLang="ko-KR" smtClean="0"/>
              <a:t>G. Ding et al, Qualcomm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70363"/>
          <a:ext cx="7239000" cy="375969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Brian Hart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Cisco Systems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170 W Tasman Dr,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brianh@cisco.com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Pooya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Monajemi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pmonajem@cisco.com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 Sun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#9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Wuxingduan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Xifeng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Rd., Xi'an, China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sun.bo1@zte.com.cn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Kaiying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Lv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lv.kaiying@zte.com.cn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Yonggang Fang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yfang@ztetx.com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Ke Yao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yao.ke5@zte.com.cn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Weimin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Xing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xing.weimin@zte.com.cn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+1-408-974-5967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00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42" name="Content Placeholder 2"/>
          <p:cNvSpPr>
            <a:spLocks noGrp="1"/>
          </p:cNvSpPr>
          <p:nvPr>
            <p:ph idx="1"/>
          </p:nvPr>
        </p:nvSpPr>
        <p:spPr>
          <a:xfrm>
            <a:off x="685800" y="1912188"/>
            <a:ext cx="7772400" cy="4114800"/>
          </a:xfrm>
        </p:spPr>
        <p:txBody>
          <a:bodyPr/>
          <a:lstStyle/>
          <a:p>
            <a:r>
              <a:rPr lang="en-GB" sz="1800" dirty="0" smtClean="0"/>
              <a:t>The </a:t>
            </a:r>
            <a:r>
              <a:rPr lang="en-GB" sz="1800" dirty="0" err="1" smtClean="0"/>
              <a:t>TGax</a:t>
            </a:r>
            <a:r>
              <a:rPr lang="en-GB" sz="1800" dirty="0" smtClean="0"/>
              <a:t> SFD [1] incudes initial specifications for the UL MU OFDMA/MIMO MAC protocol </a:t>
            </a:r>
            <a:r>
              <a:rPr lang="en-GB" sz="1800" dirty="0"/>
              <a:t> </a:t>
            </a:r>
            <a:endParaRPr lang="en-GB" sz="1800" dirty="0" smtClean="0"/>
          </a:p>
          <a:p>
            <a:pPr lvl="1"/>
            <a:r>
              <a:rPr lang="en-GB" sz="1400" i="1" dirty="0" smtClean="0"/>
              <a:t>An </a:t>
            </a:r>
            <a:r>
              <a:rPr lang="en-GB" sz="1400" i="1" dirty="0"/>
              <a:t>UL MU PPDU (MU-MIMO or OFDMA) is sent as an immediate response (IFS TBD) to a Trigger frame (format TBD) sent by the AP. [MAC Motion #3, March 2015]</a:t>
            </a:r>
            <a:endParaRPr lang="en-US" sz="1400" i="1" dirty="0"/>
          </a:p>
          <a:p>
            <a:pPr lvl="1"/>
            <a:r>
              <a:rPr lang="en-GB" sz="1400" i="1" dirty="0"/>
              <a:t>The amendment shall include a mechanism to multiplex BA/ACK responses to DL MU transmission. </a:t>
            </a:r>
            <a:endParaRPr lang="en-GB" sz="1400" i="1" dirty="0" smtClean="0"/>
          </a:p>
          <a:p>
            <a:pPr lvl="1"/>
            <a:r>
              <a:rPr lang="en-GB" sz="1400" dirty="0" smtClean="0"/>
              <a:t>From [2]:</a:t>
            </a:r>
            <a:endParaRPr lang="en-US" sz="14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This presentation discusses the duration of UL MU OFDMA PPDUs and the need for padding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G. Ding et al,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695487"/>
              </p:ext>
            </p:extLst>
          </p:nvPr>
        </p:nvGraphicFramePr>
        <p:xfrm>
          <a:off x="1966333" y="3765256"/>
          <a:ext cx="5176340" cy="1811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Visio" r:id="rId4" imgW="4924531" imgH="1666840" progId="Visio.Drawing.11">
                  <p:embed/>
                </p:oleObj>
              </mc:Choice>
              <mc:Fallback>
                <p:oleObj name="Visio" r:id="rId4" imgW="4924531" imgH="166684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6333" y="3765256"/>
                        <a:ext cx="5176340" cy="1811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95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Props1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4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72317</TotalTime>
  <Words>1391</Words>
  <Application>Microsoft Office PowerPoint</Application>
  <PresentationFormat>On-screen Show (4:3)</PresentationFormat>
  <Paragraphs>482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ACcord Submission Template</vt:lpstr>
      <vt:lpstr>Visio</vt:lpstr>
      <vt:lpstr>Duration and MAC Padding for UL MU PPDUs 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Proposal for UL OFDMA</vt:lpstr>
      <vt:lpstr>Motivations</vt:lpstr>
      <vt:lpstr>Conclusions</vt:lpstr>
      <vt:lpstr>Straw poll 1</vt:lpstr>
      <vt:lpstr>Straw poll 2</vt:lpstr>
      <vt:lpstr>References</vt:lpstr>
    </vt:vector>
  </TitlesOfParts>
  <Company>Image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Merlin, Simone</cp:lastModifiedBy>
  <cp:revision>2211</cp:revision>
  <dcterms:created xsi:type="dcterms:W3CDTF">2012-05-29T15:24:34Z</dcterms:created>
  <dcterms:modified xsi:type="dcterms:W3CDTF">2015-05-11T08:25:26Z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819448251</vt:i4>
  </property>
  <property fmtid="{D5CDD505-2E9C-101B-9397-08002B2CF9AE}" pid="3" name="_NewReviewCycle">
    <vt:lpwstr/>
  </property>
  <property fmtid="{D5CDD505-2E9C-101B-9397-08002B2CF9AE}" pid="4" name="_EmailSubject">
    <vt:lpwstr>Padding for UL MU</vt:lpwstr>
  </property>
  <property fmtid="{D5CDD505-2E9C-101B-9397-08002B2CF9AE}" pid="5" name="_AuthorEmail">
    <vt:lpwstr>gding@qti.qualcomm.com</vt:lpwstr>
  </property>
  <property fmtid="{D5CDD505-2E9C-101B-9397-08002B2CF9AE}" pid="6" name="_AuthorEmailDisplayName">
    <vt:lpwstr>Ding, Gang</vt:lpwstr>
  </property>
  <property fmtid="{D5CDD505-2E9C-101B-9397-08002B2CF9AE}" pid="7" name="_PreviousAdHocReviewCycleID">
    <vt:i4>1654311991</vt:i4>
  </property>
  <property fmtid="{D5CDD505-2E9C-101B-9397-08002B2CF9AE}" pid="8" name="_dlc_DocIdItemGuid">
    <vt:lpwstr>c11f6c4c-7702-4763-accd-bb23742319aa</vt:lpwstr>
  </property>
  <property fmtid="{D5CDD505-2E9C-101B-9397-08002B2CF9AE}" pid="9" name="ContentTypeId">
    <vt:lpwstr>0x010100311240EB9AFDC146A8D3FE4112FB4C30</vt:lpwstr>
  </property>
</Properties>
</file>