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35" r:id="rId2"/>
    <p:sldId id="336" r:id="rId3"/>
    <p:sldId id="355" r:id="rId4"/>
    <p:sldId id="356" r:id="rId5"/>
    <p:sldId id="352" r:id="rId6"/>
    <p:sldId id="354" r:id="rId7"/>
    <p:sldId id="357" r:id="rId8"/>
    <p:sldId id="349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44" r:id="rId17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chan Verma" initials="LV" lastIdx="8" clrIdx="0"/>
  <p:cmAuthor id="1" name="Cordeiro, Carlos 1" initials="CC1" lastIdx="1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72" autoAdjust="0"/>
    <p:restoredTop sz="84080" autoAdjust="0"/>
  </p:normalViewPr>
  <p:slideViewPr>
    <p:cSldViewPr>
      <p:cViewPr>
        <p:scale>
          <a:sx n="62" d="100"/>
          <a:sy n="62" d="100"/>
        </p:scale>
        <p:origin x="-224" y="-1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1"/>
        <p:guide pos="2117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9" y="0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625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9" y="9430625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67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321" tIns="45661" rIns="91321" bIns="45661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598"/>
            <a:ext cx="627166" cy="2258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8"/>
            <a:ext cx="809247" cy="2258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49300"/>
            <a:ext cx="4945062" cy="37099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6" y="4716163"/>
            <a:ext cx="4984650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478" tIns="46020" rIns="93478" bIns="460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6606" algn="l"/>
                <a:tab pos="1369817" algn="l"/>
                <a:tab pos="2283028" algn="l"/>
                <a:tab pos="3196239" algn="l"/>
                <a:tab pos="4109451" algn="l"/>
                <a:tab pos="5022662" algn="l"/>
                <a:tab pos="5935873" algn="l"/>
                <a:tab pos="6849085" algn="l"/>
                <a:tab pos="7762296" algn="l"/>
                <a:tab pos="8675507" algn="l"/>
                <a:tab pos="9588718" algn="l"/>
                <a:tab pos="1050193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612343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2"/>
            <a:ext cx="717140" cy="1844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321" tIns="45661" rIns="91321" bIns="45661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9" y="317582"/>
            <a:ext cx="5527779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321" tIns="45661" rIns="91321" bIns="45661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8342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80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5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896544"/>
          </a:xfrm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Alexander Maltsev, Intel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18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6772"/>
            <a:ext cx="7770813" cy="5004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Alexander Maltsev,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xx-15/xxx-00-ng60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79451" y="338138"/>
            <a:ext cx="140827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April 2015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18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kumimoji="1" sz="2400" b="0">
          <a:solidFill>
            <a:srgbClr val="000000"/>
          </a:solidFill>
          <a:latin typeface="+mn-lt"/>
          <a:ea typeface="+mn-ea"/>
          <a:cs typeface="+mn-cs"/>
        </a:defRPr>
      </a:lvl1pPr>
      <a:lvl2pPr marL="36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75000"/>
        <a:buFont typeface="Times New Roman" panose="02020603050405020304" pitchFamily="18" charset="0"/>
        <a:buChar char="–"/>
        <a:defRPr kumimoji="1" sz="2000">
          <a:solidFill>
            <a:srgbClr val="000000"/>
          </a:solidFill>
          <a:latin typeface="+mn-lt"/>
          <a:ea typeface="+mn-ea"/>
        </a:defRPr>
      </a:lvl2pPr>
      <a:lvl3pPr marL="54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>
          <a:solidFill>
            <a:srgbClr val="000000"/>
          </a:solidFill>
          <a:latin typeface="+mn-lt"/>
          <a:ea typeface="+mn-ea"/>
        </a:defRPr>
      </a:lvl3pPr>
      <a:lvl4pPr marL="72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2.vsd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33.vsd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44.vsd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png"/><Relationship Id="rId4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1.vsd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770813" cy="1065213"/>
          </a:xfrm>
        </p:spPr>
        <p:txBody>
          <a:bodyPr/>
          <a:lstStyle/>
          <a:p>
            <a:r>
              <a:rPr lang="en-US" dirty="0" smtClean="0"/>
              <a:t>NG60 c</a:t>
            </a:r>
            <a:r>
              <a:rPr lang="ru-RU" dirty="0" smtClean="0"/>
              <a:t>hannel </a:t>
            </a:r>
            <a:r>
              <a:rPr lang="ru-RU" dirty="0"/>
              <a:t>modeling </a:t>
            </a:r>
            <a:r>
              <a:rPr lang="ru-RU" dirty="0" smtClean="0"/>
              <a:t>plan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9405" y="2960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604956"/>
              </p:ext>
            </p:extLst>
          </p:nvPr>
        </p:nvGraphicFramePr>
        <p:xfrm>
          <a:off x="539405" y="3429000"/>
          <a:ext cx="828092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4343"/>
                <a:gridCol w="1116124"/>
                <a:gridCol w="972108"/>
                <a:gridCol w="1584176"/>
                <a:gridCol w="284416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Affiliation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Alexander Maltsev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7(962)5050236</a:t>
                      </a:r>
                      <a:endParaRPr kumimoji="1"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alexander.maltsev@intel.com</a:t>
                      </a:r>
                      <a:endParaRPr kumimoji="1"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Andrey</a:t>
                      </a:r>
                      <a:r>
                        <a:rPr lang="en-US" sz="1600" baseline="0" dirty="0" smtClean="0"/>
                        <a:t> Pudeyev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andrey.pudeyev@intel.com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Ilya Bolotin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ilya.bolotin@intel.com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Carlos Cordeiro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carlos.cordeiro@intel.com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97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Open-area access channel model: </a:t>
            </a:r>
            <a:r>
              <a:rPr lang="en-US" dirty="0" smtClean="0"/>
              <a:t>R-rays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943350" cy="1438422"/>
          </a:xfrm>
        </p:spPr>
        <p:txBody>
          <a:bodyPr>
            <a:noAutofit/>
          </a:bodyPr>
          <a:lstStyle/>
          <a:p>
            <a:r>
              <a:rPr lang="en-US" sz="2400" dirty="0" smtClean="0"/>
              <a:t>R-rays</a:t>
            </a:r>
          </a:p>
          <a:p>
            <a:pPr lvl="1"/>
            <a:r>
              <a:rPr lang="en-US" sz="1800" dirty="0" smtClean="0"/>
              <a:t>R-rays are generated as Poisson processes with exponentially decaying profile</a:t>
            </a:r>
          </a:p>
          <a:p>
            <a:pPr lvl="1"/>
            <a:r>
              <a:rPr lang="en-US" sz="1800" dirty="0" smtClean="0"/>
              <a:t>AoA and AoD are uniformly distributed within limits</a:t>
            </a:r>
          </a:p>
          <a:p>
            <a:r>
              <a:rPr lang="en-US" sz="2400" dirty="0" smtClean="0"/>
              <a:t>Intra-cluster components</a:t>
            </a:r>
          </a:p>
          <a:p>
            <a:pPr lvl="1"/>
            <a:r>
              <a:rPr lang="en-US" sz="1800" dirty="0" smtClean="0"/>
              <a:t>Applied to both D-rays and R-rays </a:t>
            </a:r>
          </a:p>
          <a:p>
            <a:pPr lvl="1"/>
            <a:r>
              <a:rPr lang="en-US" sz="1800" dirty="0" smtClean="0"/>
              <a:t>Arrival also modeled as Poisson process</a:t>
            </a:r>
          </a:p>
          <a:p>
            <a:pPr lvl="1"/>
            <a:r>
              <a:rPr lang="en-US" sz="1800" dirty="0" smtClean="0"/>
              <a:t>AoA and AoD modeled as </a:t>
            </a:r>
            <a:r>
              <a:rPr lang="en-GB" sz="1800" dirty="0" smtClean="0"/>
              <a:t>independent </a:t>
            </a:r>
            <a:r>
              <a:rPr lang="en-GB" sz="1800" dirty="0"/>
              <a:t>normally distributed random </a:t>
            </a:r>
            <a:r>
              <a:rPr lang="en-GB" sz="1800" dirty="0" smtClean="0"/>
              <a:t>variables around the central ray </a:t>
            </a:r>
            <a:r>
              <a:rPr lang="en-GB" sz="1800" dirty="0"/>
              <a:t>with </a:t>
            </a:r>
            <a:r>
              <a:rPr lang="en-GB" sz="1800" dirty="0" smtClean="0"/>
              <a:t>RMS </a:t>
            </a:r>
            <a:r>
              <a:rPr lang="en-GB" sz="1800" dirty="0"/>
              <a:t>equal to </a:t>
            </a:r>
            <a:r>
              <a:rPr lang="en-GB" sz="1800" dirty="0" smtClean="0"/>
              <a:t>5</a:t>
            </a:r>
            <a:r>
              <a:rPr lang="en-GB" sz="1800" baseline="30000" dirty="0" smtClean="0"/>
              <a:t>0</a:t>
            </a:r>
            <a:endParaRPr lang="ru-RU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AC41-A8E1-0B4A-BD25-25F70DF9E107}" type="slidenum">
              <a:rPr lang="it-IT" smtClean="0"/>
              <a:pPr/>
              <a:t>10</a:t>
            </a:fld>
            <a:endParaRPr lang="it-IT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066" y="1724719"/>
            <a:ext cx="4169934" cy="185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160" y="3999659"/>
            <a:ext cx="4263745" cy="13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7812360" y="162880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*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812360" y="389705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*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9319" y="5373216"/>
            <a:ext cx="44284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*Note: Parameters may be refined by new experimental measurement results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45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Street canyon </a:t>
            </a:r>
            <a:r>
              <a:rPr lang="en-US" dirty="0"/>
              <a:t>access</a:t>
            </a:r>
            <a:r>
              <a:rPr lang="en-US" dirty="0" smtClean="0"/>
              <a:t> channel model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3381"/>
            <a:ext cx="4290646" cy="2310618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The ray-tracing analysis shows that in street canyon scenario only 4 rays have significant impact on the signal power (D-rays):</a:t>
            </a:r>
          </a:p>
          <a:p>
            <a:pPr lvl="1"/>
            <a:r>
              <a:rPr lang="en-US" sz="1400" dirty="0" smtClean="0"/>
              <a:t>Direct LOS ray</a:t>
            </a:r>
          </a:p>
          <a:p>
            <a:pPr lvl="1"/>
            <a:r>
              <a:rPr lang="en-US" sz="1400" dirty="0" smtClean="0"/>
              <a:t>Ground ray</a:t>
            </a:r>
          </a:p>
          <a:p>
            <a:pPr lvl="1"/>
            <a:r>
              <a:rPr lang="en-US" sz="1400" dirty="0" smtClean="0"/>
              <a:t>Nearest wall ray</a:t>
            </a:r>
          </a:p>
          <a:p>
            <a:pPr lvl="1"/>
            <a:r>
              <a:rPr lang="en-US" sz="1400" dirty="0" smtClean="0"/>
              <a:t>Ground-Nearest wall 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AC41-A8E1-0B4A-BD25-25F70DF9E107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993894"/>
              </p:ext>
            </p:extLst>
          </p:nvPr>
        </p:nvGraphicFramePr>
        <p:xfrm>
          <a:off x="5298977" y="1354261"/>
          <a:ext cx="2733590" cy="2479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3" name="Visio" r:id="rId3" imgW="9734685" imgH="8839200" progId="Visio.Drawing.15">
                  <p:embed/>
                </p:oleObj>
              </mc:Choice>
              <mc:Fallback>
                <p:oleObj name="Visio" r:id="rId3" imgW="9734685" imgH="883920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8977" y="1354261"/>
                        <a:ext cx="2733590" cy="24791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" name="Picture 8"/>
          <p:cNvPicPr/>
          <p:nvPr/>
        </p:nvPicPr>
        <p:blipFill>
          <a:blip r:embed="rId5"/>
          <a:stretch>
            <a:fillRect/>
          </a:stretch>
        </p:blipFill>
        <p:spPr>
          <a:xfrm>
            <a:off x="431540" y="3717031"/>
            <a:ext cx="4212468" cy="2819777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6"/>
          <a:stretch>
            <a:fillRect/>
          </a:stretch>
        </p:blipFill>
        <p:spPr>
          <a:xfrm>
            <a:off x="5099538" y="3859334"/>
            <a:ext cx="3348112" cy="249701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271860" y="6352143"/>
            <a:ext cx="2568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Reflected rays power PDF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988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Street canyon access channel model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1"/>
            <a:ext cx="4600136" cy="177604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D-ray parameters </a:t>
            </a:r>
            <a:r>
              <a:rPr lang="en-US" dirty="0" smtClean="0"/>
              <a:t>definition </a:t>
            </a:r>
            <a:r>
              <a:rPr lang="en-US" dirty="0"/>
              <a:t>is similar to Open-area </a:t>
            </a:r>
            <a:r>
              <a:rPr lang="en-US" dirty="0" smtClean="0"/>
              <a:t>case: Direct ray, two first order reflections and one second-order reflection are calculated from the geometry and material parameters (see table)</a:t>
            </a:r>
            <a:endParaRPr lang="en-US" dirty="0"/>
          </a:p>
          <a:p>
            <a:r>
              <a:rPr lang="en-US" dirty="0"/>
              <a:t>R-rays: Poisson</a:t>
            </a:r>
          </a:p>
          <a:p>
            <a:r>
              <a:rPr lang="en-US" dirty="0"/>
              <a:t>Intra-cluster components: Poisson</a:t>
            </a:r>
            <a:endParaRPr lang="ru-RU" dirty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AC41-A8E1-0B4A-BD25-25F70DF9E107}" type="slidenum">
              <a:rPr lang="it-IT" smtClean="0"/>
              <a:pPr/>
              <a:t>12</a:t>
            </a:fld>
            <a:endParaRPr lang="it-IT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579482"/>
              </p:ext>
            </p:extLst>
          </p:nvPr>
        </p:nvGraphicFramePr>
        <p:xfrm>
          <a:off x="926695" y="3514725"/>
          <a:ext cx="4007119" cy="2752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9" name="Visio" r:id="rId3" imgW="6610485" imgH="4562543" progId="Visio.Drawing.15">
                  <p:embed/>
                </p:oleObj>
              </mc:Choice>
              <mc:Fallback>
                <p:oleObj name="Visio" r:id="rId3" imgW="6610485" imgH="4562543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6695" y="3514725"/>
                        <a:ext cx="4007119" cy="2752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600029"/>
            <a:ext cx="5519409" cy="4709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656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Hotel lobby access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66492" cy="4434839"/>
          </a:xfrm>
        </p:spPr>
        <p:txBody>
          <a:bodyPr>
            <a:noAutofit/>
          </a:bodyPr>
          <a:lstStyle/>
          <a:p>
            <a:r>
              <a:rPr lang="en-US" sz="2000" dirty="0" smtClean="0"/>
              <a:t>The ray tracing analysis of the hotel lobby shows that in such </a:t>
            </a:r>
            <a:r>
              <a:rPr lang="en-US" sz="2000" dirty="0" smtClean="0"/>
              <a:t>bordered </a:t>
            </a:r>
            <a:r>
              <a:rPr lang="en-US" sz="2000" dirty="0" smtClean="0"/>
              <a:t>area </a:t>
            </a:r>
            <a:r>
              <a:rPr lang="en-US" sz="2000" b="1" dirty="0" smtClean="0"/>
              <a:t>all rays up to second order </a:t>
            </a:r>
            <a:r>
              <a:rPr lang="en-US" sz="2000" dirty="0" smtClean="0"/>
              <a:t>are significant and should be treated as D-rays</a:t>
            </a:r>
          </a:p>
          <a:p>
            <a:r>
              <a:rPr lang="en-US" sz="2000" dirty="0" smtClean="0"/>
              <a:t>R-rays represents reflections from various objects in the room. Modeled as Poisson distribution with specified parameters</a:t>
            </a:r>
          </a:p>
          <a:p>
            <a:r>
              <a:rPr lang="en-US" sz="2000" dirty="0" smtClean="0"/>
              <a:t>Intra-cluster parameters are taken from 802.11ad 60GHz  indoor channel model.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AC41-A8E1-0B4A-BD25-25F70DF9E107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751968"/>
              </p:ext>
            </p:extLst>
          </p:nvPr>
        </p:nvGraphicFramePr>
        <p:xfrm>
          <a:off x="5169876" y="1424355"/>
          <a:ext cx="3740897" cy="2906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2" name="Visio" r:id="rId3" imgW="15316200" imgH="11906385" progId="Visio.Drawing.15">
                  <p:embed/>
                </p:oleObj>
              </mc:Choice>
              <mc:Fallback>
                <p:oleObj name="Visio" r:id="rId3" imgW="15316200" imgH="1190638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9876" y="1424355"/>
                        <a:ext cx="3740897" cy="29061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/>
          <p:nvPr/>
        </p:nvPicPr>
        <p:blipFill>
          <a:blip r:embed="rId5"/>
          <a:stretch>
            <a:fillRect/>
          </a:stretch>
        </p:blipFill>
        <p:spPr>
          <a:xfrm>
            <a:off x="5885717" y="4330505"/>
            <a:ext cx="2688541" cy="195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20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Backhaul and D2D channel models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ART Backhaul scenario</a:t>
            </a:r>
          </a:p>
          <a:p>
            <a:pPr lvl="1"/>
            <a:r>
              <a:rPr lang="en-US" sz="1600" dirty="0" smtClean="0"/>
              <a:t>Backhaul </a:t>
            </a:r>
            <a:r>
              <a:rPr lang="en-US" sz="1600" dirty="0"/>
              <a:t>link between two ART </a:t>
            </a:r>
            <a:r>
              <a:rPr lang="en-US" sz="1600" dirty="0" smtClean="0"/>
              <a:t>relay stations</a:t>
            </a:r>
            <a:r>
              <a:rPr lang="en-US" sz="1600" dirty="0" smtClean="0"/>
              <a:t> </a:t>
            </a:r>
            <a:r>
              <a:rPr lang="en-US" sz="1600" dirty="0"/>
              <a:t>typically </a:t>
            </a:r>
            <a:r>
              <a:rPr lang="en-US" sz="1600" dirty="0" smtClean="0"/>
              <a:t>armed with </a:t>
            </a:r>
            <a:r>
              <a:rPr lang="en-US" sz="1600" dirty="0"/>
              <a:t>very high gain and high </a:t>
            </a:r>
            <a:r>
              <a:rPr lang="en-US" sz="1600" dirty="0" smtClean="0"/>
              <a:t>directional </a:t>
            </a:r>
            <a:r>
              <a:rPr lang="en-US" sz="1600" dirty="0"/>
              <a:t>antennas. This leads to the absolute dominance of the direct LOS ray, and the other rays (which may present in this environment) are much </a:t>
            </a:r>
            <a:r>
              <a:rPr lang="en-US" sz="1600" dirty="0" smtClean="0"/>
              <a:t>weaker.</a:t>
            </a:r>
          </a:p>
          <a:p>
            <a:pPr lvl="1"/>
            <a:r>
              <a:rPr lang="en-US" sz="1600" dirty="0" smtClean="0"/>
              <a:t>D-Ray: LOS component plus small cluster</a:t>
            </a:r>
          </a:p>
          <a:p>
            <a:r>
              <a:rPr lang="en-US" dirty="0" smtClean="0"/>
              <a:t>Street canyon backhaul/</a:t>
            </a:r>
            <a:r>
              <a:rPr lang="en-US" dirty="0" err="1" smtClean="0"/>
              <a:t>fronthaul</a:t>
            </a:r>
            <a:endParaRPr lang="en-US" dirty="0"/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Street canyon </a:t>
            </a:r>
            <a:r>
              <a:rPr lang="en-US" sz="1600" dirty="0" smtClean="0"/>
              <a:t>backhaul/</a:t>
            </a:r>
            <a:r>
              <a:rPr lang="en-US" sz="1600" dirty="0" err="1" smtClean="0"/>
              <a:t>fronthaul</a:t>
            </a:r>
            <a:r>
              <a:rPr lang="en-US" sz="1600" dirty="0" smtClean="0"/>
              <a:t> channel model is derived </a:t>
            </a:r>
            <a:r>
              <a:rPr lang="en-US" sz="1600" dirty="0"/>
              <a:t>from the </a:t>
            </a:r>
            <a:r>
              <a:rPr lang="en-US" sz="1600" dirty="0" smtClean="0"/>
              <a:t>Street canyon </a:t>
            </a:r>
            <a:r>
              <a:rPr lang="en-US" sz="1600" dirty="0"/>
              <a:t>access channel models by </a:t>
            </a:r>
            <a:r>
              <a:rPr lang="en-US" sz="1600" dirty="0" smtClean="0"/>
              <a:t>setting  RX </a:t>
            </a:r>
            <a:r>
              <a:rPr lang="en-US" sz="1600" dirty="0"/>
              <a:t>antenna height equal to </a:t>
            </a:r>
            <a:r>
              <a:rPr lang="en-US" sz="1600" dirty="0" smtClean="0"/>
              <a:t>AP </a:t>
            </a:r>
            <a:r>
              <a:rPr lang="en-US" sz="1600" dirty="0"/>
              <a:t>height</a:t>
            </a:r>
            <a:r>
              <a:rPr lang="en-US" sz="1600" dirty="0" smtClean="0"/>
              <a:t>. </a:t>
            </a:r>
            <a:r>
              <a:rPr lang="en-US" sz="1600" dirty="0"/>
              <a:t>The other parameters are not changed</a:t>
            </a:r>
            <a:r>
              <a:rPr lang="en-US" sz="1600" dirty="0" smtClean="0"/>
              <a:t>.</a:t>
            </a:r>
            <a:endParaRPr lang="en-US" dirty="0" smtClean="0"/>
          </a:p>
          <a:p>
            <a:r>
              <a:rPr lang="en-US" dirty="0" smtClean="0"/>
              <a:t>D2D channel models</a:t>
            </a:r>
          </a:p>
          <a:p>
            <a:pPr lvl="1"/>
            <a:r>
              <a:rPr lang="en-US" sz="1600" dirty="0" smtClean="0"/>
              <a:t>D2D channel models for </a:t>
            </a:r>
            <a:r>
              <a:rPr lang="en-US" sz="1600" dirty="0" smtClean="0"/>
              <a:t>Open </a:t>
            </a:r>
            <a:r>
              <a:rPr lang="en-US" sz="1600" dirty="0" smtClean="0"/>
              <a:t>area, </a:t>
            </a:r>
            <a:r>
              <a:rPr lang="en-US" sz="1600" dirty="0" smtClean="0"/>
              <a:t>Street </a:t>
            </a:r>
            <a:r>
              <a:rPr lang="en-US" sz="1600" dirty="0" smtClean="0"/>
              <a:t>canyon and </a:t>
            </a:r>
            <a:r>
              <a:rPr lang="en-US" sz="1600" dirty="0" smtClean="0"/>
              <a:t>Hotel </a:t>
            </a:r>
            <a:r>
              <a:rPr lang="en-US" sz="1600" dirty="0" smtClean="0"/>
              <a:t>lobby are derived from the corresponding access channel models by setting  TX antenna height equal to UE height. The other </a:t>
            </a:r>
            <a:r>
              <a:rPr lang="en-US" sz="1600" dirty="0"/>
              <a:t>parameters are not changed.</a:t>
            </a:r>
            <a:endParaRPr lang="ru-RU" sz="1600" dirty="0"/>
          </a:p>
          <a:p>
            <a:pPr lvl="1"/>
            <a:endParaRPr lang="ru-RU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AC41-A8E1-0B4A-BD25-25F70DF9E107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000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21805"/>
            <a:ext cx="7770813" cy="762979"/>
          </a:xfrm>
        </p:spPr>
        <p:txBody>
          <a:bodyPr/>
          <a:lstStyle/>
          <a:p>
            <a:r>
              <a:rPr lang="en-US" dirty="0" smtClean="0"/>
              <a:t>802.11ad and Q-D model application for NG60: areas for development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564" y="1520788"/>
            <a:ext cx="7770813" cy="4896544"/>
          </a:xfrm>
        </p:spPr>
        <p:txBody>
          <a:bodyPr/>
          <a:lstStyle/>
          <a:p>
            <a:pPr algn="just"/>
            <a:r>
              <a:rPr lang="en-US" b="0" dirty="0" smtClean="0"/>
              <a:t>Update 802.11ad and Q-D model to support all NG60 use cases</a:t>
            </a:r>
          </a:p>
          <a:p>
            <a:pPr algn="just"/>
            <a:r>
              <a:rPr lang="en-US" b="0" dirty="0" smtClean="0"/>
              <a:t>MIMO mode support</a:t>
            </a:r>
          </a:p>
          <a:p>
            <a:pPr lvl="1" algn="just"/>
            <a:r>
              <a:rPr lang="en-US" dirty="0" smtClean="0"/>
              <a:t>D-rays parameters are calculated on the base of antenna </a:t>
            </a:r>
            <a:r>
              <a:rPr lang="en-US" dirty="0" smtClean="0"/>
              <a:t>positions</a:t>
            </a:r>
            <a:endParaRPr lang="en-US" dirty="0" smtClean="0"/>
          </a:p>
          <a:p>
            <a:pPr lvl="1" algn="just"/>
            <a:r>
              <a:rPr lang="en-US" b="0" dirty="0" smtClean="0"/>
              <a:t>R-rays parameters correlation for closely spaced antennas need to be defined</a:t>
            </a:r>
          </a:p>
          <a:p>
            <a:pPr algn="just"/>
            <a:r>
              <a:rPr lang="en-US" dirty="0" smtClean="0"/>
              <a:t>Channel </a:t>
            </a:r>
            <a:r>
              <a:rPr lang="en-US" dirty="0"/>
              <a:t>bonding</a:t>
            </a:r>
          </a:p>
          <a:p>
            <a:pPr lvl="1" algn="just"/>
            <a:r>
              <a:rPr lang="en-US" dirty="0"/>
              <a:t>Check for potential issues for </a:t>
            </a:r>
            <a:r>
              <a:rPr lang="en-US" dirty="0" smtClean="0"/>
              <a:t>double-band </a:t>
            </a:r>
            <a:r>
              <a:rPr lang="en-US" dirty="0" smtClean="0"/>
              <a:t>channels (4GHz)</a:t>
            </a:r>
            <a:endParaRPr lang="en-US" dirty="0" smtClean="0"/>
          </a:p>
          <a:p>
            <a:pPr algn="just"/>
            <a:r>
              <a:rPr lang="en-US" dirty="0"/>
              <a:t>Intra-cluster parameters update</a:t>
            </a:r>
          </a:p>
          <a:p>
            <a:pPr lvl="1" algn="just"/>
            <a:r>
              <a:rPr lang="en-US" dirty="0"/>
              <a:t>For now, all intra-cluster parameters are taken directly from IEEE 802.11ad channel model</a:t>
            </a:r>
          </a:p>
          <a:p>
            <a:pPr lvl="1" algn="just"/>
            <a:r>
              <a:rPr lang="en-US" b="1" dirty="0"/>
              <a:t>Intra-cluster parameters need to be </a:t>
            </a:r>
            <a:r>
              <a:rPr lang="en-US" b="1" dirty="0" smtClean="0"/>
              <a:t>refined </a:t>
            </a:r>
            <a:r>
              <a:rPr lang="en-US" b="1" dirty="0"/>
              <a:t>for </a:t>
            </a:r>
            <a:r>
              <a:rPr lang="en-US" b="1" dirty="0" smtClean="0"/>
              <a:t>all new scenarios and use cases on </a:t>
            </a:r>
            <a:r>
              <a:rPr lang="en-US" b="1" dirty="0"/>
              <a:t>the base of experimental </a:t>
            </a:r>
            <a:r>
              <a:rPr lang="en-US" b="1" dirty="0" smtClean="0"/>
              <a:t>measurements </a:t>
            </a:r>
            <a:r>
              <a:rPr lang="en-US" b="1" dirty="0" smtClean="0"/>
              <a:t>and</a:t>
            </a:r>
            <a:r>
              <a:rPr lang="en-US" b="1" dirty="0" smtClean="0"/>
              <a:t> </a:t>
            </a:r>
            <a:r>
              <a:rPr lang="en-US" b="1" dirty="0" smtClean="0"/>
              <a:t>ray-tracing</a:t>
            </a:r>
          </a:p>
          <a:p>
            <a:pPr lvl="1" algn="just"/>
            <a:endParaRPr lang="en-US" b="0" dirty="0" smtClean="0"/>
          </a:p>
          <a:p>
            <a:pPr lvl="1" algn="just"/>
            <a:endParaRPr lang="en-US" b="0" dirty="0" smtClean="0"/>
          </a:p>
          <a:p>
            <a:pPr algn="just"/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143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/ Next steps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556" y="1268760"/>
            <a:ext cx="8028892" cy="4896544"/>
          </a:xfrm>
        </p:spPr>
        <p:txBody>
          <a:bodyPr/>
          <a:lstStyle/>
          <a:p>
            <a:pPr algn="just"/>
            <a:r>
              <a:rPr lang="en-US" sz="3200" b="0" dirty="0" smtClean="0"/>
              <a:t>Organization issues</a:t>
            </a:r>
          </a:p>
          <a:p>
            <a:pPr lvl="1" algn="just"/>
            <a:r>
              <a:rPr lang="en-US" sz="2400" dirty="0" smtClean="0"/>
              <a:t>Summary of existing models</a:t>
            </a:r>
          </a:p>
          <a:p>
            <a:pPr lvl="1" algn="just"/>
            <a:r>
              <a:rPr lang="en-US" sz="2400" b="0" dirty="0" smtClean="0"/>
              <a:t>Summary of available measurement results</a:t>
            </a:r>
          </a:p>
          <a:p>
            <a:pPr lvl="1" algn="just"/>
            <a:r>
              <a:rPr lang="en-US" sz="2400" dirty="0" smtClean="0"/>
              <a:t>Identifying required experimental campaigns</a:t>
            </a:r>
            <a:endParaRPr lang="en-US" sz="1800" b="0" dirty="0" smtClean="0"/>
          </a:p>
          <a:p>
            <a:pPr algn="just"/>
            <a:r>
              <a:rPr lang="en-US" sz="3200" dirty="0" smtClean="0"/>
              <a:t>Q-D channel model update</a:t>
            </a:r>
          </a:p>
          <a:p>
            <a:pPr lvl="1" algn="just"/>
            <a:r>
              <a:rPr lang="en-US" sz="2400" b="0" dirty="0" smtClean="0"/>
              <a:t>New scenarios</a:t>
            </a:r>
          </a:p>
          <a:p>
            <a:pPr lvl="1" algn="just"/>
            <a:r>
              <a:rPr lang="en-US" sz="2400" dirty="0" smtClean="0"/>
              <a:t>Intra-cluster structure verification</a:t>
            </a:r>
          </a:p>
          <a:p>
            <a:pPr lvl="1" algn="just"/>
            <a:r>
              <a:rPr lang="en-US" sz="2400" b="0" dirty="0" smtClean="0"/>
              <a:t>MIMO mode / antenna </a:t>
            </a:r>
            <a:r>
              <a:rPr lang="en-US" sz="2400" b="0" dirty="0" smtClean="0"/>
              <a:t>signals correlation </a:t>
            </a:r>
            <a:r>
              <a:rPr lang="en-US" sz="2400" b="0" dirty="0" smtClean="0"/>
              <a:t>support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40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Channel model </a:t>
            </a:r>
            <a:r>
              <a:rPr lang="en-US" sz="2800" dirty="0" smtClean="0"/>
              <a:t>requirements</a:t>
            </a:r>
            <a:endParaRPr lang="en-US" dirty="0" smtClean="0"/>
          </a:p>
          <a:p>
            <a:r>
              <a:rPr lang="en-US" sz="2800" dirty="0" smtClean="0"/>
              <a:t>NG60 use cases and modeling scenarios</a:t>
            </a:r>
          </a:p>
          <a:p>
            <a:r>
              <a:rPr lang="en-US" sz="2800" dirty="0"/>
              <a:t>Experimental </a:t>
            </a:r>
            <a:r>
              <a:rPr lang="en-US" sz="2800" dirty="0" smtClean="0"/>
              <a:t>measurements</a:t>
            </a:r>
          </a:p>
          <a:p>
            <a:pPr lvl="1"/>
            <a:r>
              <a:rPr lang="en-US" dirty="0" smtClean="0"/>
              <a:t>Overview</a:t>
            </a:r>
          </a:p>
          <a:p>
            <a:pPr lvl="1"/>
            <a:r>
              <a:rPr lang="en-US" dirty="0" smtClean="0"/>
              <a:t>Plans</a:t>
            </a:r>
            <a:endParaRPr lang="en-US" dirty="0"/>
          </a:p>
          <a:p>
            <a:r>
              <a:rPr lang="en-US" sz="2800" dirty="0" smtClean="0"/>
              <a:t>Q-D channel model methodology</a:t>
            </a:r>
          </a:p>
          <a:p>
            <a:pPr lvl="1"/>
            <a:r>
              <a:rPr lang="en-US" dirty="0" smtClean="0"/>
              <a:t>Brief introduction</a:t>
            </a:r>
          </a:p>
          <a:p>
            <a:pPr lvl="1"/>
            <a:r>
              <a:rPr lang="en-US" dirty="0"/>
              <a:t>Open area, Street canyon and Hotel lobby </a:t>
            </a:r>
            <a:r>
              <a:rPr lang="en-US" dirty="0" smtClean="0"/>
              <a:t>models</a:t>
            </a:r>
          </a:p>
          <a:p>
            <a:pPr lvl="1"/>
            <a:r>
              <a:rPr lang="en-US" dirty="0"/>
              <a:t>802.11ad </a:t>
            </a:r>
            <a:r>
              <a:rPr lang="en-US" dirty="0" smtClean="0"/>
              <a:t> and Q-D model application to NG60: areas for further development</a:t>
            </a:r>
          </a:p>
          <a:p>
            <a:r>
              <a:rPr lang="en-US" sz="2800" dirty="0" smtClean="0"/>
              <a:t>Summary / Next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44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NG60 Channel model requirements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96752"/>
            <a:ext cx="7770813" cy="4896544"/>
          </a:xfrm>
        </p:spPr>
        <p:txBody>
          <a:bodyPr/>
          <a:lstStyle/>
          <a:p>
            <a:r>
              <a:rPr lang="en-US" sz="2000" dirty="0" smtClean="0"/>
              <a:t>Accurate </a:t>
            </a:r>
            <a:r>
              <a:rPr lang="en-US" sz="2000" dirty="0"/>
              <a:t>space-time </a:t>
            </a:r>
            <a:r>
              <a:rPr lang="en-US" sz="2000" dirty="0" smtClean="0"/>
              <a:t>characterization </a:t>
            </a:r>
            <a:r>
              <a:rPr lang="en-US" sz="2000" dirty="0"/>
              <a:t>of the propagation channel </a:t>
            </a:r>
            <a:r>
              <a:rPr lang="en-US" sz="2000" dirty="0" smtClean="0"/>
              <a:t>for </a:t>
            </a:r>
            <a:r>
              <a:rPr lang="en-US" sz="2000" dirty="0"/>
              <a:t>main </a:t>
            </a:r>
            <a:r>
              <a:rPr lang="en-US" sz="2000" dirty="0" smtClean="0"/>
              <a:t>use cases</a:t>
            </a:r>
            <a:endParaRPr lang="en-US" sz="2000" dirty="0" smtClean="0"/>
          </a:p>
          <a:p>
            <a:pPr lvl="1"/>
            <a:r>
              <a:rPr lang="en-US" sz="1800" dirty="0" smtClean="0"/>
              <a:t>mmWave propagation features</a:t>
            </a:r>
          </a:p>
          <a:p>
            <a:pPr lvl="1"/>
            <a:r>
              <a:rPr lang="en-US" sz="1800" dirty="0" smtClean="0"/>
              <a:t>3-dimensional model</a:t>
            </a:r>
          </a:p>
          <a:p>
            <a:r>
              <a:rPr lang="en-US" sz="2000" dirty="0" smtClean="0"/>
              <a:t>Support of steerable </a:t>
            </a:r>
            <a:r>
              <a:rPr lang="en-US" sz="2000" dirty="0"/>
              <a:t>directional antennas </a:t>
            </a:r>
            <a:r>
              <a:rPr lang="en-US" sz="2000" dirty="0" smtClean="0"/>
              <a:t>with </a:t>
            </a:r>
            <a:r>
              <a:rPr lang="en-US" sz="2000" dirty="0"/>
              <a:t>no </a:t>
            </a:r>
            <a:r>
              <a:rPr lang="en-US" sz="2000" dirty="0" smtClean="0"/>
              <a:t>limitations </a:t>
            </a:r>
            <a:r>
              <a:rPr lang="en-US" sz="2000" dirty="0"/>
              <a:t>on the antenna </a:t>
            </a:r>
            <a:r>
              <a:rPr lang="en-US" sz="2000" dirty="0" smtClean="0"/>
              <a:t>technology</a:t>
            </a:r>
            <a:endParaRPr lang="en-US" sz="2000" dirty="0"/>
          </a:p>
          <a:p>
            <a:pPr lvl="1"/>
            <a:r>
              <a:rPr lang="en-US" sz="1800" dirty="0" smtClean="0"/>
              <a:t>Phased antenna arrays, modular antenna arrays</a:t>
            </a:r>
          </a:p>
          <a:p>
            <a:pPr lvl="1"/>
            <a:r>
              <a:rPr lang="en-US" sz="1800" dirty="0" smtClean="0"/>
              <a:t>Lens antennas / other prospective technologies</a:t>
            </a:r>
          </a:p>
          <a:p>
            <a:r>
              <a:rPr lang="en-US" sz="2200" dirty="0" smtClean="0"/>
              <a:t>MIMO modes support</a:t>
            </a:r>
          </a:p>
          <a:p>
            <a:pPr lvl="1"/>
            <a:r>
              <a:rPr lang="en-US" sz="1800" dirty="0" smtClean="0"/>
              <a:t>Both for SLS and LLS analysis</a:t>
            </a:r>
          </a:p>
          <a:p>
            <a:r>
              <a:rPr lang="en-US" sz="2000" dirty="0" smtClean="0"/>
              <a:t>Support of </a:t>
            </a:r>
            <a:r>
              <a:rPr lang="en-US" sz="2000" dirty="0"/>
              <a:t>polarization characteristics of antennas and </a:t>
            </a:r>
            <a:r>
              <a:rPr lang="en-US" sz="2000" dirty="0" smtClean="0"/>
              <a:t>signals</a:t>
            </a:r>
          </a:p>
          <a:p>
            <a:pPr lvl="1"/>
            <a:r>
              <a:rPr lang="en-US" sz="1800" dirty="0" smtClean="0"/>
              <a:t>Antenna polarizations</a:t>
            </a:r>
          </a:p>
          <a:p>
            <a:pPr lvl="1"/>
            <a:r>
              <a:rPr lang="en-US" sz="1800" dirty="0" smtClean="0"/>
              <a:t>Polarization changes during reflections</a:t>
            </a:r>
          </a:p>
          <a:p>
            <a:r>
              <a:rPr lang="en-US" sz="2000" dirty="0" smtClean="0"/>
              <a:t>Support of non-stationary characteristics of the propagation channel.</a:t>
            </a:r>
          </a:p>
          <a:p>
            <a:pPr lvl="1"/>
            <a:r>
              <a:rPr lang="en-US" sz="1600" dirty="0" smtClean="0"/>
              <a:t>Mobility effects: Doppler effect from TX/RX </a:t>
            </a:r>
            <a:r>
              <a:rPr lang="en-US" sz="1600" dirty="0"/>
              <a:t>motion, </a:t>
            </a:r>
            <a:r>
              <a:rPr lang="en-US" sz="1600" dirty="0" smtClean="0"/>
              <a:t>non-stationary environment </a:t>
            </a:r>
          </a:p>
          <a:p>
            <a:pPr lvl="1"/>
            <a:r>
              <a:rPr lang="en-US" sz="1600" dirty="0" smtClean="0"/>
              <a:t>Path blockage (probability)</a:t>
            </a:r>
          </a:p>
          <a:p>
            <a:r>
              <a:rPr lang="en-US" sz="2000" dirty="0" smtClean="0"/>
              <a:t>Channel model applicability to both system level simulation (SLS) and PHY level (LLS) analysis </a:t>
            </a:r>
            <a:endParaRPr lang="ru-RU" sz="2000" dirty="0"/>
          </a:p>
          <a:p>
            <a:endParaRPr lang="ru-RU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2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level  and </a:t>
            </a:r>
            <a:r>
              <a:rPr lang="en-US" dirty="0" smtClean="0"/>
              <a:t>Link (PHY) </a:t>
            </a:r>
            <a:r>
              <a:rPr lang="en-US" dirty="0"/>
              <a:t>level </a:t>
            </a:r>
            <a:r>
              <a:rPr lang="en-US" dirty="0" smtClean="0"/>
              <a:t>models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level models</a:t>
            </a:r>
          </a:p>
          <a:p>
            <a:pPr lvl="1"/>
            <a:r>
              <a:rPr lang="en-US" dirty="0" smtClean="0"/>
              <a:t>Universal approach for any type/number of antennas</a:t>
            </a:r>
          </a:p>
          <a:p>
            <a:pPr lvl="1"/>
            <a:r>
              <a:rPr lang="en-US" dirty="0" smtClean="0"/>
              <a:t>Channel characteristics depend on the given TX/RX positions</a:t>
            </a:r>
          </a:p>
          <a:p>
            <a:pPr lvl="1"/>
            <a:r>
              <a:rPr lang="en-US" dirty="0" smtClean="0"/>
              <a:t>Should be used to produce PHY level model database (DB)</a:t>
            </a:r>
          </a:p>
          <a:p>
            <a:r>
              <a:rPr lang="en-US" dirty="0" smtClean="0"/>
              <a:t>PHY level models</a:t>
            </a:r>
          </a:p>
          <a:p>
            <a:pPr lvl="1"/>
            <a:r>
              <a:rPr lang="en-US" dirty="0" smtClean="0"/>
              <a:t>Explicit DB of channel impulse responses (CIR) realizations for all required scenarios</a:t>
            </a:r>
          </a:p>
          <a:p>
            <a:pPr lvl="1"/>
            <a:r>
              <a:rPr lang="en-US" dirty="0" smtClean="0"/>
              <a:t>MIMO implementation</a:t>
            </a:r>
          </a:p>
          <a:p>
            <a:pPr lvl="2"/>
            <a:r>
              <a:rPr lang="en-US" dirty="0" smtClean="0"/>
              <a:t>Option #1: SISO channel extension to MIMO case. Correlation parameters determined from SLS model and verified by </a:t>
            </a:r>
            <a:r>
              <a:rPr lang="en-US" dirty="0"/>
              <a:t>experiments (3GPP SCM and </a:t>
            </a:r>
            <a:r>
              <a:rPr lang="en-US" dirty="0" err="1"/>
              <a:t>TGn</a:t>
            </a:r>
            <a:r>
              <a:rPr lang="en-US" dirty="0"/>
              <a:t> -alike </a:t>
            </a:r>
            <a:r>
              <a:rPr lang="en-US" dirty="0" smtClean="0"/>
              <a:t>methodology)</a:t>
            </a:r>
          </a:p>
          <a:p>
            <a:pPr lvl="2"/>
            <a:r>
              <a:rPr lang="en-US" dirty="0" smtClean="0"/>
              <a:t>Option  #2: Extend DB by inclusion additional CIR pairs for typical MIMO setups (2x2 arrays</a:t>
            </a:r>
            <a:r>
              <a:rPr lang="en-US" dirty="0"/>
              <a:t> </a:t>
            </a:r>
            <a:r>
              <a:rPr lang="en-US" dirty="0" smtClean="0"/>
              <a:t>and other</a:t>
            </a:r>
            <a:r>
              <a:rPr lang="ru-RU" dirty="0" smtClean="0"/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3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NG60 use cases summary</a:t>
            </a:r>
            <a:endParaRPr lang="ru-R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002499"/>
              </p:ext>
            </p:extLst>
          </p:nvPr>
        </p:nvGraphicFramePr>
        <p:xfrm>
          <a:off x="539552" y="1268760"/>
          <a:ext cx="8172908" cy="5076190"/>
        </p:xfrm>
        <a:graphic>
          <a:graphicData uri="http://schemas.openxmlformats.org/drawingml/2006/table">
            <a:tbl>
              <a:tblPr firstRow="1" bandRow="1"/>
              <a:tblGrid>
                <a:gridCol w="342492"/>
                <a:gridCol w="2523874"/>
                <a:gridCol w="1850158"/>
                <a:gridCol w="1080120"/>
                <a:gridCol w="1044116"/>
                <a:gridCol w="1332148"/>
              </a:tblGrid>
              <a:tr h="266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#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Applications and Characteristics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Propagation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conditions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Throughput</a:t>
                      </a:r>
                      <a:endParaRPr lang="ru-RU" sz="10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Topology</a:t>
                      </a:r>
                      <a:endParaRPr lang="ru-RU" sz="10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Priority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(TBD)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437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Ultra Short Range (USR) Communications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-Static,D2D,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-Streaming/Downloading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LOS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only, Indoor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&lt;10cm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~10Gbps</a:t>
                      </a:r>
                      <a:endParaRPr lang="ru-RU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P2P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Medium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4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8K UHD Wireless Transfer at Smart Home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Umcompressed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8K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UHD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Streaming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Indoor, LOS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with small NLOS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chance, &lt;5m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&gt;28Gbps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P2P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High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4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Augmented Reality and Virtual Reality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-Low Mobility, D2D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-3D UHD streaming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Indoor, LOS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with small NLOS chance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&lt;10m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~20Gbps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P2P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Low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Data Center NG60 Inter-Rack Connectivity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-Indoor Backhaul with multi-hop*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Indoor, LOS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only </a:t>
                      </a:r>
                      <a:endParaRPr lang="en-US" sz="10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~20Gbps</a:t>
                      </a:r>
                      <a:endParaRPr lang="ru-RU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P2P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P2MP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Low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5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Video/Mass-Data Distribution/Video on Demand System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Multicast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Streaming/Downloading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Dense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Hotspots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Indoor, LOS/NLOS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&lt;100m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&gt;20Gbps</a:t>
                      </a:r>
                      <a:endParaRPr lang="ru-RU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P2P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P2MP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Medium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1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Mobile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Wi-Fi</a:t>
                      </a:r>
                      <a:r>
                        <a:rPr lang="en-US" sz="10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Offloading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and Multi-Band Operation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0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low mobility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Multi-band/-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Multi-RAT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Hotspot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operation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Indoor/Outdoor, LOS/NLOS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&lt;100m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&gt;20Gbps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P2P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P2MP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High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58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Mobile </a:t>
                      </a: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Fronthauling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Outdoor, LOS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&lt;200m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~20Gbps</a:t>
                      </a:r>
                      <a:endParaRPr lang="ru-RU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P2P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P2MP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Low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Wireless Backhauling with Single Hop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-Small Cell Backhauling with single hop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Outdoor, LOS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1km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~20Gbps</a:t>
                      </a:r>
                      <a:endParaRPr lang="ru-RU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P2P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P2MP</a:t>
                      </a:r>
                      <a:endParaRPr lang="ru-RU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Medium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Wireless Backhauling  with Multi-hop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-Small Cell Backhauling with multi-hop*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Outdoor, LOS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&lt;150m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~2Gbps</a:t>
                      </a:r>
                      <a:endParaRPr lang="ru-RU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P2P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P2MP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Low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275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cases vs. channel scenarios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304764"/>
            <a:ext cx="8712968" cy="1080120"/>
          </a:xfrm>
        </p:spPr>
        <p:txBody>
          <a:bodyPr/>
          <a:lstStyle/>
          <a:p>
            <a:r>
              <a:rPr lang="en-US" sz="2000" dirty="0" smtClean="0"/>
              <a:t>Use cases differs not only by environment, but also by throughput / latency / topology parameters, from the other hand, the same use cases may be realized in the different environments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ru-RU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307211"/>
              </p:ext>
            </p:extLst>
          </p:nvPr>
        </p:nvGraphicFramePr>
        <p:xfrm>
          <a:off x="467544" y="2348880"/>
          <a:ext cx="8244916" cy="3910267"/>
        </p:xfrm>
        <a:graphic>
          <a:graphicData uri="http://schemas.openxmlformats.org/drawingml/2006/table">
            <a:tbl>
              <a:tblPr firstRow="1" firstCol="1" bandRow="1"/>
              <a:tblGrid>
                <a:gridCol w="2421070"/>
                <a:gridCol w="903730"/>
                <a:gridCol w="492011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Channel</a:t>
                      </a:r>
                      <a:r>
                        <a:rPr lang="en-US" sz="14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modeling s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cenario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Use cases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Channel modeling approaches, comments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Ultra-short range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1"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Direct EM near-field calculation and measurements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Los and d</a:t>
                      </a:r>
                      <a:r>
                        <a:rPr kumimoji="1"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evice to device reflections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– new approach needed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Living room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2, 3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1"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IEEE 802.11ad model as a base 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kumimoji="1"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Enhancements: MIMO modes, </a:t>
                      </a:r>
                      <a:r>
                        <a:rPr kumimoji="1"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Doppler and mobility effects, </a:t>
                      </a:r>
                      <a:r>
                        <a:rPr kumimoji="1"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TX-Rx </a:t>
                      </a:r>
                      <a:r>
                        <a:rPr kumimoji="1"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positions </a:t>
                      </a:r>
                      <a:r>
                        <a:rPr kumimoji="1"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are changing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cs typeface="Times New Roman"/>
                        </a:rPr>
                        <a:t>Data center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New static LOS scenario: Metallic constructions, ceiling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reflections. No experimental</a:t>
                      </a:r>
                      <a:r>
                        <a:rPr lang="en-U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data.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Enterprise/Mall/Exhibition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Transportation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LOS/NLOS, frequent human blockage, multiple reflections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IEEE 802.11ad models for cubicle and 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conference room.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Experimental measurements and ray</a:t>
                      </a:r>
                      <a:r>
                        <a:rPr lang="en-U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tracing simulations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required 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for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models development (analysis</a:t>
                      </a:r>
                      <a:r>
                        <a:rPr lang="en-U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of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METIS, AIRBUS data, etc.)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Open area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(Access/Fronthaul/Backhaul)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1"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6,7,8,9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Open area channel model in MiWEBA Q-D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methodology with extension to MIMO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Street canyon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(Access/Fronthaul/Backhaul)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1" lang="en-US" sz="14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6,7,8,9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Street canyon channel model in MiWEBA Q-D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methodology with extension</a:t>
                      </a:r>
                      <a:r>
                        <a:rPr lang="en-U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to MIMO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188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measurements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7770813" cy="518457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Existing experimental measurements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MiWEBA experimental campaigns (data available)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HHI measurements  (street canyon, omni, 250 MHz BW)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IMC measurements (open area, directional, 800 MHz BW)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METIS experimental campaigns (raw data availability - </a:t>
            </a:r>
            <a:r>
              <a:rPr lang="en-US" sz="1800" b="1" dirty="0" smtClean="0">
                <a:solidFill>
                  <a:schemeClr val="tx1"/>
                </a:solidFill>
              </a:rPr>
              <a:t>TBD</a:t>
            </a:r>
            <a:r>
              <a:rPr lang="en-US" sz="1800" dirty="0" smtClean="0">
                <a:solidFill>
                  <a:schemeClr val="tx1"/>
                </a:solidFill>
              </a:rPr>
              <a:t>)</a:t>
            </a: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Ericsson </a:t>
            </a:r>
            <a:r>
              <a:rPr lang="en-US" sz="1600" dirty="0" smtClean="0">
                <a:solidFill>
                  <a:schemeClr val="tx1"/>
                </a:solidFill>
              </a:rPr>
              <a:t>(indoor/office, directional, 2 GHz BW)</a:t>
            </a:r>
            <a:endParaRPr lang="en-US" sz="1600" dirty="0">
              <a:solidFill>
                <a:schemeClr val="tx1"/>
              </a:solidFill>
            </a:endParaRP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Aalto (indoor: shopping mall, cafeteria; outdoor: dense urban  omni/directional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smtClean="0">
                <a:solidFill>
                  <a:schemeClr val="tx1"/>
                </a:solidFill>
              </a:rPr>
              <a:t>4 </a:t>
            </a:r>
            <a:r>
              <a:rPr lang="en-US" sz="1600" dirty="0">
                <a:solidFill>
                  <a:schemeClr val="tx1"/>
                </a:solidFill>
              </a:rPr>
              <a:t>GHz BW</a:t>
            </a:r>
            <a:r>
              <a:rPr lang="en-US" sz="1600" dirty="0" smtClean="0">
                <a:solidFill>
                  <a:schemeClr val="tx1"/>
                </a:solidFill>
              </a:rPr>
              <a:t>),</a:t>
            </a:r>
            <a:endParaRPr lang="en-US" sz="1600" dirty="0">
              <a:solidFill>
                <a:schemeClr val="tx1"/>
              </a:solidFill>
            </a:endParaRP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HHI </a:t>
            </a:r>
            <a:r>
              <a:rPr lang="en-US" sz="1600" dirty="0" smtClean="0">
                <a:solidFill>
                  <a:schemeClr val="tx1"/>
                </a:solidFill>
              </a:rPr>
              <a:t>(outdoor, </a:t>
            </a:r>
            <a:r>
              <a:rPr lang="en-US" sz="1600" dirty="0">
                <a:solidFill>
                  <a:schemeClr val="tx1"/>
                </a:solidFill>
              </a:rPr>
              <a:t>omni, 250 MHz BW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experimental data may be available: </a:t>
            </a:r>
            <a:r>
              <a:rPr lang="en-US" sz="1800" dirty="0" smtClean="0">
                <a:solidFill>
                  <a:schemeClr val="tx1"/>
                </a:solidFill>
              </a:rPr>
              <a:t>NIST, Huawei, TBD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Desirable additional experimental measurements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Indoor/Outdoor data with high time domain resolution (2-4 GHz BW</a:t>
            </a:r>
            <a:r>
              <a:rPr lang="en-US" sz="1800" dirty="0" smtClean="0">
                <a:solidFill>
                  <a:schemeClr val="tx1"/>
                </a:solidFill>
              </a:rPr>
              <a:t>) for Intra-cluster time parameters identification</a:t>
            </a:r>
            <a:r>
              <a:rPr lang="en-US" sz="1800" dirty="0" smtClean="0">
                <a:solidFill>
                  <a:schemeClr val="tx1"/>
                </a:solidFill>
              </a:rPr>
              <a:t>:  </a:t>
            </a:r>
            <a:r>
              <a:rPr lang="en-US" sz="1800" b="1" dirty="0">
                <a:solidFill>
                  <a:schemeClr val="tx1"/>
                </a:solidFill>
              </a:rPr>
              <a:t>H</a:t>
            </a:r>
            <a:r>
              <a:rPr lang="en-US" sz="1800" b="1" dirty="0" smtClean="0">
                <a:solidFill>
                  <a:schemeClr val="tx1"/>
                </a:solidFill>
              </a:rPr>
              <a:t>igh priority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Indoor/Outdoor data with </a:t>
            </a:r>
            <a:r>
              <a:rPr lang="en-US" sz="1800" dirty="0" smtClean="0">
                <a:solidFill>
                  <a:schemeClr val="tx1"/>
                </a:solidFill>
              </a:rPr>
              <a:t>high </a:t>
            </a:r>
            <a:r>
              <a:rPr lang="en-US" sz="1800" dirty="0" smtClean="0">
                <a:solidFill>
                  <a:schemeClr val="tx1"/>
                </a:solidFill>
              </a:rPr>
              <a:t>angular domain </a:t>
            </a:r>
            <a:r>
              <a:rPr lang="en-US" sz="1800" dirty="0" smtClean="0">
                <a:solidFill>
                  <a:schemeClr val="tx1"/>
                </a:solidFill>
              </a:rPr>
              <a:t>resolution (synthesized aperture, very large antennas, etc</a:t>
            </a:r>
            <a:r>
              <a:rPr lang="en-US" sz="1800" dirty="0">
                <a:solidFill>
                  <a:schemeClr val="tx1"/>
                </a:solidFill>
              </a:rPr>
              <a:t>.) for </a:t>
            </a:r>
            <a:r>
              <a:rPr lang="en-US" sz="1800" dirty="0" smtClean="0">
                <a:solidFill>
                  <a:schemeClr val="tx1"/>
                </a:solidFill>
              </a:rPr>
              <a:t>Intra-cluster angular </a:t>
            </a:r>
            <a:r>
              <a:rPr lang="en-US" sz="1800" dirty="0">
                <a:solidFill>
                  <a:schemeClr val="tx1"/>
                </a:solidFill>
              </a:rPr>
              <a:t>parameters </a:t>
            </a:r>
            <a:r>
              <a:rPr lang="en-US" sz="1800" dirty="0" smtClean="0">
                <a:solidFill>
                  <a:schemeClr val="tx1"/>
                </a:solidFill>
              </a:rPr>
              <a:t>identification: </a:t>
            </a:r>
            <a:r>
              <a:rPr lang="en-US" sz="1800" b="1" dirty="0">
                <a:solidFill>
                  <a:schemeClr val="tx1"/>
                </a:solidFill>
              </a:rPr>
              <a:t>L</a:t>
            </a:r>
            <a:r>
              <a:rPr lang="en-US" sz="1800" b="1" dirty="0" smtClean="0">
                <a:solidFill>
                  <a:schemeClr val="tx1"/>
                </a:solidFill>
              </a:rPr>
              <a:t>ow priority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Indoor/Outdoor </a:t>
            </a:r>
            <a:r>
              <a:rPr lang="en-US" sz="1800" dirty="0" smtClean="0">
                <a:solidFill>
                  <a:schemeClr val="tx1"/>
                </a:solidFill>
              </a:rPr>
              <a:t>data for closely placed </a:t>
            </a:r>
            <a:r>
              <a:rPr lang="en-US" sz="1800" dirty="0" smtClean="0">
                <a:solidFill>
                  <a:schemeClr val="tx1"/>
                </a:solidFill>
              </a:rPr>
              <a:t>antennas </a:t>
            </a:r>
            <a:r>
              <a:rPr lang="en-US" sz="1800" dirty="0" smtClean="0">
                <a:solidFill>
                  <a:schemeClr val="tx1"/>
                </a:solidFill>
              </a:rPr>
              <a:t>for SU-MIMO channel analysis: </a:t>
            </a:r>
            <a:r>
              <a:rPr lang="en-US" sz="1800" b="1" dirty="0">
                <a:solidFill>
                  <a:schemeClr val="tx1"/>
                </a:solidFill>
              </a:rPr>
              <a:t>H</a:t>
            </a:r>
            <a:r>
              <a:rPr lang="en-US" sz="1800" b="1" dirty="0" smtClean="0">
                <a:solidFill>
                  <a:schemeClr val="tx1"/>
                </a:solidFill>
              </a:rPr>
              <a:t>igh </a:t>
            </a:r>
            <a:r>
              <a:rPr lang="en-US" sz="1800" b="1" dirty="0">
                <a:solidFill>
                  <a:schemeClr val="tx1"/>
                </a:solidFill>
              </a:rPr>
              <a:t>priority</a:t>
            </a:r>
          </a:p>
          <a:p>
            <a:pPr lvl="1"/>
            <a:endParaRPr lang="en-US" sz="1800" dirty="0">
              <a:solidFill>
                <a:schemeClr val="tx1"/>
              </a:solidFill>
            </a:endParaRP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05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Q-D channel model basics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11965"/>
            <a:ext cx="5220580" cy="5386198"/>
          </a:xfrm>
        </p:spPr>
        <p:txBody>
          <a:bodyPr/>
          <a:lstStyle/>
          <a:p>
            <a:pPr algn="just"/>
            <a:r>
              <a:rPr lang="en-US" sz="2000" b="0" dirty="0" smtClean="0"/>
              <a:t>Joint map-based and statistical approach</a:t>
            </a:r>
          </a:p>
          <a:p>
            <a:pPr algn="just"/>
            <a:r>
              <a:rPr lang="en-US" sz="2000" b="0" dirty="0" smtClean="0"/>
              <a:t>Parameters of the most strongest rays (</a:t>
            </a:r>
            <a:r>
              <a:rPr lang="en-US" sz="2000" dirty="0" smtClean="0"/>
              <a:t>D-rays</a:t>
            </a:r>
            <a:r>
              <a:rPr lang="en-US" sz="2000" b="0" dirty="0" smtClean="0"/>
              <a:t>) in the given scenario explicitly obtained via ray-tracing, reflection coefficients and </a:t>
            </a:r>
            <a:r>
              <a:rPr lang="en-US" sz="2000" b="0" dirty="0" err="1" smtClean="0"/>
              <a:t>pathloss</a:t>
            </a:r>
            <a:r>
              <a:rPr lang="en-US" sz="2000" b="0" dirty="0" smtClean="0"/>
              <a:t> calculations </a:t>
            </a:r>
            <a:r>
              <a:rPr lang="en-US" sz="2000" b="0" dirty="0" smtClean="0"/>
              <a:t>(Fresnel formulas and Friis equation)</a:t>
            </a:r>
          </a:p>
          <a:p>
            <a:pPr algn="just"/>
            <a:r>
              <a:rPr lang="en-US" sz="2000" b="0" dirty="0" smtClean="0"/>
              <a:t>Random / weaker rays (</a:t>
            </a:r>
            <a:r>
              <a:rPr lang="en-US" sz="2000" dirty="0" smtClean="0"/>
              <a:t>R-rays</a:t>
            </a:r>
            <a:r>
              <a:rPr lang="en-US" sz="2000" b="0" dirty="0" smtClean="0"/>
              <a:t>) parameters taken from the pre-defined statistical distributions (Poisson ToA, exponentially-decaying PDP, etc.)</a:t>
            </a:r>
          </a:p>
          <a:p>
            <a:pPr algn="just"/>
            <a:r>
              <a:rPr lang="en-US" sz="2000" b="0" dirty="0" smtClean="0"/>
              <a:t>Intra-cluster structure of the D- and R-rays built on the base of statistical distributions</a:t>
            </a:r>
          </a:p>
          <a:p>
            <a:pPr algn="just"/>
            <a:r>
              <a:rPr lang="en-US" sz="2000" dirty="0" smtClean="0"/>
              <a:t>Currently three basic scenarios </a:t>
            </a:r>
            <a:r>
              <a:rPr lang="en-US" sz="2000" dirty="0" smtClean="0"/>
              <a:t>were implemented in MiWEBA project: </a:t>
            </a:r>
            <a:r>
              <a:rPr lang="en-US" sz="2000" b="1" dirty="0" smtClean="0"/>
              <a:t>open-area, street </a:t>
            </a:r>
            <a:r>
              <a:rPr lang="en-US" sz="2000" b="1" dirty="0" smtClean="0"/>
              <a:t>canyon, </a:t>
            </a:r>
            <a:r>
              <a:rPr lang="en-US" sz="2000" b="1" dirty="0"/>
              <a:t>hotel lobby</a:t>
            </a:r>
            <a:r>
              <a:rPr lang="en-US" sz="2000" dirty="0"/>
              <a:t>, with </a:t>
            </a:r>
            <a:r>
              <a:rPr lang="en-US" sz="2000" dirty="0" smtClean="0"/>
              <a:t>access and backhaul links support</a:t>
            </a:r>
            <a:endParaRPr lang="en-US" sz="2000" b="0" dirty="0" smtClean="0"/>
          </a:p>
          <a:p>
            <a:pPr algn="just"/>
            <a:endParaRPr lang="ru-RU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  <p:sp>
        <p:nvSpPr>
          <p:cNvPr id="7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13825"/>
              </p:ext>
            </p:extLst>
          </p:nvPr>
        </p:nvGraphicFramePr>
        <p:xfrm>
          <a:off x="5524329" y="1448780"/>
          <a:ext cx="3619671" cy="2785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2" name="Visio" r:id="rId3" imgW="6077085" imgH="4676843" progId="Visio.Drawing.15">
                  <p:embed/>
                </p:oleObj>
              </mc:Choice>
              <mc:Fallback>
                <p:oleObj name="Visio" r:id="rId3" imgW="6077085" imgH="4676843" progId="Visio.Drawing.15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329" y="1448780"/>
                        <a:ext cx="3619671" cy="27858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661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Open-area </a:t>
            </a:r>
            <a:r>
              <a:rPr lang="en-US" dirty="0"/>
              <a:t>access </a:t>
            </a:r>
            <a:r>
              <a:rPr lang="en-US" dirty="0" smtClean="0"/>
              <a:t>channel model: D-rays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76509"/>
            <a:ext cx="4466493" cy="186045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D-rays: Direct LOS ray and Ground-reflected ray</a:t>
            </a:r>
          </a:p>
          <a:p>
            <a:r>
              <a:rPr lang="en-US" dirty="0" smtClean="0"/>
              <a:t>D-Rays calculated </a:t>
            </a:r>
            <a:r>
              <a:rPr lang="en-US" dirty="0"/>
              <a:t>from geometry, taking into account pathloss, </a:t>
            </a:r>
            <a:r>
              <a:rPr lang="en-US" dirty="0" smtClean="0"/>
              <a:t>reflection loss (Fresnel + scattering), and polarization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AC41-A8E1-0B4A-BD25-25F70DF9E107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05359"/>
              </p:ext>
            </p:extLst>
          </p:nvPr>
        </p:nvGraphicFramePr>
        <p:xfrm>
          <a:off x="738630" y="3354544"/>
          <a:ext cx="4185062" cy="3196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8" r:id="rId3" imgW="6753053" imgH="6088770" progId="VisioViewer.Viewer.1">
                  <p:embed/>
                </p:oleObj>
              </mc:Choice>
              <mc:Fallback>
                <p:oleObj r:id="rId3" imgW="6753053" imgH="6088770" progId="VisioViewer.Viewer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4153" b="18451"/>
                      <a:stretch>
                        <a:fillRect/>
                      </a:stretch>
                    </p:blipFill>
                    <p:spPr bwMode="auto">
                      <a:xfrm>
                        <a:off x="738630" y="3354544"/>
                        <a:ext cx="4185062" cy="31967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45" name="Picture 3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140" y="1415685"/>
            <a:ext cx="3664487" cy="5017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223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39187</TotalTime>
  <Words>1542</Words>
  <Application>Microsoft Office PowerPoint</Application>
  <PresentationFormat>On-screen Show (4:3)</PresentationFormat>
  <Paragraphs>279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802-11-Submission</vt:lpstr>
      <vt:lpstr>Visio</vt:lpstr>
      <vt:lpstr>Microsoft Visio Document</vt:lpstr>
      <vt:lpstr>NG60 channel modeling plan</vt:lpstr>
      <vt:lpstr>Agenda</vt:lpstr>
      <vt:lpstr>NG60 Channel model requirements</vt:lpstr>
      <vt:lpstr>System level  and Link (PHY) level models</vt:lpstr>
      <vt:lpstr>NG60 use cases summary</vt:lpstr>
      <vt:lpstr>Use cases vs. channel scenarios</vt:lpstr>
      <vt:lpstr>Experimental measurements</vt:lpstr>
      <vt:lpstr>Q-D channel model basics</vt:lpstr>
      <vt:lpstr>Open-area access channel model: D-rays</vt:lpstr>
      <vt:lpstr>Open-area access channel model: R-rays</vt:lpstr>
      <vt:lpstr>Street canyon access channel model</vt:lpstr>
      <vt:lpstr>Street canyon access channel model</vt:lpstr>
      <vt:lpstr>Hotel lobby access</vt:lpstr>
      <vt:lpstr>Backhaul and D2D channel models</vt:lpstr>
      <vt:lpstr>802.11ad and Q-D model application for NG60: areas for development</vt:lpstr>
      <vt:lpstr>Summary / Next steps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802.11ad+</dc:title>
  <dc:creator>Carlos Cordeiro</dc:creator>
  <cp:lastModifiedBy>amaltsev</cp:lastModifiedBy>
  <cp:revision>685</cp:revision>
  <cp:lastPrinted>2015-04-14T17:09:02Z</cp:lastPrinted>
  <dcterms:created xsi:type="dcterms:W3CDTF">2013-02-25T08:14:14Z</dcterms:created>
  <dcterms:modified xsi:type="dcterms:W3CDTF">2015-05-11T07:03:27Z</dcterms:modified>
</cp:coreProperties>
</file>