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20"/>
  </p:notesMasterIdLst>
  <p:handoutMasterIdLst>
    <p:handoutMasterId r:id="rId21"/>
  </p:handoutMasterIdLst>
  <p:sldIdLst>
    <p:sldId id="422" r:id="rId5"/>
    <p:sldId id="473" r:id="rId6"/>
    <p:sldId id="507" r:id="rId7"/>
    <p:sldId id="485" r:id="rId8"/>
    <p:sldId id="487" r:id="rId9"/>
    <p:sldId id="501" r:id="rId10"/>
    <p:sldId id="503" r:id="rId11"/>
    <p:sldId id="528" r:id="rId12"/>
    <p:sldId id="523" r:id="rId13"/>
    <p:sldId id="524" r:id="rId14"/>
    <p:sldId id="525" r:id="rId15"/>
    <p:sldId id="532" r:id="rId16"/>
    <p:sldId id="519" r:id="rId17"/>
    <p:sldId id="533" r:id="rId18"/>
    <p:sldId id="512" r:id="rId1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6582" autoAdjust="0"/>
  </p:normalViewPr>
  <p:slideViewPr>
    <p:cSldViewPr>
      <p:cViewPr varScale="1">
        <p:scale>
          <a:sx n="77" d="100"/>
          <a:sy n="77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5/10/2015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802.11-15/xxxxr0</a:t>
            </a: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46B9E1D-1901-45A2-B69D-CDDF1331601F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Calibration Results for PSP and U-APSD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2015-05-08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86471"/>
              </p:ext>
            </p:extLst>
          </p:nvPr>
        </p:nvGraphicFramePr>
        <p:xfrm>
          <a:off x="681038" y="3475038"/>
          <a:ext cx="7777161" cy="1097280"/>
        </p:xfrm>
        <a:graphic>
          <a:graphicData uri="http://schemas.openxmlformats.org/drawingml/2006/table">
            <a:tbl>
              <a:tblPr/>
              <a:tblGrid>
                <a:gridCol w="1306537"/>
                <a:gridCol w="1638070"/>
                <a:gridCol w="1528648"/>
                <a:gridCol w="1401261"/>
                <a:gridCol w="1902645"/>
              </a:tblGrid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 Akhmetov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dmitry.akhmetov@intel.com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r>
              <a:rPr lang="en-US" dirty="0" smtClean="0"/>
              <a:t>PSP with Power </a:t>
            </a:r>
            <a:r>
              <a:rPr lang="en-US" dirty="0"/>
              <a:t>C</a:t>
            </a:r>
            <a:r>
              <a:rPr lang="en-US" dirty="0" smtClean="0"/>
              <a:t>onsumption and Latency Comparison during </a:t>
            </a:r>
            <a:r>
              <a:rPr lang="en-US" dirty="0"/>
              <a:t>T</a:t>
            </a:r>
            <a:r>
              <a:rPr lang="en-US" dirty="0" smtClean="0"/>
              <a:t>ransitions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39194"/>
              </p:ext>
            </p:extLst>
          </p:nvPr>
        </p:nvGraphicFramePr>
        <p:xfrm>
          <a:off x="685800" y="2057400"/>
          <a:ext cx="3673476" cy="1764141"/>
        </p:xfrm>
        <a:graphic>
          <a:graphicData uri="http://schemas.openxmlformats.org/drawingml/2006/table">
            <a:tbl>
              <a:tblPr/>
              <a:tblGrid>
                <a:gridCol w="400050"/>
                <a:gridCol w="446088"/>
                <a:gridCol w="400050"/>
                <a:gridCol w="400050"/>
                <a:gridCol w="400050"/>
                <a:gridCol w="446088"/>
                <a:gridCol w="571500"/>
                <a:gridCol w="609600"/>
              </a:tblGrid>
              <a:tr h="23147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Enable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energy per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state, 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47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476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01181"/>
              </p:ext>
            </p:extLst>
          </p:nvPr>
        </p:nvGraphicFramePr>
        <p:xfrm>
          <a:off x="683795" y="4343400"/>
          <a:ext cx="3583408" cy="1895475"/>
        </p:xfrm>
        <a:graphic>
          <a:graphicData uri="http://schemas.openxmlformats.org/drawingml/2006/table">
            <a:tbl>
              <a:tblPr/>
              <a:tblGrid>
                <a:gridCol w="447926"/>
                <a:gridCol w="447926"/>
                <a:gridCol w="447926"/>
                <a:gridCol w="447926"/>
                <a:gridCol w="447926"/>
                <a:gridCol w="447926"/>
                <a:gridCol w="447926"/>
                <a:gridCol w="447926"/>
              </a:tblGrid>
              <a:tr h="253365">
                <a:tc gridSpan="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Enable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state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36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36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711193"/>
              </p:ext>
            </p:extLst>
          </p:nvPr>
        </p:nvGraphicFramePr>
        <p:xfrm>
          <a:off x="4572001" y="2057400"/>
          <a:ext cx="3886200" cy="1917649"/>
        </p:xfrm>
        <a:graphic>
          <a:graphicData uri="http://schemas.openxmlformats.org/drawingml/2006/table">
            <a:tbl>
              <a:tblPr/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36263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Disable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energy per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state, 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7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207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04564"/>
              </p:ext>
            </p:extLst>
          </p:nvPr>
        </p:nvGraphicFramePr>
        <p:xfrm>
          <a:off x="4572000" y="4343400"/>
          <a:ext cx="3886200" cy="1872297"/>
        </p:xfrm>
        <a:graphic>
          <a:graphicData uri="http://schemas.openxmlformats.org/drawingml/2006/table">
            <a:tbl>
              <a:tblPr/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255588">
                <a:tc gridSpan="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Disable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state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4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416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875239"/>
              </p:ext>
            </p:extLst>
          </p:nvPr>
        </p:nvGraphicFramePr>
        <p:xfrm>
          <a:off x="685800" y="1828800"/>
          <a:ext cx="3659192" cy="1828803"/>
        </p:xfrm>
        <a:graphic>
          <a:graphicData uri="http://schemas.openxmlformats.org/drawingml/2006/table">
            <a:tbl>
              <a:tblPr/>
              <a:tblGrid>
                <a:gridCol w="457399"/>
                <a:gridCol w="457399"/>
                <a:gridCol w="457399"/>
                <a:gridCol w="457399"/>
                <a:gridCol w="457399"/>
                <a:gridCol w="457399"/>
                <a:gridCol w="457399"/>
                <a:gridCol w="457399"/>
              </a:tblGrid>
              <a:tr h="43989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Enable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energy per state, J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5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12172"/>
              </p:ext>
            </p:extLst>
          </p:nvPr>
        </p:nvGraphicFramePr>
        <p:xfrm>
          <a:off x="4875212" y="1828801"/>
          <a:ext cx="3582984" cy="1703795"/>
        </p:xfrm>
        <a:graphic>
          <a:graphicData uri="http://schemas.openxmlformats.org/drawingml/2006/table">
            <a:tbl>
              <a:tblPr/>
              <a:tblGrid>
                <a:gridCol w="447873"/>
                <a:gridCol w="447873"/>
                <a:gridCol w="447873"/>
                <a:gridCol w="447873"/>
                <a:gridCol w="447873"/>
                <a:gridCol w="447873"/>
                <a:gridCol w="447873"/>
                <a:gridCol w="447873"/>
              </a:tblGrid>
              <a:tr h="19977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Disable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energy per state, J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2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77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7499"/>
              </p:ext>
            </p:extLst>
          </p:nvPr>
        </p:nvGraphicFramePr>
        <p:xfrm>
          <a:off x="696913" y="3951326"/>
          <a:ext cx="3646488" cy="2297074"/>
        </p:xfrm>
        <a:graphic>
          <a:graphicData uri="http://schemas.openxmlformats.org/drawingml/2006/table">
            <a:tbl>
              <a:tblPr/>
              <a:tblGrid>
                <a:gridCol w="455811"/>
                <a:gridCol w="455811"/>
                <a:gridCol w="455811"/>
                <a:gridCol w="455811"/>
                <a:gridCol w="455811"/>
                <a:gridCol w="455811"/>
                <a:gridCol w="455811"/>
                <a:gridCol w="455811"/>
              </a:tblGrid>
              <a:tr h="379916">
                <a:tc gridSpan="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Enable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time per state, 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4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153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52823"/>
              </p:ext>
            </p:extLst>
          </p:nvPr>
        </p:nvGraphicFramePr>
        <p:xfrm>
          <a:off x="4875213" y="3926418"/>
          <a:ext cx="3582984" cy="2320009"/>
        </p:xfrm>
        <a:graphic>
          <a:graphicData uri="http://schemas.openxmlformats.org/drawingml/2006/table">
            <a:tbl>
              <a:tblPr/>
              <a:tblGrid>
                <a:gridCol w="447873"/>
                <a:gridCol w="447873"/>
                <a:gridCol w="447873"/>
                <a:gridCol w="447873"/>
                <a:gridCol w="447873"/>
                <a:gridCol w="447873"/>
                <a:gridCol w="447873"/>
                <a:gridCol w="447873"/>
              </a:tblGrid>
              <a:tr h="363291">
                <a:tc gridSpan="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Disable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time per state, 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10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291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r>
              <a:rPr lang="en-US" dirty="0" smtClean="0"/>
              <a:t>U-APSD with Power </a:t>
            </a:r>
            <a:r>
              <a:rPr lang="en-US" dirty="0"/>
              <a:t>C</a:t>
            </a:r>
            <a:r>
              <a:rPr lang="en-US" dirty="0" smtClean="0"/>
              <a:t>onsumption and Latency Comparison during </a:t>
            </a:r>
            <a:r>
              <a:rPr lang="en-US" dirty="0"/>
              <a:t>T</a:t>
            </a:r>
            <a:r>
              <a:rPr lang="en-US" dirty="0" smtClean="0"/>
              <a:t>ransitions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3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panose="020B0600000101010101" pitchFamily="34" charset="-127"/>
              </a:rPr>
              <a:t>In this </a:t>
            </a:r>
            <a:r>
              <a:rPr lang="en-US" altLang="ko-KR" sz="2800" dirty="0" smtClean="0">
                <a:ea typeface="굴림" panose="020B0600000101010101" pitchFamily="34" charset="-127"/>
              </a:rPr>
              <a:t>submission </a:t>
            </a:r>
            <a:r>
              <a:rPr lang="en-US" altLang="ko-KR" sz="2800" dirty="0">
                <a:ea typeface="굴림" panose="020B0600000101010101" pitchFamily="34" charset="-127"/>
              </a:rPr>
              <a:t>we </a:t>
            </a:r>
            <a:r>
              <a:rPr lang="en-US" altLang="ko-KR" sz="2800" dirty="0" smtClean="0">
                <a:ea typeface="굴림" panose="020B0600000101010101" pitchFamily="34" charset="-127"/>
              </a:rPr>
              <a:t>have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400" dirty="0">
                <a:ea typeface="굴림" panose="020B0600000101010101" pitchFamily="34" charset="-127"/>
              </a:rPr>
              <a:t>p</a:t>
            </a:r>
            <a:r>
              <a:rPr lang="en-US" altLang="ko-KR" sz="2400" dirty="0" smtClean="0">
                <a:ea typeface="굴림" panose="020B0600000101010101" pitchFamily="34" charset="-127"/>
              </a:rPr>
              <a:t>ower </a:t>
            </a:r>
            <a:r>
              <a:rPr lang="en-US" altLang="ko-KR" sz="2400" dirty="0">
                <a:ea typeface="굴림" panose="020B0600000101010101" pitchFamily="34" charset="-127"/>
              </a:rPr>
              <a:t>save </a:t>
            </a:r>
            <a:r>
              <a:rPr lang="en-GB" altLang="ko-KR" sz="2400" dirty="0" smtClean="0">
                <a:ea typeface="굴림" panose="020B0600000101010101" pitchFamily="34" charset="-127"/>
              </a:rPr>
              <a:t>calibration test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ko-KR" sz="2400" dirty="0" smtClean="0">
                <a:ea typeface="굴림" panose="020B0600000101010101" pitchFamily="34" charset="-127"/>
              </a:rPr>
              <a:t>provided results for enhanced power state modelling with consideration of power consumption and latency values during state transitions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11-14-980r6, Jan 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3712" y="33276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3200400"/>
            <a:ext cx="7770813" cy="1065213"/>
          </a:xfrm>
        </p:spPr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83712" y="33276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53134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reference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08" y="2209800"/>
            <a:ext cx="8915400" cy="3581400"/>
          </a:xfrm>
        </p:spPr>
        <p:txBody>
          <a:bodyPr/>
          <a:lstStyle/>
          <a:p>
            <a:r>
              <a:rPr lang="en-US" sz="2000" dirty="0" smtClean="0"/>
              <a:t>PSPOLL: 						60us				at 6Mbps</a:t>
            </a:r>
          </a:p>
          <a:p>
            <a:r>
              <a:rPr lang="en-US" sz="2000" dirty="0" smtClean="0"/>
              <a:t>ACK:							40us				at 6Mbps</a:t>
            </a:r>
          </a:p>
          <a:p>
            <a:r>
              <a:rPr lang="en-US" sz="2000" dirty="0" smtClean="0"/>
              <a:t>Data, 1.5K (PSP test)			1920us				at 6.5Mbps</a:t>
            </a:r>
          </a:p>
          <a:p>
            <a:r>
              <a:rPr lang="en-US" sz="2000" dirty="0" smtClean="0"/>
              <a:t>Data, 120bytes (UAPSD test)		220us				at 6.5Mbps</a:t>
            </a:r>
          </a:p>
          <a:p>
            <a:r>
              <a:rPr lang="en-US" sz="2000" dirty="0" smtClean="0"/>
              <a:t>Beacon, 80bytes					168us				at 6Mbps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68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3 </a:t>
            </a:r>
            <a:r>
              <a:rPr lang="en-US" sz="2000" dirty="0"/>
              <a:t>existing power save mechanisms in </a:t>
            </a:r>
            <a:r>
              <a:rPr lang="en-US" sz="2000" dirty="0" smtClean="0"/>
              <a:t>802.11-2012 </a:t>
            </a:r>
            <a:r>
              <a:rPr lang="en-US" sz="2000" dirty="0"/>
              <a:t>as baseline for energy efficiency evaluation in </a:t>
            </a:r>
            <a:r>
              <a:rPr lang="en-US" sz="2000" dirty="0" smtClean="0"/>
              <a:t>scenarios for </a:t>
            </a:r>
            <a:r>
              <a:rPr lang="en-US" sz="2000" dirty="0" err="1"/>
              <a:t>TGax</a:t>
            </a:r>
            <a:endParaRPr lang="en-US" sz="2000" dirty="0"/>
          </a:p>
          <a:p>
            <a:pPr marL="685800" lvl="1">
              <a:buFont typeface="Arial"/>
              <a:buChar char="•"/>
            </a:pPr>
            <a:r>
              <a:rPr lang="en-US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Unscheduled automatic power save delivery (U-APSD)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This contribution provides power save calibration test results for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ko-KR" dirty="0" smtClean="0">
                <a:ea typeface="굴림" panose="020B0600000101010101" pitchFamily="34" charset="-127"/>
              </a:rPr>
              <a:t>PSP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ko-KR" dirty="0">
                <a:ea typeface="굴림" panose="020B0600000101010101" pitchFamily="34" charset="-127"/>
              </a:rPr>
              <a:t>U-APSD</a:t>
            </a:r>
            <a:endParaRPr lang="en-GB" altLang="ko-KR" dirty="0" smtClean="0">
              <a:ea typeface="굴림" panose="020B0600000101010101" pitchFamily="34" charset="-127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This contribution also provides differences in power consumption for PSP and U-APSD when state transitions time and power consumptions are considered additionally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502280" y="6475414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	              Dmitry Akhmetov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09685"/>
              </p:ext>
            </p:extLst>
          </p:nvPr>
        </p:nvGraphicFramePr>
        <p:xfrm>
          <a:off x="2074600" y="2362200"/>
          <a:ext cx="5648584" cy="2151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6914" y="4572000"/>
            <a:ext cx="7845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6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600" dirty="0"/>
          </a:p>
          <a:p>
            <a:r>
              <a:rPr lang="en-GB" sz="1600" b="1" u="sng" dirty="0" smtClean="0">
                <a:solidFill>
                  <a:schemeClr val="tx1"/>
                </a:solidFill>
              </a:rPr>
              <a:t>Simulation results </a:t>
            </a:r>
            <a:r>
              <a:rPr lang="en-GB" sz="1600" b="1" u="sng" dirty="0" smtClean="0"/>
              <a:t>in this contribution</a:t>
            </a:r>
            <a:r>
              <a:rPr lang="en-GB" sz="1600" b="1" u="sng" dirty="0" smtClean="0">
                <a:solidFill>
                  <a:schemeClr val="tx1"/>
                </a:solidFill>
              </a:rPr>
              <a:t> use Shallow Sleep power state </a:t>
            </a:r>
            <a:r>
              <a:rPr lang="en-GB" sz="1600" b="1" u="sng" dirty="0" smtClean="0"/>
              <a:t>as</a:t>
            </a:r>
            <a:r>
              <a:rPr lang="en-GB" sz="1600" b="1" u="sng" dirty="0" smtClean="0">
                <a:solidFill>
                  <a:schemeClr val="tx1"/>
                </a:solidFill>
              </a:rPr>
              <a:t> Sleep state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85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PSP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95400"/>
            <a:ext cx="5486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The MSDU 1500 bytes DL traffic transmitted every 200ms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PPDU length = 1920 us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Beacon transmitted using PIFS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PS-Poll &amp; DATA 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TBTT boundary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PS-Poll triggers AP to TX in DL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it received DATA with </a:t>
            </a:r>
            <a:r>
              <a:rPr lang="en-US" altLang="ko-KR" sz="16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600" dirty="0" smtClean="0">
                <a:ea typeface="굴림" panose="020B0600000101010101" pitchFamily="34" charset="-127"/>
              </a:rPr>
              <a:t>  bit set to zero </a:t>
            </a:r>
          </a:p>
          <a:p>
            <a:endParaRPr lang="ko-KR" altLang="ko-KR" sz="1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84890"/>
            <a:ext cx="5257800" cy="241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13972"/>
              </p:ext>
            </p:extLst>
          </p:nvPr>
        </p:nvGraphicFramePr>
        <p:xfrm>
          <a:off x="6172200" y="1752600"/>
          <a:ext cx="2667000" cy="3797320"/>
        </p:xfrm>
        <a:graphic>
          <a:graphicData uri="http://schemas.openxmlformats.org/drawingml/2006/table">
            <a:tbl>
              <a:tblPr/>
              <a:tblGrid>
                <a:gridCol w="1600200"/>
                <a:gridCol w="1066800"/>
              </a:tblGrid>
              <a:tr h="36036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Parameters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RTS/CTS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OFF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4572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AIFS=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DIFS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34us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Control rate/Data rate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6 Mbps/ 6.5Mbps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MCS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36036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No A-MPDU aggregation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 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Simulation time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300s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Beacon size(Byte)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80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BI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102.4ms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9144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solidFill>
                  <a:schemeClr val="tx1"/>
                </a:solidFill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esults for PSP </a:t>
            </a:r>
            <a:b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</a:b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10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05471"/>
              </p:ext>
            </p:extLst>
          </p:nvPr>
        </p:nvGraphicFramePr>
        <p:xfrm>
          <a:off x="694908" y="1600200"/>
          <a:ext cx="8120771" cy="2001135"/>
        </p:xfrm>
        <a:graphic>
          <a:graphicData uri="http://schemas.openxmlformats.org/drawingml/2006/table">
            <a:tbl>
              <a:tblPr/>
              <a:tblGrid>
                <a:gridCol w="981492"/>
                <a:gridCol w="713079"/>
                <a:gridCol w="803275"/>
                <a:gridCol w="803275"/>
                <a:gridCol w="803275"/>
                <a:gridCol w="803275"/>
                <a:gridCol w="803275"/>
                <a:gridCol w="803275"/>
                <a:gridCol w="803275"/>
                <a:gridCol w="803275"/>
              </a:tblGrid>
              <a:tr h="30480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PSP-Time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STA(%)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AP(%)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Power save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ON/OFF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Active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굴림" panose="020B0600000101010101" pitchFamily="34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PSP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93626"/>
              </p:ext>
            </p:extLst>
          </p:nvPr>
        </p:nvGraphicFramePr>
        <p:xfrm>
          <a:off x="685799" y="3886200"/>
          <a:ext cx="8180679" cy="1836718"/>
        </p:xfrm>
        <a:graphic>
          <a:graphicData uri="http://schemas.openxmlformats.org/drawingml/2006/table">
            <a:tbl>
              <a:tblPr/>
              <a:tblGrid>
                <a:gridCol w="990601"/>
                <a:gridCol w="713079"/>
                <a:gridCol w="838200"/>
                <a:gridCol w="762000"/>
                <a:gridCol w="756127"/>
                <a:gridCol w="823825"/>
                <a:gridCol w="825372"/>
                <a:gridCol w="823825"/>
                <a:gridCol w="823825"/>
                <a:gridCol w="823825"/>
              </a:tblGrid>
              <a:tr h="250499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PSP-Energy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STA(%)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AP(%)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Power save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ON/OFF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Active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PSP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U-APDS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altLang="ko-KR" sz="2000" dirty="0" smtClean="0">
                <a:ea typeface="굴림" panose="020B0600000101010101" pitchFamily="34" charset="-127"/>
              </a:rPr>
              <a:t>Bidirectional traffic, MSDU </a:t>
            </a:r>
            <a:r>
              <a:rPr lang="ru-RU" altLang="ko-KR" sz="2000" dirty="0" smtClean="0">
                <a:ea typeface="굴림" panose="020B0600000101010101" pitchFamily="34" charset="-127"/>
              </a:rPr>
              <a:t>120 </a:t>
            </a:r>
            <a:r>
              <a:rPr lang="en-US" altLang="ko-KR" sz="2000" dirty="0" smtClean="0">
                <a:ea typeface="굴림" panose="020B0600000101010101" pitchFamily="34" charset="-127"/>
              </a:rPr>
              <a:t>bytes every 40ms</a:t>
            </a:r>
          </a:p>
          <a:p>
            <a:pPr lvl="1"/>
            <a:r>
              <a:rPr lang="en-US" altLang="ko-KR" sz="1800" dirty="0" smtClean="0">
                <a:ea typeface="굴림" panose="020B0600000101010101" pitchFamily="34" charset="-127"/>
              </a:rPr>
              <a:t>AP buffer DL traffic while STA is in SLEEP</a:t>
            </a:r>
          </a:p>
          <a:p>
            <a:pPr lvl="1"/>
            <a:r>
              <a:rPr lang="en-US" altLang="ko-KR" sz="1800" dirty="0" smtClean="0">
                <a:ea typeface="굴림" panose="020B0600000101010101" pitchFamily="34" charset="-127"/>
              </a:rPr>
              <a:t>STA wakes at UL frame arrival from LLC</a:t>
            </a:r>
          </a:p>
          <a:p>
            <a:pPr lvl="1"/>
            <a:r>
              <a:rPr lang="en-US" altLang="ko-KR" sz="1800" dirty="0" smtClean="0">
                <a:ea typeface="굴림" panose="020B0600000101010101" pitchFamily="34" charset="-127"/>
              </a:rPr>
              <a:t>Regular contention for each DATA TX</a:t>
            </a:r>
          </a:p>
          <a:p>
            <a:pPr lvl="1"/>
            <a:r>
              <a:rPr lang="en-US" altLang="ko-KR" sz="1800" dirty="0" smtClean="0">
                <a:ea typeface="굴림" panose="020B0600000101010101" pitchFamily="34" charset="-127"/>
              </a:rPr>
              <a:t>STA enter sleep after it receive DATA with						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800" dirty="0" smtClean="0">
                <a:ea typeface="굴림" panose="020B0600000101010101" pitchFamily="34" charset="-127"/>
              </a:rPr>
              <a:t> bit set to zero &amp; STA TX buffer is empty</a:t>
            </a: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endParaRPr lang="ko-KR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399221"/>
              </p:ext>
            </p:extLst>
          </p:nvPr>
        </p:nvGraphicFramePr>
        <p:xfrm>
          <a:off x="773114" y="3429000"/>
          <a:ext cx="5627686" cy="291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0" name="Visio" r:id="rId3" imgW="8143037" imgH="3860651" progId="Visio.Drawing.11">
                  <p:embed/>
                </p:oleObj>
              </mc:Choice>
              <mc:Fallback>
                <p:oleObj name="Visio" r:id="rId3" imgW="8143037" imgH="38606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4" y="3429000"/>
                        <a:ext cx="5627686" cy="29108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56782"/>
              </p:ext>
            </p:extLst>
          </p:nvPr>
        </p:nvGraphicFramePr>
        <p:xfrm>
          <a:off x="6553200" y="1828800"/>
          <a:ext cx="2430424" cy="3869120"/>
        </p:xfrm>
        <a:graphic>
          <a:graphicData uri="http://schemas.openxmlformats.org/drawingml/2006/table">
            <a:tbl>
              <a:tblPr/>
              <a:tblGrid>
                <a:gridCol w="1458254"/>
                <a:gridCol w="972170"/>
              </a:tblGrid>
              <a:tr h="13810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Parameters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RTS/CTS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OFF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4572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AIFS=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DIFS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34us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Control rate/Data rate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6 Mbps/ 6.5Mbps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MCS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36036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No A-MPDU aggregation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 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Simulation time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300s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Beacon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Not modeled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BI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N/A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N/A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1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fi-FI" altLang="ko-KR" dirty="0" smtClean="0"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ea typeface="굴림" panose="020B0600000101010101" pitchFamily="34" charset="-127"/>
              </a:rPr>
              <a:t>esults for U-APSD </a:t>
            </a:r>
            <a:br>
              <a:rPr lang="fi-FI" altLang="ko-KR" dirty="0" smtClean="0">
                <a:ea typeface="굴림" panose="020B0600000101010101" pitchFamily="34" charset="-127"/>
              </a:rPr>
            </a:b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10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44147"/>
              </p:ext>
            </p:extLst>
          </p:nvPr>
        </p:nvGraphicFramePr>
        <p:xfrm>
          <a:off x="1828800" y="1905000"/>
          <a:ext cx="5709841" cy="2001135"/>
        </p:xfrm>
        <a:graphic>
          <a:graphicData uri="http://schemas.openxmlformats.org/drawingml/2006/table">
            <a:tbl>
              <a:tblPr/>
              <a:tblGrid>
                <a:gridCol w="951649"/>
                <a:gridCol w="701967"/>
                <a:gridCol w="484479"/>
                <a:gridCol w="474954"/>
                <a:gridCol w="632117"/>
                <a:gridCol w="701967"/>
                <a:gridCol w="484479"/>
                <a:gridCol w="474954"/>
                <a:gridCol w="803275"/>
              </a:tblGrid>
              <a:tr h="30480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U-APSD-Time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STA(%)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AP(%)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Power save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ON/OFF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Active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UAPSD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080762"/>
              </p:ext>
            </p:extLst>
          </p:nvPr>
        </p:nvGraphicFramePr>
        <p:xfrm>
          <a:off x="1828800" y="4114800"/>
          <a:ext cx="5725371" cy="1836718"/>
        </p:xfrm>
        <a:graphic>
          <a:graphicData uri="http://schemas.openxmlformats.org/drawingml/2006/table">
            <a:tbl>
              <a:tblPr/>
              <a:tblGrid>
                <a:gridCol w="951649"/>
                <a:gridCol w="701967"/>
                <a:gridCol w="484479"/>
                <a:gridCol w="474954"/>
                <a:gridCol w="632117"/>
                <a:gridCol w="701967"/>
                <a:gridCol w="484479"/>
                <a:gridCol w="474954"/>
                <a:gridCol w="818805"/>
              </a:tblGrid>
              <a:tr h="15241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U-APSD-Energy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STA(%)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AP(%)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Power save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ON/OFF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Listen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TX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Sleep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Active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UAPSD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27" marR="91427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State Transitions in 802.11ax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Dmitry Akhmetov (Intel)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" name="Picture 6" descr="Macintosh HD:Users:joonsuk:Documents:IEEE WLAN:2015_03:PS-state-transi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90" y="2209800"/>
            <a:ext cx="6894510" cy="3121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50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Power and Latency Transitions Among States in IEEE 802.11ax [3]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071493"/>
              </p:ext>
            </p:extLst>
          </p:nvPr>
        </p:nvGraphicFramePr>
        <p:xfrm>
          <a:off x="1447800" y="1905000"/>
          <a:ext cx="6457950" cy="441960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1772"/>
                <a:gridCol w="1902686"/>
                <a:gridCol w="2473492"/>
              </a:tblGrid>
              <a:tr h="44440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Consumption and Latency Values in State Transitions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State Transitions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Transition Time (</a:t>
                      </a:r>
                      <a:r>
                        <a:rPr lang="en-GB" sz="1400" b="1" dirty="0" err="1">
                          <a:effectLst/>
                        </a:rPr>
                        <a:t>ms</a:t>
                      </a:r>
                      <a:r>
                        <a:rPr lang="en-GB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Power </a:t>
                      </a:r>
                      <a:r>
                        <a:rPr lang="en-GB" sz="1400" b="1" dirty="0">
                          <a:effectLst/>
                        </a:rPr>
                        <a:t>Consumption (mW)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444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0.010ms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75mW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444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0ms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55mW</a:t>
                      </a:r>
                      <a:r>
                        <a:rPr lang="en-GB" sz="11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444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    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0.004ms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RT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100mW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5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     Shallow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Sleep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5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RS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96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96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 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0.5ms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LD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96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smtClean="0">
                          <a:effectLst/>
                        </a:rPr>
                        <a:t>Sleep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effectLst/>
                        </a:rPr>
                        <a:t>SDL</a:t>
                      </a:r>
                      <a:r>
                        <a:rPr lang="en-GB" sz="1100" baseline="0" dirty="0" smtClean="0">
                          <a:effectLst/>
                        </a:rPr>
                        <a:t>= 3ms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6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58161</TotalTime>
  <Words>1304</Words>
  <Application>Microsoft Office PowerPoint</Application>
  <PresentationFormat>On-screen Show (4:3)</PresentationFormat>
  <Paragraphs>666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3" baseType="lpstr">
      <vt:lpstr>Arial Unicode MS</vt:lpstr>
      <vt:lpstr>Batang</vt:lpstr>
      <vt:lpstr>Gulim</vt:lpstr>
      <vt:lpstr>Malgun Gothic</vt:lpstr>
      <vt:lpstr>MS Gothic</vt:lpstr>
      <vt:lpstr>MS PGothic</vt:lpstr>
      <vt:lpstr>SimSun</vt:lpstr>
      <vt:lpstr>Arial</vt:lpstr>
      <vt:lpstr>Calibri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Visio</vt:lpstr>
      <vt:lpstr>PowerPoint Presentation</vt:lpstr>
      <vt:lpstr>Abstract</vt:lpstr>
      <vt:lpstr>Various Power States Definition</vt:lpstr>
      <vt:lpstr>PSP Test</vt:lpstr>
      <vt:lpstr>Calibration Test Results for PSP  </vt:lpstr>
      <vt:lpstr>U-APDS Test</vt:lpstr>
      <vt:lpstr>Calibration Test Results for U-APSD  </vt:lpstr>
      <vt:lpstr>Different State Transitions in 802.11ax</vt:lpstr>
      <vt:lpstr>Power and Latency Transitions Among States in IEEE 802.11ax [3]</vt:lpstr>
      <vt:lpstr>PSP with Power Consumption and Latency Comparison during Transitions</vt:lpstr>
      <vt:lpstr>U-APSD with Power Consumption and Latency Comparison during Transitions</vt:lpstr>
      <vt:lpstr>Conclusion</vt:lpstr>
      <vt:lpstr>References</vt:lpstr>
      <vt:lpstr>Back-up Slides</vt:lpstr>
      <vt:lpstr>Some reference timing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Ghosh, Chittabrata</cp:lastModifiedBy>
  <cp:revision>2138</cp:revision>
  <cp:lastPrinted>2015-03-07T03:09:48Z</cp:lastPrinted>
  <dcterms:created xsi:type="dcterms:W3CDTF">2007-05-21T21:00:37Z</dcterms:created>
  <dcterms:modified xsi:type="dcterms:W3CDTF">2015-05-11T04:56:58Z</dcterms:modified>
</cp:coreProperties>
</file>