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508" r:id="rId26"/>
    <p:sldId id="509" r:id="rId27"/>
    <p:sldId id="510" r:id="rId28"/>
    <p:sldId id="498" r:id="rId29"/>
    <p:sldId id="500" r:id="rId30"/>
    <p:sldId id="502" r:id="rId31"/>
    <p:sldId id="512" r:id="rId32"/>
    <p:sldId id="507" r:id="rId33"/>
    <p:sldId id="511" r:id="rId3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925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7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01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42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06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01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4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16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5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802.11-15/0602r6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may want to estimate the CFOs for demodulating data and mitigating multiuser interference</a:t>
            </a:r>
          </a:p>
          <a:p>
            <a:r>
              <a:rPr lang="en-US" altLang="ja-JP" sz="2800" b="0" dirty="0" smtClean="0"/>
              <a:t>For the CFO estimation, per-stream phase offsets at 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Assign orthogonal LTF sequences to different streams within the UL MU-MIMO burst </a:t>
            </a:r>
          </a:p>
          <a:p>
            <a:pPr lvl="1"/>
            <a:r>
              <a:rPr lang="en-US" altLang="ja-JP" sz="2400" dirty="0" smtClean="0"/>
              <a:t>Exploit frequency domain correlation</a:t>
            </a:r>
          </a:p>
          <a:p>
            <a:pPr lvl="1"/>
            <a:r>
              <a:rPr lang="en-US" altLang="ja-JP" sz="2400" dirty="0" smtClean="0"/>
              <a:t>Per-stream channel responses can be estimated </a:t>
            </a:r>
            <a:r>
              <a:rPr lang="en-US" altLang="ja-JP" sz="2400" dirty="0"/>
              <a:t>for each LTF symbol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No need to insert pilot tones in LTF symbols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CFO 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47196" y="589584"/>
            <a:ext cx="6136198" cy="6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61347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1683" y="5925920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5908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09800" y="6180148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36195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1709" y="62000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6576484" y="3629479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97273" y="344773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662655" y="1531749"/>
            <a:ext cx="343716" cy="30771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997273" y="372472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C</a:t>
                </a:r>
                <a:r>
                  <a:rPr lang="en-US" sz="2400" i="1" baseline="-25000" dirty="0" smtClean="0"/>
                  <a:t>j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 bwMode="auto">
          <a:xfrm flipH="1">
            <a:off x="6576484" y="3880634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736373" y="122792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Stream index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7458510" y="2201415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23761" y="2450068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LTF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0070C0"/>
                </a:solidFill>
              </a:rPr>
              <a:t>symbol index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06010" y="2217458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896410" y="2443917"/>
            <a:ext cx="121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Tone index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764427" y="1685607"/>
            <a:ext cx="254773" cy="24396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03547" y="112196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Sequence common 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to all streams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7886700" cy="1600200"/>
          </a:xfrm>
        </p:spPr>
        <p:txBody>
          <a:bodyPr/>
          <a:lstStyle/>
          <a:p>
            <a:r>
              <a:rPr lang="en-US" altLang="zh-CN" sz="2200" dirty="0" smtClean="0"/>
              <a:t>Channel response remains </a:t>
            </a:r>
            <a:r>
              <a:rPr lang="en-US" altLang="zh-CN" sz="2200" dirty="0"/>
              <a:t>roughly </a:t>
            </a:r>
            <a:r>
              <a:rPr lang="en-US" altLang="zh-CN" sz="2200" dirty="0" smtClean="0"/>
              <a:t>constant over each tone block </a:t>
            </a:r>
          </a:p>
          <a:p>
            <a:r>
              <a:rPr lang="en-US" altLang="zh-CN" sz="2200" dirty="0" smtClean="0"/>
              <a:t>Phase response is estimated from each tone block</a:t>
            </a:r>
            <a:endParaRPr lang="en-US" altLang="zh-CN" sz="2200" dirty="0"/>
          </a:p>
          <a:p>
            <a:r>
              <a:rPr lang="en-US" altLang="zh-CN" sz="2200" dirty="0" smtClean="0"/>
              <a:t>CFO is estimated by averaging the phase rotation rate over </a:t>
            </a:r>
            <a:r>
              <a:rPr lang="en-US" altLang="zh-CN" sz="2200" dirty="0"/>
              <a:t>tone blocks </a:t>
            </a:r>
            <a:r>
              <a:rPr lang="en-US" altLang="zh-CN" sz="2200" dirty="0" smtClean="0"/>
              <a:t>and </a:t>
            </a:r>
            <a:r>
              <a:rPr lang="en-US" altLang="zh-CN" sz="2200" dirty="0"/>
              <a:t>Rx </a:t>
            </a:r>
            <a:r>
              <a:rPr lang="en-US" altLang="zh-CN" sz="2200" dirty="0" smtClean="0"/>
              <a:t>antennas</a:t>
            </a:r>
            <a:endParaRPr lang="en-US" altLang="zh-CN" sz="22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8×8 P matrix consists of orthogonal </a:t>
            </a:r>
            <a:r>
              <a:rPr lang="en-US" altLang="zh-CN" sz="2400" dirty="0"/>
              <a:t>2×2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4×4 </a:t>
            </a:r>
            <a:r>
              <a:rPr lang="en-US" altLang="zh-CN" sz="2400" dirty="0" smtClean="0"/>
              <a:t>sub-matrixes, we can use the rows of </a:t>
            </a:r>
            <a:r>
              <a:rPr lang="en-US" altLang="zh-CN" sz="2400" dirty="0"/>
              <a:t>8×8 </a:t>
            </a:r>
            <a:r>
              <a:rPr lang="en-US" altLang="zh-CN" sz="2400" dirty="0" smtClean="0"/>
              <a:t>P matrix to define LTF sequences for up to 8 streams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antennas 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490663" y="1401763"/>
            <a:ext cx="6162675" cy="4403725"/>
            <a:chOff x="939" y="883"/>
            <a:chExt cx="3882" cy="277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9" y="883"/>
              <a:ext cx="3882" cy="2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443" y="1091"/>
              <a:ext cx="3007" cy="2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43" y="1091"/>
              <a:ext cx="3007" cy="226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443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941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445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44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47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946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450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443" y="335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1443" y="25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443" y="18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443" y="10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443" y="1091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4450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1443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1443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406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 flipV="1">
              <a:off x="1941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941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904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 flipV="1">
              <a:off x="2445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2445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408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2944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2944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906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 flipV="1">
              <a:off x="3447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3447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410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V="1">
              <a:off x="3946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3946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09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V="1">
              <a:off x="4450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4450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413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1443" y="335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 flipH="1">
              <a:off x="4434" y="335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443" y="335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1443" y="3352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 flipH="1">
              <a:off x="4418" y="3352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305" y="3311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379" y="3286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1443" y="312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 flipH="1">
              <a:off x="4434" y="312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443" y="312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1443" y="29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 flipH="1">
              <a:off x="4434" y="29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1443" y="29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8"/>
            <p:cNvSpPr>
              <a:spLocks noChangeShapeType="1"/>
            </p:cNvSpPr>
            <p:nvPr/>
          </p:nvSpPr>
          <p:spPr bwMode="auto">
            <a:xfrm>
              <a:off x="1443" y="28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 flipH="1">
              <a:off x="4434" y="289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443" y="28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1443" y="282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4434" y="282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1443" y="282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1443" y="276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434" y="276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443" y="276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>
              <a:off x="1443" y="271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4434" y="271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1443" y="271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>
              <a:off x="1443" y="26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4434" y="267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43" y="267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1443" y="263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4"/>
            <p:cNvSpPr>
              <a:spLocks noChangeShapeType="1"/>
            </p:cNvSpPr>
            <p:nvPr/>
          </p:nvSpPr>
          <p:spPr bwMode="auto">
            <a:xfrm flipH="1">
              <a:off x="4434" y="263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1443" y="263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6"/>
            <p:cNvSpPr>
              <a:spLocks noChangeShapeType="1"/>
            </p:cNvSpPr>
            <p:nvPr/>
          </p:nvSpPr>
          <p:spPr bwMode="auto">
            <a:xfrm>
              <a:off x="1443" y="25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7"/>
            <p:cNvSpPr>
              <a:spLocks noChangeShapeType="1"/>
            </p:cNvSpPr>
            <p:nvPr/>
          </p:nvSpPr>
          <p:spPr bwMode="auto">
            <a:xfrm flipH="1">
              <a:off x="4434" y="259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443" y="25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>
              <a:off x="1443" y="2595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 flipH="1">
              <a:off x="4418" y="259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305" y="2554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379" y="2529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1443" y="23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 flipH="1">
              <a:off x="4434" y="237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1443" y="237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6"/>
            <p:cNvSpPr>
              <a:spLocks noChangeShapeType="1"/>
            </p:cNvSpPr>
            <p:nvPr/>
          </p:nvSpPr>
          <p:spPr bwMode="auto">
            <a:xfrm>
              <a:off x="1443" y="223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7"/>
            <p:cNvSpPr>
              <a:spLocks noChangeShapeType="1"/>
            </p:cNvSpPr>
            <p:nvPr/>
          </p:nvSpPr>
          <p:spPr bwMode="auto">
            <a:xfrm flipH="1">
              <a:off x="4434" y="223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443" y="223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9"/>
            <p:cNvSpPr>
              <a:spLocks noChangeShapeType="1"/>
            </p:cNvSpPr>
            <p:nvPr/>
          </p:nvSpPr>
          <p:spPr bwMode="auto">
            <a:xfrm>
              <a:off x="1443" y="21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0"/>
            <p:cNvSpPr>
              <a:spLocks noChangeShapeType="1"/>
            </p:cNvSpPr>
            <p:nvPr/>
          </p:nvSpPr>
          <p:spPr bwMode="auto">
            <a:xfrm flipH="1">
              <a:off x="4434" y="214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1443" y="21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2"/>
            <p:cNvSpPr>
              <a:spLocks noChangeShapeType="1"/>
            </p:cNvSpPr>
            <p:nvPr/>
          </p:nvSpPr>
          <p:spPr bwMode="auto">
            <a:xfrm>
              <a:off x="1443" y="206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3"/>
            <p:cNvSpPr>
              <a:spLocks noChangeShapeType="1"/>
            </p:cNvSpPr>
            <p:nvPr/>
          </p:nvSpPr>
          <p:spPr bwMode="auto">
            <a:xfrm flipH="1">
              <a:off x="4434" y="2067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1443" y="2067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>
              <a:off x="1443" y="201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6"/>
            <p:cNvSpPr>
              <a:spLocks noChangeShapeType="1"/>
            </p:cNvSpPr>
            <p:nvPr/>
          </p:nvSpPr>
          <p:spPr bwMode="auto">
            <a:xfrm flipH="1">
              <a:off x="4434" y="201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1443" y="201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8"/>
            <p:cNvSpPr>
              <a:spLocks noChangeShapeType="1"/>
            </p:cNvSpPr>
            <p:nvPr/>
          </p:nvSpPr>
          <p:spPr bwMode="auto">
            <a:xfrm>
              <a:off x="1443" y="196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H="1">
              <a:off x="4434" y="1960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1443" y="1960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1"/>
            <p:cNvSpPr>
              <a:spLocks noChangeShapeType="1"/>
            </p:cNvSpPr>
            <p:nvPr/>
          </p:nvSpPr>
          <p:spPr bwMode="auto">
            <a:xfrm>
              <a:off x="1443" y="191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2"/>
            <p:cNvSpPr>
              <a:spLocks noChangeShapeType="1"/>
            </p:cNvSpPr>
            <p:nvPr/>
          </p:nvSpPr>
          <p:spPr bwMode="auto">
            <a:xfrm flipH="1">
              <a:off x="4434" y="191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1443" y="191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4"/>
            <p:cNvSpPr>
              <a:spLocks noChangeShapeType="1"/>
            </p:cNvSpPr>
            <p:nvPr/>
          </p:nvSpPr>
          <p:spPr bwMode="auto">
            <a:xfrm>
              <a:off x="1443" y="187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5"/>
            <p:cNvSpPr>
              <a:spLocks noChangeShapeType="1"/>
            </p:cNvSpPr>
            <p:nvPr/>
          </p:nvSpPr>
          <p:spPr bwMode="auto">
            <a:xfrm flipH="1">
              <a:off x="4434" y="1879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1443" y="1879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7"/>
            <p:cNvSpPr>
              <a:spLocks noChangeShapeType="1"/>
            </p:cNvSpPr>
            <p:nvPr/>
          </p:nvSpPr>
          <p:spPr bwMode="auto">
            <a:xfrm>
              <a:off x="1443" y="18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08"/>
            <p:cNvSpPr>
              <a:spLocks noChangeShapeType="1"/>
            </p:cNvSpPr>
            <p:nvPr/>
          </p:nvSpPr>
          <p:spPr bwMode="auto">
            <a:xfrm flipH="1">
              <a:off x="4434" y="184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1443" y="18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10"/>
            <p:cNvSpPr>
              <a:spLocks noChangeShapeType="1"/>
            </p:cNvSpPr>
            <p:nvPr/>
          </p:nvSpPr>
          <p:spPr bwMode="auto">
            <a:xfrm>
              <a:off x="1443" y="1843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11"/>
            <p:cNvSpPr>
              <a:spLocks noChangeShapeType="1"/>
            </p:cNvSpPr>
            <p:nvPr/>
          </p:nvSpPr>
          <p:spPr bwMode="auto">
            <a:xfrm flipH="1">
              <a:off x="4418" y="1843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1305" y="1803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3"/>
            <p:cNvSpPr>
              <a:spLocks noChangeArrowheads="1"/>
            </p:cNvSpPr>
            <p:nvPr/>
          </p:nvSpPr>
          <p:spPr bwMode="auto">
            <a:xfrm>
              <a:off x="1379" y="1777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Line 114"/>
            <p:cNvSpPr>
              <a:spLocks noChangeShapeType="1"/>
            </p:cNvSpPr>
            <p:nvPr/>
          </p:nvSpPr>
          <p:spPr bwMode="auto">
            <a:xfrm>
              <a:off x="1443" y="16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5"/>
            <p:cNvSpPr>
              <a:spLocks noChangeShapeType="1"/>
            </p:cNvSpPr>
            <p:nvPr/>
          </p:nvSpPr>
          <p:spPr bwMode="auto">
            <a:xfrm flipH="1">
              <a:off x="4434" y="161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1443" y="161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7"/>
            <p:cNvSpPr>
              <a:spLocks noChangeShapeType="1"/>
            </p:cNvSpPr>
            <p:nvPr/>
          </p:nvSpPr>
          <p:spPr bwMode="auto">
            <a:xfrm>
              <a:off x="1443" y="148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8"/>
            <p:cNvSpPr>
              <a:spLocks noChangeShapeType="1"/>
            </p:cNvSpPr>
            <p:nvPr/>
          </p:nvSpPr>
          <p:spPr bwMode="auto">
            <a:xfrm flipH="1">
              <a:off x="4434" y="148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1443" y="148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0"/>
            <p:cNvSpPr>
              <a:spLocks noChangeShapeType="1"/>
            </p:cNvSpPr>
            <p:nvPr/>
          </p:nvSpPr>
          <p:spPr bwMode="auto">
            <a:xfrm>
              <a:off x="1443" y="13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1"/>
            <p:cNvSpPr>
              <a:spLocks noChangeShapeType="1"/>
            </p:cNvSpPr>
            <p:nvPr/>
          </p:nvSpPr>
          <p:spPr bwMode="auto">
            <a:xfrm flipH="1">
              <a:off x="4434" y="13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443" y="13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3"/>
            <p:cNvSpPr>
              <a:spLocks noChangeShapeType="1"/>
            </p:cNvSpPr>
            <p:nvPr/>
          </p:nvSpPr>
          <p:spPr bwMode="auto">
            <a:xfrm>
              <a:off x="1443" y="13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4"/>
            <p:cNvSpPr>
              <a:spLocks noChangeShapeType="1"/>
            </p:cNvSpPr>
            <p:nvPr/>
          </p:nvSpPr>
          <p:spPr bwMode="auto">
            <a:xfrm flipH="1">
              <a:off x="4434" y="131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1443" y="131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6"/>
            <p:cNvSpPr>
              <a:spLocks noChangeShapeType="1"/>
            </p:cNvSpPr>
            <p:nvPr/>
          </p:nvSpPr>
          <p:spPr bwMode="auto">
            <a:xfrm>
              <a:off x="1443" y="125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7"/>
            <p:cNvSpPr>
              <a:spLocks noChangeShapeType="1"/>
            </p:cNvSpPr>
            <p:nvPr/>
          </p:nvSpPr>
          <p:spPr bwMode="auto">
            <a:xfrm flipH="1">
              <a:off x="4434" y="125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1443" y="125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9"/>
            <p:cNvSpPr>
              <a:spLocks noChangeShapeType="1"/>
            </p:cNvSpPr>
            <p:nvPr/>
          </p:nvSpPr>
          <p:spPr bwMode="auto">
            <a:xfrm>
              <a:off x="1443" y="120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0"/>
            <p:cNvSpPr>
              <a:spLocks noChangeShapeType="1"/>
            </p:cNvSpPr>
            <p:nvPr/>
          </p:nvSpPr>
          <p:spPr bwMode="auto">
            <a:xfrm flipH="1">
              <a:off x="4434" y="120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1"/>
            <p:cNvSpPr>
              <a:spLocks/>
            </p:cNvSpPr>
            <p:nvPr/>
          </p:nvSpPr>
          <p:spPr bwMode="auto">
            <a:xfrm>
              <a:off x="1443" y="120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2"/>
            <p:cNvSpPr>
              <a:spLocks noChangeShapeType="1"/>
            </p:cNvSpPr>
            <p:nvPr/>
          </p:nvSpPr>
          <p:spPr bwMode="auto">
            <a:xfrm>
              <a:off x="1443" y="116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3"/>
            <p:cNvSpPr>
              <a:spLocks noChangeShapeType="1"/>
            </p:cNvSpPr>
            <p:nvPr/>
          </p:nvSpPr>
          <p:spPr bwMode="auto">
            <a:xfrm flipH="1">
              <a:off x="4434" y="116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4"/>
            <p:cNvSpPr>
              <a:spLocks/>
            </p:cNvSpPr>
            <p:nvPr/>
          </p:nvSpPr>
          <p:spPr bwMode="auto">
            <a:xfrm>
              <a:off x="1443" y="116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5"/>
            <p:cNvSpPr>
              <a:spLocks noChangeShapeType="1"/>
            </p:cNvSpPr>
            <p:nvPr/>
          </p:nvSpPr>
          <p:spPr bwMode="auto">
            <a:xfrm>
              <a:off x="1443" y="112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6"/>
            <p:cNvSpPr>
              <a:spLocks noChangeShapeType="1"/>
            </p:cNvSpPr>
            <p:nvPr/>
          </p:nvSpPr>
          <p:spPr bwMode="auto">
            <a:xfrm flipH="1">
              <a:off x="4434" y="112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7"/>
            <p:cNvSpPr>
              <a:spLocks/>
            </p:cNvSpPr>
            <p:nvPr/>
          </p:nvSpPr>
          <p:spPr bwMode="auto">
            <a:xfrm>
              <a:off x="1443" y="112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38"/>
            <p:cNvSpPr>
              <a:spLocks noChangeShapeType="1"/>
            </p:cNvSpPr>
            <p:nvPr/>
          </p:nvSpPr>
          <p:spPr bwMode="auto">
            <a:xfrm>
              <a:off x="1443" y="10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39"/>
            <p:cNvSpPr>
              <a:spLocks noChangeShapeType="1"/>
            </p:cNvSpPr>
            <p:nvPr/>
          </p:nvSpPr>
          <p:spPr bwMode="auto">
            <a:xfrm flipH="1">
              <a:off x="4434" y="10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0"/>
            <p:cNvSpPr>
              <a:spLocks/>
            </p:cNvSpPr>
            <p:nvPr/>
          </p:nvSpPr>
          <p:spPr bwMode="auto">
            <a:xfrm>
              <a:off x="1443" y="10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1"/>
            <p:cNvSpPr>
              <a:spLocks noChangeShapeType="1"/>
            </p:cNvSpPr>
            <p:nvPr/>
          </p:nvSpPr>
          <p:spPr bwMode="auto">
            <a:xfrm>
              <a:off x="1443" y="1091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2"/>
            <p:cNvSpPr>
              <a:spLocks noChangeShapeType="1"/>
            </p:cNvSpPr>
            <p:nvPr/>
          </p:nvSpPr>
          <p:spPr bwMode="auto">
            <a:xfrm flipH="1">
              <a:off x="4418" y="1091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3"/>
            <p:cNvSpPr>
              <a:spLocks noChangeArrowheads="1"/>
            </p:cNvSpPr>
            <p:nvPr/>
          </p:nvSpPr>
          <p:spPr bwMode="auto">
            <a:xfrm>
              <a:off x="1305" y="1051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144"/>
            <p:cNvSpPr>
              <a:spLocks noChangeArrowheads="1"/>
            </p:cNvSpPr>
            <p:nvPr/>
          </p:nvSpPr>
          <p:spPr bwMode="auto">
            <a:xfrm>
              <a:off x="1379" y="1025"/>
              <a:ext cx="48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Line 145"/>
            <p:cNvSpPr>
              <a:spLocks noChangeShapeType="1"/>
            </p:cNvSpPr>
            <p:nvPr/>
          </p:nvSpPr>
          <p:spPr bwMode="auto">
            <a:xfrm>
              <a:off x="1443" y="1091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6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7"/>
            <p:cNvSpPr>
              <a:spLocks noChangeShapeType="1"/>
            </p:cNvSpPr>
            <p:nvPr/>
          </p:nvSpPr>
          <p:spPr bwMode="auto">
            <a:xfrm flipV="1">
              <a:off x="4450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48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49"/>
            <p:cNvSpPr>
              <a:spLocks noChangeArrowheads="1"/>
            </p:cNvSpPr>
            <p:nvPr/>
          </p:nvSpPr>
          <p:spPr bwMode="auto">
            <a:xfrm>
              <a:off x="2731" y="969"/>
              <a:ext cx="4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4STA 2x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50"/>
            <p:cNvSpPr>
              <a:spLocks noChangeArrowheads="1"/>
            </p:cNvSpPr>
            <p:nvPr/>
          </p:nvSpPr>
          <p:spPr bwMode="auto">
            <a:xfrm>
              <a:off x="2800" y="3454"/>
              <a:ext cx="32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SNR(dB)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151"/>
            <p:cNvSpPr>
              <a:spLocks noChangeArrowheads="1"/>
            </p:cNvSpPr>
            <p:nvPr/>
          </p:nvSpPr>
          <p:spPr bwMode="auto">
            <a:xfrm rot="16200000">
              <a:off x="1138" y="2153"/>
              <a:ext cx="18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52"/>
            <p:cNvSpPr>
              <a:spLocks noChangeArrowheads="1"/>
            </p:cNvSpPr>
            <p:nvPr/>
          </p:nvSpPr>
          <p:spPr bwMode="auto">
            <a:xfrm>
              <a:off x="1432" y="3311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53"/>
            <p:cNvSpPr>
              <a:spLocks noChangeArrowheads="1"/>
            </p:cNvSpPr>
            <p:nvPr/>
          </p:nvSpPr>
          <p:spPr bwMode="auto">
            <a:xfrm>
              <a:off x="4444" y="1046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Freeform 154"/>
            <p:cNvSpPr>
              <a:spLocks/>
            </p:cNvSpPr>
            <p:nvPr/>
          </p:nvSpPr>
          <p:spPr bwMode="auto">
            <a:xfrm>
              <a:off x="1443" y="1157"/>
              <a:ext cx="2227" cy="2195"/>
            </a:xfrm>
            <a:custGeom>
              <a:avLst/>
              <a:gdLst>
                <a:gd name="T0" fmla="*/ 0 w 2227"/>
                <a:gd name="T1" fmla="*/ 0 h 2195"/>
                <a:gd name="T2" fmla="*/ 498 w 2227"/>
                <a:gd name="T3" fmla="*/ 219 h 2195"/>
                <a:gd name="T4" fmla="*/ 1002 w 2227"/>
                <a:gd name="T5" fmla="*/ 630 h 2195"/>
                <a:gd name="T6" fmla="*/ 1501 w 2227"/>
                <a:gd name="T7" fmla="*/ 1159 h 2195"/>
                <a:gd name="T8" fmla="*/ 2004 w 2227"/>
                <a:gd name="T9" fmla="*/ 1870 h 2195"/>
                <a:gd name="T10" fmla="*/ 2227 w 2227"/>
                <a:gd name="T11" fmla="*/ 2195 h 2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7" h="2195">
                  <a:moveTo>
                    <a:pt x="0" y="0"/>
                  </a:moveTo>
                  <a:lnTo>
                    <a:pt x="498" y="219"/>
                  </a:lnTo>
                  <a:lnTo>
                    <a:pt x="1002" y="630"/>
                  </a:lnTo>
                  <a:lnTo>
                    <a:pt x="1501" y="1159"/>
                  </a:lnTo>
                  <a:lnTo>
                    <a:pt x="2004" y="1870"/>
                  </a:lnTo>
                  <a:lnTo>
                    <a:pt x="2227" y="2195"/>
                  </a:lnTo>
                </a:path>
              </a:pathLst>
            </a:cu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5"/>
            <p:cNvSpPr>
              <a:spLocks/>
            </p:cNvSpPr>
            <p:nvPr/>
          </p:nvSpPr>
          <p:spPr bwMode="auto">
            <a:xfrm>
              <a:off x="1443" y="1162"/>
              <a:ext cx="2360" cy="2190"/>
            </a:xfrm>
            <a:custGeom>
              <a:avLst/>
              <a:gdLst>
                <a:gd name="T0" fmla="*/ 0 w 2360"/>
                <a:gd name="T1" fmla="*/ 0 h 2190"/>
                <a:gd name="T2" fmla="*/ 498 w 2360"/>
                <a:gd name="T3" fmla="*/ 204 h 2190"/>
                <a:gd name="T4" fmla="*/ 1002 w 2360"/>
                <a:gd name="T5" fmla="*/ 605 h 2190"/>
                <a:gd name="T6" fmla="*/ 1501 w 2360"/>
                <a:gd name="T7" fmla="*/ 1143 h 2190"/>
                <a:gd name="T8" fmla="*/ 2004 w 2360"/>
                <a:gd name="T9" fmla="*/ 1758 h 2190"/>
                <a:gd name="T10" fmla="*/ 2360 w 2360"/>
                <a:gd name="T11" fmla="*/ 219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0" h="2190">
                  <a:moveTo>
                    <a:pt x="0" y="0"/>
                  </a:moveTo>
                  <a:lnTo>
                    <a:pt x="498" y="204"/>
                  </a:lnTo>
                  <a:lnTo>
                    <a:pt x="1002" y="605"/>
                  </a:lnTo>
                  <a:lnTo>
                    <a:pt x="1501" y="1143"/>
                  </a:lnTo>
                  <a:lnTo>
                    <a:pt x="2004" y="1758"/>
                  </a:lnTo>
                  <a:lnTo>
                    <a:pt x="2360" y="2190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6"/>
            <p:cNvSpPr>
              <a:spLocks/>
            </p:cNvSpPr>
            <p:nvPr/>
          </p:nvSpPr>
          <p:spPr bwMode="auto">
            <a:xfrm>
              <a:off x="1443" y="1107"/>
              <a:ext cx="2837" cy="2245"/>
            </a:xfrm>
            <a:custGeom>
              <a:avLst/>
              <a:gdLst>
                <a:gd name="T0" fmla="*/ 0 w 2837"/>
                <a:gd name="T1" fmla="*/ 0 h 2245"/>
                <a:gd name="T2" fmla="*/ 498 w 2837"/>
                <a:gd name="T3" fmla="*/ 91 h 2245"/>
                <a:gd name="T4" fmla="*/ 1002 w 2837"/>
                <a:gd name="T5" fmla="*/ 340 h 2245"/>
                <a:gd name="T6" fmla="*/ 1501 w 2837"/>
                <a:gd name="T7" fmla="*/ 731 h 2245"/>
                <a:gd name="T8" fmla="*/ 2004 w 2837"/>
                <a:gd name="T9" fmla="*/ 1229 h 2245"/>
                <a:gd name="T10" fmla="*/ 2503 w 2837"/>
                <a:gd name="T11" fmla="*/ 1808 h 2245"/>
                <a:gd name="T12" fmla="*/ 2837 w 2837"/>
                <a:gd name="T13" fmla="*/ 2245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7" h="2245">
                  <a:moveTo>
                    <a:pt x="0" y="0"/>
                  </a:moveTo>
                  <a:lnTo>
                    <a:pt x="498" y="91"/>
                  </a:lnTo>
                  <a:lnTo>
                    <a:pt x="1002" y="340"/>
                  </a:lnTo>
                  <a:lnTo>
                    <a:pt x="1501" y="731"/>
                  </a:lnTo>
                  <a:lnTo>
                    <a:pt x="2004" y="1229"/>
                  </a:lnTo>
                  <a:lnTo>
                    <a:pt x="2503" y="1808"/>
                  </a:lnTo>
                  <a:lnTo>
                    <a:pt x="2837" y="2245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157"/>
            <p:cNvSpPr>
              <a:spLocks noChangeArrowheads="1"/>
            </p:cNvSpPr>
            <p:nvPr/>
          </p:nvSpPr>
          <p:spPr bwMode="auto">
            <a:xfrm>
              <a:off x="3357" y="1122"/>
              <a:ext cx="1061" cy="3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58"/>
            <p:cNvSpPr>
              <a:spLocks noChangeArrowheads="1"/>
            </p:cNvSpPr>
            <p:nvPr/>
          </p:nvSpPr>
          <p:spPr bwMode="auto">
            <a:xfrm>
              <a:off x="3357" y="1122"/>
              <a:ext cx="1061" cy="30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3357" y="1122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 flipV="1">
              <a:off x="4418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62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63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64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65"/>
            <p:cNvSpPr>
              <a:spLocks noChangeShapeType="1"/>
            </p:cNvSpPr>
            <p:nvPr/>
          </p:nvSpPr>
          <p:spPr bwMode="auto">
            <a:xfrm>
              <a:off x="3357" y="1122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66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7"/>
            <p:cNvSpPr>
              <a:spLocks noChangeShapeType="1"/>
            </p:cNvSpPr>
            <p:nvPr/>
          </p:nvSpPr>
          <p:spPr bwMode="auto">
            <a:xfrm flipV="1">
              <a:off x="4418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68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69"/>
            <p:cNvSpPr>
              <a:spLocks noChangeArrowheads="1"/>
            </p:cNvSpPr>
            <p:nvPr/>
          </p:nvSpPr>
          <p:spPr bwMode="auto">
            <a:xfrm>
              <a:off x="3633" y="1142"/>
              <a:ext cx="77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0Hz/ 11ac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Line 170"/>
            <p:cNvSpPr>
              <a:spLocks noChangeShapeType="1"/>
            </p:cNvSpPr>
            <p:nvPr/>
          </p:nvSpPr>
          <p:spPr bwMode="auto">
            <a:xfrm>
              <a:off x="3400" y="1178"/>
              <a:ext cx="212" cy="0"/>
            </a:xfrm>
            <a:prstGeom prst="line">
              <a:avLst/>
            </a:pr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1"/>
            <p:cNvSpPr>
              <a:spLocks noChangeArrowheads="1"/>
            </p:cNvSpPr>
            <p:nvPr/>
          </p:nvSpPr>
          <p:spPr bwMode="auto">
            <a:xfrm>
              <a:off x="3633" y="1239"/>
              <a:ext cx="8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400Hz/ new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172"/>
            <p:cNvSpPr>
              <a:spLocks noChangeShapeType="1"/>
            </p:cNvSpPr>
            <p:nvPr/>
          </p:nvSpPr>
          <p:spPr bwMode="auto">
            <a:xfrm>
              <a:off x="3400" y="1274"/>
              <a:ext cx="212" cy="0"/>
            </a:xfrm>
            <a:prstGeom prst="line">
              <a:avLst/>
            </a:pr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173"/>
            <p:cNvSpPr>
              <a:spLocks noChangeArrowheads="1"/>
            </p:cNvSpPr>
            <p:nvPr/>
          </p:nvSpPr>
          <p:spPr bwMode="auto">
            <a:xfrm>
              <a:off x="3633" y="1330"/>
              <a:ext cx="8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400Hz/ 11ac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Line 174"/>
            <p:cNvSpPr>
              <a:spLocks noChangeShapeType="1"/>
            </p:cNvSpPr>
            <p:nvPr/>
          </p:nvSpPr>
          <p:spPr bwMode="auto">
            <a:xfrm>
              <a:off x="3400" y="1366"/>
              <a:ext cx="212" cy="0"/>
            </a:xfrm>
            <a:prstGeom prst="line">
              <a:avLst/>
            </a:prstGeom>
            <a:noFill/>
            <a:ln w="17463" cap="flat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5"/>
            <p:cNvSpPr>
              <a:spLocks noChangeArrowheads="1"/>
            </p:cNvSpPr>
            <p:nvPr/>
          </p:nvSpPr>
          <p:spPr bwMode="auto">
            <a:xfrm>
              <a:off x="3129" y="2250"/>
              <a:ext cx="17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2dB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Line 176"/>
            <p:cNvSpPr>
              <a:spLocks noChangeShapeType="1"/>
            </p:cNvSpPr>
            <p:nvPr/>
          </p:nvSpPr>
          <p:spPr bwMode="auto">
            <a:xfrm>
              <a:off x="3066" y="2387"/>
              <a:ext cx="3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7"/>
            <p:cNvSpPr>
              <a:spLocks/>
            </p:cNvSpPr>
            <p:nvPr/>
          </p:nvSpPr>
          <p:spPr bwMode="auto">
            <a:xfrm>
              <a:off x="3018" y="2361"/>
              <a:ext cx="69" cy="26"/>
            </a:xfrm>
            <a:custGeom>
              <a:avLst/>
              <a:gdLst>
                <a:gd name="T0" fmla="*/ 69 w 69"/>
                <a:gd name="T1" fmla="*/ 0 h 26"/>
                <a:gd name="T2" fmla="*/ 0 w 69"/>
                <a:gd name="T3" fmla="*/ 26 h 26"/>
                <a:gd name="T4" fmla="*/ 48 w 69"/>
                <a:gd name="T5" fmla="*/ 26 h 26"/>
                <a:gd name="T6" fmla="*/ 69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69" y="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8"/>
            <p:cNvSpPr>
              <a:spLocks/>
            </p:cNvSpPr>
            <p:nvPr/>
          </p:nvSpPr>
          <p:spPr bwMode="auto">
            <a:xfrm>
              <a:off x="3018" y="2361"/>
              <a:ext cx="69" cy="26"/>
            </a:xfrm>
            <a:custGeom>
              <a:avLst/>
              <a:gdLst>
                <a:gd name="T0" fmla="*/ 69 w 69"/>
                <a:gd name="T1" fmla="*/ 0 h 26"/>
                <a:gd name="T2" fmla="*/ 0 w 69"/>
                <a:gd name="T3" fmla="*/ 26 h 26"/>
                <a:gd name="T4" fmla="*/ 48 w 69"/>
                <a:gd name="T5" fmla="*/ 26 h 26"/>
                <a:gd name="T6" fmla="*/ 69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69" y="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6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9"/>
            <p:cNvSpPr>
              <a:spLocks/>
            </p:cNvSpPr>
            <p:nvPr/>
          </p:nvSpPr>
          <p:spPr bwMode="auto">
            <a:xfrm>
              <a:off x="3018" y="2387"/>
              <a:ext cx="69" cy="25"/>
            </a:xfrm>
            <a:custGeom>
              <a:avLst/>
              <a:gdLst>
                <a:gd name="T0" fmla="*/ 0 w 69"/>
                <a:gd name="T1" fmla="*/ 0 h 25"/>
                <a:gd name="T2" fmla="*/ 69 w 69"/>
                <a:gd name="T3" fmla="*/ 25 h 25"/>
                <a:gd name="T4" fmla="*/ 48 w 69"/>
                <a:gd name="T5" fmla="*/ 0 h 25"/>
                <a:gd name="T6" fmla="*/ 0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0" y="0"/>
                  </a:moveTo>
                  <a:lnTo>
                    <a:pt x="69" y="25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0"/>
            <p:cNvSpPr>
              <a:spLocks/>
            </p:cNvSpPr>
            <p:nvPr/>
          </p:nvSpPr>
          <p:spPr bwMode="auto">
            <a:xfrm>
              <a:off x="3018" y="2387"/>
              <a:ext cx="69" cy="25"/>
            </a:xfrm>
            <a:custGeom>
              <a:avLst/>
              <a:gdLst>
                <a:gd name="T0" fmla="*/ 0 w 69"/>
                <a:gd name="T1" fmla="*/ 0 h 25"/>
                <a:gd name="T2" fmla="*/ 69 w 69"/>
                <a:gd name="T3" fmla="*/ 25 h 25"/>
                <a:gd name="T4" fmla="*/ 48 w 69"/>
                <a:gd name="T5" fmla="*/ 0 h 25"/>
                <a:gd name="T6" fmla="*/ 0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0" y="0"/>
                  </a:moveTo>
                  <a:lnTo>
                    <a:pt x="69" y="25"/>
                  </a:ln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1"/>
            <p:cNvSpPr>
              <a:spLocks/>
            </p:cNvSpPr>
            <p:nvPr/>
          </p:nvSpPr>
          <p:spPr bwMode="auto">
            <a:xfrm>
              <a:off x="3408" y="2361"/>
              <a:ext cx="69" cy="26"/>
            </a:xfrm>
            <a:custGeom>
              <a:avLst/>
              <a:gdLst>
                <a:gd name="T0" fmla="*/ 0 w 69"/>
                <a:gd name="T1" fmla="*/ 0 h 26"/>
                <a:gd name="T2" fmla="*/ 69 w 69"/>
                <a:gd name="T3" fmla="*/ 26 h 26"/>
                <a:gd name="T4" fmla="*/ 21 w 69"/>
                <a:gd name="T5" fmla="*/ 26 h 26"/>
                <a:gd name="T6" fmla="*/ 0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0" y="0"/>
                  </a:moveTo>
                  <a:lnTo>
                    <a:pt x="69" y="26"/>
                  </a:lnTo>
                  <a:lnTo>
                    <a:pt x="2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2"/>
            <p:cNvSpPr>
              <a:spLocks/>
            </p:cNvSpPr>
            <p:nvPr/>
          </p:nvSpPr>
          <p:spPr bwMode="auto">
            <a:xfrm>
              <a:off x="3408" y="2361"/>
              <a:ext cx="69" cy="26"/>
            </a:xfrm>
            <a:custGeom>
              <a:avLst/>
              <a:gdLst>
                <a:gd name="T0" fmla="*/ 0 w 69"/>
                <a:gd name="T1" fmla="*/ 0 h 26"/>
                <a:gd name="T2" fmla="*/ 69 w 69"/>
                <a:gd name="T3" fmla="*/ 26 h 26"/>
                <a:gd name="T4" fmla="*/ 21 w 69"/>
                <a:gd name="T5" fmla="*/ 26 h 26"/>
                <a:gd name="T6" fmla="*/ 0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0" y="0"/>
                  </a:moveTo>
                  <a:lnTo>
                    <a:pt x="69" y="26"/>
                  </a:lnTo>
                  <a:lnTo>
                    <a:pt x="21" y="2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3"/>
            <p:cNvSpPr>
              <a:spLocks/>
            </p:cNvSpPr>
            <p:nvPr/>
          </p:nvSpPr>
          <p:spPr bwMode="auto">
            <a:xfrm>
              <a:off x="3408" y="2387"/>
              <a:ext cx="69" cy="25"/>
            </a:xfrm>
            <a:custGeom>
              <a:avLst/>
              <a:gdLst>
                <a:gd name="T0" fmla="*/ 69 w 69"/>
                <a:gd name="T1" fmla="*/ 0 h 25"/>
                <a:gd name="T2" fmla="*/ 0 w 69"/>
                <a:gd name="T3" fmla="*/ 25 h 25"/>
                <a:gd name="T4" fmla="*/ 21 w 69"/>
                <a:gd name="T5" fmla="*/ 0 h 25"/>
                <a:gd name="T6" fmla="*/ 69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69" y="0"/>
                  </a:moveTo>
                  <a:lnTo>
                    <a:pt x="0" y="25"/>
                  </a:lnTo>
                  <a:lnTo>
                    <a:pt x="21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4"/>
            <p:cNvSpPr>
              <a:spLocks/>
            </p:cNvSpPr>
            <p:nvPr/>
          </p:nvSpPr>
          <p:spPr bwMode="auto">
            <a:xfrm>
              <a:off x="3408" y="2387"/>
              <a:ext cx="69" cy="25"/>
            </a:xfrm>
            <a:custGeom>
              <a:avLst/>
              <a:gdLst>
                <a:gd name="T0" fmla="*/ 69 w 69"/>
                <a:gd name="T1" fmla="*/ 0 h 25"/>
                <a:gd name="T2" fmla="*/ 0 w 69"/>
                <a:gd name="T3" fmla="*/ 25 h 25"/>
                <a:gd name="T4" fmla="*/ 21 w 69"/>
                <a:gd name="T5" fmla="*/ 0 h 25"/>
                <a:gd name="T6" fmla="*/ 69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69" y="0"/>
                  </a:moveTo>
                  <a:lnTo>
                    <a:pt x="0" y="25"/>
                  </a:lnTo>
                  <a:lnTo>
                    <a:pt x="21" y="0"/>
                  </a:lnTo>
                  <a:lnTo>
                    <a:pt x="6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UL transmission with beamforming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0928" y="1427222"/>
            <a:ext cx="2635484" cy="1836534"/>
          </a:xfrm>
        </p:spPr>
        <p:txBody>
          <a:bodyPr/>
          <a:lstStyle/>
          <a:p>
            <a:r>
              <a:rPr lang="en-US" altLang="zh-CN" dirty="0"/>
              <a:t>20MHz channel</a:t>
            </a:r>
          </a:p>
          <a:p>
            <a:r>
              <a:rPr lang="en-US" altLang="zh-CN" dirty="0"/>
              <a:t>STA: 2 </a:t>
            </a:r>
            <a:r>
              <a:rPr lang="en-US" altLang="zh-CN" dirty="0" err="1"/>
              <a:t>Tx</a:t>
            </a:r>
            <a:r>
              <a:rPr lang="en-US" altLang="zh-CN" dirty="0"/>
              <a:t> ant. with ideal beamforming</a:t>
            </a:r>
          </a:p>
          <a:p>
            <a:r>
              <a:rPr lang="en-US" altLang="zh-CN" dirty="0"/>
              <a:t>AP: 8 Rx ant.</a:t>
            </a:r>
          </a:p>
          <a:p>
            <a:r>
              <a:rPr lang="en-US" altLang="zh-CN" dirty="0"/>
              <a:t>4 STAs</a:t>
            </a:r>
          </a:p>
          <a:p>
            <a:pPr marL="0" indent="0" algn="ctr">
              <a:buNone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99940"/>
            <a:ext cx="5791200" cy="448676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232112"/>
            <a:ext cx="8458200" cy="123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b="0" kern="0" dirty="0" smtClean="0"/>
              <a:t>Rank inverse in BF may cause phase discontinuity, which will break the </a:t>
            </a:r>
            <a:r>
              <a:rPr lang="en-US" altLang="zh-CN" sz="1800" b="0" kern="0" dirty="0" err="1" smtClean="0"/>
              <a:t>orthogonality</a:t>
            </a:r>
            <a:r>
              <a:rPr lang="en-US" altLang="zh-CN" sz="1800" b="0" kern="0" dirty="0" smtClean="0"/>
              <a:t> in frequency domain.</a:t>
            </a:r>
          </a:p>
          <a:p>
            <a:r>
              <a:rPr lang="en-US" altLang="zh-CN" sz="1800" b="0" kern="0" dirty="0" smtClean="0"/>
              <a:t>The observation is rank inverse does not occur frequently. Even it happens, only limited samples are affected.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648200" y="4159873"/>
            <a:ext cx="381000" cy="18352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473" y="402137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33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UL transmission with power offset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89" y="5385876"/>
            <a:ext cx="9372600" cy="893419"/>
          </a:xfrm>
        </p:spPr>
        <p:txBody>
          <a:bodyPr/>
          <a:lstStyle/>
          <a:p>
            <a:r>
              <a:rPr lang="en-US" altLang="zh-CN" sz="1800" dirty="0" smtClean="0"/>
              <a:t>Stronger stream may leak power to the weaker stream due to non-ideal </a:t>
            </a:r>
            <a:r>
              <a:rPr lang="en-US" altLang="zh-CN" sz="1800" dirty="0" err="1" smtClean="0"/>
              <a:t>orthogonality</a:t>
            </a:r>
            <a:r>
              <a:rPr lang="en-US" altLang="zh-CN" sz="1800" dirty="0" smtClean="0"/>
              <a:t>;</a:t>
            </a:r>
          </a:p>
          <a:p>
            <a:r>
              <a:rPr lang="en-US" altLang="zh-CN" sz="1800" dirty="0" smtClean="0"/>
              <a:t>The CFO estimation is not impacted too much if the power leakage is within moderate range.</a:t>
            </a:r>
          </a:p>
          <a:p>
            <a:pPr lvl="1"/>
            <a:r>
              <a:rPr lang="en-US" altLang="zh-CN" sz="1600" dirty="0" smtClean="0"/>
              <a:t>We see </a:t>
            </a:r>
            <a:r>
              <a:rPr lang="en-US" altLang="zh-CN" sz="1600" smtClean="0"/>
              <a:t>some obvious </a:t>
            </a:r>
            <a:r>
              <a:rPr lang="en-US" altLang="zh-CN" sz="1600" dirty="0" smtClean="0"/>
              <a:t>impact for power offset &gt; 10dB</a:t>
            </a:r>
            <a:endParaRPr lang="zh-CN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08946"/>
            <a:ext cx="6352043" cy="450664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705600" y="1366309"/>
            <a:ext cx="2438400" cy="225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0" kern="0" dirty="0" smtClean="0"/>
              <a:t>STA: 1 </a:t>
            </a:r>
            <a:r>
              <a:rPr lang="en-US" altLang="zh-CN" sz="1600" b="0" kern="0" dirty="0" err="1" smtClean="0"/>
              <a:t>Tx</a:t>
            </a:r>
            <a:r>
              <a:rPr lang="en-US" altLang="zh-CN" sz="1600" b="0" kern="0" dirty="0" smtClean="0"/>
              <a:t> ant. </a:t>
            </a:r>
          </a:p>
          <a:p>
            <a:r>
              <a:rPr lang="en-US" altLang="zh-CN" sz="1600" b="0" kern="0" dirty="0" smtClean="0"/>
              <a:t>AP: 8 Rx ant.</a:t>
            </a:r>
          </a:p>
          <a:p>
            <a:r>
              <a:rPr lang="en-US" altLang="zh-CN" sz="1600" b="0" kern="0" dirty="0" smtClean="0"/>
              <a:t>4 STAs received with 0dB power</a:t>
            </a:r>
          </a:p>
          <a:p>
            <a:r>
              <a:rPr lang="en-US" altLang="zh-CN" sz="1600" b="0" kern="0" dirty="0" smtClean="0"/>
              <a:t>1 STA received with -10dB power</a:t>
            </a:r>
          </a:p>
          <a:p>
            <a:r>
              <a:rPr lang="en-US" altLang="zh-CN" sz="1600" b="0" kern="0" dirty="0" smtClean="0"/>
              <a:t>1 STA received with -6dB power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724400" y="4068108"/>
            <a:ext cx="381000" cy="917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95600" y="4022226"/>
            <a:ext cx="381000" cy="917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8354" y="397549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888179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dB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 bwMode="auto">
          <a:xfrm rot="10800000">
            <a:off x="5105401" y="4127847"/>
            <a:ext cx="1614055" cy="52341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5" name="Curved Connector 14"/>
          <p:cNvCxnSpPr/>
          <p:nvPr/>
        </p:nvCxnSpPr>
        <p:spPr bwMode="auto">
          <a:xfrm rot="10800000">
            <a:off x="3314701" y="4120919"/>
            <a:ext cx="3404755" cy="1060683"/>
          </a:xfrm>
          <a:prstGeom prst="curvedConnector3">
            <a:avLst>
              <a:gd name="adj1" fmla="val 650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0258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PAPR Issue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34" y="4495800"/>
            <a:ext cx="8534400" cy="1600200"/>
          </a:xfrm>
        </p:spPr>
        <p:txBody>
          <a:bodyPr/>
          <a:lstStyle/>
          <a:p>
            <a:r>
              <a:rPr lang="en-US" altLang="zh-CN" dirty="0" smtClean="0"/>
              <a:t>Use fixed point simulation to evaluate if the dynamic range increase in HE-LTF impacts the overall performance (10/6bits quantization is considered);</a:t>
            </a:r>
          </a:p>
          <a:p>
            <a:r>
              <a:rPr lang="en-US" altLang="zh-CN" dirty="0" smtClean="0"/>
              <a:t>The PAPR increase in the masked LTF has marginal impact to the overall performance.</a:t>
            </a:r>
          </a:p>
          <a:p>
            <a:pPr lvl="1"/>
            <a:r>
              <a:rPr lang="en-US" altLang="zh-CN" dirty="0" smtClean="0"/>
              <a:t>PAPR in the data part is the bottleneck.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40" y="1107146"/>
            <a:ext cx="4713650" cy="3509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8" y="1107146"/>
            <a:ext cx="4535902" cy="349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24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UL MU-MIMO CFO estimation is enabled by </a:t>
            </a:r>
            <a:r>
              <a:rPr lang="en-US" altLang="ja-JP" dirty="0" smtClean="0"/>
              <a:t>assigning orthogonal 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8×8 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add to </a:t>
            </a:r>
            <a:r>
              <a:rPr lang="en-US" dirty="0" err="1" smtClean="0"/>
              <a:t>TGax</a:t>
            </a:r>
            <a:r>
              <a:rPr lang="en-US" dirty="0" smtClean="0"/>
              <a:t> Specification Framework Document? 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HE-LTF sequences for UL MU-MIMO </a:t>
            </a:r>
            <a:r>
              <a:rPr lang="en-US" dirty="0" smtClean="0"/>
              <a:t>shall be generated as follows. For each stream, a </a:t>
            </a:r>
            <a:r>
              <a:rPr lang="en-US" dirty="0"/>
              <a:t>common sequence </a:t>
            </a:r>
            <a:r>
              <a:rPr lang="en-US" dirty="0" smtClean="0"/>
              <a:t>shall be masked </a:t>
            </a:r>
            <a:r>
              <a:rPr lang="en-US" dirty="0"/>
              <a:t>repeatedly </a:t>
            </a:r>
            <a:r>
              <a:rPr lang="en-US" dirty="0" smtClean="0"/>
              <a:t>in a piece-wise manner by a distinct row of </a:t>
            </a:r>
            <a:r>
              <a:rPr lang="en-US" dirty="0" smtClean="0"/>
              <a:t>an </a:t>
            </a:r>
            <a:r>
              <a:rPr lang="en-US" dirty="0" smtClean="0"/>
              <a:t>8x8 </a:t>
            </a:r>
            <a:r>
              <a:rPr lang="en-US" dirty="0" smtClean="0"/>
              <a:t>orthogonal </a:t>
            </a:r>
            <a:r>
              <a:rPr lang="en-US" dirty="0" smtClean="0"/>
              <a:t>matrix. When the length of the LTF sequence is not divisible by 8, the last M elements </a:t>
            </a:r>
            <a:r>
              <a:rPr lang="en-US" dirty="0"/>
              <a:t>of the LTF </a:t>
            </a:r>
            <a:r>
              <a:rPr lang="en-US" dirty="0" smtClean="0"/>
              <a:t>sequence (</a:t>
            </a:r>
            <a:r>
              <a:rPr lang="en-US" dirty="0"/>
              <a:t>M being the remainder after </a:t>
            </a:r>
            <a:r>
              <a:rPr lang="en-US" dirty="0" smtClean="0"/>
              <a:t>the division </a:t>
            </a:r>
            <a:r>
              <a:rPr lang="en-US" dirty="0"/>
              <a:t>of LTF length by 8</a:t>
            </a:r>
            <a:r>
              <a:rPr lang="en-US" dirty="0" smtClean="0"/>
              <a:t>) shall be masked by the </a:t>
            </a:r>
            <a:r>
              <a:rPr lang="en-US" dirty="0"/>
              <a:t>first 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</a:t>
            </a:r>
            <a:r>
              <a:rPr lang="en-US" dirty="0" smtClean="0"/>
              <a:t>orthogonal </a:t>
            </a:r>
            <a:r>
              <a:rPr lang="en-US" dirty="0" smtClean="0"/>
              <a:t>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to </a:t>
            </a:r>
            <a:r>
              <a:rPr lang="en-US" altLang="zh-CN" dirty="0" err="1"/>
              <a:t>TGax</a:t>
            </a:r>
            <a:r>
              <a:rPr lang="en-US" altLang="zh-CN" dirty="0"/>
              <a:t> Specification Framework Document? </a:t>
            </a:r>
          </a:p>
          <a:p>
            <a:pPr lvl="1"/>
            <a:r>
              <a:rPr lang="en-US" altLang="zh-CN" dirty="0" smtClean="0"/>
              <a:t>The orthogonal matrix used to mask the HE-LTF sequence in SP1 is the 8x8 </a:t>
            </a:r>
            <a:r>
              <a:rPr lang="en-US" altLang="zh-CN" dirty="0" err="1" smtClean="0"/>
              <a:t>Pmatrix</a:t>
            </a:r>
            <a:r>
              <a:rPr lang="en-US" altLang="zh-CN" dirty="0" smtClean="0"/>
              <a:t> used in 11ac.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6261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867400" cy="1066800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093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573849"/>
            <a:ext cx="6705600" cy="499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2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110481</TotalTime>
  <Words>2435</Words>
  <Application>Microsoft Office PowerPoint</Application>
  <PresentationFormat>On-screen Show (4:3)</PresentationFormat>
  <Paragraphs>741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굴림</vt:lpstr>
      <vt:lpstr>맑은 고딕</vt:lpstr>
      <vt:lpstr>宋体</vt:lpstr>
      <vt:lpstr>Arial</vt:lpstr>
      <vt:lpstr>Calibri</vt:lpstr>
      <vt:lpstr>Cambria Math</vt:lpstr>
      <vt:lpstr>Helvetica</vt:lpstr>
      <vt:lpstr>Times New Roman</vt:lpstr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UL transmission with beamforming</vt:lpstr>
      <vt:lpstr>UL transmission with power offset</vt:lpstr>
      <vt:lpstr>PAPR Issue</vt:lpstr>
      <vt:lpstr>Summary</vt:lpstr>
      <vt:lpstr>Reference</vt:lpstr>
      <vt:lpstr>Straw Poll 1</vt:lpstr>
      <vt:lpstr>Straw Poll 2</vt:lpstr>
      <vt:lpstr>Backup</vt:lpstr>
      <vt:lpstr>PowerPoint Presentation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Chen, Xiaogang C</cp:lastModifiedBy>
  <cp:revision>1868</cp:revision>
  <cp:lastPrinted>1998-02-10T13:28:06Z</cp:lastPrinted>
  <dcterms:created xsi:type="dcterms:W3CDTF">2007-05-21T21:00:37Z</dcterms:created>
  <dcterms:modified xsi:type="dcterms:W3CDTF">2015-09-15T05:06:02Z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