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504" r:id="rId9"/>
    <p:sldId id="481" r:id="rId10"/>
    <p:sldId id="505" r:id="rId11"/>
    <p:sldId id="482" r:id="rId12"/>
    <p:sldId id="483" r:id="rId13"/>
    <p:sldId id="484" r:id="rId14"/>
    <p:sldId id="485" r:id="rId15"/>
    <p:sldId id="487" r:id="rId16"/>
    <p:sldId id="488" r:id="rId17"/>
    <p:sldId id="490" r:id="rId18"/>
    <p:sldId id="506" r:id="rId19"/>
    <p:sldId id="492" r:id="rId20"/>
    <p:sldId id="493" r:id="rId21"/>
    <p:sldId id="494" r:id="rId22"/>
    <p:sldId id="495" r:id="rId23"/>
    <p:sldId id="496" r:id="rId24"/>
    <p:sldId id="497" r:id="rId25"/>
    <p:sldId id="508" r:id="rId26"/>
    <p:sldId id="509" r:id="rId27"/>
    <p:sldId id="510" r:id="rId28"/>
    <p:sldId id="498" r:id="rId29"/>
    <p:sldId id="500" r:id="rId30"/>
    <p:sldId id="502" r:id="rId31"/>
    <p:sldId id="512" r:id="rId32"/>
    <p:sldId id="507" r:id="rId33"/>
    <p:sldId id="511" r:id="rId3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925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7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01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42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06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01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40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16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4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5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802.11-15/0602r6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Sequence for UL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2668"/>
              </p:ext>
            </p:extLst>
          </p:nvPr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Problem Statement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b="0" dirty="0" smtClean="0"/>
              <a:t>In uplink multiuser MIMO, different UL users have different carrier frequency offsets</a:t>
            </a:r>
          </a:p>
          <a:p>
            <a:r>
              <a:rPr lang="en-US" altLang="ja-JP" sz="2800" b="0" dirty="0" smtClean="0"/>
              <a:t>AP may want to estimate the CFOs for demodulating data and mitigating multiuser interference</a:t>
            </a:r>
          </a:p>
          <a:p>
            <a:r>
              <a:rPr lang="en-US" altLang="ja-JP" sz="2800" b="0" dirty="0" smtClean="0"/>
              <a:t>For the CFO estimation, per-stream phase offsets at different LTF symbol instants need to be obtained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Proposed Solution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2295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Assign orthogonal LTF sequences to different streams within the UL MU-MIMO burst </a:t>
            </a:r>
          </a:p>
          <a:p>
            <a:pPr lvl="1"/>
            <a:r>
              <a:rPr lang="en-US" altLang="ja-JP" sz="2400" dirty="0" smtClean="0"/>
              <a:t>Exploit frequency domain correlation</a:t>
            </a:r>
          </a:p>
          <a:p>
            <a:pPr lvl="1"/>
            <a:r>
              <a:rPr lang="en-US" altLang="ja-JP" sz="2400" dirty="0" smtClean="0"/>
              <a:t>Per-stream channel responses can be estimated </a:t>
            </a:r>
            <a:r>
              <a:rPr lang="en-US" altLang="ja-JP" sz="2400" dirty="0"/>
              <a:t>for each LTF symbol 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CFO can be estimated by checking the phase difference between the channel estimates obtained at different LTF symbols</a:t>
            </a:r>
          </a:p>
          <a:p>
            <a:r>
              <a:rPr lang="en-US" altLang="ja-JP" dirty="0" smtClean="0"/>
              <a:t>Additional benefit — No need to insert pilot tones in LTF symbols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Generating LTF </a:t>
            </a:r>
            <a:r>
              <a:rPr lang="en-US" kern="0" dirty="0"/>
              <a:t>s</a:t>
            </a:r>
            <a:r>
              <a:rPr lang="en-US" kern="0" dirty="0" smtClean="0"/>
              <a:t>equences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229599" cy="2393641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Generated from P </a:t>
            </a:r>
            <a:r>
              <a:rPr lang="en-US" altLang="ja-JP" dirty="0" smtClean="0"/>
              <a:t>matrix</a:t>
            </a:r>
          </a:p>
          <a:p>
            <a:pPr lvl="1"/>
            <a:r>
              <a:rPr lang="en-US" altLang="ja-JP" sz="2000" dirty="0" smtClean="0"/>
              <a:t>Scramble </a:t>
            </a:r>
            <a:r>
              <a:rPr lang="en-US" altLang="ja-JP" sz="2000" dirty="0"/>
              <a:t>a common sequence by different rows of P matrix</a:t>
            </a:r>
          </a:p>
          <a:p>
            <a:r>
              <a:rPr lang="en-US" altLang="ja-JP" dirty="0" smtClean="0"/>
              <a:t>Piecewise orthogonal</a:t>
            </a:r>
          </a:p>
          <a:p>
            <a:pPr lvl="1"/>
            <a:r>
              <a:rPr lang="en-US" altLang="ja-JP" dirty="0" smtClean="0"/>
              <a:t>Sub-sequences with any </a:t>
            </a:r>
            <a:r>
              <a:rPr lang="en-US" altLang="ja-JP" i="1" dirty="0" smtClean="0"/>
              <a:t>K</a:t>
            </a:r>
            <a:r>
              <a:rPr lang="en-US" altLang="ja-JP" dirty="0" smtClean="0"/>
              <a:t> (e.g. 4) contiguous entries are orthogonal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467600" cy="247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 smtClean="0"/>
              <a:t>Cyclic Orthogonality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0037"/>
            <a:ext cx="7772400" cy="2212004"/>
          </a:xfrm>
        </p:spPr>
        <p:txBody>
          <a:bodyPr/>
          <a:lstStyle/>
          <a:p>
            <a:r>
              <a:rPr lang="en-US" altLang="ko-KR" sz="2400" b="1" dirty="0" smtClean="0"/>
              <a:t>Orthogonal sequences of any length can be generated by exploiting cyclic orthogonality among P matrix rows</a:t>
            </a:r>
          </a:p>
          <a:p>
            <a:pPr lvl="1"/>
            <a:r>
              <a:rPr lang="en-US" altLang="ko-KR" sz="2400" dirty="0"/>
              <a:t>E</a:t>
            </a:r>
            <a:r>
              <a:rPr lang="en-US" altLang="ko-KR" sz="2400" dirty="0" smtClean="0"/>
              <a:t>.g. 2 users with 26 tones and </a:t>
            </a:r>
            <a:r>
              <a:rPr lang="en-US" altLang="ko-KR" sz="2400" i="1" dirty="0" smtClean="0"/>
              <a:t>K</a:t>
            </a:r>
            <a:r>
              <a:rPr lang="en-US" altLang="ko-KR" sz="2400" dirty="0" smtClean="0"/>
              <a:t>=4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pSp>
        <p:nvGrpSpPr>
          <p:cNvPr id="6" name="그룹 5"/>
          <p:cNvGrpSpPr/>
          <p:nvPr/>
        </p:nvGrpSpPr>
        <p:grpSpPr>
          <a:xfrm>
            <a:off x="967320" y="3505200"/>
            <a:ext cx="6851297" cy="3012375"/>
            <a:chOff x="566848" y="2686888"/>
            <a:chExt cx="6957480" cy="3012375"/>
          </a:xfrm>
        </p:grpSpPr>
        <p:grpSp>
          <p:nvGrpSpPr>
            <p:cNvPr id="7" name="그룹 6"/>
            <p:cNvGrpSpPr/>
            <p:nvPr/>
          </p:nvGrpSpPr>
          <p:grpSpPr>
            <a:xfrm>
              <a:off x="566848" y="2839288"/>
              <a:ext cx="6928392" cy="1309792"/>
              <a:chOff x="566848" y="2839288"/>
              <a:chExt cx="6928392" cy="1309792"/>
            </a:xfrm>
          </p:grpSpPr>
          <p:grpSp>
            <p:nvGrpSpPr>
              <p:cNvPr id="25" name="그룹 24"/>
              <p:cNvGrpSpPr/>
              <p:nvPr/>
            </p:nvGrpSpPr>
            <p:grpSpPr>
              <a:xfrm>
                <a:off x="566848" y="3717032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3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1" name="TextBox 3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1</a:t>
                  </a:r>
                  <a:endParaRPr lang="ko-KR" altLang="en-US" dirty="0"/>
                </a:p>
              </p:txBody>
            </p:sp>
            <p:graphicFrame>
              <p:nvGraphicFramePr>
                <p:cNvPr id="3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3" name="TextBox 3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3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0736" y="2839288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490960" y="3429000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852936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5268208" y="3442648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566848" y="4271067"/>
              <a:ext cx="6928392" cy="1102149"/>
              <a:chOff x="566848" y="4271067"/>
              <a:chExt cx="6928392" cy="1102149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566848" y="4941168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2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1" name="TextBox 2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2</a:t>
                  </a:r>
                  <a:endParaRPr lang="ko-KR" altLang="en-US" dirty="0"/>
                </a:p>
              </p:txBody>
            </p:sp>
            <p:graphicFrame>
              <p:nvGraphicFramePr>
                <p:cNvPr id="2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3" name="TextBox 2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2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976" y="4313669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483768" y="4702204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0795" y="4271067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5265587" y="4659602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sp>
          <p:nvSpPr>
            <p:cNvPr id="9" name="타원 8"/>
            <p:cNvSpPr/>
            <p:nvPr/>
          </p:nvSpPr>
          <p:spPr>
            <a:xfrm>
              <a:off x="4500795" y="3140968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4404101" y="4456362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아래로 구부러진 화살표 10"/>
            <p:cNvSpPr/>
            <p:nvPr/>
          </p:nvSpPr>
          <p:spPr>
            <a:xfrm>
              <a:off x="5076056" y="2839288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아래로 구부러진 화살표 11"/>
            <p:cNvSpPr/>
            <p:nvPr/>
          </p:nvSpPr>
          <p:spPr>
            <a:xfrm>
              <a:off x="5076056" y="4168330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425136" y="2686888"/>
              <a:ext cx="2099192" cy="26848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2394" y="5299153"/>
              <a:ext cx="1446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>
                  <a:solidFill>
                    <a:srgbClr val="FF0000"/>
                  </a:solidFill>
                </a:rPr>
                <a:t>orthogonal</a:t>
              </a:r>
              <a:endParaRPr lang="ko-KR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709196" y="3857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-1]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29350" y="51697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 1]</a:t>
            </a:r>
            <a:endParaRPr lang="ko-KR" alt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5975" y="4267200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50925" y="5522025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 smtClean="0"/>
              <a:t>Orthogonal Tone Blocks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By </a:t>
            </a:r>
            <a:r>
              <a:rPr lang="en-US" altLang="ko-KR" sz="2800" dirty="0"/>
              <a:t>exploiting </a:t>
            </a:r>
            <a:r>
              <a:rPr lang="en-US" altLang="ko-KR" sz="2800" dirty="0" smtClean="0"/>
              <a:t>cyclic orthogonality</a:t>
            </a:r>
            <a:r>
              <a:rPr lang="en-US" altLang="ko-KR" sz="2800" dirty="0"/>
              <a:t>,</a:t>
            </a:r>
            <a:r>
              <a:rPr lang="en-US" altLang="ko-KR" sz="2800" dirty="0" smtClean="0"/>
              <a:t> we have many orthogonal tone blocks generating data samples for CFO estimation</a:t>
            </a:r>
            <a:endParaRPr lang="en-US" altLang="ko-KR" sz="2800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30616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59410"/>
              </p:ext>
            </p:extLst>
          </p:nvPr>
        </p:nvGraphicFramePr>
        <p:xfrm>
          <a:off x="2527920" y="3969221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95959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1</a:t>
            </a:r>
            <a:endParaRPr lang="ko-KR" altLang="en-US" sz="20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31704"/>
              </p:ext>
            </p:extLst>
          </p:nvPr>
        </p:nvGraphicFramePr>
        <p:xfrm>
          <a:off x="2527920" y="4639854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463022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2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2494412" y="3733800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003101" y="37769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12149" y="38154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020838" y="3848941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29886" y="38920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048200" y="39305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54352" y="5470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1</a:t>
            </a:r>
            <a:endParaRPr lang="ko-KR" altLang="en-US" sz="14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2494412" y="5173960"/>
            <a:ext cx="248788" cy="296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86136" y="5486400"/>
            <a:ext cx="11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2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 flipV="1">
            <a:off x="3386136" y="5261266"/>
            <a:ext cx="152392" cy="2413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0616" y="5579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9410" y="39595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0269" y="46506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47196" y="589584"/>
            <a:ext cx="6136198" cy="63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LTF symbols of stream </a:t>
            </a:r>
            <a:r>
              <a:rPr lang="en-US" sz="2800" i="1" kern="0" dirty="0" smtClean="0"/>
              <a:t>k</a:t>
            </a:r>
            <a:endParaRPr lang="en-US" sz="2800" i="1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61347"/>
            <a:ext cx="7086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1683" y="5925920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5908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09800" y="6180148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36195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1709" y="6200001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6576484" y="3629479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97273" y="344773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662655" y="1531749"/>
            <a:ext cx="343716" cy="30771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997273" y="3724729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S</a:t>
                </a:r>
                <a:r>
                  <a:rPr lang="en-US" sz="2400" i="1" baseline="-25000" dirty="0" smtClean="0"/>
                  <a:t>i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C</a:t>
                </a:r>
                <a:r>
                  <a:rPr lang="en-US" sz="2400" i="1" baseline="-25000" dirty="0" smtClean="0"/>
                  <a:t>j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4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 bwMode="auto">
          <a:xfrm flipH="1">
            <a:off x="6576484" y="3880634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736373" y="122792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Stream index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7458510" y="2201415"/>
            <a:ext cx="305917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223761" y="2450068"/>
            <a:ext cx="188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LTF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0070C0"/>
                </a:solidFill>
              </a:rPr>
              <a:t>symbol index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06010" y="2217458"/>
            <a:ext cx="24765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896410" y="2443917"/>
            <a:ext cx="121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Tone index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764427" y="1685607"/>
            <a:ext cx="254773" cy="24396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303547" y="112196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Sequence common 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to all streams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81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838200"/>
          </a:xfrm>
        </p:spPr>
        <p:txBody>
          <a:bodyPr/>
          <a:lstStyle/>
          <a:p>
            <a:r>
              <a:rPr lang="en-US" altLang="zh-CN" sz="2800" dirty="0" smtClean="0"/>
              <a:t>LTF symbols of multiple streams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67700" cy="1295400"/>
          </a:xfrm>
        </p:spPr>
        <p:txBody>
          <a:bodyPr/>
          <a:lstStyle/>
          <a:p>
            <a:r>
              <a:rPr lang="en-US" altLang="zh-CN" b="0" dirty="0" smtClean="0"/>
              <a:t>Orthogonal sequences are applied to different streams on each tone block</a:t>
            </a:r>
            <a:endParaRPr lang="en-US" altLang="zh-CN" b="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19200" y="3505200"/>
            <a:ext cx="1905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219200" y="39624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8580" y="359265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Orthogonal sequences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46140"/>
            <a:ext cx="5334000" cy="31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Estimation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7886700" cy="1600200"/>
          </a:xfrm>
        </p:spPr>
        <p:txBody>
          <a:bodyPr/>
          <a:lstStyle/>
          <a:p>
            <a:r>
              <a:rPr lang="en-US" altLang="zh-CN" sz="2200" dirty="0" smtClean="0"/>
              <a:t>Channel response remains </a:t>
            </a:r>
            <a:r>
              <a:rPr lang="en-US" altLang="zh-CN" sz="2200" dirty="0"/>
              <a:t>roughly </a:t>
            </a:r>
            <a:r>
              <a:rPr lang="en-US" altLang="zh-CN" sz="2200" dirty="0" smtClean="0"/>
              <a:t>constant over each tone block </a:t>
            </a:r>
          </a:p>
          <a:p>
            <a:r>
              <a:rPr lang="en-US" altLang="zh-CN" sz="2200" dirty="0" smtClean="0"/>
              <a:t>Phase response is estimated from each tone block</a:t>
            </a:r>
            <a:endParaRPr lang="en-US" altLang="zh-CN" sz="2200" dirty="0"/>
          </a:p>
          <a:p>
            <a:r>
              <a:rPr lang="en-US" altLang="zh-CN" sz="2200" dirty="0" smtClean="0"/>
              <a:t>CFO is estimated by averaging the phase rotation rate over </a:t>
            </a:r>
            <a:r>
              <a:rPr lang="en-US" altLang="zh-CN" sz="2200" dirty="0"/>
              <a:t>tone blocks </a:t>
            </a:r>
            <a:r>
              <a:rPr lang="en-US" altLang="zh-CN" sz="2200" dirty="0" smtClean="0"/>
              <a:t>and </a:t>
            </a:r>
            <a:r>
              <a:rPr lang="en-US" altLang="zh-CN" sz="2200" dirty="0"/>
              <a:t>Rx </a:t>
            </a:r>
            <a:r>
              <a:rPr lang="en-US" altLang="zh-CN" sz="2200" dirty="0" smtClean="0"/>
              <a:t>antennas</a:t>
            </a:r>
            <a:endParaRPr lang="en-US" altLang="zh-CN" sz="22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667000" y="4017163"/>
            <a:ext cx="1498315" cy="1642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67000" y="4572000"/>
            <a:ext cx="599326" cy="390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55591" y="4017163"/>
            <a:ext cx="151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Orthogonal sequences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One P matrix for all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80040" cy="1219200"/>
          </a:xfrm>
        </p:spPr>
        <p:txBody>
          <a:bodyPr/>
          <a:lstStyle/>
          <a:p>
            <a:r>
              <a:rPr lang="en-US" altLang="zh-CN" sz="2400" dirty="0" smtClean="0"/>
              <a:t>Since the 8×8 P matrix consists of orthogonal </a:t>
            </a:r>
            <a:r>
              <a:rPr lang="en-US" altLang="zh-CN" sz="2400" dirty="0"/>
              <a:t>2×2 </a:t>
            </a:r>
            <a:r>
              <a:rPr lang="en-US" altLang="zh-CN" sz="2400" dirty="0" smtClean="0"/>
              <a:t>and </a:t>
            </a:r>
            <a:r>
              <a:rPr lang="en-US" altLang="zh-CN" sz="2400" dirty="0"/>
              <a:t>4×4 </a:t>
            </a:r>
            <a:r>
              <a:rPr lang="en-US" altLang="zh-CN" sz="2400" dirty="0" smtClean="0"/>
              <a:t>sub-matrixes, we can use the rows of </a:t>
            </a:r>
            <a:r>
              <a:rPr lang="en-US" altLang="zh-CN" sz="2400" dirty="0"/>
              <a:t>8×8 </a:t>
            </a:r>
            <a:r>
              <a:rPr lang="en-US" altLang="zh-CN" sz="2400" dirty="0" smtClean="0"/>
              <a:t>P matrix to define LTF sequences for up to 8 streams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b="0" i="1" dirty="0" smtClean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×4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9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479043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000" b="0" dirty="0" smtClean="0"/>
              <a:t>Uplink MU-MIMO</a:t>
            </a:r>
          </a:p>
          <a:p>
            <a:r>
              <a:rPr lang="en-US" altLang="zh-CN" sz="2000" b="0" dirty="0" smtClean="0"/>
              <a:t>8 Rx antennas at AP, 4/6 STAs each sending 1 stream</a:t>
            </a:r>
          </a:p>
          <a:p>
            <a:r>
              <a:rPr lang="en-US" altLang="zh-CN" sz="2000" b="0" dirty="0" smtClean="0"/>
              <a:t>MCS7/MCS4; </a:t>
            </a:r>
            <a:r>
              <a:rPr lang="en-US" altLang="zh-CN" sz="2000" b="0" dirty="0"/>
              <a:t>20 MHz </a:t>
            </a:r>
            <a:r>
              <a:rPr lang="en-US" altLang="zh-CN" sz="2000" b="0" dirty="0" smtClean="0"/>
              <a:t>bandwidth; </a:t>
            </a:r>
            <a:r>
              <a:rPr lang="en-US" altLang="zh-CN" sz="2000" b="0" dirty="0" err="1" smtClean="0"/>
              <a:t>ChDNLoS</a:t>
            </a:r>
            <a:r>
              <a:rPr lang="en-US" altLang="zh-CN" sz="2000" b="0" dirty="0" smtClean="0"/>
              <a:t>/</a:t>
            </a:r>
            <a:r>
              <a:rPr lang="en-US" altLang="zh-CN" sz="2000" b="0" dirty="0" err="1" smtClean="0"/>
              <a:t>UMiNLoS</a:t>
            </a:r>
            <a:endParaRPr lang="en-US" altLang="zh-CN" sz="2000" b="0" dirty="0"/>
          </a:p>
          <a:p>
            <a:r>
              <a:rPr lang="en-US" altLang="zh-CN" sz="2000" b="0" dirty="0"/>
              <a:t>CFO </a:t>
            </a:r>
            <a:r>
              <a:rPr lang="en-US" altLang="zh-CN" sz="2000" b="0" dirty="0" smtClean="0"/>
              <a:t>error is modeled as +</a:t>
            </a:r>
            <a:r>
              <a:rPr lang="en-US" altLang="zh-CN" sz="2000" b="0" dirty="0"/>
              <a:t>CFO/-</a:t>
            </a:r>
            <a:r>
              <a:rPr lang="en-US" altLang="zh-CN" sz="2000" b="0" dirty="0" smtClean="0"/>
              <a:t>CFO with fixed value</a:t>
            </a:r>
          </a:p>
          <a:p>
            <a:r>
              <a:rPr lang="en-US" altLang="zh-CN" sz="2000" b="0" dirty="0" smtClean="0"/>
              <a:t>Timing offset is uniformly distributed over [0, </a:t>
            </a:r>
            <a:r>
              <a:rPr lang="en-US" altLang="zh-CN" sz="2000" b="0" dirty="0" err="1" smtClean="0"/>
              <a:t>T</a:t>
            </a:r>
            <a:r>
              <a:rPr lang="en-US" altLang="zh-CN" sz="2000" b="0" baseline="-25000" dirty="0" err="1" smtClean="0"/>
              <a:t>off</a:t>
            </a:r>
            <a:r>
              <a:rPr lang="en-US" altLang="zh-CN" sz="2000" b="0" dirty="0" smtClean="0"/>
              <a:t> ns] for each STA</a:t>
            </a:r>
          </a:p>
          <a:p>
            <a:r>
              <a:rPr lang="en-US" altLang="zh-CN" sz="2000" b="0" dirty="0" smtClean="0"/>
              <a:t>CSD value follows 11ac &amp; 11ax larger CSD(TBD)</a:t>
            </a:r>
            <a:endParaRPr lang="en-US" altLang="zh-CN" sz="2000" b="0" dirty="0"/>
          </a:p>
          <a:p>
            <a:r>
              <a:rPr lang="en-US" altLang="zh-CN" sz="2000" b="0" dirty="0"/>
              <a:t>Per STA </a:t>
            </a:r>
            <a:r>
              <a:rPr lang="en-US" altLang="zh-CN" sz="2000" b="0" dirty="0" smtClean="0"/>
              <a:t>pilot tracking is enabled</a:t>
            </a:r>
            <a:endParaRPr lang="en-US" altLang="zh-CN" sz="2000" b="0" dirty="0"/>
          </a:p>
          <a:p>
            <a:r>
              <a:rPr lang="en-US" altLang="zh-CN" sz="2000" b="0" dirty="0" smtClean="0"/>
              <a:t>CFO is estimated and compensated for the proposed new LTF sequence</a:t>
            </a:r>
            <a:endParaRPr lang="en-US" altLang="zh-CN" sz="2000" b="0" dirty="0"/>
          </a:p>
          <a:p>
            <a:r>
              <a:rPr lang="en-US" altLang="zh-CN" sz="2000" b="0" dirty="0" smtClean="0"/>
              <a:t>Channel smoothing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not applied</a:t>
            </a:r>
            <a:endParaRPr lang="en-US" altLang="zh-CN" sz="2000" b="0" dirty="0"/>
          </a:p>
          <a:p>
            <a:r>
              <a:rPr lang="en-US" altLang="zh-CN" sz="2000" b="0" dirty="0" smtClean="0"/>
              <a:t>4x/2x (3.2us/1.6us </a:t>
            </a:r>
            <a:r>
              <a:rPr lang="en-US" altLang="zh-CN" sz="2000" b="0" dirty="0"/>
              <a:t>GI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LTF is </a:t>
            </a:r>
            <a:r>
              <a:rPr lang="en-US" altLang="zh-CN" sz="2000" b="0" dirty="0" smtClean="0"/>
              <a:t>used</a:t>
            </a:r>
            <a:endParaRPr lang="en-US" altLang="zh-CN" sz="2000" b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714999"/>
            <a:ext cx="765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lt"/>
              </a:rPr>
              <a:t>Tolerate +/- 400 Hz CFO within negligible degradation to ideal and &gt;3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6" y="1295400"/>
            <a:ext cx="7239000" cy="44195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Timing Offset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476" y="5762537"/>
            <a:ext cx="7584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+mn-lt"/>
              </a:rPr>
              <a:t>Tolerate 1 </a:t>
            </a:r>
            <a:r>
              <a:rPr lang="el-GR" altLang="zh-CN" sz="2000" dirty="0" smtClean="0">
                <a:latin typeface="+mn-lt"/>
              </a:rPr>
              <a:t>μ</a:t>
            </a:r>
            <a:r>
              <a:rPr lang="en-US" altLang="zh-CN" sz="2000" dirty="0" smtClean="0">
                <a:latin typeface="+mn-lt"/>
              </a:rPr>
              <a:t>s timing offset at 10% PER with sub-dB degradation to ideal and 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705600" cy="47925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3733800" y="2743200"/>
            <a:ext cx="533400" cy="76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05200" y="2819400"/>
            <a:ext cx="304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815519" y="3155289"/>
            <a:ext cx="1117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Within 1 dB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104413" y="228302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 dB</a:t>
            </a:r>
            <a:endParaRPr lang="en-US" sz="1400" b="1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0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Robust to Frequency Selectivity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5684746"/>
            <a:ext cx="4648200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in outdoor channels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674" y="1600200"/>
            <a:ext cx="5715000" cy="4084546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With per-stream CSD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19" y="5778440"/>
            <a:ext cx="2871861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with CSD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34" y="1400317"/>
            <a:ext cx="5920132" cy="4378123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2x </a:t>
            </a:r>
            <a:r>
              <a:rPr lang="en-US" altLang="zh-CN" dirty="0"/>
              <a:t>LTF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5805664"/>
            <a:ext cx="7698750" cy="64355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000" b="0" dirty="0"/>
              <a:t>Work fine with </a:t>
            </a:r>
            <a:r>
              <a:rPr lang="en-US" altLang="zh-CN" sz="2000" b="0" dirty="0" smtClean="0"/>
              <a:t>2x LTFs</a:t>
            </a:r>
            <a:endParaRPr lang="zh-CN" alt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1490663" y="1401763"/>
            <a:ext cx="6162675" cy="4403725"/>
            <a:chOff x="939" y="883"/>
            <a:chExt cx="3882" cy="2774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939" y="883"/>
              <a:ext cx="3882" cy="2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443" y="1091"/>
              <a:ext cx="3007" cy="22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443" y="1091"/>
              <a:ext cx="3007" cy="226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443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941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2445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944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3447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3946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4450" y="1091"/>
              <a:ext cx="0" cy="2261"/>
            </a:xfrm>
            <a:custGeom>
              <a:avLst/>
              <a:gdLst>
                <a:gd name="T0" fmla="*/ 445 h 445"/>
                <a:gd name="T1" fmla="*/ 0 h 445"/>
                <a:gd name="T2" fmla="*/ 0 h 44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45">
                  <a:moveTo>
                    <a:pt x="0" y="44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1443" y="335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1443" y="259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443" y="184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1443" y="10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1443" y="1091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1443" y="3352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 flipV="1">
              <a:off x="4450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V="1">
              <a:off x="1443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1443" y="3352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 flipV="1">
              <a:off x="1443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 flipV="1">
              <a:off x="1443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1443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406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 flipV="1">
              <a:off x="1941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1941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904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 flipV="1">
              <a:off x="2445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>
              <a:off x="2445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408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 flipV="1">
              <a:off x="2944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944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2906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 flipV="1">
              <a:off x="3447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3447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410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 flipV="1">
              <a:off x="3946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3946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09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 flipV="1">
              <a:off x="4450" y="3321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>
              <a:off x="4450" y="1091"/>
              <a:ext cx="0" cy="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413" y="3367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1443" y="335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 flipH="1">
              <a:off x="4434" y="335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1443" y="335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1443" y="3352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 flipH="1">
              <a:off x="4418" y="3352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1305" y="3311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379" y="3286"/>
              <a:ext cx="64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1443" y="312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3"/>
            <p:cNvSpPr>
              <a:spLocks noChangeShapeType="1"/>
            </p:cNvSpPr>
            <p:nvPr/>
          </p:nvSpPr>
          <p:spPr bwMode="auto">
            <a:xfrm flipH="1">
              <a:off x="4434" y="312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4"/>
            <p:cNvSpPr>
              <a:spLocks/>
            </p:cNvSpPr>
            <p:nvPr/>
          </p:nvSpPr>
          <p:spPr bwMode="auto">
            <a:xfrm>
              <a:off x="1443" y="312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1443" y="299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 flipH="1">
              <a:off x="4434" y="299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7"/>
            <p:cNvSpPr>
              <a:spLocks/>
            </p:cNvSpPr>
            <p:nvPr/>
          </p:nvSpPr>
          <p:spPr bwMode="auto">
            <a:xfrm>
              <a:off x="1443" y="29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8"/>
            <p:cNvSpPr>
              <a:spLocks noChangeShapeType="1"/>
            </p:cNvSpPr>
            <p:nvPr/>
          </p:nvSpPr>
          <p:spPr bwMode="auto">
            <a:xfrm>
              <a:off x="1443" y="289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9"/>
            <p:cNvSpPr>
              <a:spLocks noChangeShapeType="1"/>
            </p:cNvSpPr>
            <p:nvPr/>
          </p:nvSpPr>
          <p:spPr bwMode="auto">
            <a:xfrm flipH="1">
              <a:off x="4434" y="289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0"/>
            <p:cNvSpPr>
              <a:spLocks/>
            </p:cNvSpPr>
            <p:nvPr/>
          </p:nvSpPr>
          <p:spPr bwMode="auto">
            <a:xfrm>
              <a:off x="1443" y="289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1"/>
            <p:cNvSpPr>
              <a:spLocks noChangeShapeType="1"/>
            </p:cNvSpPr>
            <p:nvPr/>
          </p:nvSpPr>
          <p:spPr bwMode="auto">
            <a:xfrm>
              <a:off x="1443" y="282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2"/>
            <p:cNvSpPr>
              <a:spLocks noChangeShapeType="1"/>
            </p:cNvSpPr>
            <p:nvPr/>
          </p:nvSpPr>
          <p:spPr bwMode="auto">
            <a:xfrm flipH="1">
              <a:off x="4434" y="282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3"/>
            <p:cNvSpPr>
              <a:spLocks/>
            </p:cNvSpPr>
            <p:nvPr/>
          </p:nvSpPr>
          <p:spPr bwMode="auto">
            <a:xfrm>
              <a:off x="1443" y="282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4"/>
            <p:cNvSpPr>
              <a:spLocks noChangeShapeType="1"/>
            </p:cNvSpPr>
            <p:nvPr/>
          </p:nvSpPr>
          <p:spPr bwMode="auto">
            <a:xfrm>
              <a:off x="1443" y="276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5"/>
            <p:cNvSpPr>
              <a:spLocks noChangeShapeType="1"/>
            </p:cNvSpPr>
            <p:nvPr/>
          </p:nvSpPr>
          <p:spPr bwMode="auto">
            <a:xfrm flipH="1">
              <a:off x="4434" y="276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6"/>
            <p:cNvSpPr>
              <a:spLocks/>
            </p:cNvSpPr>
            <p:nvPr/>
          </p:nvSpPr>
          <p:spPr bwMode="auto">
            <a:xfrm>
              <a:off x="1443" y="276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7"/>
            <p:cNvSpPr>
              <a:spLocks noChangeShapeType="1"/>
            </p:cNvSpPr>
            <p:nvPr/>
          </p:nvSpPr>
          <p:spPr bwMode="auto">
            <a:xfrm>
              <a:off x="1443" y="271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8"/>
            <p:cNvSpPr>
              <a:spLocks noChangeShapeType="1"/>
            </p:cNvSpPr>
            <p:nvPr/>
          </p:nvSpPr>
          <p:spPr bwMode="auto">
            <a:xfrm flipH="1">
              <a:off x="4434" y="271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1443" y="271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0"/>
            <p:cNvSpPr>
              <a:spLocks noChangeShapeType="1"/>
            </p:cNvSpPr>
            <p:nvPr/>
          </p:nvSpPr>
          <p:spPr bwMode="auto">
            <a:xfrm>
              <a:off x="1443" y="26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1"/>
            <p:cNvSpPr>
              <a:spLocks noChangeShapeType="1"/>
            </p:cNvSpPr>
            <p:nvPr/>
          </p:nvSpPr>
          <p:spPr bwMode="auto">
            <a:xfrm flipH="1">
              <a:off x="4434" y="267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1443" y="267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3"/>
            <p:cNvSpPr>
              <a:spLocks noChangeShapeType="1"/>
            </p:cNvSpPr>
            <p:nvPr/>
          </p:nvSpPr>
          <p:spPr bwMode="auto">
            <a:xfrm>
              <a:off x="1443" y="263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4"/>
            <p:cNvSpPr>
              <a:spLocks noChangeShapeType="1"/>
            </p:cNvSpPr>
            <p:nvPr/>
          </p:nvSpPr>
          <p:spPr bwMode="auto">
            <a:xfrm flipH="1">
              <a:off x="4434" y="263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1443" y="263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6"/>
            <p:cNvSpPr>
              <a:spLocks noChangeShapeType="1"/>
            </p:cNvSpPr>
            <p:nvPr/>
          </p:nvSpPr>
          <p:spPr bwMode="auto">
            <a:xfrm>
              <a:off x="1443" y="259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7"/>
            <p:cNvSpPr>
              <a:spLocks noChangeShapeType="1"/>
            </p:cNvSpPr>
            <p:nvPr/>
          </p:nvSpPr>
          <p:spPr bwMode="auto">
            <a:xfrm flipH="1">
              <a:off x="4434" y="259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8"/>
            <p:cNvSpPr>
              <a:spLocks/>
            </p:cNvSpPr>
            <p:nvPr/>
          </p:nvSpPr>
          <p:spPr bwMode="auto">
            <a:xfrm>
              <a:off x="1443" y="259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79"/>
            <p:cNvSpPr>
              <a:spLocks noChangeShapeType="1"/>
            </p:cNvSpPr>
            <p:nvPr/>
          </p:nvSpPr>
          <p:spPr bwMode="auto">
            <a:xfrm>
              <a:off x="1443" y="2595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0"/>
            <p:cNvSpPr>
              <a:spLocks noChangeShapeType="1"/>
            </p:cNvSpPr>
            <p:nvPr/>
          </p:nvSpPr>
          <p:spPr bwMode="auto">
            <a:xfrm flipH="1">
              <a:off x="4418" y="2595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1"/>
            <p:cNvSpPr>
              <a:spLocks noChangeArrowheads="1"/>
            </p:cNvSpPr>
            <p:nvPr/>
          </p:nvSpPr>
          <p:spPr bwMode="auto">
            <a:xfrm>
              <a:off x="1305" y="2554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1379" y="2529"/>
              <a:ext cx="64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83"/>
            <p:cNvSpPr>
              <a:spLocks noChangeShapeType="1"/>
            </p:cNvSpPr>
            <p:nvPr/>
          </p:nvSpPr>
          <p:spPr bwMode="auto">
            <a:xfrm>
              <a:off x="1443" y="23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4"/>
            <p:cNvSpPr>
              <a:spLocks noChangeShapeType="1"/>
            </p:cNvSpPr>
            <p:nvPr/>
          </p:nvSpPr>
          <p:spPr bwMode="auto">
            <a:xfrm flipH="1">
              <a:off x="4434" y="237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1443" y="237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6"/>
            <p:cNvSpPr>
              <a:spLocks noChangeShapeType="1"/>
            </p:cNvSpPr>
            <p:nvPr/>
          </p:nvSpPr>
          <p:spPr bwMode="auto">
            <a:xfrm>
              <a:off x="1443" y="223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7"/>
            <p:cNvSpPr>
              <a:spLocks noChangeShapeType="1"/>
            </p:cNvSpPr>
            <p:nvPr/>
          </p:nvSpPr>
          <p:spPr bwMode="auto">
            <a:xfrm flipH="1">
              <a:off x="4434" y="223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1443" y="223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9"/>
            <p:cNvSpPr>
              <a:spLocks noChangeShapeType="1"/>
            </p:cNvSpPr>
            <p:nvPr/>
          </p:nvSpPr>
          <p:spPr bwMode="auto">
            <a:xfrm>
              <a:off x="1443" y="214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0"/>
            <p:cNvSpPr>
              <a:spLocks noChangeShapeType="1"/>
            </p:cNvSpPr>
            <p:nvPr/>
          </p:nvSpPr>
          <p:spPr bwMode="auto">
            <a:xfrm flipH="1">
              <a:off x="4434" y="214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1"/>
            <p:cNvSpPr>
              <a:spLocks/>
            </p:cNvSpPr>
            <p:nvPr/>
          </p:nvSpPr>
          <p:spPr bwMode="auto">
            <a:xfrm>
              <a:off x="1443" y="214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92"/>
            <p:cNvSpPr>
              <a:spLocks noChangeShapeType="1"/>
            </p:cNvSpPr>
            <p:nvPr/>
          </p:nvSpPr>
          <p:spPr bwMode="auto">
            <a:xfrm>
              <a:off x="1443" y="206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93"/>
            <p:cNvSpPr>
              <a:spLocks noChangeShapeType="1"/>
            </p:cNvSpPr>
            <p:nvPr/>
          </p:nvSpPr>
          <p:spPr bwMode="auto">
            <a:xfrm flipH="1">
              <a:off x="4434" y="2067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4"/>
            <p:cNvSpPr>
              <a:spLocks/>
            </p:cNvSpPr>
            <p:nvPr/>
          </p:nvSpPr>
          <p:spPr bwMode="auto">
            <a:xfrm>
              <a:off x="1443" y="2067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95"/>
            <p:cNvSpPr>
              <a:spLocks noChangeShapeType="1"/>
            </p:cNvSpPr>
            <p:nvPr/>
          </p:nvSpPr>
          <p:spPr bwMode="auto">
            <a:xfrm>
              <a:off x="1443" y="201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96"/>
            <p:cNvSpPr>
              <a:spLocks noChangeShapeType="1"/>
            </p:cNvSpPr>
            <p:nvPr/>
          </p:nvSpPr>
          <p:spPr bwMode="auto">
            <a:xfrm flipH="1">
              <a:off x="4434" y="201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7"/>
            <p:cNvSpPr>
              <a:spLocks/>
            </p:cNvSpPr>
            <p:nvPr/>
          </p:nvSpPr>
          <p:spPr bwMode="auto">
            <a:xfrm>
              <a:off x="1443" y="201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8"/>
            <p:cNvSpPr>
              <a:spLocks noChangeShapeType="1"/>
            </p:cNvSpPr>
            <p:nvPr/>
          </p:nvSpPr>
          <p:spPr bwMode="auto">
            <a:xfrm>
              <a:off x="1443" y="196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9"/>
            <p:cNvSpPr>
              <a:spLocks noChangeShapeType="1"/>
            </p:cNvSpPr>
            <p:nvPr/>
          </p:nvSpPr>
          <p:spPr bwMode="auto">
            <a:xfrm flipH="1">
              <a:off x="4434" y="1960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0"/>
            <p:cNvSpPr>
              <a:spLocks/>
            </p:cNvSpPr>
            <p:nvPr/>
          </p:nvSpPr>
          <p:spPr bwMode="auto">
            <a:xfrm>
              <a:off x="1443" y="1960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1"/>
            <p:cNvSpPr>
              <a:spLocks noChangeShapeType="1"/>
            </p:cNvSpPr>
            <p:nvPr/>
          </p:nvSpPr>
          <p:spPr bwMode="auto">
            <a:xfrm>
              <a:off x="1443" y="191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02"/>
            <p:cNvSpPr>
              <a:spLocks noChangeShapeType="1"/>
            </p:cNvSpPr>
            <p:nvPr/>
          </p:nvSpPr>
          <p:spPr bwMode="auto">
            <a:xfrm flipH="1">
              <a:off x="4434" y="191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3"/>
            <p:cNvSpPr>
              <a:spLocks/>
            </p:cNvSpPr>
            <p:nvPr/>
          </p:nvSpPr>
          <p:spPr bwMode="auto">
            <a:xfrm>
              <a:off x="1443" y="191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4"/>
            <p:cNvSpPr>
              <a:spLocks noChangeShapeType="1"/>
            </p:cNvSpPr>
            <p:nvPr/>
          </p:nvSpPr>
          <p:spPr bwMode="auto">
            <a:xfrm>
              <a:off x="1443" y="187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5"/>
            <p:cNvSpPr>
              <a:spLocks noChangeShapeType="1"/>
            </p:cNvSpPr>
            <p:nvPr/>
          </p:nvSpPr>
          <p:spPr bwMode="auto">
            <a:xfrm flipH="1">
              <a:off x="4434" y="1879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6"/>
            <p:cNvSpPr>
              <a:spLocks/>
            </p:cNvSpPr>
            <p:nvPr/>
          </p:nvSpPr>
          <p:spPr bwMode="auto">
            <a:xfrm>
              <a:off x="1443" y="1879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7"/>
            <p:cNvSpPr>
              <a:spLocks noChangeShapeType="1"/>
            </p:cNvSpPr>
            <p:nvPr/>
          </p:nvSpPr>
          <p:spPr bwMode="auto">
            <a:xfrm>
              <a:off x="1443" y="184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08"/>
            <p:cNvSpPr>
              <a:spLocks noChangeShapeType="1"/>
            </p:cNvSpPr>
            <p:nvPr/>
          </p:nvSpPr>
          <p:spPr bwMode="auto">
            <a:xfrm flipH="1">
              <a:off x="4434" y="184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9"/>
            <p:cNvSpPr>
              <a:spLocks/>
            </p:cNvSpPr>
            <p:nvPr/>
          </p:nvSpPr>
          <p:spPr bwMode="auto">
            <a:xfrm>
              <a:off x="1443" y="184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10"/>
            <p:cNvSpPr>
              <a:spLocks noChangeShapeType="1"/>
            </p:cNvSpPr>
            <p:nvPr/>
          </p:nvSpPr>
          <p:spPr bwMode="auto">
            <a:xfrm>
              <a:off x="1443" y="1843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11"/>
            <p:cNvSpPr>
              <a:spLocks noChangeShapeType="1"/>
            </p:cNvSpPr>
            <p:nvPr/>
          </p:nvSpPr>
          <p:spPr bwMode="auto">
            <a:xfrm flipH="1">
              <a:off x="4418" y="1843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12"/>
            <p:cNvSpPr>
              <a:spLocks noChangeArrowheads="1"/>
            </p:cNvSpPr>
            <p:nvPr/>
          </p:nvSpPr>
          <p:spPr bwMode="auto">
            <a:xfrm>
              <a:off x="1305" y="1803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113"/>
            <p:cNvSpPr>
              <a:spLocks noChangeArrowheads="1"/>
            </p:cNvSpPr>
            <p:nvPr/>
          </p:nvSpPr>
          <p:spPr bwMode="auto">
            <a:xfrm>
              <a:off x="1379" y="1777"/>
              <a:ext cx="64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-1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Line 114"/>
            <p:cNvSpPr>
              <a:spLocks noChangeShapeType="1"/>
            </p:cNvSpPr>
            <p:nvPr/>
          </p:nvSpPr>
          <p:spPr bwMode="auto">
            <a:xfrm>
              <a:off x="1443" y="16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15"/>
            <p:cNvSpPr>
              <a:spLocks noChangeShapeType="1"/>
            </p:cNvSpPr>
            <p:nvPr/>
          </p:nvSpPr>
          <p:spPr bwMode="auto">
            <a:xfrm flipH="1">
              <a:off x="4434" y="161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1443" y="161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7"/>
            <p:cNvSpPr>
              <a:spLocks noChangeShapeType="1"/>
            </p:cNvSpPr>
            <p:nvPr/>
          </p:nvSpPr>
          <p:spPr bwMode="auto">
            <a:xfrm>
              <a:off x="1443" y="148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18"/>
            <p:cNvSpPr>
              <a:spLocks noChangeShapeType="1"/>
            </p:cNvSpPr>
            <p:nvPr/>
          </p:nvSpPr>
          <p:spPr bwMode="auto">
            <a:xfrm flipH="1">
              <a:off x="4434" y="148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9"/>
            <p:cNvSpPr>
              <a:spLocks/>
            </p:cNvSpPr>
            <p:nvPr/>
          </p:nvSpPr>
          <p:spPr bwMode="auto">
            <a:xfrm>
              <a:off x="1443" y="148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20"/>
            <p:cNvSpPr>
              <a:spLocks noChangeShapeType="1"/>
            </p:cNvSpPr>
            <p:nvPr/>
          </p:nvSpPr>
          <p:spPr bwMode="auto">
            <a:xfrm>
              <a:off x="1443" y="139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21"/>
            <p:cNvSpPr>
              <a:spLocks noChangeShapeType="1"/>
            </p:cNvSpPr>
            <p:nvPr/>
          </p:nvSpPr>
          <p:spPr bwMode="auto">
            <a:xfrm flipH="1">
              <a:off x="4434" y="139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2"/>
            <p:cNvSpPr>
              <a:spLocks/>
            </p:cNvSpPr>
            <p:nvPr/>
          </p:nvSpPr>
          <p:spPr bwMode="auto">
            <a:xfrm>
              <a:off x="1443" y="13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3"/>
            <p:cNvSpPr>
              <a:spLocks noChangeShapeType="1"/>
            </p:cNvSpPr>
            <p:nvPr/>
          </p:nvSpPr>
          <p:spPr bwMode="auto">
            <a:xfrm>
              <a:off x="1443" y="13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24"/>
            <p:cNvSpPr>
              <a:spLocks noChangeShapeType="1"/>
            </p:cNvSpPr>
            <p:nvPr/>
          </p:nvSpPr>
          <p:spPr bwMode="auto">
            <a:xfrm flipH="1">
              <a:off x="4434" y="1315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5"/>
            <p:cNvSpPr>
              <a:spLocks/>
            </p:cNvSpPr>
            <p:nvPr/>
          </p:nvSpPr>
          <p:spPr bwMode="auto">
            <a:xfrm>
              <a:off x="1443" y="1315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26"/>
            <p:cNvSpPr>
              <a:spLocks noChangeShapeType="1"/>
            </p:cNvSpPr>
            <p:nvPr/>
          </p:nvSpPr>
          <p:spPr bwMode="auto">
            <a:xfrm>
              <a:off x="1443" y="125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27"/>
            <p:cNvSpPr>
              <a:spLocks noChangeShapeType="1"/>
            </p:cNvSpPr>
            <p:nvPr/>
          </p:nvSpPr>
          <p:spPr bwMode="auto">
            <a:xfrm flipH="1">
              <a:off x="4434" y="1254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8"/>
            <p:cNvSpPr>
              <a:spLocks/>
            </p:cNvSpPr>
            <p:nvPr/>
          </p:nvSpPr>
          <p:spPr bwMode="auto">
            <a:xfrm>
              <a:off x="1443" y="1254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29"/>
            <p:cNvSpPr>
              <a:spLocks noChangeShapeType="1"/>
            </p:cNvSpPr>
            <p:nvPr/>
          </p:nvSpPr>
          <p:spPr bwMode="auto">
            <a:xfrm>
              <a:off x="1443" y="120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30"/>
            <p:cNvSpPr>
              <a:spLocks noChangeShapeType="1"/>
            </p:cNvSpPr>
            <p:nvPr/>
          </p:nvSpPr>
          <p:spPr bwMode="auto">
            <a:xfrm flipH="1">
              <a:off x="4434" y="1203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1"/>
            <p:cNvSpPr>
              <a:spLocks/>
            </p:cNvSpPr>
            <p:nvPr/>
          </p:nvSpPr>
          <p:spPr bwMode="auto">
            <a:xfrm>
              <a:off x="1443" y="1203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32"/>
            <p:cNvSpPr>
              <a:spLocks noChangeShapeType="1"/>
            </p:cNvSpPr>
            <p:nvPr/>
          </p:nvSpPr>
          <p:spPr bwMode="auto">
            <a:xfrm>
              <a:off x="1443" y="116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33"/>
            <p:cNvSpPr>
              <a:spLocks noChangeShapeType="1"/>
            </p:cNvSpPr>
            <p:nvPr/>
          </p:nvSpPr>
          <p:spPr bwMode="auto">
            <a:xfrm flipH="1">
              <a:off x="4434" y="116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4"/>
            <p:cNvSpPr>
              <a:spLocks/>
            </p:cNvSpPr>
            <p:nvPr/>
          </p:nvSpPr>
          <p:spPr bwMode="auto">
            <a:xfrm>
              <a:off x="1443" y="116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5"/>
            <p:cNvSpPr>
              <a:spLocks noChangeShapeType="1"/>
            </p:cNvSpPr>
            <p:nvPr/>
          </p:nvSpPr>
          <p:spPr bwMode="auto">
            <a:xfrm>
              <a:off x="1443" y="112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36"/>
            <p:cNvSpPr>
              <a:spLocks noChangeShapeType="1"/>
            </p:cNvSpPr>
            <p:nvPr/>
          </p:nvSpPr>
          <p:spPr bwMode="auto">
            <a:xfrm flipH="1">
              <a:off x="4434" y="1122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7"/>
            <p:cNvSpPr>
              <a:spLocks/>
            </p:cNvSpPr>
            <p:nvPr/>
          </p:nvSpPr>
          <p:spPr bwMode="auto">
            <a:xfrm>
              <a:off x="1443" y="1122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38"/>
            <p:cNvSpPr>
              <a:spLocks noChangeShapeType="1"/>
            </p:cNvSpPr>
            <p:nvPr/>
          </p:nvSpPr>
          <p:spPr bwMode="auto">
            <a:xfrm>
              <a:off x="1443" y="109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39"/>
            <p:cNvSpPr>
              <a:spLocks noChangeShapeType="1"/>
            </p:cNvSpPr>
            <p:nvPr/>
          </p:nvSpPr>
          <p:spPr bwMode="auto">
            <a:xfrm flipH="1">
              <a:off x="4434" y="1091"/>
              <a:ext cx="1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0"/>
            <p:cNvSpPr>
              <a:spLocks/>
            </p:cNvSpPr>
            <p:nvPr/>
          </p:nvSpPr>
          <p:spPr bwMode="auto">
            <a:xfrm>
              <a:off x="1443" y="1091"/>
              <a:ext cx="3007" cy="0"/>
            </a:xfrm>
            <a:custGeom>
              <a:avLst/>
              <a:gdLst>
                <a:gd name="T0" fmla="*/ 0 w 567"/>
                <a:gd name="T1" fmla="*/ 567 w 567"/>
                <a:gd name="T2" fmla="*/ 567 w 5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567">
                  <a:moveTo>
                    <a:pt x="0" y="0"/>
                  </a:moveTo>
                  <a:lnTo>
                    <a:pt x="567" y="0"/>
                  </a:lnTo>
                  <a:lnTo>
                    <a:pt x="5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41"/>
            <p:cNvSpPr>
              <a:spLocks noChangeShapeType="1"/>
            </p:cNvSpPr>
            <p:nvPr/>
          </p:nvSpPr>
          <p:spPr bwMode="auto">
            <a:xfrm>
              <a:off x="1443" y="1091"/>
              <a:ext cx="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42"/>
            <p:cNvSpPr>
              <a:spLocks noChangeShapeType="1"/>
            </p:cNvSpPr>
            <p:nvPr/>
          </p:nvSpPr>
          <p:spPr bwMode="auto">
            <a:xfrm flipH="1">
              <a:off x="4418" y="1091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43"/>
            <p:cNvSpPr>
              <a:spLocks noChangeArrowheads="1"/>
            </p:cNvSpPr>
            <p:nvPr/>
          </p:nvSpPr>
          <p:spPr bwMode="auto">
            <a:xfrm>
              <a:off x="1305" y="1051"/>
              <a:ext cx="11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144"/>
            <p:cNvSpPr>
              <a:spLocks noChangeArrowheads="1"/>
            </p:cNvSpPr>
            <p:nvPr/>
          </p:nvSpPr>
          <p:spPr bwMode="auto">
            <a:xfrm>
              <a:off x="1379" y="1025"/>
              <a:ext cx="48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Line 145"/>
            <p:cNvSpPr>
              <a:spLocks noChangeShapeType="1"/>
            </p:cNvSpPr>
            <p:nvPr/>
          </p:nvSpPr>
          <p:spPr bwMode="auto">
            <a:xfrm>
              <a:off x="1443" y="1091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46"/>
            <p:cNvSpPr>
              <a:spLocks noChangeShapeType="1"/>
            </p:cNvSpPr>
            <p:nvPr/>
          </p:nvSpPr>
          <p:spPr bwMode="auto">
            <a:xfrm>
              <a:off x="1443" y="3352"/>
              <a:ext cx="3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7"/>
            <p:cNvSpPr>
              <a:spLocks noChangeShapeType="1"/>
            </p:cNvSpPr>
            <p:nvPr/>
          </p:nvSpPr>
          <p:spPr bwMode="auto">
            <a:xfrm flipV="1">
              <a:off x="4450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48"/>
            <p:cNvSpPr>
              <a:spLocks noChangeShapeType="1"/>
            </p:cNvSpPr>
            <p:nvPr/>
          </p:nvSpPr>
          <p:spPr bwMode="auto">
            <a:xfrm flipV="1">
              <a:off x="1443" y="1091"/>
              <a:ext cx="0" cy="226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149"/>
            <p:cNvSpPr>
              <a:spLocks noChangeArrowheads="1"/>
            </p:cNvSpPr>
            <p:nvPr/>
          </p:nvSpPr>
          <p:spPr bwMode="auto">
            <a:xfrm>
              <a:off x="2731" y="969"/>
              <a:ext cx="48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ChD 4STA 2x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150"/>
            <p:cNvSpPr>
              <a:spLocks noChangeArrowheads="1"/>
            </p:cNvSpPr>
            <p:nvPr/>
          </p:nvSpPr>
          <p:spPr bwMode="auto">
            <a:xfrm>
              <a:off x="2800" y="3454"/>
              <a:ext cx="32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SNR(dB)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151"/>
            <p:cNvSpPr>
              <a:spLocks noChangeArrowheads="1"/>
            </p:cNvSpPr>
            <p:nvPr/>
          </p:nvSpPr>
          <p:spPr bwMode="auto">
            <a:xfrm rot="16200000">
              <a:off x="1138" y="2153"/>
              <a:ext cx="18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PER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152"/>
            <p:cNvSpPr>
              <a:spLocks noChangeArrowheads="1"/>
            </p:cNvSpPr>
            <p:nvPr/>
          </p:nvSpPr>
          <p:spPr bwMode="auto">
            <a:xfrm>
              <a:off x="1432" y="3311"/>
              <a:ext cx="5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153"/>
            <p:cNvSpPr>
              <a:spLocks noChangeArrowheads="1"/>
            </p:cNvSpPr>
            <p:nvPr/>
          </p:nvSpPr>
          <p:spPr bwMode="auto">
            <a:xfrm>
              <a:off x="4444" y="1046"/>
              <a:ext cx="5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Freeform 154"/>
            <p:cNvSpPr>
              <a:spLocks/>
            </p:cNvSpPr>
            <p:nvPr/>
          </p:nvSpPr>
          <p:spPr bwMode="auto">
            <a:xfrm>
              <a:off x="1443" y="1157"/>
              <a:ext cx="2227" cy="2195"/>
            </a:xfrm>
            <a:custGeom>
              <a:avLst/>
              <a:gdLst>
                <a:gd name="T0" fmla="*/ 0 w 2227"/>
                <a:gd name="T1" fmla="*/ 0 h 2195"/>
                <a:gd name="T2" fmla="*/ 498 w 2227"/>
                <a:gd name="T3" fmla="*/ 219 h 2195"/>
                <a:gd name="T4" fmla="*/ 1002 w 2227"/>
                <a:gd name="T5" fmla="*/ 630 h 2195"/>
                <a:gd name="T6" fmla="*/ 1501 w 2227"/>
                <a:gd name="T7" fmla="*/ 1159 h 2195"/>
                <a:gd name="T8" fmla="*/ 2004 w 2227"/>
                <a:gd name="T9" fmla="*/ 1870 h 2195"/>
                <a:gd name="T10" fmla="*/ 2227 w 2227"/>
                <a:gd name="T11" fmla="*/ 2195 h 2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7" h="2195">
                  <a:moveTo>
                    <a:pt x="0" y="0"/>
                  </a:moveTo>
                  <a:lnTo>
                    <a:pt x="498" y="219"/>
                  </a:lnTo>
                  <a:lnTo>
                    <a:pt x="1002" y="630"/>
                  </a:lnTo>
                  <a:lnTo>
                    <a:pt x="1501" y="1159"/>
                  </a:lnTo>
                  <a:lnTo>
                    <a:pt x="2004" y="1870"/>
                  </a:lnTo>
                  <a:lnTo>
                    <a:pt x="2227" y="2195"/>
                  </a:lnTo>
                </a:path>
              </a:pathLst>
            </a:custGeom>
            <a:noFill/>
            <a:ln w="17463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5"/>
            <p:cNvSpPr>
              <a:spLocks/>
            </p:cNvSpPr>
            <p:nvPr/>
          </p:nvSpPr>
          <p:spPr bwMode="auto">
            <a:xfrm>
              <a:off x="1443" y="1162"/>
              <a:ext cx="2360" cy="2190"/>
            </a:xfrm>
            <a:custGeom>
              <a:avLst/>
              <a:gdLst>
                <a:gd name="T0" fmla="*/ 0 w 2360"/>
                <a:gd name="T1" fmla="*/ 0 h 2190"/>
                <a:gd name="T2" fmla="*/ 498 w 2360"/>
                <a:gd name="T3" fmla="*/ 204 h 2190"/>
                <a:gd name="T4" fmla="*/ 1002 w 2360"/>
                <a:gd name="T5" fmla="*/ 605 h 2190"/>
                <a:gd name="T6" fmla="*/ 1501 w 2360"/>
                <a:gd name="T7" fmla="*/ 1143 h 2190"/>
                <a:gd name="T8" fmla="*/ 2004 w 2360"/>
                <a:gd name="T9" fmla="*/ 1758 h 2190"/>
                <a:gd name="T10" fmla="*/ 2360 w 2360"/>
                <a:gd name="T11" fmla="*/ 219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60" h="2190">
                  <a:moveTo>
                    <a:pt x="0" y="0"/>
                  </a:moveTo>
                  <a:lnTo>
                    <a:pt x="498" y="204"/>
                  </a:lnTo>
                  <a:lnTo>
                    <a:pt x="1002" y="605"/>
                  </a:lnTo>
                  <a:lnTo>
                    <a:pt x="1501" y="1143"/>
                  </a:lnTo>
                  <a:lnTo>
                    <a:pt x="2004" y="1758"/>
                  </a:lnTo>
                  <a:lnTo>
                    <a:pt x="2360" y="2190"/>
                  </a:lnTo>
                </a:path>
              </a:pathLst>
            </a:custGeom>
            <a:noFill/>
            <a:ln w="1746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6"/>
            <p:cNvSpPr>
              <a:spLocks/>
            </p:cNvSpPr>
            <p:nvPr/>
          </p:nvSpPr>
          <p:spPr bwMode="auto">
            <a:xfrm>
              <a:off x="1443" y="1107"/>
              <a:ext cx="2837" cy="2245"/>
            </a:xfrm>
            <a:custGeom>
              <a:avLst/>
              <a:gdLst>
                <a:gd name="T0" fmla="*/ 0 w 2837"/>
                <a:gd name="T1" fmla="*/ 0 h 2245"/>
                <a:gd name="T2" fmla="*/ 498 w 2837"/>
                <a:gd name="T3" fmla="*/ 91 h 2245"/>
                <a:gd name="T4" fmla="*/ 1002 w 2837"/>
                <a:gd name="T5" fmla="*/ 340 h 2245"/>
                <a:gd name="T6" fmla="*/ 1501 w 2837"/>
                <a:gd name="T7" fmla="*/ 731 h 2245"/>
                <a:gd name="T8" fmla="*/ 2004 w 2837"/>
                <a:gd name="T9" fmla="*/ 1229 h 2245"/>
                <a:gd name="T10" fmla="*/ 2503 w 2837"/>
                <a:gd name="T11" fmla="*/ 1808 h 2245"/>
                <a:gd name="T12" fmla="*/ 2837 w 2837"/>
                <a:gd name="T13" fmla="*/ 2245 h 2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7" h="2245">
                  <a:moveTo>
                    <a:pt x="0" y="0"/>
                  </a:moveTo>
                  <a:lnTo>
                    <a:pt x="498" y="91"/>
                  </a:lnTo>
                  <a:lnTo>
                    <a:pt x="1002" y="340"/>
                  </a:lnTo>
                  <a:lnTo>
                    <a:pt x="1501" y="731"/>
                  </a:lnTo>
                  <a:lnTo>
                    <a:pt x="2004" y="1229"/>
                  </a:lnTo>
                  <a:lnTo>
                    <a:pt x="2503" y="1808"/>
                  </a:lnTo>
                  <a:lnTo>
                    <a:pt x="2837" y="2245"/>
                  </a:lnTo>
                </a:path>
              </a:pathLst>
            </a:custGeom>
            <a:noFill/>
            <a:ln w="17463" cap="flat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157"/>
            <p:cNvSpPr>
              <a:spLocks noChangeArrowheads="1"/>
            </p:cNvSpPr>
            <p:nvPr/>
          </p:nvSpPr>
          <p:spPr bwMode="auto">
            <a:xfrm>
              <a:off x="3357" y="1122"/>
              <a:ext cx="1061" cy="3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158"/>
            <p:cNvSpPr>
              <a:spLocks noChangeArrowheads="1"/>
            </p:cNvSpPr>
            <p:nvPr/>
          </p:nvSpPr>
          <p:spPr bwMode="auto">
            <a:xfrm>
              <a:off x="3357" y="1122"/>
              <a:ext cx="1061" cy="305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59"/>
            <p:cNvSpPr>
              <a:spLocks noChangeShapeType="1"/>
            </p:cNvSpPr>
            <p:nvPr/>
          </p:nvSpPr>
          <p:spPr bwMode="auto">
            <a:xfrm>
              <a:off x="3357" y="1122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160"/>
            <p:cNvSpPr>
              <a:spLocks noChangeShapeType="1"/>
            </p:cNvSpPr>
            <p:nvPr/>
          </p:nvSpPr>
          <p:spPr bwMode="auto">
            <a:xfrm>
              <a:off x="3357" y="1427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61"/>
            <p:cNvSpPr>
              <a:spLocks noChangeShapeType="1"/>
            </p:cNvSpPr>
            <p:nvPr/>
          </p:nvSpPr>
          <p:spPr bwMode="auto">
            <a:xfrm flipV="1">
              <a:off x="4418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162"/>
            <p:cNvSpPr>
              <a:spLocks noChangeShapeType="1"/>
            </p:cNvSpPr>
            <p:nvPr/>
          </p:nvSpPr>
          <p:spPr bwMode="auto">
            <a:xfrm flipV="1">
              <a:off x="3357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63"/>
            <p:cNvSpPr>
              <a:spLocks noChangeShapeType="1"/>
            </p:cNvSpPr>
            <p:nvPr/>
          </p:nvSpPr>
          <p:spPr bwMode="auto">
            <a:xfrm>
              <a:off x="3357" y="1427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64"/>
            <p:cNvSpPr>
              <a:spLocks noChangeShapeType="1"/>
            </p:cNvSpPr>
            <p:nvPr/>
          </p:nvSpPr>
          <p:spPr bwMode="auto">
            <a:xfrm flipV="1">
              <a:off x="3357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65"/>
            <p:cNvSpPr>
              <a:spLocks noChangeShapeType="1"/>
            </p:cNvSpPr>
            <p:nvPr/>
          </p:nvSpPr>
          <p:spPr bwMode="auto">
            <a:xfrm>
              <a:off x="3357" y="1122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66"/>
            <p:cNvSpPr>
              <a:spLocks noChangeShapeType="1"/>
            </p:cNvSpPr>
            <p:nvPr/>
          </p:nvSpPr>
          <p:spPr bwMode="auto">
            <a:xfrm>
              <a:off x="3357" y="1427"/>
              <a:ext cx="10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67"/>
            <p:cNvSpPr>
              <a:spLocks noChangeShapeType="1"/>
            </p:cNvSpPr>
            <p:nvPr/>
          </p:nvSpPr>
          <p:spPr bwMode="auto">
            <a:xfrm flipV="1">
              <a:off x="4418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68"/>
            <p:cNvSpPr>
              <a:spLocks noChangeShapeType="1"/>
            </p:cNvSpPr>
            <p:nvPr/>
          </p:nvSpPr>
          <p:spPr bwMode="auto">
            <a:xfrm flipV="1">
              <a:off x="3357" y="1122"/>
              <a:ext cx="0" cy="3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169"/>
            <p:cNvSpPr>
              <a:spLocks noChangeArrowheads="1"/>
            </p:cNvSpPr>
            <p:nvPr/>
          </p:nvSpPr>
          <p:spPr bwMode="auto">
            <a:xfrm>
              <a:off x="3633" y="1142"/>
              <a:ext cx="77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Freqoff 0Hz/ 11ac 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Line 170"/>
            <p:cNvSpPr>
              <a:spLocks noChangeShapeType="1"/>
            </p:cNvSpPr>
            <p:nvPr/>
          </p:nvSpPr>
          <p:spPr bwMode="auto">
            <a:xfrm>
              <a:off x="3400" y="1178"/>
              <a:ext cx="212" cy="0"/>
            </a:xfrm>
            <a:prstGeom prst="line">
              <a:avLst/>
            </a:prstGeom>
            <a:noFill/>
            <a:ln w="17463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71"/>
            <p:cNvSpPr>
              <a:spLocks noChangeArrowheads="1"/>
            </p:cNvSpPr>
            <p:nvPr/>
          </p:nvSpPr>
          <p:spPr bwMode="auto">
            <a:xfrm>
              <a:off x="3633" y="1239"/>
              <a:ext cx="83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Freqoff 400Hz/ new 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Line 172"/>
            <p:cNvSpPr>
              <a:spLocks noChangeShapeType="1"/>
            </p:cNvSpPr>
            <p:nvPr/>
          </p:nvSpPr>
          <p:spPr bwMode="auto">
            <a:xfrm>
              <a:off x="3400" y="1274"/>
              <a:ext cx="212" cy="0"/>
            </a:xfrm>
            <a:prstGeom prst="line">
              <a:avLst/>
            </a:prstGeom>
            <a:noFill/>
            <a:ln w="1746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173"/>
            <p:cNvSpPr>
              <a:spLocks noChangeArrowheads="1"/>
            </p:cNvSpPr>
            <p:nvPr/>
          </p:nvSpPr>
          <p:spPr bwMode="auto">
            <a:xfrm>
              <a:off x="3633" y="1330"/>
              <a:ext cx="85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Freqoff 400Hz/ 11ac LTF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Line 174"/>
            <p:cNvSpPr>
              <a:spLocks noChangeShapeType="1"/>
            </p:cNvSpPr>
            <p:nvPr/>
          </p:nvSpPr>
          <p:spPr bwMode="auto">
            <a:xfrm>
              <a:off x="3400" y="1366"/>
              <a:ext cx="212" cy="0"/>
            </a:xfrm>
            <a:prstGeom prst="line">
              <a:avLst/>
            </a:prstGeom>
            <a:noFill/>
            <a:ln w="17463" cap="flat">
              <a:solidFill>
                <a:srgbClr val="FF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175"/>
            <p:cNvSpPr>
              <a:spLocks noChangeArrowheads="1"/>
            </p:cNvSpPr>
            <p:nvPr/>
          </p:nvSpPr>
          <p:spPr bwMode="auto">
            <a:xfrm>
              <a:off x="3129" y="2250"/>
              <a:ext cx="17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2dB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Line 176"/>
            <p:cNvSpPr>
              <a:spLocks noChangeShapeType="1"/>
            </p:cNvSpPr>
            <p:nvPr/>
          </p:nvSpPr>
          <p:spPr bwMode="auto">
            <a:xfrm>
              <a:off x="3066" y="2387"/>
              <a:ext cx="3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77"/>
            <p:cNvSpPr>
              <a:spLocks/>
            </p:cNvSpPr>
            <p:nvPr/>
          </p:nvSpPr>
          <p:spPr bwMode="auto">
            <a:xfrm>
              <a:off x="3018" y="2361"/>
              <a:ext cx="69" cy="26"/>
            </a:xfrm>
            <a:custGeom>
              <a:avLst/>
              <a:gdLst>
                <a:gd name="T0" fmla="*/ 69 w 69"/>
                <a:gd name="T1" fmla="*/ 0 h 26"/>
                <a:gd name="T2" fmla="*/ 0 w 69"/>
                <a:gd name="T3" fmla="*/ 26 h 26"/>
                <a:gd name="T4" fmla="*/ 48 w 69"/>
                <a:gd name="T5" fmla="*/ 26 h 26"/>
                <a:gd name="T6" fmla="*/ 69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69" y="0"/>
                  </a:moveTo>
                  <a:lnTo>
                    <a:pt x="0" y="26"/>
                  </a:lnTo>
                  <a:lnTo>
                    <a:pt x="48" y="26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8"/>
            <p:cNvSpPr>
              <a:spLocks/>
            </p:cNvSpPr>
            <p:nvPr/>
          </p:nvSpPr>
          <p:spPr bwMode="auto">
            <a:xfrm>
              <a:off x="3018" y="2361"/>
              <a:ext cx="69" cy="26"/>
            </a:xfrm>
            <a:custGeom>
              <a:avLst/>
              <a:gdLst>
                <a:gd name="T0" fmla="*/ 69 w 69"/>
                <a:gd name="T1" fmla="*/ 0 h 26"/>
                <a:gd name="T2" fmla="*/ 0 w 69"/>
                <a:gd name="T3" fmla="*/ 26 h 26"/>
                <a:gd name="T4" fmla="*/ 48 w 69"/>
                <a:gd name="T5" fmla="*/ 26 h 26"/>
                <a:gd name="T6" fmla="*/ 69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69" y="0"/>
                  </a:moveTo>
                  <a:lnTo>
                    <a:pt x="0" y="26"/>
                  </a:lnTo>
                  <a:lnTo>
                    <a:pt x="48" y="26"/>
                  </a:lnTo>
                  <a:lnTo>
                    <a:pt x="6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79"/>
            <p:cNvSpPr>
              <a:spLocks/>
            </p:cNvSpPr>
            <p:nvPr/>
          </p:nvSpPr>
          <p:spPr bwMode="auto">
            <a:xfrm>
              <a:off x="3018" y="2387"/>
              <a:ext cx="69" cy="25"/>
            </a:xfrm>
            <a:custGeom>
              <a:avLst/>
              <a:gdLst>
                <a:gd name="T0" fmla="*/ 0 w 69"/>
                <a:gd name="T1" fmla="*/ 0 h 25"/>
                <a:gd name="T2" fmla="*/ 69 w 69"/>
                <a:gd name="T3" fmla="*/ 25 h 25"/>
                <a:gd name="T4" fmla="*/ 48 w 69"/>
                <a:gd name="T5" fmla="*/ 0 h 25"/>
                <a:gd name="T6" fmla="*/ 0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0" y="0"/>
                  </a:moveTo>
                  <a:lnTo>
                    <a:pt x="69" y="25"/>
                  </a:lnTo>
                  <a:lnTo>
                    <a:pt x="4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80"/>
            <p:cNvSpPr>
              <a:spLocks/>
            </p:cNvSpPr>
            <p:nvPr/>
          </p:nvSpPr>
          <p:spPr bwMode="auto">
            <a:xfrm>
              <a:off x="3018" y="2387"/>
              <a:ext cx="69" cy="25"/>
            </a:xfrm>
            <a:custGeom>
              <a:avLst/>
              <a:gdLst>
                <a:gd name="T0" fmla="*/ 0 w 69"/>
                <a:gd name="T1" fmla="*/ 0 h 25"/>
                <a:gd name="T2" fmla="*/ 69 w 69"/>
                <a:gd name="T3" fmla="*/ 25 h 25"/>
                <a:gd name="T4" fmla="*/ 48 w 69"/>
                <a:gd name="T5" fmla="*/ 0 h 25"/>
                <a:gd name="T6" fmla="*/ 0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0" y="0"/>
                  </a:moveTo>
                  <a:lnTo>
                    <a:pt x="69" y="25"/>
                  </a:lnTo>
                  <a:lnTo>
                    <a:pt x="48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81"/>
            <p:cNvSpPr>
              <a:spLocks/>
            </p:cNvSpPr>
            <p:nvPr/>
          </p:nvSpPr>
          <p:spPr bwMode="auto">
            <a:xfrm>
              <a:off x="3408" y="2361"/>
              <a:ext cx="69" cy="26"/>
            </a:xfrm>
            <a:custGeom>
              <a:avLst/>
              <a:gdLst>
                <a:gd name="T0" fmla="*/ 0 w 69"/>
                <a:gd name="T1" fmla="*/ 0 h 26"/>
                <a:gd name="T2" fmla="*/ 69 w 69"/>
                <a:gd name="T3" fmla="*/ 26 h 26"/>
                <a:gd name="T4" fmla="*/ 21 w 69"/>
                <a:gd name="T5" fmla="*/ 26 h 26"/>
                <a:gd name="T6" fmla="*/ 0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0" y="0"/>
                  </a:moveTo>
                  <a:lnTo>
                    <a:pt x="69" y="26"/>
                  </a:lnTo>
                  <a:lnTo>
                    <a:pt x="21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82"/>
            <p:cNvSpPr>
              <a:spLocks/>
            </p:cNvSpPr>
            <p:nvPr/>
          </p:nvSpPr>
          <p:spPr bwMode="auto">
            <a:xfrm>
              <a:off x="3408" y="2361"/>
              <a:ext cx="69" cy="26"/>
            </a:xfrm>
            <a:custGeom>
              <a:avLst/>
              <a:gdLst>
                <a:gd name="T0" fmla="*/ 0 w 69"/>
                <a:gd name="T1" fmla="*/ 0 h 26"/>
                <a:gd name="T2" fmla="*/ 69 w 69"/>
                <a:gd name="T3" fmla="*/ 26 h 26"/>
                <a:gd name="T4" fmla="*/ 21 w 69"/>
                <a:gd name="T5" fmla="*/ 26 h 26"/>
                <a:gd name="T6" fmla="*/ 0 w 6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6">
                  <a:moveTo>
                    <a:pt x="0" y="0"/>
                  </a:moveTo>
                  <a:lnTo>
                    <a:pt x="69" y="26"/>
                  </a:lnTo>
                  <a:lnTo>
                    <a:pt x="21" y="2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83"/>
            <p:cNvSpPr>
              <a:spLocks/>
            </p:cNvSpPr>
            <p:nvPr/>
          </p:nvSpPr>
          <p:spPr bwMode="auto">
            <a:xfrm>
              <a:off x="3408" y="2387"/>
              <a:ext cx="69" cy="25"/>
            </a:xfrm>
            <a:custGeom>
              <a:avLst/>
              <a:gdLst>
                <a:gd name="T0" fmla="*/ 69 w 69"/>
                <a:gd name="T1" fmla="*/ 0 h 25"/>
                <a:gd name="T2" fmla="*/ 0 w 69"/>
                <a:gd name="T3" fmla="*/ 25 h 25"/>
                <a:gd name="T4" fmla="*/ 21 w 69"/>
                <a:gd name="T5" fmla="*/ 0 h 25"/>
                <a:gd name="T6" fmla="*/ 69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69" y="0"/>
                  </a:moveTo>
                  <a:lnTo>
                    <a:pt x="0" y="25"/>
                  </a:lnTo>
                  <a:lnTo>
                    <a:pt x="21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84"/>
            <p:cNvSpPr>
              <a:spLocks/>
            </p:cNvSpPr>
            <p:nvPr/>
          </p:nvSpPr>
          <p:spPr bwMode="auto">
            <a:xfrm>
              <a:off x="3408" y="2387"/>
              <a:ext cx="69" cy="25"/>
            </a:xfrm>
            <a:custGeom>
              <a:avLst/>
              <a:gdLst>
                <a:gd name="T0" fmla="*/ 69 w 69"/>
                <a:gd name="T1" fmla="*/ 0 h 25"/>
                <a:gd name="T2" fmla="*/ 0 w 69"/>
                <a:gd name="T3" fmla="*/ 25 h 25"/>
                <a:gd name="T4" fmla="*/ 21 w 69"/>
                <a:gd name="T5" fmla="*/ 0 h 25"/>
                <a:gd name="T6" fmla="*/ 69 w 69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5">
                  <a:moveTo>
                    <a:pt x="69" y="0"/>
                  </a:moveTo>
                  <a:lnTo>
                    <a:pt x="0" y="25"/>
                  </a:lnTo>
                  <a:lnTo>
                    <a:pt x="21" y="0"/>
                  </a:lnTo>
                  <a:lnTo>
                    <a:pt x="6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82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UL transmission with beamforming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0928" y="1427222"/>
            <a:ext cx="2635484" cy="1836534"/>
          </a:xfrm>
        </p:spPr>
        <p:txBody>
          <a:bodyPr/>
          <a:lstStyle/>
          <a:p>
            <a:r>
              <a:rPr lang="en-US" altLang="zh-CN" dirty="0"/>
              <a:t>20MHz channel</a:t>
            </a:r>
          </a:p>
          <a:p>
            <a:r>
              <a:rPr lang="en-US" altLang="zh-CN" dirty="0"/>
              <a:t>STA: 2 </a:t>
            </a:r>
            <a:r>
              <a:rPr lang="en-US" altLang="zh-CN" dirty="0" err="1"/>
              <a:t>Tx</a:t>
            </a:r>
            <a:r>
              <a:rPr lang="en-US" altLang="zh-CN" dirty="0"/>
              <a:t> ant. with ideal beamforming</a:t>
            </a:r>
          </a:p>
          <a:p>
            <a:r>
              <a:rPr lang="en-US" altLang="zh-CN" dirty="0"/>
              <a:t>AP: 8 Rx ant.</a:t>
            </a:r>
          </a:p>
          <a:p>
            <a:r>
              <a:rPr lang="en-US" altLang="zh-CN" dirty="0"/>
              <a:t>4 STAs</a:t>
            </a:r>
          </a:p>
          <a:p>
            <a:pPr marL="0" indent="0" algn="ctr">
              <a:buNone/>
            </a:pP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99940"/>
            <a:ext cx="5791200" cy="448676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232112"/>
            <a:ext cx="8458200" cy="1230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b="0" kern="0" dirty="0" smtClean="0"/>
              <a:t>Rank inverse in BF may cause phase discontinuity, which will break the </a:t>
            </a:r>
            <a:r>
              <a:rPr lang="en-US" altLang="zh-CN" sz="1800" b="0" kern="0" dirty="0" err="1" smtClean="0"/>
              <a:t>orthogonality</a:t>
            </a:r>
            <a:r>
              <a:rPr lang="en-US" altLang="zh-CN" sz="1800" b="0" kern="0" dirty="0" smtClean="0"/>
              <a:t> in frequency domain.</a:t>
            </a:r>
          </a:p>
          <a:p>
            <a:r>
              <a:rPr lang="en-US" altLang="zh-CN" sz="1800" b="0" kern="0" dirty="0" smtClean="0"/>
              <a:t>The observation is rank inverse does not occur frequently. Even it happens, only limited samples are affected.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4648200" y="4159873"/>
            <a:ext cx="381000" cy="18352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473" y="4021374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33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UL transmission with power offset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89" y="5385876"/>
            <a:ext cx="9372600" cy="893419"/>
          </a:xfrm>
        </p:spPr>
        <p:txBody>
          <a:bodyPr/>
          <a:lstStyle/>
          <a:p>
            <a:r>
              <a:rPr lang="en-US" altLang="zh-CN" sz="1800" dirty="0" smtClean="0"/>
              <a:t>Stronger stream may leak power to the weaker stream due to non-ideal </a:t>
            </a:r>
            <a:r>
              <a:rPr lang="en-US" altLang="zh-CN" sz="1800" dirty="0" err="1" smtClean="0"/>
              <a:t>orthogonality</a:t>
            </a:r>
            <a:r>
              <a:rPr lang="en-US" altLang="zh-CN" sz="1800" dirty="0" smtClean="0"/>
              <a:t>;</a:t>
            </a:r>
          </a:p>
          <a:p>
            <a:r>
              <a:rPr lang="en-US" altLang="zh-CN" sz="1800" dirty="0" smtClean="0"/>
              <a:t>The CFO estimation is not impacted too much if the power leakage is within moderate range.</a:t>
            </a:r>
          </a:p>
          <a:p>
            <a:pPr lvl="1"/>
            <a:r>
              <a:rPr lang="en-US" altLang="zh-CN" sz="1600" dirty="0" smtClean="0"/>
              <a:t>We see </a:t>
            </a:r>
            <a:r>
              <a:rPr lang="en-US" altLang="zh-CN" sz="1600" smtClean="0"/>
              <a:t>some obvious </a:t>
            </a:r>
            <a:r>
              <a:rPr lang="en-US" altLang="zh-CN" sz="1600" dirty="0" smtClean="0"/>
              <a:t>impact for power offset &gt; 10dB</a:t>
            </a:r>
            <a:endParaRPr lang="zh-CN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08946"/>
            <a:ext cx="6352043" cy="450664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705600" y="1366309"/>
            <a:ext cx="2438400" cy="2253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0" kern="0" dirty="0" smtClean="0"/>
              <a:t>STA: 1 </a:t>
            </a:r>
            <a:r>
              <a:rPr lang="en-US" altLang="zh-CN" sz="1600" b="0" kern="0" dirty="0" err="1" smtClean="0"/>
              <a:t>Tx</a:t>
            </a:r>
            <a:r>
              <a:rPr lang="en-US" altLang="zh-CN" sz="1600" b="0" kern="0" dirty="0" smtClean="0"/>
              <a:t> ant. </a:t>
            </a:r>
          </a:p>
          <a:p>
            <a:r>
              <a:rPr lang="en-US" altLang="zh-CN" sz="1600" b="0" kern="0" dirty="0" smtClean="0"/>
              <a:t>AP: 8 Rx ant.</a:t>
            </a:r>
          </a:p>
          <a:p>
            <a:r>
              <a:rPr lang="en-US" altLang="zh-CN" sz="1600" b="0" kern="0" dirty="0" smtClean="0"/>
              <a:t>4 STAs received with 0dB power</a:t>
            </a:r>
          </a:p>
          <a:p>
            <a:r>
              <a:rPr lang="en-US" altLang="zh-CN" sz="1600" b="0" kern="0" dirty="0" smtClean="0"/>
              <a:t>1 STA received with -10dB power</a:t>
            </a:r>
          </a:p>
          <a:p>
            <a:r>
              <a:rPr lang="en-US" altLang="zh-CN" sz="1600" b="0" kern="0" dirty="0" smtClean="0"/>
              <a:t>1 STA received with -6dB power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4724400" y="4068108"/>
            <a:ext cx="381000" cy="917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95600" y="4022226"/>
            <a:ext cx="381000" cy="917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8354" y="397549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 dB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3888179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 dB</a:t>
            </a:r>
            <a:endParaRPr lang="en-US" dirty="0"/>
          </a:p>
        </p:txBody>
      </p:sp>
      <p:cxnSp>
        <p:nvCxnSpPr>
          <p:cNvPr id="14" name="Curved Connector 13"/>
          <p:cNvCxnSpPr/>
          <p:nvPr/>
        </p:nvCxnSpPr>
        <p:spPr bwMode="auto">
          <a:xfrm rot="10800000">
            <a:off x="5105401" y="4127847"/>
            <a:ext cx="1614055" cy="523415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5" name="Curved Connector 14"/>
          <p:cNvCxnSpPr/>
          <p:nvPr/>
        </p:nvCxnSpPr>
        <p:spPr bwMode="auto">
          <a:xfrm rot="10800000">
            <a:off x="3314701" y="4120919"/>
            <a:ext cx="3404755" cy="1060683"/>
          </a:xfrm>
          <a:prstGeom prst="curvedConnector3">
            <a:avLst>
              <a:gd name="adj1" fmla="val 6505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50258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PAPR Issue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34" y="4495800"/>
            <a:ext cx="8534400" cy="1600200"/>
          </a:xfrm>
        </p:spPr>
        <p:txBody>
          <a:bodyPr/>
          <a:lstStyle/>
          <a:p>
            <a:r>
              <a:rPr lang="en-US" altLang="zh-CN" dirty="0" smtClean="0"/>
              <a:t>Use fixed point simulation to evaluate if the dynamic range increase in HE-LTF impacts the overall performance (10/6bits quantization is considered);</a:t>
            </a:r>
          </a:p>
          <a:p>
            <a:r>
              <a:rPr lang="en-US" altLang="zh-CN" dirty="0" smtClean="0"/>
              <a:t>The PAPR increase in the masked LTF has marginal impact to the overall performance.</a:t>
            </a:r>
          </a:p>
          <a:p>
            <a:pPr lvl="1"/>
            <a:r>
              <a:rPr lang="en-US" altLang="zh-CN" dirty="0" smtClean="0"/>
              <a:t>PAPR in the data part is the bottleneck.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040" y="1107146"/>
            <a:ext cx="4713650" cy="35096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1107146"/>
            <a:ext cx="4535902" cy="349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24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89000"/>
          </a:xfrm>
        </p:spPr>
        <p:txBody>
          <a:bodyPr/>
          <a:lstStyle/>
          <a:p>
            <a:r>
              <a:rPr lang="en-US" sz="3200" dirty="0" smtClean="0"/>
              <a:t>Summary</a:t>
            </a:r>
            <a:endParaRPr lang="en-US" sz="32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7776864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UL MU-MIMO CFO estimation is enabled by </a:t>
            </a:r>
            <a:r>
              <a:rPr lang="en-US" altLang="ja-JP" dirty="0" smtClean="0"/>
              <a:t>assigning orthogonal LTF sequences to different streams</a:t>
            </a:r>
          </a:p>
          <a:p>
            <a:pPr lvl="1"/>
            <a:r>
              <a:rPr lang="en-US" altLang="ja-JP" sz="2400" dirty="0" smtClean="0"/>
              <a:t>Optimal performance</a:t>
            </a:r>
          </a:p>
          <a:p>
            <a:pPr lvl="1"/>
            <a:r>
              <a:rPr lang="en-US" altLang="ja-JP" sz="2400" dirty="0" smtClean="0"/>
              <a:t>Maximum reuse of legacy design</a:t>
            </a:r>
          </a:p>
          <a:p>
            <a:pPr lvl="1"/>
            <a:r>
              <a:rPr lang="en-US" altLang="ja-JP" sz="2400" dirty="0" smtClean="0"/>
              <a:t>Low complexity</a:t>
            </a:r>
          </a:p>
          <a:p>
            <a:r>
              <a:rPr lang="en-US" altLang="ja-JP" dirty="0" smtClean="0"/>
              <a:t>Propose to use the rows of 8×8 P matrix as the masking sequences for generating the orthogonal HE-LTF sequences for UL MU-MIMO</a:t>
            </a:r>
            <a:endParaRPr lang="en-US" altLang="ja-JP" dirty="0"/>
          </a:p>
          <a:p>
            <a:pPr marL="0" indent="0">
              <a:buNone/>
            </a:pPr>
            <a:endParaRPr lang="en-US" altLang="ja-JP" sz="2800" b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 dirty="0" smtClean="0"/>
              <a:t>]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,” </a:t>
            </a:r>
            <a:r>
              <a:rPr lang="en-GB" dirty="0"/>
              <a:t>doc.: IEEE </a:t>
            </a:r>
            <a:r>
              <a:rPr lang="en-GB" dirty="0" smtClean="0"/>
              <a:t>802.11-15/0132r4, Section 3.2, March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008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add to </a:t>
            </a:r>
            <a:r>
              <a:rPr lang="en-US" dirty="0" err="1" smtClean="0"/>
              <a:t>TGax</a:t>
            </a:r>
            <a:r>
              <a:rPr lang="en-US" dirty="0" smtClean="0"/>
              <a:t> Specification Framework Document? 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HE-LTF sequences for UL MU-MIMO </a:t>
            </a:r>
            <a:r>
              <a:rPr lang="en-US" dirty="0" smtClean="0"/>
              <a:t>shall be generated as follows. For each stream, a </a:t>
            </a:r>
            <a:r>
              <a:rPr lang="en-US" dirty="0"/>
              <a:t>common sequence </a:t>
            </a:r>
            <a:r>
              <a:rPr lang="en-US" dirty="0" smtClean="0"/>
              <a:t>shall be masked </a:t>
            </a:r>
            <a:r>
              <a:rPr lang="en-US" dirty="0"/>
              <a:t>repeatedly </a:t>
            </a:r>
            <a:r>
              <a:rPr lang="en-US" dirty="0" smtClean="0"/>
              <a:t>in a piece-wise manner by a distinct row of </a:t>
            </a:r>
            <a:r>
              <a:rPr lang="en-US" dirty="0" smtClean="0"/>
              <a:t>an </a:t>
            </a:r>
            <a:r>
              <a:rPr lang="en-US" dirty="0" smtClean="0"/>
              <a:t>8x8 </a:t>
            </a:r>
            <a:r>
              <a:rPr lang="en-US" dirty="0" smtClean="0"/>
              <a:t>orthogonal </a:t>
            </a:r>
            <a:r>
              <a:rPr lang="en-US" dirty="0" smtClean="0"/>
              <a:t>matrix. When the length of the LTF sequence is not divisible by 8, the last M elements </a:t>
            </a:r>
            <a:r>
              <a:rPr lang="en-US" dirty="0"/>
              <a:t>of the LTF </a:t>
            </a:r>
            <a:r>
              <a:rPr lang="en-US" dirty="0" smtClean="0"/>
              <a:t>sequence (</a:t>
            </a:r>
            <a:r>
              <a:rPr lang="en-US" dirty="0"/>
              <a:t>M being the remainder after </a:t>
            </a:r>
            <a:r>
              <a:rPr lang="en-US" dirty="0" smtClean="0"/>
              <a:t>the division </a:t>
            </a:r>
            <a:r>
              <a:rPr lang="en-US" dirty="0"/>
              <a:t>of LTF length by 8</a:t>
            </a:r>
            <a:r>
              <a:rPr lang="en-US" dirty="0" smtClean="0"/>
              <a:t>) shall be masked by the </a:t>
            </a:r>
            <a:r>
              <a:rPr lang="en-US" dirty="0"/>
              <a:t>first M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the </a:t>
            </a:r>
            <a:r>
              <a:rPr lang="en-US" dirty="0" smtClean="0"/>
              <a:t>orthogonal </a:t>
            </a:r>
            <a:r>
              <a:rPr lang="en-US" dirty="0" smtClean="0"/>
              <a:t>matrix row.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1910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8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to </a:t>
            </a:r>
            <a:r>
              <a:rPr lang="en-US" altLang="zh-CN" dirty="0" err="1"/>
              <a:t>TGax</a:t>
            </a:r>
            <a:r>
              <a:rPr lang="en-US" altLang="zh-CN" dirty="0"/>
              <a:t> Specification Framework Document? </a:t>
            </a:r>
          </a:p>
          <a:p>
            <a:pPr lvl="1"/>
            <a:r>
              <a:rPr lang="en-US" altLang="zh-CN" dirty="0" smtClean="0"/>
              <a:t>The orthogonal matrix used to mask the HE-LTF sequence in SP1 is the 8x8 </a:t>
            </a:r>
            <a:r>
              <a:rPr lang="en-US" altLang="zh-CN" dirty="0" err="1" smtClean="0"/>
              <a:t>Pmatrix</a:t>
            </a:r>
            <a:r>
              <a:rPr lang="en-US" altLang="zh-CN" dirty="0" smtClean="0"/>
              <a:t> used in 11ac.</a:t>
            </a:r>
            <a:endParaRPr lang="zh-CN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6261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819400"/>
            <a:ext cx="5867400" cy="1066800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32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093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1573849"/>
            <a:ext cx="6705600" cy="499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2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dirty="0" smtClean="0"/>
              <a:t>P matrix coded HE-LTF was adopted in last meeting [1] </a:t>
            </a:r>
            <a:endParaRPr lang="en-US" altLang="ja-JP" sz="2800" dirty="0"/>
          </a:p>
          <a:p>
            <a:pPr lvl="1"/>
            <a:r>
              <a:rPr lang="en-US" altLang="ja-JP" sz="2800" dirty="0" smtClean="0"/>
              <a:t>Maximize legacy reuse</a:t>
            </a:r>
          </a:p>
          <a:p>
            <a:r>
              <a:rPr lang="en-US" altLang="ja-JP" sz="2800" dirty="0" smtClean="0"/>
              <a:t>Adding details, we propose HE-LTF sequences for uplink multiuser MIMO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110481</TotalTime>
  <Words>2435</Words>
  <Application>Microsoft Office PowerPoint</Application>
  <PresentationFormat>On-screen Show (4:3)</PresentationFormat>
  <Paragraphs>741</Paragraphs>
  <Slides>33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굴림</vt:lpstr>
      <vt:lpstr>맑은 고딕</vt:lpstr>
      <vt:lpstr>宋体</vt:lpstr>
      <vt:lpstr>Arial</vt:lpstr>
      <vt:lpstr>Calibri</vt:lpstr>
      <vt:lpstr>Cambria Math</vt:lpstr>
      <vt:lpstr>Helvetica</vt:lpstr>
      <vt:lpstr>Times New Roman</vt:lpstr>
      <vt:lpstr>802-11-Submission</vt:lpstr>
      <vt:lpstr>HE-LTF Sequence for UL MU-MIMO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PowerPoint Presentation</vt:lpstr>
      <vt:lpstr>PowerPoint Presentation</vt:lpstr>
      <vt:lpstr>PowerPoint Presentation</vt:lpstr>
      <vt:lpstr>Cyclic Orthogonality</vt:lpstr>
      <vt:lpstr>Orthogonal Tone Blocks</vt:lpstr>
      <vt:lpstr>PowerPoint Presentation</vt:lpstr>
      <vt:lpstr>LTF symbols of multiple streams</vt:lpstr>
      <vt:lpstr>CFO Estimation</vt:lpstr>
      <vt:lpstr>One P matrix for all</vt:lpstr>
      <vt:lpstr>Simulation Assumptions</vt:lpstr>
      <vt:lpstr>CFO Tolerance</vt:lpstr>
      <vt:lpstr>Timing Offset Tolerance</vt:lpstr>
      <vt:lpstr>Robust to Frequency Selectivity</vt:lpstr>
      <vt:lpstr>With per-stream CSD</vt:lpstr>
      <vt:lpstr>2x LTF</vt:lpstr>
      <vt:lpstr>UL transmission with beamforming</vt:lpstr>
      <vt:lpstr>UL transmission with power offset</vt:lpstr>
      <vt:lpstr>PAPR Issue</vt:lpstr>
      <vt:lpstr>Summary</vt:lpstr>
      <vt:lpstr>Reference</vt:lpstr>
      <vt:lpstr>Straw Poll 1</vt:lpstr>
      <vt:lpstr>Straw Poll 2</vt:lpstr>
      <vt:lpstr>Backup</vt:lpstr>
      <vt:lpstr>PowerPoint Presentation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Chen, Xiaogang C</cp:lastModifiedBy>
  <cp:revision>1868</cp:revision>
  <cp:lastPrinted>1998-02-10T13:28:06Z</cp:lastPrinted>
  <dcterms:created xsi:type="dcterms:W3CDTF">2007-05-21T21:00:37Z</dcterms:created>
  <dcterms:modified xsi:type="dcterms:W3CDTF">2015-09-15T05:06:02Z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