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70" r:id="rId2"/>
    <p:sldId id="473" r:id="rId3"/>
    <p:sldId id="478" r:id="rId4"/>
    <p:sldId id="475" r:id="rId5"/>
    <p:sldId id="474" r:id="rId6"/>
    <p:sldId id="476" r:id="rId7"/>
    <p:sldId id="477" r:id="rId8"/>
    <p:sldId id="504" r:id="rId9"/>
    <p:sldId id="481" r:id="rId10"/>
    <p:sldId id="505" r:id="rId11"/>
    <p:sldId id="482" r:id="rId12"/>
    <p:sldId id="483" r:id="rId13"/>
    <p:sldId id="484" r:id="rId14"/>
    <p:sldId id="485" r:id="rId15"/>
    <p:sldId id="487" r:id="rId16"/>
    <p:sldId id="488" r:id="rId17"/>
    <p:sldId id="490" r:id="rId18"/>
    <p:sldId id="506" r:id="rId19"/>
    <p:sldId id="492" r:id="rId20"/>
    <p:sldId id="493" r:id="rId21"/>
    <p:sldId id="494" r:id="rId22"/>
    <p:sldId id="495" r:id="rId23"/>
    <p:sldId id="496" r:id="rId24"/>
    <p:sldId id="497" r:id="rId25"/>
    <p:sldId id="508" r:id="rId26"/>
    <p:sldId id="509" r:id="rId27"/>
    <p:sldId id="510" r:id="rId28"/>
    <p:sldId id="498" r:id="rId29"/>
    <p:sldId id="500" r:id="rId30"/>
    <p:sldId id="502" r:id="rId31"/>
    <p:sldId id="507" r:id="rId3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9251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67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3010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5424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4066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6015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240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10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12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15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3163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948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650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41399" y="6475413"/>
            <a:ext cx="2202526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79871" y="6475413"/>
            <a:ext cx="21640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802.11-15/0602r5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rianh@cisco.com" TargetMode="External"/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monajem@cisco.com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lv.kaiying@zte.com.c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HE-LTF Sequence for UL MU-MIMO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19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862668"/>
              </p:ext>
            </p:extLst>
          </p:nvPr>
        </p:nvGraphicFramePr>
        <p:xfrm>
          <a:off x="990600" y="19812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1-408-765-9698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+408-222-2500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10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Problem Statement</a:t>
            </a:r>
            <a:endParaRPr lang="en-US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533401" y="1524000"/>
            <a:ext cx="8305799" cy="4724400"/>
          </a:xfrm>
          <a:prstGeom prst="rect">
            <a:avLst/>
          </a:prstGeom>
        </p:spPr>
        <p:txBody>
          <a:bodyPr/>
          <a:lstStyle/>
          <a:p>
            <a:r>
              <a:rPr lang="en-US" altLang="ja-JP" sz="2800" b="0" dirty="0" smtClean="0"/>
              <a:t>In uplink multiuser MIMO, different UL users have different carrier frequency offsets</a:t>
            </a:r>
          </a:p>
          <a:p>
            <a:r>
              <a:rPr lang="en-US" altLang="ja-JP" sz="2800" b="0" dirty="0" smtClean="0"/>
              <a:t>AP may want to estimate the CFOs for demodulating data and mitigating multiuser interference</a:t>
            </a:r>
          </a:p>
          <a:p>
            <a:r>
              <a:rPr lang="en-US" altLang="ja-JP" sz="2800" b="0" dirty="0" smtClean="0"/>
              <a:t>For the CFO estimation, per-stream phase offsets at different LTF symbol instants need to be obtained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16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Proposed Solution</a:t>
            </a:r>
            <a:endParaRPr lang="en-US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533401" y="1524000"/>
            <a:ext cx="8229599" cy="4724400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 smtClean="0"/>
              <a:t>Assign orthogonal LTF sequences to different streams within the UL MU-MIMO burst </a:t>
            </a:r>
          </a:p>
          <a:p>
            <a:pPr lvl="1"/>
            <a:r>
              <a:rPr lang="en-US" altLang="ja-JP" sz="2400" dirty="0" smtClean="0"/>
              <a:t>Exploit frequency domain correlation</a:t>
            </a:r>
          </a:p>
          <a:p>
            <a:pPr lvl="1"/>
            <a:r>
              <a:rPr lang="en-US" altLang="ja-JP" sz="2400" dirty="0" smtClean="0"/>
              <a:t>Per-stream channel responses can be estimated </a:t>
            </a:r>
            <a:r>
              <a:rPr lang="en-US" altLang="ja-JP" sz="2400" dirty="0"/>
              <a:t>for each LTF symbol </a:t>
            </a:r>
            <a:endParaRPr lang="en-US" altLang="ja-JP" sz="2400" dirty="0" smtClean="0"/>
          </a:p>
          <a:p>
            <a:pPr lvl="1"/>
            <a:r>
              <a:rPr lang="en-US" altLang="ja-JP" sz="2400" dirty="0" smtClean="0"/>
              <a:t>CFO can be estimated by checking the phase difference between the channel estimates obtained at different LTF symbols</a:t>
            </a:r>
          </a:p>
          <a:p>
            <a:r>
              <a:rPr lang="en-US" altLang="ja-JP" dirty="0" smtClean="0"/>
              <a:t>Additional benefit — No need to insert pilot tones in LTF symbols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05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12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Generating LTF </a:t>
            </a:r>
            <a:r>
              <a:rPr lang="en-US" kern="0" dirty="0"/>
              <a:t>s</a:t>
            </a:r>
            <a:r>
              <a:rPr lang="en-US" kern="0" dirty="0" smtClean="0"/>
              <a:t>equences</a:t>
            </a:r>
            <a:endParaRPr lang="en-US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533400" y="1371600"/>
            <a:ext cx="8229599" cy="2393641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Generated from P </a:t>
            </a:r>
            <a:r>
              <a:rPr lang="en-US" altLang="ja-JP" dirty="0" smtClean="0"/>
              <a:t>matrix</a:t>
            </a:r>
          </a:p>
          <a:p>
            <a:pPr lvl="1"/>
            <a:r>
              <a:rPr lang="en-US" altLang="ja-JP" sz="2000" dirty="0" smtClean="0"/>
              <a:t>Scramble </a:t>
            </a:r>
            <a:r>
              <a:rPr lang="en-US" altLang="ja-JP" sz="2000" dirty="0"/>
              <a:t>a common sequence by different rows of P matrix</a:t>
            </a:r>
          </a:p>
          <a:p>
            <a:r>
              <a:rPr lang="en-US" altLang="ja-JP" dirty="0" smtClean="0"/>
              <a:t>Piecewise orthogonal</a:t>
            </a:r>
          </a:p>
          <a:p>
            <a:pPr lvl="1"/>
            <a:r>
              <a:rPr lang="en-US" altLang="ja-JP" dirty="0" smtClean="0"/>
              <a:t>Sub-sequences with any </a:t>
            </a:r>
            <a:r>
              <a:rPr lang="en-US" altLang="ja-JP" i="1" dirty="0" smtClean="0"/>
              <a:t>K</a:t>
            </a:r>
            <a:r>
              <a:rPr lang="en-US" altLang="ja-JP" dirty="0" smtClean="0"/>
              <a:t> (e.g. 4) contiguous entries are orthogonal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733800"/>
            <a:ext cx="7467600" cy="2470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52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ko-KR" dirty="0" smtClean="0"/>
              <a:t>Cyclic Orthogonality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20037"/>
            <a:ext cx="7772400" cy="2212004"/>
          </a:xfrm>
        </p:spPr>
        <p:txBody>
          <a:bodyPr/>
          <a:lstStyle/>
          <a:p>
            <a:r>
              <a:rPr lang="en-US" altLang="ko-KR" sz="2400" b="1" dirty="0" smtClean="0"/>
              <a:t>Orthogonal sequences of any length can be generated by exploiting cyclic orthogonality among P matrix rows</a:t>
            </a:r>
          </a:p>
          <a:p>
            <a:pPr lvl="1"/>
            <a:r>
              <a:rPr lang="en-US" altLang="ko-KR" sz="2400" dirty="0"/>
              <a:t>E</a:t>
            </a:r>
            <a:r>
              <a:rPr lang="en-US" altLang="ko-KR" sz="2400" dirty="0" smtClean="0"/>
              <a:t>.g. 2 users with 26 tones and </a:t>
            </a:r>
            <a:r>
              <a:rPr lang="en-US" altLang="ko-KR" sz="2400" i="1" dirty="0" smtClean="0"/>
              <a:t>K</a:t>
            </a:r>
            <a:r>
              <a:rPr lang="en-US" altLang="ko-KR" sz="2400" dirty="0" smtClean="0"/>
              <a:t>=4</a:t>
            </a:r>
          </a:p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  <p:grpSp>
        <p:nvGrpSpPr>
          <p:cNvPr id="6" name="그룹 5"/>
          <p:cNvGrpSpPr/>
          <p:nvPr/>
        </p:nvGrpSpPr>
        <p:grpSpPr>
          <a:xfrm>
            <a:off x="967320" y="3505200"/>
            <a:ext cx="6851297" cy="3012375"/>
            <a:chOff x="566848" y="2686888"/>
            <a:chExt cx="6957480" cy="3012375"/>
          </a:xfrm>
        </p:grpSpPr>
        <p:grpSp>
          <p:nvGrpSpPr>
            <p:cNvPr id="7" name="그룹 6"/>
            <p:cNvGrpSpPr/>
            <p:nvPr/>
          </p:nvGrpSpPr>
          <p:grpSpPr>
            <a:xfrm>
              <a:off x="566848" y="2839288"/>
              <a:ext cx="6928392" cy="1309792"/>
              <a:chOff x="566848" y="2839288"/>
              <a:chExt cx="6928392" cy="1309792"/>
            </a:xfrm>
          </p:grpSpPr>
          <p:grpSp>
            <p:nvGrpSpPr>
              <p:cNvPr id="25" name="그룹 24"/>
              <p:cNvGrpSpPr/>
              <p:nvPr/>
            </p:nvGrpSpPr>
            <p:grpSpPr>
              <a:xfrm>
                <a:off x="566848" y="3717032"/>
                <a:ext cx="6928392" cy="432048"/>
                <a:chOff x="566848" y="3573016"/>
                <a:chExt cx="6928392" cy="432048"/>
              </a:xfrm>
            </p:grpSpPr>
            <p:graphicFrame>
              <p:nvGraphicFramePr>
                <p:cNvPr id="30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1646968" y="3634224"/>
                <a:ext cx="2047472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L1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L3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L4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  <p:sp>
              <p:nvSpPr>
                <p:cNvPr id="31" name="TextBox 30"/>
                <p:cNvSpPr txBox="1"/>
                <p:nvPr/>
              </p:nvSpPr>
              <p:spPr>
                <a:xfrm>
                  <a:off x="566848" y="3634224"/>
                  <a:ext cx="86409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User 1</a:t>
                  </a:r>
                  <a:endParaRPr lang="ko-KR" altLang="en-US" dirty="0"/>
                </a:p>
              </p:txBody>
            </p:sp>
            <p:graphicFrame>
              <p:nvGraphicFramePr>
                <p:cNvPr id="32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4455280" y="3634224"/>
                <a:ext cx="2047472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L21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L22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L23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L24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  <p:sp>
              <p:nvSpPr>
                <p:cNvPr id="33" name="TextBox 32"/>
                <p:cNvSpPr txBox="1"/>
                <p:nvPr/>
              </p:nvSpPr>
              <p:spPr>
                <a:xfrm>
                  <a:off x="3879216" y="3573016"/>
                  <a:ext cx="50405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…</a:t>
                  </a:r>
                  <a:endParaRPr lang="ko-KR" altLang="en-US" dirty="0"/>
                </a:p>
              </p:txBody>
            </p:sp>
            <p:graphicFrame>
              <p:nvGraphicFramePr>
                <p:cNvPr id="34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6471504" y="3634224"/>
                <a:ext cx="1023736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L25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L26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</p:grpSp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50736" y="2839288"/>
                <a:ext cx="1967009" cy="7098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7" name="TextBox 26"/>
              <p:cNvSpPr txBox="1"/>
              <p:nvPr/>
            </p:nvSpPr>
            <p:spPr>
              <a:xfrm>
                <a:off x="2490960" y="3429000"/>
                <a:ext cx="3664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X</a:t>
                </a:r>
                <a:endParaRPr lang="ko-KR" altLang="en-US" dirty="0"/>
              </a:p>
            </p:txBody>
          </p:sp>
          <p:pic>
            <p:nvPicPr>
              <p:cNvPr id="28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27984" y="2852936"/>
                <a:ext cx="1967009" cy="7098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9" name="TextBox 28"/>
              <p:cNvSpPr txBox="1"/>
              <p:nvPr/>
            </p:nvSpPr>
            <p:spPr>
              <a:xfrm>
                <a:off x="5268208" y="3442648"/>
                <a:ext cx="3664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X</a:t>
                </a:r>
                <a:endParaRPr lang="ko-KR" altLang="en-US" dirty="0"/>
              </a:p>
            </p:txBody>
          </p:sp>
        </p:grpSp>
        <p:grpSp>
          <p:nvGrpSpPr>
            <p:cNvPr id="8" name="그룹 7"/>
            <p:cNvGrpSpPr/>
            <p:nvPr/>
          </p:nvGrpSpPr>
          <p:grpSpPr>
            <a:xfrm>
              <a:off x="566848" y="4271067"/>
              <a:ext cx="6928392" cy="1102149"/>
              <a:chOff x="566848" y="4271067"/>
              <a:chExt cx="6928392" cy="1102149"/>
            </a:xfrm>
          </p:grpSpPr>
          <p:grpSp>
            <p:nvGrpSpPr>
              <p:cNvPr id="15" name="그룹 14"/>
              <p:cNvGrpSpPr/>
              <p:nvPr/>
            </p:nvGrpSpPr>
            <p:grpSpPr>
              <a:xfrm>
                <a:off x="566848" y="4941168"/>
                <a:ext cx="6928392" cy="432048"/>
                <a:chOff x="566848" y="3573016"/>
                <a:chExt cx="6928392" cy="432048"/>
              </a:xfrm>
            </p:grpSpPr>
            <p:graphicFrame>
              <p:nvGraphicFramePr>
                <p:cNvPr id="20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1646968" y="3634224"/>
                <a:ext cx="2047472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L1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L3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L4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  <p:sp>
              <p:nvSpPr>
                <p:cNvPr id="21" name="TextBox 20"/>
                <p:cNvSpPr txBox="1"/>
                <p:nvPr/>
              </p:nvSpPr>
              <p:spPr>
                <a:xfrm>
                  <a:off x="566848" y="3634224"/>
                  <a:ext cx="86409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User 2</a:t>
                  </a:r>
                  <a:endParaRPr lang="ko-KR" altLang="en-US" dirty="0"/>
                </a:p>
              </p:txBody>
            </p:sp>
            <p:graphicFrame>
              <p:nvGraphicFramePr>
                <p:cNvPr id="22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4455280" y="3634224"/>
                <a:ext cx="2047472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L21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L22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L23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L24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  <p:sp>
              <p:nvSpPr>
                <p:cNvPr id="23" name="TextBox 22"/>
                <p:cNvSpPr txBox="1"/>
                <p:nvPr/>
              </p:nvSpPr>
              <p:spPr>
                <a:xfrm>
                  <a:off x="3879216" y="3573016"/>
                  <a:ext cx="50405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…</a:t>
                  </a:r>
                  <a:endParaRPr lang="ko-KR" altLang="en-US" dirty="0"/>
                </a:p>
              </p:txBody>
            </p:sp>
            <p:graphicFrame>
              <p:nvGraphicFramePr>
                <p:cNvPr id="24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6471504" y="3634224"/>
                <a:ext cx="1023736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L25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L26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</p:grpSp>
          <p:pic>
            <p:nvPicPr>
              <p:cNvPr id="16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18976" y="4313669"/>
                <a:ext cx="1848682" cy="528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" name="TextBox 16"/>
              <p:cNvSpPr txBox="1"/>
              <p:nvPr/>
            </p:nvSpPr>
            <p:spPr>
              <a:xfrm>
                <a:off x="2483768" y="4702204"/>
                <a:ext cx="3664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X</a:t>
                </a:r>
                <a:endParaRPr lang="ko-KR" altLang="en-US" dirty="0"/>
              </a:p>
            </p:txBody>
          </p:sp>
          <p:pic>
            <p:nvPicPr>
              <p:cNvPr id="18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00795" y="4271067"/>
                <a:ext cx="1848682" cy="528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9" name="TextBox 18"/>
              <p:cNvSpPr txBox="1"/>
              <p:nvPr/>
            </p:nvSpPr>
            <p:spPr>
              <a:xfrm>
                <a:off x="5265587" y="4659602"/>
                <a:ext cx="3664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X</a:t>
                </a:r>
                <a:endParaRPr lang="ko-KR" altLang="en-US" dirty="0"/>
              </a:p>
            </p:txBody>
          </p:sp>
        </p:grpSp>
        <p:sp>
          <p:nvSpPr>
            <p:cNvPr id="9" name="타원 8"/>
            <p:cNvSpPr/>
            <p:nvPr/>
          </p:nvSpPr>
          <p:spPr>
            <a:xfrm>
              <a:off x="4500795" y="3140968"/>
              <a:ext cx="924341" cy="30168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4404101" y="4456362"/>
              <a:ext cx="924341" cy="30168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아래로 구부러진 화살표 10"/>
            <p:cNvSpPr/>
            <p:nvPr/>
          </p:nvSpPr>
          <p:spPr>
            <a:xfrm>
              <a:off x="5076056" y="2839288"/>
              <a:ext cx="1944216" cy="301680"/>
            </a:xfrm>
            <a:prstGeom prst="curvedDownArrow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아래로 구부러진 화살표 11"/>
            <p:cNvSpPr/>
            <p:nvPr/>
          </p:nvSpPr>
          <p:spPr>
            <a:xfrm>
              <a:off x="5076056" y="4168330"/>
              <a:ext cx="1944216" cy="301680"/>
            </a:xfrm>
            <a:prstGeom prst="curvedDownArrow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5425136" y="2686888"/>
              <a:ext cx="2099192" cy="268482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852394" y="5299153"/>
              <a:ext cx="14466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 smtClean="0">
                  <a:solidFill>
                    <a:srgbClr val="FF0000"/>
                  </a:solidFill>
                </a:rPr>
                <a:t>orthogonal</a:t>
              </a:r>
              <a:endParaRPr lang="ko-KR" altLang="en-US" sz="2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6709196" y="38575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/>
              <a:t>[1    -1]</a:t>
            </a:r>
            <a:endParaRPr lang="ko-KR" alt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6729350" y="516972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/>
              <a:t>[1     1]</a:t>
            </a:r>
            <a:endParaRPr lang="ko-KR" alt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7145975" y="4267200"/>
            <a:ext cx="360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X</a:t>
            </a:r>
            <a:endParaRPr lang="ko-KR" alt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150925" y="5522025"/>
            <a:ext cx="360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X</a:t>
            </a:r>
            <a:endParaRPr lang="ko-KR" altLang="en-US" dirty="0"/>
          </a:p>
        </p:txBody>
      </p:sp>
      <p:sp>
        <p:nvSpPr>
          <p:cNvPr id="4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4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57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ko-KR" dirty="0" smtClean="0"/>
              <a:t>Orthogonal Tone Blocks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800" dirty="0" smtClean="0"/>
              <a:t>By </a:t>
            </a:r>
            <a:r>
              <a:rPr lang="en-US" altLang="ko-KR" sz="2800" dirty="0"/>
              <a:t>exploiting </a:t>
            </a:r>
            <a:r>
              <a:rPr lang="en-US" altLang="ko-KR" sz="2800" dirty="0" smtClean="0"/>
              <a:t>cyclic orthogonality</a:t>
            </a:r>
            <a:r>
              <a:rPr lang="en-US" altLang="ko-KR" sz="2800" dirty="0"/>
              <a:t>,</a:t>
            </a:r>
            <a:r>
              <a:rPr lang="en-US" altLang="ko-KR" sz="2800" dirty="0" smtClean="0"/>
              <a:t> we have many orthogonal tone blocks generating data samples for CFO estimation</a:t>
            </a:r>
            <a:endParaRPr lang="en-US" altLang="ko-KR" sz="2800" dirty="0"/>
          </a:p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30616" y="65532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459410"/>
              </p:ext>
            </p:extLst>
          </p:nvPr>
        </p:nvGraphicFramePr>
        <p:xfrm>
          <a:off x="2527920" y="3969221"/>
          <a:ext cx="457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S1(1)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S1(2)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S1(4)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S1(5)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S1(6)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S1(7)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S1(8)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S1(9)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47800" y="3959596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User 1</a:t>
            </a:r>
            <a:endParaRPr lang="ko-KR" altLang="en-US" sz="2000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331704"/>
              </p:ext>
            </p:extLst>
          </p:nvPr>
        </p:nvGraphicFramePr>
        <p:xfrm>
          <a:off x="2527920" y="4639854"/>
          <a:ext cx="457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S2(1)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S2(2)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S2(4)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S2(5)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S2(6)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S2(7)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S2(8)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S2(9)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447800" y="4630229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User 2</a:t>
            </a:r>
            <a:endParaRPr lang="ko-KR" altLang="en-US" sz="2000" dirty="0"/>
          </a:p>
        </p:txBody>
      </p:sp>
      <p:sp>
        <p:nvSpPr>
          <p:cNvPr id="11" name="직사각형 10"/>
          <p:cNvSpPr/>
          <p:nvPr/>
        </p:nvSpPr>
        <p:spPr>
          <a:xfrm>
            <a:off x="2494412" y="3733800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3003101" y="3776933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512149" y="3815433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4020838" y="3848941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4529886" y="3892074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5048200" y="3930574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1954352" y="547060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Orthogonal tone block 1</a:t>
            </a:r>
            <a:endParaRPr lang="ko-KR" altLang="en-US" sz="1400" dirty="0"/>
          </a:p>
        </p:txBody>
      </p:sp>
      <p:cxnSp>
        <p:nvCxnSpPr>
          <p:cNvPr id="18" name="직선 화살표 연결선 17"/>
          <p:cNvCxnSpPr>
            <a:stCxn id="17" idx="0"/>
          </p:cNvCxnSpPr>
          <p:nvPr/>
        </p:nvCxnSpPr>
        <p:spPr>
          <a:xfrm flipV="1">
            <a:off x="2494412" y="5173960"/>
            <a:ext cx="248788" cy="2966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386136" y="5486400"/>
            <a:ext cx="1132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Orthogonal tone block 2</a:t>
            </a:r>
            <a:endParaRPr lang="ko-KR" altLang="en-US" sz="1400" dirty="0"/>
          </a:p>
        </p:txBody>
      </p:sp>
      <p:cxnSp>
        <p:nvCxnSpPr>
          <p:cNvPr id="20" name="직선 화살표 연결선 19"/>
          <p:cNvCxnSpPr/>
          <p:nvPr/>
        </p:nvCxnSpPr>
        <p:spPr>
          <a:xfrm flipH="1" flipV="1">
            <a:off x="3386136" y="5261266"/>
            <a:ext cx="152392" cy="24138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30616" y="557959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179410" y="39595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180269" y="465065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2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2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59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15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447196" y="589584"/>
            <a:ext cx="6136198" cy="638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kern="0" dirty="0" smtClean="0"/>
              <a:t>LTF symbols of stream </a:t>
            </a:r>
            <a:r>
              <a:rPr lang="en-US" sz="2800" i="1" kern="0" dirty="0" smtClean="0"/>
              <a:t>k</a:t>
            </a:r>
            <a:endParaRPr lang="en-US" sz="2800" i="1" kern="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961347"/>
            <a:ext cx="7086600" cy="421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161683" y="5925920"/>
            <a:ext cx="6118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Time</a:t>
            </a:r>
            <a:endParaRPr lang="en-US" sz="1600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 flipV="1">
            <a:off x="2590800" y="5923747"/>
            <a:ext cx="76200" cy="3429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209800" y="6180148"/>
            <a:ext cx="105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LTF symbol 1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 flipV="1">
            <a:off x="3619500" y="5923747"/>
            <a:ext cx="76200" cy="3429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271709" y="6200001"/>
            <a:ext cx="105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LTF symbol 2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flipH="1">
            <a:off x="6576484" y="3629479"/>
            <a:ext cx="495300" cy="1905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997273" y="3447730"/>
            <a:ext cx="942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Subcarrier 1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6662655" y="1531749"/>
            <a:ext cx="343716" cy="307717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997273" y="3724729"/>
            <a:ext cx="942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Subcarrier 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506010" y="1768297"/>
                <a:ext cx="1905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S</a:t>
                </a:r>
                <a:r>
                  <a:rPr lang="en-US" sz="2400" i="1" baseline="-25000" dirty="0" smtClean="0"/>
                  <a:t>i</a:t>
                </a:r>
                <a:r>
                  <a:rPr lang="en-US" sz="2400" dirty="0" smtClean="0"/>
                  <a:t>(</a:t>
                </a:r>
                <a:r>
                  <a:rPr lang="en-US" sz="2400" i="1" dirty="0" smtClean="0"/>
                  <a:t>k</a:t>
                </a:r>
                <a:r>
                  <a:rPr lang="en-US" sz="2400" dirty="0" smtClean="0"/>
                  <a:t>) C</a:t>
                </a:r>
                <a:r>
                  <a:rPr lang="en-US" sz="2400" i="1" baseline="-25000" dirty="0" smtClean="0"/>
                  <a:t>j</a:t>
                </a:r>
                <a:r>
                  <a:rPr lang="en-US" sz="2400" dirty="0" smtClean="0"/>
                  <a:t>(</a:t>
                </a:r>
                <a:r>
                  <a:rPr lang="en-US" sz="2400" i="1" dirty="0" smtClean="0"/>
                  <a:t>k</a:t>
                </a:r>
                <a:r>
                  <a:rPr lang="en-US" sz="2400" dirty="0" smtClean="0"/>
                  <a:t>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6010" y="1768297"/>
                <a:ext cx="1905000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4792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 bwMode="auto">
          <a:xfrm flipH="1">
            <a:off x="6576484" y="3880634"/>
            <a:ext cx="495300" cy="1905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5736373" y="1227925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70C0"/>
                </a:solidFill>
              </a:rPr>
              <a:t>Stream index</a:t>
            </a:r>
          </a:p>
        </p:txBody>
      </p:sp>
      <p:cxnSp>
        <p:nvCxnSpPr>
          <p:cNvPr id="26" name="Straight Arrow Connector 25"/>
          <p:cNvCxnSpPr/>
          <p:nvPr/>
        </p:nvCxnSpPr>
        <p:spPr bwMode="auto">
          <a:xfrm flipH="1" flipV="1">
            <a:off x="7458510" y="2201415"/>
            <a:ext cx="305917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7223761" y="2450068"/>
            <a:ext cx="1881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70C0"/>
                </a:solidFill>
              </a:rPr>
              <a:t>LTF</a:t>
            </a:r>
            <a:r>
              <a:rPr lang="en-US" sz="1800" dirty="0" smtClean="0"/>
              <a:t> </a:t>
            </a:r>
            <a:r>
              <a:rPr lang="en-US" sz="1800" dirty="0">
                <a:solidFill>
                  <a:srgbClr val="0070C0"/>
                </a:solidFill>
              </a:rPr>
              <a:t>symbol index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 flipV="1">
            <a:off x="6506010" y="2217458"/>
            <a:ext cx="24765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5896410" y="2443917"/>
            <a:ext cx="1213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70C0"/>
                </a:solidFill>
              </a:rPr>
              <a:t>Tone index</a:t>
            </a: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2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7764427" y="1685607"/>
            <a:ext cx="254773" cy="24396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7303547" y="1121966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70C0"/>
                </a:solidFill>
              </a:rPr>
              <a:t>Sequence common </a:t>
            </a:r>
          </a:p>
          <a:p>
            <a:r>
              <a:rPr lang="en-US" sz="1800" dirty="0" smtClean="0">
                <a:solidFill>
                  <a:srgbClr val="0070C0"/>
                </a:solidFill>
              </a:rPr>
              <a:t>to all streams</a:t>
            </a:r>
            <a:endParaRPr lang="en-US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82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86000"/>
            <a:ext cx="6781800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09600"/>
            <a:ext cx="7772400" cy="838200"/>
          </a:xfrm>
        </p:spPr>
        <p:txBody>
          <a:bodyPr/>
          <a:lstStyle/>
          <a:p>
            <a:r>
              <a:rPr lang="en-US" altLang="zh-CN" sz="2800" dirty="0" smtClean="0"/>
              <a:t>LTF symbols of multiple streams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267700" cy="1295400"/>
          </a:xfrm>
        </p:spPr>
        <p:txBody>
          <a:bodyPr/>
          <a:lstStyle/>
          <a:p>
            <a:r>
              <a:rPr lang="en-US" altLang="zh-CN" b="0" dirty="0" smtClean="0"/>
              <a:t>Orthogonal sequences are applied to different streams on each tone block</a:t>
            </a:r>
            <a:endParaRPr lang="en-US" altLang="zh-CN" b="0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1219200" y="3505200"/>
            <a:ext cx="190500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1219200" y="3962400"/>
            <a:ext cx="76200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68580" y="3592651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Orthogonal sequences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46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146140"/>
            <a:ext cx="5334000" cy="3168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3810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CFO Estimation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219200"/>
            <a:ext cx="7886700" cy="1600200"/>
          </a:xfrm>
        </p:spPr>
        <p:txBody>
          <a:bodyPr/>
          <a:lstStyle/>
          <a:p>
            <a:r>
              <a:rPr lang="en-US" altLang="zh-CN" sz="2200" dirty="0" smtClean="0"/>
              <a:t>Channel response remains </a:t>
            </a:r>
            <a:r>
              <a:rPr lang="en-US" altLang="zh-CN" sz="2200" dirty="0"/>
              <a:t>roughly </a:t>
            </a:r>
            <a:r>
              <a:rPr lang="en-US" altLang="zh-CN" sz="2200" dirty="0" smtClean="0"/>
              <a:t>constant over each tone block </a:t>
            </a:r>
          </a:p>
          <a:p>
            <a:r>
              <a:rPr lang="en-US" altLang="zh-CN" sz="2200" dirty="0" smtClean="0"/>
              <a:t>Phase response is estimated from each tone block</a:t>
            </a:r>
            <a:endParaRPr lang="en-US" altLang="zh-CN" sz="2200" dirty="0"/>
          </a:p>
          <a:p>
            <a:r>
              <a:rPr lang="en-US" altLang="zh-CN" sz="2200" dirty="0" smtClean="0"/>
              <a:t>CFO is estimated by averaging the phase rotation rate over </a:t>
            </a:r>
            <a:r>
              <a:rPr lang="en-US" altLang="zh-CN" sz="2200" dirty="0"/>
              <a:t>tone blocks </a:t>
            </a:r>
            <a:r>
              <a:rPr lang="en-US" altLang="zh-CN" sz="2200" dirty="0" smtClean="0"/>
              <a:t>and </a:t>
            </a:r>
            <a:r>
              <a:rPr lang="en-US" altLang="zh-CN" sz="2200" dirty="0"/>
              <a:t>Rx </a:t>
            </a:r>
            <a:r>
              <a:rPr lang="en-US" altLang="zh-CN" sz="2200" dirty="0" smtClean="0"/>
              <a:t>antennas</a:t>
            </a:r>
            <a:endParaRPr lang="en-US" altLang="zh-CN" sz="2200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2667000" y="4017163"/>
            <a:ext cx="1498315" cy="1642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2667000" y="4572000"/>
            <a:ext cx="599326" cy="3905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455591" y="4017163"/>
            <a:ext cx="1511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Orthogonal sequences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One P matrix for all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180040" cy="1219200"/>
          </a:xfrm>
        </p:spPr>
        <p:txBody>
          <a:bodyPr/>
          <a:lstStyle/>
          <a:p>
            <a:r>
              <a:rPr lang="en-US" altLang="zh-CN" sz="2400" dirty="0" smtClean="0"/>
              <a:t>Since the 8×8 P matrix consists of orthogonal </a:t>
            </a:r>
            <a:r>
              <a:rPr lang="en-US" altLang="zh-CN" sz="2400" dirty="0"/>
              <a:t>2×2 </a:t>
            </a:r>
            <a:r>
              <a:rPr lang="en-US" altLang="zh-CN" sz="2400" dirty="0" smtClean="0"/>
              <a:t>and </a:t>
            </a:r>
            <a:r>
              <a:rPr lang="en-US" altLang="zh-CN" sz="2400" dirty="0"/>
              <a:t>4×4 </a:t>
            </a:r>
            <a:r>
              <a:rPr lang="en-US" altLang="zh-CN" sz="2400" dirty="0" smtClean="0"/>
              <a:t>sub-matrixes, we can use the rows of </a:t>
            </a:r>
            <a:r>
              <a:rPr lang="en-US" altLang="zh-CN" sz="2400" dirty="0"/>
              <a:t>8×8 </a:t>
            </a:r>
            <a:r>
              <a:rPr lang="en-US" altLang="zh-CN" sz="2400" dirty="0" smtClean="0"/>
              <a:t>P matrix to define LTF sequences for up to 8 streams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362200" y="3124200"/>
                <a:ext cx="3810000" cy="8845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8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US" sz="2800" b="0" i="1" smtClean="0">
                            <a:latin typeface="Cambria Math"/>
                          </a:rPr>
                          <m:t>8</m:t>
                        </m:r>
                      </m:sub>
                    </m:sSub>
                  </m:oMath>
                </a14:m>
                <a:r>
                  <a:rPr lang="en-US" sz="2800" dirty="0" smtClean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sz="2800" b="0" i="1" dirty="0" smtClean="0">
                                      <a:latin typeface="Cambria Math"/>
                                      <a:ea typeface="Cambria Math"/>
                                    </a:rPr>
                                    <m:t>×4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sz="2800" i="1" dirty="0">
                                      <a:latin typeface="Cambria Math"/>
                                      <a:ea typeface="Cambria Math"/>
                                    </a:rPr>
                                    <m:t>×4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sz="2800" i="1" dirty="0">
                                      <a:latin typeface="Cambria Math"/>
                                      <a:ea typeface="Cambria Math"/>
                                    </a:rPr>
                                    <m:t>×4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sz="2800" i="1" dirty="0">
                                      <a:latin typeface="Cambria Math"/>
                                      <a:ea typeface="Cambria Math"/>
                                    </a:rPr>
                                    <m:t>×4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3124200"/>
                <a:ext cx="3810000" cy="88453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381250" y="4267200"/>
                <a:ext cx="3581400" cy="1226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4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×4</m:t>
                        </m:r>
                      </m:sub>
                    </m:sSub>
                  </m:oMath>
                </a14:m>
                <a:r>
                  <a:rPr lang="en-US" sz="2800" dirty="0" smtClean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0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0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0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0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0" y="4267200"/>
                <a:ext cx="3581400" cy="122623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919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Simulation Assumptions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479043" cy="4495800"/>
          </a:xfrm>
          <a:prstGeom prst="rect">
            <a:avLst/>
          </a:prstGeom>
        </p:spPr>
        <p:txBody>
          <a:bodyPr/>
          <a:lstStyle/>
          <a:p>
            <a:r>
              <a:rPr lang="en-US" altLang="zh-CN" sz="2000" b="0" dirty="0" smtClean="0"/>
              <a:t>Uplink MU-MIMO</a:t>
            </a:r>
          </a:p>
          <a:p>
            <a:r>
              <a:rPr lang="en-US" altLang="zh-CN" sz="2000" b="0" dirty="0" smtClean="0"/>
              <a:t>8 Rx antennas at AP, 4/6 STAs each sending 1 stream</a:t>
            </a:r>
          </a:p>
          <a:p>
            <a:r>
              <a:rPr lang="en-US" altLang="zh-CN" sz="2000" b="0" dirty="0" smtClean="0"/>
              <a:t>MCS7/MCS4; </a:t>
            </a:r>
            <a:r>
              <a:rPr lang="en-US" altLang="zh-CN" sz="2000" b="0" dirty="0"/>
              <a:t>20 MHz </a:t>
            </a:r>
            <a:r>
              <a:rPr lang="en-US" altLang="zh-CN" sz="2000" b="0" dirty="0" smtClean="0"/>
              <a:t>bandwidth; </a:t>
            </a:r>
            <a:r>
              <a:rPr lang="en-US" altLang="zh-CN" sz="2000" b="0" dirty="0" err="1" smtClean="0"/>
              <a:t>ChDNLoS</a:t>
            </a:r>
            <a:r>
              <a:rPr lang="en-US" altLang="zh-CN" sz="2000" b="0" dirty="0" smtClean="0"/>
              <a:t>/</a:t>
            </a:r>
            <a:r>
              <a:rPr lang="en-US" altLang="zh-CN" sz="2000" b="0" dirty="0" err="1" smtClean="0"/>
              <a:t>UMiNLoS</a:t>
            </a:r>
            <a:endParaRPr lang="en-US" altLang="zh-CN" sz="2000" b="0" dirty="0"/>
          </a:p>
          <a:p>
            <a:r>
              <a:rPr lang="en-US" altLang="zh-CN" sz="2000" b="0" dirty="0"/>
              <a:t>CFO </a:t>
            </a:r>
            <a:r>
              <a:rPr lang="en-US" altLang="zh-CN" sz="2000" b="0" dirty="0" smtClean="0"/>
              <a:t>error is modeled as +</a:t>
            </a:r>
            <a:r>
              <a:rPr lang="en-US" altLang="zh-CN" sz="2000" b="0" dirty="0"/>
              <a:t>CFO/-</a:t>
            </a:r>
            <a:r>
              <a:rPr lang="en-US" altLang="zh-CN" sz="2000" b="0" dirty="0" smtClean="0"/>
              <a:t>CFO with fixed value</a:t>
            </a:r>
          </a:p>
          <a:p>
            <a:r>
              <a:rPr lang="en-US" altLang="zh-CN" sz="2000" b="0" dirty="0" smtClean="0"/>
              <a:t>Timing offset is uniformly distributed over [0, </a:t>
            </a:r>
            <a:r>
              <a:rPr lang="en-US" altLang="zh-CN" sz="2000" b="0" dirty="0" err="1" smtClean="0"/>
              <a:t>T</a:t>
            </a:r>
            <a:r>
              <a:rPr lang="en-US" altLang="zh-CN" sz="2000" b="0" baseline="-25000" dirty="0" err="1" smtClean="0"/>
              <a:t>off</a:t>
            </a:r>
            <a:r>
              <a:rPr lang="en-US" altLang="zh-CN" sz="2000" b="0" dirty="0" smtClean="0"/>
              <a:t> ns] for each STA</a:t>
            </a:r>
          </a:p>
          <a:p>
            <a:r>
              <a:rPr lang="en-US" altLang="zh-CN" sz="2000" b="0" dirty="0" smtClean="0"/>
              <a:t>CSD value follows 11ac &amp; 11ax larger CSD(TBD)</a:t>
            </a:r>
            <a:endParaRPr lang="en-US" altLang="zh-CN" sz="2000" b="0" dirty="0"/>
          </a:p>
          <a:p>
            <a:r>
              <a:rPr lang="en-US" altLang="zh-CN" sz="2000" b="0" dirty="0"/>
              <a:t>Per STA </a:t>
            </a:r>
            <a:r>
              <a:rPr lang="en-US" altLang="zh-CN" sz="2000" b="0" dirty="0" smtClean="0"/>
              <a:t>pilot tracking is enabled</a:t>
            </a:r>
            <a:endParaRPr lang="en-US" altLang="zh-CN" sz="2000" b="0" dirty="0"/>
          </a:p>
          <a:p>
            <a:r>
              <a:rPr lang="en-US" altLang="zh-CN" sz="2000" b="0" dirty="0" smtClean="0"/>
              <a:t>CFO is estimated and compensated for the proposed new LTF sequence</a:t>
            </a:r>
            <a:endParaRPr lang="en-US" altLang="zh-CN" sz="2000" b="0" dirty="0"/>
          </a:p>
          <a:p>
            <a:r>
              <a:rPr lang="en-US" altLang="zh-CN" sz="2000" b="0" dirty="0" smtClean="0"/>
              <a:t>Channel smoothing </a:t>
            </a:r>
            <a:r>
              <a:rPr lang="en-US" altLang="zh-CN" sz="2000" b="0" dirty="0"/>
              <a:t>is </a:t>
            </a:r>
            <a:r>
              <a:rPr lang="en-US" altLang="zh-CN" sz="2000" b="0" dirty="0" smtClean="0"/>
              <a:t>not applied</a:t>
            </a:r>
            <a:endParaRPr lang="en-US" altLang="zh-CN" sz="2000" b="0" dirty="0"/>
          </a:p>
          <a:p>
            <a:r>
              <a:rPr lang="en-US" altLang="zh-CN" sz="2000" b="0" dirty="0" smtClean="0"/>
              <a:t>4x/2x (3.2us/1.6us </a:t>
            </a:r>
            <a:r>
              <a:rPr lang="en-US" altLang="zh-CN" sz="2000" b="0" dirty="0"/>
              <a:t>GI</a:t>
            </a:r>
            <a:r>
              <a:rPr lang="en-US" altLang="zh-CN" sz="2000" b="0" dirty="0" smtClean="0"/>
              <a:t>) </a:t>
            </a:r>
            <a:r>
              <a:rPr lang="en-US" altLang="zh-CN" sz="2000" b="0" dirty="0"/>
              <a:t>LTF is </a:t>
            </a:r>
            <a:r>
              <a:rPr lang="en-US" altLang="zh-CN" sz="2000" b="0" dirty="0" smtClean="0"/>
              <a:t>used</a:t>
            </a:r>
            <a:endParaRPr lang="en-US" altLang="zh-CN" sz="2000" b="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1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423874"/>
              </p:ext>
            </p:extLst>
          </p:nvPr>
        </p:nvGraphicFramePr>
        <p:xfrm>
          <a:off x="762000" y="1143000"/>
          <a:ext cx="7239000" cy="39353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+mn-lt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(Cont’d)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jiehuang@marvell.com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Sudhir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Srinivasa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Saga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Tamhane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Hui-Ling Lou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brianh@cisco.com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4"/>
                        </a:rPr>
                        <a:t>pmonajem@cisco.com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4676" y="378485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CFO Tolerance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5714999"/>
            <a:ext cx="76550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+mn-lt"/>
              </a:rPr>
              <a:t>Tolerate +/- 400 Hz CFO within negligible degradation to ideal and &gt;3 dB improvement over legacy</a:t>
            </a:r>
            <a:endParaRPr lang="zh-CN" altLang="en-US" sz="2000" dirty="0"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376" y="1295400"/>
            <a:ext cx="7239000" cy="4419599"/>
          </a:xfrm>
          <a:prstGeom prst="rect">
            <a:avLst/>
          </a:prstGeom>
        </p:spPr>
      </p:pic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27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4676" y="378485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Timing Offset Tolerance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49476" y="5762537"/>
            <a:ext cx="7584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>
                <a:latin typeface="+mn-lt"/>
              </a:rPr>
              <a:t>Tolerate 1 </a:t>
            </a:r>
            <a:r>
              <a:rPr lang="el-GR" altLang="zh-CN" sz="2000" dirty="0" smtClean="0">
                <a:latin typeface="+mn-lt"/>
              </a:rPr>
              <a:t>μ</a:t>
            </a:r>
            <a:r>
              <a:rPr lang="en-US" altLang="zh-CN" sz="2000" dirty="0" smtClean="0">
                <a:latin typeface="+mn-lt"/>
              </a:rPr>
              <a:t>s timing offset at 10% PER with sub-dB degradation to ideal and 3 dB improvement over legacy</a:t>
            </a:r>
            <a:endParaRPr lang="zh-CN" altLang="en-US" sz="2000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066800"/>
            <a:ext cx="6705600" cy="4792533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 bwMode="auto">
          <a:xfrm>
            <a:off x="3733800" y="2743200"/>
            <a:ext cx="533400" cy="76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3505200" y="2819400"/>
            <a:ext cx="30480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2815519" y="3155289"/>
            <a:ext cx="1117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Within 1 dB</a:t>
            </a:r>
            <a:endParaRPr lang="en-US" sz="1400" b="1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3810000" y="2514600"/>
            <a:ext cx="1371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104413" y="2283023"/>
            <a:ext cx="5389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3 dB</a:t>
            </a:r>
            <a:endParaRPr lang="en-US" sz="1400" b="1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706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Robust to Frequency Selectivity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5684746"/>
            <a:ext cx="4648200" cy="791213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0" dirty="0" smtClean="0"/>
              <a:t>Work fine in outdoor channels</a:t>
            </a:r>
            <a:endParaRPr lang="zh-CN" alt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22</a:t>
            </a:fld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9674" y="1600200"/>
            <a:ext cx="5715000" cy="4084546"/>
          </a:xfrm>
          <a:prstGeom prst="rect">
            <a:avLst/>
          </a:prstGeom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03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With per-stream CSD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9219" y="5778440"/>
            <a:ext cx="2871861" cy="791213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0" dirty="0" smtClean="0"/>
              <a:t>Work fine with CSD</a:t>
            </a:r>
            <a:endParaRPr lang="zh-CN" alt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23</a:t>
            </a:fld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1934" y="1400317"/>
            <a:ext cx="5920132" cy="4378123"/>
          </a:xfrm>
          <a:prstGeom prst="rect">
            <a:avLst/>
          </a:prstGeom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51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2x </a:t>
            </a:r>
            <a:r>
              <a:rPr lang="en-US" altLang="zh-CN" dirty="0"/>
              <a:t>LTF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450" y="5805664"/>
            <a:ext cx="7698750" cy="643556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CN" sz="2000" b="0" dirty="0"/>
              <a:t>Work fine with </a:t>
            </a:r>
            <a:r>
              <a:rPr lang="en-US" altLang="zh-CN" sz="2000" b="0" dirty="0" smtClean="0"/>
              <a:t>2x LTFs</a:t>
            </a:r>
            <a:endParaRPr lang="zh-CN" altLang="en-US" sz="2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24</a:t>
            </a:fld>
            <a:endParaRPr lang="en-US" altLang="ko-KR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1490663" y="1401763"/>
            <a:ext cx="6162675" cy="4403725"/>
            <a:chOff x="939" y="883"/>
            <a:chExt cx="3882" cy="2774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939" y="883"/>
              <a:ext cx="3882" cy="2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1443" y="1091"/>
              <a:ext cx="3007" cy="226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1443" y="1091"/>
              <a:ext cx="3007" cy="2261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1443" y="1091"/>
              <a:ext cx="0" cy="2261"/>
            </a:xfrm>
            <a:custGeom>
              <a:avLst/>
              <a:gdLst>
                <a:gd name="T0" fmla="*/ 445 h 445"/>
                <a:gd name="T1" fmla="*/ 0 h 445"/>
                <a:gd name="T2" fmla="*/ 0 h 44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45">
                  <a:moveTo>
                    <a:pt x="0" y="44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8"/>
            <p:cNvSpPr>
              <a:spLocks/>
            </p:cNvSpPr>
            <p:nvPr/>
          </p:nvSpPr>
          <p:spPr bwMode="auto">
            <a:xfrm>
              <a:off x="1941" y="1091"/>
              <a:ext cx="0" cy="2261"/>
            </a:xfrm>
            <a:custGeom>
              <a:avLst/>
              <a:gdLst>
                <a:gd name="T0" fmla="*/ 445 h 445"/>
                <a:gd name="T1" fmla="*/ 0 h 445"/>
                <a:gd name="T2" fmla="*/ 0 h 44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45">
                  <a:moveTo>
                    <a:pt x="0" y="44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2445" y="1091"/>
              <a:ext cx="0" cy="2261"/>
            </a:xfrm>
            <a:custGeom>
              <a:avLst/>
              <a:gdLst>
                <a:gd name="T0" fmla="*/ 445 h 445"/>
                <a:gd name="T1" fmla="*/ 0 h 445"/>
                <a:gd name="T2" fmla="*/ 0 h 44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45">
                  <a:moveTo>
                    <a:pt x="0" y="44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2944" y="1091"/>
              <a:ext cx="0" cy="2261"/>
            </a:xfrm>
            <a:custGeom>
              <a:avLst/>
              <a:gdLst>
                <a:gd name="T0" fmla="*/ 445 h 445"/>
                <a:gd name="T1" fmla="*/ 0 h 445"/>
                <a:gd name="T2" fmla="*/ 0 h 44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45">
                  <a:moveTo>
                    <a:pt x="0" y="44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3447" y="1091"/>
              <a:ext cx="0" cy="2261"/>
            </a:xfrm>
            <a:custGeom>
              <a:avLst/>
              <a:gdLst>
                <a:gd name="T0" fmla="*/ 445 h 445"/>
                <a:gd name="T1" fmla="*/ 0 h 445"/>
                <a:gd name="T2" fmla="*/ 0 h 44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45">
                  <a:moveTo>
                    <a:pt x="0" y="44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3946" y="1091"/>
              <a:ext cx="0" cy="2261"/>
            </a:xfrm>
            <a:custGeom>
              <a:avLst/>
              <a:gdLst>
                <a:gd name="T0" fmla="*/ 445 h 445"/>
                <a:gd name="T1" fmla="*/ 0 h 445"/>
                <a:gd name="T2" fmla="*/ 0 h 44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45">
                  <a:moveTo>
                    <a:pt x="0" y="44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3"/>
            <p:cNvSpPr>
              <a:spLocks/>
            </p:cNvSpPr>
            <p:nvPr/>
          </p:nvSpPr>
          <p:spPr bwMode="auto">
            <a:xfrm>
              <a:off x="4450" y="1091"/>
              <a:ext cx="0" cy="2261"/>
            </a:xfrm>
            <a:custGeom>
              <a:avLst/>
              <a:gdLst>
                <a:gd name="T0" fmla="*/ 445 h 445"/>
                <a:gd name="T1" fmla="*/ 0 h 445"/>
                <a:gd name="T2" fmla="*/ 0 h 44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45">
                  <a:moveTo>
                    <a:pt x="0" y="44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4"/>
            <p:cNvSpPr>
              <a:spLocks/>
            </p:cNvSpPr>
            <p:nvPr/>
          </p:nvSpPr>
          <p:spPr bwMode="auto">
            <a:xfrm>
              <a:off x="1443" y="3352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5"/>
            <p:cNvSpPr>
              <a:spLocks/>
            </p:cNvSpPr>
            <p:nvPr/>
          </p:nvSpPr>
          <p:spPr bwMode="auto">
            <a:xfrm>
              <a:off x="1443" y="2595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6"/>
            <p:cNvSpPr>
              <a:spLocks/>
            </p:cNvSpPr>
            <p:nvPr/>
          </p:nvSpPr>
          <p:spPr bwMode="auto">
            <a:xfrm>
              <a:off x="1443" y="1843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7"/>
            <p:cNvSpPr>
              <a:spLocks/>
            </p:cNvSpPr>
            <p:nvPr/>
          </p:nvSpPr>
          <p:spPr bwMode="auto">
            <a:xfrm>
              <a:off x="1443" y="1091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18"/>
            <p:cNvSpPr>
              <a:spLocks noChangeShapeType="1"/>
            </p:cNvSpPr>
            <p:nvPr/>
          </p:nvSpPr>
          <p:spPr bwMode="auto">
            <a:xfrm>
              <a:off x="1443" y="1091"/>
              <a:ext cx="300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>
              <a:off x="1443" y="3352"/>
              <a:ext cx="300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20"/>
            <p:cNvSpPr>
              <a:spLocks noChangeShapeType="1"/>
            </p:cNvSpPr>
            <p:nvPr/>
          </p:nvSpPr>
          <p:spPr bwMode="auto">
            <a:xfrm flipV="1">
              <a:off x="4450" y="1091"/>
              <a:ext cx="0" cy="22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1"/>
            <p:cNvSpPr>
              <a:spLocks noChangeShapeType="1"/>
            </p:cNvSpPr>
            <p:nvPr/>
          </p:nvSpPr>
          <p:spPr bwMode="auto">
            <a:xfrm flipV="1">
              <a:off x="1443" y="1091"/>
              <a:ext cx="0" cy="22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2"/>
            <p:cNvSpPr>
              <a:spLocks noChangeShapeType="1"/>
            </p:cNvSpPr>
            <p:nvPr/>
          </p:nvSpPr>
          <p:spPr bwMode="auto">
            <a:xfrm>
              <a:off x="1443" y="3352"/>
              <a:ext cx="300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23"/>
            <p:cNvSpPr>
              <a:spLocks noChangeShapeType="1"/>
            </p:cNvSpPr>
            <p:nvPr/>
          </p:nvSpPr>
          <p:spPr bwMode="auto">
            <a:xfrm flipV="1">
              <a:off x="1443" y="1091"/>
              <a:ext cx="0" cy="22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24"/>
            <p:cNvSpPr>
              <a:spLocks noChangeShapeType="1"/>
            </p:cNvSpPr>
            <p:nvPr/>
          </p:nvSpPr>
          <p:spPr bwMode="auto">
            <a:xfrm flipV="1">
              <a:off x="1443" y="3321"/>
              <a:ext cx="0" cy="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25"/>
            <p:cNvSpPr>
              <a:spLocks noChangeShapeType="1"/>
            </p:cNvSpPr>
            <p:nvPr/>
          </p:nvSpPr>
          <p:spPr bwMode="auto">
            <a:xfrm>
              <a:off x="1443" y="1091"/>
              <a:ext cx="0" cy="2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6"/>
            <p:cNvSpPr>
              <a:spLocks noChangeArrowheads="1"/>
            </p:cNvSpPr>
            <p:nvPr/>
          </p:nvSpPr>
          <p:spPr bwMode="auto">
            <a:xfrm>
              <a:off x="1406" y="3367"/>
              <a:ext cx="11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Line 27"/>
            <p:cNvSpPr>
              <a:spLocks noChangeShapeType="1"/>
            </p:cNvSpPr>
            <p:nvPr/>
          </p:nvSpPr>
          <p:spPr bwMode="auto">
            <a:xfrm flipV="1">
              <a:off x="1941" y="3321"/>
              <a:ext cx="0" cy="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28"/>
            <p:cNvSpPr>
              <a:spLocks noChangeShapeType="1"/>
            </p:cNvSpPr>
            <p:nvPr/>
          </p:nvSpPr>
          <p:spPr bwMode="auto">
            <a:xfrm>
              <a:off x="1941" y="1091"/>
              <a:ext cx="0" cy="2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29"/>
            <p:cNvSpPr>
              <a:spLocks noChangeArrowheads="1"/>
            </p:cNvSpPr>
            <p:nvPr/>
          </p:nvSpPr>
          <p:spPr bwMode="auto">
            <a:xfrm>
              <a:off x="1904" y="3367"/>
              <a:ext cx="11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Line 30"/>
            <p:cNvSpPr>
              <a:spLocks noChangeShapeType="1"/>
            </p:cNvSpPr>
            <p:nvPr/>
          </p:nvSpPr>
          <p:spPr bwMode="auto">
            <a:xfrm flipV="1">
              <a:off x="2445" y="3321"/>
              <a:ext cx="0" cy="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Line 31"/>
            <p:cNvSpPr>
              <a:spLocks noChangeShapeType="1"/>
            </p:cNvSpPr>
            <p:nvPr/>
          </p:nvSpPr>
          <p:spPr bwMode="auto">
            <a:xfrm>
              <a:off x="2445" y="1091"/>
              <a:ext cx="0" cy="2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2"/>
            <p:cNvSpPr>
              <a:spLocks noChangeArrowheads="1"/>
            </p:cNvSpPr>
            <p:nvPr/>
          </p:nvSpPr>
          <p:spPr bwMode="auto">
            <a:xfrm>
              <a:off x="2408" y="3367"/>
              <a:ext cx="11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Line 33"/>
            <p:cNvSpPr>
              <a:spLocks noChangeShapeType="1"/>
            </p:cNvSpPr>
            <p:nvPr/>
          </p:nvSpPr>
          <p:spPr bwMode="auto">
            <a:xfrm flipV="1">
              <a:off x="2944" y="3321"/>
              <a:ext cx="0" cy="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Line 34"/>
            <p:cNvSpPr>
              <a:spLocks noChangeShapeType="1"/>
            </p:cNvSpPr>
            <p:nvPr/>
          </p:nvSpPr>
          <p:spPr bwMode="auto">
            <a:xfrm>
              <a:off x="2944" y="1091"/>
              <a:ext cx="0" cy="2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35"/>
            <p:cNvSpPr>
              <a:spLocks noChangeArrowheads="1"/>
            </p:cNvSpPr>
            <p:nvPr/>
          </p:nvSpPr>
          <p:spPr bwMode="auto">
            <a:xfrm>
              <a:off x="2906" y="3367"/>
              <a:ext cx="11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Line 36"/>
            <p:cNvSpPr>
              <a:spLocks noChangeShapeType="1"/>
            </p:cNvSpPr>
            <p:nvPr/>
          </p:nvSpPr>
          <p:spPr bwMode="auto">
            <a:xfrm flipV="1">
              <a:off x="3447" y="3321"/>
              <a:ext cx="0" cy="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Line 37"/>
            <p:cNvSpPr>
              <a:spLocks noChangeShapeType="1"/>
            </p:cNvSpPr>
            <p:nvPr/>
          </p:nvSpPr>
          <p:spPr bwMode="auto">
            <a:xfrm>
              <a:off x="3447" y="1091"/>
              <a:ext cx="0" cy="2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3410" y="3367"/>
              <a:ext cx="11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28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Line 39"/>
            <p:cNvSpPr>
              <a:spLocks noChangeShapeType="1"/>
            </p:cNvSpPr>
            <p:nvPr/>
          </p:nvSpPr>
          <p:spPr bwMode="auto">
            <a:xfrm flipV="1">
              <a:off x="3946" y="3321"/>
              <a:ext cx="0" cy="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40"/>
            <p:cNvSpPr>
              <a:spLocks noChangeShapeType="1"/>
            </p:cNvSpPr>
            <p:nvPr/>
          </p:nvSpPr>
          <p:spPr bwMode="auto">
            <a:xfrm>
              <a:off x="3946" y="1091"/>
              <a:ext cx="0" cy="2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41"/>
            <p:cNvSpPr>
              <a:spLocks noChangeArrowheads="1"/>
            </p:cNvSpPr>
            <p:nvPr/>
          </p:nvSpPr>
          <p:spPr bwMode="auto">
            <a:xfrm>
              <a:off x="3909" y="3367"/>
              <a:ext cx="11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30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Line 42"/>
            <p:cNvSpPr>
              <a:spLocks noChangeShapeType="1"/>
            </p:cNvSpPr>
            <p:nvPr/>
          </p:nvSpPr>
          <p:spPr bwMode="auto">
            <a:xfrm flipV="1">
              <a:off x="4450" y="3321"/>
              <a:ext cx="0" cy="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43"/>
            <p:cNvSpPr>
              <a:spLocks noChangeShapeType="1"/>
            </p:cNvSpPr>
            <p:nvPr/>
          </p:nvSpPr>
          <p:spPr bwMode="auto">
            <a:xfrm>
              <a:off x="4450" y="1091"/>
              <a:ext cx="0" cy="2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4413" y="3367"/>
              <a:ext cx="11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32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Line 45"/>
            <p:cNvSpPr>
              <a:spLocks noChangeShapeType="1"/>
            </p:cNvSpPr>
            <p:nvPr/>
          </p:nvSpPr>
          <p:spPr bwMode="auto">
            <a:xfrm>
              <a:off x="1443" y="3352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46"/>
            <p:cNvSpPr>
              <a:spLocks noChangeShapeType="1"/>
            </p:cNvSpPr>
            <p:nvPr/>
          </p:nvSpPr>
          <p:spPr bwMode="auto">
            <a:xfrm flipH="1">
              <a:off x="4434" y="3352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7"/>
            <p:cNvSpPr>
              <a:spLocks/>
            </p:cNvSpPr>
            <p:nvPr/>
          </p:nvSpPr>
          <p:spPr bwMode="auto">
            <a:xfrm>
              <a:off x="1443" y="3352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48"/>
            <p:cNvSpPr>
              <a:spLocks noChangeShapeType="1"/>
            </p:cNvSpPr>
            <p:nvPr/>
          </p:nvSpPr>
          <p:spPr bwMode="auto">
            <a:xfrm>
              <a:off x="1443" y="3352"/>
              <a:ext cx="2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49"/>
            <p:cNvSpPr>
              <a:spLocks noChangeShapeType="1"/>
            </p:cNvSpPr>
            <p:nvPr/>
          </p:nvSpPr>
          <p:spPr bwMode="auto">
            <a:xfrm flipH="1">
              <a:off x="4418" y="3352"/>
              <a:ext cx="3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50"/>
            <p:cNvSpPr>
              <a:spLocks noChangeArrowheads="1"/>
            </p:cNvSpPr>
            <p:nvPr/>
          </p:nvSpPr>
          <p:spPr bwMode="auto">
            <a:xfrm>
              <a:off x="1305" y="3311"/>
              <a:ext cx="11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Rectangle 51"/>
            <p:cNvSpPr>
              <a:spLocks noChangeArrowheads="1"/>
            </p:cNvSpPr>
            <p:nvPr/>
          </p:nvSpPr>
          <p:spPr bwMode="auto">
            <a:xfrm>
              <a:off x="1379" y="3286"/>
              <a:ext cx="64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-3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Line 52"/>
            <p:cNvSpPr>
              <a:spLocks noChangeShapeType="1"/>
            </p:cNvSpPr>
            <p:nvPr/>
          </p:nvSpPr>
          <p:spPr bwMode="auto">
            <a:xfrm>
              <a:off x="1443" y="3123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Line 53"/>
            <p:cNvSpPr>
              <a:spLocks noChangeShapeType="1"/>
            </p:cNvSpPr>
            <p:nvPr/>
          </p:nvSpPr>
          <p:spPr bwMode="auto">
            <a:xfrm flipH="1">
              <a:off x="4434" y="3123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4"/>
            <p:cNvSpPr>
              <a:spLocks/>
            </p:cNvSpPr>
            <p:nvPr/>
          </p:nvSpPr>
          <p:spPr bwMode="auto">
            <a:xfrm>
              <a:off x="1443" y="3123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Line 55"/>
            <p:cNvSpPr>
              <a:spLocks noChangeShapeType="1"/>
            </p:cNvSpPr>
            <p:nvPr/>
          </p:nvSpPr>
          <p:spPr bwMode="auto">
            <a:xfrm>
              <a:off x="1443" y="2991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Line 56"/>
            <p:cNvSpPr>
              <a:spLocks noChangeShapeType="1"/>
            </p:cNvSpPr>
            <p:nvPr/>
          </p:nvSpPr>
          <p:spPr bwMode="auto">
            <a:xfrm flipH="1">
              <a:off x="4434" y="2991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57"/>
            <p:cNvSpPr>
              <a:spLocks/>
            </p:cNvSpPr>
            <p:nvPr/>
          </p:nvSpPr>
          <p:spPr bwMode="auto">
            <a:xfrm>
              <a:off x="1443" y="2991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Line 58"/>
            <p:cNvSpPr>
              <a:spLocks noChangeShapeType="1"/>
            </p:cNvSpPr>
            <p:nvPr/>
          </p:nvSpPr>
          <p:spPr bwMode="auto">
            <a:xfrm>
              <a:off x="1443" y="2895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59"/>
            <p:cNvSpPr>
              <a:spLocks noChangeShapeType="1"/>
            </p:cNvSpPr>
            <p:nvPr/>
          </p:nvSpPr>
          <p:spPr bwMode="auto">
            <a:xfrm flipH="1">
              <a:off x="4434" y="2895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0"/>
            <p:cNvSpPr>
              <a:spLocks/>
            </p:cNvSpPr>
            <p:nvPr/>
          </p:nvSpPr>
          <p:spPr bwMode="auto">
            <a:xfrm>
              <a:off x="1443" y="2895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Line 61"/>
            <p:cNvSpPr>
              <a:spLocks noChangeShapeType="1"/>
            </p:cNvSpPr>
            <p:nvPr/>
          </p:nvSpPr>
          <p:spPr bwMode="auto">
            <a:xfrm>
              <a:off x="1443" y="2824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Line 62"/>
            <p:cNvSpPr>
              <a:spLocks noChangeShapeType="1"/>
            </p:cNvSpPr>
            <p:nvPr/>
          </p:nvSpPr>
          <p:spPr bwMode="auto">
            <a:xfrm flipH="1">
              <a:off x="4434" y="2824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3"/>
            <p:cNvSpPr>
              <a:spLocks/>
            </p:cNvSpPr>
            <p:nvPr/>
          </p:nvSpPr>
          <p:spPr bwMode="auto">
            <a:xfrm>
              <a:off x="1443" y="2824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64"/>
            <p:cNvSpPr>
              <a:spLocks noChangeShapeType="1"/>
            </p:cNvSpPr>
            <p:nvPr/>
          </p:nvSpPr>
          <p:spPr bwMode="auto">
            <a:xfrm>
              <a:off x="1443" y="2763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Line 65"/>
            <p:cNvSpPr>
              <a:spLocks noChangeShapeType="1"/>
            </p:cNvSpPr>
            <p:nvPr/>
          </p:nvSpPr>
          <p:spPr bwMode="auto">
            <a:xfrm flipH="1">
              <a:off x="4434" y="2763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6"/>
            <p:cNvSpPr>
              <a:spLocks/>
            </p:cNvSpPr>
            <p:nvPr/>
          </p:nvSpPr>
          <p:spPr bwMode="auto">
            <a:xfrm>
              <a:off x="1443" y="2763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Line 67"/>
            <p:cNvSpPr>
              <a:spLocks noChangeShapeType="1"/>
            </p:cNvSpPr>
            <p:nvPr/>
          </p:nvSpPr>
          <p:spPr bwMode="auto">
            <a:xfrm>
              <a:off x="1443" y="2712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Line 68"/>
            <p:cNvSpPr>
              <a:spLocks noChangeShapeType="1"/>
            </p:cNvSpPr>
            <p:nvPr/>
          </p:nvSpPr>
          <p:spPr bwMode="auto">
            <a:xfrm flipH="1">
              <a:off x="4434" y="2712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69"/>
            <p:cNvSpPr>
              <a:spLocks/>
            </p:cNvSpPr>
            <p:nvPr/>
          </p:nvSpPr>
          <p:spPr bwMode="auto">
            <a:xfrm>
              <a:off x="1443" y="2712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Line 70"/>
            <p:cNvSpPr>
              <a:spLocks noChangeShapeType="1"/>
            </p:cNvSpPr>
            <p:nvPr/>
          </p:nvSpPr>
          <p:spPr bwMode="auto">
            <a:xfrm>
              <a:off x="1443" y="2671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71"/>
            <p:cNvSpPr>
              <a:spLocks noChangeShapeType="1"/>
            </p:cNvSpPr>
            <p:nvPr/>
          </p:nvSpPr>
          <p:spPr bwMode="auto">
            <a:xfrm flipH="1">
              <a:off x="4434" y="2671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2"/>
            <p:cNvSpPr>
              <a:spLocks/>
            </p:cNvSpPr>
            <p:nvPr/>
          </p:nvSpPr>
          <p:spPr bwMode="auto">
            <a:xfrm>
              <a:off x="1443" y="2671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Line 73"/>
            <p:cNvSpPr>
              <a:spLocks noChangeShapeType="1"/>
            </p:cNvSpPr>
            <p:nvPr/>
          </p:nvSpPr>
          <p:spPr bwMode="auto">
            <a:xfrm>
              <a:off x="1443" y="2631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Line 74"/>
            <p:cNvSpPr>
              <a:spLocks noChangeShapeType="1"/>
            </p:cNvSpPr>
            <p:nvPr/>
          </p:nvSpPr>
          <p:spPr bwMode="auto">
            <a:xfrm flipH="1">
              <a:off x="4434" y="2631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5"/>
            <p:cNvSpPr>
              <a:spLocks/>
            </p:cNvSpPr>
            <p:nvPr/>
          </p:nvSpPr>
          <p:spPr bwMode="auto">
            <a:xfrm>
              <a:off x="1443" y="2631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Line 76"/>
            <p:cNvSpPr>
              <a:spLocks noChangeShapeType="1"/>
            </p:cNvSpPr>
            <p:nvPr/>
          </p:nvSpPr>
          <p:spPr bwMode="auto">
            <a:xfrm>
              <a:off x="1443" y="2595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Line 77"/>
            <p:cNvSpPr>
              <a:spLocks noChangeShapeType="1"/>
            </p:cNvSpPr>
            <p:nvPr/>
          </p:nvSpPr>
          <p:spPr bwMode="auto">
            <a:xfrm flipH="1">
              <a:off x="4434" y="2595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78"/>
            <p:cNvSpPr>
              <a:spLocks/>
            </p:cNvSpPr>
            <p:nvPr/>
          </p:nvSpPr>
          <p:spPr bwMode="auto">
            <a:xfrm>
              <a:off x="1443" y="2595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Line 79"/>
            <p:cNvSpPr>
              <a:spLocks noChangeShapeType="1"/>
            </p:cNvSpPr>
            <p:nvPr/>
          </p:nvSpPr>
          <p:spPr bwMode="auto">
            <a:xfrm>
              <a:off x="1443" y="2595"/>
              <a:ext cx="2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Line 80"/>
            <p:cNvSpPr>
              <a:spLocks noChangeShapeType="1"/>
            </p:cNvSpPr>
            <p:nvPr/>
          </p:nvSpPr>
          <p:spPr bwMode="auto">
            <a:xfrm flipH="1">
              <a:off x="4418" y="2595"/>
              <a:ext cx="3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Rectangle 81"/>
            <p:cNvSpPr>
              <a:spLocks noChangeArrowheads="1"/>
            </p:cNvSpPr>
            <p:nvPr/>
          </p:nvSpPr>
          <p:spPr bwMode="auto">
            <a:xfrm>
              <a:off x="1305" y="2554"/>
              <a:ext cx="11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" name="Rectangle 82"/>
            <p:cNvSpPr>
              <a:spLocks noChangeArrowheads="1"/>
            </p:cNvSpPr>
            <p:nvPr/>
          </p:nvSpPr>
          <p:spPr bwMode="auto">
            <a:xfrm>
              <a:off x="1379" y="2529"/>
              <a:ext cx="64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-2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Line 83"/>
            <p:cNvSpPr>
              <a:spLocks noChangeShapeType="1"/>
            </p:cNvSpPr>
            <p:nvPr/>
          </p:nvSpPr>
          <p:spPr bwMode="auto">
            <a:xfrm>
              <a:off x="1443" y="2371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Line 84"/>
            <p:cNvSpPr>
              <a:spLocks noChangeShapeType="1"/>
            </p:cNvSpPr>
            <p:nvPr/>
          </p:nvSpPr>
          <p:spPr bwMode="auto">
            <a:xfrm flipH="1">
              <a:off x="4434" y="2371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5"/>
            <p:cNvSpPr>
              <a:spLocks/>
            </p:cNvSpPr>
            <p:nvPr/>
          </p:nvSpPr>
          <p:spPr bwMode="auto">
            <a:xfrm>
              <a:off x="1443" y="2371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86"/>
            <p:cNvSpPr>
              <a:spLocks noChangeShapeType="1"/>
            </p:cNvSpPr>
            <p:nvPr/>
          </p:nvSpPr>
          <p:spPr bwMode="auto">
            <a:xfrm>
              <a:off x="1443" y="2234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Line 87"/>
            <p:cNvSpPr>
              <a:spLocks noChangeShapeType="1"/>
            </p:cNvSpPr>
            <p:nvPr/>
          </p:nvSpPr>
          <p:spPr bwMode="auto">
            <a:xfrm flipH="1">
              <a:off x="4434" y="2234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88"/>
            <p:cNvSpPr>
              <a:spLocks/>
            </p:cNvSpPr>
            <p:nvPr/>
          </p:nvSpPr>
          <p:spPr bwMode="auto">
            <a:xfrm>
              <a:off x="1443" y="2234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Line 89"/>
            <p:cNvSpPr>
              <a:spLocks noChangeShapeType="1"/>
            </p:cNvSpPr>
            <p:nvPr/>
          </p:nvSpPr>
          <p:spPr bwMode="auto">
            <a:xfrm>
              <a:off x="1443" y="2143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90"/>
            <p:cNvSpPr>
              <a:spLocks noChangeShapeType="1"/>
            </p:cNvSpPr>
            <p:nvPr/>
          </p:nvSpPr>
          <p:spPr bwMode="auto">
            <a:xfrm flipH="1">
              <a:off x="4434" y="2143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1"/>
            <p:cNvSpPr>
              <a:spLocks/>
            </p:cNvSpPr>
            <p:nvPr/>
          </p:nvSpPr>
          <p:spPr bwMode="auto">
            <a:xfrm>
              <a:off x="1443" y="2143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Line 92"/>
            <p:cNvSpPr>
              <a:spLocks noChangeShapeType="1"/>
            </p:cNvSpPr>
            <p:nvPr/>
          </p:nvSpPr>
          <p:spPr bwMode="auto">
            <a:xfrm>
              <a:off x="1443" y="2067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Line 93"/>
            <p:cNvSpPr>
              <a:spLocks noChangeShapeType="1"/>
            </p:cNvSpPr>
            <p:nvPr/>
          </p:nvSpPr>
          <p:spPr bwMode="auto">
            <a:xfrm flipH="1">
              <a:off x="4434" y="2067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4"/>
            <p:cNvSpPr>
              <a:spLocks/>
            </p:cNvSpPr>
            <p:nvPr/>
          </p:nvSpPr>
          <p:spPr bwMode="auto">
            <a:xfrm>
              <a:off x="1443" y="2067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Line 95"/>
            <p:cNvSpPr>
              <a:spLocks noChangeShapeType="1"/>
            </p:cNvSpPr>
            <p:nvPr/>
          </p:nvSpPr>
          <p:spPr bwMode="auto">
            <a:xfrm>
              <a:off x="1443" y="2011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Line 96"/>
            <p:cNvSpPr>
              <a:spLocks noChangeShapeType="1"/>
            </p:cNvSpPr>
            <p:nvPr/>
          </p:nvSpPr>
          <p:spPr bwMode="auto">
            <a:xfrm flipH="1">
              <a:off x="4434" y="2011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97"/>
            <p:cNvSpPr>
              <a:spLocks/>
            </p:cNvSpPr>
            <p:nvPr/>
          </p:nvSpPr>
          <p:spPr bwMode="auto">
            <a:xfrm>
              <a:off x="1443" y="2011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Line 98"/>
            <p:cNvSpPr>
              <a:spLocks noChangeShapeType="1"/>
            </p:cNvSpPr>
            <p:nvPr/>
          </p:nvSpPr>
          <p:spPr bwMode="auto">
            <a:xfrm>
              <a:off x="1443" y="1960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Line 99"/>
            <p:cNvSpPr>
              <a:spLocks noChangeShapeType="1"/>
            </p:cNvSpPr>
            <p:nvPr/>
          </p:nvSpPr>
          <p:spPr bwMode="auto">
            <a:xfrm flipH="1">
              <a:off x="4434" y="1960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0"/>
            <p:cNvSpPr>
              <a:spLocks/>
            </p:cNvSpPr>
            <p:nvPr/>
          </p:nvSpPr>
          <p:spPr bwMode="auto">
            <a:xfrm>
              <a:off x="1443" y="1960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Line 101"/>
            <p:cNvSpPr>
              <a:spLocks noChangeShapeType="1"/>
            </p:cNvSpPr>
            <p:nvPr/>
          </p:nvSpPr>
          <p:spPr bwMode="auto">
            <a:xfrm>
              <a:off x="1443" y="1914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Line 102"/>
            <p:cNvSpPr>
              <a:spLocks noChangeShapeType="1"/>
            </p:cNvSpPr>
            <p:nvPr/>
          </p:nvSpPr>
          <p:spPr bwMode="auto">
            <a:xfrm flipH="1">
              <a:off x="4434" y="1914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3"/>
            <p:cNvSpPr>
              <a:spLocks/>
            </p:cNvSpPr>
            <p:nvPr/>
          </p:nvSpPr>
          <p:spPr bwMode="auto">
            <a:xfrm>
              <a:off x="1443" y="1914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Line 104"/>
            <p:cNvSpPr>
              <a:spLocks noChangeShapeType="1"/>
            </p:cNvSpPr>
            <p:nvPr/>
          </p:nvSpPr>
          <p:spPr bwMode="auto">
            <a:xfrm>
              <a:off x="1443" y="1879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Line 105"/>
            <p:cNvSpPr>
              <a:spLocks noChangeShapeType="1"/>
            </p:cNvSpPr>
            <p:nvPr/>
          </p:nvSpPr>
          <p:spPr bwMode="auto">
            <a:xfrm flipH="1">
              <a:off x="4434" y="1879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6"/>
            <p:cNvSpPr>
              <a:spLocks/>
            </p:cNvSpPr>
            <p:nvPr/>
          </p:nvSpPr>
          <p:spPr bwMode="auto">
            <a:xfrm>
              <a:off x="1443" y="1879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Line 107"/>
            <p:cNvSpPr>
              <a:spLocks noChangeShapeType="1"/>
            </p:cNvSpPr>
            <p:nvPr/>
          </p:nvSpPr>
          <p:spPr bwMode="auto">
            <a:xfrm>
              <a:off x="1443" y="1843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Line 108"/>
            <p:cNvSpPr>
              <a:spLocks noChangeShapeType="1"/>
            </p:cNvSpPr>
            <p:nvPr/>
          </p:nvSpPr>
          <p:spPr bwMode="auto">
            <a:xfrm flipH="1">
              <a:off x="4434" y="1843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09"/>
            <p:cNvSpPr>
              <a:spLocks/>
            </p:cNvSpPr>
            <p:nvPr/>
          </p:nvSpPr>
          <p:spPr bwMode="auto">
            <a:xfrm>
              <a:off x="1443" y="1843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Line 110"/>
            <p:cNvSpPr>
              <a:spLocks noChangeShapeType="1"/>
            </p:cNvSpPr>
            <p:nvPr/>
          </p:nvSpPr>
          <p:spPr bwMode="auto">
            <a:xfrm>
              <a:off x="1443" y="1843"/>
              <a:ext cx="2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Line 111"/>
            <p:cNvSpPr>
              <a:spLocks noChangeShapeType="1"/>
            </p:cNvSpPr>
            <p:nvPr/>
          </p:nvSpPr>
          <p:spPr bwMode="auto">
            <a:xfrm flipH="1">
              <a:off x="4418" y="1843"/>
              <a:ext cx="3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Rectangle 112"/>
            <p:cNvSpPr>
              <a:spLocks noChangeArrowheads="1"/>
            </p:cNvSpPr>
            <p:nvPr/>
          </p:nvSpPr>
          <p:spPr bwMode="auto">
            <a:xfrm>
              <a:off x="1305" y="1803"/>
              <a:ext cx="11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" name="Rectangle 113"/>
            <p:cNvSpPr>
              <a:spLocks noChangeArrowheads="1"/>
            </p:cNvSpPr>
            <p:nvPr/>
          </p:nvSpPr>
          <p:spPr bwMode="auto">
            <a:xfrm>
              <a:off x="1379" y="1777"/>
              <a:ext cx="64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-1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" name="Line 114"/>
            <p:cNvSpPr>
              <a:spLocks noChangeShapeType="1"/>
            </p:cNvSpPr>
            <p:nvPr/>
          </p:nvSpPr>
          <p:spPr bwMode="auto">
            <a:xfrm>
              <a:off x="1443" y="1615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Line 115"/>
            <p:cNvSpPr>
              <a:spLocks noChangeShapeType="1"/>
            </p:cNvSpPr>
            <p:nvPr/>
          </p:nvSpPr>
          <p:spPr bwMode="auto">
            <a:xfrm flipH="1">
              <a:off x="4434" y="1615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16"/>
            <p:cNvSpPr>
              <a:spLocks/>
            </p:cNvSpPr>
            <p:nvPr/>
          </p:nvSpPr>
          <p:spPr bwMode="auto">
            <a:xfrm>
              <a:off x="1443" y="1615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Line 117"/>
            <p:cNvSpPr>
              <a:spLocks noChangeShapeType="1"/>
            </p:cNvSpPr>
            <p:nvPr/>
          </p:nvSpPr>
          <p:spPr bwMode="auto">
            <a:xfrm>
              <a:off x="1443" y="1482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Line 118"/>
            <p:cNvSpPr>
              <a:spLocks noChangeShapeType="1"/>
            </p:cNvSpPr>
            <p:nvPr/>
          </p:nvSpPr>
          <p:spPr bwMode="auto">
            <a:xfrm flipH="1">
              <a:off x="4434" y="1482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19"/>
            <p:cNvSpPr>
              <a:spLocks/>
            </p:cNvSpPr>
            <p:nvPr/>
          </p:nvSpPr>
          <p:spPr bwMode="auto">
            <a:xfrm>
              <a:off x="1443" y="1482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Line 120"/>
            <p:cNvSpPr>
              <a:spLocks noChangeShapeType="1"/>
            </p:cNvSpPr>
            <p:nvPr/>
          </p:nvSpPr>
          <p:spPr bwMode="auto">
            <a:xfrm>
              <a:off x="1443" y="1391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Line 121"/>
            <p:cNvSpPr>
              <a:spLocks noChangeShapeType="1"/>
            </p:cNvSpPr>
            <p:nvPr/>
          </p:nvSpPr>
          <p:spPr bwMode="auto">
            <a:xfrm flipH="1">
              <a:off x="4434" y="1391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22"/>
            <p:cNvSpPr>
              <a:spLocks/>
            </p:cNvSpPr>
            <p:nvPr/>
          </p:nvSpPr>
          <p:spPr bwMode="auto">
            <a:xfrm>
              <a:off x="1443" y="1391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Line 123"/>
            <p:cNvSpPr>
              <a:spLocks noChangeShapeType="1"/>
            </p:cNvSpPr>
            <p:nvPr/>
          </p:nvSpPr>
          <p:spPr bwMode="auto">
            <a:xfrm>
              <a:off x="1443" y="1315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Line 124"/>
            <p:cNvSpPr>
              <a:spLocks noChangeShapeType="1"/>
            </p:cNvSpPr>
            <p:nvPr/>
          </p:nvSpPr>
          <p:spPr bwMode="auto">
            <a:xfrm flipH="1">
              <a:off x="4434" y="1315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25"/>
            <p:cNvSpPr>
              <a:spLocks/>
            </p:cNvSpPr>
            <p:nvPr/>
          </p:nvSpPr>
          <p:spPr bwMode="auto">
            <a:xfrm>
              <a:off x="1443" y="1315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Line 126"/>
            <p:cNvSpPr>
              <a:spLocks noChangeShapeType="1"/>
            </p:cNvSpPr>
            <p:nvPr/>
          </p:nvSpPr>
          <p:spPr bwMode="auto">
            <a:xfrm>
              <a:off x="1443" y="1254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Line 127"/>
            <p:cNvSpPr>
              <a:spLocks noChangeShapeType="1"/>
            </p:cNvSpPr>
            <p:nvPr/>
          </p:nvSpPr>
          <p:spPr bwMode="auto">
            <a:xfrm flipH="1">
              <a:off x="4434" y="1254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28"/>
            <p:cNvSpPr>
              <a:spLocks/>
            </p:cNvSpPr>
            <p:nvPr/>
          </p:nvSpPr>
          <p:spPr bwMode="auto">
            <a:xfrm>
              <a:off x="1443" y="1254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Line 129"/>
            <p:cNvSpPr>
              <a:spLocks noChangeShapeType="1"/>
            </p:cNvSpPr>
            <p:nvPr/>
          </p:nvSpPr>
          <p:spPr bwMode="auto">
            <a:xfrm>
              <a:off x="1443" y="1203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Line 130"/>
            <p:cNvSpPr>
              <a:spLocks noChangeShapeType="1"/>
            </p:cNvSpPr>
            <p:nvPr/>
          </p:nvSpPr>
          <p:spPr bwMode="auto">
            <a:xfrm flipH="1">
              <a:off x="4434" y="1203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31"/>
            <p:cNvSpPr>
              <a:spLocks/>
            </p:cNvSpPr>
            <p:nvPr/>
          </p:nvSpPr>
          <p:spPr bwMode="auto">
            <a:xfrm>
              <a:off x="1443" y="1203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Line 132"/>
            <p:cNvSpPr>
              <a:spLocks noChangeShapeType="1"/>
            </p:cNvSpPr>
            <p:nvPr/>
          </p:nvSpPr>
          <p:spPr bwMode="auto">
            <a:xfrm>
              <a:off x="1443" y="1162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Line 133"/>
            <p:cNvSpPr>
              <a:spLocks noChangeShapeType="1"/>
            </p:cNvSpPr>
            <p:nvPr/>
          </p:nvSpPr>
          <p:spPr bwMode="auto">
            <a:xfrm flipH="1">
              <a:off x="4434" y="1162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34"/>
            <p:cNvSpPr>
              <a:spLocks/>
            </p:cNvSpPr>
            <p:nvPr/>
          </p:nvSpPr>
          <p:spPr bwMode="auto">
            <a:xfrm>
              <a:off x="1443" y="1162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Line 135"/>
            <p:cNvSpPr>
              <a:spLocks noChangeShapeType="1"/>
            </p:cNvSpPr>
            <p:nvPr/>
          </p:nvSpPr>
          <p:spPr bwMode="auto">
            <a:xfrm>
              <a:off x="1443" y="1122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Line 136"/>
            <p:cNvSpPr>
              <a:spLocks noChangeShapeType="1"/>
            </p:cNvSpPr>
            <p:nvPr/>
          </p:nvSpPr>
          <p:spPr bwMode="auto">
            <a:xfrm flipH="1">
              <a:off x="4434" y="1122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37"/>
            <p:cNvSpPr>
              <a:spLocks/>
            </p:cNvSpPr>
            <p:nvPr/>
          </p:nvSpPr>
          <p:spPr bwMode="auto">
            <a:xfrm>
              <a:off x="1443" y="1122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Line 138"/>
            <p:cNvSpPr>
              <a:spLocks noChangeShapeType="1"/>
            </p:cNvSpPr>
            <p:nvPr/>
          </p:nvSpPr>
          <p:spPr bwMode="auto">
            <a:xfrm>
              <a:off x="1443" y="1091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Line 139"/>
            <p:cNvSpPr>
              <a:spLocks noChangeShapeType="1"/>
            </p:cNvSpPr>
            <p:nvPr/>
          </p:nvSpPr>
          <p:spPr bwMode="auto">
            <a:xfrm flipH="1">
              <a:off x="4434" y="1091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40"/>
            <p:cNvSpPr>
              <a:spLocks/>
            </p:cNvSpPr>
            <p:nvPr/>
          </p:nvSpPr>
          <p:spPr bwMode="auto">
            <a:xfrm>
              <a:off x="1443" y="1091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Line 141"/>
            <p:cNvSpPr>
              <a:spLocks noChangeShapeType="1"/>
            </p:cNvSpPr>
            <p:nvPr/>
          </p:nvSpPr>
          <p:spPr bwMode="auto">
            <a:xfrm>
              <a:off x="1443" y="1091"/>
              <a:ext cx="2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Line 142"/>
            <p:cNvSpPr>
              <a:spLocks noChangeShapeType="1"/>
            </p:cNvSpPr>
            <p:nvPr/>
          </p:nvSpPr>
          <p:spPr bwMode="auto">
            <a:xfrm flipH="1">
              <a:off x="4418" y="1091"/>
              <a:ext cx="3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Rectangle 143"/>
            <p:cNvSpPr>
              <a:spLocks noChangeArrowheads="1"/>
            </p:cNvSpPr>
            <p:nvPr/>
          </p:nvSpPr>
          <p:spPr bwMode="auto">
            <a:xfrm>
              <a:off x="1305" y="1051"/>
              <a:ext cx="11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" name="Rectangle 144"/>
            <p:cNvSpPr>
              <a:spLocks noChangeArrowheads="1"/>
            </p:cNvSpPr>
            <p:nvPr/>
          </p:nvSpPr>
          <p:spPr bwMode="auto">
            <a:xfrm>
              <a:off x="1379" y="1025"/>
              <a:ext cx="48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0" name="Line 145"/>
            <p:cNvSpPr>
              <a:spLocks noChangeShapeType="1"/>
            </p:cNvSpPr>
            <p:nvPr/>
          </p:nvSpPr>
          <p:spPr bwMode="auto">
            <a:xfrm>
              <a:off x="1443" y="1091"/>
              <a:ext cx="300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Line 146"/>
            <p:cNvSpPr>
              <a:spLocks noChangeShapeType="1"/>
            </p:cNvSpPr>
            <p:nvPr/>
          </p:nvSpPr>
          <p:spPr bwMode="auto">
            <a:xfrm>
              <a:off x="1443" y="3352"/>
              <a:ext cx="300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Line 147"/>
            <p:cNvSpPr>
              <a:spLocks noChangeShapeType="1"/>
            </p:cNvSpPr>
            <p:nvPr/>
          </p:nvSpPr>
          <p:spPr bwMode="auto">
            <a:xfrm flipV="1">
              <a:off x="4450" y="1091"/>
              <a:ext cx="0" cy="22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Line 148"/>
            <p:cNvSpPr>
              <a:spLocks noChangeShapeType="1"/>
            </p:cNvSpPr>
            <p:nvPr/>
          </p:nvSpPr>
          <p:spPr bwMode="auto">
            <a:xfrm flipV="1">
              <a:off x="1443" y="1091"/>
              <a:ext cx="0" cy="22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Rectangle 149"/>
            <p:cNvSpPr>
              <a:spLocks noChangeArrowheads="1"/>
            </p:cNvSpPr>
            <p:nvPr/>
          </p:nvSpPr>
          <p:spPr bwMode="auto">
            <a:xfrm>
              <a:off x="2731" y="969"/>
              <a:ext cx="48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ChD 4STA 2x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5" name="Rectangle 150"/>
            <p:cNvSpPr>
              <a:spLocks noChangeArrowheads="1"/>
            </p:cNvSpPr>
            <p:nvPr/>
          </p:nvSpPr>
          <p:spPr bwMode="auto">
            <a:xfrm>
              <a:off x="2800" y="3454"/>
              <a:ext cx="32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SNR(dB)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" name="Rectangle 151"/>
            <p:cNvSpPr>
              <a:spLocks noChangeArrowheads="1"/>
            </p:cNvSpPr>
            <p:nvPr/>
          </p:nvSpPr>
          <p:spPr bwMode="auto">
            <a:xfrm rot="16200000">
              <a:off x="1138" y="2153"/>
              <a:ext cx="18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PER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7" name="Rectangle 152"/>
            <p:cNvSpPr>
              <a:spLocks noChangeArrowheads="1"/>
            </p:cNvSpPr>
            <p:nvPr/>
          </p:nvSpPr>
          <p:spPr bwMode="auto">
            <a:xfrm>
              <a:off x="1432" y="3311"/>
              <a:ext cx="5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8" name="Rectangle 153"/>
            <p:cNvSpPr>
              <a:spLocks noChangeArrowheads="1"/>
            </p:cNvSpPr>
            <p:nvPr/>
          </p:nvSpPr>
          <p:spPr bwMode="auto">
            <a:xfrm>
              <a:off x="4444" y="1046"/>
              <a:ext cx="5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" name="Freeform 154"/>
            <p:cNvSpPr>
              <a:spLocks/>
            </p:cNvSpPr>
            <p:nvPr/>
          </p:nvSpPr>
          <p:spPr bwMode="auto">
            <a:xfrm>
              <a:off x="1443" y="1157"/>
              <a:ext cx="2227" cy="2195"/>
            </a:xfrm>
            <a:custGeom>
              <a:avLst/>
              <a:gdLst>
                <a:gd name="T0" fmla="*/ 0 w 2227"/>
                <a:gd name="T1" fmla="*/ 0 h 2195"/>
                <a:gd name="T2" fmla="*/ 498 w 2227"/>
                <a:gd name="T3" fmla="*/ 219 h 2195"/>
                <a:gd name="T4" fmla="*/ 1002 w 2227"/>
                <a:gd name="T5" fmla="*/ 630 h 2195"/>
                <a:gd name="T6" fmla="*/ 1501 w 2227"/>
                <a:gd name="T7" fmla="*/ 1159 h 2195"/>
                <a:gd name="T8" fmla="*/ 2004 w 2227"/>
                <a:gd name="T9" fmla="*/ 1870 h 2195"/>
                <a:gd name="T10" fmla="*/ 2227 w 2227"/>
                <a:gd name="T11" fmla="*/ 2195 h 2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27" h="2195">
                  <a:moveTo>
                    <a:pt x="0" y="0"/>
                  </a:moveTo>
                  <a:lnTo>
                    <a:pt x="498" y="219"/>
                  </a:lnTo>
                  <a:lnTo>
                    <a:pt x="1002" y="630"/>
                  </a:lnTo>
                  <a:lnTo>
                    <a:pt x="1501" y="1159"/>
                  </a:lnTo>
                  <a:lnTo>
                    <a:pt x="2004" y="1870"/>
                  </a:lnTo>
                  <a:lnTo>
                    <a:pt x="2227" y="2195"/>
                  </a:lnTo>
                </a:path>
              </a:pathLst>
            </a:custGeom>
            <a:noFill/>
            <a:ln w="17463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155"/>
            <p:cNvSpPr>
              <a:spLocks/>
            </p:cNvSpPr>
            <p:nvPr/>
          </p:nvSpPr>
          <p:spPr bwMode="auto">
            <a:xfrm>
              <a:off x="1443" y="1162"/>
              <a:ext cx="2360" cy="2190"/>
            </a:xfrm>
            <a:custGeom>
              <a:avLst/>
              <a:gdLst>
                <a:gd name="T0" fmla="*/ 0 w 2360"/>
                <a:gd name="T1" fmla="*/ 0 h 2190"/>
                <a:gd name="T2" fmla="*/ 498 w 2360"/>
                <a:gd name="T3" fmla="*/ 204 h 2190"/>
                <a:gd name="T4" fmla="*/ 1002 w 2360"/>
                <a:gd name="T5" fmla="*/ 605 h 2190"/>
                <a:gd name="T6" fmla="*/ 1501 w 2360"/>
                <a:gd name="T7" fmla="*/ 1143 h 2190"/>
                <a:gd name="T8" fmla="*/ 2004 w 2360"/>
                <a:gd name="T9" fmla="*/ 1758 h 2190"/>
                <a:gd name="T10" fmla="*/ 2360 w 2360"/>
                <a:gd name="T11" fmla="*/ 2190 h 2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60" h="2190">
                  <a:moveTo>
                    <a:pt x="0" y="0"/>
                  </a:moveTo>
                  <a:lnTo>
                    <a:pt x="498" y="204"/>
                  </a:lnTo>
                  <a:lnTo>
                    <a:pt x="1002" y="605"/>
                  </a:lnTo>
                  <a:lnTo>
                    <a:pt x="1501" y="1143"/>
                  </a:lnTo>
                  <a:lnTo>
                    <a:pt x="2004" y="1758"/>
                  </a:lnTo>
                  <a:lnTo>
                    <a:pt x="2360" y="2190"/>
                  </a:lnTo>
                </a:path>
              </a:pathLst>
            </a:custGeom>
            <a:noFill/>
            <a:ln w="17463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156"/>
            <p:cNvSpPr>
              <a:spLocks/>
            </p:cNvSpPr>
            <p:nvPr/>
          </p:nvSpPr>
          <p:spPr bwMode="auto">
            <a:xfrm>
              <a:off x="1443" y="1107"/>
              <a:ext cx="2837" cy="2245"/>
            </a:xfrm>
            <a:custGeom>
              <a:avLst/>
              <a:gdLst>
                <a:gd name="T0" fmla="*/ 0 w 2837"/>
                <a:gd name="T1" fmla="*/ 0 h 2245"/>
                <a:gd name="T2" fmla="*/ 498 w 2837"/>
                <a:gd name="T3" fmla="*/ 91 h 2245"/>
                <a:gd name="T4" fmla="*/ 1002 w 2837"/>
                <a:gd name="T5" fmla="*/ 340 h 2245"/>
                <a:gd name="T6" fmla="*/ 1501 w 2837"/>
                <a:gd name="T7" fmla="*/ 731 h 2245"/>
                <a:gd name="T8" fmla="*/ 2004 w 2837"/>
                <a:gd name="T9" fmla="*/ 1229 h 2245"/>
                <a:gd name="T10" fmla="*/ 2503 w 2837"/>
                <a:gd name="T11" fmla="*/ 1808 h 2245"/>
                <a:gd name="T12" fmla="*/ 2837 w 2837"/>
                <a:gd name="T13" fmla="*/ 2245 h 2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37" h="2245">
                  <a:moveTo>
                    <a:pt x="0" y="0"/>
                  </a:moveTo>
                  <a:lnTo>
                    <a:pt x="498" y="91"/>
                  </a:lnTo>
                  <a:lnTo>
                    <a:pt x="1002" y="340"/>
                  </a:lnTo>
                  <a:lnTo>
                    <a:pt x="1501" y="731"/>
                  </a:lnTo>
                  <a:lnTo>
                    <a:pt x="2004" y="1229"/>
                  </a:lnTo>
                  <a:lnTo>
                    <a:pt x="2503" y="1808"/>
                  </a:lnTo>
                  <a:lnTo>
                    <a:pt x="2837" y="2245"/>
                  </a:lnTo>
                </a:path>
              </a:pathLst>
            </a:custGeom>
            <a:noFill/>
            <a:ln w="17463" cap="flat">
              <a:solidFill>
                <a:srgbClr val="FF00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Rectangle 157"/>
            <p:cNvSpPr>
              <a:spLocks noChangeArrowheads="1"/>
            </p:cNvSpPr>
            <p:nvPr/>
          </p:nvSpPr>
          <p:spPr bwMode="auto">
            <a:xfrm>
              <a:off x="3357" y="1122"/>
              <a:ext cx="1061" cy="3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Rectangle 158"/>
            <p:cNvSpPr>
              <a:spLocks noChangeArrowheads="1"/>
            </p:cNvSpPr>
            <p:nvPr/>
          </p:nvSpPr>
          <p:spPr bwMode="auto">
            <a:xfrm>
              <a:off x="3357" y="1122"/>
              <a:ext cx="1061" cy="305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Line 159"/>
            <p:cNvSpPr>
              <a:spLocks noChangeShapeType="1"/>
            </p:cNvSpPr>
            <p:nvPr/>
          </p:nvSpPr>
          <p:spPr bwMode="auto">
            <a:xfrm>
              <a:off x="3357" y="1122"/>
              <a:ext cx="106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Line 160"/>
            <p:cNvSpPr>
              <a:spLocks noChangeShapeType="1"/>
            </p:cNvSpPr>
            <p:nvPr/>
          </p:nvSpPr>
          <p:spPr bwMode="auto">
            <a:xfrm>
              <a:off x="3357" y="1427"/>
              <a:ext cx="106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Line 161"/>
            <p:cNvSpPr>
              <a:spLocks noChangeShapeType="1"/>
            </p:cNvSpPr>
            <p:nvPr/>
          </p:nvSpPr>
          <p:spPr bwMode="auto">
            <a:xfrm flipV="1">
              <a:off x="4418" y="1122"/>
              <a:ext cx="0" cy="30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Line 162"/>
            <p:cNvSpPr>
              <a:spLocks noChangeShapeType="1"/>
            </p:cNvSpPr>
            <p:nvPr/>
          </p:nvSpPr>
          <p:spPr bwMode="auto">
            <a:xfrm flipV="1">
              <a:off x="3357" y="1122"/>
              <a:ext cx="0" cy="30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Line 163"/>
            <p:cNvSpPr>
              <a:spLocks noChangeShapeType="1"/>
            </p:cNvSpPr>
            <p:nvPr/>
          </p:nvSpPr>
          <p:spPr bwMode="auto">
            <a:xfrm>
              <a:off x="3357" y="1427"/>
              <a:ext cx="106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Line 164"/>
            <p:cNvSpPr>
              <a:spLocks noChangeShapeType="1"/>
            </p:cNvSpPr>
            <p:nvPr/>
          </p:nvSpPr>
          <p:spPr bwMode="auto">
            <a:xfrm flipV="1">
              <a:off x="3357" y="1122"/>
              <a:ext cx="0" cy="30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Line 165"/>
            <p:cNvSpPr>
              <a:spLocks noChangeShapeType="1"/>
            </p:cNvSpPr>
            <p:nvPr/>
          </p:nvSpPr>
          <p:spPr bwMode="auto">
            <a:xfrm>
              <a:off x="3357" y="1122"/>
              <a:ext cx="106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Line 166"/>
            <p:cNvSpPr>
              <a:spLocks noChangeShapeType="1"/>
            </p:cNvSpPr>
            <p:nvPr/>
          </p:nvSpPr>
          <p:spPr bwMode="auto">
            <a:xfrm>
              <a:off x="3357" y="1427"/>
              <a:ext cx="106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Line 167"/>
            <p:cNvSpPr>
              <a:spLocks noChangeShapeType="1"/>
            </p:cNvSpPr>
            <p:nvPr/>
          </p:nvSpPr>
          <p:spPr bwMode="auto">
            <a:xfrm flipV="1">
              <a:off x="4418" y="1122"/>
              <a:ext cx="0" cy="30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Line 168"/>
            <p:cNvSpPr>
              <a:spLocks noChangeShapeType="1"/>
            </p:cNvSpPr>
            <p:nvPr/>
          </p:nvSpPr>
          <p:spPr bwMode="auto">
            <a:xfrm flipV="1">
              <a:off x="3357" y="1122"/>
              <a:ext cx="0" cy="30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Rectangle 169"/>
            <p:cNvSpPr>
              <a:spLocks noChangeArrowheads="1"/>
            </p:cNvSpPr>
            <p:nvPr/>
          </p:nvSpPr>
          <p:spPr bwMode="auto">
            <a:xfrm>
              <a:off x="3633" y="1142"/>
              <a:ext cx="77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Freqoff 0Hz/ 11ac LTF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5" name="Line 170"/>
            <p:cNvSpPr>
              <a:spLocks noChangeShapeType="1"/>
            </p:cNvSpPr>
            <p:nvPr/>
          </p:nvSpPr>
          <p:spPr bwMode="auto">
            <a:xfrm>
              <a:off x="3400" y="1178"/>
              <a:ext cx="212" cy="0"/>
            </a:xfrm>
            <a:prstGeom prst="line">
              <a:avLst/>
            </a:prstGeom>
            <a:noFill/>
            <a:ln w="17463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Rectangle 171"/>
            <p:cNvSpPr>
              <a:spLocks noChangeArrowheads="1"/>
            </p:cNvSpPr>
            <p:nvPr/>
          </p:nvSpPr>
          <p:spPr bwMode="auto">
            <a:xfrm>
              <a:off x="3633" y="1239"/>
              <a:ext cx="83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Freqoff 400Hz/ new LTF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7" name="Line 172"/>
            <p:cNvSpPr>
              <a:spLocks noChangeShapeType="1"/>
            </p:cNvSpPr>
            <p:nvPr/>
          </p:nvSpPr>
          <p:spPr bwMode="auto">
            <a:xfrm>
              <a:off x="3400" y="1274"/>
              <a:ext cx="212" cy="0"/>
            </a:xfrm>
            <a:prstGeom prst="line">
              <a:avLst/>
            </a:prstGeom>
            <a:noFill/>
            <a:ln w="17463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Rectangle 173"/>
            <p:cNvSpPr>
              <a:spLocks noChangeArrowheads="1"/>
            </p:cNvSpPr>
            <p:nvPr/>
          </p:nvSpPr>
          <p:spPr bwMode="auto">
            <a:xfrm>
              <a:off x="3633" y="1330"/>
              <a:ext cx="85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Freqoff 400Hz/ 11ac LTF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" name="Line 174"/>
            <p:cNvSpPr>
              <a:spLocks noChangeShapeType="1"/>
            </p:cNvSpPr>
            <p:nvPr/>
          </p:nvSpPr>
          <p:spPr bwMode="auto">
            <a:xfrm>
              <a:off x="3400" y="1366"/>
              <a:ext cx="212" cy="0"/>
            </a:xfrm>
            <a:prstGeom prst="line">
              <a:avLst/>
            </a:prstGeom>
            <a:noFill/>
            <a:ln w="17463" cap="flat">
              <a:solidFill>
                <a:srgbClr val="FF00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Rectangle 175"/>
            <p:cNvSpPr>
              <a:spLocks noChangeArrowheads="1"/>
            </p:cNvSpPr>
            <p:nvPr/>
          </p:nvSpPr>
          <p:spPr bwMode="auto">
            <a:xfrm>
              <a:off x="3129" y="2250"/>
              <a:ext cx="175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2dB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1" name="Line 176"/>
            <p:cNvSpPr>
              <a:spLocks noChangeShapeType="1"/>
            </p:cNvSpPr>
            <p:nvPr/>
          </p:nvSpPr>
          <p:spPr bwMode="auto">
            <a:xfrm>
              <a:off x="3066" y="2387"/>
              <a:ext cx="3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177"/>
            <p:cNvSpPr>
              <a:spLocks/>
            </p:cNvSpPr>
            <p:nvPr/>
          </p:nvSpPr>
          <p:spPr bwMode="auto">
            <a:xfrm>
              <a:off x="3018" y="2361"/>
              <a:ext cx="69" cy="26"/>
            </a:xfrm>
            <a:custGeom>
              <a:avLst/>
              <a:gdLst>
                <a:gd name="T0" fmla="*/ 69 w 69"/>
                <a:gd name="T1" fmla="*/ 0 h 26"/>
                <a:gd name="T2" fmla="*/ 0 w 69"/>
                <a:gd name="T3" fmla="*/ 26 h 26"/>
                <a:gd name="T4" fmla="*/ 48 w 69"/>
                <a:gd name="T5" fmla="*/ 26 h 26"/>
                <a:gd name="T6" fmla="*/ 69 w 69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26">
                  <a:moveTo>
                    <a:pt x="69" y="0"/>
                  </a:moveTo>
                  <a:lnTo>
                    <a:pt x="0" y="26"/>
                  </a:lnTo>
                  <a:lnTo>
                    <a:pt x="48" y="26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178"/>
            <p:cNvSpPr>
              <a:spLocks/>
            </p:cNvSpPr>
            <p:nvPr/>
          </p:nvSpPr>
          <p:spPr bwMode="auto">
            <a:xfrm>
              <a:off x="3018" y="2361"/>
              <a:ext cx="69" cy="26"/>
            </a:xfrm>
            <a:custGeom>
              <a:avLst/>
              <a:gdLst>
                <a:gd name="T0" fmla="*/ 69 w 69"/>
                <a:gd name="T1" fmla="*/ 0 h 26"/>
                <a:gd name="T2" fmla="*/ 0 w 69"/>
                <a:gd name="T3" fmla="*/ 26 h 26"/>
                <a:gd name="T4" fmla="*/ 48 w 69"/>
                <a:gd name="T5" fmla="*/ 26 h 26"/>
                <a:gd name="T6" fmla="*/ 69 w 69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26">
                  <a:moveTo>
                    <a:pt x="69" y="0"/>
                  </a:moveTo>
                  <a:lnTo>
                    <a:pt x="0" y="26"/>
                  </a:lnTo>
                  <a:lnTo>
                    <a:pt x="48" y="26"/>
                  </a:lnTo>
                  <a:lnTo>
                    <a:pt x="6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179"/>
            <p:cNvSpPr>
              <a:spLocks/>
            </p:cNvSpPr>
            <p:nvPr/>
          </p:nvSpPr>
          <p:spPr bwMode="auto">
            <a:xfrm>
              <a:off x="3018" y="2387"/>
              <a:ext cx="69" cy="25"/>
            </a:xfrm>
            <a:custGeom>
              <a:avLst/>
              <a:gdLst>
                <a:gd name="T0" fmla="*/ 0 w 69"/>
                <a:gd name="T1" fmla="*/ 0 h 25"/>
                <a:gd name="T2" fmla="*/ 69 w 69"/>
                <a:gd name="T3" fmla="*/ 25 h 25"/>
                <a:gd name="T4" fmla="*/ 48 w 69"/>
                <a:gd name="T5" fmla="*/ 0 h 25"/>
                <a:gd name="T6" fmla="*/ 0 w 69"/>
                <a:gd name="T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25">
                  <a:moveTo>
                    <a:pt x="0" y="0"/>
                  </a:moveTo>
                  <a:lnTo>
                    <a:pt x="69" y="25"/>
                  </a:lnTo>
                  <a:lnTo>
                    <a:pt x="4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180"/>
            <p:cNvSpPr>
              <a:spLocks/>
            </p:cNvSpPr>
            <p:nvPr/>
          </p:nvSpPr>
          <p:spPr bwMode="auto">
            <a:xfrm>
              <a:off x="3018" y="2387"/>
              <a:ext cx="69" cy="25"/>
            </a:xfrm>
            <a:custGeom>
              <a:avLst/>
              <a:gdLst>
                <a:gd name="T0" fmla="*/ 0 w 69"/>
                <a:gd name="T1" fmla="*/ 0 h 25"/>
                <a:gd name="T2" fmla="*/ 69 w 69"/>
                <a:gd name="T3" fmla="*/ 25 h 25"/>
                <a:gd name="T4" fmla="*/ 48 w 69"/>
                <a:gd name="T5" fmla="*/ 0 h 25"/>
                <a:gd name="T6" fmla="*/ 0 w 69"/>
                <a:gd name="T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25">
                  <a:moveTo>
                    <a:pt x="0" y="0"/>
                  </a:moveTo>
                  <a:lnTo>
                    <a:pt x="69" y="25"/>
                  </a:lnTo>
                  <a:lnTo>
                    <a:pt x="48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181"/>
            <p:cNvSpPr>
              <a:spLocks/>
            </p:cNvSpPr>
            <p:nvPr/>
          </p:nvSpPr>
          <p:spPr bwMode="auto">
            <a:xfrm>
              <a:off x="3408" y="2361"/>
              <a:ext cx="69" cy="26"/>
            </a:xfrm>
            <a:custGeom>
              <a:avLst/>
              <a:gdLst>
                <a:gd name="T0" fmla="*/ 0 w 69"/>
                <a:gd name="T1" fmla="*/ 0 h 26"/>
                <a:gd name="T2" fmla="*/ 69 w 69"/>
                <a:gd name="T3" fmla="*/ 26 h 26"/>
                <a:gd name="T4" fmla="*/ 21 w 69"/>
                <a:gd name="T5" fmla="*/ 26 h 26"/>
                <a:gd name="T6" fmla="*/ 0 w 69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26">
                  <a:moveTo>
                    <a:pt x="0" y="0"/>
                  </a:moveTo>
                  <a:lnTo>
                    <a:pt x="69" y="26"/>
                  </a:lnTo>
                  <a:lnTo>
                    <a:pt x="21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182"/>
            <p:cNvSpPr>
              <a:spLocks/>
            </p:cNvSpPr>
            <p:nvPr/>
          </p:nvSpPr>
          <p:spPr bwMode="auto">
            <a:xfrm>
              <a:off x="3408" y="2361"/>
              <a:ext cx="69" cy="26"/>
            </a:xfrm>
            <a:custGeom>
              <a:avLst/>
              <a:gdLst>
                <a:gd name="T0" fmla="*/ 0 w 69"/>
                <a:gd name="T1" fmla="*/ 0 h 26"/>
                <a:gd name="T2" fmla="*/ 69 w 69"/>
                <a:gd name="T3" fmla="*/ 26 h 26"/>
                <a:gd name="T4" fmla="*/ 21 w 69"/>
                <a:gd name="T5" fmla="*/ 26 h 26"/>
                <a:gd name="T6" fmla="*/ 0 w 69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26">
                  <a:moveTo>
                    <a:pt x="0" y="0"/>
                  </a:moveTo>
                  <a:lnTo>
                    <a:pt x="69" y="26"/>
                  </a:lnTo>
                  <a:lnTo>
                    <a:pt x="21" y="26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183"/>
            <p:cNvSpPr>
              <a:spLocks/>
            </p:cNvSpPr>
            <p:nvPr/>
          </p:nvSpPr>
          <p:spPr bwMode="auto">
            <a:xfrm>
              <a:off x="3408" y="2387"/>
              <a:ext cx="69" cy="25"/>
            </a:xfrm>
            <a:custGeom>
              <a:avLst/>
              <a:gdLst>
                <a:gd name="T0" fmla="*/ 69 w 69"/>
                <a:gd name="T1" fmla="*/ 0 h 25"/>
                <a:gd name="T2" fmla="*/ 0 w 69"/>
                <a:gd name="T3" fmla="*/ 25 h 25"/>
                <a:gd name="T4" fmla="*/ 21 w 69"/>
                <a:gd name="T5" fmla="*/ 0 h 25"/>
                <a:gd name="T6" fmla="*/ 69 w 69"/>
                <a:gd name="T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25">
                  <a:moveTo>
                    <a:pt x="69" y="0"/>
                  </a:moveTo>
                  <a:lnTo>
                    <a:pt x="0" y="25"/>
                  </a:lnTo>
                  <a:lnTo>
                    <a:pt x="21" y="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184"/>
            <p:cNvSpPr>
              <a:spLocks/>
            </p:cNvSpPr>
            <p:nvPr/>
          </p:nvSpPr>
          <p:spPr bwMode="auto">
            <a:xfrm>
              <a:off x="3408" y="2387"/>
              <a:ext cx="69" cy="25"/>
            </a:xfrm>
            <a:custGeom>
              <a:avLst/>
              <a:gdLst>
                <a:gd name="T0" fmla="*/ 69 w 69"/>
                <a:gd name="T1" fmla="*/ 0 h 25"/>
                <a:gd name="T2" fmla="*/ 0 w 69"/>
                <a:gd name="T3" fmla="*/ 25 h 25"/>
                <a:gd name="T4" fmla="*/ 21 w 69"/>
                <a:gd name="T5" fmla="*/ 0 h 25"/>
                <a:gd name="T6" fmla="*/ 69 w 69"/>
                <a:gd name="T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25">
                  <a:moveTo>
                    <a:pt x="69" y="0"/>
                  </a:moveTo>
                  <a:lnTo>
                    <a:pt x="0" y="25"/>
                  </a:lnTo>
                  <a:lnTo>
                    <a:pt x="21" y="0"/>
                  </a:lnTo>
                  <a:lnTo>
                    <a:pt x="6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8821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UL transmission with beamforming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0928" y="1427222"/>
            <a:ext cx="2635484" cy="1836534"/>
          </a:xfrm>
        </p:spPr>
        <p:txBody>
          <a:bodyPr/>
          <a:lstStyle/>
          <a:p>
            <a:r>
              <a:rPr lang="en-US" altLang="zh-CN" dirty="0"/>
              <a:t>20MHz channel</a:t>
            </a:r>
          </a:p>
          <a:p>
            <a:r>
              <a:rPr lang="en-US" altLang="zh-CN" dirty="0"/>
              <a:t>STA: 2 </a:t>
            </a:r>
            <a:r>
              <a:rPr lang="en-US" altLang="zh-CN" dirty="0" err="1"/>
              <a:t>Tx</a:t>
            </a:r>
            <a:r>
              <a:rPr lang="en-US" altLang="zh-CN" dirty="0"/>
              <a:t> ant. with ideal beamforming</a:t>
            </a:r>
          </a:p>
          <a:p>
            <a:r>
              <a:rPr lang="en-US" altLang="zh-CN" dirty="0"/>
              <a:t>AP: 8 Rx ant.</a:t>
            </a:r>
          </a:p>
          <a:p>
            <a:r>
              <a:rPr lang="en-US" altLang="zh-CN" dirty="0"/>
              <a:t>4 STAs</a:t>
            </a:r>
          </a:p>
          <a:p>
            <a:pPr marL="0" indent="0" algn="ctr">
              <a:buNone/>
            </a:pP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099940"/>
            <a:ext cx="5791200" cy="4486760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" y="5232112"/>
            <a:ext cx="8458200" cy="1230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800" b="0" kern="0" dirty="0" smtClean="0"/>
              <a:t>Rank inverse in BF may cause phase discontinuity, which will break the </a:t>
            </a:r>
            <a:r>
              <a:rPr lang="en-US" altLang="zh-CN" sz="1800" b="0" kern="0" dirty="0" err="1" smtClean="0"/>
              <a:t>orthogonality</a:t>
            </a:r>
            <a:r>
              <a:rPr lang="en-US" altLang="zh-CN" sz="1800" b="0" kern="0" dirty="0" smtClean="0"/>
              <a:t> in frequency domain.</a:t>
            </a:r>
          </a:p>
          <a:p>
            <a:r>
              <a:rPr lang="en-US" altLang="zh-CN" sz="1800" b="0" kern="0" dirty="0" smtClean="0"/>
              <a:t>The observation is rank inverse does not occur frequently. Even it happens, only limited samples are affected.</a:t>
            </a:r>
            <a:endParaRPr lang="en-US" altLang="zh-CN" sz="1800" b="0" kern="0" dirty="0" smtClean="0"/>
          </a:p>
        </p:txBody>
      </p:sp>
      <p:sp>
        <p:nvSpPr>
          <p:cNvPr id="9" name="Oval 8"/>
          <p:cNvSpPr/>
          <p:nvPr/>
        </p:nvSpPr>
        <p:spPr bwMode="auto">
          <a:xfrm>
            <a:off x="4648200" y="4159873"/>
            <a:ext cx="381000" cy="183526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473" y="4021374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0.3 dB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0331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UL transmission with power offset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89" y="5385876"/>
            <a:ext cx="9372600" cy="893419"/>
          </a:xfrm>
        </p:spPr>
        <p:txBody>
          <a:bodyPr/>
          <a:lstStyle/>
          <a:p>
            <a:r>
              <a:rPr lang="en-US" altLang="zh-CN" sz="1800" dirty="0" smtClean="0"/>
              <a:t>Stronger stream may leak power to the weaker stream due to non-ideal </a:t>
            </a:r>
            <a:r>
              <a:rPr lang="en-US" altLang="zh-CN" sz="1800" dirty="0" err="1" smtClean="0"/>
              <a:t>orthogonality</a:t>
            </a:r>
            <a:r>
              <a:rPr lang="en-US" altLang="zh-CN" sz="1800" dirty="0" smtClean="0"/>
              <a:t>;</a:t>
            </a:r>
          </a:p>
          <a:p>
            <a:r>
              <a:rPr lang="en-US" altLang="zh-CN" sz="1800" dirty="0" smtClean="0"/>
              <a:t>The CFO estimation is not impacted too much if the power leakage is within moderate range.</a:t>
            </a:r>
          </a:p>
          <a:p>
            <a:pPr lvl="1"/>
            <a:r>
              <a:rPr lang="en-US" altLang="zh-CN" sz="1600" dirty="0" smtClean="0"/>
              <a:t>We see </a:t>
            </a:r>
            <a:r>
              <a:rPr lang="en-US" altLang="zh-CN" sz="1600" smtClean="0"/>
              <a:t>some obvious </a:t>
            </a:r>
            <a:r>
              <a:rPr lang="en-US" altLang="zh-CN" sz="1600" dirty="0" smtClean="0"/>
              <a:t>impact for power offset &gt; 10dB</a:t>
            </a:r>
            <a:endParaRPr lang="zh-CN" alt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108946"/>
            <a:ext cx="6352043" cy="4506645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705600" y="1366309"/>
            <a:ext cx="2438400" cy="2253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600" b="0" kern="0" dirty="0" smtClean="0"/>
              <a:t>STA: 1 </a:t>
            </a:r>
            <a:r>
              <a:rPr lang="en-US" altLang="zh-CN" sz="1600" b="0" kern="0" dirty="0" err="1" smtClean="0"/>
              <a:t>Tx</a:t>
            </a:r>
            <a:r>
              <a:rPr lang="en-US" altLang="zh-CN" sz="1600" b="0" kern="0" dirty="0" smtClean="0"/>
              <a:t> ant. </a:t>
            </a:r>
          </a:p>
          <a:p>
            <a:r>
              <a:rPr lang="en-US" altLang="zh-CN" sz="1600" b="0" kern="0" dirty="0" smtClean="0"/>
              <a:t>AP: 8 Rx ant.</a:t>
            </a:r>
          </a:p>
          <a:p>
            <a:r>
              <a:rPr lang="en-US" altLang="zh-CN" sz="1600" b="0" kern="0" dirty="0" smtClean="0"/>
              <a:t>4 STAs received with 0dB power</a:t>
            </a:r>
          </a:p>
          <a:p>
            <a:r>
              <a:rPr lang="en-US" altLang="zh-CN" sz="1600" b="0" kern="0" dirty="0" smtClean="0"/>
              <a:t>1 STA received with -10dB power</a:t>
            </a:r>
          </a:p>
          <a:p>
            <a:r>
              <a:rPr lang="en-US" altLang="zh-CN" sz="1600" b="0" kern="0" dirty="0" smtClean="0"/>
              <a:t>1 STA received with -6dB power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4724400" y="4068108"/>
            <a:ext cx="381000" cy="91764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895600" y="4022226"/>
            <a:ext cx="381000" cy="91764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18354" y="3975490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0.2 dB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362200" y="3888179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0.2 dB</a:t>
            </a:r>
            <a:endParaRPr lang="en-US" dirty="0"/>
          </a:p>
        </p:txBody>
      </p:sp>
      <p:cxnSp>
        <p:nvCxnSpPr>
          <p:cNvPr id="14" name="Curved Connector 13"/>
          <p:cNvCxnSpPr/>
          <p:nvPr/>
        </p:nvCxnSpPr>
        <p:spPr bwMode="auto">
          <a:xfrm rot="10800000">
            <a:off x="5105401" y="4127847"/>
            <a:ext cx="1614055" cy="523415"/>
          </a:xfrm>
          <a:prstGeom prst="curved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15" name="Curved Connector 14"/>
          <p:cNvCxnSpPr/>
          <p:nvPr/>
        </p:nvCxnSpPr>
        <p:spPr bwMode="auto">
          <a:xfrm rot="10800000">
            <a:off x="3314701" y="4120919"/>
            <a:ext cx="3404755" cy="1060683"/>
          </a:xfrm>
          <a:prstGeom prst="curvedConnector3">
            <a:avLst>
              <a:gd name="adj1" fmla="val 6505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8502588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PAPR Issue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934" y="4495800"/>
            <a:ext cx="8534400" cy="1600200"/>
          </a:xfrm>
        </p:spPr>
        <p:txBody>
          <a:bodyPr/>
          <a:lstStyle/>
          <a:p>
            <a:r>
              <a:rPr lang="en-US" altLang="zh-CN" dirty="0" smtClean="0"/>
              <a:t>Use fixed point simulation to evaluate if the dynamic range increase in HE-LTF impacts the overall performance (10/6bits </a:t>
            </a:r>
            <a:r>
              <a:rPr lang="en-US" altLang="zh-CN" dirty="0" smtClean="0"/>
              <a:t>quantization is </a:t>
            </a:r>
            <a:r>
              <a:rPr lang="en-US" altLang="zh-CN" dirty="0" smtClean="0"/>
              <a:t>considered);</a:t>
            </a:r>
            <a:endParaRPr lang="en-US" altLang="zh-CN" dirty="0" smtClean="0"/>
          </a:p>
          <a:p>
            <a:r>
              <a:rPr lang="en-US" altLang="zh-CN" dirty="0" smtClean="0"/>
              <a:t>The </a:t>
            </a:r>
            <a:r>
              <a:rPr lang="en-US" altLang="zh-CN" dirty="0" smtClean="0"/>
              <a:t>PAPR </a:t>
            </a:r>
            <a:r>
              <a:rPr lang="en-US" altLang="zh-CN" dirty="0" smtClean="0"/>
              <a:t>increase in the masked LTF has marginal impact to the overall performance.</a:t>
            </a:r>
          </a:p>
          <a:p>
            <a:pPr lvl="1"/>
            <a:r>
              <a:rPr lang="en-US" altLang="zh-CN" dirty="0" smtClean="0"/>
              <a:t>PAPR in the data part is the bottleneck.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040" y="1107146"/>
            <a:ext cx="4713650" cy="350968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4988" y="1107146"/>
            <a:ext cx="4535902" cy="349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2241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229600" cy="889000"/>
          </a:xfrm>
        </p:spPr>
        <p:txBody>
          <a:bodyPr/>
          <a:lstStyle/>
          <a:p>
            <a:r>
              <a:rPr lang="en-US" sz="3200" dirty="0" smtClean="0"/>
              <a:t>Summary</a:t>
            </a:r>
            <a:endParaRPr lang="en-US" sz="3200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8200" y="1676400"/>
            <a:ext cx="7776864" cy="4495800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/>
              <a:t>UL MU-MIMO CFO estimation is enabled by </a:t>
            </a:r>
            <a:r>
              <a:rPr lang="en-US" altLang="ja-JP" dirty="0" smtClean="0"/>
              <a:t>assigning orthogonal LTF sequences to different streams</a:t>
            </a:r>
          </a:p>
          <a:p>
            <a:pPr lvl="1"/>
            <a:r>
              <a:rPr lang="en-US" altLang="ja-JP" sz="2400" dirty="0" smtClean="0"/>
              <a:t>Optimal performance</a:t>
            </a:r>
          </a:p>
          <a:p>
            <a:pPr lvl="1"/>
            <a:r>
              <a:rPr lang="en-US" altLang="ja-JP" sz="2400" dirty="0" smtClean="0"/>
              <a:t>Maximum reuse of legacy design</a:t>
            </a:r>
          </a:p>
          <a:p>
            <a:pPr lvl="1"/>
            <a:r>
              <a:rPr lang="en-US" altLang="ja-JP" sz="2400" dirty="0" smtClean="0"/>
              <a:t>Low complexity</a:t>
            </a:r>
          </a:p>
          <a:p>
            <a:r>
              <a:rPr lang="en-US" altLang="ja-JP" dirty="0" smtClean="0"/>
              <a:t>Propose to use the rows of 8×8 P matrix as the masking sequences for generating the orthogonal HE-LTF sequences for UL MU-MIMO</a:t>
            </a:r>
            <a:endParaRPr lang="en-US" altLang="ja-JP" dirty="0"/>
          </a:p>
          <a:p>
            <a:pPr marL="0" indent="0">
              <a:buNone/>
            </a:pPr>
            <a:endParaRPr lang="en-US" altLang="ja-JP" sz="2800" b="0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419600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93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419600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29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[1</a:t>
            </a:r>
            <a:r>
              <a:rPr lang="en-US" dirty="0" smtClean="0"/>
              <a:t>] “</a:t>
            </a:r>
            <a:r>
              <a:rPr lang="en-US" dirty="0"/>
              <a:t>Specification Framework for </a:t>
            </a:r>
            <a:r>
              <a:rPr lang="en-US" dirty="0" err="1" smtClean="0"/>
              <a:t>TGax</a:t>
            </a:r>
            <a:r>
              <a:rPr lang="en-US" dirty="0" smtClean="0"/>
              <a:t>,” </a:t>
            </a:r>
            <a:r>
              <a:rPr lang="en-GB" dirty="0"/>
              <a:t>doc.: IEEE </a:t>
            </a:r>
            <a:r>
              <a:rPr lang="en-GB" dirty="0" smtClean="0"/>
              <a:t>802.11-15/0132r4, Section 3.2, March 2015</a:t>
            </a:r>
            <a:endParaRPr lang="en-US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477000" y="6477000"/>
            <a:ext cx="212558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558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88063"/>
              </p:ext>
            </p:extLst>
          </p:nvPr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6400800" y="6477000"/>
            <a:ext cx="212558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</a:t>
            </a:r>
            <a:r>
              <a:rPr lang="en-US" dirty="0" smtClean="0"/>
              <a:t>to add to </a:t>
            </a:r>
            <a:r>
              <a:rPr lang="en-US" dirty="0" err="1" smtClean="0"/>
              <a:t>TGax</a:t>
            </a:r>
            <a:r>
              <a:rPr lang="en-US" dirty="0" smtClean="0"/>
              <a:t> Specification Framework Document? </a:t>
            </a:r>
            <a:endParaRPr lang="en-US" dirty="0"/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HE-LTF sequences for UL MU-MIMO </a:t>
            </a:r>
            <a:r>
              <a:rPr lang="en-US" dirty="0" smtClean="0"/>
              <a:t>shall be generated as follows. For each stream, a </a:t>
            </a:r>
            <a:r>
              <a:rPr lang="en-US" dirty="0"/>
              <a:t>common sequence </a:t>
            </a:r>
            <a:r>
              <a:rPr lang="en-US" dirty="0" smtClean="0"/>
              <a:t>shall be masked </a:t>
            </a:r>
            <a:r>
              <a:rPr lang="en-US" dirty="0"/>
              <a:t>repeatedly </a:t>
            </a:r>
            <a:r>
              <a:rPr lang="en-US" dirty="0" smtClean="0"/>
              <a:t>in a piece-wise manner by a distinct row of the 8x8 P matrix. When the length of the LTF sequence is not divisible by 8, the last M elements </a:t>
            </a:r>
            <a:r>
              <a:rPr lang="en-US" dirty="0"/>
              <a:t>of the LTF </a:t>
            </a:r>
            <a:r>
              <a:rPr lang="en-US" dirty="0" smtClean="0"/>
              <a:t>sequence (</a:t>
            </a:r>
            <a:r>
              <a:rPr lang="en-US" dirty="0"/>
              <a:t>M being the remainder after </a:t>
            </a:r>
            <a:r>
              <a:rPr lang="en-US" dirty="0" smtClean="0"/>
              <a:t>the division </a:t>
            </a:r>
            <a:r>
              <a:rPr lang="en-US" dirty="0"/>
              <a:t>of LTF length by 8</a:t>
            </a:r>
            <a:r>
              <a:rPr lang="en-US" dirty="0" smtClean="0"/>
              <a:t>) shall be masked by the </a:t>
            </a:r>
            <a:r>
              <a:rPr lang="en-US" dirty="0"/>
              <a:t>first M</a:t>
            </a:r>
            <a:r>
              <a:rPr lang="en-US" dirty="0" smtClean="0"/>
              <a:t> </a:t>
            </a:r>
            <a:r>
              <a:rPr lang="en-US" dirty="0"/>
              <a:t>elements of </a:t>
            </a:r>
            <a:r>
              <a:rPr lang="en-US" dirty="0" smtClean="0"/>
              <a:t>the P matrix row.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191000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30</a:t>
            </a:fld>
            <a:endParaRPr lang="en-US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6477000" y="6477000"/>
            <a:ext cx="212558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1889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819400"/>
            <a:ext cx="5867400" cy="1066800"/>
          </a:xfrm>
        </p:spPr>
        <p:txBody>
          <a:bodyPr/>
          <a:lstStyle/>
          <a:p>
            <a:r>
              <a:rPr lang="en-US" sz="3600" dirty="0" smtClean="0"/>
              <a:t>Backup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419600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31</a:t>
            </a:fld>
            <a:endParaRPr lang="en-US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477000" y="6477000"/>
            <a:ext cx="212558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0933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440243"/>
              </p:ext>
            </p:extLst>
          </p:nvPr>
        </p:nvGraphicFramePr>
        <p:xfrm>
          <a:off x="762000" y="914400"/>
          <a:ext cx="7239000" cy="47560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latin typeface="Times New Roman"/>
                          <a:ea typeface="Times New Roman"/>
                          <a:cs typeface="Arial"/>
                        </a:rPr>
                        <a:t>Tianyu</a:t>
                      </a: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Eric Wong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Apple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Cupertino, </a:t>
                      </a: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CA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+1-408-9745967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ericwong@apple.com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Chris Hartman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Aon Mujtaba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Joonsuk Kim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joonsuk@apple.com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Guoqing Li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+1-408-974-9164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guoqing_li@apple.com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837617"/>
              </p:ext>
            </p:extLst>
          </p:nvPr>
        </p:nvGraphicFramePr>
        <p:xfrm>
          <a:off x="762000" y="914400"/>
          <a:ext cx="7239000" cy="21843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 Corp.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zh-CN" altLang="zh-CN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lv.kaiying@zte.com.cn</a:t>
                      </a: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Yao.ke@zte.com.cn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Sun.bo1@zte.com.cn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 TX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5802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Background</a:t>
            </a:r>
            <a:endParaRPr lang="en-US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533401" y="1524000"/>
            <a:ext cx="8305799" cy="4724400"/>
          </a:xfrm>
          <a:prstGeom prst="rect">
            <a:avLst/>
          </a:prstGeom>
        </p:spPr>
        <p:txBody>
          <a:bodyPr/>
          <a:lstStyle/>
          <a:p>
            <a:r>
              <a:rPr lang="en-US" altLang="ja-JP" sz="2800" dirty="0" smtClean="0"/>
              <a:t>P matrix coded HE-LTF was adopted in last meeting [1] </a:t>
            </a:r>
            <a:endParaRPr lang="en-US" altLang="ja-JP" sz="2800" dirty="0"/>
          </a:p>
          <a:p>
            <a:pPr lvl="1"/>
            <a:r>
              <a:rPr lang="en-US" altLang="ja-JP" sz="2800" dirty="0" smtClean="0"/>
              <a:t>Maximize legacy reuse</a:t>
            </a:r>
          </a:p>
          <a:p>
            <a:r>
              <a:rPr lang="en-US" altLang="ja-JP" sz="2800" dirty="0" smtClean="0"/>
              <a:t>Adding details, we propose HE-LTF sequences for uplink multiuser MIMO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66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109678</TotalTime>
  <Words>2400</Words>
  <Application>Microsoft Office PowerPoint</Application>
  <PresentationFormat>On-screen Show (4:3)</PresentationFormat>
  <Paragraphs>735</Paragraphs>
  <Slides>31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굴림</vt:lpstr>
      <vt:lpstr>맑은 고딕</vt:lpstr>
      <vt:lpstr>宋体</vt:lpstr>
      <vt:lpstr>Arial</vt:lpstr>
      <vt:lpstr>Calibri</vt:lpstr>
      <vt:lpstr>Cambria Math</vt:lpstr>
      <vt:lpstr>Helvetica</vt:lpstr>
      <vt:lpstr>Times New Roman</vt:lpstr>
      <vt:lpstr>802-11-Submission</vt:lpstr>
      <vt:lpstr>HE-LTF Sequence for UL MU-MIMO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PowerPoint Presentation</vt:lpstr>
      <vt:lpstr>PowerPoint Presentation</vt:lpstr>
      <vt:lpstr>PowerPoint Presentation</vt:lpstr>
      <vt:lpstr>PowerPoint Presentation</vt:lpstr>
      <vt:lpstr>Cyclic Orthogonality</vt:lpstr>
      <vt:lpstr>Orthogonal Tone Blocks</vt:lpstr>
      <vt:lpstr>PowerPoint Presentation</vt:lpstr>
      <vt:lpstr>LTF symbols of multiple streams</vt:lpstr>
      <vt:lpstr>CFO Estimation</vt:lpstr>
      <vt:lpstr>One P matrix for all</vt:lpstr>
      <vt:lpstr>Simulation Assumptions</vt:lpstr>
      <vt:lpstr>CFO Tolerance</vt:lpstr>
      <vt:lpstr>Timing Offset Tolerance</vt:lpstr>
      <vt:lpstr>Robust to Frequency Selectivity</vt:lpstr>
      <vt:lpstr>With per-stream CSD</vt:lpstr>
      <vt:lpstr>2x LTF</vt:lpstr>
      <vt:lpstr>UL transmission with beamforming</vt:lpstr>
      <vt:lpstr>UL transmission with power offset</vt:lpstr>
      <vt:lpstr>PAPR Issue</vt:lpstr>
      <vt:lpstr>Summary</vt:lpstr>
      <vt:lpstr>Reference</vt:lpstr>
      <vt:lpstr>Straw Poll</vt:lpstr>
      <vt:lpstr>Backup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Chen, Xiaogang C</cp:lastModifiedBy>
  <cp:revision>1863</cp:revision>
  <cp:lastPrinted>1998-02-10T13:28:06Z</cp:lastPrinted>
  <dcterms:created xsi:type="dcterms:W3CDTF">2007-05-21T21:00:37Z</dcterms:created>
  <dcterms:modified xsi:type="dcterms:W3CDTF">2015-09-13T14:18:16Z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