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0" r:id="rId2"/>
    <p:sldId id="473" r:id="rId3"/>
    <p:sldId id="478" r:id="rId4"/>
    <p:sldId id="475" r:id="rId5"/>
    <p:sldId id="474" r:id="rId6"/>
    <p:sldId id="476" r:id="rId7"/>
    <p:sldId id="477" r:id="rId8"/>
    <p:sldId id="504" r:id="rId9"/>
    <p:sldId id="481" r:id="rId10"/>
    <p:sldId id="505" r:id="rId11"/>
    <p:sldId id="482" r:id="rId12"/>
    <p:sldId id="483" r:id="rId13"/>
    <p:sldId id="484" r:id="rId14"/>
    <p:sldId id="485" r:id="rId15"/>
    <p:sldId id="487" r:id="rId16"/>
    <p:sldId id="488" r:id="rId17"/>
    <p:sldId id="490" r:id="rId18"/>
    <p:sldId id="506" r:id="rId19"/>
    <p:sldId id="492" r:id="rId20"/>
    <p:sldId id="493" r:id="rId21"/>
    <p:sldId id="494" r:id="rId22"/>
    <p:sldId id="495" r:id="rId23"/>
    <p:sldId id="496" r:id="rId24"/>
    <p:sldId id="497" r:id="rId25"/>
    <p:sldId id="498" r:id="rId26"/>
    <p:sldId id="500" r:id="rId27"/>
    <p:sldId id="502" r:id="rId28"/>
    <p:sldId id="507" r:id="rId29"/>
    <p:sldId id="508" r:id="rId3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9251" autoAdjust="0"/>
  </p:normalViewPr>
  <p:slideViewPr>
    <p:cSldViewPr>
      <p:cViewPr>
        <p:scale>
          <a:sx n="95" d="100"/>
          <a:sy n="95" d="100"/>
        </p:scale>
        <p:origin x="-1090" y="2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802.11-15/0602r3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monajem@cisco.com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Sequence for UL MU-MIMO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62668"/>
              </p:ext>
            </p:extLst>
          </p:nvPr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10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Problem Statement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b="0" dirty="0" smtClean="0"/>
              <a:t>In uplink multiuser MIMO, different UL users have different carrier frequency offsets</a:t>
            </a:r>
          </a:p>
          <a:p>
            <a:r>
              <a:rPr lang="en-US" altLang="ja-JP" sz="2800" b="0" dirty="0" smtClean="0"/>
              <a:t>AP may want to estimate the CFOs for demodulating data and mitigating multiuser interference</a:t>
            </a:r>
          </a:p>
          <a:p>
            <a:r>
              <a:rPr lang="en-US" altLang="ja-JP" sz="2800" b="0" dirty="0" smtClean="0"/>
              <a:t>For the CFO estimation, per-stream phase offsets at different LTF symbol instants need to be obtained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Proposed Solution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2295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Assign orthogonal LTF sequences to different streams within the UL MU-MIMO burst </a:t>
            </a:r>
          </a:p>
          <a:p>
            <a:pPr lvl="1"/>
            <a:r>
              <a:rPr lang="en-US" altLang="ja-JP" sz="2400" dirty="0" smtClean="0"/>
              <a:t>Exploit frequency domain correlation</a:t>
            </a:r>
          </a:p>
          <a:p>
            <a:pPr lvl="1"/>
            <a:r>
              <a:rPr lang="en-US" altLang="ja-JP" sz="2400" dirty="0" smtClean="0"/>
              <a:t>Per-stream channel responses can be estimated </a:t>
            </a:r>
            <a:r>
              <a:rPr lang="en-US" altLang="ja-JP" sz="2400" dirty="0"/>
              <a:t>for each LTF symbol 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CFO can be estimated by checking the phase difference between the channel estimates obtained at different LTF symbols</a:t>
            </a:r>
          </a:p>
          <a:p>
            <a:r>
              <a:rPr lang="en-US" altLang="ja-JP" dirty="0" smtClean="0"/>
              <a:t>Additional benefit — No need to insert pilot tones in LTF symbols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Generating LTF </a:t>
            </a:r>
            <a:r>
              <a:rPr lang="en-US" kern="0" dirty="0"/>
              <a:t>s</a:t>
            </a:r>
            <a:r>
              <a:rPr lang="en-US" kern="0" dirty="0" smtClean="0"/>
              <a:t>equences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0" y="1371600"/>
            <a:ext cx="8229599" cy="2393641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Generated from P </a:t>
            </a:r>
            <a:r>
              <a:rPr lang="en-US" altLang="ja-JP" dirty="0" smtClean="0"/>
              <a:t>matrix</a:t>
            </a:r>
          </a:p>
          <a:p>
            <a:pPr lvl="1"/>
            <a:r>
              <a:rPr lang="en-US" altLang="ja-JP" sz="2000" dirty="0" smtClean="0"/>
              <a:t>Scramble </a:t>
            </a:r>
            <a:r>
              <a:rPr lang="en-US" altLang="ja-JP" sz="2000" dirty="0"/>
              <a:t>a common sequence by different rows of P matrix</a:t>
            </a:r>
          </a:p>
          <a:p>
            <a:r>
              <a:rPr lang="en-US" altLang="ja-JP" dirty="0" smtClean="0"/>
              <a:t>Piecewise orthogonal</a:t>
            </a:r>
          </a:p>
          <a:p>
            <a:pPr lvl="1"/>
            <a:r>
              <a:rPr lang="en-US" altLang="ja-JP" dirty="0" smtClean="0"/>
              <a:t>Sub-sequences with any </a:t>
            </a:r>
            <a:r>
              <a:rPr lang="en-US" altLang="ja-JP" i="1" dirty="0" smtClean="0"/>
              <a:t>K</a:t>
            </a:r>
            <a:r>
              <a:rPr lang="en-US" altLang="ja-JP" dirty="0" smtClean="0"/>
              <a:t> (e.g. 4) contiguous entries are orthogonal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33800"/>
            <a:ext cx="7467600" cy="2470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Cyclic Orthogonality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0037"/>
            <a:ext cx="7772400" cy="2212004"/>
          </a:xfrm>
        </p:spPr>
        <p:txBody>
          <a:bodyPr/>
          <a:lstStyle/>
          <a:p>
            <a:r>
              <a:rPr lang="en-US" altLang="ko-KR" sz="2400" b="1" dirty="0" smtClean="0"/>
              <a:t>Orthogonal sequences of any length can be generated by exploiting cyclic orthogonality among P matrix rows</a:t>
            </a:r>
          </a:p>
          <a:p>
            <a:pPr lvl="1"/>
            <a:r>
              <a:rPr lang="en-US" altLang="ko-KR" sz="2400" dirty="0"/>
              <a:t>E</a:t>
            </a:r>
            <a:r>
              <a:rPr lang="en-US" altLang="ko-KR" sz="2400" dirty="0" smtClean="0"/>
              <a:t>.g. 2 users with 26 tones and </a:t>
            </a:r>
            <a:r>
              <a:rPr lang="en-US" altLang="ko-KR" sz="2400" i="1" dirty="0" smtClean="0"/>
              <a:t>K</a:t>
            </a:r>
            <a:r>
              <a:rPr lang="en-US" altLang="ko-KR" sz="2400" dirty="0" smtClean="0"/>
              <a:t>=4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pSp>
        <p:nvGrpSpPr>
          <p:cNvPr id="6" name="그룹 5"/>
          <p:cNvGrpSpPr/>
          <p:nvPr/>
        </p:nvGrpSpPr>
        <p:grpSpPr>
          <a:xfrm>
            <a:off x="967320" y="3505200"/>
            <a:ext cx="6851297" cy="3012375"/>
            <a:chOff x="566848" y="2686888"/>
            <a:chExt cx="6957480" cy="3012375"/>
          </a:xfrm>
        </p:grpSpPr>
        <p:grpSp>
          <p:nvGrpSpPr>
            <p:cNvPr id="7" name="그룹 6"/>
            <p:cNvGrpSpPr/>
            <p:nvPr/>
          </p:nvGrpSpPr>
          <p:grpSpPr>
            <a:xfrm>
              <a:off x="566848" y="2839288"/>
              <a:ext cx="6928392" cy="1309792"/>
              <a:chOff x="566848" y="2839288"/>
              <a:chExt cx="6928392" cy="1309792"/>
            </a:xfrm>
          </p:grpSpPr>
          <p:grpSp>
            <p:nvGrpSpPr>
              <p:cNvPr id="25" name="그룹 24"/>
              <p:cNvGrpSpPr/>
              <p:nvPr/>
            </p:nvGrpSpPr>
            <p:grpSpPr>
              <a:xfrm>
                <a:off x="566848" y="3717032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3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1" name="TextBox 3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1</a:t>
                  </a:r>
                  <a:endParaRPr lang="ko-KR" altLang="en-US" dirty="0"/>
                </a:p>
              </p:txBody>
            </p:sp>
            <p:graphicFrame>
              <p:nvGraphicFramePr>
                <p:cNvPr id="3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33" name="TextBox 3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3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0736" y="2839288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2490960" y="3429000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7984" y="2852936"/>
                <a:ext cx="1967009" cy="709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5268208" y="3442648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grpSp>
          <p:nvGrpSpPr>
            <p:cNvPr id="8" name="그룹 7"/>
            <p:cNvGrpSpPr/>
            <p:nvPr/>
          </p:nvGrpSpPr>
          <p:grpSpPr>
            <a:xfrm>
              <a:off x="566848" y="4271067"/>
              <a:ext cx="6928392" cy="1102149"/>
              <a:chOff x="566848" y="4271067"/>
              <a:chExt cx="6928392" cy="1102149"/>
            </a:xfrm>
          </p:grpSpPr>
          <p:grpSp>
            <p:nvGrpSpPr>
              <p:cNvPr id="15" name="그룹 14"/>
              <p:cNvGrpSpPr/>
              <p:nvPr/>
            </p:nvGrpSpPr>
            <p:grpSpPr>
              <a:xfrm>
                <a:off x="566848" y="4941168"/>
                <a:ext cx="6928392" cy="432048"/>
                <a:chOff x="566848" y="3573016"/>
                <a:chExt cx="6928392" cy="432048"/>
              </a:xfrm>
            </p:grpSpPr>
            <p:graphicFrame>
              <p:nvGraphicFramePr>
                <p:cNvPr id="20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1646968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1" name="TextBox 20"/>
                <p:cNvSpPr txBox="1"/>
                <p:nvPr/>
              </p:nvSpPr>
              <p:spPr>
                <a:xfrm>
                  <a:off x="566848" y="3634224"/>
                  <a:ext cx="8640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User 2</a:t>
                  </a:r>
                  <a:endParaRPr lang="ko-KR" altLang="en-US" dirty="0"/>
                </a:p>
              </p:txBody>
            </p:sp>
            <p:graphicFrame>
              <p:nvGraphicFramePr>
                <p:cNvPr id="22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4455280" y="3634224"/>
                <a:ext cx="2047472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L21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L22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L23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L24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  <p:sp>
              <p:nvSpPr>
                <p:cNvPr id="23" name="TextBox 22"/>
                <p:cNvSpPr txBox="1"/>
                <p:nvPr/>
              </p:nvSpPr>
              <p:spPr>
                <a:xfrm>
                  <a:off x="3879216" y="3573016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</a:t>
                  </a:r>
                  <a:endParaRPr lang="ko-KR" altLang="en-US" dirty="0"/>
                </a:p>
              </p:txBody>
            </p:sp>
            <p:graphicFrame>
              <p:nvGraphicFramePr>
                <p:cNvPr id="24" name="내용 개체 틀 3"/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6471504" y="3634224"/>
                <a:ext cx="1023736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504056"/>
                      <a:gridCol w="504056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L25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  <a:tc>
                        <a:txBody>
                          <a:bodyPr/>
                          <a:lstStyle/>
                          <a:p>
                            <a:pPr algn="ctr" latinLnBrk="1"/>
                            <a:r>
                              <a:rPr lang="en-US" altLang="ko-KR" sz="1200" dirty="0" smtClean="0"/>
                              <a:t>L26</a:t>
                            </a:r>
                            <a:endParaRPr lang="ko-KR" altLang="en-US" sz="1200" dirty="0"/>
                          </a:p>
                        </a:txBody>
                        <a:tcPr anchor="ctr"/>
                      </a:tc>
                    </a:tr>
                  </a:tbl>
                </a:graphicData>
              </a:graphic>
            </p:graphicFrame>
          </p:grpSp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8976" y="4313669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7" name="TextBox 16"/>
              <p:cNvSpPr txBox="1"/>
              <p:nvPr/>
            </p:nvSpPr>
            <p:spPr>
              <a:xfrm>
                <a:off x="2483768" y="4702204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  <p:pic>
            <p:nvPicPr>
              <p:cNvPr id="18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0795" y="4271067"/>
                <a:ext cx="1848682" cy="5281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5265587" y="4659602"/>
                <a:ext cx="3664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X</a:t>
                </a:r>
                <a:endParaRPr lang="ko-KR" altLang="en-US" dirty="0"/>
              </a:p>
            </p:txBody>
          </p:sp>
        </p:grpSp>
        <p:sp>
          <p:nvSpPr>
            <p:cNvPr id="9" name="타원 8"/>
            <p:cNvSpPr/>
            <p:nvPr/>
          </p:nvSpPr>
          <p:spPr>
            <a:xfrm>
              <a:off x="4500795" y="3140968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>
              <a:off x="4404101" y="4456362"/>
              <a:ext cx="924341" cy="3016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아래로 구부러진 화살표 10"/>
            <p:cNvSpPr/>
            <p:nvPr/>
          </p:nvSpPr>
          <p:spPr>
            <a:xfrm>
              <a:off x="5076056" y="2839288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아래로 구부러진 화살표 11"/>
            <p:cNvSpPr/>
            <p:nvPr/>
          </p:nvSpPr>
          <p:spPr>
            <a:xfrm>
              <a:off x="5076056" y="4168330"/>
              <a:ext cx="1944216" cy="301680"/>
            </a:xfrm>
            <a:prstGeom prst="curvedDown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5425136" y="2686888"/>
              <a:ext cx="2099192" cy="26848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52394" y="5299153"/>
              <a:ext cx="14466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 smtClean="0">
                  <a:solidFill>
                    <a:srgbClr val="FF0000"/>
                  </a:solidFill>
                </a:rPr>
                <a:t>orthogonal</a:t>
              </a:r>
              <a:endParaRPr lang="ko-KR" altLang="en-US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709196" y="38575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-1]</a:t>
            </a:r>
            <a:endParaRPr lang="ko-KR" alt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729350" y="516972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[1     1]</a:t>
            </a:r>
            <a:endParaRPr lang="ko-KR" alt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145975" y="4267200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150925" y="5522025"/>
            <a:ext cx="36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</a:t>
            </a:r>
            <a:endParaRPr lang="ko-KR" altLang="en-US" dirty="0"/>
          </a:p>
        </p:txBody>
      </p:sp>
      <p:sp>
        <p:nvSpPr>
          <p:cNvPr id="4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5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Orthogonal Tone Blocks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/>
              <a:t>By </a:t>
            </a:r>
            <a:r>
              <a:rPr lang="en-US" altLang="ko-KR" sz="2800" dirty="0"/>
              <a:t>exploiting </a:t>
            </a:r>
            <a:r>
              <a:rPr lang="en-US" altLang="ko-KR" sz="2800" dirty="0" smtClean="0"/>
              <a:t>cyclic orthogonality</a:t>
            </a:r>
            <a:r>
              <a:rPr lang="en-US" altLang="ko-KR" sz="2800" dirty="0"/>
              <a:t>,</a:t>
            </a:r>
            <a:r>
              <a:rPr lang="en-US" altLang="ko-KR" sz="2800" dirty="0" smtClean="0"/>
              <a:t> we have many orthogonal tone blocks generating data samples for CFO estimation</a:t>
            </a:r>
            <a:endParaRPr lang="en-US" altLang="ko-KR" sz="2800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30616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459410"/>
              </p:ext>
            </p:extLst>
          </p:nvPr>
        </p:nvGraphicFramePr>
        <p:xfrm>
          <a:off x="2527920" y="3969221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S1(9)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395959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1</a:t>
            </a:r>
            <a:endParaRPr lang="ko-KR" altLang="en-US" sz="200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331704"/>
              </p:ext>
            </p:extLst>
          </p:nvPr>
        </p:nvGraphicFramePr>
        <p:xfrm>
          <a:off x="2527920" y="4639854"/>
          <a:ext cx="457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S2(1)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S2(2)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S2(3)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S2(4)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S2(5)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S2(6)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S2(7)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S2(8)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S2(9)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7800" y="4630229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User 2</a:t>
            </a:r>
            <a:endParaRPr lang="ko-KR" altLang="en-US" sz="2000" dirty="0"/>
          </a:p>
        </p:txBody>
      </p:sp>
      <p:sp>
        <p:nvSpPr>
          <p:cNvPr id="11" name="직사각형 10"/>
          <p:cNvSpPr/>
          <p:nvPr/>
        </p:nvSpPr>
        <p:spPr>
          <a:xfrm>
            <a:off x="2494412" y="3733800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003101" y="37769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512149" y="3815433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020838" y="3848941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529886" y="38920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048200" y="3930574"/>
            <a:ext cx="2088232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954352" y="54706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1</a:t>
            </a:r>
            <a:endParaRPr lang="ko-KR" altLang="en-US" sz="1400" dirty="0"/>
          </a:p>
        </p:txBody>
      </p:sp>
      <p:cxnSp>
        <p:nvCxnSpPr>
          <p:cNvPr id="18" name="직선 화살표 연결선 17"/>
          <p:cNvCxnSpPr>
            <a:stCxn id="17" idx="0"/>
          </p:cNvCxnSpPr>
          <p:nvPr/>
        </p:nvCxnSpPr>
        <p:spPr>
          <a:xfrm flipV="1">
            <a:off x="2494412" y="5173960"/>
            <a:ext cx="248788" cy="2966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86136" y="5486400"/>
            <a:ext cx="1132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Orthogonal tone block 2</a:t>
            </a:r>
            <a:endParaRPr lang="ko-KR" altLang="en-US" sz="1400" dirty="0"/>
          </a:p>
        </p:txBody>
      </p:sp>
      <p:cxnSp>
        <p:nvCxnSpPr>
          <p:cNvPr id="20" name="직선 화살표 연결선 19"/>
          <p:cNvCxnSpPr/>
          <p:nvPr/>
        </p:nvCxnSpPr>
        <p:spPr>
          <a:xfrm flipH="1" flipV="1">
            <a:off x="3386136" y="5261266"/>
            <a:ext cx="152392" cy="2413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30616" y="5579595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79410" y="39595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180269" y="46506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5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447196" y="589584"/>
            <a:ext cx="6136198" cy="638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LTF symbols of stream </a:t>
            </a:r>
            <a:r>
              <a:rPr lang="en-US" sz="2800" i="1" kern="0" dirty="0" smtClean="0"/>
              <a:t>k</a:t>
            </a:r>
            <a:endParaRPr lang="en-US" sz="2800" i="1" kern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61347"/>
            <a:ext cx="708660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61683" y="5925920"/>
            <a:ext cx="611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2590800" y="5923747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209800" y="6180148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1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3619500" y="5923747"/>
            <a:ext cx="76200" cy="3429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71709" y="6200001"/>
            <a:ext cx="1052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LTF symbol 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6576484" y="3629479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997273" y="344773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1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6662655" y="1531749"/>
            <a:ext cx="343716" cy="307717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997273" y="3724729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Subcarrier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06010" y="1768297"/>
                <a:ext cx="1905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S</a:t>
                </a:r>
                <a:r>
                  <a:rPr lang="en-US" sz="2400" i="1" baseline="-25000" dirty="0" smtClean="0"/>
                  <a:t>i</a:t>
                </a:r>
                <a:r>
                  <a:rPr lang="en-US" sz="2400" dirty="0" smtClean="0"/>
                  <a:t>(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) C</a:t>
                </a:r>
                <a:r>
                  <a:rPr lang="en-US" sz="2400" i="1" baseline="-25000" dirty="0" smtClean="0"/>
                  <a:t>j</a:t>
                </a:r>
                <a:r>
                  <a:rPr lang="en-US" sz="2400" dirty="0" smtClean="0"/>
                  <a:t>(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010" y="1768297"/>
                <a:ext cx="1905000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47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 bwMode="auto">
          <a:xfrm flipH="1">
            <a:off x="6576484" y="3880634"/>
            <a:ext cx="495300" cy="1905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736373" y="1227925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Stream index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7458510" y="2201415"/>
            <a:ext cx="305917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7223761" y="2450068"/>
            <a:ext cx="1881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LTF</a:t>
            </a:r>
            <a:r>
              <a:rPr lang="en-US" sz="1800" dirty="0" smtClean="0"/>
              <a:t> </a:t>
            </a:r>
            <a:r>
              <a:rPr lang="en-US" sz="1800" dirty="0">
                <a:solidFill>
                  <a:srgbClr val="0070C0"/>
                </a:solidFill>
              </a:rPr>
              <a:t>symbol index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6506010" y="2217458"/>
            <a:ext cx="247650" cy="3048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896410" y="2443917"/>
            <a:ext cx="121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Tone index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2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7764427" y="1685607"/>
            <a:ext cx="254773" cy="24396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303547" y="1121966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Sequence common 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to all streams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2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678180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09600"/>
            <a:ext cx="7772400" cy="838200"/>
          </a:xfrm>
        </p:spPr>
        <p:txBody>
          <a:bodyPr/>
          <a:lstStyle/>
          <a:p>
            <a:r>
              <a:rPr lang="en-US" altLang="zh-CN" sz="2800" dirty="0" smtClean="0"/>
              <a:t>LTF symbols of multiple streams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67700" cy="1295400"/>
          </a:xfrm>
        </p:spPr>
        <p:txBody>
          <a:bodyPr/>
          <a:lstStyle/>
          <a:p>
            <a:r>
              <a:rPr lang="en-US" altLang="zh-CN" b="0" dirty="0" smtClean="0"/>
              <a:t>Orthogonal sequences are applied to different streams on each tone block</a:t>
            </a:r>
            <a:endParaRPr lang="en-US" altLang="zh-CN" b="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1219200" y="3505200"/>
            <a:ext cx="19050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1219200" y="3962400"/>
            <a:ext cx="7620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8580" y="3592651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Orthogonal sequences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84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46140"/>
            <a:ext cx="5334000" cy="316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Estimation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19200"/>
            <a:ext cx="7886700" cy="1600200"/>
          </a:xfrm>
        </p:spPr>
        <p:txBody>
          <a:bodyPr/>
          <a:lstStyle/>
          <a:p>
            <a:r>
              <a:rPr lang="en-US" altLang="zh-CN" sz="2200" dirty="0" smtClean="0"/>
              <a:t>Channel response remains </a:t>
            </a:r>
            <a:r>
              <a:rPr lang="en-US" altLang="zh-CN" sz="2200" dirty="0"/>
              <a:t>roughly </a:t>
            </a:r>
            <a:r>
              <a:rPr lang="en-US" altLang="zh-CN" sz="2200" dirty="0" smtClean="0"/>
              <a:t>constant over each tone block </a:t>
            </a:r>
          </a:p>
          <a:p>
            <a:r>
              <a:rPr lang="en-US" altLang="zh-CN" sz="2200" dirty="0" smtClean="0"/>
              <a:t>Phase response is estimated from each tone block</a:t>
            </a:r>
            <a:endParaRPr lang="en-US" altLang="zh-CN" sz="2200" dirty="0"/>
          </a:p>
          <a:p>
            <a:r>
              <a:rPr lang="en-US" altLang="zh-CN" sz="2200" dirty="0" smtClean="0"/>
              <a:t>CFO is estimated by averaging the phase rotation rate over </a:t>
            </a:r>
            <a:r>
              <a:rPr lang="en-US" altLang="zh-CN" sz="2200" dirty="0"/>
              <a:t>tone blocks </a:t>
            </a:r>
            <a:r>
              <a:rPr lang="en-US" altLang="zh-CN" sz="2200" dirty="0" smtClean="0"/>
              <a:t>and </a:t>
            </a:r>
            <a:r>
              <a:rPr lang="en-US" altLang="zh-CN" sz="2200" dirty="0"/>
              <a:t>Rx </a:t>
            </a:r>
            <a:r>
              <a:rPr lang="en-US" altLang="zh-CN" sz="2200" dirty="0" smtClean="0"/>
              <a:t>antennas</a:t>
            </a:r>
            <a:endParaRPr lang="en-US" altLang="zh-CN" sz="22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667000" y="4017163"/>
            <a:ext cx="1498315" cy="1642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2667000" y="4572000"/>
            <a:ext cx="599326" cy="3905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55591" y="4017163"/>
            <a:ext cx="1511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Orthogonal sequences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One P matrix for all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180040" cy="1219200"/>
          </a:xfrm>
        </p:spPr>
        <p:txBody>
          <a:bodyPr/>
          <a:lstStyle/>
          <a:p>
            <a:r>
              <a:rPr lang="en-US" altLang="zh-CN" sz="2400" dirty="0" smtClean="0"/>
              <a:t>Since the 8×8 P matrix consists of orthogonal </a:t>
            </a:r>
            <a:r>
              <a:rPr lang="en-US" altLang="zh-CN" sz="2400" dirty="0"/>
              <a:t>2×2 </a:t>
            </a:r>
            <a:r>
              <a:rPr lang="en-US" altLang="zh-CN" sz="2400" dirty="0" smtClean="0"/>
              <a:t>and </a:t>
            </a:r>
            <a:r>
              <a:rPr lang="en-US" altLang="zh-CN" sz="2400" dirty="0"/>
              <a:t>4×4 </a:t>
            </a:r>
            <a:r>
              <a:rPr lang="en-US" altLang="zh-CN" sz="2400" dirty="0" smtClean="0"/>
              <a:t>sub-matrixes, we can use the rows of </a:t>
            </a:r>
            <a:r>
              <a:rPr lang="en-US" altLang="zh-CN" sz="2400" dirty="0"/>
              <a:t>8×8 </a:t>
            </a:r>
            <a:r>
              <a:rPr lang="en-US" altLang="zh-CN" sz="2400" dirty="0" smtClean="0"/>
              <a:t>P matrix to define LTF sequences for up to 8 streams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sz="2800" b="0" i="1" smtClean="0">
                            <a:latin typeface="Cambria Math"/>
                          </a:rPr>
                          <m:t>8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dirty="0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b="0" i="1" dirty="0" smtClean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800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dirty="0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 dirty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sz="2800" i="1" dirty="0">
                                      <a:latin typeface="Cambria Math"/>
                                      <a:ea typeface="Cambria Math"/>
                                    </a:rPr>
                                    <m:t>×4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124200"/>
                <a:ext cx="3810000" cy="88453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4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×4</m:t>
                        </m:r>
                      </m:sub>
                    </m:sSub>
                  </m:oMath>
                </a14:m>
                <a:r>
                  <a:rPr lang="en-US" sz="2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dirty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000" i="1" dirty="0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sz="2000" b="0" i="1" dirty="0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0" y="4267200"/>
                <a:ext cx="3581400" cy="12262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91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479043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2000" b="0" dirty="0" smtClean="0"/>
              <a:t>Uplink MU-MIMO</a:t>
            </a:r>
          </a:p>
          <a:p>
            <a:r>
              <a:rPr lang="en-US" altLang="zh-CN" sz="2000" b="0" dirty="0" smtClean="0"/>
              <a:t>8 Rx antennas at AP, 4/6 STAs each sending 1 stream</a:t>
            </a:r>
          </a:p>
          <a:p>
            <a:r>
              <a:rPr lang="en-US" altLang="zh-CN" sz="2000" b="0" dirty="0" smtClean="0"/>
              <a:t>MCS7/MCS4; </a:t>
            </a:r>
            <a:r>
              <a:rPr lang="en-US" altLang="zh-CN" sz="2000" b="0" dirty="0"/>
              <a:t>20 MHz </a:t>
            </a:r>
            <a:r>
              <a:rPr lang="en-US" altLang="zh-CN" sz="2000" b="0" dirty="0" smtClean="0"/>
              <a:t>bandwidth; </a:t>
            </a:r>
            <a:r>
              <a:rPr lang="en-US" altLang="zh-CN" sz="2000" b="0" dirty="0" err="1" smtClean="0"/>
              <a:t>ChDNLoS</a:t>
            </a:r>
            <a:r>
              <a:rPr lang="en-US" altLang="zh-CN" sz="2000" b="0" dirty="0" smtClean="0"/>
              <a:t>/</a:t>
            </a:r>
            <a:r>
              <a:rPr lang="en-US" altLang="zh-CN" sz="2000" b="0" dirty="0" err="1" smtClean="0"/>
              <a:t>UMiNLoS</a:t>
            </a:r>
            <a:endParaRPr lang="en-US" altLang="zh-CN" sz="2000" b="0" dirty="0"/>
          </a:p>
          <a:p>
            <a:r>
              <a:rPr lang="en-US" altLang="zh-CN" sz="2000" b="0" dirty="0"/>
              <a:t>CFO </a:t>
            </a:r>
            <a:r>
              <a:rPr lang="en-US" altLang="zh-CN" sz="2000" b="0" dirty="0" smtClean="0"/>
              <a:t>error is modeled as +</a:t>
            </a:r>
            <a:r>
              <a:rPr lang="en-US" altLang="zh-CN" sz="2000" b="0" dirty="0"/>
              <a:t>CFO/-</a:t>
            </a:r>
            <a:r>
              <a:rPr lang="en-US" altLang="zh-CN" sz="2000" b="0" dirty="0" smtClean="0"/>
              <a:t>CFO with fixed value</a:t>
            </a:r>
          </a:p>
          <a:p>
            <a:r>
              <a:rPr lang="en-US" altLang="zh-CN" sz="2000" b="0" dirty="0" smtClean="0"/>
              <a:t>Timing offset is uniformly distributed over [0, </a:t>
            </a:r>
            <a:r>
              <a:rPr lang="en-US" altLang="zh-CN" sz="2000" b="0" dirty="0" err="1" smtClean="0"/>
              <a:t>T</a:t>
            </a:r>
            <a:r>
              <a:rPr lang="en-US" altLang="zh-CN" sz="2000" b="0" baseline="-25000" dirty="0" err="1" smtClean="0"/>
              <a:t>off</a:t>
            </a:r>
            <a:r>
              <a:rPr lang="en-US" altLang="zh-CN" sz="2000" b="0" dirty="0" smtClean="0"/>
              <a:t> ns] for each STA</a:t>
            </a:r>
          </a:p>
          <a:p>
            <a:r>
              <a:rPr lang="en-US" altLang="zh-CN" sz="2000" b="0" dirty="0" smtClean="0"/>
              <a:t>CSD value follows 11ac &amp; 11ax larger CSD(TBD)</a:t>
            </a:r>
            <a:endParaRPr lang="en-US" altLang="zh-CN" sz="2000" b="0" dirty="0"/>
          </a:p>
          <a:p>
            <a:r>
              <a:rPr lang="en-US" altLang="zh-CN" sz="2000" b="0" dirty="0"/>
              <a:t>Per STA </a:t>
            </a:r>
            <a:r>
              <a:rPr lang="en-US" altLang="zh-CN" sz="2000" b="0" dirty="0" smtClean="0"/>
              <a:t>pilot tracking is enabled</a:t>
            </a:r>
            <a:endParaRPr lang="en-US" altLang="zh-CN" sz="2000" b="0" dirty="0"/>
          </a:p>
          <a:p>
            <a:r>
              <a:rPr lang="en-US" altLang="zh-CN" sz="2000" b="0" dirty="0" smtClean="0"/>
              <a:t>CFO is estimated and compensated for the proposed new LTF sequence</a:t>
            </a:r>
            <a:endParaRPr lang="en-US" altLang="zh-CN" sz="2000" b="0" dirty="0"/>
          </a:p>
          <a:p>
            <a:r>
              <a:rPr lang="en-US" altLang="zh-CN" sz="2000" b="0" dirty="0" smtClean="0"/>
              <a:t>Channel smoothing </a:t>
            </a:r>
            <a:r>
              <a:rPr lang="en-US" altLang="zh-CN" sz="2000" b="0" dirty="0"/>
              <a:t>is </a:t>
            </a:r>
            <a:r>
              <a:rPr lang="en-US" altLang="zh-CN" sz="2000" b="0" dirty="0" smtClean="0"/>
              <a:t>not applied</a:t>
            </a:r>
            <a:endParaRPr lang="en-US" altLang="zh-CN" sz="2000" b="0" dirty="0"/>
          </a:p>
          <a:p>
            <a:r>
              <a:rPr lang="en-US" altLang="zh-CN" sz="2000" b="0" dirty="0" smtClean="0"/>
              <a:t>4x/2x (3.2us/1.6us </a:t>
            </a:r>
            <a:r>
              <a:rPr lang="en-US" altLang="zh-CN" sz="2000" b="0" dirty="0"/>
              <a:t>GI</a:t>
            </a:r>
            <a:r>
              <a:rPr lang="en-US" altLang="zh-CN" sz="2000" b="0" dirty="0" smtClean="0"/>
              <a:t>) </a:t>
            </a:r>
            <a:r>
              <a:rPr lang="en-US" altLang="zh-CN" sz="2000" b="0" dirty="0"/>
              <a:t>LTF is </a:t>
            </a:r>
            <a:r>
              <a:rPr lang="en-US" altLang="zh-CN" sz="2000" b="0" dirty="0" smtClean="0"/>
              <a:t>used</a:t>
            </a:r>
            <a:endParaRPr lang="en-US" altLang="zh-CN" sz="2000" b="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1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23874"/>
              </p:ext>
            </p:extLst>
          </p:nvPr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jiehuang@marvell.com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CFO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714999"/>
            <a:ext cx="7655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+mn-lt"/>
              </a:rPr>
              <a:t>Tolerate +/- 400 Hz CFO within negligible degradation to ideal and &gt;3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76" y="1295400"/>
            <a:ext cx="7239000" cy="4419599"/>
          </a:xfrm>
          <a:prstGeom prst="rect">
            <a:avLst/>
          </a:prstGeom>
        </p:spPr>
      </p:pic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2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4676" y="37848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Timing Offset Tolerance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9476" y="5762537"/>
            <a:ext cx="7584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latin typeface="+mn-lt"/>
              </a:rPr>
              <a:t>Tolerate 1 </a:t>
            </a:r>
            <a:r>
              <a:rPr lang="el-GR" altLang="zh-CN" sz="2000" dirty="0" smtClean="0">
                <a:latin typeface="+mn-lt"/>
              </a:rPr>
              <a:t>μ</a:t>
            </a:r>
            <a:r>
              <a:rPr lang="en-US" altLang="zh-CN" sz="2000" dirty="0" smtClean="0">
                <a:latin typeface="+mn-lt"/>
              </a:rPr>
              <a:t>s timing offset at 10% PER with sub-dB degradation to ideal and 3 dB improvement over legacy</a:t>
            </a:r>
            <a:endParaRPr lang="zh-CN" altLang="en-US" sz="2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66800"/>
            <a:ext cx="6705600" cy="4792533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3733800" y="2743200"/>
            <a:ext cx="533400" cy="76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505200" y="2819400"/>
            <a:ext cx="3048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815519" y="3155289"/>
            <a:ext cx="1117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Within 1 dB</a:t>
            </a:r>
            <a:endParaRPr lang="en-US" sz="1400" b="1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810000" y="25146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104413" y="2283023"/>
            <a:ext cx="538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3 dB</a:t>
            </a:r>
            <a:endParaRPr lang="en-US" sz="1400" b="1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70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Robust to Frequency Selectivity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5684746"/>
            <a:ext cx="4648200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in outdoor channels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674" y="1600200"/>
            <a:ext cx="5715000" cy="4084546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3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With per-stream CSD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219" y="5778440"/>
            <a:ext cx="2871861" cy="79121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dirty="0" smtClean="0"/>
              <a:t>Work fine with CSD</a:t>
            </a:r>
            <a:endParaRPr lang="zh-CN" alt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934" y="1400317"/>
            <a:ext cx="5920132" cy="4378123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5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2x </a:t>
            </a:r>
            <a:r>
              <a:rPr lang="en-US" altLang="zh-CN" dirty="0"/>
              <a:t>LTF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450" y="5805664"/>
            <a:ext cx="7698750" cy="643556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sz="2000" b="0" dirty="0"/>
              <a:t>Work fine with </a:t>
            </a:r>
            <a:r>
              <a:rPr lang="en-US" altLang="zh-CN" sz="2000" b="0" dirty="0" smtClean="0"/>
              <a:t>2x LTFs</a:t>
            </a:r>
            <a:endParaRPr lang="zh-CN" alt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188" y="1401914"/>
            <a:ext cx="6161623" cy="4403750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1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889000"/>
          </a:xfrm>
        </p:spPr>
        <p:txBody>
          <a:bodyPr/>
          <a:lstStyle/>
          <a:p>
            <a:r>
              <a:rPr lang="en-US" sz="3200" dirty="0" smtClean="0"/>
              <a:t>Summary</a:t>
            </a:r>
            <a:endParaRPr lang="en-US" sz="3200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76400"/>
            <a:ext cx="7776864" cy="449580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UL MU-MIMO CFO estimation is enabled by </a:t>
            </a:r>
            <a:r>
              <a:rPr lang="en-US" altLang="ja-JP" dirty="0" smtClean="0"/>
              <a:t>assigning orthogonal LTF sequences to different streams</a:t>
            </a:r>
          </a:p>
          <a:p>
            <a:pPr lvl="1"/>
            <a:r>
              <a:rPr lang="en-US" altLang="ja-JP" sz="2400" dirty="0" smtClean="0"/>
              <a:t>Optimal performance</a:t>
            </a:r>
          </a:p>
          <a:p>
            <a:pPr lvl="1"/>
            <a:r>
              <a:rPr lang="en-US" altLang="ja-JP" sz="2400" dirty="0" smtClean="0"/>
              <a:t>Maximum reuse of legacy design</a:t>
            </a:r>
          </a:p>
          <a:p>
            <a:pPr lvl="1"/>
            <a:r>
              <a:rPr lang="en-US" altLang="ja-JP" sz="2400" dirty="0" smtClean="0"/>
              <a:t>Low complexity</a:t>
            </a:r>
          </a:p>
          <a:p>
            <a:r>
              <a:rPr lang="en-US" altLang="ja-JP" dirty="0" smtClean="0"/>
              <a:t>Propose to use the rows of 8×8 P matrix as the masking sequences for generating the orthogonal HE-LTF sequences for UL MU-MIMO</a:t>
            </a:r>
            <a:endParaRPr lang="en-US" altLang="ja-JP" dirty="0"/>
          </a:p>
          <a:p>
            <a:pPr marL="0" indent="0">
              <a:buNone/>
            </a:pPr>
            <a:endParaRPr lang="en-US" altLang="ja-JP" sz="2800" b="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3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</a:t>
            </a:r>
            <a:r>
              <a:rPr lang="en-US" dirty="0" smtClean="0"/>
              <a:t>] “</a:t>
            </a:r>
            <a:r>
              <a:rPr lang="en-US" dirty="0"/>
              <a:t>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,” </a:t>
            </a:r>
            <a:r>
              <a:rPr lang="en-GB" dirty="0"/>
              <a:t>doc.: IEEE </a:t>
            </a:r>
            <a:r>
              <a:rPr lang="en-GB" dirty="0" smtClean="0"/>
              <a:t>802.11-15/0132r4, Section 3.2, March 2015</a:t>
            </a:r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dirty="0" smtClean="0"/>
              <a:t>to add to </a:t>
            </a:r>
            <a:r>
              <a:rPr lang="en-US" dirty="0" err="1" smtClean="0"/>
              <a:t>TGax</a:t>
            </a:r>
            <a:r>
              <a:rPr lang="en-US" dirty="0" smtClean="0"/>
              <a:t> Specification Framework Document? 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HE-LTF sequences for UL MU-MIMO </a:t>
            </a:r>
            <a:r>
              <a:rPr lang="en-US" dirty="0" smtClean="0"/>
              <a:t>shall be generated as follows. </a:t>
            </a:r>
            <a:r>
              <a:rPr lang="en-US" dirty="0" smtClean="0"/>
              <a:t>For </a:t>
            </a:r>
            <a:r>
              <a:rPr lang="en-US" dirty="0" smtClean="0"/>
              <a:t>each stream, a </a:t>
            </a:r>
            <a:r>
              <a:rPr lang="en-US" dirty="0"/>
              <a:t>common sequence </a:t>
            </a:r>
            <a:r>
              <a:rPr lang="en-US" dirty="0" smtClean="0"/>
              <a:t>shall be masked </a:t>
            </a:r>
            <a:r>
              <a:rPr lang="en-US" dirty="0"/>
              <a:t>repeatedly </a:t>
            </a:r>
            <a:r>
              <a:rPr lang="en-US" dirty="0" smtClean="0"/>
              <a:t>in a piece-wise manner by a distinct row of the 8x8 P matrix. When the length of the LTF sequence is not divisible by 8, the last M elements </a:t>
            </a:r>
            <a:r>
              <a:rPr lang="en-US" dirty="0"/>
              <a:t>of the LTF </a:t>
            </a:r>
            <a:r>
              <a:rPr lang="en-US" dirty="0" smtClean="0"/>
              <a:t>sequence (</a:t>
            </a:r>
            <a:r>
              <a:rPr lang="en-US" dirty="0"/>
              <a:t>M being the remainder after </a:t>
            </a:r>
            <a:r>
              <a:rPr lang="en-US" dirty="0" smtClean="0"/>
              <a:t>the division </a:t>
            </a:r>
            <a:r>
              <a:rPr lang="en-US" dirty="0"/>
              <a:t>of LTF length by 8</a:t>
            </a:r>
            <a:r>
              <a:rPr lang="en-US" dirty="0" smtClean="0"/>
              <a:t>) shall be masked by the </a:t>
            </a:r>
            <a:r>
              <a:rPr lang="en-US" dirty="0"/>
              <a:t>first M</a:t>
            </a:r>
            <a:r>
              <a:rPr lang="en-US" dirty="0" smtClean="0"/>
              <a:t> </a:t>
            </a:r>
            <a:r>
              <a:rPr lang="en-US" dirty="0"/>
              <a:t>elements of </a:t>
            </a:r>
            <a:r>
              <a:rPr lang="en-US" dirty="0" smtClean="0"/>
              <a:t>the P matrix row.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 smtClean="0"/>
              <a:t>Yes</a:t>
            </a:r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27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819400"/>
            <a:ext cx="5867400" cy="1066800"/>
          </a:xfrm>
        </p:spPr>
        <p:txBody>
          <a:bodyPr/>
          <a:lstStyle/>
          <a:p>
            <a:r>
              <a:rPr lang="en-US" sz="3600" dirty="0" smtClean="0"/>
              <a:t>Backup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28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3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b="0" dirty="0" smtClean="0"/>
              <a:t>The proposed LTF has a PAPR better the data’s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19600" y="6477000"/>
            <a:ext cx="509755" cy="184666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 algn="ctr">
                <a:defRPr/>
              </a:pPr>
              <a:t>29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  <p:pic>
        <p:nvPicPr>
          <p:cNvPr id="1026" name="Picture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962" y="1295400"/>
            <a:ext cx="6485270" cy="500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1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88063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6400800" y="6477000"/>
            <a:ext cx="21255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Background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altLang="ja-JP" sz="2800" dirty="0" smtClean="0"/>
              <a:t>P matrix coded HE-LTF was adopted in last meeting [1] </a:t>
            </a:r>
            <a:endParaRPr lang="en-US" altLang="ja-JP" sz="2800" dirty="0"/>
          </a:p>
          <a:p>
            <a:pPr lvl="1"/>
            <a:r>
              <a:rPr lang="en-US" altLang="ja-JP" sz="2800" dirty="0" smtClean="0"/>
              <a:t>Maximize legacy reuse</a:t>
            </a:r>
          </a:p>
          <a:p>
            <a:r>
              <a:rPr lang="en-US" altLang="ja-JP" sz="2800" dirty="0" smtClean="0"/>
              <a:t>Adding details, we propose HE-LTF sequences for uplink multiuser MIMO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Xiaogang Chen, et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109193</TotalTime>
  <Words>2077</Words>
  <Application>Microsoft Office PowerPoint</Application>
  <PresentationFormat>On-screen Show (4:3)</PresentationFormat>
  <Paragraphs>641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802-11-Submission</vt:lpstr>
      <vt:lpstr>HE-LTF Sequence for UL MU-MIMO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PowerPoint Presentation</vt:lpstr>
      <vt:lpstr>PowerPoint Presentation</vt:lpstr>
      <vt:lpstr>PowerPoint Presentation</vt:lpstr>
      <vt:lpstr>Cyclic Orthogonality</vt:lpstr>
      <vt:lpstr>Orthogonal Tone Blocks</vt:lpstr>
      <vt:lpstr>PowerPoint Presentation</vt:lpstr>
      <vt:lpstr>LTF symbols of multiple streams</vt:lpstr>
      <vt:lpstr>CFO Estimation</vt:lpstr>
      <vt:lpstr>One P matrix for all</vt:lpstr>
      <vt:lpstr>Simulation Assumptions</vt:lpstr>
      <vt:lpstr>CFO Tolerance</vt:lpstr>
      <vt:lpstr>Timing Offset Tolerance</vt:lpstr>
      <vt:lpstr>Robust to Frequency Selectivity</vt:lpstr>
      <vt:lpstr>With per-stream CSD</vt:lpstr>
      <vt:lpstr>2x LTF</vt:lpstr>
      <vt:lpstr>Summary</vt:lpstr>
      <vt:lpstr>Reference</vt:lpstr>
      <vt:lpstr>Straw Poll</vt:lpstr>
      <vt:lpstr>Backup</vt:lpstr>
      <vt:lpstr>The proposed LTF has a PAPR better the data’s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Li, Qinghua</cp:lastModifiedBy>
  <cp:revision>1821</cp:revision>
  <cp:lastPrinted>1998-02-10T13:28:06Z</cp:lastPrinted>
  <dcterms:created xsi:type="dcterms:W3CDTF">2007-05-21T21:00:37Z</dcterms:created>
  <dcterms:modified xsi:type="dcterms:W3CDTF">2015-05-13T22:15:39Z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