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70" r:id="rId2"/>
    <p:sldId id="473" r:id="rId3"/>
    <p:sldId id="478" r:id="rId4"/>
    <p:sldId id="475" r:id="rId5"/>
    <p:sldId id="474" r:id="rId6"/>
    <p:sldId id="476" r:id="rId7"/>
    <p:sldId id="477" r:id="rId8"/>
    <p:sldId id="504" r:id="rId9"/>
    <p:sldId id="481" r:id="rId10"/>
    <p:sldId id="505" r:id="rId11"/>
    <p:sldId id="482" r:id="rId12"/>
    <p:sldId id="483" r:id="rId13"/>
    <p:sldId id="484" r:id="rId14"/>
    <p:sldId id="485" r:id="rId15"/>
    <p:sldId id="487" r:id="rId16"/>
    <p:sldId id="488" r:id="rId17"/>
    <p:sldId id="490" r:id="rId18"/>
    <p:sldId id="506" r:id="rId19"/>
    <p:sldId id="492" r:id="rId20"/>
    <p:sldId id="493" r:id="rId21"/>
    <p:sldId id="494" r:id="rId22"/>
    <p:sldId id="495" r:id="rId23"/>
    <p:sldId id="496" r:id="rId24"/>
    <p:sldId id="497" r:id="rId25"/>
    <p:sldId id="498" r:id="rId26"/>
    <p:sldId id="500" r:id="rId27"/>
    <p:sldId id="502" r:id="rId2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 autoAdjust="0"/>
    <p:restoredTop sz="99251" autoAdjust="0"/>
  </p:normalViewPr>
  <p:slideViewPr>
    <p:cSldViewPr>
      <p:cViewPr varScale="1">
        <p:scale>
          <a:sx n="74" d="100"/>
          <a:sy n="74" d="100"/>
        </p:scale>
        <p:origin x="126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2844" y="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9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8156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10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8156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11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8156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12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8156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15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8156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Qinghua Li, Xiaogang Chen,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Qinghua Li, Xiaogang Chen,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Qinghua Li, Xiaogang Chen,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May,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41399" y="6475413"/>
            <a:ext cx="2202526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 Xiaogang Chen,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May, 2015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May, 2015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Qinghua Li, Xiaogang Chen, et. al.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May, 2015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Qinghua Li, Xiaogang Chen, et. al.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May, 2015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Qinghua Li, Xiaogang Chen, et. al.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79871" y="6475413"/>
            <a:ext cx="21640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802.11-15/0602r1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brianh@cisco.com" TargetMode="External"/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pmonajem@cisco.com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lv.kaiying@zte.com.cn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smtClean="0"/>
              <a:t>HE-LTF Sequence for UL MU-MIMO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2192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2015-05-11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5862668"/>
              </p:ext>
            </p:extLst>
          </p:nvPr>
        </p:nvGraphicFramePr>
        <p:xfrm>
          <a:off x="990600" y="1981200"/>
          <a:ext cx="7239000" cy="38450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1-408-765-9698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rongzhen.yang@intel.com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+408-222-2500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10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533400" y="4572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Problem Statement</a:t>
            </a:r>
            <a:endParaRPr lang="en-US" kern="0" dirty="0"/>
          </a:p>
        </p:txBody>
      </p:sp>
      <p:sp>
        <p:nvSpPr>
          <p:cNvPr id="12" name="Content Placeholder 2"/>
          <p:cNvSpPr>
            <a:spLocks noGrp="1"/>
          </p:cNvSpPr>
          <p:nvPr>
            <p:ph idx="4294967295"/>
          </p:nvPr>
        </p:nvSpPr>
        <p:spPr>
          <a:xfrm>
            <a:off x="533401" y="1524000"/>
            <a:ext cx="8305799" cy="4724400"/>
          </a:xfrm>
          <a:prstGeom prst="rect">
            <a:avLst/>
          </a:prstGeom>
        </p:spPr>
        <p:txBody>
          <a:bodyPr/>
          <a:lstStyle/>
          <a:p>
            <a:r>
              <a:rPr lang="en-US" altLang="ja-JP" sz="2800" b="0" dirty="0" smtClean="0"/>
              <a:t>In uplink multiuser MIMO, different UL users have different carrier frequency offsets</a:t>
            </a:r>
          </a:p>
          <a:p>
            <a:r>
              <a:rPr lang="en-US" altLang="ja-JP" sz="2800" b="0" dirty="0" smtClean="0"/>
              <a:t>AP </a:t>
            </a:r>
            <a:r>
              <a:rPr lang="en-US" altLang="ja-JP" sz="2800" b="0" dirty="0" smtClean="0"/>
              <a:t>may want to </a:t>
            </a:r>
            <a:r>
              <a:rPr lang="en-US" altLang="ja-JP" sz="2800" b="0" dirty="0" smtClean="0"/>
              <a:t>estimate the CFOs for demodulating data and mitigate multiuser interference</a:t>
            </a:r>
          </a:p>
          <a:p>
            <a:r>
              <a:rPr lang="en-US" altLang="ja-JP" sz="2800" b="0" dirty="0" smtClean="0"/>
              <a:t>For the CFO estimation, </a:t>
            </a:r>
            <a:r>
              <a:rPr lang="en-US" altLang="ja-JP" sz="2800" b="0" dirty="0" smtClean="0"/>
              <a:t>per-stream phase offsets at </a:t>
            </a:r>
            <a:r>
              <a:rPr lang="en-US" altLang="ja-JP" sz="2800" b="0" dirty="0" smtClean="0"/>
              <a:t>different LTF symbol instants need to be obtained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16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11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533400" y="4572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Proposed Solution</a:t>
            </a:r>
            <a:endParaRPr lang="en-US" kern="0" dirty="0"/>
          </a:p>
        </p:txBody>
      </p:sp>
      <p:sp>
        <p:nvSpPr>
          <p:cNvPr id="12" name="Content Placeholder 2"/>
          <p:cNvSpPr>
            <a:spLocks noGrp="1"/>
          </p:cNvSpPr>
          <p:nvPr>
            <p:ph idx="4294967295"/>
          </p:nvPr>
        </p:nvSpPr>
        <p:spPr>
          <a:xfrm>
            <a:off x="533401" y="1524000"/>
            <a:ext cx="8229599" cy="4724400"/>
          </a:xfrm>
          <a:prstGeom prst="rect">
            <a:avLst/>
          </a:prstGeom>
        </p:spPr>
        <p:txBody>
          <a:bodyPr/>
          <a:lstStyle/>
          <a:p>
            <a:r>
              <a:rPr lang="en-US" altLang="ja-JP" dirty="0"/>
              <a:t>Reuse existing P matrix </a:t>
            </a:r>
            <a:r>
              <a:rPr lang="en-US" altLang="ja-JP" dirty="0" smtClean="0"/>
              <a:t>design</a:t>
            </a:r>
          </a:p>
          <a:p>
            <a:r>
              <a:rPr lang="en-US" altLang="ja-JP" dirty="0" smtClean="0"/>
              <a:t>Define orthogonal LTF sequences for UL MU-MIMO</a:t>
            </a:r>
          </a:p>
          <a:p>
            <a:r>
              <a:rPr lang="en-US" altLang="ja-JP" dirty="0" smtClean="0"/>
              <a:t>Assign orthogonal LTF sequences to different streams within the UL MU-MIMO burst </a:t>
            </a:r>
          </a:p>
          <a:p>
            <a:pPr lvl="1"/>
            <a:r>
              <a:rPr lang="en-US" altLang="ja-JP" dirty="0" smtClean="0"/>
              <a:t>Exploit frequency domain correlation</a:t>
            </a:r>
          </a:p>
          <a:p>
            <a:pPr lvl="1"/>
            <a:r>
              <a:rPr lang="en-US" altLang="ja-JP" dirty="0" smtClean="0"/>
              <a:t>Per-stream channel </a:t>
            </a:r>
            <a:r>
              <a:rPr lang="en-US" altLang="ja-JP" dirty="0" smtClean="0"/>
              <a:t>responses can be estimated </a:t>
            </a:r>
            <a:r>
              <a:rPr lang="en-US" altLang="ja-JP" dirty="0"/>
              <a:t>for each LTF symbol 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CFO can be estimated by checking the phase difference between the channel estimates obtained at different LTF symbols</a:t>
            </a:r>
          </a:p>
          <a:p>
            <a:r>
              <a:rPr lang="en-US" altLang="ja-JP" dirty="0" smtClean="0"/>
              <a:t>Additional benefit — no pilot tones needed in LTF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051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12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533400" y="4572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Generating LTF </a:t>
            </a:r>
            <a:r>
              <a:rPr lang="en-US" kern="0" dirty="0"/>
              <a:t>s</a:t>
            </a:r>
            <a:r>
              <a:rPr lang="en-US" kern="0" dirty="0" smtClean="0"/>
              <a:t>equences</a:t>
            </a:r>
            <a:endParaRPr lang="en-US" kern="0" dirty="0"/>
          </a:p>
        </p:txBody>
      </p:sp>
      <p:sp>
        <p:nvSpPr>
          <p:cNvPr id="12" name="Content Placeholder 2"/>
          <p:cNvSpPr>
            <a:spLocks noGrp="1"/>
          </p:cNvSpPr>
          <p:nvPr>
            <p:ph idx="4294967295"/>
          </p:nvPr>
        </p:nvSpPr>
        <p:spPr>
          <a:xfrm>
            <a:off x="533400" y="1371600"/>
            <a:ext cx="8229599" cy="2393641"/>
          </a:xfrm>
          <a:prstGeom prst="rect">
            <a:avLst/>
          </a:prstGeom>
        </p:spPr>
        <p:txBody>
          <a:bodyPr/>
          <a:lstStyle/>
          <a:p>
            <a:r>
              <a:rPr lang="en-US" altLang="ja-JP" dirty="0"/>
              <a:t>Generated from P </a:t>
            </a:r>
            <a:r>
              <a:rPr lang="en-US" altLang="ja-JP" dirty="0" smtClean="0"/>
              <a:t>matrix</a:t>
            </a:r>
          </a:p>
          <a:p>
            <a:pPr lvl="1"/>
            <a:r>
              <a:rPr lang="en-US" altLang="ja-JP" sz="2000" dirty="0" smtClean="0"/>
              <a:t>Scramble </a:t>
            </a:r>
            <a:r>
              <a:rPr lang="en-US" altLang="ja-JP" sz="2000" dirty="0"/>
              <a:t>a common sequence by different rows of P matrix</a:t>
            </a:r>
          </a:p>
          <a:p>
            <a:r>
              <a:rPr lang="en-US" altLang="ja-JP" dirty="0" smtClean="0"/>
              <a:t>Piecewise orthogonal</a:t>
            </a:r>
          </a:p>
          <a:p>
            <a:pPr lvl="1"/>
            <a:r>
              <a:rPr lang="en-US" altLang="ja-JP" dirty="0" smtClean="0"/>
              <a:t>Sub-sequences with any </a:t>
            </a:r>
            <a:r>
              <a:rPr lang="en-US" altLang="ja-JP" i="1" dirty="0" smtClean="0"/>
              <a:t>K</a:t>
            </a:r>
            <a:r>
              <a:rPr lang="en-US" altLang="ja-JP" dirty="0" smtClean="0"/>
              <a:t> (e.g. 4) contiguous entries are orthogonal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733800"/>
            <a:ext cx="7467600" cy="2470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452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Cyclic Orthogonality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20037"/>
            <a:ext cx="7772400" cy="2212004"/>
          </a:xfrm>
        </p:spPr>
        <p:txBody>
          <a:bodyPr/>
          <a:lstStyle/>
          <a:p>
            <a:r>
              <a:rPr lang="en-US" altLang="ko-KR" sz="2400" b="1" dirty="0" smtClean="0"/>
              <a:t>Orthogonal sequences of any length can be generated by exploiting cyclic orthogonality among P matrix rows</a:t>
            </a:r>
          </a:p>
          <a:p>
            <a:pPr lvl="1"/>
            <a:r>
              <a:rPr lang="en-US" altLang="ko-KR" sz="2400" dirty="0"/>
              <a:t>E</a:t>
            </a:r>
            <a:r>
              <a:rPr lang="en-US" altLang="ko-KR" sz="2400" dirty="0" smtClean="0"/>
              <a:t>.g. 2 users with 26 tones and </a:t>
            </a:r>
            <a:r>
              <a:rPr lang="en-US" altLang="ko-KR" sz="2400" i="1" dirty="0" smtClean="0"/>
              <a:t>K</a:t>
            </a:r>
            <a:r>
              <a:rPr lang="en-US" altLang="ko-KR" sz="2400" dirty="0" smtClean="0"/>
              <a:t>=4</a:t>
            </a:r>
          </a:p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13</a:t>
            </a:fld>
            <a:endParaRPr lang="en-US" altLang="ko-KR" dirty="0"/>
          </a:p>
        </p:txBody>
      </p:sp>
      <p:grpSp>
        <p:nvGrpSpPr>
          <p:cNvPr id="6" name="그룹 5"/>
          <p:cNvGrpSpPr/>
          <p:nvPr/>
        </p:nvGrpSpPr>
        <p:grpSpPr>
          <a:xfrm>
            <a:off x="967320" y="3505200"/>
            <a:ext cx="6851297" cy="3012375"/>
            <a:chOff x="566848" y="2686888"/>
            <a:chExt cx="6957480" cy="3012375"/>
          </a:xfrm>
        </p:grpSpPr>
        <p:grpSp>
          <p:nvGrpSpPr>
            <p:cNvPr id="7" name="그룹 6"/>
            <p:cNvGrpSpPr/>
            <p:nvPr/>
          </p:nvGrpSpPr>
          <p:grpSpPr>
            <a:xfrm>
              <a:off x="566848" y="2839288"/>
              <a:ext cx="6928392" cy="1309792"/>
              <a:chOff x="566848" y="2839288"/>
              <a:chExt cx="6928392" cy="1309792"/>
            </a:xfrm>
          </p:grpSpPr>
          <p:grpSp>
            <p:nvGrpSpPr>
              <p:cNvPr id="25" name="그룹 24"/>
              <p:cNvGrpSpPr/>
              <p:nvPr/>
            </p:nvGrpSpPr>
            <p:grpSpPr>
              <a:xfrm>
                <a:off x="566848" y="3717032"/>
                <a:ext cx="6928392" cy="432048"/>
                <a:chOff x="566848" y="3573016"/>
                <a:chExt cx="6928392" cy="432048"/>
              </a:xfrm>
            </p:grpSpPr>
            <p:graphicFrame>
              <p:nvGraphicFramePr>
                <p:cNvPr id="30" name="내용 개체 틀 3"/>
                <p:cNvGraphicFramePr>
                  <a:graphicFrameLocks/>
                </p:cNvGraphicFramePr>
                <p:nvPr>
                  <p:extLst/>
                </p:nvPr>
              </p:nvGraphicFramePr>
              <p:xfrm>
                <a:off x="1646968" y="3634224"/>
                <a:ext cx="2047472" cy="370840"/>
              </p:xfrm>
              <a:graphic>
                <a:graphicData uri="http://schemas.openxmlformats.org/drawingml/2006/table">
                  <a:tbl>
                    <a:tblPr firstRow="1" bandRow="1">
                      <a:tableStyleId>{5C22544A-7EE6-4342-B048-85BDC9FD1C3A}</a:tableStyleId>
                    </a:tblPr>
                    <a:tblGrid>
                      <a:gridCol w="504056"/>
                      <a:gridCol w="504056"/>
                      <a:gridCol w="504056"/>
                      <a:gridCol w="504056"/>
                    </a:tblGrid>
                    <a:tr h="370840"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L1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L2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L3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L4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</a:tr>
                  </a:tbl>
                </a:graphicData>
              </a:graphic>
            </p:graphicFrame>
            <p:sp>
              <p:nvSpPr>
                <p:cNvPr id="31" name="TextBox 30"/>
                <p:cNvSpPr txBox="1"/>
                <p:nvPr/>
              </p:nvSpPr>
              <p:spPr>
                <a:xfrm>
                  <a:off x="566848" y="3634224"/>
                  <a:ext cx="86409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dirty="0" smtClean="0"/>
                    <a:t>User 1</a:t>
                  </a:r>
                  <a:endParaRPr lang="ko-KR" altLang="en-US" dirty="0"/>
                </a:p>
              </p:txBody>
            </p:sp>
            <p:graphicFrame>
              <p:nvGraphicFramePr>
                <p:cNvPr id="32" name="내용 개체 틀 3"/>
                <p:cNvGraphicFramePr>
                  <a:graphicFrameLocks/>
                </p:cNvGraphicFramePr>
                <p:nvPr>
                  <p:extLst/>
                </p:nvPr>
              </p:nvGraphicFramePr>
              <p:xfrm>
                <a:off x="4455280" y="3634224"/>
                <a:ext cx="2047472" cy="370840"/>
              </p:xfrm>
              <a:graphic>
                <a:graphicData uri="http://schemas.openxmlformats.org/drawingml/2006/table">
                  <a:tbl>
                    <a:tblPr firstRow="1" bandRow="1">
                      <a:tableStyleId>{5C22544A-7EE6-4342-B048-85BDC9FD1C3A}</a:tableStyleId>
                    </a:tblPr>
                    <a:tblGrid>
                      <a:gridCol w="504056"/>
                      <a:gridCol w="504056"/>
                      <a:gridCol w="504056"/>
                      <a:gridCol w="504056"/>
                    </a:tblGrid>
                    <a:tr h="370840"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L21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L22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L23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L24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</a:tr>
                  </a:tbl>
                </a:graphicData>
              </a:graphic>
            </p:graphicFrame>
            <p:sp>
              <p:nvSpPr>
                <p:cNvPr id="33" name="TextBox 32"/>
                <p:cNvSpPr txBox="1"/>
                <p:nvPr/>
              </p:nvSpPr>
              <p:spPr>
                <a:xfrm>
                  <a:off x="3879216" y="3573016"/>
                  <a:ext cx="50405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dirty="0" smtClean="0"/>
                    <a:t>…</a:t>
                  </a:r>
                  <a:endParaRPr lang="ko-KR" altLang="en-US" dirty="0"/>
                </a:p>
              </p:txBody>
            </p:sp>
            <p:graphicFrame>
              <p:nvGraphicFramePr>
                <p:cNvPr id="34" name="내용 개체 틀 3"/>
                <p:cNvGraphicFramePr>
                  <a:graphicFrameLocks/>
                </p:cNvGraphicFramePr>
                <p:nvPr>
                  <p:extLst/>
                </p:nvPr>
              </p:nvGraphicFramePr>
              <p:xfrm>
                <a:off x="6471504" y="3634224"/>
                <a:ext cx="1023736" cy="370840"/>
              </p:xfrm>
              <a:graphic>
                <a:graphicData uri="http://schemas.openxmlformats.org/drawingml/2006/table">
                  <a:tbl>
                    <a:tblPr firstRow="1" bandRow="1">
                      <a:tableStyleId>{5C22544A-7EE6-4342-B048-85BDC9FD1C3A}</a:tableStyleId>
                    </a:tblPr>
                    <a:tblGrid>
                      <a:gridCol w="504056"/>
                      <a:gridCol w="504056"/>
                    </a:tblGrid>
                    <a:tr h="370840"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L25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L26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</a:tr>
                  </a:tbl>
                </a:graphicData>
              </a:graphic>
            </p:graphicFrame>
          </p:grpSp>
          <p:pic>
            <p:nvPicPr>
              <p:cNvPr id="26" name="Picture 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50736" y="2839288"/>
                <a:ext cx="1967009" cy="7098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7" name="TextBox 26"/>
              <p:cNvSpPr txBox="1"/>
              <p:nvPr/>
            </p:nvSpPr>
            <p:spPr>
              <a:xfrm>
                <a:off x="2490960" y="3429000"/>
                <a:ext cx="36649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X</a:t>
                </a:r>
                <a:endParaRPr lang="ko-KR" altLang="en-US" dirty="0"/>
              </a:p>
            </p:txBody>
          </p:sp>
          <p:pic>
            <p:nvPicPr>
              <p:cNvPr id="28" name="Picture 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27984" y="2852936"/>
                <a:ext cx="1967009" cy="7098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9" name="TextBox 28"/>
              <p:cNvSpPr txBox="1"/>
              <p:nvPr/>
            </p:nvSpPr>
            <p:spPr>
              <a:xfrm>
                <a:off x="5268208" y="3442648"/>
                <a:ext cx="36649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X</a:t>
                </a:r>
                <a:endParaRPr lang="ko-KR" altLang="en-US" dirty="0"/>
              </a:p>
            </p:txBody>
          </p:sp>
        </p:grpSp>
        <p:grpSp>
          <p:nvGrpSpPr>
            <p:cNvPr id="8" name="그룹 7"/>
            <p:cNvGrpSpPr/>
            <p:nvPr/>
          </p:nvGrpSpPr>
          <p:grpSpPr>
            <a:xfrm>
              <a:off x="566848" y="4271067"/>
              <a:ext cx="6928392" cy="1102149"/>
              <a:chOff x="566848" y="4271067"/>
              <a:chExt cx="6928392" cy="1102149"/>
            </a:xfrm>
          </p:grpSpPr>
          <p:grpSp>
            <p:nvGrpSpPr>
              <p:cNvPr id="15" name="그룹 14"/>
              <p:cNvGrpSpPr/>
              <p:nvPr/>
            </p:nvGrpSpPr>
            <p:grpSpPr>
              <a:xfrm>
                <a:off x="566848" y="4941168"/>
                <a:ext cx="6928392" cy="432048"/>
                <a:chOff x="566848" y="3573016"/>
                <a:chExt cx="6928392" cy="432048"/>
              </a:xfrm>
            </p:grpSpPr>
            <p:graphicFrame>
              <p:nvGraphicFramePr>
                <p:cNvPr id="20" name="내용 개체 틀 3"/>
                <p:cNvGraphicFramePr>
                  <a:graphicFrameLocks/>
                </p:cNvGraphicFramePr>
                <p:nvPr>
                  <p:extLst/>
                </p:nvPr>
              </p:nvGraphicFramePr>
              <p:xfrm>
                <a:off x="1646968" y="3634224"/>
                <a:ext cx="2047472" cy="370840"/>
              </p:xfrm>
              <a:graphic>
                <a:graphicData uri="http://schemas.openxmlformats.org/drawingml/2006/table">
                  <a:tbl>
                    <a:tblPr firstRow="1" bandRow="1">
                      <a:tableStyleId>{5C22544A-7EE6-4342-B048-85BDC9FD1C3A}</a:tableStyleId>
                    </a:tblPr>
                    <a:tblGrid>
                      <a:gridCol w="504056"/>
                      <a:gridCol w="504056"/>
                      <a:gridCol w="504056"/>
                      <a:gridCol w="504056"/>
                    </a:tblGrid>
                    <a:tr h="370840"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L1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L2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L3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L4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</a:tr>
                  </a:tbl>
                </a:graphicData>
              </a:graphic>
            </p:graphicFrame>
            <p:sp>
              <p:nvSpPr>
                <p:cNvPr id="21" name="TextBox 20"/>
                <p:cNvSpPr txBox="1"/>
                <p:nvPr/>
              </p:nvSpPr>
              <p:spPr>
                <a:xfrm>
                  <a:off x="566848" y="3634224"/>
                  <a:ext cx="86409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dirty="0" smtClean="0"/>
                    <a:t>User 2</a:t>
                  </a:r>
                  <a:endParaRPr lang="ko-KR" altLang="en-US" dirty="0"/>
                </a:p>
              </p:txBody>
            </p:sp>
            <p:graphicFrame>
              <p:nvGraphicFramePr>
                <p:cNvPr id="22" name="내용 개체 틀 3"/>
                <p:cNvGraphicFramePr>
                  <a:graphicFrameLocks/>
                </p:cNvGraphicFramePr>
                <p:nvPr>
                  <p:extLst/>
                </p:nvPr>
              </p:nvGraphicFramePr>
              <p:xfrm>
                <a:off x="4455280" y="3634224"/>
                <a:ext cx="2047472" cy="370840"/>
              </p:xfrm>
              <a:graphic>
                <a:graphicData uri="http://schemas.openxmlformats.org/drawingml/2006/table">
                  <a:tbl>
                    <a:tblPr firstRow="1" bandRow="1">
                      <a:tableStyleId>{5C22544A-7EE6-4342-B048-85BDC9FD1C3A}</a:tableStyleId>
                    </a:tblPr>
                    <a:tblGrid>
                      <a:gridCol w="504056"/>
                      <a:gridCol w="504056"/>
                      <a:gridCol w="504056"/>
                      <a:gridCol w="504056"/>
                    </a:tblGrid>
                    <a:tr h="370840"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L21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L22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L23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L24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</a:tr>
                  </a:tbl>
                </a:graphicData>
              </a:graphic>
            </p:graphicFrame>
            <p:sp>
              <p:nvSpPr>
                <p:cNvPr id="23" name="TextBox 22"/>
                <p:cNvSpPr txBox="1"/>
                <p:nvPr/>
              </p:nvSpPr>
              <p:spPr>
                <a:xfrm>
                  <a:off x="3879216" y="3573016"/>
                  <a:ext cx="50405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dirty="0" smtClean="0"/>
                    <a:t>…</a:t>
                  </a:r>
                  <a:endParaRPr lang="ko-KR" altLang="en-US" dirty="0"/>
                </a:p>
              </p:txBody>
            </p:sp>
            <p:graphicFrame>
              <p:nvGraphicFramePr>
                <p:cNvPr id="24" name="내용 개체 틀 3"/>
                <p:cNvGraphicFramePr>
                  <a:graphicFrameLocks/>
                </p:cNvGraphicFramePr>
                <p:nvPr>
                  <p:extLst/>
                </p:nvPr>
              </p:nvGraphicFramePr>
              <p:xfrm>
                <a:off x="6471504" y="3634224"/>
                <a:ext cx="1023736" cy="370840"/>
              </p:xfrm>
              <a:graphic>
                <a:graphicData uri="http://schemas.openxmlformats.org/drawingml/2006/table">
                  <a:tbl>
                    <a:tblPr firstRow="1" bandRow="1">
                      <a:tableStyleId>{5C22544A-7EE6-4342-B048-85BDC9FD1C3A}</a:tableStyleId>
                    </a:tblPr>
                    <a:tblGrid>
                      <a:gridCol w="504056"/>
                      <a:gridCol w="504056"/>
                    </a:tblGrid>
                    <a:tr h="370840"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L25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L26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</a:tr>
                  </a:tbl>
                </a:graphicData>
              </a:graphic>
            </p:graphicFrame>
          </p:grpSp>
          <p:pic>
            <p:nvPicPr>
              <p:cNvPr id="16" name="Picture 3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18976" y="4313669"/>
                <a:ext cx="1848682" cy="5281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7" name="TextBox 16"/>
              <p:cNvSpPr txBox="1"/>
              <p:nvPr/>
            </p:nvSpPr>
            <p:spPr>
              <a:xfrm>
                <a:off x="2483768" y="4702204"/>
                <a:ext cx="36649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X</a:t>
                </a:r>
                <a:endParaRPr lang="ko-KR" altLang="en-US" dirty="0"/>
              </a:p>
            </p:txBody>
          </p:sp>
          <p:pic>
            <p:nvPicPr>
              <p:cNvPr id="18" name="Picture 3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00795" y="4271067"/>
                <a:ext cx="1848682" cy="5281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9" name="TextBox 18"/>
              <p:cNvSpPr txBox="1"/>
              <p:nvPr/>
            </p:nvSpPr>
            <p:spPr>
              <a:xfrm>
                <a:off x="5265587" y="4659602"/>
                <a:ext cx="36649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X</a:t>
                </a:r>
                <a:endParaRPr lang="ko-KR" altLang="en-US" dirty="0"/>
              </a:p>
            </p:txBody>
          </p:sp>
        </p:grpSp>
        <p:sp>
          <p:nvSpPr>
            <p:cNvPr id="9" name="타원 8"/>
            <p:cNvSpPr/>
            <p:nvPr/>
          </p:nvSpPr>
          <p:spPr>
            <a:xfrm>
              <a:off x="4500795" y="3140968"/>
              <a:ext cx="924341" cy="30168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타원 9"/>
            <p:cNvSpPr/>
            <p:nvPr/>
          </p:nvSpPr>
          <p:spPr>
            <a:xfrm>
              <a:off x="4404101" y="4456362"/>
              <a:ext cx="924341" cy="30168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아래로 구부러진 화살표 10"/>
            <p:cNvSpPr/>
            <p:nvPr/>
          </p:nvSpPr>
          <p:spPr>
            <a:xfrm>
              <a:off x="5076056" y="2839288"/>
              <a:ext cx="1944216" cy="301680"/>
            </a:xfrm>
            <a:prstGeom prst="curvedDownArrow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2" name="아래로 구부러진 화살표 11"/>
            <p:cNvSpPr/>
            <p:nvPr/>
          </p:nvSpPr>
          <p:spPr>
            <a:xfrm>
              <a:off x="5076056" y="4168330"/>
              <a:ext cx="1944216" cy="301680"/>
            </a:xfrm>
            <a:prstGeom prst="curvedDownArrow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3" name="직사각형 12"/>
            <p:cNvSpPr/>
            <p:nvPr/>
          </p:nvSpPr>
          <p:spPr>
            <a:xfrm>
              <a:off x="5425136" y="2686888"/>
              <a:ext cx="2099192" cy="268482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852394" y="5299153"/>
              <a:ext cx="144661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000" dirty="0" smtClean="0">
                  <a:solidFill>
                    <a:srgbClr val="FF0000"/>
                  </a:solidFill>
                </a:rPr>
                <a:t>orthogonal</a:t>
              </a:r>
              <a:endParaRPr lang="ko-KR" altLang="en-US" sz="2000" dirty="0">
                <a:solidFill>
                  <a:srgbClr val="FF0000"/>
                </a:solidFill>
              </a:endParaRPr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6709196" y="38575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 smtClean="0"/>
              <a:t>[1    -1]</a:t>
            </a:r>
            <a:endParaRPr lang="ko-KR" altLang="en-US" sz="2400" dirty="0"/>
          </a:p>
        </p:txBody>
      </p:sp>
      <p:sp>
        <p:nvSpPr>
          <p:cNvPr id="36" name="TextBox 35"/>
          <p:cNvSpPr txBox="1"/>
          <p:nvPr/>
        </p:nvSpPr>
        <p:spPr>
          <a:xfrm>
            <a:off x="6729350" y="5169725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 smtClean="0"/>
              <a:t>[1     1]</a:t>
            </a:r>
            <a:endParaRPr lang="ko-KR" altLang="en-US" sz="2400" dirty="0"/>
          </a:p>
        </p:txBody>
      </p:sp>
      <p:sp>
        <p:nvSpPr>
          <p:cNvPr id="38" name="TextBox 37"/>
          <p:cNvSpPr txBox="1"/>
          <p:nvPr/>
        </p:nvSpPr>
        <p:spPr>
          <a:xfrm>
            <a:off x="7145975" y="4267200"/>
            <a:ext cx="3609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X</a:t>
            </a:r>
            <a:endParaRPr lang="ko-KR" alt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7150925" y="5522025"/>
            <a:ext cx="3609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X</a:t>
            </a:r>
            <a:endParaRPr lang="ko-KR" altLang="en-US" dirty="0"/>
          </a:p>
        </p:txBody>
      </p:sp>
      <p:sp>
        <p:nvSpPr>
          <p:cNvPr id="4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4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57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Orthogonal Tone Blocks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800" dirty="0" smtClean="0"/>
              <a:t>By </a:t>
            </a:r>
            <a:r>
              <a:rPr lang="en-US" altLang="ko-KR" sz="2800" dirty="0"/>
              <a:t>exploiting </a:t>
            </a:r>
            <a:r>
              <a:rPr lang="en-US" altLang="ko-KR" sz="2800" dirty="0" smtClean="0"/>
              <a:t>cyclic orthogonality</a:t>
            </a:r>
            <a:r>
              <a:rPr lang="en-US" altLang="ko-KR" sz="2800" dirty="0"/>
              <a:t>,</a:t>
            </a:r>
            <a:r>
              <a:rPr lang="en-US" altLang="ko-KR" sz="2800" dirty="0" smtClean="0"/>
              <a:t> we have many orthogonal tone blocks generating data samples for CFO estimation</a:t>
            </a:r>
            <a:endParaRPr lang="en-US" altLang="ko-KR" sz="2800" dirty="0"/>
          </a:p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30616" y="6553200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14</a:t>
            </a:fld>
            <a:endParaRPr lang="en-US" altLang="ko-KR" dirty="0"/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6459410"/>
              </p:ext>
            </p:extLst>
          </p:nvPr>
        </p:nvGraphicFramePr>
        <p:xfrm>
          <a:off x="2527920" y="3969221"/>
          <a:ext cx="4572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S1(1)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S1(2)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S1(3)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S1(4)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S1(5)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S1(6)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S1(7)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S1(8)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S1(9)</a:t>
                      </a:r>
                      <a:endParaRPr lang="ko-KR" altLang="en-US" sz="1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447800" y="3959596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smtClean="0"/>
              <a:t>User 1</a:t>
            </a:r>
            <a:endParaRPr lang="ko-KR" altLang="en-US" sz="2000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5331704"/>
              </p:ext>
            </p:extLst>
          </p:nvPr>
        </p:nvGraphicFramePr>
        <p:xfrm>
          <a:off x="2527920" y="4639854"/>
          <a:ext cx="4572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S2(1)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S2(2)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S2(3)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S2(4)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S2(5)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S2(6)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S2(7)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S2(8)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S2(9)</a:t>
                      </a:r>
                      <a:endParaRPr lang="ko-KR" altLang="en-US" sz="1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447800" y="4630229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smtClean="0"/>
              <a:t>User 2</a:t>
            </a:r>
            <a:endParaRPr lang="ko-KR" altLang="en-US" sz="2000" dirty="0"/>
          </a:p>
        </p:txBody>
      </p:sp>
      <p:sp>
        <p:nvSpPr>
          <p:cNvPr id="11" name="직사각형 10"/>
          <p:cNvSpPr/>
          <p:nvPr/>
        </p:nvSpPr>
        <p:spPr>
          <a:xfrm>
            <a:off x="2494412" y="3733800"/>
            <a:ext cx="2088232" cy="14401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직사각형 11"/>
          <p:cNvSpPr/>
          <p:nvPr/>
        </p:nvSpPr>
        <p:spPr>
          <a:xfrm>
            <a:off x="3003101" y="3776933"/>
            <a:ext cx="2088232" cy="14401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3512149" y="3815433"/>
            <a:ext cx="2088232" cy="14401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직사각형 13"/>
          <p:cNvSpPr/>
          <p:nvPr/>
        </p:nvSpPr>
        <p:spPr>
          <a:xfrm>
            <a:off x="4020838" y="3848941"/>
            <a:ext cx="2088232" cy="14401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직사각형 14"/>
          <p:cNvSpPr/>
          <p:nvPr/>
        </p:nvSpPr>
        <p:spPr>
          <a:xfrm>
            <a:off x="4529886" y="3892074"/>
            <a:ext cx="2088232" cy="14401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직사각형 15"/>
          <p:cNvSpPr/>
          <p:nvPr/>
        </p:nvSpPr>
        <p:spPr>
          <a:xfrm>
            <a:off x="5048200" y="3930574"/>
            <a:ext cx="2088232" cy="14401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1954352" y="5470600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Orthogonal tone block 1</a:t>
            </a:r>
            <a:endParaRPr lang="ko-KR" altLang="en-US" sz="1400" dirty="0"/>
          </a:p>
        </p:txBody>
      </p:sp>
      <p:cxnSp>
        <p:nvCxnSpPr>
          <p:cNvPr id="18" name="직선 화살표 연결선 17"/>
          <p:cNvCxnSpPr>
            <a:stCxn id="17" idx="0"/>
          </p:cNvCxnSpPr>
          <p:nvPr/>
        </p:nvCxnSpPr>
        <p:spPr>
          <a:xfrm flipV="1">
            <a:off x="2494412" y="5173960"/>
            <a:ext cx="248788" cy="29664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386136" y="5486400"/>
            <a:ext cx="11328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Orthogonal tone block 2</a:t>
            </a:r>
            <a:endParaRPr lang="ko-KR" altLang="en-US" sz="1400" dirty="0"/>
          </a:p>
        </p:txBody>
      </p:sp>
      <p:cxnSp>
        <p:nvCxnSpPr>
          <p:cNvPr id="20" name="직선 화살표 연결선 19"/>
          <p:cNvCxnSpPr/>
          <p:nvPr/>
        </p:nvCxnSpPr>
        <p:spPr>
          <a:xfrm flipH="1" flipV="1">
            <a:off x="3386136" y="5261266"/>
            <a:ext cx="152392" cy="24138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330616" y="5579595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…</a:t>
            </a:r>
            <a:endParaRPr lang="ko-KR" alt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7179410" y="395959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…</a:t>
            </a:r>
            <a:endParaRPr lang="ko-KR" alt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7180269" y="465065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…</a:t>
            </a:r>
            <a:endParaRPr lang="ko-KR" altLang="en-US" dirty="0"/>
          </a:p>
        </p:txBody>
      </p:sp>
      <p:sp>
        <p:nvSpPr>
          <p:cNvPr id="2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2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0595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15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533400" y="609600"/>
            <a:ext cx="8458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800" kern="0" dirty="0" smtClean="0"/>
              <a:t>LTF symbols of stream </a:t>
            </a:r>
            <a:r>
              <a:rPr lang="en-US" sz="2800" i="1" kern="0" dirty="0" smtClean="0"/>
              <a:t>k</a:t>
            </a:r>
            <a:endParaRPr lang="en-US" sz="2800" i="1" kern="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828800"/>
            <a:ext cx="7086600" cy="421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695083" y="5793373"/>
            <a:ext cx="6118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Time</a:t>
            </a:r>
            <a:endParaRPr lang="en-US" sz="1600" dirty="0"/>
          </a:p>
        </p:txBody>
      </p:sp>
      <p:cxnSp>
        <p:nvCxnSpPr>
          <p:cNvPr id="4" name="Straight Arrow Connector 3"/>
          <p:cNvCxnSpPr/>
          <p:nvPr/>
        </p:nvCxnSpPr>
        <p:spPr bwMode="auto">
          <a:xfrm flipH="1" flipV="1">
            <a:off x="3124200" y="5791200"/>
            <a:ext cx="76200" cy="3429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2743200" y="6047601"/>
            <a:ext cx="10522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LTF symbol 1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 bwMode="auto">
          <a:xfrm flipH="1" flipV="1">
            <a:off x="4152900" y="5791200"/>
            <a:ext cx="76200" cy="3429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3805109" y="6067454"/>
            <a:ext cx="10522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LTF symbol 2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 bwMode="auto">
          <a:xfrm flipH="1">
            <a:off x="7109884" y="3496932"/>
            <a:ext cx="495300" cy="1905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7530673" y="3315183"/>
            <a:ext cx="9428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Subcarrier 1</a:t>
            </a:r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 bwMode="auto">
          <a:xfrm flipH="1">
            <a:off x="8153760" y="1143000"/>
            <a:ext cx="154274" cy="40005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7530673" y="3592182"/>
            <a:ext cx="9428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Subcarrier 2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7357534" y="1447800"/>
            <a:ext cx="10438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</a:t>
            </a:r>
            <a:r>
              <a:rPr lang="en-US" sz="1600" i="1" baseline="-25000" dirty="0" smtClean="0"/>
              <a:t>i</a:t>
            </a:r>
            <a:r>
              <a:rPr lang="en-US" sz="1600" dirty="0" smtClean="0"/>
              <a:t>(</a:t>
            </a:r>
            <a:r>
              <a:rPr lang="en-US" sz="1600" i="1" dirty="0" smtClean="0"/>
              <a:t>k</a:t>
            </a:r>
            <a:r>
              <a:rPr lang="en-US" sz="1600" dirty="0" smtClean="0"/>
              <a:t>) </a:t>
            </a:r>
            <a:r>
              <a:rPr lang="en-US" sz="1600" dirty="0" err="1" smtClean="0"/>
              <a:t>C</a:t>
            </a:r>
            <a:r>
              <a:rPr lang="en-US" sz="1600" i="1" baseline="-25000" dirty="0" err="1" smtClean="0"/>
              <a:t>j</a:t>
            </a:r>
            <a:r>
              <a:rPr lang="en-US" sz="1600" dirty="0" smtClean="0"/>
              <a:t>(</a:t>
            </a:r>
            <a:r>
              <a:rPr lang="en-US" sz="1600" i="1" dirty="0" smtClean="0"/>
              <a:t>k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cxnSp>
        <p:nvCxnSpPr>
          <p:cNvPr id="23" name="Straight Arrow Connector 22"/>
          <p:cNvCxnSpPr/>
          <p:nvPr/>
        </p:nvCxnSpPr>
        <p:spPr bwMode="auto">
          <a:xfrm flipH="1">
            <a:off x="7109884" y="3748087"/>
            <a:ext cx="495300" cy="1905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8048713" y="914400"/>
            <a:ext cx="10038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Stream index</a:t>
            </a:r>
            <a:endParaRPr lang="en-US" dirty="0"/>
          </a:p>
        </p:txBody>
      </p:sp>
      <p:cxnSp>
        <p:nvCxnSpPr>
          <p:cNvPr id="26" name="Straight Arrow Connector 25"/>
          <p:cNvCxnSpPr/>
          <p:nvPr/>
        </p:nvCxnSpPr>
        <p:spPr bwMode="auto">
          <a:xfrm flipH="1" flipV="1">
            <a:off x="8001000" y="1752600"/>
            <a:ext cx="305917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7891458" y="1981200"/>
            <a:ext cx="13183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LTF </a:t>
            </a:r>
            <a:r>
              <a:rPr lang="en-US" dirty="0"/>
              <a:t>s</a:t>
            </a:r>
            <a:r>
              <a:rPr lang="en-US" dirty="0" smtClean="0"/>
              <a:t>ymbol index</a:t>
            </a:r>
            <a:endParaRPr lang="en-US" dirty="0"/>
          </a:p>
        </p:txBody>
      </p:sp>
      <p:cxnSp>
        <p:nvCxnSpPr>
          <p:cNvPr id="31" name="Straight Arrow Connector 30"/>
          <p:cNvCxnSpPr/>
          <p:nvPr/>
        </p:nvCxnSpPr>
        <p:spPr bwMode="auto">
          <a:xfrm flipV="1">
            <a:off x="7315200" y="1752600"/>
            <a:ext cx="247650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6566291" y="1981200"/>
            <a:ext cx="12522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Subcarrier index</a:t>
            </a:r>
            <a:endParaRPr lang="en-US" dirty="0"/>
          </a:p>
        </p:txBody>
      </p:sp>
      <p:sp>
        <p:nvSpPr>
          <p:cNvPr id="22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2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3826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286000"/>
            <a:ext cx="6781800" cy="402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09600"/>
            <a:ext cx="7772400" cy="838200"/>
          </a:xfrm>
        </p:spPr>
        <p:txBody>
          <a:bodyPr/>
          <a:lstStyle/>
          <a:p>
            <a:r>
              <a:rPr lang="en-US" altLang="zh-CN" sz="2800" dirty="0" smtClean="0"/>
              <a:t>LTF symbols of multiple streams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8267700" cy="1295400"/>
          </a:xfrm>
        </p:spPr>
        <p:txBody>
          <a:bodyPr/>
          <a:lstStyle/>
          <a:p>
            <a:r>
              <a:rPr lang="en-US" altLang="zh-CN" b="0" dirty="0" smtClean="0"/>
              <a:t>Orthogonal sequences are applied to different streams on each tone block</a:t>
            </a:r>
            <a:endParaRPr lang="en-US" altLang="zh-CN" b="0" dirty="0"/>
          </a:p>
        </p:txBody>
      </p:sp>
      <p:cxnSp>
        <p:nvCxnSpPr>
          <p:cNvPr id="5" name="Straight Arrow Connector 4"/>
          <p:cNvCxnSpPr/>
          <p:nvPr/>
        </p:nvCxnSpPr>
        <p:spPr bwMode="auto">
          <a:xfrm flipV="1">
            <a:off x="1219200" y="3505200"/>
            <a:ext cx="1905000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7" name="Straight Arrow Connector 6"/>
          <p:cNvCxnSpPr/>
          <p:nvPr/>
        </p:nvCxnSpPr>
        <p:spPr bwMode="auto">
          <a:xfrm>
            <a:off x="1219200" y="3962400"/>
            <a:ext cx="762000" cy="609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68580" y="3592651"/>
            <a:ext cx="152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Orthogonal sequences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846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146140"/>
            <a:ext cx="5334000" cy="3168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3810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CFO Estimation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900" y="1219200"/>
            <a:ext cx="8267700" cy="1926940"/>
          </a:xfrm>
        </p:spPr>
        <p:txBody>
          <a:bodyPr/>
          <a:lstStyle/>
          <a:p>
            <a:r>
              <a:rPr lang="en-US" altLang="zh-CN" dirty="0" smtClean="0"/>
              <a:t>Channel remains </a:t>
            </a:r>
            <a:r>
              <a:rPr lang="en-US" altLang="zh-CN" dirty="0"/>
              <a:t>roughly </a:t>
            </a:r>
            <a:r>
              <a:rPr lang="en-US" altLang="zh-CN" dirty="0" smtClean="0"/>
              <a:t>constant (i.e</a:t>
            </a:r>
            <a:r>
              <a:rPr lang="en-US" altLang="zh-CN" dirty="0" smtClean="0"/>
              <a:t>. correlated) over tone block </a:t>
            </a:r>
            <a:endParaRPr lang="en-US" altLang="zh-CN" dirty="0" smtClean="0"/>
          </a:p>
          <a:p>
            <a:r>
              <a:rPr lang="en-US" altLang="zh-CN" dirty="0" smtClean="0"/>
              <a:t>Phase </a:t>
            </a:r>
            <a:r>
              <a:rPr lang="en-US" altLang="zh-CN" dirty="0"/>
              <a:t>rotation across LTF symbols is observed from each tone block</a:t>
            </a:r>
          </a:p>
          <a:p>
            <a:r>
              <a:rPr lang="en-US" altLang="zh-CN" dirty="0"/>
              <a:t>Phase rotation is averaged over tone blocks </a:t>
            </a:r>
            <a:r>
              <a:rPr lang="en-US" altLang="zh-CN" dirty="0" smtClean="0"/>
              <a:t>and </a:t>
            </a:r>
            <a:r>
              <a:rPr lang="en-US" altLang="zh-CN" dirty="0"/>
              <a:t>Rx antennas</a:t>
            </a:r>
          </a:p>
          <a:p>
            <a:r>
              <a:rPr lang="en-US" altLang="zh-CN" dirty="0"/>
              <a:t>Averaged rotation rate is the CFO estimate</a:t>
            </a:r>
          </a:p>
          <a:p>
            <a:endParaRPr lang="en-US" altLang="zh-CN" dirty="0"/>
          </a:p>
        </p:txBody>
      </p:sp>
      <p:cxnSp>
        <p:nvCxnSpPr>
          <p:cNvPr id="5" name="Straight Arrow Connector 4"/>
          <p:cNvCxnSpPr/>
          <p:nvPr/>
        </p:nvCxnSpPr>
        <p:spPr bwMode="auto">
          <a:xfrm flipV="1">
            <a:off x="2667000" y="4017163"/>
            <a:ext cx="1498315" cy="16428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7" name="Straight Arrow Connector 6"/>
          <p:cNvCxnSpPr/>
          <p:nvPr/>
        </p:nvCxnSpPr>
        <p:spPr bwMode="auto">
          <a:xfrm>
            <a:off x="2667000" y="4572000"/>
            <a:ext cx="599326" cy="39054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1455591" y="4017163"/>
            <a:ext cx="1511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Orthogonal sequences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052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One P matrix for all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8180040" cy="1219200"/>
          </a:xfrm>
        </p:spPr>
        <p:txBody>
          <a:bodyPr/>
          <a:lstStyle/>
          <a:p>
            <a:r>
              <a:rPr lang="en-US" altLang="zh-CN" sz="2400" dirty="0" smtClean="0"/>
              <a:t>Since the 8x8 P matrix consists of orthogonal 2x2 and 4x4 sub-matrixes, we can use the rows of 8x8 P matrix to define LTF sequences for up to 8 streams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362200" y="3124200"/>
                <a:ext cx="3810000" cy="8845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sz="2800" b="0" i="1" smtClean="0">
                            <a:latin typeface="Cambria Math"/>
                          </a:rPr>
                          <m:t>8</m:t>
                        </m:r>
                        <m:r>
                          <a:rPr lang="en-US" sz="2800" b="0" i="1" smtClean="0">
                            <a:latin typeface="Cambria Math"/>
                            <a:ea typeface="Cambria Math"/>
                          </a:rPr>
                          <m:t>×</m:t>
                        </m:r>
                        <m:r>
                          <a:rPr lang="en-US" sz="2800" b="0" i="1" smtClean="0">
                            <a:latin typeface="Cambria Math"/>
                          </a:rPr>
                          <m:t>8</m:t>
                        </m:r>
                      </m:sub>
                    </m:sSub>
                  </m:oMath>
                </a14:m>
                <a:r>
                  <a:rPr lang="en-US" sz="2800" dirty="0" smtClean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8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800" i="1" dirty="0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8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dirty="0" smtClean="0">
                                      <a:latin typeface="Cambria Math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sz="2800" b="0" i="1" dirty="0" smtClean="0">
                                      <a:latin typeface="Cambria Math"/>
                                    </a:rPr>
                                    <m:t>4</m:t>
                                  </m:r>
                                  <m:r>
                                    <a:rPr lang="en-US" sz="2800" b="0" i="1" dirty="0" smtClean="0">
                                      <a:latin typeface="Cambria Math"/>
                                      <a:ea typeface="Cambria Math"/>
                                    </a:rPr>
                                    <m:t>×4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8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 dirty="0">
                                      <a:latin typeface="Cambria Math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sz="2800" i="1" dirty="0">
                                      <a:latin typeface="Cambria Math"/>
                                    </a:rPr>
                                    <m:t>4</m:t>
                                  </m:r>
                                  <m:r>
                                    <a:rPr lang="en-US" sz="2800" i="1" dirty="0">
                                      <a:latin typeface="Cambria Math"/>
                                      <a:ea typeface="Cambria Math"/>
                                    </a:rPr>
                                    <m:t>×4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8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 dirty="0">
                                      <a:latin typeface="Cambria Math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sz="2800" i="1" dirty="0">
                                      <a:latin typeface="Cambria Math"/>
                                    </a:rPr>
                                    <m:t>4</m:t>
                                  </m:r>
                                  <m:r>
                                    <a:rPr lang="en-US" sz="2800" i="1" dirty="0">
                                      <a:latin typeface="Cambria Math"/>
                                      <a:ea typeface="Cambria Math"/>
                                    </a:rPr>
                                    <m:t>×4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8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dirty="0" smtClean="0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en-US" sz="2800" i="1" dirty="0">
                                      <a:latin typeface="Cambria Math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sz="2800" i="1" dirty="0">
                                      <a:latin typeface="Cambria Math"/>
                                    </a:rPr>
                                    <m:t>4</m:t>
                                  </m:r>
                                  <m:r>
                                    <a:rPr lang="en-US" sz="2800" i="1" dirty="0">
                                      <a:latin typeface="Cambria Math"/>
                                      <a:ea typeface="Cambria Math"/>
                                    </a:rPr>
                                    <m:t>×4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2200" y="3124200"/>
                <a:ext cx="3810000" cy="884538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381250" y="4267200"/>
                <a:ext cx="3581400" cy="12262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sz="2800" b="0" i="1" smtClean="0">
                            <a:latin typeface="Cambria Math"/>
                          </a:rPr>
                          <m:t>4</m:t>
                        </m:r>
                        <m:r>
                          <a:rPr lang="en-US" sz="2800" b="0" i="1" smtClean="0">
                            <a:latin typeface="Cambria Math"/>
                            <a:ea typeface="Cambria Math"/>
                          </a:rPr>
                          <m:t>×4</m:t>
                        </m:r>
                      </m:sub>
                    </m:sSub>
                  </m:oMath>
                </a14:m>
                <a:r>
                  <a:rPr lang="en-US" sz="2800" dirty="0" smtClean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 dirty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20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2000" b="0" i="1" dirty="0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2000" b="0" i="1" dirty="0" smtClean="0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2000" b="0" i="1" dirty="0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2000" b="0" i="1" dirty="0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</m:mr>
                              </m:m>
                            </m:e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20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2000" b="0" i="1" dirty="0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2000" b="0" i="1" dirty="0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2000" b="0" i="1" dirty="0" smtClean="0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  <m:e>
                                    <m:r>
                                      <a:rPr lang="en-US" sz="2000" b="0" i="1" dirty="0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</m:mr>
                              </m:m>
                            </m:e>
                          </m:mr>
                          <m:m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20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2000" b="0" i="1" dirty="0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2000" b="0" i="1" dirty="0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2000" b="0" i="1" dirty="0" smtClean="0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  <m:e>
                                    <m:r>
                                      <a:rPr lang="en-US" sz="2000" b="0" i="1" dirty="0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</m:mr>
                              </m:m>
                            </m:e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20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2000" b="0" i="1" dirty="0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2000" b="0" i="1" dirty="0" smtClean="0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2000" b="0" i="1" dirty="0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2000" b="0" i="1" dirty="0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</m:mr>
                              </m:m>
                            </m:e>
                          </m:mr>
                        </m:m>
                      </m:e>
                    </m:d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1250" y="4267200"/>
                <a:ext cx="3581400" cy="1226233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45919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Assumptions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4294967295"/>
          </p:nvPr>
        </p:nvSpPr>
        <p:spPr>
          <a:xfrm>
            <a:off x="533400" y="1600200"/>
            <a:ext cx="8479043" cy="4495800"/>
          </a:xfrm>
          <a:prstGeom prst="rect">
            <a:avLst/>
          </a:prstGeom>
        </p:spPr>
        <p:txBody>
          <a:bodyPr/>
          <a:lstStyle/>
          <a:p>
            <a:r>
              <a:rPr lang="en-US" altLang="zh-CN" sz="2000" b="0" dirty="0" smtClean="0"/>
              <a:t>Uplink MU-MIMO</a:t>
            </a:r>
          </a:p>
          <a:p>
            <a:r>
              <a:rPr lang="en-US" altLang="zh-CN" sz="2000" b="0" dirty="0" smtClean="0"/>
              <a:t>8 Rx antennas at AP, 4/6 STAs each sending 1 stream</a:t>
            </a:r>
          </a:p>
          <a:p>
            <a:r>
              <a:rPr lang="en-US" altLang="zh-CN" sz="2000" b="0" dirty="0" smtClean="0"/>
              <a:t>MCS7/MCS4; </a:t>
            </a:r>
            <a:r>
              <a:rPr lang="en-US" altLang="zh-CN" sz="2000" b="0" dirty="0"/>
              <a:t>20 MHz </a:t>
            </a:r>
            <a:r>
              <a:rPr lang="en-US" altLang="zh-CN" sz="2000" b="0" dirty="0" smtClean="0"/>
              <a:t>bandwidth; </a:t>
            </a:r>
            <a:r>
              <a:rPr lang="en-US" altLang="zh-CN" sz="2000" b="0" dirty="0" err="1" smtClean="0"/>
              <a:t>ChDNLoS</a:t>
            </a:r>
            <a:r>
              <a:rPr lang="en-US" altLang="zh-CN" sz="2000" b="0" dirty="0" smtClean="0"/>
              <a:t>/</a:t>
            </a:r>
            <a:r>
              <a:rPr lang="en-US" altLang="zh-CN" sz="2000" b="0" dirty="0" err="1" smtClean="0"/>
              <a:t>UMiNLoS</a:t>
            </a:r>
            <a:endParaRPr lang="en-US" altLang="zh-CN" sz="2000" b="0" dirty="0"/>
          </a:p>
          <a:p>
            <a:r>
              <a:rPr lang="en-US" altLang="zh-CN" sz="2000" b="0" dirty="0"/>
              <a:t>CFO </a:t>
            </a:r>
            <a:r>
              <a:rPr lang="en-US" altLang="zh-CN" sz="2000" b="0" dirty="0" smtClean="0"/>
              <a:t>error is modeled as +</a:t>
            </a:r>
            <a:r>
              <a:rPr lang="en-US" altLang="zh-CN" sz="2000" b="0" dirty="0"/>
              <a:t>CFO/-</a:t>
            </a:r>
            <a:r>
              <a:rPr lang="en-US" altLang="zh-CN" sz="2000" b="0" dirty="0" smtClean="0"/>
              <a:t>CFO with fixed value</a:t>
            </a:r>
          </a:p>
          <a:p>
            <a:r>
              <a:rPr lang="en-US" altLang="zh-CN" sz="2000" b="0" dirty="0" smtClean="0"/>
              <a:t>Timing offset is uniformly distributed over [0, </a:t>
            </a:r>
            <a:r>
              <a:rPr lang="en-US" altLang="zh-CN" sz="2000" b="0" dirty="0" err="1" smtClean="0"/>
              <a:t>T</a:t>
            </a:r>
            <a:r>
              <a:rPr lang="en-US" altLang="zh-CN" sz="2000" b="0" baseline="-25000" dirty="0" err="1" smtClean="0"/>
              <a:t>off</a:t>
            </a:r>
            <a:r>
              <a:rPr lang="en-US" altLang="zh-CN" sz="2000" b="0" dirty="0" smtClean="0"/>
              <a:t> ns] for each STA</a:t>
            </a:r>
          </a:p>
          <a:p>
            <a:r>
              <a:rPr lang="en-US" altLang="zh-CN" sz="2000" b="0" dirty="0" smtClean="0"/>
              <a:t>CSD value follows 11ac &amp; 11ax larger CSD(TBD)</a:t>
            </a:r>
            <a:endParaRPr lang="en-US" altLang="zh-CN" sz="2000" b="0" dirty="0"/>
          </a:p>
          <a:p>
            <a:r>
              <a:rPr lang="en-US" altLang="zh-CN" sz="2000" b="0" dirty="0"/>
              <a:t>Per STA </a:t>
            </a:r>
            <a:r>
              <a:rPr lang="en-US" altLang="zh-CN" sz="2000" b="0" dirty="0" smtClean="0"/>
              <a:t>pilot tracking is enabled</a:t>
            </a:r>
            <a:endParaRPr lang="en-US" altLang="zh-CN" sz="2000" b="0" dirty="0"/>
          </a:p>
          <a:p>
            <a:r>
              <a:rPr lang="en-US" altLang="zh-CN" sz="2000" b="0" dirty="0" smtClean="0"/>
              <a:t>CFO is estimated and compensated for the proposed new LTF sequence</a:t>
            </a:r>
            <a:endParaRPr lang="en-US" altLang="zh-CN" sz="2000" b="0" dirty="0"/>
          </a:p>
          <a:p>
            <a:r>
              <a:rPr lang="en-US" altLang="zh-CN" sz="2000" b="0" dirty="0" smtClean="0"/>
              <a:t>Channel smoothing </a:t>
            </a:r>
            <a:r>
              <a:rPr lang="en-US" altLang="zh-CN" sz="2000" b="0" dirty="0"/>
              <a:t>is </a:t>
            </a:r>
            <a:r>
              <a:rPr lang="en-US" altLang="zh-CN" sz="2000" b="0" dirty="0" smtClean="0"/>
              <a:t>not applied</a:t>
            </a:r>
            <a:endParaRPr lang="en-US" altLang="zh-CN" sz="2000" b="0" dirty="0"/>
          </a:p>
          <a:p>
            <a:r>
              <a:rPr lang="en-US" altLang="zh-CN" sz="2000" b="0" dirty="0" smtClean="0"/>
              <a:t>4x/2x (3.2us/1.6us </a:t>
            </a:r>
            <a:r>
              <a:rPr lang="en-US" altLang="zh-CN" sz="2000" b="0" dirty="0"/>
              <a:t>GI</a:t>
            </a:r>
            <a:r>
              <a:rPr lang="en-US" altLang="zh-CN" sz="2000" b="0" dirty="0" smtClean="0"/>
              <a:t>) </a:t>
            </a:r>
            <a:r>
              <a:rPr lang="en-US" altLang="zh-CN" sz="2000" b="0" dirty="0"/>
              <a:t>LTF is </a:t>
            </a:r>
            <a:r>
              <a:rPr lang="en-US" altLang="zh-CN" sz="2000" b="0" dirty="0" smtClean="0"/>
              <a:t>used</a:t>
            </a:r>
            <a:endParaRPr lang="en-US" altLang="zh-CN" sz="2000" b="0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0719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5423874"/>
              </p:ext>
            </p:extLst>
          </p:nvPr>
        </p:nvGraphicFramePr>
        <p:xfrm>
          <a:off x="762000" y="1143000"/>
          <a:ext cx="7239000" cy="393531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Jie</a:t>
                      </a:r>
                      <a:r>
                        <a:rPr lang="en-US" sz="1200" baseline="0" dirty="0" smtClean="0">
                          <a:latin typeface="+mn-lt"/>
                          <a:ea typeface="Times New Roman"/>
                          <a:cs typeface="Arial"/>
                        </a:rPr>
                        <a:t> Huang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(Cont’d)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jiehuang@marvell.com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Sudhir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Srinivasa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Saga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Tamhane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Edward Au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edwardau@marvell.com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Hui-Ling Lou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Matthew Fischer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Nguyen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3"/>
                        </a:rPr>
                        <a:t>brianh@cisco.com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Pooya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Monajemi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4"/>
                        </a:rPr>
                        <a:t>pmonajem@cisco.com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44676" y="378485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CFO Tolerance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5714999"/>
            <a:ext cx="76550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latin typeface="+mn-lt"/>
              </a:rPr>
              <a:t>Tolerate +/- 400 Hz CFO within negligible degradation to ideal and &gt;3 dB improvement over legacy</a:t>
            </a:r>
            <a:endParaRPr lang="zh-CN" altLang="en-US" sz="2000" dirty="0">
              <a:latin typeface="+mn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1376" y="1295400"/>
            <a:ext cx="7239000" cy="4419599"/>
          </a:xfrm>
          <a:prstGeom prst="rect">
            <a:avLst/>
          </a:prstGeom>
        </p:spPr>
      </p:pic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0427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44676" y="378485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Timing Offset Tolerance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49476" y="5762537"/>
            <a:ext cx="75849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 smtClean="0">
                <a:latin typeface="+mn-lt"/>
              </a:rPr>
              <a:t>Tolerate 1 </a:t>
            </a:r>
            <a:r>
              <a:rPr lang="el-GR" altLang="zh-CN" sz="2000" dirty="0" smtClean="0">
                <a:latin typeface="+mn-lt"/>
              </a:rPr>
              <a:t>μ</a:t>
            </a:r>
            <a:r>
              <a:rPr lang="en-US" altLang="zh-CN" sz="2000" dirty="0" smtClean="0">
                <a:latin typeface="+mn-lt"/>
              </a:rPr>
              <a:t>s timing offset at 10% PER with sub-dB degradation to ideal and 3 dB improvement over legacy</a:t>
            </a:r>
            <a:endParaRPr lang="zh-CN" altLang="en-US" sz="2000" dirty="0">
              <a:latin typeface="+mn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066800"/>
            <a:ext cx="6705600" cy="4792533"/>
          </a:xfrm>
          <a:prstGeom prst="rect">
            <a:avLst/>
          </a:prstGeom>
        </p:spPr>
      </p:pic>
      <p:sp>
        <p:nvSpPr>
          <p:cNvPr id="2" name="Oval 1"/>
          <p:cNvSpPr/>
          <p:nvPr/>
        </p:nvSpPr>
        <p:spPr bwMode="auto">
          <a:xfrm>
            <a:off x="3733800" y="2743200"/>
            <a:ext cx="533400" cy="762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7" name="Straight Arrow Connector 6"/>
          <p:cNvCxnSpPr/>
          <p:nvPr/>
        </p:nvCxnSpPr>
        <p:spPr bwMode="auto">
          <a:xfrm flipV="1">
            <a:off x="3505200" y="2819400"/>
            <a:ext cx="304800" cy="381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2815519" y="3155289"/>
            <a:ext cx="1117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Within 1 dB</a:t>
            </a:r>
            <a:endParaRPr lang="en-US" sz="1400" b="1" dirty="0"/>
          </a:p>
        </p:txBody>
      </p:sp>
      <p:cxnSp>
        <p:nvCxnSpPr>
          <p:cNvPr id="11" name="Straight Arrow Connector 10"/>
          <p:cNvCxnSpPr/>
          <p:nvPr/>
        </p:nvCxnSpPr>
        <p:spPr bwMode="auto">
          <a:xfrm>
            <a:off x="3810000" y="2514600"/>
            <a:ext cx="1371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4104413" y="2283023"/>
            <a:ext cx="5389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3 dB</a:t>
            </a:r>
            <a:endParaRPr lang="en-US" sz="1400" b="1" dirty="0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706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Robust to Frequency Selectivity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2200" y="5684746"/>
            <a:ext cx="4648200" cy="791213"/>
          </a:xfrm>
        </p:spPr>
        <p:txBody>
          <a:bodyPr/>
          <a:lstStyle/>
          <a:p>
            <a:pPr marL="0" indent="0">
              <a:buNone/>
            </a:pPr>
            <a:r>
              <a:rPr lang="en-US" altLang="zh-CN" b="0" dirty="0" smtClean="0"/>
              <a:t>Work fine in outdoor channels</a:t>
            </a:r>
            <a:endParaRPr lang="zh-CN" altLang="en-US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22</a:t>
            </a:fld>
            <a:endParaRPr lang="en-US" altLang="ko-KR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9674" y="1600200"/>
            <a:ext cx="5715000" cy="4084546"/>
          </a:xfrm>
          <a:prstGeom prst="rect">
            <a:avLst/>
          </a:prstGeom>
        </p:spPr>
      </p:pic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20395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With per-stream CSD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09219" y="5778440"/>
            <a:ext cx="2871861" cy="791213"/>
          </a:xfrm>
        </p:spPr>
        <p:txBody>
          <a:bodyPr/>
          <a:lstStyle/>
          <a:p>
            <a:pPr marL="0" indent="0">
              <a:buNone/>
            </a:pPr>
            <a:r>
              <a:rPr lang="en-US" altLang="zh-CN" b="0" dirty="0" smtClean="0"/>
              <a:t>Work fine with CSD</a:t>
            </a:r>
            <a:endParaRPr lang="zh-CN" altLang="en-US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23</a:t>
            </a:fld>
            <a:endParaRPr lang="en-US" altLang="ko-KR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1934" y="1400317"/>
            <a:ext cx="5920132" cy="4378123"/>
          </a:xfrm>
          <a:prstGeom prst="rect">
            <a:avLst/>
          </a:prstGeom>
        </p:spPr>
      </p:pic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5143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2x </a:t>
            </a:r>
            <a:r>
              <a:rPr lang="en-US" altLang="zh-CN" dirty="0"/>
              <a:t>LTF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9450" y="5805664"/>
            <a:ext cx="7698750" cy="643556"/>
          </a:xfrm>
        </p:spPr>
        <p:txBody>
          <a:bodyPr/>
          <a:lstStyle/>
          <a:p>
            <a:pPr marL="0" indent="0" algn="ctr">
              <a:buNone/>
            </a:pPr>
            <a:r>
              <a:rPr lang="en-US" altLang="zh-CN" sz="2000" b="0" dirty="0"/>
              <a:t>Work fine with </a:t>
            </a:r>
            <a:r>
              <a:rPr lang="en-US" altLang="zh-CN" sz="2000" b="0" dirty="0" smtClean="0"/>
              <a:t>2x LTFs</a:t>
            </a:r>
            <a:endParaRPr lang="zh-CN" altLang="en-US" sz="2000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24</a:t>
            </a:fld>
            <a:endParaRPr lang="en-US" altLang="ko-KR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1188" y="1401914"/>
            <a:ext cx="6161623" cy="4403750"/>
          </a:xfrm>
          <a:prstGeom prst="rect">
            <a:avLst/>
          </a:prstGeom>
        </p:spPr>
      </p:pic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2186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8229600" cy="889000"/>
          </a:xfrm>
        </p:spPr>
        <p:txBody>
          <a:bodyPr/>
          <a:lstStyle/>
          <a:p>
            <a:r>
              <a:rPr lang="en-US" sz="3200" dirty="0" smtClean="0"/>
              <a:t>Summary</a:t>
            </a:r>
            <a:endParaRPr lang="en-US" sz="3200" baseline="-2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838200" y="1676400"/>
            <a:ext cx="7776864" cy="4495800"/>
          </a:xfrm>
          <a:prstGeom prst="rect">
            <a:avLst/>
          </a:prstGeom>
        </p:spPr>
        <p:txBody>
          <a:bodyPr/>
          <a:lstStyle/>
          <a:p>
            <a:r>
              <a:rPr lang="en-US" altLang="zh-CN" dirty="0"/>
              <a:t>UL MU-MIMO CFO estimation is enabled by </a:t>
            </a:r>
            <a:r>
              <a:rPr lang="en-US" altLang="ja-JP" dirty="0" smtClean="0"/>
              <a:t>assigning </a:t>
            </a:r>
            <a:r>
              <a:rPr lang="en-US" altLang="ja-JP" dirty="0" smtClean="0"/>
              <a:t>orthogonal LTF sequences to different streams</a:t>
            </a:r>
          </a:p>
          <a:p>
            <a:pPr lvl="1"/>
            <a:r>
              <a:rPr lang="en-US" altLang="ja-JP" sz="2400" dirty="0" smtClean="0"/>
              <a:t>Optimal performance</a:t>
            </a:r>
          </a:p>
          <a:p>
            <a:pPr lvl="1"/>
            <a:r>
              <a:rPr lang="en-US" altLang="ja-JP" sz="2400" dirty="0" smtClean="0"/>
              <a:t>Maximum reuse of legacy design</a:t>
            </a:r>
          </a:p>
          <a:p>
            <a:pPr lvl="1"/>
            <a:r>
              <a:rPr lang="en-US" altLang="ja-JP" sz="2400" dirty="0" smtClean="0"/>
              <a:t>Low complexity</a:t>
            </a:r>
          </a:p>
          <a:p>
            <a:r>
              <a:rPr lang="en-US" altLang="ja-JP" dirty="0" smtClean="0"/>
              <a:t>Propose to use the rows of 8x8 P matrix as the masking sequences for generating the orthogonal HE-LTF sequences for UL MU-MIMO</a:t>
            </a:r>
            <a:endParaRPr lang="en-US" altLang="ja-JP" dirty="0"/>
          </a:p>
          <a:p>
            <a:pPr marL="0" indent="0">
              <a:buNone/>
            </a:pPr>
            <a:endParaRPr lang="en-US" altLang="ja-JP" sz="2800" b="0" dirty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935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419600" y="6477000"/>
            <a:ext cx="509755" cy="184666"/>
          </a:xfrm>
        </p:spPr>
        <p:txBody>
          <a:bodyPr/>
          <a:lstStyle/>
          <a:p>
            <a:pPr algn="ctr"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 algn="ctr">
                <a:defRPr/>
              </a:pPr>
              <a:t>26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762000" y="17526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[1</a:t>
            </a:r>
            <a:r>
              <a:rPr lang="en-US" dirty="0" smtClean="0"/>
              <a:t>] “</a:t>
            </a:r>
            <a:r>
              <a:rPr lang="en-US" dirty="0"/>
              <a:t>Specification Framework for </a:t>
            </a:r>
            <a:r>
              <a:rPr lang="en-US" dirty="0" err="1" smtClean="0"/>
              <a:t>Tgax</a:t>
            </a:r>
            <a:r>
              <a:rPr lang="en-US" dirty="0" smtClean="0"/>
              <a:t>,” </a:t>
            </a:r>
            <a:r>
              <a:rPr lang="en-GB" dirty="0"/>
              <a:t>doc.: IEEE </a:t>
            </a:r>
            <a:r>
              <a:rPr lang="en-GB" dirty="0" smtClean="0"/>
              <a:t>802.11-15/0132r4, Section 3.2, March 2015</a:t>
            </a:r>
            <a:endParaRPr lang="en-US" dirty="0"/>
          </a:p>
        </p:txBody>
      </p:sp>
      <p:sp>
        <p:nvSpPr>
          <p:cNvPr id="6" name="Rectangle 5"/>
          <p:cNvSpPr txBox="1">
            <a:spLocks noChangeArrowheads="1"/>
          </p:cNvSpPr>
          <p:nvPr/>
        </p:nvSpPr>
        <p:spPr bwMode="auto">
          <a:xfrm>
            <a:off x="6477000" y="6477000"/>
            <a:ext cx="212558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smtClean="0"/>
              <a:t>Qinghua Li, Xiaogang Chen, et al.</a:t>
            </a:r>
            <a:endParaRPr lang="en-US" altLang="ko-KR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580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generating the </a:t>
            </a:r>
            <a:r>
              <a:rPr lang="en-US" dirty="0" smtClean="0"/>
              <a:t>HE-LTF sequences for UL MU-MIMO as </a:t>
            </a:r>
            <a:r>
              <a:rPr lang="en-US" dirty="0"/>
              <a:t>follows? </a:t>
            </a:r>
          </a:p>
          <a:p>
            <a:pPr lvl="1"/>
            <a:r>
              <a:rPr lang="en-US" dirty="0" smtClean="0"/>
              <a:t>For each stream, a </a:t>
            </a:r>
            <a:r>
              <a:rPr lang="en-US" dirty="0"/>
              <a:t>common sequence </a:t>
            </a:r>
            <a:r>
              <a:rPr lang="en-US" dirty="0" smtClean="0"/>
              <a:t>shall be masked </a:t>
            </a:r>
            <a:r>
              <a:rPr lang="en-US" dirty="0"/>
              <a:t>repeatedly </a:t>
            </a:r>
            <a:r>
              <a:rPr lang="en-US" dirty="0" smtClean="0"/>
              <a:t>in a piece-</a:t>
            </a:r>
            <a:r>
              <a:rPr lang="en-US" dirty="0" smtClean="0"/>
              <a:t>wise manner </a:t>
            </a:r>
            <a:r>
              <a:rPr lang="en-US" dirty="0" smtClean="0"/>
              <a:t>by </a:t>
            </a:r>
            <a:r>
              <a:rPr lang="en-US" dirty="0" smtClean="0"/>
              <a:t>a distinct row of the 8x8 P matrix. </a:t>
            </a:r>
            <a:r>
              <a:rPr lang="en-US" dirty="0" smtClean="0"/>
              <a:t>When the length of the LTF sequence is not divisible by 8, the </a:t>
            </a:r>
            <a:r>
              <a:rPr lang="en-US" dirty="0" smtClean="0"/>
              <a:t>last M elements </a:t>
            </a:r>
            <a:r>
              <a:rPr lang="en-US" dirty="0"/>
              <a:t>of the LTF </a:t>
            </a:r>
            <a:r>
              <a:rPr lang="en-US" dirty="0" smtClean="0"/>
              <a:t>sequence (</a:t>
            </a:r>
            <a:r>
              <a:rPr lang="en-US" dirty="0"/>
              <a:t>M being the remainder after division of LTF length by 8</a:t>
            </a:r>
            <a:r>
              <a:rPr lang="en-US" dirty="0" smtClean="0"/>
              <a:t>) shall be </a:t>
            </a:r>
            <a:r>
              <a:rPr lang="en-US" dirty="0" smtClean="0"/>
              <a:t>masked </a:t>
            </a:r>
            <a:r>
              <a:rPr lang="en-US" dirty="0" smtClean="0"/>
              <a:t>by the </a:t>
            </a:r>
            <a:r>
              <a:rPr lang="en-US" dirty="0"/>
              <a:t>first M</a:t>
            </a:r>
            <a:r>
              <a:rPr lang="en-US" dirty="0" smtClean="0"/>
              <a:t> </a:t>
            </a:r>
            <a:r>
              <a:rPr lang="en-US" dirty="0"/>
              <a:t>elements of </a:t>
            </a:r>
            <a:r>
              <a:rPr lang="en-US" dirty="0" smtClean="0"/>
              <a:t>the P matrix row. 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 smtClean="0"/>
              <a:t>Yes</a:t>
            </a:r>
          </a:p>
          <a:p>
            <a:pPr lvl="1"/>
            <a:r>
              <a:rPr lang="en-US" dirty="0" smtClean="0"/>
              <a:t>No</a:t>
            </a:r>
          </a:p>
          <a:p>
            <a:pPr lvl="1"/>
            <a:r>
              <a:rPr lang="en-US" dirty="0" smtClean="0"/>
              <a:t>Abstain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191000" y="6477000"/>
            <a:ext cx="509755" cy="184666"/>
          </a:xfrm>
        </p:spPr>
        <p:txBody>
          <a:bodyPr/>
          <a:lstStyle/>
          <a:p>
            <a:pPr algn="ctr"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 algn="ctr">
                <a:defRPr/>
              </a:pPr>
              <a:t>27</a:t>
            </a:fld>
            <a:endParaRPr lang="en-US" dirty="0"/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6477000" y="6477000"/>
            <a:ext cx="212558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smtClean="0"/>
              <a:t>Qinghua Li, Xiaogang Chen, et al.</a:t>
            </a:r>
            <a:endParaRPr lang="en-US" altLang="ko-KR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8897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688063"/>
              </p:ext>
            </p:extLst>
          </p:nvPr>
        </p:nvGraphicFramePr>
        <p:xfrm>
          <a:off x="762000" y="10786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Wookbong Lee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wookbong.lee@lge.com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Derham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6400800" y="6477000"/>
            <a:ext cx="212558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381000" y="1193248"/>
          <a:ext cx="8153400" cy="44760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kishida.akira@lab.ntt.co.jp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467600" cy="48372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Phillip Barber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The Lone Star State, TX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pbarber@broadbandmobiletech.com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Zhou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+86-18565826350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Lanzhou1@huawei.com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772400" cy="48361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 66-S Breukelen, 3621 BR Netherlands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Vegt 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Yucek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May,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5440243"/>
              </p:ext>
            </p:extLst>
          </p:nvPr>
        </p:nvGraphicFramePr>
        <p:xfrm>
          <a:off x="762000" y="914400"/>
          <a:ext cx="7239000" cy="47560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Dusing 1</a:t>
                      </a:r>
                      <a:r>
                        <a:rPr lang="en-GB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Hsinchu, Taiwan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latin typeface="Times New Roman"/>
                          <a:ea typeface="Times New Roman"/>
                          <a:cs typeface="Arial"/>
                        </a:rPr>
                        <a:t>Tianyu</a:t>
                      </a: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Eric Wong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Apple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Cupertino, </a:t>
                      </a: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</a:rPr>
                        <a:t>CA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+1-408-9745967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ericwong@apple.com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Chris Hartman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Aon Mujtaba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Joonsuk Kim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+mn-lt"/>
                          <a:ea typeface="宋体"/>
                          <a:cs typeface="Times New Roman"/>
                        </a:rPr>
                        <a:t>joonsuk@apple.com</a:t>
                      </a: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Guoqing Li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+1-408-974-9164</a:t>
                      </a: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</a:rPr>
                        <a:t>guoqing_li@apple.com</a:t>
                      </a: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May,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8837617"/>
              </p:ext>
            </p:extLst>
          </p:nvPr>
        </p:nvGraphicFramePr>
        <p:xfrm>
          <a:off x="762000" y="914400"/>
          <a:ext cx="7239000" cy="21843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Weimin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Xing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ZTE Corp.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Xing.weimin@zte.com.cn</a:t>
                      </a:r>
                      <a:endParaRPr lang="zh-CN" altLang="zh-CN" sz="12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Kaiying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Lv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lv.kaiying@zte.com.cn</a:t>
                      </a:r>
                      <a:endParaRPr lang="en-US" sz="12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Ke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Yao.ke@zte.com.cn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Bo Sun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Sun.bo1@zte.com.cn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Yonggang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Fang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ZTE TX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yfang@ztetx.com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5802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9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533400" y="4572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Background</a:t>
            </a:r>
            <a:endParaRPr lang="en-US" kern="0" dirty="0"/>
          </a:p>
        </p:txBody>
      </p:sp>
      <p:sp>
        <p:nvSpPr>
          <p:cNvPr id="12" name="Content Placeholder 2"/>
          <p:cNvSpPr>
            <a:spLocks noGrp="1"/>
          </p:cNvSpPr>
          <p:nvPr>
            <p:ph idx="4294967295"/>
          </p:nvPr>
        </p:nvSpPr>
        <p:spPr>
          <a:xfrm>
            <a:off x="533401" y="1524000"/>
            <a:ext cx="8305799" cy="4724400"/>
          </a:xfrm>
          <a:prstGeom prst="rect">
            <a:avLst/>
          </a:prstGeom>
        </p:spPr>
        <p:txBody>
          <a:bodyPr/>
          <a:lstStyle/>
          <a:p>
            <a:r>
              <a:rPr lang="en-US" altLang="ja-JP" sz="2800" dirty="0" smtClean="0"/>
              <a:t>P matrix coded HE-LTF was adopted in last meeting [1] </a:t>
            </a:r>
            <a:endParaRPr lang="en-US" altLang="ja-JP" sz="2800" dirty="0"/>
          </a:p>
          <a:p>
            <a:pPr lvl="1"/>
            <a:r>
              <a:rPr lang="en-US" altLang="ja-JP" sz="2800" dirty="0" smtClean="0"/>
              <a:t>Maximize legacy reuse</a:t>
            </a:r>
          </a:p>
          <a:p>
            <a:r>
              <a:rPr lang="en-US" altLang="ja-JP" sz="2800" dirty="0" smtClean="0"/>
              <a:t>Adding details, we propose HE-LTF sequences for uplink multiuser MIMO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3662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107483</TotalTime>
  <Words>1966</Words>
  <Application>Microsoft Office PowerPoint</Application>
  <PresentationFormat>On-screen Show (4:3)</PresentationFormat>
  <Paragraphs>633</Paragraphs>
  <Slides>27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5" baseType="lpstr">
      <vt:lpstr>굴림</vt:lpstr>
      <vt:lpstr>맑은 고딕</vt:lpstr>
      <vt:lpstr>宋体</vt:lpstr>
      <vt:lpstr>Arial</vt:lpstr>
      <vt:lpstr>Calibri</vt:lpstr>
      <vt:lpstr>Cambria Math</vt:lpstr>
      <vt:lpstr>Times New Roman</vt:lpstr>
      <vt:lpstr>802-11-Submission</vt:lpstr>
      <vt:lpstr>HE-LTF Sequence for UL MU-MIMO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PowerPoint Presentation</vt:lpstr>
      <vt:lpstr>PowerPoint Presentation</vt:lpstr>
      <vt:lpstr>PowerPoint Presentation</vt:lpstr>
      <vt:lpstr>PowerPoint Presentation</vt:lpstr>
      <vt:lpstr>Cyclic Orthogonality</vt:lpstr>
      <vt:lpstr>Orthogonal Tone Blocks</vt:lpstr>
      <vt:lpstr>PowerPoint Presentation</vt:lpstr>
      <vt:lpstr>LTF symbols of multiple streams</vt:lpstr>
      <vt:lpstr>CFO Estimation</vt:lpstr>
      <vt:lpstr>One P matrix for all</vt:lpstr>
      <vt:lpstr>Simulation Assumptions</vt:lpstr>
      <vt:lpstr>CFO Tolerance</vt:lpstr>
      <vt:lpstr>Timing Offset Tolerance</vt:lpstr>
      <vt:lpstr>Robust to Frequency Selectivity</vt:lpstr>
      <vt:lpstr>With per-stream CSD</vt:lpstr>
      <vt:lpstr>2x LTF</vt:lpstr>
      <vt:lpstr>Summary</vt:lpstr>
      <vt:lpstr>Reference</vt:lpstr>
      <vt:lpstr>Straw Poll</vt:lpstr>
    </vt:vector>
  </TitlesOfParts>
  <Company>Marvell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Chen, Xiaogang C</cp:lastModifiedBy>
  <cp:revision>1791</cp:revision>
  <cp:lastPrinted>1998-02-10T13:28:06Z</cp:lastPrinted>
  <dcterms:created xsi:type="dcterms:W3CDTF">2007-05-21T21:00:37Z</dcterms:created>
  <dcterms:modified xsi:type="dcterms:W3CDTF">2015-05-11T17:24:05Z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