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13" r:id="rId3"/>
    <p:sldId id="338" r:id="rId4"/>
    <p:sldId id="342" r:id="rId5"/>
    <p:sldId id="343" r:id="rId6"/>
    <p:sldId id="328" r:id="rId7"/>
    <p:sldId id="339" r:id="rId8"/>
    <p:sldId id="347" r:id="rId9"/>
    <p:sldId id="348" r:id="rId10"/>
    <p:sldId id="332" r:id="rId11"/>
    <p:sldId id="326" r:id="rId12"/>
    <p:sldId id="285" r:id="rId13"/>
    <p:sldId id="340" r:id="rId14"/>
    <p:sldId id="341" r:id="rId15"/>
    <p:sldId id="344" r:id="rId16"/>
    <p:sldId id="345" r:id="rId17"/>
    <p:sldId id="34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110" d="100"/>
          <a:sy n="110" d="100"/>
        </p:scale>
        <p:origin x="-142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274" y="6475413"/>
            <a:ext cx="14926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0601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Non-Uniform Constellations</a:t>
            </a:r>
            <a:br>
              <a:rPr lang="en-US" altLang="ja-JP" noProof="0" dirty="0" smtClean="0">
                <a:solidFill>
                  <a:schemeClr val="tx1"/>
                </a:solidFill>
              </a:rPr>
            </a:br>
            <a:r>
              <a:rPr lang="en-US" altLang="ja-JP" noProof="0" dirty="0" smtClean="0">
                <a:solidFill>
                  <a:schemeClr val="tx1"/>
                </a:solidFill>
              </a:rPr>
              <a:t>for 64-QAM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</a:t>
            </a:r>
            <a:r>
              <a:rPr lang="en-US" sz="2000" noProof="0" dirty="0" smtClean="0"/>
              <a:t>2015/0</a:t>
            </a:r>
            <a:r>
              <a:rPr lang="en-US" altLang="ja-JP" sz="2000" noProof="0" dirty="0" smtClean="0"/>
              <a:t>5</a:t>
            </a:r>
            <a:r>
              <a:rPr lang="en-US" sz="2000" noProof="0" dirty="0" smtClean="0"/>
              <a:t>/11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839227"/>
              </p:ext>
            </p:extLst>
          </p:nvPr>
        </p:nvGraphicFramePr>
        <p:xfrm>
          <a:off x="509588" y="2682875"/>
          <a:ext cx="7840662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5" name="Document" r:id="rId4" imgW="8252039" imgH="2544214" progId="Word.Document.8">
                  <p:embed/>
                </p:oleObj>
              </mc:Choice>
              <mc:Fallback>
                <p:oleObj name="Document" r:id="rId4" imgW="8252039" imgH="254421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82875"/>
                        <a:ext cx="7840662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Conclusions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 smtClean="0"/>
              <a:t>Investigation of non-uniform constellation for 64-QAM</a:t>
            </a:r>
          </a:p>
          <a:p>
            <a:pPr lvl="1"/>
            <a:r>
              <a:rPr kumimoji="1" lang="en-US" altLang="ja-JP" dirty="0"/>
              <a:t>~0.4dB </a:t>
            </a:r>
            <a:r>
              <a:rPr kumimoji="1" lang="en-US" altLang="ja-JP" dirty="0" smtClean="0"/>
              <a:t>gain </a:t>
            </a:r>
            <a:r>
              <a:rPr kumimoji="1" lang="en-US" altLang="ja-JP" noProof="0" dirty="0" smtClean="0"/>
              <a:t>compared to uniform constellations</a:t>
            </a:r>
          </a:p>
          <a:p>
            <a:r>
              <a:rPr kumimoji="1" lang="en-US" altLang="ja-JP" noProof="0" dirty="0" smtClean="0"/>
              <a:t>Simulations in the presence of phase noise</a:t>
            </a:r>
            <a:endParaRPr kumimoji="1" lang="en-US" altLang="ja-JP" noProof="0" dirty="0"/>
          </a:p>
          <a:p>
            <a:pPr lvl="1"/>
            <a:r>
              <a:rPr kumimoji="1" lang="en-US" altLang="ja-JP" noProof="0" dirty="0" smtClean="0"/>
              <a:t>NUC gain is maintained or even increased</a:t>
            </a:r>
          </a:p>
          <a:p>
            <a:pPr lvl="1"/>
            <a:r>
              <a:rPr kumimoji="1" lang="en-US" altLang="ja-JP" dirty="0"/>
              <a:t>~0.5dB </a:t>
            </a:r>
            <a:r>
              <a:rPr kumimoji="1" lang="en-US" altLang="ja-JP" dirty="0" smtClean="0"/>
              <a:t>gain </a:t>
            </a:r>
            <a:r>
              <a:rPr kumimoji="1" lang="en-US" altLang="ja-JP" dirty="0"/>
              <a:t>compared to uniform </a:t>
            </a:r>
            <a:r>
              <a:rPr kumimoji="1" lang="en-US" altLang="ja-JP" dirty="0" smtClean="0"/>
              <a:t>constellations</a:t>
            </a:r>
            <a:endParaRPr kumimoji="1" lang="en-US" altLang="ja-JP" dirty="0"/>
          </a:p>
          <a:p>
            <a:pPr lvl="1"/>
            <a:endParaRPr kumimoji="1" lang="en-US" altLang="ja-JP" noProof="0" dirty="0" smtClean="0"/>
          </a:p>
          <a:p>
            <a:r>
              <a:rPr kumimoji="1" lang="en-US" altLang="ja-JP" noProof="0" dirty="0" smtClean="0"/>
              <a:t>Optimization of QAM promising technology for .11ay</a:t>
            </a:r>
          </a:p>
          <a:p>
            <a:pPr lvl="1"/>
            <a:r>
              <a:rPr kumimoji="1" lang="en-US" altLang="ja-JP" dirty="0" smtClean="0"/>
              <a:t>Improved performance</a:t>
            </a:r>
          </a:p>
          <a:p>
            <a:pPr lvl="1"/>
            <a:r>
              <a:rPr kumimoji="1" lang="en-US" altLang="ja-JP" noProof="0" dirty="0" smtClean="0"/>
              <a:t>Moderate complexity increase</a:t>
            </a:r>
          </a:p>
          <a:p>
            <a:r>
              <a:rPr kumimoji="1" lang="en-US" altLang="ja-JP" noProof="0" dirty="0" smtClean="0"/>
              <a:t>Next steps: further optimizations of NUCs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ja-JP" dirty="0" smtClean="0"/>
              <a:t>11-14-1378-00-ng60 </a:t>
            </a:r>
            <a:r>
              <a:rPr lang="en-US" altLang="ja-JP" dirty="0"/>
              <a:t>PHY rate for </a:t>
            </a:r>
            <a:r>
              <a:rPr lang="en-US" altLang="ja-JP" dirty="0" smtClean="0"/>
              <a:t>NG60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11-14-0652-00-0wng-wng </a:t>
            </a:r>
            <a:r>
              <a:rPr lang="en-US" altLang="ja-JP" dirty="0"/>
              <a:t>Next Generation </a:t>
            </a:r>
            <a:r>
              <a:rPr lang="en-US" altLang="ja-JP" dirty="0" smtClean="0"/>
              <a:t>802.11ad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11-15-0096-01-ng60 Non-uniform Constellations for higher Order QAMs</a:t>
            </a:r>
            <a:endParaRPr lang="en-US" altLang="ja-JP" noProof="0" dirty="0" smtClean="0"/>
          </a:p>
          <a:p>
            <a:pPr marL="457200" indent="-457200">
              <a:buAutoNum type="arabicPeriod"/>
            </a:pPr>
            <a:r>
              <a:rPr lang="en-US" altLang="ja-JP" dirty="0" smtClean="0"/>
              <a:t>11-15-0339-00-ng60 SC-64APSK for 11ay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11-09-0296-16-00ad Evaluation Methodology</a:t>
            </a:r>
            <a:endParaRPr lang="en-US" altLang="ja-JP" noProof="0" dirty="0" smtClean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Appendix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kumimoji="1" lang="en-US" altLang="ja-JP" noProof="0" dirty="0" smtClean="0"/>
              <a:t>NUC: 1-D vs 2D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1-D NUC</a:t>
            </a:r>
          </a:p>
          <a:p>
            <a:pPr lvl="1"/>
            <a:r>
              <a:rPr kumimoji="1" lang="en-US" altLang="ja-JP" noProof="0" dirty="0" smtClean="0"/>
              <a:t>I/Q symmetry </a:t>
            </a:r>
          </a:p>
          <a:p>
            <a:pPr lvl="1"/>
            <a:r>
              <a:rPr kumimoji="1" lang="en-US" altLang="ja-JP" noProof="0" dirty="0" smtClean="0"/>
              <a:t>1-D demapping as for uniform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constellations (UC), i.e. same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demapping complexity as for regular QAMs</a:t>
            </a:r>
          </a:p>
          <a:p>
            <a:endParaRPr kumimoji="1" lang="en-US" altLang="ja-JP" noProof="0" dirty="0" smtClean="0"/>
          </a:p>
          <a:p>
            <a:r>
              <a:rPr kumimoji="1" lang="en-US" altLang="ja-JP" noProof="0" dirty="0" smtClean="0"/>
              <a:t>2-D NUC</a:t>
            </a:r>
          </a:p>
          <a:p>
            <a:pPr lvl="1"/>
            <a:r>
              <a:rPr kumimoji="1" lang="en-US" altLang="ja-JP" noProof="0" dirty="0" smtClean="0"/>
              <a:t>Symmetric quadrants</a:t>
            </a:r>
          </a:p>
          <a:p>
            <a:pPr lvl="1"/>
            <a:r>
              <a:rPr kumimoji="1" lang="en-US" altLang="ja-JP" noProof="0" dirty="0" smtClean="0"/>
              <a:t>Higher gain compared to 1-D NUC</a:t>
            </a:r>
          </a:p>
          <a:p>
            <a:pPr lvl="1"/>
            <a:r>
              <a:rPr kumimoji="1" lang="en-US" altLang="ja-JP" noProof="0" dirty="0" smtClean="0"/>
              <a:t>2-D demapping required</a:t>
            </a:r>
          </a:p>
          <a:p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938788" y="1668547"/>
            <a:ext cx="3203591" cy="2429376"/>
            <a:chOff x="5938788" y="1668547"/>
            <a:chExt cx="3203591" cy="2429376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8788" y="1688119"/>
              <a:ext cx="3203591" cy="2409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6623505" y="1668547"/>
              <a:ext cx="183415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70C0"/>
                  </a:solidFill>
                </a:rPr>
                <a:t>1-D NUC: 16-QAM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60021" y="4097923"/>
            <a:ext cx="1958814" cy="2177474"/>
            <a:chOff x="6660021" y="4097923"/>
            <a:chExt cx="1958814" cy="2177474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021" y="4267200"/>
              <a:ext cx="1958814" cy="2008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6722350" y="4097923"/>
              <a:ext cx="183415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70C0"/>
                  </a:solidFill>
                </a:rPr>
                <a:t>2-D NUC: 16-QAM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8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13519"/>
          </a:xfrm>
        </p:spPr>
        <p:txBody>
          <a:bodyPr/>
          <a:lstStyle/>
          <a:p>
            <a:r>
              <a:rPr kumimoji="1" lang="en-US" altLang="ja-JP" noProof="0" dirty="0" smtClean="0"/>
              <a:t>64-QAM NUC Definition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Code rate 1/2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706714"/>
              </p:ext>
            </p:extLst>
          </p:nvPr>
        </p:nvGraphicFramePr>
        <p:xfrm>
          <a:off x="228600" y="2133600"/>
          <a:ext cx="8696325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Worksheet" r:id="rId3" imgW="8696390" imgH="3247957" progId="Excel.Sheet.12">
                  <p:embed/>
                </p:oleObj>
              </mc:Choice>
              <mc:Fallback>
                <p:oleObj name="Worksheet" r:id="rId3" imgW="8696390" imgH="3247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133600"/>
                        <a:ext cx="8696325" cy="324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12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13519"/>
          </a:xfrm>
        </p:spPr>
        <p:txBody>
          <a:bodyPr/>
          <a:lstStyle/>
          <a:p>
            <a:r>
              <a:rPr kumimoji="1" lang="en-US" altLang="ja-JP" noProof="0" dirty="0" smtClean="0"/>
              <a:t>64-QAM NUC Definition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Code rate 5/8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652529"/>
              </p:ext>
            </p:extLst>
          </p:nvPr>
        </p:nvGraphicFramePr>
        <p:xfrm>
          <a:off x="228600" y="2133600"/>
          <a:ext cx="8696325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Worksheet" r:id="rId3" imgW="8696390" imgH="3247957" progId="Excel.Sheet.12">
                  <p:embed/>
                </p:oleObj>
              </mc:Choice>
              <mc:Fallback>
                <p:oleObj name="Worksheet" r:id="rId3" imgW="8696390" imgH="3247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133600"/>
                        <a:ext cx="8696325" cy="324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7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13519"/>
          </a:xfrm>
        </p:spPr>
        <p:txBody>
          <a:bodyPr/>
          <a:lstStyle/>
          <a:p>
            <a:r>
              <a:rPr kumimoji="1" lang="en-US" altLang="ja-JP" noProof="0" dirty="0" smtClean="0"/>
              <a:t>64-QAM NUC Definition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Code rate 3/4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402961"/>
              </p:ext>
            </p:extLst>
          </p:nvPr>
        </p:nvGraphicFramePr>
        <p:xfrm>
          <a:off x="228600" y="2133600"/>
          <a:ext cx="8696325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Worksheet" r:id="rId3" imgW="8696390" imgH="3247957" progId="Excel.Sheet.12">
                  <p:embed/>
                </p:oleObj>
              </mc:Choice>
              <mc:Fallback>
                <p:oleObj name="Worksheet" r:id="rId3" imgW="8696390" imgH="3247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133600"/>
                        <a:ext cx="8696325" cy="324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7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13519"/>
          </a:xfrm>
        </p:spPr>
        <p:txBody>
          <a:bodyPr/>
          <a:lstStyle/>
          <a:p>
            <a:r>
              <a:rPr kumimoji="1" lang="en-US" altLang="ja-JP" noProof="0" dirty="0" smtClean="0"/>
              <a:t>64-QAM NUC Definition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Code rate 13/16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080379"/>
              </p:ext>
            </p:extLst>
          </p:nvPr>
        </p:nvGraphicFramePr>
        <p:xfrm>
          <a:off x="228600" y="2133600"/>
          <a:ext cx="8696325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7" name="Worksheet" r:id="rId3" imgW="8696390" imgH="3247957" progId="Excel.Sheet.12">
                  <p:embed/>
                </p:oleObj>
              </mc:Choice>
              <mc:Fallback>
                <p:oleObj name="Worksheet" r:id="rId3" imgW="8696390" imgH="3247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133600"/>
                        <a:ext cx="8696325" cy="324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7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lnSpcReduction="10000"/>
          </a:bodyPr>
          <a:lstStyle/>
          <a:p>
            <a:pPr algn="just"/>
            <a:r>
              <a:rPr kumimoji="1" lang="en-US" altLang="ja-JP" noProof="0" dirty="0" smtClean="0"/>
              <a:t>Higher order QAMs discussed in e.g. [1]-[4] as potential technology for 802.11ay</a:t>
            </a:r>
          </a:p>
          <a:p>
            <a:pPr lvl="1" algn="just"/>
            <a:r>
              <a:rPr kumimoji="1" lang="en-US" altLang="ja-JP" noProof="0" dirty="0" smtClean="0"/>
              <a:t>OFDM: 128-QAM, 256-QAM (up to 64-QAM in ad)</a:t>
            </a:r>
          </a:p>
          <a:p>
            <a:pPr lvl="1" algn="just"/>
            <a:r>
              <a:rPr kumimoji="1" lang="en-US" altLang="ja-JP" dirty="0" smtClean="0"/>
              <a:t>SC: 64-QAM (up to 16-QAM in ad)</a:t>
            </a:r>
            <a:endParaRPr kumimoji="1" lang="en-US" altLang="ja-JP" noProof="0" dirty="0" smtClean="0"/>
          </a:p>
          <a:p>
            <a:pPr algn="just"/>
            <a:r>
              <a:rPr kumimoji="1" lang="en-US" altLang="ja-JP" noProof="0" dirty="0" smtClean="0"/>
              <a:t>Non-uniform </a:t>
            </a:r>
            <a:r>
              <a:rPr kumimoji="1" lang="en-US" altLang="ja-JP" noProof="0" dirty="0"/>
              <a:t>constellations (NUCs) provide increased performance compared to uniform constellations (UCs</a:t>
            </a:r>
            <a:r>
              <a:rPr kumimoji="1" lang="en-US" altLang="ja-JP" noProof="0" dirty="0" smtClean="0"/>
              <a:t>) [3]-[4]</a:t>
            </a:r>
            <a:endParaRPr kumimoji="1" lang="en-US" altLang="ja-JP" noProof="0" dirty="0"/>
          </a:p>
          <a:p>
            <a:pPr lvl="1"/>
            <a:r>
              <a:rPr kumimoji="1" lang="en-US" altLang="ja-JP" dirty="0"/>
              <a:t>Especially for higher order </a:t>
            </a:r>
            <a:r>
              <a:rPr kumimoji="1" lang="en-US" altLang="ja-JP" dirty="0" smtClean="0"/>
              <a:t>QAMs [3]</a:t>
            </a:r>
          </a:p>
          <a:p>
            <a:pPr lvl="2"/>
            <a:r>
              <a:rPr kumimoji="1" lang="en-US" altLang="ja-JP" dirty="0" smtClean="0"/>
              <a:t>Gain up to 0.7dB for 256-QAM (OFDM)</a:t>
            </a:r>
          </a:p>
          <a:p>
            <a:pPr lvl="1"/>
            <a:r>
              <a:rPr kumimoji="1" lang="en-US" altLang="ja-JP" dirty="0" smtClean="0"/>
              <a:t>APSK for 64-QAM (SC) [4]</a:t>
            </a:r>
          </a:p>
          <a:p>
            <a:pPr lvl="1"/>
            <a:r>
              <a:rPr kumimoji="1" lang="en-US" altLang="ja-JP" dirty="0"/>
              <a:t>Moderate (</a:t>
            </a:r>
            <a:r>
              <a:rPr kumimoji="1" lang="en-US" altLang="ja-JP" dirty="0" smtClean="0"/>
              <a:t>2D NUC) </a:t>
            </a:r>
            <a:r>
              <a:rPr kumimoji="1" lang="en-US" altLang="ja-JP" dirty="0"/>
              <a:t>or no (</a:t>
            </a:r>
            <a:r>
              <a:rPr kumimoji="1" lang="en-US" altLang="ja-JP" dirty="0" smtClean="0"/>
              <a:t>1D NUC)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increase in </a:t>
            </a:r>
            <a:r>
              <a:rPr kumimoji="1" lang="en-US" altLang="ja-JP" dirty="0"/>
              <a:t>demapper complexity</a:t>
            </a:r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62600" y="4191000"/>
            <a:ext cx="2085524" cy="1729682"/>
            <a:chOff x="5562600" y="4706568"/>
            <a:chExt cx="2085524" cy="1729682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4867477"/>
              <a:ext cx="2085524" cy="1568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5959887" y="4706568"/>
              <a:ext cx="1430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1-D NUC: 16-QAM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591955" y="4170596"/>
            <a:ext cx="1459671" cy="1620604"/>
            <a:chOff x="7591955" y="4627796"/>
            <a:chExt cx="1459671" cy="1620604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428" y="4800600"/>
              <a:ext cx="1412198" cy="144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7591955" y="4627796"/>
              <a:ext cx="1430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2-D NUC: 16-QAM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Outline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NUCs </a:t>
            </a:r>
            <a:r>
              <a:rPr kumimoji="1" lang="en-US" altLang="ja-JP" dirty="0"/>
              <a:t>for </a:t>
            </a:r>
            <a:r>
              <a:rPr kumimoji="1" lang="en-US" altLang="ja-JP" dirty="0" smtClean="0"/>
              <a:t>64-QAM and single carrier (SC) modulation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r>
              <a:rPr kumimoji="1" lang="en-US" altLang="ja-JP" dirty="0"/>
              <a:t>Performance </a:t>
            </a:r>
            <a:r>
              <a:rPr kumimoji="1" lang="en-US" altLang="ja-JP" dirty="0" smtClean="0"/>
              <a:t>results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AWGN channel with and without phase noise</a:t>
            </a:r>
          </a:p>
          <a:p>
            <a:pPr marL="0" indent="0" algn="just">
              <a:buNone/>
            </a:pP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NUCs </a:t>
            </a:r>
            <a:r>
              <a:rPr kumimoji="1" lang="en-US" altLang="ja-JP" dirty="0"/>
              <a:t>for </a:t>
            </a:r>
            <a:r>
              <a:rPr kumimoji="1" lang="en-US" altLang="ja-JP" dirty="0" smtClean="0"/>
              <a:t>64-QAM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2-dimenionsal (2D</a:t>
            </a:r>
            <a:r>
              <a:rPr kumimoji="1" lang="en-US" altLang="ja-JP" dirty="0"/>
              <a:t>) NUCs</a:t>
            </a:r>
          </a:p>
          <a:p>
            <a:pPr lvl="1"/>
            <a:r>
              <a:rPr kumimoji="1" lang="en-US" altLang="ja-JP" dirty="0" smtClean="0"/>
              <a:t>Improved performance compared to 1D NUCs</a:t>
            </a:r>
          </a:p>
          <a:p>
            <a:pPr lvl="1"/>
            <a:r>
              <a:rPr kumimoji="1" lang="en-US" altLang="ja-JP" dirty="0" smtClean="0"/>
              <a:t>Reasonably demapper complexity (especially for &lt; 256-QAM)</a:t>
            </a:r>
          </a:p>
          <a:p>
            <a:pPr lvl="1"/>
            <a:r>
              <a:rPr kumimoji="1" lang="en-US" altLang="ja-JP" dirty="0" smtClean="0"/>
              <a:t>Quadrant symmetry</a:t>
            </a:r>
            <a:endParaRPr kumimoji="1" lang="en-US" altLang="ja-JP" dirty="0">
              <a:solidFill>
                <a:srgbClr val="FFC000"/>
              </a:solidFill>
            </a:endParaRPr>
          </a:p>
          <a:p>
            <a:r>
              <a:rPr kumimoji="1" lang="en-US" altLang="ja-JP" dirty="0"/>
              <a:t>Different </a:t>
            </a:r>
            <a:r>
              <a:rPr kumimoji="1" lang="en-US" altLang="ja-JP" dirty="0" smtClean="0"/>
              <a:t>NUCs </a:t>
            </a:r>
            <a:r>
              <a:rPr kumimoji="1" lang="en-US" altLang="ja-JP" dirty="0"/>
              <a:t>for each code </a:t>
            </a:r>
            <a:r>
              <a:rPr kumimoji="1" lang="en-US" altLang="ja-JP" dirty="0" smtClean="0"/>
              <a:t>rate</a:t>
            </a:r>
          </a:p>
          <a:p>
            <a:pPr lvl="1"/>
            <a:r>
              <a:rPr kumimoji="1" lang="en-US" altLang="ja-JP" dirty="0" smtClean="0"/>
              <a:t>Optimized for operating point of FEC with specific code rate</a:t>
            </a:r>
            <a:endParaRPr kumimoji="1" lang="en-US" altLang="ja-JP" dirty="0"/>
          </a:p>
          <a:p>
            <a:r>
              <a:rPr kumimoji="1" lang="en-US" altLang="ja-JP" dirty="0"/>
              <a:t>Bit labeling optimized</a:t>
            </a:r>
          </a:p>
          <a:p>
            <a:pPr lvl="1"/>
            <a:r>
              <a:rPr kumimoji="1" lang="en-US" altLang="ja-JP" dirty="0"/>
              <a:t>Matches optimally to existing .11 WLAN </a:t>
            </a:r>
            <a:r>
              <a:rPr kumimoji="1" lang="en-US" altLang="ja-JP" dirty="0" smtClean="0"/>
              <a:t>system</a:t>
            </a:r>
            <a:endParaRPr kumimoji="1" lang="en-US" altLang="ja-JP" dirty="0"/>
          </a:p>
          <a:p>
            <a:pPr lvl="2"/>
            <a:r>
              <a:rPr kumimoji="1" lang="en-US" altLang="ja-JP" dirty="0"/>
              <a:t>No changes at FEC or other blocks required</a:t>
            </a:r>
          </a:p>
          <a:p>
            <a:pPr lvl="2"/>
            <a:r>
              <a:rPr kumimoji="1" lang="en-US" altLang="ja-JP" dirty="0"/>
              <a:t>No need </a:t>
            </a:r>
            <a:r>
              <a:rPr kumimoji="1" lang="en-US" altLang="ja-JP" dirty="0" smtClean="0"/>
              <a:t>for </a:t>
            </a:r>
            <a:r>
              <a:rPr kumimoji="1" lang="en-US" altLang="ja-JP" dirty="0"/>
              <a:t>a dedicated bit </a:t>
            </a:r>
            <a:r>
              <a:rPr kumimoji="1" lang="en-US" altLang="ja-JP" dirty="0" err="1"/>
              <a:t>interleaver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95"/>
          <a:stretch/>
        </p:blipFill>
        <p:spPr bwMode="auto">
          <a:xfrm>
            <a:off x="5715000" y="5257800"/>
            <a:ext cx="3207589" cy="78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6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64-QAM NUCs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endParaRPr kumimoji="1" lang="en-US" altLang="ja-JP" dirty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46" y="1450659"/>
            <a:ext cx="3560598" cy="2671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9355" y="2613754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CR=1/2</a:t>
            </a:r>
            <a:endParaRPr lang="de-DE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545" y="1416153"/>
            <a:ext cx="3560598" cy="2671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34545" y="2613754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CR=5/8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119355" y="5115380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CR=3/4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5103401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CR=13/16</a:t>
            </a:r>
            <a:endParaRPr lang="de-DE" dirty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3" y="3918257"/>
            <a:ext cx="3560598" cy="2671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4" y="3918257"/>
            <a:ext cx="3560598" cy="2671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67600" y="2798466"/>
            <a:ext cx="13419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Details of</a:t>
            </a:r>
          </a:p>
          <a:p>
            <a:r>
              <a:rPr lang="en-US" sz="1600" b="1" dirty="0" smtClean="0"/>
              <a:t>constellation</a:t>
            </a:r>
          </a:p>
          <a:p>
            <a:r>
              <a:rPr lang="en-US" sz="1600" b="1" dirty="0" smtClean="0"/>
              <a:t>points and</a:t>
            </a:r>
          </a:p>
          <a:p>
            <a:r>
              <a:rPr lang="en-US" sz="1600" b="1" dirty="0" smtClean="0"/>
              <a:t>bit labeling</a:t>
            </a:r>
          </a:p>
          <a:p>
            <a:r>
              <a:rPr lang="en-US" sz="1600" b="1" dirty="0" smtClean="0"/>
              <a:t>see Appendix</a:t>
            </a:r>
            <a:endParaRPr 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408851" y="5867400"/>
                <a:ext cx="15038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dirty="0"/>
                  <a:t>Bit labeling: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i="1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:</a:t>
                </a:r>
              </a:p>
              <a:p>
                <a:r>
                  <a:rPr kumimoji="1" lang="en-US" altLang="ja-JP" dirty="0" smtClean="0"/>
                  <a:t>See Appendix</a:t>
                </a:r>
                <a:endParaRPr kumimoji="1" lang="en-US" altLang="ja-JP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851" y="5867400"/>
                <a:ext cx="150381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7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 smtClean="0"/>
              <a:t>Regular UCs </a:t>
            </a:r>
            <a:r>
              <a:rPr kumimoji="1" lang="en-US" altLang="ja-JP" dirty="0" smtClean="0"/>
              <a:t>and</a:t>
            </a:r>
            <a:r>
              <a:rPr kumimoji="1" lang="en-US" altLang="ja-JP" noProof="0" dirty="0" smtClean="0"/>
              <a:t> NUCs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Single carrier modulation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Focus on 64-QAM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Message </a:t>
            </a:r>
            <a:r>
              <a:rPr kumimoji="1" lang="en-US" altLang="ja-JP" noProof="0" dirty="0"/>
              <a:t>Length: 1000bytes</a:t>
            </a:r>
          </a:p>
          <a:p>
            <a:r>
              <a:rPr kumimoji="1" lang="en-US" altLang="ja-JP" noProof="0" dirty="0" smtClean="0"/>
              <a:t>Channel: AWGN</a:t>
            </a:r>
            <a:endParaRPr kumimoji="1" lang="en-US" altLang="ja-JP" noProof="0" dirty="0"/>
          </a:p>
          <a:p>
            <a:pPr lvl="1"/>
            <a:r>
              <a:rPr kumimoji="1" lang="en-US" altLang="ja-JP" dirty="0"/>
              <a:t>AWGN </a:t>
            </a:r>
            <a:r>
              <a:rPr kumimoji="1" lang="en-US" altLang="ja-JP" dirty="0" smtClean="0"/>
              <a:t>(channel </a:t>
            </a:r>
            <a:r>
              <a:rPr kumimoji="1" lang="en-US" altLang="ja-JP" dirty="0"/>
              <a:t>is very </a:t>
            </a:r>
            <a:r>
              <a:rPr kumimoji="1" lang="en-US" altLang="ja-JP" dirty="0" smtClean="0"/>
              <a:t>close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 </a:t>
            </a:r>
            <a:r>
              <a:rPr kumimoji="1" lang="en-US" altLang="ja-JP" dirty="0"/>
              <a:t>AWGN in the LOS </a:t>
            </a:r>
            <a:r>
              <a:rPr kumimoji="1" lang="en-US" altLang="ja-JP" dirty="0" smtClean="0"/>
              <a:t>case) </a:t>
            </a:r>
          </a:p>
          <a:p>
            <a:r>
              <a:rPr kumimoji="1" lang="en-US" altLang="ja-JP" noProof="0" dirty="0" smtClean="0"/>
              <a:t>With and without phase noise</a:t>
            </a:r>
          </a:p>
          <a:p>
            <a:pPr lvl="1"/>
            <a:r>
              <a:rPr kumimoji="1" lang="en-US" altLang="ja-JP" dirty="0" smtClean="0"/>
              <a:t>Phase noise model according to .11ad evaluation methodology [5]</a:t>
            </a:r>
            <a:endParaRPr kumimoji="1" lang="en-US" altLang="ja-JP" noProof="0" dirty="0"/>
          </a:p>
          <a:p>
            <a:r>
              <a:rPr kumimoji="1" lang="en-US" altLang="ja-JP" dirty="0"/>
              <a:t>Gain compared to UC evaluated at </a:t>
            </a:r>
            <a:r>
              <a:rPr kumimoji="1" lang="en-US" altLang="ja-JP" dirty="0" smtClean="0"/>
              <a:t>FER=10</a:t>
            </a:r>
            <a:r>
              <a:rPr kumimoji="1" lang="en-US" altLang="ja-JP" baseline="30000" dirty="0" smtClean="0"/>
              <a:t>-2</a:t>
            </a:r>
            <a:endParaRPr kumimoji="1" lang="en-US" altLang="ja-JP" noProof="0" dirty="0"/>
          </a:p>
          <a:p>
            <a:endParaRPr kumimoji="1" lang="en-US" altLang="ja-JP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Simulations Parameters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076850"/>
              </p:ext>
            </p:extLst>
          </p:nvPr>
        </p:nvGraphicFramePr>
        <p:xfrm>
          <a:off x="6477000" y="3124200"/>
          <a:ext cx="2286000" cy="95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modulation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bit/symbol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coderate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2600"/>
            <a:ext cx="8382000" cy="4343400"/>
          </a:xfrm>
        </p:spPr>
        <p:txBody>
          <a:bodyPr/>
          <a:lstStyle/>
          <a:p>
            <a:r>
              <a:rPr kumimoji="1" lang="en-US" altLang="ja-JP" noProof="0" dirty="0" smtClean="0"/>
              <a:t>Up to 0.4dB gain</a:t>
            </a:r>
            <a:endParaRPr kumimoji="1" lang="en-US" altLang="ja-JP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 Results</a:t>
            </a:r>
            <a:r>
              <a:rPr kumimoji="1" lang="en-US" altLang="ja-JP" dirty="0" smtClean="0"/>
              <a:t>: without phase noise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50292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706483"/>
            <a:ext cx="5486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0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107" y="16573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2600"/>
            <a:ext cx="8382000" cy="4343400"/>
          </a:xfrm>
        </p:spPr>
        <p:txBody>
          <a:bodyPr/>
          <a:lstStyle/>
          <a:p>
            <a:r>
              <a:rPr kumimoji="1" lang="en-US" altLang="ja-JP" dirty="0" smtClean="0"/>
              <a:t>Different </a:t>
            </a:r>
            <a:r>
              <a:rPr kumimoji="1" lang="en-US" altLang="ja-JP" dirty="0" err="1" smtClean="0"/>
              <a:t>demappers</a:t>
            </a:r>
            <a:endParaRPr kumimoji="1"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noProof="0" dirty="0" smtClean="0"/>
              <a:t>Regular demapper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noProof="0" dirty="0" smtClean="0"/>
              <a:t>Demapper which takes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PN into account</a:t>
            </a:r>
            <a:endParaRPr kumimoji="1" lang="en-US" altLang="ja-JP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 Results</a:t>
            </a:r>
            <a:r>
              <a:rPr kumimoji="1" lang="en-US" altLang="ja-JP" dirty="0" smtClean="0"/>
              <a:t>: with phase noise (PN)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87020" y="4057780"/>
            <a:ext cx="96212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PN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426752" y="4029979"/>
            <a:ext cx="507231" cy="304800"/>
          </a:xfrm>
          <a:prstGeom prst="ellipse">
            <a:avLst/>
          </a:prstGeom>
          <a:noFill/>
          <a:ln w="190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254844" y="4191000"/>
            <a:ext cx="814339" cy="304800"/>
          </a:xfrm>
          <a:prstGeom prst="ellipse">
            <a:avLst/>
          </a:prstGeom>
          <a:noFill/>
          <a:ln w="190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30913" y="4256171"/>
            <a:ext cx="71365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PN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775490" y="2735776"/>
            <a:ext cx="253616" cy="228600"/>
          </a:xfrm>
          <a:prstGeom prst="ellipse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231720" y="2991209"/>
            <a:ext cx="253616" cy="228600"/>
          </a:xfrm>
          <a:prstGeom prst="ellipse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2742965"/>
            <a:ext cx="936475" cy="5770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05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10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endParaRPr lang="de-DE" sz="105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5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0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PN </a:t>
            </a:r>
            <a:r>
              <a:rPr lang="de-DE" sz="105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aware</a:t>
            </a:r>
            <a:endParaRPr lang="de-DE" sz="105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demapper</a:t>
            </a:r>
            <a:endParaRPr lang="de-DE" sz="105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>
            <a:stCxn id="17" idx="3"/>
            <a:endCxn id="15" idx="2"/>
          </p:cNvCxnSpPr>
          <p:nvPr/>
        </p:nvCxnSpPr>
        <p:spPr>
          <a:xfrm flipV="1">
            <a:off x="5584675" y="2850076"/>
            <a:ext cx="190815" cy="181430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</p:cNvCxnSpPr>
          <p:nvPr/>
        </p:nvCxnSpPr>
        <p:spPr>
          <a:xfrm>
            <a:off x="5584675" y="3031506"/>
            <a:ext cx="635247" cy="74003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7077974" y="3614350"/>
            <a:ext cx="457201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310209" y="3680604"/>
            <a:ext cx="292868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75129" y="3614350"/>
            <a:ext cx="848309" cy="27699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 </a:t>
            </a:r>
            <a:r>
              <a:rPr lang="de-DE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2600"/>
            <a:ext cx="8382000" cy="4343400"/>
          </a:xfrm>
        </p:spPr>
        <p:txBody>
          <a:bodyPr/>
          <a:lstStyle/>
          <a:p>
            <a:r>
              <a:rPr kumimoji="1" lang="en-US" altLang="ja-JP" dirty="0" smtClean="0"/>
              <a:t>Increased </a:t>
            </a:r>
            <a:r>
              <a:rPr kumimoji="1" lang="en-US" altLang="ja-JP" dirty="0"/>
              <a:t>NUC </a:t>
            </a:r>
            <a:r>
              <a:rPr kumimoji="1" lang="en-US" altLang="ja-JP" dirty="0" smtClean="0"/>
              <a:t>gain in the presence of phase noise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 Results</a:t>
            </a:r>
            <a:r>
              <a:rPr kumimoji="1" lang="en-US" altLang="ja-JP" dirty="0" smtClean="0"/>
              <a:t>: with phase noise (PN)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62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654</Words>
  <Application>Microsoft Office PowerPoint</Application>
  <PresentationFormat>On-screen Show (4:3)</PresentationFormat>
  <Paragraphs>189</Paragraphs>
  <Slides>17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Document</vt:lpstr>
      <vt:lpstr>Worksheet</vt:lpstr>
      <vt:lpstr>Non-Uniform Constellations for 64-QAM</vt:lpstr>
      <vt:lpstr>Motivation</vt:lpstr>
      <vt:lpstr>Outline</vt:lpstr>
      <vt:lpstr>NUCs for 64-QAM</vt:lpstr>
      <vt:lpstr>64-QAM NUCs</vt:lpstr>
      <vt:lpstr>Simulations Parameters</vt:lpstr>
      <vt:lpstr>Simulation Results: without phase noise</vt:lpstr>
      <vt:lpstr>Simulation Results: with phase noise (PN)</vt:lpstr>
      <vt:lpstr>Simulation Results: with phase noise (PN)</vt:lpstr>
      <vt:lpstr>Conclusions</vt:lpstr>
      <vt:lpstr>References</vt:lpstr>
      <vt:lpstr>Appendix</vt:lpstr>
      <vt:lpstr>NUC: 1-D vs 2D</vt:lpstr>
      <vt:lpstr>64-QAM NUC Definition Code rate 1/2</vt:lpstr>
      <vt:lpstr>64-QAM NUC Definition Code rate 5/8</vt:lpstr>
      <vt:lpstr>64-QAM NUC Definition Code rate 3/4</vt:lpstr>
      <vt:lpstr>64-QAM NUC Definition Code rate 13/16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Schneider, Daniel</cp:lastModifiedBy>
  <cp:revision>340</cp:revision>
  <cp:lastPrinted>1998-02-10T13:28:06Z</cp:lastPrinted>
  <dcterms:created xsi:type="dcterms:W3CDTF">2014-01-02T14:03:14Z</dcterms:created>
  <dcterms:modified xsi:type="dcterms:W3CDTF">2015-05-11T16:16:11Z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