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393" r:id="rId3"/>
    <p:sldId id="324" r:id="rId4"/>
    <p:sldId id="352" r:id="rId5"/>
    <p:sldId id="317" r:id="rId6"/>
    <p:sldId id="318" r:id="rId7"/>
    <p:sldId id="319" r:id="rId8"/>
    <p:sldId id="320" r:id="rId9"/>
    <p:sldId id="321" r:id="rId10"/>
    <p:sldId id="322" r:id="rId11"/>
    <p:sldId id="416" r:id="rId12"/>
    <p:sldId id="433" r:id="rId13"/>
    <p:sldId id="440" r:id="rId14"/>
    <p:sldId id="349" r:id="rId15"/>
    <p:sldId id="434" r:id="rId16"/>
    <p:sldId id="435" r:id="rId17"/>
    <p:sldId id="43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60" d="100"/>
          <a:sy n="60" d="100"/>
        </p:scale>
        <p:origin x="-348" y="-41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5231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2015</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Brian Hart (Cisco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648136" y="332601"/>
            <a:ext cx="3283014"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802.11-15/0599r0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endParaRPr lang="en-US" altLang="en-US" sz="1800" dirty="0" smtClean="0"/>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err="1" smtClean="0"/>
              <a:t>TGax</a:t>
            </a:r>
            <a:r>
              <a:rPr lang="en-US" altLang="en-US" dirty="0" smtClean="0"/>
              <a:t> MAC ad hoc </a:t>
            </a:r>
            <a:br>
              <a:rPr lang="en-US" altLang="en-US" dirty="0" smtClean="0"/>
            </a:br>
            <a:r>
              <a:rPr lang="en-US" altLang="en-US" dirty="0" smtClean="0"/>
              <a:t>May 2015 </a:t>
            </a:r>
            <a:r>
              <a:rPr lang="en-US" altLang="en-US" dirty="0" smtClean="0"/>
              <a:t>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smtClean="0"/>
              <a:t>Date:</a:t>
            </a:r>
            <a:r>
              <a:rPr lang="en-US" altLang="en-US" sz="2000" b="0" dirty="0" smtClean="0"/>
              <a:t> </a:t>
            </a:r>
            <a:r>
              <a:rPr lang="en-US" altLang="en-US" sz="2000" b="0" dirty="0" smtClean="0"/>
              <a:t>2015-05-11</a:t>
            </a:r>
            <a:endParaRPr lang="en-US" alt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551728994"/>
              </p:ext>
            </p:extLst>
          </p:nvPr>
        </p:nvGraphicFramePr>
        <p:xfrm>
          <a:off x="457200" y="2722562"/>
          <a:ext cx="7620000" cy="2535238"/>
        </p:xfrm>
        <a:graphic>
          <a:graphicData uri="http://schemas.openxmlformats.org/presentationml/2006/ole">
            <mc:AlternateContent xmlns:mc="http://schemas.openxmlformats.org/markup-compatibility/2006">
              <mc:Choice xmlns:v="urn:schemas-microsoft-com:vml" Requires="v">
                <p:oleObj spid="_x0000_s1066" name="Document" r:id="rId4" imgW="8325067" imgH="2780258" progId="Word.Document.8">
                  <p:embed/>
                </p:oleObj>
              </mc:Choice>
              <mc:Fallback>
                <p:oleObj name="Document" r:id="rId4" imgW="8325067" imgH="2780258" progId="Word.Document.8">
                  <p:embed/>
                  <p:pic>
                    <p:nvPicPr>
                      <p:cNvPr id="0" name="Object 11"/>
                      <p:cNvPicPr>
                        <a:picLocks noChangeAspect="1" noChangeArrowheads="1"/>
                      </p:cNvPicPr>
                      <p:nvPr/>
                    </p:nvPicPr>
                    <p:blipFill>
                      <a:blip r:embed="rId5"/>
                      <a:srcRect/>
                      <a:stretch>
                        <a:fillRect/>
                      </a:stretch>
                    </p:blipFill>
                    <p:spPr bwMode="auto">
                      <a:xfrm>
                        <a:off x="457200" y="2722562"/>
                        <a:ext cx="7620000" cy="2535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endParaRPr lang="en-US" altLang="en-US" sz="1800" dirty="0" smtClean="0"/>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smtClean="0"/>
              <a:t>Submissions (MAC)</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endParaRPr lang="en-US" altLang="en-US" sz="1800" dirty="0" smtClean="0"/>
          </a:p>
        </p:txBody>
      </p:sp>
      <p:sp>
        <p:nvSpPr>
          <p:cNvPr id="5" name="Footer Placeholder 4"/>
          <p:cNvSpPr>
            <a:spLocks noGrp="1"/>
          </p:cNvSpPr>
          <p:nvPr>
            <p:ph type="ftr" sz="quarter" idx="11"/>
          </p:nvPr>
        </p:nvSpPr>
        <p:spPr/>
        <p:txBody>
          <a:bodyPr/>
          <a:lstStyle/>
          <a:p>
            <a:pPr>
              <a:defRPr/>
            </a:pPr>
            <a:r>
              <a:rPr lang="en-US" dirty="0" smtClean="0">
                <a:ea typeface="+mn-ea"/>
              </a:rPr>
              <a:t>Brian Hart (Cisco Systems)</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graphicFrame>
        <p:nvGraphicFramePr>
          <p:cNvPr id="2" name="Table 1"/>
          <p:cNvGraphicFramePr>
            <a:graphicFrameLocks noGrp="1"/>
          </p:cNvGraphicFramePr>
          <p:nvPr>
            <p:extLst>
              <p:ext uri="{D42A27DB-BD31-4B8C-83A1-F6EECF244321}">
                <p14:modId xmlns:p14="http://schemas.microsoft.com/office/powerpoint/2010/main" val="3910921691"/>
              </p:ext>
            </p:extLst>
          </p:nvPr>
        </p:nvGraphicFramePr>
        <p:xfrm>
          <a:off x="381000" y="1397000"/>
          <a:ext cx="8458200" cy="3321685"/>
        </p:xfrm>
        <a:graphic>
          <a:graphicData uri="http://schemas.openxmlformats.org/drawingml/2006/table">
            <a:tbl>
              <a:tblPr firstRow="1" bandRow="1">
                <a:tableStyleId>{21E4AEA4-8DFA-4A89-87EB-49C32662AFE0}</a:tableStyleId>
              </a:tblPr>
              <a:tblGrid>
                <a:gridCol w="1524000"/>
                <a:gridCol w="3886200"/>
                <a:gridCol w="3048000"/>
              </a:tblGrid>
              <a:tr h="370840">
                <a:tc>
                  <a:txBody>
                    <a:bodyPr/>
                    <a:lstStyle/>
                    <a:p>
                      <a:r>
                        <a:rPr lang="en-US" dirty="0" smtClean="0"/>
                        <a:t>DCN</a:t>
                      </a:r>
                      <a:endParaRPr lang="en-US" dirty="0"/>
                    </a:p>
                  </a:txBody>
                  <a:tcPr/>
                </a:tc>
                <a:tc>
                  <a:txBody>
                    <a:bodyPr/>
                    <a:lstStyle/>
                    <a:p>
                      <a:r>
                        <a:rPr lang="en-US" dirty="0" smtClean="0"/>
                        <a:t>Title</a:t>
                      </a:r>
                      <a:endParaRPr lang="en-US" dirty="0"/>
                    </a:p>
                  </a:txBody>
                  <a:tcPr/>
                </a:tc>
                <a:tc>
                  <a:txBody>
                    <a:bodyPr/>
                    <a:lstStyle/>
                    <a:p>
                      <a:r>
                        <a:rPr lang="en-US" dirty="0" smtClean="0"/>
                        <a:t>Author</a:t>
                      </a:r>
                      <a:endParaRPr lang="en-US" dirty="0"/>
                    </a:p>
                  </a:txBody>
                  <a:tcPr/>
                </a:tc>
              </a:tr>
              <a:tr h="370840">
                <a:tc>
                  <a:txBody>
                    <a:bodyPr/>
                    <a:lstStyle/>
                    <a:p>
                      <a:r>
                        <a:rPr lang="en-US" sz="1800" dirty="0" smtClean="0">
                          <a:solidFill>
                            <a:schemeClr val="tx1"/>
                          </a:solidFill>
                        </a:rPr>
                        <a:t>15/604</a:t>
                      </a:r>
                      <a:endParaRPr lang="en-US" sz="1800" dirty="0">
                        <a:solidFill>
                          <a:schemeClr val="tx1"/>
                        </a:solidFill>
                      </a:endParaRPr>
                    </a:p>
                  </a:txBody>
                  <a:tcPr/>
                </a:tc>
                <a:tc>
                  <a:txBody>
                    <a:bodyPr/>
                    <a:lstStyle/>
                    <a:p>
                      <a:pPr algn="l" fontAlgn="t"/>
                      <a:r>
                        <a:rPr lang="en-US" dirty="0" smtClean="0">
                          <a:effectLst/>
                        </a:rPr>
                        <a:t>Random Access with Trigger Frames using OFDMA</a:t>
                      </a:r>
                      <a:endParaRPr lang="en-US" sz="1800" b="0" i="0" u="none" strike="noStrike" dirty="0">
                        <a:solidFill>
                          <a:schemeClr val="tx1"/>
                        </a:solidFill>
                        <a:effectLst/>
                        <a:latin typeface="Times New Roman"/>
                      </a:endParaRPr>
                    </a:p>
                  </a:txBody>
                  <a:tcPr marL="9525" marR="9525" marT="9525" marB="0"/>
                </a:tc>
                <a:tc>
                  <a:txBody>
                    <a:bodyPr/>
                    <a:lstStyle/>
                    <a:p>
                      <a:pPr algn="l" fontAlgn="t"/>
                      <a:r>
                        <a:rPr lang="en-US" dirty="0" err="1" smtClean="0">
                          <a:effectLst/>
                        </a:rPr>
                        <a:t>Chittabrata</a:t>
                      </a:r>
                      <a:r>
                        <a:rPr lang="en-US" dirty="0" smtClean="0">
                          <a:effectLst/>
                        </a:rPr>
                        <a:t> Ghosh (Intel)</a:t>
                      </a:r>
                      <a:endParaRPr lang="en-US" sz="1800" b="0" i="0" u="none" strike="noStrike" dirty="0">
                        <a:solidFill>
                          <a:schemeClr val="tx1"/>
                        </a:solidFill>
                        <a:effectLst/>
                        <a:latin typeface="Times New Roman"/>
                      </a:endParaRPr>
                    </a:p>
                  </a:txBody>
                  <a:tcPr marL="9525" marR="9525" marT="9525" marB="0"/>
                </a:tc>
              </a:tr>
              <a:tr h="370840">
                <a:tc>
                  <a:txBody>
                    <a:bodyPr/>
                    <a:lstStyle/>
                    <a:p>
                      <a:r>
                        <a:rPr lang="en-US" sz="1800" dirty="0" smtClean="0">
                          <a:solidFill>
                            <a:schemeClr val="tx1"/>
                          </a:solidFill>
                        </a:rPr>
                        <a:t>15/615</a:t>
                      </a:r>
                      <a:endParaRPr lang="en-US" sz="1800" dirty="0">
                        <a:solidFill>
                          <a:schemeClr val="tx1"/>
                        </a:solidFill>
                      </a:endParaRPr>
                    </a:p>
                  </a:txBody>
                  <a:tcPr/>
                </a:tc>
                <a:tc>
                  <a:txBody>
                    <a:bodyPr/>
                    <a:lstStyle/>
                    <a:p>
                      <a:pPr algn="l" fontAlgn="t"/>
                      <a:r>
                        <a:rPr lang="en-US" dirty="0" smtClean="0">
                          <a:effectLst/>
                        </a:rPr>
                        <a:t>UL OFDMA Bandwidth</a:t>
                      </a:r>
                      <a:endParaRPr lang="en-US" sz="1800" b="0" i="0" u="none" strike="noStrike" dirty="0">
                        <a:solidFill>
                          <a:schemeClr val="tx1"/>
                        </a:solidFill>
                        <a:effectLst/>
                        <a:latin typeface="Times New Roman"/>
                      </a:endParaRPr>
                    </a:p>
                  </a:txBody>
                  <a:tcPr marL="9525" marR="9525" marT="9525" marB="0"/>
                </a:tc>
                <a:tc>
                  <a:txBody>
                    <a:bodyPr/>
                    <a:lstStyle/>
                    <a:p>
                      <a:pPr algn="l" fontAlgn="t"/>
                      <a:r>
                        <a:rPr lang="en-US" dirty="0" smtClean="0">
                          <a:effectLst/>
                        </a:rPr>
                        <a:t>Liwen Chu (Marvell)</a:t>
                      </a:r>
                      <a:endParaRPr lang="en-US" sz="1800" b="0" i="0" u="none" strike="noStrike" dirty="0">
                        <a:solidFill>
                          <a:schemeClr val="tx1"/>
                        </a:solidFill>
                        <a:effectLst/>
                        <a:latin typeface="Times New Roman"/>
                      </a:endParaRPr>
                    </a:p>
                  </a:txBody>
                  <a:tcPr marL="9525" marR="9525" marT="9525" marB="0"/>
                </a:tc>
              </a:tr>
              <a:tr h="370840">
                <a:tc>
                  <a:txBody>
                    <a:bodyPr/>
                    <a:lstStyle/>
                    <a:p>
                      <a:r>
                        <a:rPr lang="en-US" sz="1800" dirty="0" smtClean="0">
                          <a:solidFill>
                            <a:schemeClr val="tx1"/>
                          </a:solidFill>
                        </a:rPr>
                        <a:t>15/617</a:t>
                      </a:r>
                      <a:endParaRPr lang="en-US" sz="1800" dirty="0">
                        <a:solidFill>
                          <a:schemeClr val="tx1"/>
                        </a:solidFill>
                      </a:endParaRPr>
                    </a:p>
                  </a:txBody>
                  <a:tcPr/>
                </a:tc>
                <a:tc>
                  <a:txBody>
                    <a:bodyPr/>
                    <a:lstStyle/>
                    <a:p>
                      <a:r>
                        <a:rPr lang="en-US" dirty="0" smtClean="0">
                          <a:effectLst/>
                        </a:rPr>
                        <a:t>Duration and MAC Padding for UL MU PPDUs</a:t>
                      </a:r>
                      <a:endParaRPr lang="en-US" sz="1800" dirty="0">
                        <a:solidFill>
                          <a:schemeClr val="tx1"/>
                        </a:solidFill>
                      </a:endParaRPr>
                    </a:p>
                  </a:txBody>
                  <a:tcPr/>
                </a:tc>
                <a:tc>
                  <a:txBody>
                    <a:bodyPr/>
                    <a:lstStyle/>
                    <a:p>
                      <a:r>
                        <a:rPr lang="en-US" dirty="0" smtClean="0">
                          <a:effectLst/>
                        </a:rPr>
                        <a:t>Gang Ding (Qualcomm)</a:t>
                      </a:r>
                      <a:endParaRPr lang="en-US" sz="1800" dirty="0">
                        <a:solidFill>
                          <a:schemeClr val="tx1"/>
                        </a:solidFill>
                      </a:endParaRPr>
                    </a:p>
                  </a:txBody>
                  <a:tcPr/>
                </a:tc>
              </a:tr>
              <a:tr h="370840">
                <a:tc>
                  <a:txBody>
                    <a:bodyPr/>
                    <a:lstStyle/>
                    <a:p>
                      <a:r>
                        <a:rPr lang="en-US" sz="1800" dirty="0" smtClean="0">
                          <a:solidFill>
                            <a:schemeClr val="tx1"/>
                          </a:solidFill>
                        </a:rPr>
                        <a:t>15/567</a:t>
                      </a:r>
                      <a:endParaRPr lang="en-US" sz="1800" dirty="0">
                        <a:solidFill>
                          <a:schemeClr val="tx1"/>
                        </a:solidFill>
                      </a:endParaRPr>
                    </a:p>
                  </a:txBody>
                  <a:tcPr/>
                </a:tc>
                <a:tc>
                  <a:txBody>
                    <a:bodyPr/>
                    <a:lstStyle/>
                    <a:p>
                      <a:pPr algn="l" fontAlgn="t"/>
                      <a:r>
                        <a:rPr lang="it-IT" dirty="0" smtClean="0">
                          <a:effectLst/>
                        </a:rPr>
                        <a:t>Multi-STA BA for SU Transmissions</a:t>
                      </a:r>
                      <a:endParaRPr lang="en-US" sz="1800" b="0" i="0" u="none" strike="noStrike" dirty="0">
                        <a:solidFill>
                          <a:schemeClr val="tx1"/>
                        </a:solidFill>
                        <a:effectLst/>
                        <a:latin typeface="Times New Roman"/>
                      </a:endParaRPr>
                    </a:p>
                  </a:txBody>
                  <a:tcPr marL="9525" marR="9525" marT="9525" marB="0"/>
                </a:tc>
                <a:tc>
                  <a:txBody>
                    <a:bodyPr/>
                    <a:lstStyle/>
                    <a:p>
                      <a:pPr algn="l" fontAlgn="t"/>
                      <a:r>
                        <a:rPr lang="en-US" sz="1800" u="none" strike="noStrike" dirty="0" err="1" smtClean="0">
                          <a:solidFill>
                            <a:schemeClr val="tx1"/>
                          </a:solidFill>
                          <a:effectLst/>
                        </a:rPr>
                        <a:t>Xiaofei</a:t>
                      </a:r>
                      <a:r>
                        <a:rPr lang="en-US" sz="1800" u="none" strike="noStrike" dirty="0" smtClean="0">
                          <a:solidFill>
                            <a:schemeClr val="tx1"/>
                          </a:solidFill>
                          <a:effectLst/>
                        </a:rPr>
                        <a:t> WANG (</a:t>
                      </a:r>
                      <a:r>
                        <a:rPr lang="en-US" sz="1800" u="none" strike="noStrike" dirty="0" err="1" smtClean="0">
                          <a:solidFill>
                            <a:schemeClr val="tx1"/>
                          </a:solidFill>
                          <a:effectLst/>
                        </a:rPr>
                        <a:t>InterDigital</a:t>
                      </a:r>
                      <a:r>
                        <a:rPr lang="en-US" sz="1800" u="none" strike="noStrike" dirty="0" smtClean="0">
                          <a:solidFill>
                            <a:schemeClr val="tx1"/>
                          </a:solidFill>
                          <a:effectLst/>
                        </a:rPr>
                        <a:t>)</a:t>
                      </a:r>
                      <a:endParaRPr lang="en-US" sz="1800" b="0" i="0" u="none" strike="noStrike" dirty="0">
                        <a:solidFill>
                          <a:schemeClr val="tx1"/>
                        </a:solidFill>
                        <a:effectLst/>
                        <a:latin typeface="Times New Roman"/>
                      </a:endParaRPr>
                    </a:p>
                  </a:txBody>
                  <a:tcPr marL="9525" marR="9525" marT="9525" marB="0"/>
                </a:tc>
              </a:tr>
              <a:tr h="370840">
                <a:tc>
                  <a:txBody>
                    <a:bodyPr/>
                    <a:lstStyle/>
                    <a:p>
                      <a:r>
                        <a:rPr lang="en-US" sz="1800" dirty="0" smtClean="0">
                          <a:solidFill>
                            <a:schemeClr val="tx1"/>
                          </a:solidFill>
                        </a:rPr>
                        <a:t>15/626</a:t>
                      </a:r>
                      <a:endParaRPr lang="en-US" sz="1800" dirty="0">
                        <a:solidFill>
                          <a:schemeClr val="tx1"/>
                        </a:solidFill>
                      </a:endParaRPr>
                    </a:p>
                  </a:txBody>
                  <a:tcPr/>
                </a:tc>
                <a:tc>
                  <a:txBody>
                    <a:bodyPr/>
                    <a:lstStyle/>
                    <a:p>
                      <a:r>
                        <a:rPr lang="en-US" dirty="0" smtClean="0">
                          <a:effectLst/>
                        </a:rPr>
                        <a:t>Further consideration for Multi-STA Block ACK frame</a:t>
                      </a:r>
                      <a:endParaRPr lang="en-US" sz="1800" dirty="0">
                        <a:solidFill>
                          <a:schemeClr val="tx1"/>
                        </a:solidFill>
                      </a:endParaRPr>
                    </a:p>
                  </a:txBody>
                  <a:tcPr/>
                </a:tc>
                <a:tc>
                  <a:txBody>
                    <a:bodyPr/>
                    <a:lstStyle/>
                    <a:p>
                      <a:r>
                        <a:rPr lang="en-US" dirty="0" err="1" smtClean="0">
                          <a:effectLst/>
                        </a:rPr>
                        <a:t>Jeongki</a:t>
                      </a:r>
                      <a:r>
                        <a:rPr lang="en-US" dirty="0" smtClean="0">
                          <a:effectLst/>
                        </a:rPr>
                        <a:t> Kim (LG Electronics)</a:t>
                      </a:r>
                      <a:endParaRPr lang="en-US" sz="1800" dirty="0">
                        <a:solidFill>
                          <a:schemeClr val="tx1"/>
                        </a:solidFill>
                      </a:endParaRPr>
                    </a:p>
                  </a:txBody>
                  <a:tcPr/>
                </a:tc>
              </a:tr>
              <a:tr h="370840">
                <a:tc>
                  <a:txBody>
                    <a:bodyPr/>
                    <a:lstStyle/>
                    <a:p>
                      <a:r>
                        <a:rPr lang="en-US" sz="1800" dirty="0" smtClean="0">
                          <a:solidFill>
                            <a:schemeClr val="tx1"/>
                          </a:solidFill>
                        </a:rPr>
                        <a:t>15/611</a:t>
                      </a:r>
                      <a:endParaRPr lang="en-US" sz="1800" dirty="0">
                        <a:solidFill>
                          <a:schemeClr val="tx1"/>
                        </a:solidFill>
                      </a:endParaRPr>
                    </a:p>
                  </a:txBody>
                  <a:tcPr/>
                </a:tc>
                <a:tc>
                  <a:txBody>
                    <a:bodyPr/>
                    <a:lstStyle/>
                    <a:p>
                      <a:pPr algn="l" fontAlgn="t"/>
                      <a:r>
                        <a:rPr lang="en-US" dirty="0" smtClean="0">
                          <a:effectLst/>
                        </a:rPr>
                        <a:t>Multi-STA Block ACK Protection</a:t>
                      </a:r>
                      <a:endParaRPr lang="en-US" sz="1800" b="0" i="0" u="none" strike="noStrike" dirty="0">
                        <a:solidFill>
                          <a:schemeClr val="tx1"/>
                        </a:solidFill>
                        <a:effectLst/>
                        <a:latin typeface="Times New Roman"/>
                      </a:endParaRPr>
                    </a:p>
                  </a:txBody>
                  <a:tcPr marL="9525" marR="9525" marT="9525" marB="0"/>
                </a:tc>
                <a:tc>
                  <a:txBody>
                    <a:bodyPr/>
                    <a:lstStyle/>
                    <a:p>
                      <a:pPr algn="l" fontAlgn="t"/>
                      <a:r>
                        <a:rPr lang="en-US" dirty="0" err="1" smtClean="0">
                          <a:effectLst/>
                        </a:rPr>
                        <a:t>Jinsoo</a:t>
                      </a:r>
                      <a:r>
                        <a:rPr lang="en-US" dirty="0" smtClean="0">
                          <a:effectLst/>
                        </a:rPr>
                        <a:t> </a:t>
                      </a:r>
                      <a:r>
                        <a:rPr lang="en-US" dirty="0" err="1" smtClean="0">
                          <a:effectLst/>
                        </a:rPr>
                        <a:t>Ahn</a:t>
                      </a:r>
                      <a:r>
                        <a:rPr lang="en-US" dirty="0" smtClean="0">
                          <a:effectLst/>
                        </a:rPr>
                        <a:t> (</a:t>
                      </a:r>
                      <a:r>
                        <a:rPr lang="en-US" dirty="0" err="1" smtClean="0">
                          <a:effectLst/>
                        </a:rPr>
                        <a:t>Yonsei</a:t>
                      </a:r>
                      <a:r>
                        <a:rPr lang="en-US" dirty="0" smtClean="0">
                          <a:effectLst/>
                        </a:rPr>
                        <a:t> Univ.)</a:t>
                      </a:r>
                      <a:endParaRPr lang="en-US" sz="1800" b="0" i="0" u="none" strike="noStrike" dirty="0">
                        <a:solidFill>
                          <a:schemeClr val="tx1"/>
                        </a:solidFill>
                        <a:effectLst/>
                        <a:latin typeface="Times New Roman"/>
                      </a:endParaRPr>
                    </a:p>
                  </a:txBody>
                  <a:tcPr marL="9525" marR="9525" marT="9525" marB="0"/>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endParaRPr lang="en-US" altLang="en-US" sz="1800" dirty="0" smtClean="0"/>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Backup Slides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endParaRPr lang="en-US" altLang="en-US" sz="1800" dirty="0" smtClean="0"/>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Approve </a:t>
            </a:r>
            <a:r>
              <a:rPr lang="en-US" altLang="en-US" sz="2000" dirty="0" err="1" smtClean="0"/>
              <a:t>TGax</a:t>
            </a:r>
            <a:r>
              <a:rPr lang="en-US" altLang="en-US" sz="2000" dirty="0" smtClean="0"/>
              <a:t> MAC ad hoc  minutes of meetings and teleconferences from the </a:t>
            </a:r>
            <a:r>
              <a:rPr lang="en-US" altLang="en-US" sz="2000" dirty="0" smtClean="0"/>
              <a:t>May 2015 </a:t>
            </a:r>
            <a:r>
              <a:rPr lang="en-US" altLang="en-US" sz="2000" dirty="0" smtClean="0"/>
              <a:t>meeting until today:  </a:t>
            </a:r>
          </a:p>
          <a:p>
            <a:pPr lvl="1"/>
            <a:r>
              <a:rPr lang="en-US" altLang="en-US" sz="1600" dirty="0" smtClean="0"/>
              <a:t>&lt;Doc reference&gt;</a:t>
            </a:r>
          </a:p>
          <a:p>
            <a:pPr lvl="1"/>
            <a:endParaRPr lang="en-US" altLang="en-US" sz="1600" dirty="0" smtClean="0"/>
          </a:p>
          <a:p>
            <a:r>
              <a:rPr lang="en-US" altLang="en-US" sz="2000" dirty="0" smtClean="0"/>
              <a:t>Mover:		Seconder:</a:t>
            </a:r>
          </a:p>
          <a:p>
            <a:endParaRPr lang="en-US" altLang="en-US" sz="2000" dirty="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a:p>
            <a:endParaRPr lang="en-US" altLang="en-US" sz="2000" dirty="0" smtClean="0"/>
          </a:p>
        </p:txBody>
      </p:sp>
    </p:spTree>
    <p:extLst>
      <p:ext uri="{BB962C8B-B14F-4D97-AF65-F5344CB8AC3E}">
        <p14:creationId xmlns:p14="http://schemas.microsoft.com/office/powerpoint/2010/main" val="15225913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endParaRPr lang="en-US" altLang="en-US" sz="1800" dirty="0" smtClean="0"/>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Do you … </a:t>
            </a:r>
            <a:r>
              <a:rPr lang="en-US" altLang="en-US" sz="2000" dirty="0" err="1" smtClean="0"/>
              <a:t>xxxx</a:t>
            </a:r>
            <a:endParaRPr lang="en-US" altLang="en-US" sz="2000" dirty="0" smtClean="0"/>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28535696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endParaRPr lang="en-US" altLang="en-US" sz="1800" dirty="0" smtClean="0"/>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a:t>
            </a:r>
            <a:r>
              <a:rPr lang="en-US" altLang="en-US" dirty="0" err="1" smtClean="0"/>
              <a:t>Premotion</a:t>
            </a:r>
            <a:r>
              <a:rPr lang="en-US" altLang="en-US" dirty="0" smtClean="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32439056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endParaRPr lang="en-US" altLang="en-US" sz="1800" dirty="0" smtClean="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endParaRPr lang="en-US" altLang="en-US" sz="1800" dirty="0" smtClean="0"/>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smtClean="0"/>
              <a:t>Note ad </a:t>
            </a:r>
            <a:r>
              <a:rPr lang="en-US" altLang="en-US" sz="2000" dirty="0" smtClean="0"/>
              <a:t>hoc rules </a:t>
            </a:r>
            <a:r>
              <a:rPr lang="en-US" altLang="en-US" sz="2000" dirty="0" smtClean="0"/>
              <a:t>// Slides 12-13</a:t>
            </a:r>
            <a:endParaRPr lang="en-US" altLang="en-US" sz="2000" dirty="0" smtClean="0"/>
          </a:p>
          <a:p>
            <a:r>
              <a:rPr lang="en-US" altLang="en-US" sz="2000" smtClean="0"/>
              <a:t>Note MAC </a:t>
            </a:r>
            <a:r>
              <a:rPr lang="en-US" altLang="en-US" sz="2000" dirty="0" smtClean="0"/>
              <a:t>ad hoc sessions this </a:t>
            </a:r>
            <a:r>
              <a:rPr lang="en-US" altLang="en-US" sz="2000" smtClean="0"/>
              <a:t>week </a:t>
            </a:r>
            <a:br>
              <a:rPr lang="en-US" altLang="en-US" sz="2000" smtClean="0"/>
            </a:br>
            <a:r>
              <a:rPr lang="en-US" altLang="en-US" sz="2000" smtClean="0"/>
              <a:t>// </a:t>
            </a:r>
            <a:r>
              <a:rPr lang="en-US" altLang="en-US" sz="2000" dirty="0" smtClean="0"/>
              <a:t>Mon PM1; possibly Tue PM1</a:t>
            </a:r>
            <a:endParaRPr lang="en-US" altLang="en-US" sz="2000" dirty="0" smtClean="0"/>
          </a:p>
          <a:p>
            <a:r>
              <a:rPr lang="en-US" altLang="en-US" sz="2000" dirty="0" smtClean="0"/>
              <a:t>Approve previous ad hoc session and telecon </a:t>
            </a:r>
            <a:r>
              <a:rPr lang="en-US" altLang="en-US" sz="2000" dirty="0" smtClean="0"/>
              <a:t>minutes </a:t>
            </a:r>
            <a:br>
              <a:rPr lang="en-US" altLang="en-US" sz="2000" dirty="0" smtClean="0"/>
            </a:br>
            <a:r>
              <a:rPr lang="en-US" altLang="en-US" sz="2000" dirty="0" smtClean="0"/>
              <a:t>// See </a:t>
            </a:r>
            <a:r>
              <a:rPr lang="en-US" altLang="en-US" sz="2000" dirty="0" err="1" smtClean="0"/>
              <a:t>TGfull</a:t>
            </a:r>
            <a:r>
              <a:rPr lang="en-US" altLang="en-US" sz="2000" dirty="0" smtClean="0"/>
              <a:t>, Mon AM2</a:t>
            </a:r>
            <a:endParaRPr lang="en-US" altLang="en-US" sz="2000" dirty="0" smtClean="0"/>
          </a:p>
          <a:p>
            <a:r>
              <a:rPr lang="en-CA" altLang="en-US" sz="2000" dirty="0" smtClean="0"/>
              <a:t>Technical Presentations approved by 802.11ax </a:t>
            </a:r>
            <a:r>
              <a:rPr lang="en-CA" altLang="en-US" sz="2000" dirty="0" smtClean="0"/>
              <a:t>chair for </a:t>
            </a:r>
            <a:r>
              <a:rPr lang="en-CA" altLang="en-US" sz="2000" dirty="0" smtClean="0"/>
              <a:t>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endParaRPr lang="en-US" altLang="en-US" sz="1800" dirty="0" smtClean="0"/>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a:t>
            </a:r>
            <a:r>
              <a:rPr lang="en-US" altLang="en-US" dirty="0" smtClean="0"/>
              <a:t>a meeting </a:t>
            </a:r>
            <a:r>
              <a:rPr lang="en-US" altLang="en-US" dirty="0"/>
              <a:t>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endParaRPr lang="en-US" altLang="en-US" sz="1800" dirty="0" smtClean="0"/>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endParaRPr lang="en-US" altLang="en-US" sz="1800" dirty="0" smtClean="0"/>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endParaRPr lang="en-US" altLang="en-US" sz="1800" dirty="0" smtClean="0"/>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endParaRPr lang="en-US" altLang="en-US" sz="1800" dirty="0" smtClean="0"/>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endParaRPr lang="en-US" altLang="en-US" sz="1800" dirty="0" smtClean="0"/>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23696</TotalTime>
  <Words>1275</Words>
  <Application>Microsoft Office PowerPoint</Application>
  <PresentationFormat>On-screen Show (4:3)</PresentationFormat>
  <Paragraphs>231</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802-11-Submission</vt:lpstr>
      <vt:lpstr>Document</vt:lpstr>
      <vt:lpstr>TGax MAC ad hoc  May 2015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Ad Hoc Groups Operation (1/2) Governing document is 15/075r0</vt:lpstr>
      <vt:lpstr>Ad Hoc Groups Operation (2/2) Governing document is 15/075r0</vt:lpstr>
      <vt:lpstr>Backup Slides</vt:lpstr>
      <vt:lpstr>Approval of  MAC Ad Hoc Minutes</vt:lpstr>
      <vt:lpstr>Strawpoll xxxx  (“Testing the temperature of the room”)</vt:lpstr>
      <vt:lpstr>Strawpoll xxxx  (“Premotion”)</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Brian Hart (brianh)2</cp:lastModifiedBy>
  <cp:revision>1364</cp:revision>
  <cp:lastPrinted>1998-02-10T13:28:06Z</cp:lastPrinted>
  <dcterms:created xsi:type="dcterms:W3CDTF">2007-04-17T18:10:23Z</dcterms:created>
  <dcterms:modified xsi:type="dcterms:W3CDTF">2015-05-11T18:34:19Z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