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2" r:id="rId7"/>
    <p:sldId id="268" r:id="rId8"/>
    <p:sldId id="266" r:id="rId9"/>
    <p:sldId id="265" r:id="rId10"/>
    <p:sldId id="263" r:id="rId11"/>
    <p:sldId id="267" r:id="rId12"/>
    <p:sldId id="264" r:id="rId13"/>
    <p:sldId id="26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5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802.11-15/0598r1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Drawing3.vsd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Visio_2003-2010_Drawing2.vsd"/><Relationship Id="rId5" Type="http://schemas.openxmlformats.org/officeDocument/2006/relationships/image" Target="cid:image002.png@01CF1805.46D6A950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U-APSD Enhancements for HE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2015-04-30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70776"/>
              </p:ext>
            </p:extLst>
          </p:nvPr>
        </p:nvGraphicFramePr>
        <p:xfrm>
          <a:off x="512763" y="2281238"/>
          <a:ext cx="80676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53286" imgH="3230609" progId="Word.Document.8">
                  <p:embed/>
                </p:oleObj>
              </mc:Choice>
              <mc:Fallback>
                <p:oleObj name="Document" r:id="rId4" imgW="8253286" imgH="32306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1238"/>
                        <a:ext cx="8067675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agree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presented</a:t>
            </a:r>
            <a:r>
              <a:rPr lang="fi-FI" dirty="0" smtClean="0"/>
              <a:t> U-APSD </a:t>
            </a:r>
            <a:r>
              <a:rPr lang="fi-FI" dirty="0" err="1"/>
              <a:t>e</a:t>
            </a:r>
            <a:r>
              <a:rPr lang="fi-FI" dirty="0" err="1" smtClean="0"/>
              <a:t>nhancements</a:t>
            </a:r>
            <a:r>
              <a:rPr lang="fi-FI" dirty="0" smtClean="0"/>
              <a:t> </a:t>
            </a:r>
            <a:r>
              <a:rPr lang="fi-FI" dirty="0" err="1" smtClean="0"/>
              <a:t>reduce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consumption</a:t>
            </a:r>
            <a:r>
              <a:rPr lang="fi-FI" dirty="0" smtClean="0"/>
              <a:t> of a </a:t>
            </a:r>
            <a:r>
              <a:rPr lang="fi-FI" dirty="0" err="1" smtClean="0"/>
              <a:t>non</a:t>
            </a:r>
            <a:r>
              <a:rPr lang="fi-FI" dirty="0" smtClean="0"/>
              <a:t>-AP </a:t>
            </a:r>
            <a:r>
              <a:rPr lang="fi-FI" dirty="0"/>
              <a:t>STA </a:t>
            </a:r>
            <a:r>
              <a:rPr lang="fi-FI" dirty="0" smtClean="0"/>
              <a:t>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presented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r>
              <a:rPr lang="fi-FI" dirty="0" smtClean="0"/>
              <a:t>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8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March 2015 meeting, submission </a:t>
            </a:r>
            <a:r>
              <a:rPr lang="fi-FI" dirty="0" smtClean="0"/>
              <a:t>15-0326r0 </a:t>
            </a:r>
            <a:r>
              <a:rPr lang="fi-FI" dirty="0" err="1" smtClean="0"/>
              <a:t>presented</a:t>
            </a:r>
            <a:r>
              <a:rPr lang="fi-FI" dirty="0" smtClean="0"/>
              <a:t> </a:t>
            </a:r>
            <a:r>
              <a:rPr lang="en-GB" dirty="0" smtClean="0"/>
              <a:t>two </a:t>
            </a:r>
            <a:r>
              <a:rPr lang="en-GB" dirty="0"/>
              <a:t>enhancements to U-APSD [1</a:t>
            </a:r>
            <a:r>
              <a:rPr lang="en-GB" dirty="0" smtClean="0"/>
              <a:t>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presents simulation results to justify the enhancements.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 of enhancement 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AP </a:t>
            </a:r>
            <a:r>
              <a:rPr lang="en-GB" dirty="0"/>
              <a:t>c</a:t>
            </a:r>
            <a:r>
              <a:rPr lang="en-GB" dirty="0" smtClean="0"/>
              <a:t>ould end the service period with an acknowledgement frame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EOSP bit included to ACK or BA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AP could end the service period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STA has indicated (more bit) in the data PDU that it has no more UL data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AP has no more DL data in its buffers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Gains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The number of transmitted frames in U-APSD traffic flow is reduced (= less overhead)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The STA needs </a:t>
            </a:r>
            <a:r>
              <a:rPr lang="en-GB" dirty="0" smtClean="0"/>
              <a:t>to operate shorter time in Awake state (= more power save)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 of enhancement 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STA could control the initiation of the service period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trigger / no-trigger field is included to the trigger frame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In many cases, this is results to the same data flow as EOSP in ACK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In co-existence cases a STA may, the control the operating time in BSS with trigger field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This is useful in concurrent operation, e.g. when STA should switch to P2P network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397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of data flow with current U-APSD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12543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the current U-APSD operation, the transmission of EOSP </a:t>
            </a:r>
            <a:r>
              <a:rPr lang="fi-FI" dirty="0" err="1" smtClean="0"/>
              <a:t>field</a:t>
            </a:r>
            <a:r>
              <a:rPr lang="fi-FI" dirty="0" smtClean="0"/>
              <a:t> in QoS-</a:t>
            </a:r>
            <a:r>
              <a:rPr lang="fi-FI" dirty="0" err="1" smtClean="0"/>
              <a:t>Null</a:t>
            </a:r>
            <a:r>
              <a:rPr lang="fi-FI" dirty="0" smtClean="0"/>
              <a:t> frame may be delayed due to transmissions of other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Depending on the case, this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seriously</a:t>
            </a:r>
            <a:r>
              <a:rPr lang="fi-FI" dirty="0" smtClean="0"/>
              <a:t> </a:t>
            </a:r>
            <a:r>
              <a:rPr lang="fi-FI" dirty="0" err="1" smtClean="0"/>
              <a:t>delay</a:t>
            </a:r>
            <a:r>
              <a:rPr lang="fi-FI" dirty="0" smtClean="0"/>
              <a:t> the beginning of </a:t>
            </a:r>
            <a:r>
              <a:rPr lang="fi-FI" dirty="0" err="1" smtClean="0"/>
              <a:t>operation</a:t>
            </a:r>
            <a:r>
              <a:rPr lang="fi-FI" dirty="0" smtClean="0"/>
              <a:t>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96" y="4109928"/>
            <a:ext cx="8803892" cy="254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075521" y="6453336"/>
            <a:ext cx="3456919" cy="296121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scenario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029693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 subset of 11ax scenario 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2 laptops (STA) and 2 wireless monitors (AP)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Laptops stream UDP 4k video to the corresponding monitors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250Mbps with 50 packets per second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2x2 MIMO, 80MHz, 256QAM 5/6, </a:t>
            </a:r>
            <a:r>
              <a:rPr lang="en-GB" dirty="0" err="1" smtClean="0"/>
              <a:t>TxP</a:t>
            </a:r>
            <a:r>
              <a:rPr lang="en-GB" dirty="0" smtClean="0"/>
              <a:t> 10dBm </a:t>
            </a:r>
          </a:p>
        </p:txBody>
      </p:sp>
      <p:pic>
        <p:nvPicPr>
          <p:cNvPr id="7" name="Picture 6" descr="Toplogy_dense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768" y="699916"/>
            <a:ext cx="2063765" cy="19445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ounded Rectangle 7"/>
          <p:cNvSpPr/>
          <p:nvPr/>
        </p:nvSpPr>
        <p:spPr>
          <a:xfrm>
            <a:off x="6905496" y="2291842"/>
            <a:ext cx="536286" cy="278748"/>
          </a:xfrm>
          <a:prstGeom prst="roundRect">
            <a:avLst/>
          </a:prstGeom>
          <a:solidFill>
            <a:schemeClr val="tx1"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chemeClr val="accent4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436096" y="2852936"/>
            <a:ext cx="3528392" cy="2160240"/>
            <a:chOff x="5960059" y="3250757"/>
            <a:chExt cx="2302466" cy="1320237"/>
          </a:xfrm>
        </p:grpSpPr>
        <p:sp>
          <p:nvSpPr>
            <p:cNvPr id="10" name="Rounded Rectangle 9"/>
            <p:cNvSpPr/>
            <p:nvPr/>
          </p:nvSpPr>
          <p:spPr>
            <a:xfrm>
              <a:off x="5960059" y="3250757"/>
              <a:ext cx="2302466" cy="1239561"/>
            </a:xfrm>
            <a:prstGeom prst="roundRect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5927416"/>
                </p:ext>
              </p:extLst>
            </p:nvPr>
          </p:nvGraphicFramePr>
          <p:xfrm>
            <a:off x="6897476" y="3294263"/>
            <a:ext cx="1276350" cy="1276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6" name="Visio" r:id="rId6" imgW="2196721" imgH="2221689" progId="Visio.Drawing.11">
                    <p:embed/>
                  </p:oleObj>
                </mc:Choice>
                <mc:Fallback>
                  <p:oleObj name="Visio" r:id="rId6" imgW="2196721" imgH="222168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7476" y="3294263"/>
                          <a:ext cx="1276350" cy="1276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747992"/>
                </p:ext>
              </p:extLst>
            </p:nvPr>
          </p:nvGraphicFramePr>
          <p:xfrm>
            <a:off x="6014923" y="3294644"/>
            <a:ext cx="1276350" cy="1276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7" name="Visio" r:id="rId8" imgW="2196721" imgH="2221689" progId="Visio.Drawing.11">
                    <p:embed/>
                  </p:oleObj>
                </mc:Choice>
                <mc:Fallback>
                  <p:oleObj name="Visio" r:id="rId8" imgW="2196721" imgH="222168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4923" y="3294644"/>
                          <a:ext cx="1276350" cy="1276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Oval 12"/>
            <p:cNvSpPr/>
            <p:nvPr/>
          </p:nvSpPr>
          <p:spPr>
            <a:xfrm>
              <a:off x="6203993" y="3479025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749836" y="3540641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894" y="3476485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591564" y="3534728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4448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" t="6815" r="18332" b="100"/>
          <a:stretch/>
        </p:blipFill>
        <p:spPr>
          <a:xfrm>
            <a:off x="4466465" y="1844674"/>
            <a:ext cx="4650250" cy="417661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14192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all the simulation drops, all the data (2x250Mbps) was served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N</a:t>
            </a:r>
            <a:r>
              <a:rPr lang="fi-FI" dirty="0" err="1" smtClean="0"/>
              <a:t>ormal</a:t>
            </a:r>
            <a:r>
              <a:rPr lang="fi-FI" dirty="0" smtClean="0"/>
              <a:t> U-APSD and U-APSD with EOSP in ACK 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difference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proportion of time spent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U-APSD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reliable</a:t>
            </a:r>
            <a:r>
              <a:rPr lang="fi-FI" dirty="0" smtClean="0"/>
              <a:t> and </a:t>
            </a:r>
            <a:r>
              <a:rPr lang="fi-FI" dirty="0" err="1" smtClean="0"/>
              <a:t>tolerable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endParaRPr lang="fi-FI" dirty="0" smtClean="0"/>
          </a:p>
          <a:p>
            <a:r>
              <a:rPr lang="fi-FI" dirty="0" err="1" smtClean="0"/>
              <a:t>The</a:t>
            </a:r>
            <a:r>
              <a:rPr lang="fi-FI" dirty="0" smtClean="0"/>
              <a:t> U-APSD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simple</a:t>
            </a:r>
            <a:r>
              <a:rPr lang="fi-FI" dirty="0" smtClean="0"/>
              <a:t> and </a:t>
            </a:r>
            <a:r>
              <a:rPr lang="fi-FI" dirty="0" err="1" smtClean="0"/>
              <a:t>increase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operate</a:t>
            </a:r>
            <a:r>
              <a:rPr lang="fi-FI" dirty="0" smtClean="0"/>
              <a:t> in </a:t>
            </a:r>
            <a:r>
              <a:rPr lang="fi-FI" dirty="0" err="1" smtClean="0"/>
              <a:t>sleep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92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[1] 11-15-0326r0 - </a:t>
            </a:r>
            <a:r>
              <a:rPr lang="en-GB" dirty="0"/>
              <a:t>U-APSD Enhancements for HE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FCA824F409704BB7B3F1C5795D9C64" ma:contentTypeVersion="0" ma:contentTypeDescription="Create a new document." ma:contentTypeScope="" ma:versionID="e1ced746fc1461679941e0f8d35bb6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2425171bf1bad9890346e9935f87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28E02D-747D-4999-9717-7BF5CB067012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4AB1CA6-343A-4F9D-B77A-08964FAEFE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CF33B1-11E0-4C52-B7D1-7A53F6674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8249</TotalTime>
  <Words>550</Words>
  <Application>Microsoft Office PowerPoint</Application>
  <PresentationFormat>On-screen Show (4:3)</PresentationFormat>
  <Paragraphs>101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Visio</vt:lpstr>
      <vt:lpstr>U-APSD Enhancements for HE</vt:lpstr>
      <vt:lpstr>Abstract</vt:lpstr>
      <vt:lpstr>Recap of enhancement 1</vt:lpstr>
      <vt:lpstr>Recap of enhancement 2</vt:lpstr>
      <vt:lpstr>Example of data flow with current U-APSD </vt:lpstr>
      <vt:lpstr>Simulation scenario</vt:lpstr>
      <vt:lpstr>Simulation results</vt:lpstr>
      <vt:lpstr>Summary</vt:lpstr>
      <vt:lpstr>References</vt:lpstr>
      <vt:lpstr>Strawpoll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U-APSD Enhancements for HE</dc:title>
  <dc:creator>jarkko.kneckt@nokia.com</dc:creator>
  <cp:lastModifiedBy>Kneckt Jarkko (Nokia-CTO/Espoo)</cp:lastModifiedBy>
  <cp:revision>29</cp:revision>
  <cp:lastPrinted>1601-01-01T00:00:00Z</cp:lastPrinted>
  <dcterms:created xsi:type="dcterms:W3CDTF">2015-04-20T06:20:51Z</dcterms:created>
  <dcterms:modified xsi:type="dcterms:W3CDTF">2015-05-11T18:50:32Z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0x010100DFFCA824F409704BB7B3F1C5795D9C64</vt:lpwstr>
  </property>
  <property fmtid="{D5CDD505-2E9C-101B-9397-08002B2CF9AE}" pid="3" name="IsMyDocuments">
    <vt:bool>true</vt:bool>
  </property>
</Properties>
</file>