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0" r:id="rId3"/>
    <p:sldId id="321" r:id="rId4"/>
    <p:sldId id="302" r:id="rId5"/>
    <p:sldId id="314" r:id="rId6"/>
    <p:sldId id="317" r:id="rId7"/>
    <p:sldId id="318" r:id="rId8"/>
    <p:sldId id="323" r:id="rId9"/>
    <p:sldId id="324" r:id="rId10"/>
    <p:sldId id="325" r:id="rId11"/>
    <p:sldId id="322" r:id="rId12"/>
    <p:sldId id="311" r:id="rId13"/>
    <p:sldId id="28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9" autoAdjust="0"/>
    <p:restoredTop sz="99126" autoAdjust="0"/>
  </p:normalViewPr>
  <p:slideViewPr>
    <p:cSldViewPr>
      <p:cViewPr varScale="1">
        <p:scale>
          <a:sx n="116" d="100"/>
          <a:sy n="116" d="100"/>
        </p:scale>
        <p:origin x="-52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8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0592r0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More Power Save Calibration Results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111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601902"/>
              </p:ext>
            </p:extLst>
          </p:nvPr>
        </p:nvGraphicFramePr>
        <p:xfrm>
          <a:off x="595313" y="2462213"/>
          <a:ext cx="85598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4" name="Document" r:id="rId4" imgW="8661400" imgH="1346200" progId="Word.Document.8">
                  <p:embed/>
                </p:oleObj>
              </mc:Choice>
              <mc:Fallback>
                <p:oleObj name="Document" r:id="rId4" imgW="8661400" imgH="1346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3" y="2462213"/>
                        <a:ext cx="8559800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718084"/>
              </p:ext>
            </p:extLst>
          </p:nvPr>
        </p:nvGraphicFramePr>
        <p:xfrm>
          <a:off x="539552" y="2564904"/>
          <a:ext cx="8259360" cy="2009041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739418"/>
                <a:gridCol w="961246"/>
                <a:gridCol w="591536"/>
                <a:gridCol w="665478"/>
                <a:gridCol w="665478"/>
                <a:gridCol w="665478"/>
                <a:gridCol w="739420"/>
                <a:gridCol w="665478"/>
                <a:gridCol w="739420"/>
                <a:gridCol w="636304"/>
                <a:gridCol w="510046"/>
                <a:gridCol w="680058"/>
              </a:tblGrid>
              <a:tr h="3336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U-APSD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STA (Average Power,</a:t>
                      </a:r>
                      <a:r>
                        <a:rPr lang="en-US" sz="1000" b="1" baseline="0" dirty="0" smtClean="0"/>
                        <a:t> </a:t>
                      </a:r>
                      <a:r>
                        <a:rPr lang="en-US" sz="1000" b="1" baseline="0" dirty="0" err="1" smtClean="0"/>
                        <a:t>m</a:t>
                      </a:r>
                      <a:r>
                        <a:rPr lang="en-US" sz="1000" b="1" dirty="0" err="1" smtClean="0"/>
                        <a:t>W</a:t>
                      </a:r>
                      <a:r>
                        <a:rPr lang="en-US" sz="1000" b="1" dirty="0" smtClean="0"/>
                        <a:t>)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AP (Average Power, </a:t>
                      </a:r>
                      <a:r>
                        <a:rPr lang="en-US" sz="1000" b="1" dirty="0" err="1" smtClean="0"/>
                        <a:t>mW</a:t>
                      </a:r>
                      <a:r>
                        <a:rPr lang="en-US" sz="1000" b="1" dirty="0" smtClean="0"/>
                        <a:t>)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 smtClean="0"/>
                        <a:t>aProbe</a:t>
                      </a:r>
                      <a:r>
                        <a:rPr lang="en-US" sz="1000" b="1" baseline="0" dirty="0" err="1" smtClean="0"/>
                        <a:t>Delay</a:t>
                      </a:r>
                      <a:endParaRPr lang="en-US" sz="1000" b="1" baseline="0" dirty="0" smtClean="0"/>
                    </a:p>
                    <a:p>
                      <a:pPr algn="ctr"/>
                      <a:r>
                        <a:rPr lang="en-US" sz="1000" b="1" dirty="0" smtClean="0"/>
                        <a:t>(us)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Listen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RX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Sleep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Total Average Power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Listen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RX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Sleep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Total</a:t>
                      </a:r>
                      <a:r>
                        <a:rPr lang="en-US" sz="1000" b="1" baseline="0" dirty="0" smtClean="0"/>
                        <a:t> Average Power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No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-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54.1859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0.8141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2.2793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57.2794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54.1859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0.8140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2.2796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57.2796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Yes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0.3232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0.8140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2.2793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0.0032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3.4198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54.1859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0.8140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2.2796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57.2795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Yes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100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0.4608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0.8140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2.2793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0.0032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3.5573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54.1859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0.8140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2.2796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57.2795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8" y="5991671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Based average current consumption values @ 1.1V in [5], i.e. TX = 280 mA, RX = 100 mA, Listen = 50 mA,  Sleep = 0.003 mA; 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U-APSD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2010326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Average Power Consumed for Each Power State over Simulation Run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911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Calibration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A STA that sends a PS-Poll to retrieve any BUs from AP shall continue to stay awake for MPDU from AP; if STA fails to receive the MPDU, then STA will continue to stay awake until the next Beacon and check TIM again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If TIM bit is set, then STA shall send PS-Poll 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If TIM bit is not set, then STA return back to Doze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If AP has more BUs for this PS STA, then AP may set the More Data bit to 1 in the DL MPDU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STA may send another PS-Poll within the same Beacon Interval to retrieve additional BUs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A PS STA operating in U-APSD</a:t>
            </a:r>
            <a:r>
              <a:rPr lang="en-US" sz="1600" dirty="0"/>
              <a:t> </a:t>
            </a:r>
            <a:r>
              <a:rPr lang="en-US" sz="1600" dirty="0" smtClean="0"/>
              <a:t>may trigger a service period either using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An UL DATA MPDU</a:t>
            </a:r>
          </a:p>
          <a:p>
            <a:pPr lvl="1">
              <a:buFont typeface="Arial"/>
              <a:buChar char="•"/>
            </a:pPr>
            <a:r>
              <a:rPr lang="en-US" sz="1400" dirty="0" err="1" smtClean="0"/>
              <a:t>QoS</a:t>
            </a:r>
            <a:r>
              <a:rPr lang="en-US" sz="1400" dirty="0" smtClean="0"/>
              <a:t> NULL frame after observing the TIM is set in Beacon</a:t>
            </a:r>
          </a:p>
          <a:p>
            <a:pPr lvl="1">
              <a:buFont typeface="Arial"/>
              <a:buChar char="•"/>
            </a:pPr>
            <a:endParaRPr lang="en-US" sz="1400" dirty="0" smtClean="0"/>
          </a:p>
          <a:p>
            <a:pPr>
              <a:buFont typeface="Arial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9534554" y="2046186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9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/>
              <a:t>This contribution presents </a:t>
            </a:r>
            <a:r>
              <a:rPr lang="en-US" sz="1800" dirty="0" smtClean="0"/>
              <a:t>and discusses power save calibration </a:t>
            </a:r>
            <a:r>
              <a:rPr lang="en-US" sz="1800" dirty="0"/>
              <a:t>test results for </a:t>
            </a:r>
            <a:r>
              <a:rPr lang="en-US" sz="1800" dirty="0" smtClean="0"/>
              <a:t>PSP and U-APSD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01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 smtClean="0"/>
              <a:t>E. Wong et al, “Energy efficiency evaluation </a:t>
            </a:r>
            <a:r>
              <a:rPr lang="en-US" sz="1400" dirty="0"/>
              <a:t>m</a:t>
            </a:r>
            <a:r>
              <a:rPr lang="en-US" sz="1400" dirty="0" smtClean="0"/>
              <a:t>ethodology,” IEEE 11-14-827r3 July 2014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E. Wong et al, “Energy efficiency evaluation methodology follow up”, IEEE 11-14-</a:t>
            </a:r>
            <a:r>
              <a:rPr lang="en-US" sz="1400" dirty="0" smtClean="0"/>
              <a:t>1162r1, Sept 2014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E. Wong et al, “Parameters for power save mechanisms,” IEEE 11-14-1161r3, Sept 2014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IEEE 802.11-2012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S. Merlin et al, “</a:t>
            </a:r>
            <a:r>
              <a:rPr lang="en-US" sz="1400" dirty="0" err="1" smtClean="0"/>
              <a:t>TGax</a:t>
            </a:r>
            <a:r>
              <a:rPr lang="en-US" sz="1400" dirty="0" smtClean="0"/>
              <a:t> Simulation Scenarios,” IEEE 11-14-980r6,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R</a:t>
            </a:r>
            <a:r>
              <a:rPr lang="en-US" sz="1400" dirty="0"/>
              <a:t>. </a:t>
            </a:r>
            <a:r>
              <a:rPr lang="en-US" sz="1400" dirty="0" err="1"/>
              <a:t>Porat</a:t>
            </a:r>
            <a:r>
              <a:rPr lang="en-US" sz="1400" dirty="0"/>
              <a:t> et al, “11ax Evaluation Methodology,” </a:t>
            </a:r>
            <a:r>
              <a:rPr lang="en-US" sz="1400" dirty="0" smtClean="0"/>
              <a:t>IEEE 11</a:t>
            </a:r>
            <a:r>
              <a:rPr lang="en-US" sz="1400" dirty="0"/>
              <a:t>-14-</a:t>
            </a:r>
            <a:r>
              <a:rPr lang="en-US" sz="1400" dirty="0" smtClean="0"/>
              <a:t>571r7,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J. </a:t>
            </a:r>
            <a:r>
              <a:rPr lang="en-US" sz="1400" dirty="0" err="1" smtClean="0"/>
              <a:t>Kneckt</a:t>
            </a:r>
            <a:r>
              <a:rPr lang="en-US" sz="1400" dirty="0" smtClean="0"/>
              <a:t> et al, “Power save calibration results,” </a:t>
            </a:r>
            <a:r>
              <a:rPr lang="en-US" sz="1400" dirty="0"/>
              <a:t>IEEE 11-14-</a:t>
            </a:r>
            <a:r>
              <a:rPr lang="en-US" sz="1400" dirty="0" smtClean="0"/>
              <a:t>1495r0, </a:t>
            </a:r>
            <a:r>
              <a:rPr lang="en-US" sz="1400" dirty="0"/>
              <a:t>Nov 2014 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400" dirty="0"/>
              <a:t>J. </a:t>
            </a:r>
            <a:r>
              <a:rPr lang="en-US" sz="1400" dirty="0" err="1"/>
              <a:t>Kneckt</a:t>
            </a:r>
            <a:r>
              <a:rPr lang="en-US" sz="1400" dirty="0"/>
              <a:t> et al, </a:t>
            </a:r>
            <a:r>
              <a:rPr lang="en-US" sz="1400" dirty="0" smtClean="0"/>
              <a:t>“Power save calibration,” IEEE </a:t>
            </a:r>
            <a:r>
              <a:rPr lang="en-US" sz="1400" dirty="0"/>
              <a:t>11-15-</a:t>
            </a:r>
            <a:r>
              <a:rPr lang="en-US" sz="1400" dirty="0" smtClean="0"/>
              <a:t>0103r0,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Y. Li et al, “U</a:t>
            </a:r>
            <a:r>
              <a:rPr lang="en-US" sz="1400" dirty="0"/>
              <a:t>-</a:t>
            </a:r>
            <a:r>
              <a:rPr lang="en-US" sz="1400" dirty="0" smtClean="0"/>
              <a:t>APSD power saving</a:t>
            </a:r>
            <a:r>
              <a:rPr lang="en-US" sz="1400" dirty="0"/>
              <a:t>-calibration-results</a:t>
            </a:r>
            <a:r>
              <a:rPr lang="en-US" sz="1400" dirty="0" smtClean="0"/>
              <a:t>,” </a:t>
            </a:r>
            <a:r>
              <a:rPr lang="en-US" sz="1400" dirty="0"/>
              <a:t>IEEE 11-15</a:t>
            </a:r>
            <a:r>
              <a:rPr lang="en-US" sz="1400" dirty="0" smtClean="0"/>
              <a:t>-0072r0, Jan </a:t>
            </a:r>
            <a:r>
              <a:rPr lang="en-US" sz="1400" dirty="0"/>
              <a:t>2015 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E. Wong et al, “Power save calibration results, “IEEE 11-15-306r3, March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H. Choi et al, “Power save calibration,” IEEE 11-15-316r5, March 2015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contributions [1]-[3] described one or more of the 3 existing power save mechanisms in 802.11-2012 [4] as baseline for energy efficiency evaluation in simulation scenario [5] and </a:t>
            </a:r>
            <a:r>
              <a:rPr lang="en-US" sz="1600" dirty="0"/>
              <a:t>e</a:t>
            </a:r>
            <a:r>
              <a:rPr lang="en-US" sz="1600" dirty="0" smtClean="0"/>
              <a:t>valuation </a:t>
            </a:r>
            <a:r>
              <a:rPr lang="en-US" sz="1600" dirty="0"/>
              <a:t>m</a:t>
            </a:r>
            <a:r>
              <a:rPr lang="en-US" sz="1600" dirty="0" smtClean="0"/>
              <a:t>ethodology documents [6] for </a:t>
            </a:r>
            <a:r>
              <a:rPr lang="en-US" sz="1600" dirty="0" err="1" smtClean="0"/>
              <a:t>TGax</a:t>
            </a:r>
            <a:endParaRPr lang="en-US" sz="1600" dirty="0" smtClean="0"/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Unscheduled automatic power save delivery (U-APSD)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For this activity, a MAC calibration test for power save is defined in [5] for others to calibrate their MAC system simulators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Results have been presented so far for PSM [8, 10, 11], PSP [11], and U-APSD [7, 8, 9]. </a:t>
            </a:r>
            <a:endParaRPr lang="en-US" sz="1400" dirty="0" smtClean="0">
              <a:solidFill>
                <a:srgbClr val="FF0000"/>
              </a:solidFill>
            </a:endParaRPr>
          </a:p>
          <a:p>
            <a:pPr marL="285750">
              <a:buFont typeface="Arial"/>
              <a:buChar char="•"/>
            </a:pPr>
            <a:r>
              <a:rPr lang="en-US" sz="1600" dirty="0" smtClean="0"/>
              <a:t>This contribution presents power save calibration test results for PSP and U-APSD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9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Test Setup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3568" y="2492896"/>
            <a:ext cx="4104456" cy="3816424"/>
          </a:xfrm>
        </p:spPr>
        <p:txBody>
          <a:bodyPr/>
          <a:lstStyle/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Scenario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Simulation Run Time = 9000 seconds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802.11n PHY, 20 MHz bandwidth, </a:t>
            </a:r>
            <a:r>
              <a:rPr lang="en-US" sz="1200" dirty="0" smtClean="0"/>
              <a:t>5 GHz  band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 </a:t>
            </a:r>
            <a:r>
              <a:rPr lang="en-US" sz="1200" dirty="0"/>
              <a:t>= 0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No A-MPDU aggregation</a:t>
            </a:r>
          </a:p>
          <a:p>
            <a:pPr marL="0" indent="0"/>
            <a:endParaRPr lang="en-US" sz="1600" dirty="0"/>
          </a:p>
          <a:p>
            <a:pPr>
              <a:buFont typeface="Arial"/>
              <a:buChar char="•"/>
            </a:pPr>
            <a:r>
              <a:rPr lang="en-US" sz="1600" dirty="0"/>
              <a:t>Output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Percentage of time spent in each power state over simulation run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Average power consumed for each power state over simulation run</a:t>
            </a:r>
          </a:p>
          <a:p>
            <a:pPr marL="457200" lvl="1" indent="0"/>
            <a:endParaRPr lang="en-US" sz="1200" dirty="0"/>
          </a:p>
          <a:p>
            <a:pPr>
              <a:buFont typeface="Arial"/>
              <a:buChar char="•"/>
            </a:pPr>
            <a:endParaRPr lang="en-US" sz="1600" dirty="0"/>
          </a:p>
          <a:p>
            <a:pPr>
              <a:buFont typeface="Arial"/>
              <a:buChar char="•"/>
            </a:pPr>
            <a:endParaRPr lang="en-US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203848" y="1700808"/>
            <a:ext cx="2664296" cy="720080"/>
            <a:chOff x="3203848" y="1700808"/>
            <a:chExt cx="2664296" cy="720080"/>
          </a:xfrm>
        </p:grpSpPr>
        <p:sp>
          <p:nvSpPr>
            <p:cNvPr id="14" name="Oval 13"/>
            <p:cNvSpPr/>
            <p:nvPr/>
          </p:nvSpPr>
          <p:spPr bwMode="auto">
            <a:xfrm>
              <a:off x="5148064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03848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3995936" y="2060848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</p:grpSp>
      <p:sp>
        <p:nvSpPr>
          <p:cNvPr id="20" name="Content Placeholder 12"/>
          <p:cNvSpPr txBox="1">
            <a:spLocks/>
          </p:cNvSpPr>
          <p:nvPr/>
        </p:nvSpPr>
        <p:spPr bwMode="auto">
          <a:xfrm>
            <a:off x="4572000" y="2708920"/>
            <a:ext cx="3886199" cy="3960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1600" dirty="0"/>
              <a:t>Power Save Test Parameters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200" dirty="0"/>
              <a:t>MSDU length for PSP: </a:t>
            </a:r>
            <a:r>
              <a:rPr lang="en-GB" sz="1200" dirty="0"/>
              <a:t>1500 bytes with </a:t>
            </a:r>
            <a:r>
              <a:rPr lang="en-GB" sz="1200" dirty="0" err="1"/>
              <a:t>CWmin</a:t>
            </a:r>
            <a:r>
              <a:rPr lang="en-GB" sz="1200" dirty="0"/>
              <a:t>=15 downlink every 200 </a:t>
            </a:r>
            <a:r>
              <a:rPr lang="en-GB" sz="1200" dirty="0" err="1"/>
              <a:t>ms</a:t>
            </a:r>
            <a:endParaRPr lang="en-GB" sz="1200" dirty="0"/>
          </a:p>
          <a:p>
            <a:pPr lvl="1">
              <a:buFont typeface="Arial"/>
              <a:buChar char="•"/>
            </a:pPr>
            <a:r>
              <a:rPr lang="en-GB" sz="1200" dirty="0"/>
              <a:t>MSDU length for U-APSD:  120 bytes with </a:t>
            </a:r>
            <a:r>
              <a:rPr lang="en-GB" sz="1200" dirty="0" err="1"/>
              <a:t>CWmin</a:t>
            </a:r>
            <a:r>
              <a:rPr lang="en-GB" sz="1200" dirty="0"/>
              <a:t>=15  (once every 40 </a:t>
            </a:r>
            <a:r>
              <a:rPr lang="en-GB" sz="1200" dirty="0" err="1"/>
              <a:t>ms</a:t>
            </a:r>
            <a:r>
              <a:rPr lang="en-GB" sz="1200" dirty="0"/>
              <a:t>) for both uplink and downlink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200" dirty="0"/>
              <a:t>RTS/CTS [ OFF ]</a:t>
            </a:r>
          </a:p>
          <a:p>
            <a:pPr lvl="1">
              <a:buFont typeface="Arial"/>
              <a:buChar char="•"/>
            </a:pPr>
            <a:r>
              <a:rPr lang="en-GB" sz="1200" dirty="0"/>
              <a:t>AIFS=DIFS=34us</a:t>
            </a:r>
            <a:r>
              <a:rPr lang="en-US" sz="1200" dirty="0"/>
              <a:t> </a:t>
            </a:r>
            <a:endParaRPr lang="en-US" sz="1200" dirty="0" smtClean="0"/>
          </a:p>
          <a:p>
            <a:pPr lvl="1">
              <a:buFont typeface="Arial"/>
              <a:buChar char="•"/>
            </a:pPr>
            <a:r>
              <a:rPr lang="en-US" sz="1200" dirty="0" smtClean="0"/>
              <a:t>PIFS=25us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200" dirty="0"/>
              <a:t>MCS = [ 0 ]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DTIM = [ 3 </a:t>
            </a:r>
            <a:r>
              <a:rPr lang="en-US" sz="1200" dirty="0" smtClean="0"/>
              <a:t>]</a:t>
            </a:r>
          </a:p>
          <a:p>
            <a:pPr marL="457200" lvl="1" indent="0"/>
            <a:endParaRPr lang="en-US" sz="1200" dirty="0"/>
          </a:p>
          <a:p>
            <a:pPr>
              <a:buFont typeface="Arial"/>
              <a:buChar char="•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86287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Parameters for </a:t>
            </a:r>
            <a:br>
              <a:rPr lang="en-US" dirty="0" smtClean="0"/>
            </a:br>
            <a:r>
              <a:rPr lang="en-US" dirty="0" smtClean="0"/>
              <a:t>PSM and U-APSD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454276"/>
              </p:ext>
            </p:extLst>
          </p:nvPr>
        </p:nvGraphicFramePr>
        <p:xfrm>
          <a:off x="611560" y="1916832"/>
          <a:ext cx="8064896" cy="442700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12168"/>
                <a:gridCol w="1800200"/>
                <a:gridCol w="3235371"/>
                <a:gridCol w="1517157"/>
              </a:tblGrid>
              <a:tr h="28336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Mechanism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Parameter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Definition/Values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Suggested Set</a:t>
                      </a:r>
                      <a:r>
                        <a:rPr lang="en-US" sz="1050" baseline="0" dirty="0" smtClean="0"/>
                        <a:t> of </a:t>
                      </a:r>
                      <a:r>
                        <a:rPr lang="en-US" sz="1050" dirty="0" smtClean="0"/>
                        <a:t> Simulation Values **</a:t>
                      </a:r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64703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Power save polling</a:t>
                      </a:r>
                      <a:r>
                        <a:rPr lang="en-US" sz="1050" baseline="0" dirty="0" smtClean="0"/>
                        <a:t> (PSP)</a:t>
                      </a:r>
                      <a:endParaRPr lang="en-US" sz="1050" dirty="0" smtClean="0"/>
                    </a:p>
                    <a:p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Beacon Interval (BI)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100 TU</a:t>
                      </a:r>
                    </a:p>
                  </a:txBody>
                  <a:tcPr anchor="ctr"/>
                </a:tc>
              </a:tr>
              <a:tr h="267543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Integer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in unit of BI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{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1, 3 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}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Pre-Target Beacon Transmission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Time (TBTT)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Length of time before a STA wakes before 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Beacon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{ 0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} </a:t>
                      </a:r>
                      <a:r>
                        <a:rPr lang="en-US" sz="1050" baseline="0" dirty="0" err="1" smtClean="0">
                          <a:solidFill>
                            <a:srgbClr val="00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133534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Beacon timeout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Length of time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after TBTT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{ 5 } </a:t>
                      </a:r>
                      <a:r>
                        <a:rPr lang="en-US" sz="1050" dirty="0" err="1" smtClean="0">
                          <a:solidFill>
                            <a:srgbClr val="00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133534">
                <a:tc rowSpan="7">
                  <a:txBody>
                    <a:bodyPr/>
                    <a:lstStyle/>
                    <a:p>
                      <a:r>
                        <a:rPr lang="en-US" sz="1050" dirty="0" smtClean="0"/>
                        <a:t>Unscheduled automatic power save delivery </a:t>
                      </a:r>
                    </a:p>
                    <a:p>
                      <a:r>
                        <a:rPr lang="en-US" sz="1050" dirty="0" smtClean="0"/>
                        <a:t>(U-APSD)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Beacon Interval (BI)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100 TU</a:t>
                      </a:r>
                    </a:p>
                  </a:txBody>
                  <a:tcPr anchor="ctr"/>
                </a:tc>
              </a:tr>
              <a:tr h="133534">
                <a:tc v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Integer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in unit of BI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{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1, 3 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}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133534">
                <a:tc v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Max SP Length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Indicate the maximum number of buffered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MSDUs, A-MSDUs, and MMPDUs that AP may deliver per SP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{ 2, 4, 6, ∞ } 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133534">
                <a:tc v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AC</a:t>
                      </a:r>
                      <a:endParaRPr lang="en-US" sz="1050" baseline="3000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Access 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All ACs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are both delivery and trigger enabled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133534">
                <a:tc v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Pre-Target Beacon Transmission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Time (TBTT)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Length of time before a STA wakes before 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Beacon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{ 0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} </a:t>
                      </a:r>
                      <a:r>
                        <a:rPr lang="en-US" sz="1050" baseline="0" dirty="0" err="1" smtClean="0">
                          <a:solidFill>
                            <a:srgbClr val="00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133534">
                <a:tc v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Beacon timeout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Length of time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after TBTT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{ 5 } </a:t>
                      </a:r>
                      <a:r>
                        <a:rPr lang="en-US" sz="1050" dirty="0" err="1" smtClean="0">
                          <a:solidFill>
                            <a:srgbClr val="00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133534">
                <a:tc v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Probe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delay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Delay (in microseconds) to be used prior to transmitting when changing from Doze to Awake, if no frame sequence is detected by which the NAV can be set. 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{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0 } </a:t>
                      </a:r>
                      <a:r>
                        <a:rPr lang="en-US" sz="1050" baseline="0" dirty="0" err="1" smtClean="0">
                          <a:solidFill>
                            <a:srgbClr val="00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646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PSP Operation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grpSp>
        <p:nvGrpSpPr>
          <p:cNvPr id="46" name="Group 45"/>
          <p:cNvGrpSpPr/>
          <p:nvPr/>
        </p:nvGrpSpPr>
        <p:grpSpPr>
          <a:xfrm>
            <a:off x="611560" y="2276872"/>
            <a:ext cx="7992888" cy="2664296"/>
            <a:chOff x="683568" y="2204864"/>
            <a:chExt cx="7992888" cy="2664296"/>
          </a:xfrm>
        </p:grpSpPr>
        <p:sp>
          <p:nvSpPr>
            <p:cNvPr id="47" name="Shape 124"/>
            <p:cNvSpPr/>
            <p:nvPr/>
          </p:nvSpPr>
          <p:spPr>
            <a:xfrm>
              <a:off x="971600" y="2204864"/>
              <a:ext cx="1224136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AP buffers this frame since this STA is in power save mode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48" name="Shape 119"/>
            <p:cNvSpPr/>
            <p:nvPr/>
          </p:nvSpPr>
          <p:spPr>
            <a:xfrm flipV="1">
              <a:off x="1129277" y="3646981"/>
              <a:ext cx="7358064" cy="1"/>
            </a:xfrm>
            <a:prstGeom prst="line">
              <a:avLst/>
            </a:prstGeom>
            <a:noFill/>
            <a:ln w="254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49" name="Shape 120"/>
            <p:cNvSpPr/>
            <p:nvPr/>
          </p:nvSpPr>
          <p:spPr>
            <a:xfrm>
              <a:off x="683568" y="3400261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50" name="Shape 121"/>
            <p:cNvSpPr/>
            <p:nvPr/>
          </p:nvSpPr>
          <p:spPr>
            <a:xfrm>
              <a:off x="683568" y="3630089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51" name="Shape 122"/>
            <p:cNvSpPr/>
            <p:nvPr/>
          </p:nvSpPr>
          <p:spPr>
            <a:xfrm>
              <a:off x="4147497" y="3370087"/>
              <a:ext cx="389591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52" name="Shape 123"/>
            <p:cNvSpPr/>
            <p:nvPr/>
          </p:nvSpPr>
          <p:spPr>
            <a:xfrm>
              <a:off x="3457831" y="3648478"/>
              <a:ext cx="464570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>
                  <a:solidFill>
                    <a:schemeClr val="tx1"/>
                  </a:solidFill>
                </a:rPr>
                <a:t>PS-Poll</a:t>
              </a:r>
            </a:p>
          </p:txBody>
        </p:sp>
        <p:sp>
          <p:nvSpPr>
            <p:cNvPr id="53" name="Shape 124"/>
            <p:cNvSpPr/>
            <p:nvPr/>
          </p:nvSpPr>
          <p:spPr>
            <a:xfrm>
              <a:off x="2269513" y="3342956"/>
              <a:ext cx="532494" cy="29965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54" name="Shape 125"/>
            <p:cNvSpPr/>
            <p:nvPr/>
          </p:nvSpPr>
          <p:spPr>
            <a:xfrm>
              <a:off x="5418136" y="3370087"/>
              <a:ext cx="532494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MPDU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55" name="Shape 126"/>
            <p:cNvSpPr/>
            <p:nvPr/>
          </p:nvSpPr>
          <p:spPr>
            <a:xfrm>
              <a:off x="7657362" y="3370087"/>
              <a:ext cx="532494" cy="27252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56" name="Shape 127"/>
            <p:cNvSpPr/>
            <p:nvPr/>
          </p:nvSpPr>
          <p:spPr>
            <a:xfrm>
              <a:off x="2987824" y="4077072"/>
              <a:ext cx="909195" cy="421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STA starts CCA for PS-Poll </a:t>
              </a:r>
            </a:p>
          </p:txBody>
        </p:sp>
        <p:sp>
          <p:nvSpPr>
            <p:cNvPr id="57" name="Shape 138"/>
            <p:cNvSpPr/>
            <p:nvPr/>
          </p:nvSpPr>
          <p:spPr>
            <a:xfrm>
              <a:off x="1322973" y="2745725"/>
              <a:ext cx="532494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58" name="Shape 150"/>
            <p:cNvSpPr/>
            <p:nvPr/>
          </p:nvSpPr>
          <p:spPr>
            <a:xfrm flipV="1">
              <a:off x="3203848" y="3717032"/>
              <a:ext cx="1" cy="432048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59" name="Shape 151"/>
            <p:cNvSpPr/>
            <p:nvPr/>
          </p:nvSpPr>
          <p:spPr>
            <a:xfrm>
              <a:off x="4499992" y="2708920"/>
              <a:ext cx="1296144" cy="49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sz="1000" dirty="0" smtClean="0">
                  <a:solidFill>
                    <a:schemeClr val="tx1"/>
                  </a:solidFill>
                </a:rPr>
                <a:t>AP </a:t>
              </a:r>
              <a:r>
                <a:rPr sz="1000" dirty="0">
                  <a:solidFill>
                    <a:schemeClr val="tx1"/>
                  </a:solidFill>
                </a:rPr>
                <a:t>starts </a:t>
              </a:r>
              <a:r>
                <a:rPr lang="en-US" sz="1000" dirty="0" smtClean="0">
                  <a:solidFill>
                    <a:schemeClr val="tx1"/>
                  </a:solidFill>
                </a:rPr>
                <a:t>EDCA </a:t>
              </a:r>
              <a:r>
                <a:rPr sz="1000" dirty="0" smtClean="0">
                  <a:solidFill>
                    <a:schemeClr val="tx1"/>
                  </a:solidFill>
                </a:rPr>
                <a:t>for </a:t>
              </a:r>
              <a:r>
                <a:rPr sz="1000" dirty="0">
                  <a:solidFill>
                    <a:schemeClr val="tx1"/>
                  </a:solidFill>
                </a:rPr>
                <a:t>downlink </a:t>
              </a:r>
              <a:r>
                <a:rPr lang="en-US" sz="1000" dirty="0" smtClean="0">
                  <a:solidFill>
                    <a:schemeClr val="tx1"/>
                  </a:solidFill>
                </a:rPr>
                <a:t>one MPDU</a:t>
              </a:r>
            </a:p>
          </p:txBody>
        </p:sp>
        <p:sp>
          <p:nvSpPr>
            <p:cNvPr id="62" name="Shape 163"/>
            <p:cNvSpPr/>
            <p:nvPr/>
          </p:nvSpPr>
          <p:spPr>
            <a:xfrm flipV="1">
              <a:off x="6588224" y="4005064"/>
              <a:ext cx="1" cy="317512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3" name="Shape 169"/>
            <p:cNvSpPr/>
            <p:nvPr/>
          </p:nvSpPr>
          <p:spPr>
            <a:xfrm>
              <a:off x="6182290" y="3648478"/>
              <a:ext cx="389591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66" name="Shape 172"/>
            <p:cNvSpPr/>
            <p:nvPr/>
          </p:nvSpPr>
          <p:spPr>
            <a:xfrm>
              <a:off x="1589220" y="3054742"/>
              <a:ext cx="1" cy="367713"/>
            </a:xfrm>
            <a:prstGeom prst="line">
              <a:avLst/>
            </a:prstGeom>
            <a:noFill/>
            <a:ln w="508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7" name="Shape 150"/>
            <p:cNvSpPr/>
            <p:nvPr/>
          </p:nvSpPr>
          <p:spPr>
            <a:xfrm flipV="1">
              <a:off x="5076057" y="3212976"/>
              <a:ext cx="0" cy="38952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triangle"/>
              <a:tailEnd type="non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8" name="Shape 127"/>
            <p:cNvSpPr/>
            <p:nvPr/>
          </p:nvSpPr>
          <p:spPr>
            <a:xfrm>
              <a:off x="7236296" y="2348880"/>
              <a:ext cx="1440160" cy="504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Since </a:t>
              </a:r>
              <a:r>
                <a:rPr lang="en-US" sz="1000" dirty="0" smtClean="0">
                  <a:solidFill>
                    <a:srgbClr val="FF0000"/>
                  </a:solidFill>
                </a:rPr>
                <a:t>DTIM=3</a:t>
              </a:r>
              <a:r>
                <a:rPr lang="en-US" sz="1000" dirty="0" smtClean="0">
                  <a:solidFill>
                    <a:schemeClr val="tx1"/>
                  </a:solidFill>
                </a:rPr>
                <a:t>, STA continues in Doze state during this Beacon 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69" name="Shape 163"/>
            <p:cNvSpPr/>
            <p:nvPr/>
          </p:nvSpPr>
          <p:spPr>
            <a:xfrm flipV="1">
              <a:off x="2267744" y="3717032"/>
              <a:ext cx="1" cy="317512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70" name="Shape 127"/>
            <p:cNvSpPr/>
            <p:nvPr/>
          </p:nvSpPr>
          <p:spPr>
            <a:xfrm>
              <a:off x="1187624" y="4005064"/>
              <a:ext cx="1440159" cy="864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exits power save mode and is Awake for DTIM Beacon, i.e</a:t>
              </a:r>
              <a:r>
                <a:rPr lang="en-US" sz="1000" dirty="0">
                  <a:solidFill>
                    <a:schemeClr val="tx1"/>
                  </a:solidFill>
                </a:rPr>
                <a:t>. </a:t>
              </a:r>
              <a:r>
                <a:rPr lang="en-US" sz="1000" dirty="0">
                  <a:solidFill>
                    <a:srgbClr val="FF0000"/>
                  </a:solidFill>
                </a:rPr>
                <a:t>DtimCount=</a:t>
              </a:r>
              <a:r>
                <a:rPr lang="en-US" sz="1000" dirty="0" smtClean="0">
                  <a:solidFill>
                    <a:srgbClr val="FF0000"/>
                  </a:solidFill>
                </a:rPr>
                <a:t>0</a:t>
              </a:r>
              <a:r>
                <a:rPr lang="en-US" sz="1000" dirty="0">
                  <a:solidFill>
                    <a:srgbClr val="000000"/>
                  </a:solidFill>
                </a:rPr>
                <a:t>; STA </a:t>
              </a:r>
              <a:r>
                <a:rPr lang="en-US" sz="1000" dirty="0" smtClean="0">
                  <a:solidFill>
                    <a:srgbClr val="000000"/>
                  </a:solidFill>
                </a:rPr>
                <a:t>skips </a:t>
              </a:r>
              <a:r>
                <a:rPr lang="en-US" sz="1000" dirty="0">
                  <a:solidFill>
                    <a:srgbClr val="000000"/>
                  </a:solidFill>
                </a:rPr>
                <a:t>other Beacons that are not </a:t>
              </a:r>
              <a:r>
                <a:rPr lang="en-US" sz="1000" dirty="0" smtClean="0">
                  <a:solidFill>
                    <a:srgbClr val="000000"/>
                  </a:solidFill>
                </a:rPr>
                <a:t>DTIM Beacons </a:t>
              </a:r>
              <a:endParaRPr lang="en-US" sz="1000" dirty="0">
                <a:solidFill>
                  <a:srgbClr val="FF0000"/>
                </a:solidFill>
              </a:endParaRPr>
            </a:p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71" name="Shape 127"/>
            <p:cNvSpPr/>
            <p:nvPr/>
          </p:nvSpPr>
          <p:spPr>
            <a:xfrm>
              <a:off x="5724128" y="4293096"/>
              <a:ext cx="2016224" cy="360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return to Doze, and AP resumes buffering traffic for this STA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72" name="Shape 151"/>
            <p:cNvSpPr/>
            <p:nvPr/>
          </p:nvSpPr>
          <p:spPr>
            <a:xfrm>
              <a:off x="2051720" y="3068960"/>
              <a:ext cx="1008112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err="1" smtClean="0">
                  <a:solidFill>
                    <a:srgbClr val="FF0000"/>
                  </a:solidFill>
                </a:rPr>
                <a:t>DtimCount</a:t>
              </a:r>
              <a:r>
                <a:rPr lang="en-US" sz="1000" dirty="0" smtClean="0">
                  <a:solidFill>
                    <a:srgbClr val="FF0000"/>
                  </a:solidFill>
                </a:rPr>
                <a:t>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73" name="Shape 151"/>
            <p:cNvSpPr/>
            <p:nvPr/>
          </p:nvSpPr>
          <p:spPr>
            <a:xfrm>
              <a:off x="7380312" y="3068960"/>
              <a:ext cx="1008112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err="1" smtClean="0">
                  <a:solidFill>
                    <a:srgbClr val="FF0000"/>
                  </a:solidFill>
                </a:rPr>
                <a:t>DtimCount</a:t>
              </a:r>
              <a:r>
                <a:rPr lang="en-US" sz="1000" dirty="0" smtClean="0">
                  <a:solidFill>
                    <a:srgbClr val="FF0000"/>
                  </a:solidFill>
                </a:rPr>
                <a:t>=2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75" name="Shape 151"/>
            <p:cNvSpPr/>
            <p:nvPr/>
          </p:nvSpPr>
          <p:spPr>
            <a:xfrm>
              <a:off x="1403648" y="4581128"/>
              <a:ext cx="1008112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790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PSP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1916832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Percentage of Time Spent in Each Power State over Simulation Run </a:t>
            </a:r>
            <a:endParaRPr lang="en-US" sz="1600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53192"/>
              </p:ext>
            </p:extLst>
          </p:nvPr>
        </p:nvGraphicFramePr>
        <p:xfrm>
          <a:off x="1043608" y="2420888"/>
          <a:ext cx="7128791" cy="2009041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720080"/>
                <a:gridCol w="936104"/>
                <a:gridCol w="720080"/>
                <a:gridCol w="720080"/>
                <a:gridCol w="576064"/>
                <a:gridCol w="720080"/>
                <a:gridCol w="648072"/>
                <a:gridCol w="634979"/>
                <a:gridCol w="726626"/>
                <a:gridCol w="726626"/>
              </a:tblGrid>
              <a:tr h="3336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Power Save Polling (PSP)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STA (% of Total Simulation Time)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AP (% of Total Simulation Time)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DTIM Period (BI)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Listen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RX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Sleep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Listen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RX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Sleep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No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-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98.0645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1.9055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98.0645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0.0300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1.9055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Yes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0.1418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1.9355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 0.0620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97.8607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98.0025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0.0620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1.9355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Yes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0.0847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0.9623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0.0404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98.9127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98.3724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0.0404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1.5872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061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673390"/>
              </p:ext>
            </p:extLst>
          </p:nvPr>
        </p:nvGraphicFramePr>
        <p:xfrm>
          <a:off x="683568" y="2564904"/>
          <a:ext cx="7683292" cy="2071638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815002"/>
                <a:gridCol w="553150"/>
                <a:gridCol w="621491"/>
                <a:gridCol w="632628"/>
                <a:gridCol w="632628"/>
                <a:gridCol w="632628"/>
                <a:gridCol w="632628"/>
                <a:gridCol w="632628"/>
                <a:gridCol w="711706"/>
                <a:gridCol w="711706"/>
                <a:gridCol w="474471"/>
                <a:gridCol w="632626"/>
              </a:tblGrid>
              <a:tr h="3336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Power Save Polling (PSP)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STA (Average Power,</a:t>
                      </a:r>
                      <a:r>
                        <a:rPr lang="en-US" sz="1000" b="1" baseline="0" dirty="0" smtClean="0"/>
                        <a:t> </a:t>
                      </a:r>
                      <a:r>
                        <a:rPr lang="en-US" sz="1000" b="1" baseline="0" dirty="0" err="1" smtClean="0"/>
                        <a:t>m</a:t>
                      </a:r>
                      <a:r>
                        <a:rPr lang="en-US" sz="1000" b="1" dirty="0" err="1" smtClean="0"/>
                        <a:t>W</a:t>
                      </a:r>
                      <a:r>
                        <a:rPr lang="en-US" sz="1000" b="1" dirty="0" smtClean="0"/>
                        <a:t>)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AP (Average Power, </a:t>
                      </a:r>
                      <a:r>
                        <a:rPr lang="en-US" sz="1000" b="1" dirty="0" err="1" smtClean="0"/>
                        <a:t>mW</a:t>
                      </a:r>
                      <a:r>
                        <a:rPr lang="en-US" sz="1000" b="1" dirty="0" smtClean="0"/>
                        <a:t>)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DTIM Period (BI)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Listen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RX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Sleep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Total Average Power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Listen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RX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Sleep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Total</a:t>
                      </a:r>
                      <a:r>
                        <a:rPr lang="en-US" sz="1000" b="1" baseline="0" dirty="0" smtClean="0"/>
                        <a:t> Average Power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No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-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53.9355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2.0961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0.0924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56.1239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53.9355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0.0330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5.8690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59.8374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Yes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0.0780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2.1291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0.1910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0.0032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2.4012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53.9014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0.0682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5.9614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59.9309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Yes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0.0466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1.0585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0.1243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0.0033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1.2326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54.1048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0.0444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4.8887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59.0379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8" y="5991671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Based average current consumption values @ 1.1V in [5], i.e. TX = 280 mA, RX = 100 mA, Listen = 50 mA,  Sleep = 0.003 mA; 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PSP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2010326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Average Power Consumed for Each Power State over Simulation Run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5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U-APSD Operation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grpSp>
        <p:nvGrpSpPr>
          <p:cNvPr id="46" name="Group 45"/>
          <p:cNvGrpSpPr/>
          <p:nvPr/>
        </p:nvGrpSpPr>
        <p:grpSpPr>
          <a:xfrm>
            <a:off x="683568" y="2132856"/>
            <a:ext cx="7803773" cy="3168352"/>
            <a:chOff x="683568" y="2132856"/>
            <a:chExt cx="7803773" cy="3168352"/>
          </a:xfrm>
        </p:grpSpPr>
        <p:sp>
          <p:nvSpPr>
            <p:cNvPr id="47" name="Shape 124"/>
            <p:cNvSpPr/>
            <p:nvPr/>
          </p:nvSpPr>
          <p:spPr>
            <a:xfrm>
              <a:off x="971600" y="2204864"/>
              <a:ext cx="1296144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AP buffers this frame since this STA is in power save mode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48" name="Shape 119"/>
            <p:cNvSpPr/>
            <p:nvPr/>
          </p:nvSpPr>
          <p:spPr>
            <a:xfrm flipV="1">
              <a:off x="1129277" y="3646981"/>
              <a:ext cx="7358064" cy="1"/>
            </a:xfrm>
            <a:prstGeom prst="line">
              <a:avLst/>
            </a:prstGeom>
            <a:noFill/>
            <a:ln w="254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49" name="Shape 120"/>
            <p:cNvSpPr/>
            <p:nvPr/>
          </p:nvSpPr>
          <p:spPr>
            <a:xfrm>
              <a:off x="683568" y="3400261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50" name="Shape 121"/>
            <p:cNvSpPr/>
            <p:nvPr/>
          </p:nvSpPr>
          <p:spPr>
            <a:xfrm>
              <a:off x="683568" y="3630089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51" name="Shape 124"/>
            <p:cNvSpPr/>
            <p:nvPr/>
          </p:nvSpPr>
          <p:spPr>
            <a:xfrm>
              <a:off x="1882564" y="3342956"/>
              <a:ext cx="430279" cy="29965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52" name="Shape 125"/>
            <p:cNvSpPr/>
            <p:nvPr/>
          </p:nvSpPr>
          <p:spPr>
            <a:xfrm>
              <a:off x="4499992" y="3370087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A-MPDU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53" name="Shape 127"/>
            <p:cNvSpPr/>
            <p:nvPr/>
          </p:nvSpPr>
          <p:spPr>
            <a:xfrm>
              <a:off x="2483768" y="4293096"/>
              <a:ext cx="1656184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STA starts </a:t>
              </a:r>
              <a:r>
                <a:rPr lang="en-US" sz="1000" dirty="0" smtClean="0">
                  <a:solidFill>
                    <a:schemeClr val="tx1"/>
                  </a:solidFill>
                </a:rPr>
                <a:t>aProbeDelay then </a:t>
              </a:r>
              <a:r>
                <a:rPr sz="1000" dirty="0" smtClean="0">
                  <a:solidFill>
                    <a:schemeClr val="tx1"/>
                  </a:solidFill>
                </a:rPr>
                <a:t>CCA </a:t>
              </a:r>
              <a:r>
                <a:rPr sz="1000" dirty="0">
                  <a:solidFill>
                    <a:schemeClr val="tx1"/>
                  </a:solidFill>
                </a:rPr>
                <a:t>for </a:t>
              </a:r>
              <a:r>
                <a:rPr lang="en-US" sz="1000" dirty="0" smtClean="0">
                  <a:solidFill>
                    <a:schemeClr val="tx1"/>
                  </a:solidFill>
                </a:rPr>
                <a:t>trigger frame, i.e.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QoS</a:t>
              </a:r>
              <a:r>
                <a:rPr lang="en-US" sz="1000" dirty="0" smtClean="0">
                  <a:solidFill>
                    <a:schemeClr val="tx1"/>
                  </a:solidFill>
                </a:rPr>
                <a:t> (Null) frame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54" name="Shape 138"/>
            <p:cNvSpPr/>
            <p:nvPr/>
          </p:nvSpPr>
          <p:spPr>
            <a:xfrm>
              <a:off x="1368072" y="2745725"/>
              <a:ext cx="532494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55" name="Shape 150"/>
            <p:cNvSpPr/>
            <p:nvPr/>
          </p:nvSpPr>
          <p:spPr>
            <a:xfrm flipV="1">
              <a:off x="2915816" y="4005064"/>
              <a:ext cx="0" cy="288032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56" name="Shape 169"/>
            <p:cNvSpPr/>
            <p:nvPr/>
          </p:nvSpPr>
          <p:spPr>
            <a:xfrm>
              <a:off x="5004048" y="3648478"/>
              <a:ext cx="245575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BA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57" name="Shape 172"/>
            <p:cNvSpPr/>
            <p:nvPr/>
          </p:nvSpPr>
          <p:spPr>
            <a:xfrm>
              <a:off x="1634319" y="3054742"/>
              <a:ext cx="1" cy="367713"/>
            </a:xfrm>
            <a:prstGeom prst="line">
              <a:avLst/>
            </a:prstGeom>
            <a:noFill/>
            <a:ln w="508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58" name="Shape 150"/>
            <p:cNvSpPr/>
            <p:nvPr/>
          </p:nvSpPr>
          <p:spPr>
            <a:xfrm>
              <a:off x="4355976" y="2852936"/>
              <a:ext cx="0" cy="69060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none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en-US" sz="1000" dirty="0" smtClean="0">
                <a:solidFill>
                  <a:schemeClr val="tx1"/>
                </a:solidFill>
              </a:endParaRPr>
            </a:p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en-US" sz="1000" dirty="0">
                <a:solidFill>
                  <a:schemeClr val="tx1"/>
                </a:solidFill>
              </a:endParaRPr>
            </a:p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en-US" sz="1000" dirty="0">
                <a:solidFill>
                  <a:schemeClr val="tx1"/>
                </a:solidFill>
              </a:endParaRPr>
            </a:p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59" name="Shape 127"/>
            <p:cNvSpPr/>
            <p:nvPr/>
          </p:nvSpPr>
          <p:spPr>
            <a:xfrm>
              <a:off x="5940152" y="2636912"/>
              <a:ext cx="1656184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return to Doze, and AP resumes buffering traffic for this STA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62" name="Shape 163"/>
            <p:cNvSpPr/>
            <p:nvPr/>
          </p:nvSpPr>
          <p:spPr>
            <a:xfrm flipV="1">
              <a:off x="1907704" y="3717032"/>
              <a:ext cx="0" cy="36004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3" name="Shape 127"/>
            <p:cNvSpPr/>
            <p:nvPr/>
          </p:nvSpPr>
          <p:spPr>
            <a:xfrm>
              <a:off x="683568" y="4005064"/>
              <a:ext cx="1656184" cy="936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exits power save mode and is Awake for DTIM Beacon</a:t>
              </a:r>
              <a:r>
                <a:rPr lang="en-US" sz="1000" dirty="0">
                  <a:solidFill>
                    <a:schemeClr val="tx1"/>
                  </a:solidFill>
                </a:rPr>
                <a:t>, </a:t>
              </a:r>
              <a:r>
                <a:rPr lang="en-US" sz="1000" dirty="0" smtClean="0">
                  <a:solidFill>
                    <a:schemeClr val="tx1"/>
                  </a:solidFill>
                </a:rPr>
                <a:t>i.e. </a:t>
              </a:r>
              <a:r>
                <a:rPr lang="en-US" sz="1000" dirty="0" smtClean="0">
                  <a:solidFill>
                    <a:srgbClr val="FF0000"/>
                  </a:solidFill>
                </a:rPr>
                <a:t>DtimCount</a:t>
              </a:r>
              <a:r>
                <a:rPr lang="en-US" sz="1000" dirty="0">
                  <a:solidFill>
                    <a:srgbClr val="FF0000"/>
                  </a:solidFill>
                </a:rPr>
                <a:t>=</a:t>
              </a:r>
              <a:r>
                <a:rPr lang="en-US" sz="1000" dirty="0" smtClean="0">
                  <a:solidFill>
                    <a:srgbClr val="FF0000"/>
                  </a:solidFill>
                </a:rPr>
                <a:t>0</a:t>
              </a:r>
              <a:r>
                <a:rPr lang="en-US" sz="1000" dirty="0">
                  <a:solidFill>
                    <a:srgbClr val="000000"/>
                  </a:solidFill>
                </a:rPr>
                <a:t>; STA </a:t>
              </a:r>
              <a:r>
                <a:rPr lang="en-US" sz="1000" dirty="0" smtClean="0">
                  <a:solidFill>
                    <a:srgbClr val="000000"/>
                  </a:solidFill>
                </a:rPr>
                <a:t>skips </a:t>
              </a:r>
              <a:r>
                <a:rPr lang="en-US" sz="1000" dirty="0">
                  <a:solidFill>
                    <a:srgbClr val="000000"/>
                  </a:solidFill>
                </a:rPr>
                <a:t>other Beacons that are not DTIM </a:t>
              </a:r>
              <a:r>
                <a:rPr lang="en-US" sz="1000" dirty="0" smtClean="0">
                  <a:solidFill>
                    <a:srgbClr val="000000"/>
                  </a:solidFill>
                </a:rPr>
                <a:t>Beacons</a:t>
              </a:r>
              <a:endParaRPr lang="en-US" sz="1000" dirty="0">
                <a:solidFill>
                  <a:srgbClr val="FF0000"/>
                </a:solidFill>
              </a:endParaRPr>
            </a:p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66" name="Shape 151"/>
            <p:cNvSpPr/>
            <p:nvPr/>
          </p:nvSpPr>
          <p:spPr>
            <a:xfrm>
              <a:off x="3275856" y="2132856"/>
              <a:ext cx="2088232" cy="637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AP is aware STA is Awake, starts EDCA, and send frames to STA until there are no more data frames for this AC or AP has reached </a:t>
              </a:r>
              <a:r>
                <a:rPr lang="en-US" sz="1000" dirty="0" smtClean="0">
                  <a:solidFill>
                    <a:srgbClr val="FF0000"/>
                  </a:solidFill>
                </a:rPr>
                <a:t>Max SP Length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67" name="Shape 125"/>
            <p:cNvSpPr/>
            <p:nvPr/>
          </p:nvSpPr>
          <p:spPr>
            <a:xfrm>
              <a:off x="5580112" y="3372503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A-MPDU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68" name="Shape 169"/>
            <p:cNvSpPr/>
            <p:nvPr/>
          </p:nvSpPr>
          <p:spPr>
            <a:xfrm>
              <a:off x="6054617" y="3645024"/>
              <a:ext cx="245575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BA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69" name="Shape 127"/>
            <p:cNvSpPr/>
            <p:nvPr/>
          </p:nvSpPr>
          <p:spPr>
            <a:xfrm>
              <a:off x="5508104" y="3068960"/>
              <a:ext cx="576064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EOSP=1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70" name="Shape 151"/>
            <p:cNvSpPr/>
            <p:nvPr/>
          </p:nvSpPr>
          <p:spPr>
            <a:xfrm>
              <a:off x="4067944" y="508518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Service Period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71" name="Shape 125"/>
            <p:cNvSpPr/>
            <p:nvPr/>
          </p:nvSpPr>
          <p:spPr>
            <a:xfrm>
              <a:off x="2915816" y="3645024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72" name="Shape 122"/>
            <p:cNvSpPr/>
            <p:nvPr/>
          </p:nvSpPr>
          <p:spPr>
            <a:xfrm>
              <a:off x="3419872" y="3372503"/>
              <a:ext cx="360040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73" name="Shape 150"/>
            <p:cNvSpPr/>
            <p:nvPr/>
          </p:nvSpPr>
          <p:spPr>
            <a:xfrm>
              <a:off x="2915816" y="5085184"/>
              <a:ext cx="3384376" cy="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diamond"/>
              <a:tailEnd type="diamond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75" name="Shape 124"/>
            <p:cNvSpPr/>
            <p:nvPr/>
          </p:nvSpPr>
          <p:spPr>
            <a:xfrm>
              <a:off x="7596336" y="3356992"/>
              <a:ext cx="430279" cy="29965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76" name="Shape 127"/>
            <p:cNvSpPr/>
            <p:nvPr/>
          </p:nvSpPr>
          <p:spPr>
            <a:xfrm>
              <a:off x="4427984" y="3068960"/>
              <a:ext cx="576064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EOSP=0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77" name="Shape 150"/>
            <p:cNvSpPr/>
            <p:nvPr/>
          </p:nvSpPr>
          <p:spPr>
            <a:xfrm>
              <a:off x="6300192" y="3068960"/>
              <a:ext cx="0" cy="474576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none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en-US" sz="1000" dirty="0" smtClean="0">
                <a:solidFill>
                  <a:schemeClr val="tx1"/>
                </a:solidFill>
              </a:endParaRPr>
            </a:p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en-US" sz="1000" dirty="0">
                <a:solidFill>
                  <a:schemeClr val="tx1"/>
                </a:solidFill>
              </a:endParaRPr>
            </a:p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en-US" sz="1000" dirty="0">
                <a:solidFill>
                  <a:schemeClr val="tx1"/>
                </a:solidFill>
              </a:endParaRPr>
            </a:p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78" name="Shape 151"/>
            <p:cNvSpPr/>
            <p:nvPr/>
          </p:nvSpPr>
          <p:spPr>
            <a:xfrm>
              <a:off x="1619672" y="3068960"/>
              <a:ext cx="1008112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err="1" smtClean="0">
                  <a:solidFill>
                    <a:srgbClr val="FF0000"/>
                  </a:solidFill>
                </a:rPr>
                <a:t>DtimCount</a:t>
              </a:r>
              <a:r>
                <a:rPr lang="en-US" sz="1000" dirty="0" smtClean="0">
                  <a:solidFill>
                    <a:srgbClr val="FF0000"/>
                  </a:solidFill>
                </a:rPr>
                <a:t>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79" name="Shape 151"/>
            <p:cNvSpPr/>
            <p:nvPr/>
          </p:nvSpPr>
          <p:spPr>
            <a:xfrm>
              <a:off x="7308304" y="3068960"/>
              <a:ext cx="1008112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err="1" smtClean="0">
                  <a:solidFill>
                    <a:srgbClr val="FF0000"/>
                  </a:solidFill>
                </a:rPr>
                <a:t>DtimCount</a:t>
              </a:r>
              <a:r>
                <a:rPr lang="en-US" sz="1000" dirty="0" smtClean="0">
                  <a:solidFill>
                    <a:srgbClr val="FF0000"/>
                  </a:solidFill>
                </a:rPr>
                <a:t>=2</a:t>
              </a:r>
              <a:endParaRPr sz="1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2732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U-APSD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1916832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Percentage of Time Spent in Each Power State over Simulation Run </a:t>
            </a:r>
            <a:endParaRPr lang="en-US" sz="1600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652244"/>
              </p:ext>
            </p:extLst>
          </p:nvPr>
        </p:nvGraphicFramePr>
        <p:xfrm>
          <a:off x="1043608" y="2420888"/>
          <a:ext cx="7128791" cy="2009041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864096"/>
                <a:gridCol w="936104"/>
                <a:gridCol w="720080"/>
                <a:gridCol w="576064"/>
                <a:gridCol w="576064"/>
                <a:gridCol w="720080"/>
                <a:gridCol w="648072"/>
                <a:gridCol w="634979"/>
                <a:gridCol w="726626"/>
                <a:gridCol w="726626"/>
              </a:tblGrid>
              <a:tr h="3336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U-APSD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STA (% of Total Simulation Time)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AP (% of Total Simulation Time)</a:t>
                      </a:r>
                      <a:endParaRPr 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 smtClean="0"/>
                        <a:t>aProbeDelay</a:t>
                      </a:r>
                      <a:endParaRPr lang="en-US" sz="1000" b="1" dirty="0" smtClean="0"/>
                    </a:p>
                    <a:p>
                      <a:pPr algn="ctr"/>
                      <a:r>
                        <a:rPr lang="en-US" sz="1000" b="1" baseline="0" dirty="0" smtClean="0"/>
                        <a:t>(us)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Listen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RX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Sleep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Listen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RX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TX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Sleep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No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-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98.5198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98.5198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Yes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0.5877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97.9322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98.5199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Yes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100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0.8377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97.6822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98.5199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0.7400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0.7401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</a:t>
                      </a:r>
                      <a:endParaRPr lang="en-US" sz="1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793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16978</TotalTime>
  <Words>1631</Words>
  <Application>Microsoft Macintosh PowerPoint</Application>
  <PresentationFormat>On-screen Show (4:3)</PresentationFormat>
  <Paragraphs>388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Microsoft Word 97 - 2004 Document</vt:lpstr>
      <vt:lpstr>More Power Save Calibration Results </vt:lpstr>
      <vt:lpstr>Abstract</vt:lpstr>
      <vt:lpstr>Calibration Test Setup</vt:lpstr>
      <vt:lpstr>Summary of Parameters for  PSM and U-APSD</vt:lpstr>
      <vt:lpstr>Example of PSP Operation</vt:lpstr>
      <vt:lpstr>PowerPoint Presentation</vt:lpstr>
      <vt:lpstr>PowerPoint Presentation</vt:lpstr>
      <vt:lpstr>Example of U-APSD Operation</vt:lpstr>
      <vt:lpstr>PowerPoint Presentation</vt:lpstr>
      <vt:lpstr>PowerPoint Presentation</vt:lpstr>
      <vt:lpstr>Beyond Calibration Discussion</vt:lpstr>
      <vt:lpstr>Conclusion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Eric Wong</dc:creator>
  <cp:keywords/>
  <dc:description/>
  <cp:lastModifiedBy>Chris Hartman</cp:lastModifiedBy>
  <cp:revision>1866</cp:revision>
  <cp:lastPrinted>1601-01-01T00:00:00Z</cp:lastPrinted>
  <dcterms:created xsi:type="dcterms:W3CDTF">2010-02-15T12:38:41Z</dcterms:created>
  <dcterms:modified xsi:type="dcterms:W3CDTF">2015-05-10T21:04:33Z</dcterms:modified>
  <cp:category/>
</cp:coreProperties>
</file>